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6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embeddedFontLst>
    <p:embeddedFont>
      <p:font typeface="맑은 고딕" panose="020B0503020000020004" pitchFamily="50" charset="-127"/>
      <p:regular r:id="rId16"/>
      <p:bold r:id="rId17"/>
    </p:embeddedFont>
    <p:embeddedFont>
      <p:font typeface="HY강B" panose="020B0600000101010101" charset="-127"/>
      <p:regular r:id="rId1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9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만든 이" initials="오전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6" autoAdjust="0"/>
    <p:restoredTop sz="94737"/>
  </p:normalViewPr>
  <p:slideViewPr>
    <p:cSldViewPr>
      <p:cViewPr varScale="1">
        <p:scale>
          <a:sx n="110" d="100"/>
          <a:sy n="110" d="100"/>
        </p:scale>
        <p:origin x="1620" y="84"/>
      </p:cViewPr>
      <p:guideLst>
        <p:guide orient="horz" pos="2159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2"/>
      </p:cViewPr>
      <p:guideLst>
        <p:guide orient="horz" pos="2879"/>
        <p:guide pos="2159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176ACFF7-D7B0-454E-8AD3-7F6C88D9854F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FF557C4C-1EB0-4725-A9B3-7A96A791DE13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8654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0405B032-FDD6-43BF-AF01-1BC88A43D91D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F3EC4D8E-D134-4089-BAA9-0E031B4BE4D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53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D8E-D134-4089-BAA9-0E031B4BE4D0}" type="slidenum">
              <a:rPr lang="ko-KR" altLang="en-US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5760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627784" y="1268910"/>
            <a:ext cx="4003998" cy="2088082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987824" y="3429000"/>
            <a:ext cx="3249306" cy="1152128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27" name="그룹 25"/>
          <p:cNvGrpSpPr/>
          <p:nvPr userDrawn="1"/>
        </p:nvGrpSpPr>
        <p:grpSpPr>
          <a:xfrm>
            <a:off x="8062" y="1548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28" name="직사각형 2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8" name="모서리가 둥근 직사각형 37"/>
          <p:cNvSpPr/>
          <p:nvPr userDrawn="1"/>
        </p:nvSpPr>
        <p:spPr>
          <a:xfrm>
            <a:off x="438013" y="371897"/>
            <a:ext cx="8280921" cy="6081439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</p:spPr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0" name="눈물 방울 9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눈물 방울 10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그룹 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9" name="직선 연결선 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제목 개체 틀 1"/>
          <p:cNvSpPr>
            <a:spLocks noGrp="1"/>
          </p:cNvSpPr>
          <p:nvPr>
            <p:ph type="title"/>
          </p:nvPr>
        </p:nvSpPr>
        <p:spPr>
          <a:xfrm>
            <a:off x="803375" y="274638"/>
            <a:ext cx="7475237" cy="769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259632" y="252195"/>
            <a:ext cx="298782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ko-KR" altLang="en-US" sz="4800" b="1" dirty="0">
              <a:solidFill>
                <a:srgbClr val="95D3D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18" name="그룹 17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9" name="눈물 방울 18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눈물 방울 19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1" name="그룹 20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23" name="직선 연결선 22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4" name="그룹 13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5" name="눈물 방울 14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눈물 방울 15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7" name="그룹 1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9" name="직선 연결선 1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모서리가 둥근 직사각형 17"/>
          <p:cNvSpPr/>
          <p:nvPr userDrawn="1"/>
        </p:nvSpPr>
        <p:spPr>
          <a:xfrm>
            <a:off x="438013" y="371897"/>
            <a:ext cx="8280921" cy="6194998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25"/>
          <p:cNvGrpSpPr/>
          <p:nvPr userDrawn="1"/>
        </p:nvGrpSpPr>
        <p:grpSpPr>
          <a:xfrm>
            <a:off x="6473" y="0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8" name="직사각형 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142" y="2657365"/>
            <a:ext cx="687617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모서리가 둥근 직사각형 5"/>
          <p:cNvSpPr/>
          <p:nvPr userDrawn="1"/>
        </p:nvSpPr>
        <p:spPr>
          <a:xfrm>
            <a:off x="611560" y="548680"/>
            <a:ext cx="7920880" cy="5832648"/>
          </a:xfrm>
          <a:prstGeom prst="roundRect">
            <a:avLst/>
          </a:prstGeom>
          <a:solidFill>
            <a:srgbClr val="B3D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포인트가 5개인 별 18"/>
          <p:cNvSpPr/>
          <p:nvPr userDrawn="1"/>
        </p:nvSpPr>
        <p:spPr>
          <a:xfrm rot="2709543">
            <a:off x="7795467" y="5122721"/>
            <a:ext cx="615656" cy="598202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포인트가 5개인 별 19"/>
          <p:cNvSpPr/>
          <p:nvPr userDrawn="1"/>
        </p:nvSpPr>
        <p:spPr>
          <a:xfrm rot="1614719">
            <a:off x="6753981" y="5053469"/>
            <a:ext cx="1156890" cy="112707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9" name="그룹 18"/>
          <p:cNvGrpSpPr/>
          <p:nvPr userDrawn="1"/>
        </p:nvGrpSpPr>
        <p:grpSpPr>
          <a:xfrm>
            <a:off x="6473" y="0"/>
            <a:ext cx="9144000" cy="6858000"/>
            <a:chOff x="6473" y="0"/>
            <a:chExt cx="9144000" cy="6858000"/>
          </a:xfrm>
        </p:grpSpPr>
        <p:grpSp>
          <p:nvGrpSpPr>
            <p:cNvPr id="6" name="그룹 25"/>
            <p:cNvGrpSpPr/>
            <p:nvPr userDrawn="1"/>
          </p:nvGrpSpPr>
          <p:grpSpPr>
            <a:xfrm>
              <a:off x="6473" y="0"/>
              <a:ext cx="9144000" cy="6858000"/>
              <a:chOff x="-1588" y="44624"/>
              <a:chExt cx="9147176" cy="6749702"/>
            </a:xfrm>
            <a:solidFill>
              <a:srgbClr val="FDD9E3">
                <a:alpha val="50000"/>
              </a:srgbClr>
            </a:solidFill>
          </p:grpSpPr>
          <p:sp>
            <p:nvSpPr>
              <p:cNvPr id="7" name="직사각형 6"/>
              <p:cNvSpPr/>
              <p:nvPr/>
            </p:nvSpPr>
            <p:spPr>
              <a:xfrm>
                <a:off x="0" y="4462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0" y="77003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0" y="148478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0" y="221019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0" y="293446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0" y="365988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0" y="437462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0" y="510004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-1588" y="580526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88" y="650629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7" name="눈물 방울 16"/>
            <p:cNvSpPr/>
            <p:nvPr userDrawn="1"/>
          </p:nvSpPr>
          <p:spPr>
            <a:xfrm flipH="1">
              <a:off x="683568" y="548680"/>
              <a:ext cx="6208158" cy="5828295"/>
            </a:xfrm>
            <a:prstGeom prst="teardrop">
              <a:avLst/>
            </a:prstGeom>
            <a:solidFill>
              <a:schemeClr val="bg1">
                <a:alpha val="71000"/>
              </a:schemeClr>
            </a:solidFill>
            <a:ln w="47625">
              <a:solidFill>
                <a:srgbClr val="FA98B4">
                  <a:alpha val="31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" name="눈물 방울 17"/>
            <p:cNvSpPr/>
            <p:nvPr userDrawn="1"/>
          </p:nvSpPr>
          <p:spPr>
            <a:xfrm>
              <a:off x="5220072" y="2934688"/>
              <a:ext cx="3561164" cy="3742030"/>
            </a:xfrm>
            <a:prstGeom prst="teardrop">
              <a:avLst/>
            </a:prstGeom>
            <a:solidFill>
              <a:srgbClr val="FDD9E3">
                <a:alpha val="88000"/>
              </a:srgbClr>
            </a:solidFill>
            <a:ln w="38100">
              <a:solidFill>
                <a:srgbClr val="FA98B4">
                  <a:alpha val="37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cxnSp>
        <p:nvCxnSpPr>
          <p:cNvPr id="35" name="직선 연결선 34"/>
          <p:cNvCxnSpPr/>
          <p:nvPr userDrawn="1"/>
        </p:nvCxnSpPr>
        <p:spPr>
          <a:xfrm>
            <a:off x="1835696" y="3501008"/>
            <a:ext cx="3528392" cy="36004"/>
          </a:xfrm>
          <a:prstGeom prst="line">
            <a:avLst/>
          </a:prstGeom>
          <a:ln w="31750">
            <a:solidFill>
              <a:schemeClr val="tx1">
                <a:lumMod val="85000"/>
                <a:lumOff val="1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715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3" name="눈물 방울 12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눈물 방울 13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5" name="그룹 14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7" name="직선 연결선 16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Office 테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7DBD5-C8F2-471F-8D0D-D2CF04D8DD55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06807-4BF5-4495-8C3A-92E5FF07C049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그룹 94"/>
          <p:cNvGrpSpPr/>
          <p:nvPr/>
        </p:nvGrpSpPr>
        <p:grpSpPr>
          <a:xfrm>
            <a:off x="1500166" y="1474317"/>
            <a:ext cx="6429420" cy="3583640"/>
            <a:chOff x="1500166" y="1474317"/>
            <a:chExt cx="6429420" cy="3583640"/>
          </a:xfrm>
        </p:grpSpPr>
        <p:grpSp>
          <p:nvGrpSpPr>
            <p:cNvPr id="83" name="그룹 82"/>
            <p:cNvGrpSpPr/>
            <p:nvPr/>
          </p:nvGrpSpPr>
          <p:grpSpPr>
            <a:xfrm>
              <a:off x="1500166" y="1999040"/>
              <a:ext cx="6429420" cy="3058917"/>
              <a:chOff x="1500166" y="1999040"/>
              <a:chExt cx="6429420" cy="3058917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878173" y="1999040"/>
                <a:ext cx="5400599" cy="20948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4800" b="1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</a:rPr>
                  <a:t>Middle School </a:t>
                </a:r>
                <a:r>
                  <a:rPr lang="en-US" altLang="ko-KR" sz="4800" b="1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English Grammar </a:t>
                </a:r>
              </a:p>
              <a:p>
                <a:pPr algn="ctr"/>
                <a:endParaRPr lang="en-US" altLang="ko-KR" sz="36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76" name="직선 연결선 75"/>
              <p:cNvCxnSpPr/>
              <p:nvPr/>
            </p:nvCxnSpPr>
            <p:spPr>
              <a:xfrm>
                <a:off x="3491880" y="3681028"/>
                <a:ext cx="1893446" cy="0"/>
              </a:xfrm>
              <a:prstGeom prst="line">
                <a:avLst/>
              </a:prstGeom>
              <a:ln w="317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1500166" y="3857628"/>
                <a:ext cx="642942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en-US" sz="36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Lesson 8</a:t>
                </a:r>
              </a:p>
              <a:p>
                <a:pPr algn="ctr"/>
                <a:r>
                  <a:rPr lang="en-US" altLang="en-US" sz="36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Grammar 1</a:t>
                </a:r>
                <a:endParaRPr lang="en-US" altLang="en-US" sz="3600" dirty="0"/>
              </a:p>
            </p:txBody>
          </p:sp>
        </p:grpSp>
        <p:grpSp>
          <p:nvGrpSpPr>
            <p:cNvPr id="94" name="그룹 93"/>
            <p:cNvGrpSpPr/>
            <p:nvPr/>
          </p:nvGrpSpPr>
          <p:grpSpPr>
            <a:xfrm rot="20830430">
              <a:off x="1508354" y="1474317"/>
              <a:ext cx="796862" cy="1049446"/>
              <a:chOff x="1524673" y="1438772"/>
              <a:chExt cx="796862" cy="1049446"/>
            </a:xfrm>
          </p:grpSpPr>
          <p:sp>
            <p:nvSpPr>
              <p:cNvPr id="92" name="눈물 방울 91"/>
              <p:cNvSpPr/>
              <p:nvPr/>
            </p:nvSpPr>
            <p:spPr>
              <a:xfrm rot="7479509">
                <a:off x="1737122" y="1466746"/>
                <a:ext cx="612387" cy="556439"/>
              </a:xfrm>
              <a:prstGeom prst="teardrop">
                <a:avLst>
                  <a:gd name="adj" fmla="val 100000"/>
                </a:avLst>
              </a:prstGeom>
              <a:solidFill>
                <a:srgbClr val="FDD9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3" name="눈물 방울 92"/>
              <p:cNvSpPr/>
              <p:nvPr/>
            </p:nvSpPr>
            <p:spPr>
              <a:xfrm rot="2032928">
                <a:off x="1524673" y="2029524"/>
                <a:ext cx="456904" cy="458694"/>
              </a:xfrm>
              <a:prstGeom prst="teardrop">
                <a:avLst>
                  <a:gd name="adj" fmla="val 1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453205" y="288613"/>
            <a:ext cx="543477" cy="806137"/>
            <a:chOff x="453205" y="290310"/>
            <a:chExt cx="589445" cy="855061"/>
          </a:xfrm>
        </p:grpSpPr>
        <p:sp>
          <p:nvSpPr>
            <p:cNvPr id="4" name="눈물 방울 3"/>
            <p:cNvSpPr/>
            <p:nvPr/>
          </p:nvSpPr>
          <p:spPr>
            <a:xfrm rot="6641149">
              <a:off x="553148" y="301263"/>
              <a:ext cx="500455" cy="478549"/>
            </a:xfrm>
            <a:prstGeom prst="teardrop">
              <a:avLst>
                <a:gd name="adj" fmla="val 100000"/>
              </a:avLst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눈물 방울 4"/>
            <p:cNvSpPr/>
            <p:nvPr/>
          </p:nvSpPr>
          <p:spPr>
            <a:xfrm rot="2032928">
              <a:off x="453205" y="805054"/>
              <a:ext cx="334564" cy="340317"/>
            </a:xfrm>
            <a:prstGeom prst="teardrop">
              <a:avLst>
                <a:gd name="adj" fmla="val 10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043608" y="268605"/>
            <a:ext cx="2714120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심화문제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1472" y="1340768"/>
            <a:ext cx="80010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>
                <a:solidFill>
                  <a:srgbClr val="7030A0"/>
                </a:solidFill>
              </a:rPr>
              <a:t>1. 〔</a:t>
            </a:r>
            <a:r>
              <a:rPr lang="ko-KR" altLang="en-US" sz="2800" b="1">
                <a:solidFill>
                  <a:srgbClr val="7030A0"/>
                </a:solidFill>
              </a:rPr>
              <a:t>보기</a:t>
            </a:r>
            <a:r>
              <a:rPr lang="en-US" altLang="ko-KR" sz="2800" b="1">
                <a:solidFill>
                  <a:srgbClr val="7030A0"/>
                </a:solidFill>
              </a:rPr>
              <a:t>〕</a:t>
            </a:r>
            <a:r>
              <a:rPr lang="ko-KR" altLang="en-US" sz="2800" b="1">
                <a:solidFill>
                  <a:srgbClr val="7030A0"/>
                </a:solidFill>
              </a:rPr>
              <a:t>와 같이 문장을 바꿔 써 봅시다</a:t>
            </a:r>
            <a:r>
              <a:rPr lang="en-US" altLang="ko-KR" sz="2800" b="1">
                <a:solidFill>
                  <a:srgbClr val="7030A0"/>
                </a:solidFill>
              </a:rPr>
              <a:t>. </a:t>
            </a:r>
            <a:endParaRPr lang="ko-KR" altLang="en-US" sz="2800" b="1">
              <a:solidFill>
                <a:srgbClr val="7030A0"/>
              </a:solidFill>
            </a:endParaRPr>
          </a:p>
        </p:txBody>
      </p:sp>
      <p:sp>
        <p:nvSpPr>
          <p:cNvPr id="30" name="텍스트 개체 틀 4"/>
          <p:cNvSpPr txBox="1"/>
          <p:nvPr/>
        </p:nvSpPr>
        <p:spPr>
          <a:xfrm>
            <a:off x="571472" y="2930074"/>
            <a:ext cx="8715436" cy="291119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2200" b="1" dirty="0"/>
              <a:t>1) He was rude to interrupt people when they were talking.</a:t>
            </a:r>
          </a:p>
          <a:p>
            <a:pPr marL="432000" indent="-432000">
              <a:lnSpc>
                <a:spcPct val="100000"/>
              </a:lnSpc>
            </a:pPr>
            <a:r>
              <a:rPr lang="en-US" altLang="ko-KR" sz="2400" b="1" dirty="0"/>
              <a:t>→ </a:t>
            </a:r>
            <a:r>
              <a:rPr lang="en-US" altLang="ko-KR" sz="2200" b="1" dirty="0">
                <a:solidFill>
                  <a:srgbClr val="C00000"/>
                </a:solidFill>
              </a:rPr>
              <a:t>It was rude of him to interrupt people when they </a:t>
            </a:r>
            <a:r>
              <a:rPr lang="en-US" altLang="ko-KR" sz="2200" b="1" dirty="0" smtClean="0">
                <a:solidFill>
                  <a:srgbClr val="C00000"/>
                </a:solidFill>
              </a:rPr>
              <a:t>were talking</a:t>
            </a:r>
            <a:r>
              <a:rPr lang="en-US" altLang="ko-KR" sz="2200" b="1" dirty="0">
                <a:solidFill>
                  <a:srgbClr val="C00000"/>
                </a:solidFill>
              </a:rPr>
              <a:t>. </a:t>
            </a:r>
          </a:p>
          <a:p>
            <a:pPr>
              <a:lnSpc>
                <a:spcPct val="150000"/>
              </a:lnSpc>
              <a:spcBef>
                <a:spcPts val="2000"/>
              </a:spcBef>
            </a:pPr>
            <a:r>
              <a:rPr lang="en-US" altLang="ko-KR" sz="2200" b="1" dirty="0"/>
              <a:t>2) </a:t>
            </a:r>
            <a:r>
              <a:rPr lang="en-US" altLang="ko-KR" sz="2200" b="1" dirty="0" smtClean="0"/>
              <a:t>She </a:t>
            </a:r>
            <a:r>
              <a:rPr lang="en-US" altLang="ko-KR" sz="2200" b="1" dirty="0"/>
              <a:t>was foolish to go out in the rain without a coat.</a:t>
            </a:r>
          </a:p>
          <a:p>
            <a:pPr>
              <a:lnSpc>
                <a:spcPct val="100000"/>
              </a:lnSpc>
            </a:pPr>
            <a:r>
              <a:rPr lang="en-US" altLang="ko-KR" sz="2400" b="1" dirty="0"/>
              <a:t>→ </a:t>
            </a:r>
            <a:r>
              <a:rPr lang="en-US" altLang="ko-KR" sz="2200" b="1" dirty="0">
                <a:solidFill>
                  <a:srgbClr val="C00000"/>
                </a:solidFill>
              </a:rPr>
              <a:t>It was foolish </a:t>
            </a:r>
            <a:r>
              <a:rPr lang="en-US" altLang="ko-KR" sz="2200" b="1" dirty="0" smtClean="0">
                <a:solidFill>
                  <a:srgbClr val="C00000"/>
                </a:solidFill>
              </a:rPr>
              <a:t>of her </a:t>
            </a:r>
            <a:r>
              <a:rPr lang="en-US" altLang="ko-KR" sz="2200" b="1" dirty="0">
                <a:solidFill>
                  <a:srgbClr val="C00000"/>
                </a:solidFill>
              </a:rPr>
              <a:t>to go out in the rain without a coat.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2910" y="2071679"/>
            <a:ext cx="8001056" cy="698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000" b="1" dirty="0"/>
              <a:t>〔</a:t>
            </a:r>
            <a:r>
              <a:rPr lang="ko-KR" altLang="en-US" sz="2000" b="1" dirty="0"/>
              <a:t>보기</a:t>
            </a:r>
            <a:r>
              <a:rPr lang="en-US" altLang="ko-KR" sz="2000" b="1" dirty="0"/>
              <a:t>〕 You were wise to ask permission first. </a:t>
            </a:r>
          </a:p>
          <a:p>
            <a:pPr lvl="0"/>
            <a:r>
              <a:rPr lang="en-US" altLang="ko-KR" sz="2000" b="1" dirty="0"/>
              <a:t>          → It was wise of you to ask permission first.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642910" y="2071679"/>
            <a:ext cx="7637502" cy="78125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심화문제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다음 우리말을 </a:t>
            </a:r>
            <a:r>
              <a:rPr lang="en-US" altLang="ko-KR" sz="2800" b="1" dirty="0">
                <a:solidFill>
                  <a:srgbClr val="7030A0"/>
                </a:solidFill>
              </a:rPr>
              <a:t>It ~ to </a:t>
            </a:r>
            <a:r>
              <a:rPr lang="ko-KR" altLang="en-US" sz="2800" b="1" dirty="0">
                <a:solidFill>
                  <a:srgbClr val="7030A0"/>
                </a:solidFill>
              </a:rPr>
              <a:t>구문을 사용하여 영어로 옮겨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4" name="텍스트 개체 틀 4"/>
          <p:cNvSpPr txBox="1"/>
          <p:nvPr/>
        </p:nvSpPr>
        <p:spPr>
          <a:xfrm>
            <a:off x="571472" y="2500306"/>
            <a:ext cx="8572528" cy="359299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arenR"/>
            </a:pPr>
            <a:r>
              <a:rPr lang="ko-KR" altLang="en-US" sz="2400" b="1" dirty="0"/>
              <a:t>그가 수영하는 법을 배우는 것은 힘들지 않았다</a:t>
            </a:r>
            <a:r>
              <a:rPr lang="en-US" altLang="ko-KR" sz="2400" b="1" dirty="0"/>
              <a:t>. </a:t>
            </a:r>
          </a:p>
          <a:p>
            <a:pPr lvl="0"/>
            <a:r>
              <a:rPr lang="en-US" altLang="ko-KR" sz="2400" b="1" dirty="0"/>
              <a:t>→</a:t>
            </a:r>
            <a:r>
              <a:rPr lang="en-US" altLang="ko-KR" sz="2400" b="1" dirty="0">
                <a:solidFill>
                  <a:srgbClr val="C00000"/>
                </a:solidFill>
              </a:rPr>
              <a:t> It was not hard for him to learn how to swim. </a:t>
            </a: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2) </a:t>
            </a:r>
            <a:r>
              <a:rPr lang="ko-KR" altLang="en-US" sz="2400" b="1" dirty="0"/>
              <a:t>네가 선생님께 그런 말을 하다니 정말 어리석었다</a:t>
            </a:r>
            <a:r>
              <a:rPr lang="en-US" altLang="ko-KR" sz="2400" b="1" dirty="0"/>
              <a:t>.</a:t>
            </a:r>
          </a:p>
          <a:p>
            <a:r>
              <a:rPr lang="en-US" altLang="ko-KR" sz="2400" b="1" dirty="0"/>
              <a:t>→ </a:t>
            </a:r>
            <a:r>
              <a:rPr lang="en-US" altLang="ko-KR" sz="2400" b="1" dirty="0">
                <a:solidFill>
                  <a:srgbClr val="C00000"/>
                </a:solidFill>
              </a:rPr>
              <a:t>It was very foolish of you to say such a thing to the</a:t>
            </a:r>
            <a:r>
              <a:rPr lang="ko-KR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ko-KR" sz="2400" b="1" dirty="0">
                <a:solidFill>
                  <a:srgbClr val="C00000"/>
                </a:solidFill>
              </a:rPr>
              <a:t>teacher. </a:t>
            </a:r>
          </a:p>
          <a:p>
            <a:endParaRPr lang="en-US" altLang="ko-KR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268605"/>
            <a:ext cx="6480720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무엇을 배웠나요</a:t>
            </a:r>
            <a:r>
              <a:rPr lang="en-US" altLang="ko-KR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?</a:t>
            </a:r>
            <a:endParaRPr lang="ko-KR" altLang="en-US" sz="4000" b="1" dirty="0"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" name="내용 개체 틀 3"/>
          <p:cNvSpPr txBox="1"/>
          <p:nvPr/>
        </p:nvSpPr>
        <p:spPr>
          <a:xfrm>
            <a:off x="611560" y="1197322"/>
            <a:ext cx="7308812" cy="403187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800" b="1" dirty="0">
                <a:latin typeface="+mj-ea"/>
                <a:ea typeface="+mj-ea"/>
              </a:rPr>
              <a:t>to</a:t>
            </a:r>
            <a:r>
              <a:rPr lang="ko-KR" altLang="en-US" sz="2800" b="1" dirty="0">
                <a:latin typeface="+mj-ea"/>
                <a:ea typeface="+mj-ea"/>
              </a:rPr>
              <a:t>부정사의 의미상 주어를 어떻게 나타내는지 말해 봅시다</a:t>
            </a:r>
            <a:r>
              <a:rPr lang="en-US" altLang="ko-KR" sz="2800" b="1" dirty="0">
                <a:latin typeface="+mj-ea"/>
                <a:ea typeface="+mj-ea"/>
              </a:rPr>
              <a:t>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800" b="1" dirty="0">
                <a:latin typeface="+mj-ea"/>
                <a:ea typeface="+mj-ea"/>
              </a:rPr>
              <a:t>to</a:t>
            </a:r>
            <a:r>
              <a:rPr lang="ko-KR" altLang="en-US" sz="2800" b="1" dirty="0">
                <a:latin typeface="+mj-ea"/>
                <a:ea typeface="+mj-ea"/>
              </a:rPr>
              <a:t>부정사의</a:t>
            </a:r>
            <a:r>
              <a:rPr lang="en-US" altLang="ko-KR" sz="2800" b="1" dirty="0">
                <a:latin typeface="+mj-ea"/>
                <a:ea typeface="+mj-ea"/>
              </a:rPr>
              <a:t> </a:t>
            </a:r>
            <a:r>
              <a:rPr lang="ko-KR" altLang="en-US" sz="2800" b="1" dirty="0">
                <a:latin typeface="+mj-ea"/>
                <a:ea typeface="+mj-ea"/>
              </a:rPr>
              <a:t>의미상 주어로 </a:t>
            </a:r>
            <a:r>
              <a:rPr lang="en-US" altLang="ko-KR" sz="2800" b="1" dirty="0">
                <a:latin typeface="+mj-ea"/>
                <a:ea typeface="+mj-ea"/>
              </a:rPr>
              <a:t>for</a:t>
            </a:r>
            <a:r>
              <a:rPr lang="ko-KR" altLang="en-US" sz="2800" b="1" dirty="0">
                <a:latin typeface="+mj-ea"/>
                <a:ea typeface="+mj-ea"/>
              </a:rPr>
              <a:t>가 아닌 </a:t>
            </a:r>
            <a:r>
              <a:rPr lang="en-US" altLang="ko-KR" sz="2800" b="1" dirty="0">
                <a:latin typeface="+mj-ea"/>
                <a:ea typeface="+mj-ea"/>
              </a:rPr>
              <a:t>of</a:t>
            </a:r>
            <a:r>
              <a:rPr lang="ko-KR" altLang="en-US" sz="2800" b="1" dirty="0">
                <a:latin typeface="+mj-ea"/>
                <a:ea typeface="+mj-ea"/>
              </a:rPr>
              <a:t>가 쓰이는 경우를 말해 봅시다</a:t>
            </a:r>
            <a:r>
              <a:rPr lang="en-US" altLang="ko-KR" sz="2800" b="1" dirty="0">
                <a:latin typeface="+mj-ea"/>
                <a:ea typeface="+mj-ea"/>
              </a:rPr>
              <a:t>.</a:t>
            </a:r>
            <a:endParaRPr lang="ko-KR" altLang="en-US" sz="2800" b="1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571472" y="2713389"/>
            <a:ext cx="7929616" cy="918912"/>
            <a:chOff x="2078966" y="2645371"/>
            <a:chExt cx="4968551" cy="918912"/>
          </a:xfrm>
        </p:grpSpPr>
        <p:sp>
          <p:nvSpPr>
            <p:cNvPr id="80" name="TextBox 79"/>
            <p:cNvSpPr txBox="1"/>
            <p:nvPr/>
          </p:nvSpPr>
          <p:spPr>
            <a:xfrm>
              <a:off x="2078966" y="2794842"/>
              <a:ext cx="4968551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4400" b="1" dirty="0"/>
                <a:t>〔to</a:t>
              </a:r>
              <a:r>
                <a:rPr lang="ko-KR" altLang="en-US" sz="4400" b="1" dirty="0"/>
                <a:t>부정사의 의미상 주어</a:t>
              </a:r>
              <a:r>
                <a:rPr lang="en-US" altLang="ko-KR" sz="4400" b="1" dirty="0"/>
                <a:t>〕</a:t>
              </a:r>
              <a:endParaRPr lang="ko-KR" altLang="en-US" sz="4400" b="1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555776" y="2645371"/>
              <a:ext cx="4032448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endParaRPr lang="ko-KR" altLang="en-US" sz="1600" b="1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7564" y="421504"/>
            <a:ext cx="7567774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강B"/>
                <a:ea typeface="HY강B"/>
              </a:rPr>
              <a:t>1</a:t>
            </a:r>
            <a:r>
              <a:rPr lang="en-US" altLang="ko-KR" sz="2800" b="1" dirty="0">
                <a:latin typeface="HY강B"/>
                <a:ea typeface="HY강B"/>
              </a:rPr>
              <a:t>. </a:t>
            </a:r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</a:rPr>
              <a:t>for+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</a:rPr>
              <a:t>명사</a:t>
            </a:r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</a:rPr>
              <a:t>+to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</a:rPr>
              <a:t>부정사</a:t>
            </a:r>
            <a:endParaRPr lang="ko-KR" altLang="en-US" sz="2800" b="1" dirty="0"/>
          </a:p>
        </p:txBody>
      </p:sp>
      <p:grpSp>
        <p:nvGrpSpPr>
          <p:cNvPr id="8" name="그룹 7"/>
          <p:cNvGrpSpPr/>
          <p:nvPr/>
        </p:nvGrpSpPr>
        <p:grpSpPr>
          <a:xfrm>
            <a:off x="827584" y="1316555"/>
            <a:ext cx="7755105" cy="2664748"/>
            <a:chOff x="478888" y="1383222"/>
            <a:chExt cx="8033478" cy="1175534"/>
          </a:xfrm>
        </p:grpSpPr>
        <p:sp>
          <p:nvSpPr>
            <p:cNvPr id="5" name="모서리가 둥근 사각형 설명선 4"/>
            <p:cNvSpPr/>
            <p:nvPr/>
          </p:nvSpPr>
          <p:spPr>
            <a:xfrm>
              <a:off x="478888" y="1383222"/>
              <a:ext cx="6638756" cy="1175534"/>
            </a:xfrm>
            <a:prstGeom prst="wedgeRoundRectCallout">
              <a:avLst>
                <a:gd name="adj1" fmla="val 57931"/>
                <a:gd name="adj2" fmla="val -24490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342900" indent="-342900">
                <a:buFont typeface="Wingdings"/>
                <a:buChar char="Ø"/>
              </a:pPr>
              <a:r>
                <a:rPr lang="en-US" altLang="ko-KR" sz="2400" b="1" dirty="0">
                  <a:solidFill>
                    <a:schemeClr val="tx1"/>
                  </a:solidFill>
                </a:rPr>
                <a:t>to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부정사의 의미상 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주어는 대부분의 경우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「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for+</a:t>
              </a:r>
              <a:r>
                <a:rPr lang="ko-KR" altLang="en-US" sz="2400" b="1" dirty="0" err="1">
                  <a:solidFill>
                    <a:schemeClr val="tx1"/>
                  </a:solidFill>
                </a:rPr>
                <a:t>명사」의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 형태로 쓰며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to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부정사 바로 앞에 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이때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for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뒤에 대명사가 올 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경우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목적격 형태를 씁니다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문장의 주어와 의미상 주어가 같을 때는 의미상 주어를 쓰지 않습니다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</p:txBody>
        </p:sp>
        <p:pic>
          <p:nvPicPr>
            <p:cNvPr id="6" name="Picture 21" descr="Toolbar _Fi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7496104" y="1589899"/>
              <a:ext cx="1016262" cy="40755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CBD08F81-F1DB-4C45-A6A4-81AD9B4DA03F}"/>
              </a:ext>
            </a:extLst>
          </p:cNvPr>
          <p:cNvSpPr/>
          <p:nvPr/>
        </p:nvSpPr>
        <p:spPr>
          <a:xfrm>
            <a:off x="645709" y="4353135"/>
            <a:ext cx="8358215" cy="1452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2400" b="1" dirty="0"/>
              <a:t>(1) It is important </a:t>
            </a:r>
            <a:r>
              <a:rPr lang="en-US" altLang="en-US" sz="2400" b="1" dirty="0">
                <a:solidFill>
                  <a:srgbClr val="C00000"/>
                </a:solidFill>
              </a:rPr>
              <a:t>for everybody </a:t>
            </a:r>
            <a:r>
              <a:rPr lang="en-US" altLang="en-US" sz="2400" b="1" dirty="0"/>
              <a:t>to come to </a:t>
            </a:r>
          </a:p>
          <a:p>
            <a:pPr lvl="0"/>
            <a:r>
              <a:rPr lang="en-US" altLang="en-US" sz="2400" b="1" dirty="0"/>
              <a:t>    the meeting on time. </a:t>
            </a:r>
            <a:endParaRPr lang="en-US" altLang="ko-KR" sz="2400" b="1" dirty="0"/>
          </a:p>
          <a:p>
            <a:pPr lvl="0">
              <a:lnSpc>
                <a:spcPct val="200000"/>
              </a:lnSpc>
            </a:pPr>
            <a:r>
              <a:rPr lang="en-US" altLang="ko-KR" sz="2400" b="1" dirty="0">
                <a:latin typeface="+mj-ea"/>
              </a:rPr>
              <a:t>(2) It’s too late. It is useless </a:t>
            </a:r>
            <a:r>
              <a:rPr lang="en-US" altLang="ko-KR" sz="2400" b="1" dirty="0">
                <a:solidFill>
                  <a:srgbClr val="C00000"/>
                </a:solidFill>
                <a:latin typeface="+mj-ea"/>
              </a:rPr>
              <a:t>for us </a:t>
            </a:r>
            <a:r>
              <a:rPr lang="en-US" altLang="ko-KR" sz="2400" b="1" dirty="0">
                <a:latin typeface="+mj-ea"/>
              </a:rPr>
              <a:t>to go there now.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05694"/>
            <a:ext cx="7528919" cy="52059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2. of+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명사</a:t>
            </a:r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+to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부정사</a:t>
            </a:r>
            <a:endParaRPr lang="ko-KR" altLang="en-US" sz="2800" b="1" dirty="0">
              <a:latin typeface="+mj-ea"/>
              <a:ea typeface="+mj-ea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503548" y="3938667"/>
            <a:ext cx="8358215" cy="2082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</a:pPr>
            <a:r>
              <a:rPr lang="en-US" altLang="en-US" sz="2400" b="1" dirty="0"/>
              <a:t>(3) It was </a:t>
            </a:r>
            <a:r>
              <a:rPr lang="en-US" altLang="en-US" sz="2400" b="1" dirty="0">
                <a:solidFill>
                  <a:srgbClr val="C00000"/>
                </a:solidFill>
              </a:rPr>
              <a:t>nice of you </a:t>
            </a:r>
            <a:r>
              <a:rPr lang="en-US" altLang="en-US" sz="2400" b="1" dirty="0"/>
              <a:t>to help those children.</a:t>
            </a:r>
          </a:p>
          <a:p>
            <a:pPr lvl="0">
              <a:spcBef>
                <a:spcPts val="2000"/>
              </a:spcBef>
            </a:pPr>
            <a:r>
              <a:rPr lang="en-US" altLang="ko-KR" sz="2400" b="1" dirty="0"/>
              <a:t>(4) It was </a:t>
            </a:r>
            <a:r>
              <a:rPr lang="en-US" altLang="ko-KR" sz="2400" b="1" dirty="0">
                <a:solidFill>
                  <a:srgbClr val="C00000"/>
                </a:solidFill>
              </a:rPr>
              <a:t>stupid of me </a:t>
            </a:r>
            <a:r>
              <a:rPr lang="en-US" altLang="ko-KR" sz="2400" b="1" dirty="0"/>
              <a:t>to think they would agree.</a:t>
            </a:r>
          </a:p>
          <a:p>
            <a:pPr lvl="0">
              <a:spcBef>
                <a:spcPts val="2000"/>
              </a:spcBef>
            </a:pPr>
            <a:r>
              <a:rPr lang="en-US" altLang="ko-KR" sz="2400" b="1" dirty="0"/>
              <a:t>(5) It was </a:t>
            </a:r>
            <a:r>
              <a:rPr lang="en-US" altLang="ko-KR" sz="2400" b="1" dirty="0">
                <a:solidFill>
                  <a:srgbClr val="C00000"/>
                </a:solidFill>
              </a:rPr>
              <a:t>careless of her </a:t>
            </a:r>
            <a:r>
              <a:rPr lang="en-US" altLang="ko-KR" sz="2400" b="1" dirty="0"/>
              <a:t>to leave the door open. </a:t>
            </a:r>
          </a:p>
          <a:p>
            <a:pPr lvl="0"/>
            <a:endParaRPr lang="en-US" altLang="en-US" sz="2400" b="1" dirty="0"/>
          </a:p>
        </p:txBody>
      </p:sp>
      <p:grpSp>
        <p:nvGrpSpPr>
          <p:cNvPr id="59" name="그룹 58"/>
          <p:cNvGrpSpPr/>
          <p:nvPr/>
        </p:nvGrpSpPr>
        <p:grpSpPr>
          <a:xfrm>
            <a:off x="785784" y="1304764"/>
            <a:ext cx="7858182" cy="2223038"/>
            <a:chOff x="785784" y="627078"/>
            <a:chExt cx="7858182" cy="1514570"/>
          </a:xfrm>
        </p:grpSpPr>
        <p:sp>
          <p:nvSpPr>
            <p:cNvPr id="60" name="모서리가 둥근 사각형 설명선 59"/>
            <p:cNvSpPr/>
            <p:nvPr/>
          </p:nvSpPr>
          <p:spPr>
            <a:xfrm>
              <a:off x="785784" y="627078"/>
              <a:ext cx="6630531" cy="1514570"/>
            </a:xfrm>
            <a:prstGeom prst="wedgeRoundRectCallout">
              <a:avLst>
                <a:gd name="adj1" fmla="val 58281"/>
                <a:gd name="adj2" fmla="val -29101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의미상 주어 앞에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nice, kind, careful, polite, smart, wise, foolish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등과 같이 사람의 성격이나 성향을 나타내는 </a:t>
              </a:r>
              <a:r>
                <a:rPr lang="ko-KR" altLang="en-US" sz="2400" b="1" dirty="0" err="1">
                  <a:solidFill>
                    <a:schemeClr val="tx1"/>
                  </a:solidFill>
                </a:rPr>
                <a:t>형용사가있을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 때는 부정사의 의미상 주어를 「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of+</a:t>
              </a:r>
              <a:r>
                <a:rPr lang="ko-KR" altLang="en-US" sz="2400" b="1" dirty="0" err="1">
                  <a:solidFill>
                    <a:schemeClr val="tx1"/>
                  </a:solidFill>
                </a:rPr>
                <a:t>목적격」으로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 씁니다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 </a:t>
              </a:r>
            </a:p>
          </p:txBody>
        </p:sp>
        <p:pic>
          <p:nvPicPr>
            <p:cNvPr id="61" name="Picture 21" descr="Toolbar _Find"/>
            <p:cNvPicPr>
              <a:picLocks noChangeAspect="1" noChangeArrowheads="1"/>
            </p:cNvPicPr>
            <p:nvPr/>
          </p:nvPicPr>
          <p:blipFill rotWithShape="1">
            <a:blip r:embed="rId3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7858148" y="990590"/>
              <a:ext cx="785818" cy="54511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 idx="4294967295"/>
          </p:nvPr>
        </p:nvSpPr>
        <p:spPr>
          <a:xfrm>
            <a:off x="1115616" y="2308191"/>
            <a:ext cx="4963426" cy="1424841"/>
          </a:xfrm>
        </p:spPr>
        <p:txBody>
          <a:bodyPr>
            <a:normAutofit/>
          </a:bodyPr>
          <a:lstStyle/>
          <a:p>
            <a:pPr lvl="0"/>
            <a:r>
              <a:rPr lang="en-US" altLang="ko-KR" sz="66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</a:rPr>
              <a:t>Exercises</a:t>
            </a:r>
            <a:endParaRPr lang="ko-KR" altLang="en-US" sz="6600" b="1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5868144" y="3789040"/>
            <a:ext cx="2630169" cy="1808911"/>
            <a:chOff x="5881961" y="3789040"/>
            <a:chExt cx="2002407" cy="1808911"/>
          </a:xfrm>
        </p:grpSpPr>
        <p:sp>
          <p:nvSpPr>
            <p:cNvPr id="15" name="타원 14"/>
            <p:cNvSpPr/>
            <p:nvPr/>
          </p:nvSpPr>
          <p:spPr>
            <a:xfrm>
              <a:off x="5881961" y="3967609"/>
              <a:ext cx="295254" cy="3157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5914354" y="4581128"/>
              <a:ext cx="295254" cy="315742"/>
            </a:xfrm>
            <a:prstGeom prst="ellipse">
              <a:avLst/>
            </a:prstGeom>
            <a:solidFill>
              <a:srgbClr val="4C93C7">
                <a:alpha val="3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5914354" y="5236043"/>
              <a:ext cx="295254" cy="315742"/>
            </a:xfrm>
            <a:prstGeom prst="ellipse">
              <a:avLst/>
            </a:prstGeom>
            <a:solidFill>
              <a:schemeClr val="tx1"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9608" y="3789040"/>
              <a:ext cx="1674760" cy="5715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보충문제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09608" y="4407495"/>
              <a:ext cx="1674760" cy="5721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기본문제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09608" y="5013176"/>
              <a:ext cx="167476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심화문제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보충문제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빈칸에 알맞은 말을 쓰고 문장을 우리말로 옮겨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17" name="텍스트 개체 틀 4"/>
          <p:cNvSpPr txBox="1"/>
          <p:nvPr/>
        </p:nvSpPr>
        <p:spPr>
          <a:xfrm>
            <a:off x="287524" y="2500306"/>
            <a:ext cx="8856476" cy="391702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ko-KR" sz="2400" b="1" dirty="0"/>
              <a:t>1) It is not easy </a:t>
            </a:r>
            <a:r>
              <a:rPr lang="en-US" altLang="ko-KR" sz="2400" b="1" u="sng" dirty="0"/>
              <a:t>      </a:t>
            </a:r>
            <a:r>
              <a:rPr lang="en-US" altLang="ko-KR" sz="2400" b="1" dirty="0"/>
              <a:t> me to understand English grammar. </a:t>
            </a:r>
          </a:p>
          <a:p>
            <a:pPr lvl="0"/>
            <a:r>
              <a:rPr lang="en-US" altLang="ko-KR" sz="2400" b="1" dirty="0"/>
              <a:t>  </a:t>
            </a:r>
            <a:r>
              <a:rPr lang="ko-KR" altLang="en-US" sz="2400" b="1" dirty="0">
                <a:solidFill>
                  <a:srgbClr val="C00000"/>
                </a:solidFill>
              </a:rPr>
              <a:t>내가 영어 문법을 이해하는 것은 쉽지 않다</a:t>
            </a:r>
            <a:r>
              <a:rPr lang="en-US" altLang="ko-KR" sz="2400" b="1" dirty="0">
                <a:solidFill>
                  <a:srgbClr val="C00000"/>
                </a:solidFill>
              </a:rPr>
              <a:t>. </a:t>
            </a: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2) It is impossible </a:t>
            </a:r>
            <a:r>
              <a:rPr lang="en-US" altLang="ko-KR" sz="2400" b="1" u="sng" dirty="0"/>
              <a:t>      </a:t>
            </a:r>
            <a:r>
              <a:rPr lang="en-US" altLang="ko-KR" sz="2400" b="1" dirty="0"/>
              <a:t> those students to run a marathon. </a:t>
            </a:r>
          </a:p>
          <a:p>
            <a:pPr lvl="0"/>
            <a:r>
              <a:rPr lang="en-US" altLang="ko-KR" sz="2400" b="1" dirty="0"/>
              <a:t>  </a:t>
            </a:r>
            <a:r>
              <a:rPr lang="ko-KR" altLang="en-US" sz="2400" b="1" dirty="0">
                <a:solidFill>
                  <a:srgbClr val="C00000"/>
                </a:solidFill>
              </a:rPr>
              <a:t>저 학생들은 마라톤을 뛰는 것이 불가능하다</a:t>
            </a:r>
            <a:r>
              <a:rPr lang="en-US" altLang="ko-KR" sz="2400" b="1" dirty="0">
                <a:solidFill>
                  <a:srgbClr val="C00000"/>
                </a:solidFill>
              </a:rPr>
              <a:t>. </a:t>
            </a:r>
          </a:p>
          <a:p>
            <a:pPr marL="457200" indent="-457200">
              <a:spcBef>
                <a:spcPts val="2000"/>
              </a:spcBef>
            </a:pPr>
            <a:r>
              <a:rPr lang="en-US" altLang="ko-KR" sz="2400" b="1" dirty="0"/>
              <a:t>3) It is very kind </a:t>
            </a:r>
            <a:r>
              <a:rPr lang="en-US" altLang="ko-KR" sz="2400" b="1" u="sng" dirty="0"/>
              <a:t>      </a:t>
            </a:r>
            <a:r>
              <a:rPr lang="en-US" altLang="ko-KR" sz="2400" b="1" dirty="0"/>
              <a:t> you to come with me to the library. </a:t>
            </a:r>
          </a:p>
          <a:p>
            <a:pPr lvl="0"/>
            <a:r>
              <a:rPr lang="en-US" altLang="ko-KR" sz="2400" b="1" dirty="0"/>
              <a:t>  </a:t>
            </a:r>
            <a:r>
              <a:rPr lang="ko-KR" altLang="en-US" sz="2400" b="1" dirty="0">
                <a:solidFill>
                  <a:srgbClr val="C00000"/>
                </a:solidFill>
              </a:rPr>
              <a:t>나와 도서관에 같이 가 주다니 정말 </a:t>
            </a:r>
            <a:r>
              <a:rPr lang="ko-KR" altLang="en-US" sz="2400" b="1" dirty="0" smtClean="0">
                <a:solidFill>
                  <a:srgbClr val="C00000"/>
                </a:solidFill>
              </a:rPr>
              <a:t>친절하다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>. </a:t>
            </a:r>
            <a:endParaRPr lang="en-US" altLang="ko-KR" sz="2400" b="1" dirty="0">
              <a:solidFill>
                <a:srgbClr val="C00000"/>
              </a:solidFill>
            </a:endParaRPr>
          </a:p>
          <a:p>
            <a:pPr lvl="0"/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1800" y="2499283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for</a:t>
            </a:r>
            <a:endParaRPr lang="ko-KR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095836" y="3543399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for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987825" y="4623519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of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보충문제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다음 문장의 괄호 안에 주어진 말을 알맞은 형태로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1" name="텍스트 개체 틀 4"/>
          <p:cNvSpPr txBox="1"/>
          <p:nvPr/>
        </p:nvSpPr>
        <p:spPr>
          <a:xfrm>
            <a:off x="571472" y="2422029"/>
            <a:ext cx="8572528" cy="3995303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400" b="1" dirty="0"/>
              <a:t>1) It’s impossible (</a:t>
            </a:r>
            <a:r>
              <a:rPr lang="en-US" altLang="ko-KR" sz="2400" b="1" dirty="0" smtClean="0"/>
              <a:t>I, finish</a:t>
            </a:r>
            <a:r>
              <a:rPr lang="en-US" altLang="ko-KR" sz="2400" b="1" dirty="0"/>
              <a:t>) this book in a month. </a:t>
            </a:r>
          </a:p>
          <a:p>
            <a:pPr marL="457200" indent="-457200"/>
            <a:r>
              <a:rPr lang="en-US" altLang="ko-KR" sz="2400" b="1" dirty="0">
                <a:solidFill>
                  <a:srgbClr val="C00000"/>
                </a:solidFill>
              </a:rPr>
              <a:t>    for me to finish</a:t>
            </a: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2) It was polite (</a:t>
            </a:r>
            <a:r>
              <a:rPr lang="en-US" altLang="ko-KR" sz="2400" b="1" dirty="0" smtClean="0"/>
              <a:t>he, </a:t>
            </a:r>
            <a:r>
              <a:rPr lang="en-US" altLang="ko-KR" sz="2400" b="1" dirty="0"/>
              <a:t>hold) the door for people. </a:t>
            </a:r>
          </a:p>
          <a:p>
            <a:r>
              <a:rPr lang="en-US" altLang="ko-KR" sz="2400" b="1" dirty="0">
                <a:solidFill>
                  <a:srgbClr val="C00000"/>
                </a:solidFill>
              </a:rPr>
              <a:t>    of him to hold </a:t>
            </a: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3) Will it be difficult </a:t>
            </a:r>
            <a:r>
              <a:rPr lang="en-US" altLang="ko-KR" sz="2400" b="1"/>
              <a:t>(</a:t>
            </a:r>
            <a:r>
              <a:rPr lang="en-US" altLang="ko-KR" sz="2400" b="1" smtClean="0"/>
              <a:t>she, </a:t>
            </a:r>
            <a:r>
              <a:rPr lang="en-US" altLang="ko-KR" sz="2400" b="1" dirty="0"/>
              <a:t>accept) the truth? </a:t>
            </a:r>
          </a:p>
          <a:p>
            <a:r>
              <a:rPr lang="en-US" altLang="ko-KR" sz="2400" b="1" dirty="0">
                <a:solidFill>
                  <a:srgbClr val="C00000"/>
                </a:solidFill>
              </a:rPr>
              <a:t>    for her to accept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기본문제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>
                <a:solidFill>
                  <a:srgbClr val="7030A0"/>
                </a:solidFill>
              </a:rPr>
              <a:t>1. </a:t>
            </a:r>
            <a:r>
              <a:rPr lang="ko-KR" altLang="en-US" sz="2800" b="1">
                <a:solidFill>
                  <a:srgbClr val="7030A0"/>
                </a:solidFill>
              </a:rPr>
              <a:t>다음 우리말을 영어로 옮길 때 빈칸에 알맞은 말을 써 봅시다</a:t>
            </a:r>
            <a:r>
              <a:rPr lang="en-US" altLang="ko-KR" sz="2800" b="1">
                <a:solidFill>
                  <a:srgbClr val="7030A0"/>
                </a:solidFill>
              </a:rPr>
              <a:t>. </a:t>
            </a:r>
            <a:endParaRPr lang="ko-KR" altLang="en-US" sz="2800" b="1">
              <a:solidFill>
                <a:srgbClr val="7030A0"/>
              </a:solidFill>
            </a:endParaRPr>
          </a:p>
        </p:txBody>
      </p:sp>
      <p:sp>
        <p:nvSpPr>
          <p:cNvPr id="24" name="텍스트 개체 틀 4"/>
          <p:cNvSpPr txBox="1"/>
          <p:nvPr/>
        </p:nvSpPr>
        <p:spPr>
          <a:xfrm>
            <a:off x="571472" y="2500306"/>
            <a:ext cx="8572528" cy="3556986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ko-KR" sz="2400" b="1" dirty="0"/>
              <a:t>1) </a:t>
            </a:r>
            <a:r>
              <a:rPr lang="ko-KR" altLang="en-US" sz="2400" b="1" dirty="0"/>
              <a:t>그들은 스케이트 타는 법을 배우기가 </a:t>
            </a:r>
            <a:r>
              <a:rPr lang="ko-KR" altLang="en-US" sz="2400" b="1" dirty="0" smtClean="0"/>
              <a:t>쉬웠다</a:t>
            </a:r>
            <a:r>
              <a:rPr lang="en-US" altLang="ko-KR" sz="2400" b="1" dirty="0" smtClean="0"/>
              <a:t>. </a:t>
            </a:r>
            <a:endParaRPr lang="en-US" altLang="ko-KR" sz="2400" b="1" dirty="0"/>
          </a:p>
          <a:p>
            <a:pPr lvl="0"/>
            <a:r>
              <a:rPr lang="en-US" altLang="ko-KR" sz="2400" b="1" dirty="0"/>
              <a:t>It was </a:t>
            </a:r>
            <a:r>
              <a:rPr lang="en-US" altLang="ko-KR" sz="2400" b="1" u="sng" dirty="0"/>
              <a:t>                                </a:t>
            </a:r>
            <a:r>
              <a:rPr lang="en-US" altLang="ko-KR" sz="2400" b="1" dirty="0"/>
              <a:t> how to skate. </a:t>
            </a:r>
          </a:p>
          <a:p>
            <a:pPr>
              <a:lnSpc>
                <a:spcPct val="200000"/>
              </a:lnSpc>
            </a:pPr>
            <a:r>
              <a:rPr lang="en-US" altLang="ko-KR" sz="2400" b="1" dirty="0"/>
              <a:t>2) </a:t>
            </a:r>
            <a:r>
              <a:rPr lang="ko-KR" altLang="en-US" sz="2400" b="1" dirty="0"/>
              <a:t>그녀가 시험에서 실수한 것은 </a:t>
            </a:r>
            <a:r>
              <a:rPr lang="ko-KR" altLang="en-US" sz="2400" b="1" dirty="0" smtClean="0"/>
              <a:t>부주의했다</a:t>
            </a:r>
            <a:r>
              <a:rPr lang="en-US" altLang="ko-KR" sz="2400" b="1" dirty="0" smtClean="0"/>
              <a:t>.</a:t>
            </a:r>
            <a:endParaRPr lang="en-US" altLang="ko-KR" sz="2400" b="1" dirty="0"/>
          </a:p>
          <a:p>
            <a:pPr>
              <a:lnSpc>
                <a:spcPct val="100000"/>
              </a:lnSpc>
            </a:pPr>
            <a:r>
              <a:rPr lang="en-US" altLang="ko-KR" sz="2400" b="1" dirty="0"/>
              <a:t>It was </a:t>
            </a:r>
            <a:r>
              <a:rPr lang="en-US" altLang="ko-KR" sz="2400" b="1" u="sng" dirty="0"/>
              <a:t>                                 </a:t>
            </a:r>
            <a:r>
              <a:rPr lang="en-US" altLang="ko-KR" sz="2400" b="1" dirty="0"/>
              <a:t> mistakes on the test. </a:t>
            </a:r>
          </a:p>
          <a:p>
            <a:pPr>
              <a:lnSpc>
                <a:spcPct val="200000"/>
              </a:lnSpc>
            </a:pPr>
            <a:r>
              <a:rPr lang="en-US" altLang="ko-KR" sz="2400" b="1" dirty="0"/>
              <a:t>3) </a:t>
            </a:r>
            <a:r>
              <a:rPr lang="en-US" altLang="ko-KR" sz="2400" b="1" dirty="0" smtClean="0"/>
              <a:t>Mr. Woods</a:t>
            </a:r>
            <a:r>
              <a:rPr lang="ko-KR" altLang="en-US" sz="2400" b="1" dirty="0" smtClean="0"/>
              <a:t>는 매일 </a:t>
            </a:r>
            <a:r>
              <a:rPr lang="ko-KR" altLang="en-US" sz="2400" b="1" dirty="0"/>
              <a:t>운동하는 </a:t>
            </a:r>
            <a:r>
              <a:rPr lang="ko-KR" altLang="en-US" sz="2400" b="1" dirty="0" smtClean="0"/>
              <a:t>것이 </a:t>
            </a:r>
            <a:r>
              <a:rPr lang="ko-KR" altLang="en-US" sz="2400" b="1" dirty="0"/>
              <a:t>중요하다</a:t>
            </a:r>
            <a:r>
              <a:rPr lang="en-US" altLang="ko-KR" sz="2400" b="1" dirty="0"/>
              <a:t>. </a:t>
            </a:r>
          </a:p>
          <a:p>
            <a:pPr>
              <a:lnSpc>
                <a:spcPct val="100000"/>
              </a:lnSpc>
            </a:pPr>
            <a:r>
              <a:rPr lang="en-US" altLang="ko-KR" sz="2400" b="1" dirty="0"/>
              <a:t>It’s </a:t>
            </a:r>
            <a:r>
              <a:rPr lang="en-US" altLang="ko-KR" sz="2400" b="1" u="sng" dirty="0"/>
              <a:t>                                                   </a:t>
            </a:r>
            <a:r>
              <a:rPr lang="en-US" altLang="ko-KR" sz="2400" b="1" dirty="0"/>
              <a:t> every day.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19672" y="2924944"/>
            <a:ext cx="3708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C00000"/>
                </a:solidFill>
              </a:rPr>
              <a:t>easy </a:t>
            </a:r>
            <a:r>
              <a:rPr lang="en-US" altLang="ko-KR" sz="2400" b="1" dirty="0">
                <a:solidFill>
                  <a:srgbClr val="C00000"/>
                </a:solidFill>
              </a:rPr>
              <a:t>for them to learn</a:t>
            </a:r>
            <a:endParaRPr lang="ko-KR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611459" y="4149080"/>
            <a:ext cx="3708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careless of her to make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151620" y="5373216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rgbClr val="C00000"/>
                </a:solidFill>
              </a:rPr>
              <a:t>important for Mr. Woods to exercise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8" y="268605"/>
            <a:ext cx="2786127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기본문제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다음 문장의 </a:t>
            </a:r>
            <a:r>
              <a:rPr lang="ko-KR" altLang="en-US" sz="2800" b="1" u="sng" dirty="0">
                <a:solidFill>
                  <a:srgbClr val="7030A0"/>
                </a:solidFill>
              </a:rPr>
              <a:t>틀린</a:t>
            </a:r>
            <a:r>
              <a:rPr lang="ko-KR" altLang="en-US" sz="2800" b="1" dirty="0">
                <a:solidFill>
                  <a:srgbClr val="7030A0"/>
                </a:solidFill>
              </a:rPr>
              <a:t> 부분을 찾아 바르게 고쳐 문장을 다시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39" name="텍스트 개체 틀 4"/>
          <p:cNvSpPr txBox="1"/>
          <p:nvPr/>
        </p:nvSpPr>
        <p:spPr>
          <a:xfrm>
            <a:off x="571472" y="2428868"/>
            <a:ext cx="8715436" cy="279292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altLang="ko-KR" sz="2400" b="1" dirty="0"/>
              <a:t>1) It's impossible of me to finish the work.</a:t>
            </a:r>
          </a:p>
          <a:p>
            <a:pPr marL="457200" indent="-457200"/>
            <a:r>
              <a:rPr lang="en-US" altLang="ko-KR" sz="2400" b="1" dirty="0"/>
              <a:t>→ </a:t>
            </a:r>
            <a:r>
              <a:rPr lang="en-US" altLang="ko-KR" sz="2400" b="1" dirty="0">
                <a:solidFill>
                  <a:srgbClr val="C00000"/>
                </a:solidFill>
              </a:rPr>
              <a:t>It's impossible for me to finish the work.</a:t>
            </a: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2) It was kind of she to give food to </a:t>
            </a:r>
            <a:r>
              <a:rPr lang="en-US" altLang="ko-KR" sz="2400" b="1" dirty="0" smtClean="0"/>
              <a:t>the kitten.</a:t>
            </a:r>
            <a:endParaRPr lang="en-US" altLang="ko-KR" sz="2400" b="1" dirty="0"/>
          </a:p>
          <a:p>
            <a:r>
              <a:rPr lang="en-US" altLang="ko-KR" sz="2400" b="1" dirty="0"/>
              <a:t>→ </a:t>
            </a:r>
            <a:r>
              <a:rPr lang="en-US" altLang="ko-KR" sz="2400" b="1" dirty="0">
                <a:solidFill>
                  <a:srgbClr val="C00000"/>
                </a:solidFill>
              </a:rPr>
              <a:t>It was kind of her to give food to the 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>kitten.</a:t>
            </a:r>
            <a:endParaRPr lang="en-US" altLang="ko-KR" sz="2400" b="1" dirty="0">
              <a:solidFill>
                <a:srgbClr val="C00000"/>
              </a:solidFill>
            </a:endParaRP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3) It's not necessary for John </a:t>
            </a:r>
            <a:r>
              <a:rPr lang="en-US" altLang="ko-KR" sz="2400" b="1" dirty="0" smtClean="0"/>
              <a:t>wears </a:t>
            </a:r>
            <a:r>
              <a:rPr lang="en-US" altLang="ko-KR" sz="2400" b="1" dirty="0"/>
              <a:t>a tie. </a:t>
            </a:r>
          </a:p>
          <a:p>
            <a:r>
              <a:rPr lang="en-US" altLang="ko-KR" sz="2400" b="1" dirty="0"/>
              <a:t>→ </a:t>
            </a:r>
            <a:r>
              <a:rPr lang="en-US" altLang="ko-KR" sz="2400" b="1" dirty="0">
                <a:solidFill>
                  <a:srgbClr val="C00000"/>
                </a:solidFill>
              </a:rPr>
              <a:t>It's not necessary for John to wear a tie. </a:t>
            </a:r>
          </a:p>
          <a:p>
            <a:pPr>
              <a:lnSpc>
                <a:spcPct val="100000"/>
              </a:lnSpc>
            </a:pPr>
            <a:endParaRPr lang="en-US" altLang="ko-KR" sz="2400" b="1" dirty="0"/>
          </a:p>
          <a:p>
            <a:pPr>
              <a:lnSpc>
                <a:spcPct val="100000"/>
              </a:lnSpc>
            </a:pPr>
            <a:endParaRPr lang="en-US" altLang="ko-K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681</Words>
  <Application>Microsoft Office PowerPoint</Application>
  <PresentationFormat>화면 슬라이드 쇼(4:3)</PresentationFormat>
  <Paragraphs>75</Paragraphs>
  <Slides>12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7" baseType="lpstr">
      <vt:lpstr>맑은 고딕</vt:lpstr>
      <vt:lpstr>HY강B</vt:lpstr>
      <vt:lpstr>Wingdings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Exercises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3</cp:revision>
  <dcterms:created xsi:type="dcterms:W3CDTF">2017-12-01T07:38:59Z</dcterms:created>
  <dcterms:modified xsi:type="dcterms:W3CDTF">2021-08-30T02:21:38Z</dcterms:modified>
  <cp:category/>
  <cp:contentStatus/>
</cp:coreProperties>
</file>