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8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embeddedFontLst>
    <p:embeddedFont>
      <p:font typeface="맑은 고딕" panose="020B0503020000020004" pitchFamily="50" charset="-127"/>
      <p:regular r:id="rId15"/>
      <p:bold r:id="rId16"/>
    </p:embeddedFont>
    <p:embeddedFont>
      <p:font typeface="HY강B" panose="020B0600000101010101" charset="-127"/>
      <p:regular r:id="rId17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9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만든 이" initials="오전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98" autoAdjust="0"/>
    <p:restoredTop sz="94737"/>
  </p:normalViewPr>
  <p:slideViewPr>
    <p:cSldViewPr>
      <p:cViewPr varScale="1">
        <p:scale>
          <a:sx n="110" d="100"/>
          <a:sy n="110" d="100"/>
        </p:scale>
        <p:origin x="1236" y="84"/>
      </p:cViewPr>
      <p:guideLst>
        <p:guide orient="horz" pos="2159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2"/>
      </p:cViewPr>
      <p:guideLst>
        <p:guide orient="horz" pos="2879"/>
        <p:guide pos="2159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176ACFF7-D7B0-454E-8AD3-7F6C88D9854F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FF557C4C-1EB0-4725-A9B3-7A96A791DE13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1031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0405B032-FDD6-43BF-AF01-1BC88A43D91D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F3EC4D8E-D134-4089-BAA9-0E031B4BE4D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46424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627784" y="1268910"/>
            <a:ext cx="4003998" cy="2088082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987824" y="3429000"/>
            <a:ext cx="3249306" cy="1152128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27" name="그룹 25"/>
          <p:cNvGrpSpPr/>
          <p:nvPr userDrawn="1"/>
        </p:nvGrpSpPr>
        <p:grpSpPr>
          <a:xfrm>
            <a:off x="8062" y="1548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28" name="직사각형 2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8" name="모서리가 둥근 직사각형 37"/>
          <p:cNvSpPr/>
          <p:nvPr userDrawn="1"/>
        </p:nvSpPr>
        <p:spPr>
          <a:xfrm>
            <a:off x="438013" y="371897"/>
            <a:ext cx="8280921" cy="6081439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</p:spPr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0" name="눈물 방울 9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눈물 방울 10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그룹 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9" name="직선 연결선 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제목 개체 틀 1"/>
          <p:cNvSpPr>
            <a:spLocks noGrp="1"/>
          </p:cNvSpPr>
          <p:nvPr>
            <p:ph type="title"/>
          </p:nvPr>
        </p:nvSpPr>
        <p:spPr>
          <a:xfrm>
            <a:off x="803375" y="274638"/>
            <a:ext cx="7475237" cy="769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259632" y="252195"/>
            <a:ext cx="298782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ko-KR" altLang="en-US" sz="4800" b="1" dirty="0">
              <a:solidFill>
                <a:srgbClr val="95D3D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18" name="그룹 17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9" name="눈물 방울 18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눈물 방울 19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1" name="그룹 20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23" name="직선 연결선 22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4" name="그룹 13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5" name="눈물 방울 14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눈물 방울 15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7" name="그룹 1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9" name="직선 연결선 1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모서리가 둥근 직사각형 17"/>
          <p:cNvSpPr/>
          <p:nvPr userDrawn="1"/>
        </p:nvSpPr>
        <p:spPr>
          <a:xfrm>
            <a:off x="438013" y="371897"/>
            <a:ext cx="8280921" cy="6194998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25"/>
          <p:cNvGrpSpPr/>
          <p:nvPr userDrawn="1"/>
        </p:nvGrpSpPr>
        <p:grpSpPr>
          <a:xfrm>
            <a:off x="6473" y="0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8" name="직사각형 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142" y="2657365"/>
            <a:ext cx="687617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모서리가 둥근 직사각형 5"/>
          <p:cNvSpPr/>
          <p:nvPr userDrawn="1"/>
        </p:nvSpPr>
        <p:spPr>
          <a:xfrm>
            <a:off x="611560" y="548680"/>
            <a:ext cx="7920880" cy="5832648"/>
          </a:xfrm>
          <a:prstGeom prst="roundRect">
            <a:avLst/>
          </a:prstGeom>
          <a:solidFill>
            <a:srgbClr val="B3D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포인트가 5개인 별 18"/>
          <p:cNvSpPr/>
          <p:nvPr userDrawn="1"/>
        </p:nvSpPr>
        <p:spPr>
          <a:xfrm rot="2709543">
            <a:off x="7795467" y="5122721"/>
            <a:ext cx="615656" cy="598202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포인트가 5개인 별 19"/>
          <p:cNvSpPr/>
          <p:nvPr userDrawn="1"/>
        </p:nvSpPr>
        <p:spPr>
          <a:xfrm rot="1614719">
            <a:off x="6753981" y="5053469"/>
            <a:ext cx="1156890" cy="112707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9" name="그룹 18"/>
          <p:cNvGrpSpPr/>
          <p:nvPr userDrawn="1"/>
        </p:nvGrpSpPr>
        <p:grpSpPr>
          <a:xfrm>
            <a:off x="6473" y="0"/>
            <a:ext cx="9144000" cy="6858000"/>
            <a:chOff x="6473" y="0"/>
            <a:chExt cx="9144000" cy="6858000"/>
          </a:xfrm>
        </p:grpSpPr>
        <p:grpSp>
          <p:nvGrpSpPr>
            <p:cNvPr id="6" name="그룹 25"/>
            <p:cNvGrpSpPr/>
            <p:nvPr userDrawn="1"/>
          </p:nvGrpSpPr>
          <p:grpSpPr>
            <a:xfrm>
              <a:off x="6473" y="0"/>
              <a:ext cx="9144000" cy="6858000"/>
              <a:chOff x="-1588" y="44624"/>
              <a:chExt cx="9147176" cy="6749702"/>
            </a:xfrm>
            <a:solidFill>
              <a:srgbClr val="FDD9E3">
                <a:alpha val="50000"/>
              </a:srgbClr>
            </a:solidFill>
          </p:grpSpPr>
          <p:sp>
            <p:nvSpPr>
              <p:cNvPr id="7" name="직사각형 6"/>
              <p:cNvSpPr/>
              <p:nvPr/>
            </p:nvSpPr>
            <p:spPr>
              <a:xfrm>
                <a:off x="0" y="4462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0" y="77003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0" y="148478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0" y="221019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0" y="293446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0" y="365988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0" y="437462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0" y="510004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-1588" y="580526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88" y="650629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7" name="눈물 방울 16"/>
            <p:cNvSpPr/>
            <p:nvPr userDrawn="1"/>
          </p:nvSpPr>
          <p:spPr>
            <a:xfrm flipH="1">
              <a:off x="683568" y="548680"/>
              <a:ext cx="6208158" cy="5828295"/>
            </a:xfrm>
            <a:prstGeom prst="teardrop">
              <a:avLst/>
            </a:prstGeom>
            <a:solidFill>
              <a:schemeClr val="bg1">
                <a:alpha val="71000"/>
              </a:schemeClr>
            </a:solidFill>
            <a:ln w="47625">
              <a:solidFill>
                <a:srgbClr val="FA98B4">
                  <a:alpha val="31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" name="눈물 방울 17"/>
            <p:cNvSpPr/>
            <p:nvPr userDrawn="1"/>
          </p:nvSpPr>
          <p:spPr>
            <a:xfrm>
              <a:off x="5220072" y="2934688"/>
              <a:ext cx="3561164" cy="3742030"/>
            </a:xfrm>
            <a:prstGeom prst="teardrop">
              <a:avLst/>
            </a:prstGeom>
            <a:solidFill>
              <a:srgbClr val="FDD9E3">
                <a:alpha val="88000"/>
              </a:srgbClr>
            </a:solidFill>
            <a:ln w="38100">
              <a:solidFill>
                <a:srgbClr val="FA98B4">
                  <a:alpha val="37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cxnSp>
        <p:nvCxnSpPr>
          <p:cNvPr id="35" name="직선 연결선 34"/>
          <p:cNvCxnSpPr/>
          <p:nvPr userDrawn="1"/>
        </p:nvCxnSpPr>
        <p:spPr>
          <a:xfrm>
            <a:off x="1835696" y="3501008"/>
            <a:ext cx="3528392" cy="36004"/>
          </a:xfrm>
          <a:prstGeom prst="line">
            <a:avLst/>
          </a:prstGeom>
          <a:ln w="31750">
            <a:solidFill>
              <a:schemeClr val="tx1">
                <a:lumMod val="85000"/>
                <a:lumOff val="1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715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3" name="눈물 방울 12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눈물 방울 13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5" name="그룹 14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7" name="직선 연결선 16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Office 테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7DBD5-C8F2-471F-8D0D-D2CF04D8DD55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06807-4BF5-4495-8C3A-92E5FF07C049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그룹 94"/>
          <p:cNvGrpSpPr/>
          <p:nvPr/>
        </p:nvGrpSpPr>
        <p:grpSpPr>
          <a:xfrm>
            <a:off x="1500166" y="1474317"/>
            <a:ext cx="6429420" cy="4137637"/>
            <a:chOff x="1500166" y="1474317"/>
            <a:chExt cx="6429420" cy="4137637"/>
          </a:xfrm>
        </p:grpSpPr>
        <p:grpSp>
          <p:nvGrpSpPr>
            <p:cNvPr id="83" name="그룹 82"/>
            <p:cNvGrpSpPr/>
            <p:nvPr/>
          </p:nvGrpSpPr>
          <p:grpSpPr>
            <a:xfrm>
              <a:off x="1500166" y="1999040"/>
              <a:ext cx="6429420" cy="3612914"/>
              <a:chOff x="1500166" y="1999040"/>
              <a:chExt cx="6429420" cy="3612914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878173" y="1999040"/>
                <a:ext cx="5400599" cy="20948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4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</a:rPr>
                  <a:t>Middle School </a:t>
                </a:r>
                <a:r>
                  <a:rPr lang="en-US" altLang="ko-KR" sz="48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English Grammar </a:t>
                </a:r>
              </a:p>
              <a:p>
                <a:pPr algn="ctr"/>
                <a:endParaRPr lang="en-US" altLang="ko-KR" sz="36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76" name="직선 연결선 75"/>
              <p:cNvCxnSpPr/>
              <p:nvPr/>
            </p:nvCxnSpPr>
            <p:spPr>
              <a:xfrm>
                <a:off x="3491880" y="3681028"/>
                <a:ext cx="1893446" cy="0"/>
              </a:xfrm>
              <a:prstGeom prst="line">
                <a:avLst/>
              </a:prstGeom>
              <a:ln w="317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1500166" y="3857628"/>
                <a:ext cx="642942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36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Lesson 7</a:t>
                </a:r>
              </a:p>
              <a:p>
                <a:pPr algn="ctr"/>
                <a:r>
                  <a:rPr lang="en-US" altLang="ko-KR" sz="36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Grammar 2</a:t>
                </a:r>
              </a:p>
              <a:p>
                <a:pPr algn="ctr"/>
                <a:endParaRPr lang="en-US" altLang="en-US" sz="3600" dirty="0"/>
              </a:p>
            </p:txBody>
          </p:sp>
        </p:grpSp>
        <p:grpSp>
          <p:nvGrpSpPr>
            <p:cNvPr id="94" name="그룹 93"/>
            <p:cNvGrpSpPr/>
            <p:nvPr/>
          </p:nvGrpSpPr>
          <p:grpSpPr>
            <a:xfrm rot="20830430">
              <a:off x="1508354" y="1474317"/>
              <a:ext cx="796862" cy="1049446"/>
              <a:chOff x="1524673" y="1438772"/>
              <a:chExt cx="796862" cy="1049446"/>
            </a:xfrm>
          </p:grpSpPr>
          <p:sp>
            <p:nvSpPr>
              <p:cNvPr id="92" name="눈물 방울 91"/>
              <p:cNvSpPr/>
              <p:nvPr/>
            </p:nvSpPr>
            <p:spPr>
              <a:xfrm rot="7479509">
                <a:off x="1737122" y="1466746"/>
                <a:ext cx="612387" cy="556439"/>
              </a:xfrm>
              <a:prstGeom prst="teardrop">
                <a:avLst>
                  <a:gd name="adj" fmla="val 100000"/>
                </a:avLst>
              </a:prstGeom>
              <a:solidFill>
                <a:srgbClr val="FDD9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3" name="눈물 방울 92"/>
              <p:cNvSpPr/>
              <p:nvPr/>
            </p:nvSpPr>
            <p:spPr>
              <a:xfrm rot="2032928">
                <a:off x="1524673" y="2029524"/>
                <a:ext cx="456904" cy="458694"/>
              </a:xfrm>
              <a:prstGeom prst="teardrop">
                <a:avLst>
                  <a:gd name="adj" fmla="val 1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심화문제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1472" y="1340769"/>
            <a:ext cx="78581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다음 빈칸에 </a:t>
            </a:r>
            <a:r>
              <a:rPr lang="en-US" altLang="ko-KR" sz="2800" b="1" dirty="0" err="1">
                <a:solidFill>
                  <a:srgbClr val="7030A0"/>
                </a:solidFill>
              </a:rPr>
              <a:t>As〔as</a:t>
            </a:r>
            <a:r>
              <a:rPr lang="en-US" altLang="ko-KR" sz="2800" b="1" dirty="0">
                <a:solidFill>
                  <a:srgbClr val="7030A0"/>
                </a:solidFill>
              </a:rPr>
              <a:t>〕</a:t>
            </a:r>
            <a:r>
              <a:rPr lang="ko-KR" altLang="en-US" sz="2800" b="1" dirty="0">
                <a:solidFill>
                  <a:srgbClr val="7030A0"/>
                </a:solidFill>
              </a:rPr>
              <a:t>를 쓸 수 </a:t>
            </a:r>
            <a:r>
              <a:rPr lang="ko-KR" altLang="en-US" sz="2800" b="1" u="sng" dirty="0">
                <a:solidFill>
                  <a:srgbClr val="7030A0"/>
                </a:solidFill>
              </a:rPr>
              <a:t>없는</a:t>
            </a:r>
            <a:r>
              <a:rPr lang="ko-KR" altLang="en-US" sz="2800" b="1" dirty="0">
                <a:solidFill>
                  <a:srgbClr val="7030A0"/>
                </a:solidFill>
              </a:rPr>
              <a:t> 것을 골라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30" name="텍스트 개체 틀 4"/>
          <p:cNvSpPr txBox="1"/>
          <p:nvPr/>
        </p:nvSpPr>
        <p:spPr>
          <a:xfrm>
            <a:off x="571472" y="1880828"/>
            <a:ext cx="9072626" cy="309634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altLang="en-US" sz="2400" b="1" dirty="0"/>
          </a:p>
          <a:p>
            <a:pPr lvl="0">
              <a:lnSpc>
                <a:spcPct val="200000"/>
              </a:lnSpc>
            </a:pPr>
            <a:r>
              <a:rPr lang="en-US" altLang="en-US" sz="2400" b="1" dirty="0"/>
              <a:t>1) </a:t>
            </a:r>
            <a:r>
              <a:rPr lang="en-US" altLang="en-US" sz="2400" b="1" u="sng" dirty="0"/>
              <a:t>          </a:t>
            </a:r>
            <a:r>
              <a:rPr lang="en-US" altLang="en-US" sz="2400" b="1" dirty="0"/>
              <a:t> Mike was not there, I spoke to his brother. </a:t>
            </a:r>
          </a:p>
          <a:p>
            <a:pPr>
              <a:lnSpc>
                <a:spcPct val="200000"/>
              </a:lnSpc>
            </a:pPr>
            <a:r>
              <a:rPr lang="en-US" altLang="en-US" sz="2400" b="1" dirty="0"/>
              <a:t>2) Nobody knows </a:t>
            </a:r>
            <a:r>
              <a:rPr lang="en-US" altLang="en-US" sz="2400" b="1" u="sng" dirty="0"/>
              <a:t>          </a:t>
            </a:r>
            <a:r>
              <a:rPr lang="en-US" altLang="en-US" sz="2400" b="1" dirty="0"/>
              <a:t> the plane will arrive on time. </a:t>
            </a:r>
          </a:p>
          <a:p>
            <a:pPr lvl="0">
              <a:lnSpc>
                <a:spcPct val="200000"/>
              </a:lnSpc>
            </a:pPr>
            <a:r>
              <a:rPr lang="en-US" altLang="en-US" sz="2400" b="1" dirty="0"/>
              <a:t>3) </a:t>
            </a:r>
            <a:r>
              <a:rPr lang="en-US" altLang="en-US" sz="2400" b="1" u="sng" dirty="0"/>
              <a:t>          </a:t>
            </a:r>
            <a:r>
              <a:rPr lang="ko-KR" altLang="en-US" sz="2400" b="1" dirty="0"/>
              <a:t> </a:t>
            </a:r>
            <a:r>
              <a:rPr lang="en-US" altLang="en-US" sz="2400" b="1" dirty="0"/>
              <a:t>the weatherman said, it has been raining all </a:t>
            </a:r>
          </a:p>
          <a:p>
            <a:pPr lvl="0"/>
            <a:r>
              <a:rPr lang="en-US" altLang="en-US" sz="2400" b="1" dirty="0"/>
              <a:t>day today.</a:t>
            </a:r>
          </a:p>
        </p:txBody>
      </p:sp>
      <p:sp>
        <p:nvSpPr>
          <p:cNvPr id="31" name="타원 30"/>
          <p:cNvSpPr/>
          <p:nvPr/>
        </p:nvSpPr>
        <p:spPr>
          <a:xfrm>
            <a:off x="571472" y="3429000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268605"/>
            <a:ext cx="6480720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무엇을 배웠나요</a:t>
            </a:r>
            <a:r>
              <a:rPr lang="en-US" altLang="ko-KR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?</a:t>
            </a:r>
            <a:endParaRPr lang="ko-KR" altLang="en-US" sz="4000" b="1" dirty="0"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" name="내용 개체 틀 3"/>
          <p:cNvSpPr txBox="1"/>
          <p:nvPr/>
        </p:nvSpPr>
        <p:spPr>
          <a:xfrm>
            <a:off x="683568" y="707516"/>
            <a:ext cx="7668852" cy="40176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800" b="1" dirty="0">
                <a:latin typeface="+mj-ea"/>
                <a:ea typeface="+mj-ea"/>
              </a:rPr>
              <a:t>접속사 </a:t>
            </a:r>
            <a:r>
              <a:rPr lang="en-US" altLang="ko-KR" sz="2800" b="1" dirty="0">
                <a:latin typeface="+mj-ea"/>
                <a:ea typeface="+mj-ea"/>
              </a:rPr>
              <a:t>as</a:t>
            </a:r>
            <a:r>
              <a:rPr lang="ko-KR" altLang="en-US" sz="2800" b="1" dirty="0">
                <a:latin typeface="+mj-ea"/>
                <a:ea typeface="+mj-ea"/>
              </a:rPr>
              <a:t>의 다양한 의미를 말해 봅시다</a:t>
            </a:r>
            <a:r>
              <a:rPr lang="en-US" altLang="ko-KR" sz="2800" b="1" dirty="0">
                <a:latin typeface="+mj-ea"/>
                <a:ea typeface="+mj-ea"/>
              </a:rPr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800" b="1" dirty="0">
                <a:latin typeface="+mj-ea"/>
                <a:ea typeface="+mj-ea"/>
              </a:rPr>
              <a:t>접속사 </a:t>
            </a:r>
            <a:r>
              <a:rPr lang="en-US" altLang="ko-KR" sz="2800" b="1" dirty="0">
                <a:latin typeface="+mj-ea"/>
                <a:ea typeface="+mj-ea"/>
              </a:rPr>
              <a:t>as</a:t>
            </a:r>
            <a:r>
              <a:rPr lang="ko-KR" altLang="en-US" sz="2800" b="1" dirty="0">
                <a:latin typeface="+mj-ea"/>
                <a:ea typeface="+mj-ea"/>
              </a:rPr>
              <a:t>의 의미에 따라 바꿔 쓸 수 있는 접속사를 말해 봅시다</a:t>
            </a:r>
            <a:r>
              <a:rPr lang="en-US" altLang="ko-KR" sz="2800" b="1" dirty="0">
                <a:latin typeface="+mj-ea"/>
                <a:ea typeface="+mj-ea"/>
              </a:rPr>
              <a:t>.</a:t>
            </a:r>
            <a:endParaRPr lang="ko-KR" altLang="en-US" sz="2800" b="1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571472" y="2713389"/>
            <a:ext cx="7929618" cy="1072801"/>
            <a:chOff x="2078966" y="2645371"/>
            <a:chExt cx="4968552" cy="1072801"/>
          </a:xfrm>
        </p:grpSpPr>
        <p:sp>
          <p:nvSpPr>
            <p:cNvPr id="80" name="TextBox 79"/>
            <p:cNvSpPr txBox="1"/>
            <p:nvPr/>
          </p:nvSpPr>
          <p:spPr>
            <a:xfrm>
              <a:off x="2078966" y="2794842"/>
              <a:ext cx="4968551" cy="90713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5400" b="1" dirty="0"/>
                <a:t>〔</a:t>
              </a:r>
              <a:r>
                <a:rPr lang="ko-KR" altLang="en-US" sz="5400" b="1" dirty="0"/>
                <a:t>접속사 </a:t>
              </a:r>
              <a:r>
                <a:rPr lang="en-US" altLang="en-US" sz="5400" b="1" dirty="0"/>
                <a:t>as</a:t>
              </a:r>
              <a:r>
                <a:rPr lang="en-US" altLang="ko-KR" sz="5400" b="1" dirty="0"/>
                <a:t>〕</a:t>
              </a:r>
              <a:endParaRPr lang="ko-KR" altLang="en-US" sz="5400" b="1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555776" y="2645371"/>
              <a:ext cx="4032448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endParaRPr lang="ko-KR" altLang="en-US" sz="1600" b="1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6418" y="434773"/>
            <a:ext cx="7171730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1</a:t>
            </a:r>
            <a:r>
              <a:rPr lang="en-US" altLang="ko-KR" sz="2800" b="1" dirty="0">
                <a:latin typeface="+mj-ea"/>
                <a:ea typeface="+mj-ea"/>
              </a:rPr>
              <a:t>. 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접속사 </a:t>
            </a:r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as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의</a:t>
            </a:r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쓰임</a:t>
            </a:r>
          </a:p>
        </p:txBody>
      </p:sp>
      <p:grpSp>
        <p:nvGrpSpPr>
          <p:cNvPr id="8" name="그룹 7"/>
          <p:cNvGrpSpPr/>
          <p:nvPr/>
        </p:nvGrpSpPr>
        <p:grpSpPr>
          <a:xfrm>
            <a:off x="500034" y="1357299"/>
            <a:ext cx="8143932" cy="1639653"/>
            <a:chOff x="748922" y="1453611"/>
            <a:chExt cx="7890711" cy="555281"/>
          </a:xfrm>
        </p:grpSpPr>
        <p:sp>
          <p:nvSpPr>
            <p:cNvPr id="5" name="모서리가 둥근 사각형 설명선 4"/>
            <p:cNvSpPr/>
            <p:nvPr/>
          </p:nvSpPr>
          <p:spPr>
            <a:xfrm>
              <a:off x="748922" y="1453611"/>
              <a:ext cx="6552728" cy="555281"/>
            </a:xfrm>
            <a:prstGeom prst="wedgeRoundRectCallout">
              <a:avLst>
                <a:gd name="adj1" fmla="val 58311"/>
                <a:gd name="adj2" fmla="val -30209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342900" indent="-342900">
                <a:buFont typeface="Wingdings"/>
                <a:buChar char="Ø"/>
              </a:pPr>
              <a:r>
                <a:rPr lang="en-US" altLang="ko-KR" sz="2400" b="1" dirty="0">
                  <a:solidFill>
                    <a:schemeClr val="tx1"/>
                  </a:solidFill>
                </a:rPr>
                <a:t>as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는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부사절을 이끄는 접속사로 ‘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~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때문에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하는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대로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듯이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함에 따라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, 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할 때’ 등의 다양한 뜻을 갖습니다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 </a:t>
              </a:r>
            </a:p>
          </p:txBody>
        </p:sp>
        <p:pic>
          <p:nvPicPr>
            <p:cNvPr id="6" name="Picture 21" descr="Toolbar _Fi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7878249" y="1584253"/>
              <a:ext cx="761384" cy="30534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직사각형 9"/>
          <p:cNvSpPr/>
          <p:nvPr/>
        </p:nvSpPr>
        <p:spPr>
          <a:xfrm>
            <a:off x="108520" y="3284984"/>
            <a:ext cx="9144000" cy="3141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500"/>
              </a:spcBef>
            </a:pPr>
            <a:r>
              <a:rPr lang="en-US" altLang="en-US" sz="2400" b="1" dirty="0"/>
              <a:t>(1) </a:t>
            </a:r>
            <a:r>
              <a:rPr lang="en-US" altLang="en-US" sz="2400" b="1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As it was getting cold</a:t>
            </a:r>
            <a:r>
              <a:rPr lang="en-US" altLang="en-US" sz="2400" b="1" dirty="0"/>
              <a:t>, we went inside. </a:t>
            </a:r>
            <a:r>
              <a:rPr lang="en-US" altLang="en-US" sz="2400" b="1" dirty="0" smtClean="0"/>
              <a:t>(</a:t>
            </a:r>
            <a:r>
              <a:rPr lang="ko-KR" altLang="en-US" sz="2400" b="1" dirty="0" smtClean="0"/>
              <a:t>날씨가 추워져서</a:t>
            </a:r>
            <a:r>
              <a:rPr lang="en-US" altLang="ko-KR" sz="2400" b="1" dirty="0" smtClean="0"/>
              <a:t>)</a:t>
            </a:r>
            <a:endParaRPr lang="en-US" altLang="ko-KR" sz="2400" b="1" dirty="0"/>
          </a:p>
          <a:p>
            <a:pPr lvl="0">
              <a:spcBef>
                <a:spcPts val="1500"/>
              </a:spcBef>
            </a:pPr>
            <a:r>
              <a:rPr lang="en-US" altLang="ko-KR" sz="2400" b="1" dirty="0"/>
              <a:t>(2) Do exactly </a:t>
            </a:r>
            <a:r>
              <a:rPr lang="en-US" altLang="ko-KR" sz="2400" b="1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as I say</a:t>
            </a:r>
            <a:r>
              <a:rPr lang="en-US" altLang="ko-KR" sz="2400" b="1" dirty="0"/>
              <a:t>. (</a:t>
            </a:r>
            <a:r>
              <a:rPr lang="ko-KR" altLang="en-US" sz="2400" b="1" dirty="0"/>
              <a:t>내가 말하는 대로</a:t>
            </a:r>
            <a:r>
              <a:rPr lang="en-US" altLang="ko-KR" sz="2400" b="1" dirty="0"/>
              <a:t>)</a:t>
            </a:r>
          </a:p>
          <a:p>
            <a:pPr lvl="0">
              <a:spcBef>
                <a:spcPts val="1500"/>
              </a:spcBef>
            </a:pPr>
            <a:r>
              <a:rPr lang="en-US" altLang="ko-KR" sz="2400" b="1" dirty="0"/>
              <a:t>(3) </a:t>
            </a:r>
            <a:r>
              <a:rPr lang="en-US" altLang="ko-KR" sz="2400" b="1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As winter comes</a:t>
            </a:r>
            <a:r>
              <a:rPr lang="en-US" altLang="ko-KR" sz="2400" b="1" dirty="0"/>
              <a:t>, the day gets shorter.</a:t>
            </a:r>
            <a:r>
              <a:rPr lang="ko-KR" altLang="en-US" sz="2400" b="1" dirty="0"/>
              <a:t> </a:t>
            </a:r>
            <a:endParaRPr lang="en-US" altLang="ko-KR" sz="2400" b="1" dirty="0"/>
          </a:p>
          <a:p>
            <a:pPr lvl="0">
              <a:spcBef>
                <a:spcPts val="500"/>
              </a:spcBef>
            </a:pPr>
            <a:r>
              <a:rPr lang="en-US" altLang="ko-KR" sz="2400" b="1" dirty="0"/>
              <a:t>    (</a:t>
            </a:r>
            <a:r>
              <a:rPr lang="ko-KR" altLang="en-US" sz="2400" b="1" dirty="0"/>
              <a:t>겨울이 옴에 따라</a:t>
            </a:r>
            <a:r>
              <a:rPr lang="en-US" altLang="ko-KR" sz="2400" b="1" dirty="0"/>
              <a:t>)</a:t>
            </a:r>
          </a:p>
          <a:p>
            <a:pPr lvl="0">
              <a:spcBef>
                <a:spcPts val="1500"/>
              </a:spcBef>
            </a:pPr>
            <a:r>
              <a:rPr lang="en-US" altLang="ko-KR" sz="2400" b="1" dirty="0"/>
              <a:t>(4) </a:t>
            </a:r>
            <a:r>
              <a:rPr lang="ko-KR" altLang="ko-KR" sz="2400" b="1" dirty="0"/>
              <a:t>The play started </a:t>
            </a:r>
            <a:r>
              <a:rPr lang="ko-KR" altLang="ko-KR" sz="2400" b="1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as I got there</a:t>
            </a:r>
            <a:r>
              <a:rPr lang="ko-KR" altLang="ko-KR" sz="2400" b="1" dirty="0"/>
              <a:t>.</a:t>
            </a:r>
            <a:r>
              <a:rPr lang="en-US" altLang="ko-KR" sz="2400" b="1" dirty="0"/>
              <a:t> (</a:t>
            </a:r>
            <a:r>
              <a:rPr lang="ko-KR" altLang="en-US" sz="2400" b="1" dirty="0"/>
              <a:t>내가</a:t>
            </a:r>
            <a:r>
              <a:rPr lang="en-US" altLang="ko-KR" sz="2400" b="1" dirty="0"/>
              <a:t> </a:t>
            </a:r>
            <a:r>
              <a:rPr lang="ko-KR" altLang="en-US" sz="2400" b="1" dirty="0"/>
              <a:t>도착했을 때</a:t>
            </a:r>
            <a:r>
              <a:rPr lang="en-US" altLang="ko-KR" sz="2400" b="1" dirty="0"/>
              <a:t>)</a:t>
            </a:r>
          </a:p>
          <a:p>
            <a:pPr lvl="0">
              <a:spcBef>
                <a:spcPts val="1500"/>
              </a:spcBef>
            </a:pPr>
            <a:r>
              <a:rPr lang="en-US" altLang="ko-KR" sz="2400" b="1" dirty="0"/>
              <a:t>(5) </a:t>
            </a:r>
            <a:r>
              <a:rPr lang="en-US" altLang="ko-KR" sz="2400" b="1" u="sng" dirty="0">
                <a:solidFill>
                  <a:srgbClr val="C00000"/>
                </a:solidFill>
                <a:uFill>
                  <a:solidFill>
                    <a:schemeClr val="tx1"/>
                  </a:solidFill>
                </a:uFill>
              </a:rPr>
              <a:t>As you can see</a:t>
            </a:r>
            <a:r>
              <a:rPr lang="en-US" altLang="ko-KR" sz="2400" b="1" dirty="0"/>
              <a:t>, we’re still working. (</a:t>
            </a:r>
            <a:r>
              <a:rPr lang="ko-KR" altLang="en-US" sz="2400" b="1" dirty="0"/>
              <a:t>네가 보다시피</a:t>
            </a:r>
            <a:r>
              <a:rPr lang="en-US" altLang="ko-KR" sz="2400" b="1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 idx="4294967295"/>
          </p:nvPr>
        </p:nvSpPr>
        <p:spPr>
          <a:xfrm>
            <a:off x="1115616" y="2308191"/>
            <a:ext cx="4963426" cy="1424841"/>
          </a:xfrm>
        </p:spPr>
        <p:txBody>
          <a:bodyPr>
            <a:normAutofit/>
          </a:bodyPr>
          <a:lstStyle/>
          <a:p>
            <a:pPr lvl="0"/>
            <a:r>
              <a:rPr lang="en-US" altLang="ko-KR" sz="6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</a:rPr>
              <a:t>Exercises</a:t>
            </a:r>
            <a:endParaRPr lang="ko-KR" altLang="en-US" sz="66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5868144" y="3789040"/>
            <a:ext cx="2630169" cy="1808911"/>
            <a:chOff x="5881961" y="3789040"/>
            <a:chExt cx="2002407" cy="1808911"/>
          </a:xfrm>
        </p:grpSpPr>
        <p:sp>
          <p:nvSpPr>
            <p:cNvPr id="15" name="타원 14"/>
            <p:cNvSpPr/>
            <p:nvPr/>
          </p:nvSpPr>
          <p:spPr>
            <a:xfrm>
              <a:off x="5881961" y="3967609"/>
              <a:ext cx="295254" cy="3157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5914354" y="4581128"/>
              <a:ext cx="295254" cy="315742"/>
            </a:xfrm>
            <a:prstGeom prst="ellipse">
              <a:avLst/>
            </a:prstGeom>
            <a:solidFill>
              <a:srgbClr val="4C93C7">
                <a:alpha val="3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5914354" y="5236043"/>
              <a:ext cx="295254" cy="315742"/>
            </a:xfrm>
            <a:prstGeom prst="ellipse">
              <a:avLst/>
            </a:prstGeom>
            <a:solidFill>
              <a:schemeClr val="tx1"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9608" y="3789040"/>
              <a:ext cx="1674760" cy="5715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보충문제</a:t>
              </a:r>
              <a:r>
                <a:rPr lang="en-US" altLang="ko-KR" sz="3200" b="1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09608" y="4407495"/>
              <a:ext cx="1674760" cy="5721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기본문제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09608" y="5013176"/>
              <a:ext cx="167476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심화문제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보충문제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밑줄 친 말과 바꿔 쓸 수 있는 것을 골라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17" name="텍스트 개체 틀 4"/>
          <p:cNvSpPr txBox="1"/>
          <p:nvPr/>
        </p:nvSpPr>
        <p:spPr>
          <a:xfrm>
            <a:off x="571472" y="2500306"/>
            <a:ext cx="8572528" cy="1000702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it was getting late, I had to leave for home. </a:t>
            </a:r>
          </a:p>
          <a:p>
            <a:pPr lvl="0"/>
            <a:r>
              <a:rPr lang="en-US" altLang="en-US" sz="2400" b="1" dirty="0"/>
              <a:t>ⓐ Because 		ⓑ While		ⓒ </a:t>
            </a:r>
            <a:r>
              <a:rPr lang="en-US" altLang="en-US" sz="2400" b="1" dirty="0" smtClean="0"/>
              <a:t>Until</a:t>
            </a:r>
            <a:endParaRPr lang="en-US" altLang="en-US" sz="2400" b="1" dirty="0"/>
          </a:p>
          <a:p>
            <a:endParaRPr lang="en-US" altLang="en-US" sz="2400" b="1" dirty="0" smtClean="0"/>
          </a:p>
          <a:p>
            <a:r>
              <a:rPr lang="en-US" altLang="en-US" sz="2400" b="1" dirty="0" smtClean="0"/>
              <a:t>2</a:t>
            </a:r>
            <a:r>
              <a:rPr lang="en-US" altLang="en-US" sz="2400" b="1" dirty="0"/>
              <a:t>)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I was looking out the window, I saw a </a:t>
            </a:r>
            <a:r>
              <a:rPr lang="en-US" altLang="en-US" sz="2400" b="1" dirty="0" smtClean="0"/>
              <a:t>cat</a:t>
            </a:r>
            <a:endParaRPr lang="en-US" altLang="en-US" sz="2400" b="1" dirty="0"/>
          </a:p>
          <a:p>
            <a:r>
              <a:rPr lang="en-US" altLang="en-US" sz="2400" b="1" dirty="0" smtClean="0"/>
              <a:t>running across </a:t>
            </a:r>
            <a:r>
              <a:rPr lang="en-US" altLang="en-US" sz="2400" b="1" dirty="0"/>
              <a:t>the yard. </a:t>
            </a:r>
          </a:p>
          <a:p>
            <a:pPr lvl="0"/>
            <a:r>
              <a:rPr lang="en-US" altLang="en-US" sz="2400" b="1" dirty="0"/>
              <a:t>ⓐ Until 		ⓑ Though		ⓒ When</a:t>
            </a:r>
          </a:p>
          <a:p>
            <a:pPr>
              <a:lnSpc>
                <a:spcPct val="200000"/>
              </a:lnSpc>
            </a:pPr>
            <a:r>
              <a:rPr lang="en-US" altLang="en-US" sz="2400" b="1" dirty="0"/>
              <a:t>3) She washed the dishes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her baby was sleeping.</a:t>
            </a:r>
          </a:p>
          <a:p>
            <a:pPr lvl="0"/>
            <a:r>
              <a:rPr lang="en-US" altLang="en-US" sz="2400" b="1" dirty="0"/>
              <a:t>ⓐ if			ⓑ after		ⓒ while </a:t>
            </a:r>
          </a:p>
        </p:txBody>
      </p:sp>
      <p:sp>
        <p:nvSpPr>
          <p:cNvPr id="18" name="타원 17"/>
          <p:cNvSpPr/>
          <p:nvPr/>
        </p:nvSpPr>
        <p:spPr>
          <a:xfrm>
            <a:off x="614980" y="2960948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6072198" y="4728564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6072198" y="5949280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보충문제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1540" y="1148192"/>
            <a:ext cx="7704856" cy="948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밑줄 친 부분에 유의하여 다음 문장을 우리말로 옮겨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21" name="텍스트 개체 틀 4"/>
          <p:cNvSpPr txBox="1"/>
          <p:nvPr/>
        </p:nvSpPr>
        <p:spPr>
          <a:xfrm>
            <a:off x="571472" y="2000240"/>
            <a:ext cx="8572528" cy="143559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</a:t>
            </a:r>
            <a:r>
              <a:rPr lang="en-US" altLang="ko-KR" sz="2400" b="1" dirty="0"/>
              <a:t>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you know, he won the election.</a:t>
            </a:r>
          </a:p>
          <a:p>
            <a:pPr lvl="0"/>
            <a:r>
              <a:rPr lang="ko-KR" altLang="en-US" sz="2400" b="1" dirty="0">
                <a:solidFill>
                  <a:srgbClr val="C00000"/>
                </a:solidFill>
              </a:rPr>
              <a:t>  네가 알고 있듯이</a:t>
            </a:r>
            <a:r>
              <a:rPr lang="en-US" altLang="ko-KR" sz="2400" b="1" dirty="0">
                <a:solidFill>
                  <a:srgbClr val="C00000"/>
                </a:solidFill>
              </a:rPr>
              <a:t>, </a:t>
            </a:r>
            <a:r>
              <a:rPr lang="ko-KR" altLang="en-US" sz="2400" b="1" dirty="0">
                <a:solidFill>
                  <a:srgbClr val="C00000"/>
                </a:solidFill>
              </a:rPr>
              <a:t>그가 선거에서 이겼다</a:t>
            </a:r>
            <a:r>
              <a:rPr lang="en-US" altLang="ko-KR" sz="2400" b="1" dirty="0">
                <a:solidFill>
                  <a:srgbClr val="C00000"/>
                </a:solidFill>
              </a:rPr>
              <a:t>. </a:t>
            </a:r>
          </a:p>
          <a:p>
            <a:pPr>
              <a:lnSpc>
                <a:spcPct val="200000"/>
              </a:lnSpc>
            </a:pPr>
            <a:r>
              <a:rPr lang="en-US" altLang="ko-KR" sz="2400" b="1" dirty="0"/>
              <a:t>2)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I was very tired, I stayed home and went to</a:t>
            </a:r>
          </a:p>
          <a:p>
            <a:pPr>
              <a:lnSpc>
                <a:spcPct val="100000"/>
              </a:lnSpc>
            </a:pPr>
            <a:r>
              <a:rPr lang="en-US" altLang="en-US" sz="2400" b="1" dirty="0"/>
              <a:t>bed early. </a:t>
            </a:r>
          </a:p>
          <a:p>
            <a:pPr lvl="0"/>
            <a:r>
              <a:rPr lang="ko-KR" altLang="en-US" sz="2400" b="1" dirty="0">
                <a:solidFill>
                  <a:srgbClr val="C00000"/>
                </a:solidFill>
              </a:rPr>
              <a:t>  나는 매우 피곤해서 집에 있다가 일찍 잤다</a:t>
            </a:r>
            <a:r>
              <a:rPr lang="en-US" altLang="ko-KR" sz="2400" b="1" dirty="0">
                <a:solidFill>
                  <a:srgbClr val="C00000"/>
                </a:solidFill>
              </a:rPr>
              <a:t>. </a:t>
            </a:r>
          </a:p>
          <a:p>
            <a:pPr lvl="0"/>
            <a:endParaRPr lang="en-US" altLang="ko-KR" sz="2400" b="1" dirty="0">
              <a:solidFill>
                <a:srgbClr val="C00000"/>
              </a:solidFill>
            </a:endParaRPr>
          </a:p>
          <a:p>
            <a:pPr lvl="0"/>
            <a:r>
              <a:rPr lang="en-US" altLang="ko-KR" sz="2400" b="1" dirty="0"/>
              <a:t>3) Don't use the cell phone </a:t>
            </a:r>
            <a:r>
              <a:rPr lang="en-US" altLang="ko-KR" sz="2400" b="1" u="sng" dirty="0"/>
              <a:t>as</a:t>
            </a:r>
            <a:r>
              <a:rPr lang="en-US" altLang="ko-KR" sz="2400" b="1" dirty="0"/>
              <a:t> </a:t>
            </a:r>
            <a:r>
              <a:rPr lang="en-US" altLang="ko-KR" sz="2400" b="1" dirty="0" smtClean="0"/>
              <a:t>you drive. </a:t>
            </a:r>
            <a:endParaRPr lang="en-US" altLang="ko-KR" sz="2400" b="1" dirty="0"/>
          </a:p>
          <a:p>
            <a:pPr lvl="0"/>
            <a:r>
              <a:rPr lang="ko-KR" altLang="en-US" sz="2400" b="1" dirty="0">
                <a:solidFill>
                  <a:srgbClr val="C00000"/>
                </a:solidFill>
              </a:rPr>
              <a:t>  운전할</a:t>
            </a:r>
            <a:r>
              <a:rPr lang="en-US" altLang="ko-KR" sz="2400" b="1" dirty="0">
                <a:solidFill>
                  <a:srgbClr val="C00000"/>
                </a:solidFill>
              </a:rPr>
              <a:t> </a:t>
            </a:r>
            <a:r>
              <a:rPr lang="ko-KR" altLang="en-US" sz="2400" b="1" dirty="0">
                <a:solidFill>
                  <a:srgbClr val="C00000"/>
                </a:solidFill>
              </a:rPr>
              <a:t>때는 휴대폰을 쓰지 마라</a:t>
            </a:r>
            <a:r>
              <a:rPr lang="en-US" altLang="ko-KR" sz="2400" b="1" dirty="0">
                <a:solidFill>
                  <a:srgbClr val="C00000"/>
                </a:solidFill>
              </a:rPr>
              <a:t>.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기본문제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〔</a:t>
            </a:r>
            <a:r>
              <a:rPr lang="ko-KR" altLang="en-US" sz="2800" b="1" dirty="0">
                <a:solidFill>
                  <a:srgbClr val="7030A0"/>
                </a:solidFill>
              </a:rPr>
              <a:t>보기</a:t>
            </a:r>
            <a:r>
              <a:rPr lang="en-US" altLang="ko-KR" sz="2800" b="1" dirty="0">
                <a:solidFill>
                  <a:srgbClr val="7030A0"/>
                </a:solidFill>
              </a:rPr>
              <a:t>〕</a:t>
            </a:r>
            <a:r>
              <a:rPr lang="ko-KR" altLang="en-US" sz="2800" b="1" dirty="0">
                <a:solidFill>
                  <a:srgbClr val="7030A0"/>
                </a:solidFill>
              </a:rPr>
              <a:t>의 밑줄 친 </a:t>
            </a:r>
            <a:r>
              <a:rPr lang="en-US" altLang="ko-KR" sz="2800" b="1" dirty="0">
                <a:solidFill>
                  <a:srgbClr val="7030A0"/>
                </a:solidFill>
              </a:rPr>
              <a:t>as</a:t>
            </a:r>
            <a:r>
              <a:rPr lang="ko-KR" altLang="en-US" sz="2800" b="1" dirty="0">
                <a:solidFill>
                  <a:srgbClr val="7030A0"/>
                </a:solidFill>
              </a:rPr>
              <a:t>와 같은 뜻으로 쓰인 것을 골라 봅시다</a:t>
            </a:r>
            <a:r>
              <a:rPr lang="en-US" altLang="ko-KR" sz="2800" b="1" dirty="0">
                <a:solidFill>
                  <a:srgbClr val="7030A0"/>
                </a:solidFill>
              </a:rPr>
              <a:t>.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4" name="텍스트 개체 틀 4"/>
          <p:cNvSpPr txBox="1"/>
          <p:nvPr/>
        </p:nvSpPr>
        <p:spPr>
          <a:xfrm>
            <a:off x="571472" y="3000372"/>
            <a:ext cx="8572528" cy="143559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My phone rang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we were sitting down to dinner. </a:t>
            </a:r>
          </a:p>
          <a:p>
            <a:pPr>
              <a:lnSpc>
                <a:spcPct val="150000"/>
              </a:lnSpc>
            </a:pPr>
            <a:r>
              <a:rPr lang="en-US" altLang="en-US" sz="2400" b="1" dirty="0"/>
              <a:t>2)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it was raining, we had to cancel the class picnic.</a:t>
            </a:r>
          </a:p>
          <a:p>
            <a:pPr>
              <a:lnSpc>
                <a:spcPct val="150000"/>
              </a:lnSpc>
            </a:pPr>
            <a:r>
              <a:rPr lang="en-US" altLang="en-US" sz="2400" b="1" dirty="0"/>
              <a:t>3) She arrived early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I expected.</a:t>
            </a:r>
          </a:p>
          <a:p>
            <a:pPr>
              <a:lnSpc>
                <a:spcPct val="150000"/>
              </a:lnSpc>
            </a:pPr>
            <a:endParaRPr lang="en-US" altLang="en-US" sz="2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42910" y="2413337"/>
            <a:ext cx="80010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000" b="1" dirty="0"/>
              <a:t>〔</a:t>
            </a:r>
            <a:r>
              <a:rPr lang="ko-KR" altLang="en-US" sz="2000" b="1" dirty="0"/>
              <a:t>보기</a:t>
            </a:r>
            <a:r>
              <a:rPr lang="en-US" altLang="ko-KR" sz="2000" b="1" dirty="0"/>
              <a:t>〕 </a:t>
            </a:r>
            <a:r>
              <a:rPr lang="en-US" altLang="en-US" b="1" u="sng" dirty="0" smtClean="0"/>
              <a:t>As</a:t>
            </a:r>
            <a:r>
              <a:rPr lang="en-US" altLang="en-US" b="1" dirty="0" smtClean="0"/>
              <a:t> the weather forecaster predicted, it snowed all day.</a:t>
            </a:r>
            <a:endParaRPr lang="en-US" altLang="en-US" b="1" dirty="0"/>
          </a:p>
          <a:p>
            <a:pPr lvl="0"/>
            <a:endParaRPr lang="ko-KR" altLang="en-US" sz="2000" b="1" dirty="0"/>
          </a:p>
        </p:txBody>
      </p:sp>
      <p:sp>
        <p:nvSpPr>
          <p:cNvPr id="26" name="타원 25"/>
          <p:cNvSpPr/>
          <p:nvPr/>
        </p:nvSpPr>
        <p:spPr>
          <a:xfrm>
            <a:off x="571472" y="4214818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642910" y="2312876"/>
            <a:ext cx="7529490" cy="54006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8" y="268605"/>
            <a:ext cx="2786127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기본문제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71472" y="1268760"/>
            <a:ext cx="770485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〔</a:t>
            </a:r>
            <a:r>
              <a:rPr lang="ko-KR" altLang="en-US" sz="2800" b="1" dirty="0">
                <a:solidFill>
                  <a:srgbClr val="7030A0"/>
                </a:solidFill>
              </a:rPr>
              <a:t>보기</a:t>
            </a:r>
            <a:r>
              <a:rPr lang="en-US" altLang="ko-KR" sz="2800" b="1" dirty="0">
                <a:solidFill>
                  <a:srgbClr val="7030A0"/>
                </a:solidFill>
              </a:rPr>
              <a:t>〕</a:t>
            </a:r>
            <a:r>
              <a:rPr lang="ko-KR" altLang="en-US" sz="2800" b="1" dirty="0">
                <a:solidFill>
                  <a:srgbClr val="7030A0"/>
                </a:solidFill>
              </a:rPr>
              <a:t>의 밑줄 친 </a:t>
            </a:r>
            <a:r>
              <a:rPr lang="en-US" altLang="ko-KR" sz="2800" b="1" dirty="0">
                <a:solidFill>
                  <a:srgbClr val="7030A0"/>
                </a:solidFill>
              </a:rPr>
              <a:t>as</a:t>
            </a:r>
            <a:r>
              <a:rPr lang="ko-KR" altLang="en-US" sz="2800" b="1" dirty="0">
                <a:solidFill>
                  <a:srgbClr val="7030A0"/>
                </a:solidFill>
              </a:rPr>
              <a:t>와 같은 뜻으로 쓰인 것을 골라 봅시다</a:t>
            </a:r>
            <a:r>
              <a:rPr lang="en-US" altLang="ko-KR" sz="2800" b="1" dirty="0">
                <a:solidFill>
                  <a:srgbClr val="7030A0"/>
                </a:solidFill>
              </a:rPr>
              <a:t>.</a:t>
            </a:r>
          </a:p>
          <a:p>
            <a:pPr lvl="0"/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9477" y="2450871"/>
            <a:ext cx="8001056" cy="1004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000" b="1" dirty="0"/>
              <a:t>〔</a:t>
            </a:r>
            <a:r>
              <a:rPr lang="ko-KR" altLang="en-US" sz="2000" b="1" dirty="0"/>
              <a:t>보기</a:t>
            </a:r>
            <a:r>
              <a:rPr lang="en-US" altLang="ko-KR" sz="2000" b="1" dirty="0"/>
              <a:t>〕 </a:t>
            </a:r>
            <a:r>
              <a:rPr lang="en-US" altLang="en-US" sz="2000" b="1" dirty="0"/>
              <a:t>She became more silent </a:t>
            </a:r>
            <a:r>
              <a:rPr lang="en-US" altLang="en-US" sz="2000" b="1" u="sng" dirty="0"/>
              <a:t>as</a:t>
            </a:r>
            <a:r>
              <a:rPr lang="en-US" altLang="en-US" sz="2000" b="1" dirty="0"/>
              <a:t> she grew older. </a:t>
            </a:r>
          </a:p>
          <a:p>
            <a:pPr lvl="0"/>
            <a:endParaRPr lang="en-US" altLang="en-US" sz="2000" b="1" dirty="0"/>
          </a:p>
          <a:p>
            <a:pPr lvl="0"/>
            <a:endParaRPr lang="ko-KR" altLang="en-US" sz="2000" b="1" dirty="0"/>
          </a:p>
        </p:txBody>
      </p:sp>
      <p:sp>
        <p:nvSpPr>
          <p:cNvPr id="39" name="텍스트 개체 틀 4"/>
          <p:cNvSpPr txBox="1"/>
          <p:nvPr/>
        </p:nvSpPr>
        <p:spPr>
          <a:xfrm>
            <a:off x="571472" y="3140968"/>
            <a:ext cx="8715436" cy="2792921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2000"/>
              </a:spcBef>
            </a:pPr>
            <a:r>
              <a:rPr lang="en-US" altLang="en-US" sz="2400" b="1" dirty="0"/>
              <a:t>1)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the fire spread, the flames grew larger. </a:t>
            </a:r>
          </a:p>
          <a:p>
            <a:pPr>
              <a:spcBef>
                <a:spcPts val="2000"/>
              </a:spcBef>
            </a:pPr>
            <a:r>
              <a:rPr lang="en-US" altLang="en-US" sz="2400" b="1" dirty="0"/>
              <a:t>2) </a:t>
            </a:r>
            <a:r>
              <a:rPr lang="en-US" altLang="en-US" sz="2400" b="1" u="sng" dirty="0" smtClean="0"/>
              <a:t>As</a:t>
            </a:r>
            <a:r>
              <a:rPr lang="en-US" altLang="en-US" sz="2400" b="1" dirty="0" smtClean="0"/>
              <a:t> she was young, she used to be a fashion model.</a:t>
            </a:r>
            <a:endParaRPr lang="en-US" altLang="en-US" sz="2400" b="1" dirty="0"/>
          </a:p>
          <a:p>
            <a:pPr>
              <a:spcBef>
                <a:spcPts val="2000"/>
              </a:spcBef>
            </a:pPr>
            <a:r>
              <a:rPr lang="en-US" altLang="en-US" sz="2400" b="1" dirty="0"/>
              <a:t>3) </a:t>
            </a:r>
            <a:r>
              <a:rPr lang="en-US" altLang="en-US" sz="2400" b="1" u="sng" dirty="0"/>
              <a:t>As</a:t>
            </a:r>
            <a:r>
              <a:rPr lang="en-US" altLang="en-US" sz="2400" b="1" dirty="0"/>
              <a:t> it snowed a lot yesterday, we stayed home all day.</a:t>
            </a:r>
          </a:p>
        </p:txBody>
      </p:sp>
      <p:sp>
        <p:nvSpPr>
          <p:cNvPr id="40" name="타원 39"/>
          <p:cNvSpPr/>
          <p:nvPr/>
        </p:nvSpPr>
        <p:spPr>
          <a:xfrm>
            <a:off x="558797" y="3180392"/>
            <a:ext cx="428628" cy="42862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659155" y="2377014"/>
            <a:ext cx="7529490" cy="54006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453205" y="288613"/>
            <a:ext cx="543477" cy="806137"/>
            <a:chOff x="453205" y="290310"/>
            <a:chExt cx="589445" cy="855061"/>
          </a:xfrm>
        </p:grpSpPr>
        <p:sp>
          <p:nvSpPr>
            <p:cNvPr id="4" name="눈물 방울 3"/>
            <p:cNvSpPr/>
            <p:nvPr/>
          </p:nvSpPr>
          <p:spPr>
            <a:xfrm rot="6641149">
              <a:off x="553148" y="301263"/>
              <a:ext cx="500455" cy="478549"/>
            </a:xfrm>
            <a:prstGeom prst="teardrop">
              <a:avLst>
                <a:gd name="adj" fmla="val 100000"/>
              </a:avLst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눈물 방울 4"/>
            <p:cNvSpPr/>
            <p:nvPr/>
          </p:nvSpPr>
          <p:spPr>
            <a:xfrm rot="2032928">
              <a:off x="453205" y="805054"/>
              <a:ext cx="334564" cy="340317"/>
            </a:xfrm>
            <a:prstGeom prst="teardrop">
              <a:avLst>
                <a:gd name="adj" fmla="val 10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043608" y="268605"/>
            <a:ext cx="2714120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심화문제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1472" y="1340768"/>
            <a:ext cx="80010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접속사 </a:t>
            </a:r>
            <a:r>
              <a:rPr lang="en-US" altLang="ko-KR" sz="2800" b="1" dirty="0">
                <a:solidFill>
                  <a:srgbClr val="7030A0"/>
                </a:solidFill>
              </a:rPr>
              <a:t>as</a:t>
            </a:r>
            <a:r>
              <a:rPr lang="ko-KR" altLang="en-US" sz="2800" b="1" dirty="0">
                <a:solidFill>
                  <a:srgbClr val="7030A0"/>
                </a:solidFill>
              </a:rPr>
              <a:t>를 사용하여 다음 두 문장을 한 문장으로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8" name="텍스트 개체 틀 4"/>
          <p:cNvSpPr txBox="1"/>
          <p:nvPr/>
        </p:nvSpPr>
        <p:spPr>
          <a:xfrm>
            <a:off x="571472" y="2428868"/>
            <a:ext cx="8715436" cy="372161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It was getting late. We decided to go home. </a:t>
            </a:r>
          </a:p>
          <a:p>
            <a:r>
              <a:rPr lang="en-US" altLang="en-US" sz="2400" b="1" dirty="0"/>
              <a:t>→ </a:t>
            </a:r>
            <a:r>
              <a:rPr lang="en-US" altLang="en-US" sz="2400" b="1" dirty="0">
                <a:solidFill>
                  <a:srgbClr val="C00000"/>
                </a:solidFill>
              </a:rPr>
              <a:t>As it was getting late, we decided to go home. </a:t>
            </a:r>
          </a:p>
          <a:p>
            <a:pPr>
              <a:spcBef>
                <a:spcPts val="2000"/>
              </a:spcBef>
            </a:pPr>
            <a:r>
              <a:rPr lang="en-US" altLang="en-US" sz="2400" b="1" dirty="0"/>
              <a:t>2) My homework is done. I'm going out to play. </a:t>
            </a:r>
          </a:p>
          <a:p>
            <a:r>
              <a:rPr lang="en-US" altLang="en-US" sz="2400" b="1" dirty="0"/>
              <a:t>→ </a:t>
            </a:r>
            <a:r>
              <a:rPr lang="en-US" altLang="en-US" sz="2400" b="1" dirty="0">
                <a:solidFill>
                  <a:srgbClr val="C00000"/>
                </a:solidFill>
              </a:rPr>
              <a:t>I'm going out to play as my homework is done. </a:t>
            </a:r>
          </a:p>
          <a:p>
            <a:pPr lvl="0">
              <a:spcBef>
                <a:spcPts val="2000"/>
              </a:spcBef>
            </a:pPr>
            <a:r>
              <a:rPr lang="en-US" altLang="ko-KR" sz="2400" b="1" dirty="0"/>
              <a:t>3) She was getting up. She spilled the milk. </a:t>
            </a:r>
          </a:p>
          <a:p>
            <a:pPr lvl="0"/>
            <a:r>
              <a:rPr lang="en-US" altLang="ko-KR" sz="2400" b="1" dirty="0"/>
              <a:t>→ </a:t>
            </a:r>
            <a:r>
              <a:rPr lang="en-US" altLang="ko-KR" sz="2400" b="1" dirty="0">
                <a:solidFill>
                  <a:srgbClr val="C00000"/>
                </a:solidFill>
              </a:rPr>
              <a:t>She spilled the milk as she was getting up.</a:t>
            </a:r>
          </a:p>
          <a:p>
            <a:pPr>
              <a:lnSpc>
                <a:spcPct val="100000"/>
              </a:lnSpc>
            </a:pPr>
            <a:endParaRPr lang="en-US" alt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547</Words>
  <Application>Microsoft Office PowerPoint</Application>
  <PresentationFormat>화면 슬라이드 쇼(4:3)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6" baseType="lpstr">
      <vt:lpstr>맑은 고딕</vt:lpstr>
      <vt:lpstr>HY강B</vt:lpstr>
      <vt:lpstr>Wingdings</vt:lpstr>
      <vt:lpstr>Arial</vt:lpstr>
      <vt:lpstr>Office 테마</vt:lpstr>
      <vt:lpstr>PowerPoint 프레젠테이션</vt:lpstr>
      <vt:lpstr>PowerPoint 프레젠테이션</vt:lpstr>
      <vt:lpstr>PowerPoint 프레젠테이션</vt:lpstr>
      <vt:lpstr>Exercises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5</cp:revision>
  <dcterms:created xsi:type="dcterms:W3CDTF">2017-12-01T07:38:59Z</dcterms:created>
  <dcterms:modified xsi:type="dcterms:W3CDTF">2021-08-30T02:20:04Z</dcterms:modified>
  <cp:category/>
  <cp:contentStatus/>
</cp:coreProperties>
</file>