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5" r:id="rId5"/>
    <p:sldId id="266" r:id="rId6"/>
    <p:sldId id="267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862E8A-F88C-ADAA-06AF-F734102B8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B9F476-39AE-7E37-683C-4B6015AA0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5FB1B2-C65D-A201-EF3E-89608B6E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9C26EE-017C-A5AD-15AF-DA009488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E46F94-9EB8-93C7-B672-A6A69C68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14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0FE079-BAFA-E962-AB22-BC53D2A1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57A1671-9602-F6B4-1CD7-D0E76D7AB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4FD1DD-4003-224C-B678-A9B04BFD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8C74A4-69D2-2491-4A93-C186FFB71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EA019F-EFAB-9615-DA2D-EA48F4AE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74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458D8CF-24E8-3707-D37F-27034A8F9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384105-56A8-837F-4F09-D9BBDFB13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D4750C-D168-BF66-046F-610A965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218E78-42C4-C0DF-3B68-55510CCF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9763DB-45BF-454C-28F7-28AF9B00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53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B136F9-AEE5-9AD0-33C3-AE5F63BC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58AB8D-215C-F65F-AF19-97B73AAF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5F3080-F42D-B2FC-6551-880AB0F2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72FC88-32DD-5065-1246-312DCC84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1C4934-6466-7B4A-9460-53C76C0C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34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B5C58A-2703-93B3-33F5-CF6C92CFE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22CC81-26F7-5EAB-5033-13318050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B8B434-030F-4EDC-721E-EAA1FAA5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90BA0E-F27D-9F8A-DCB0-BDB5CC1F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59B0E9-0C09-3BC2-C73B-3C2BBED4C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4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D77FC4-C9FD-6194-4C07-E7647319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B57EC5-EF8E-9C5A-4581-97EB52408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706DC25-71F1-0D64-711D-6BA256847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83433A-A17A-1E2D-0094-CFA00FC3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0A6C5D-6139-F8C4-C79D-F612295E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3B7249-FE59-2E00-DF12-EAC0F63F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81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1A2D5-C4DD-BF49-D0EC-C3B8AE44E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BF4187-517A-640B-6BDC-58D4A94E6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DF82D97-A9BD-6049-0E7B-1ADAEB94B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9F9AB8E-0391-A657-C75B-63A974E9A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3D940C0-DB8A-850A-ED46-A15C65D13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594128E-C7EB-2E48-418F-7E0116C6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984DAEB-30C0-129E-0E5E-EF7516CD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FB26AD8-75C0-9942-E4E9-13EC37A8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07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01218C-C190-4426-6BFD-61C7C0A9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A7512EC-CB91-9EE3-2B27-88A2AD12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5E0E802-FB0D-643E-10DF-21AAEBEB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967A161-74BE-336A-A53A-3B7A3082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85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1DE142-758E-8392-386F-FE91A711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C65C944-F87A-1775-99B7-E25EDCE1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51F6DB-5DF7-7E77-EA89-5AC5286F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3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45CD2-4B9B-468D-4299-3E4A99A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11F3F4-DB4B-2713-9FF9-62A25834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0CB03A-E025-2C1E-16C1-F5D4BFD0E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FBCFDB-FCD0-BE35-BFC8-4391350E4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F1CB535-069B-070F-DC93-7B5F3699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D16DA57-BB73-85D8-5D5A-E3882B8B5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85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8D4C40-A247-BCF9-5241-2972BDC08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85EB46C-945A-A190-EB6B-B0BC69B99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8EB51C1-AAAB-7507-A700-983B0C743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6FE833-6224-F13E-DA52-83391E1F5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5B5041-4A44-8E2E-090A-3028818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2ACF74-F150-8E88-2DE3-4059381B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15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3B181C2-4CC6-11B6-1C82-6D6F21FB9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AF70C8-08F3-38A1-1D0E-8BD595B9D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5AB3EC-5834-84E3-54D7-C090AE8BA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324B3F-C4D6-47E8-BF1D-B08378C6DE94}" type="datetimeFigureOut">
              <a:rPr lang="ko-KR" altLang="en-US" smtClean="0"/>
              <a:t>2026-03-18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87B583-79A4-96A2-3009-18728297C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BFDDD8-697F-81CB-FD66-7541904D3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3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38A6C07-F787-9D4F-2E23-14D7D76AC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94AC38-E1AD-AB8C-13C4-E20EB9D71031}"/>
              </a:ext>
            </a:extLst>
          </p:cNvPr>
          <p:cNvSpPr txBox="1"/>
          <p:nvPr/>
        </p:nvSpPr>
        <p:spPr>
          <a:xfrm>
            <a:off x="3313676" y="3075055"/>
            <a:ext cx="80124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sz="3600" dirty="0">
                <a:solidFill>
                  <a:schemeClr val="tx1"/>
                </a:solidFill>
              </a:rPr>
              <a:t>Live Freely and Happily Ever After!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0CCE5B-3973-D64E-91F6-CE525B3BC6A3}"/>
              </a:ext>
            </a:extLst>
          </p:cNvPr>
          <p:cNvSpPr txBox="1"/>
          <p:nvPr/>
        </p:nvSpPr>
        <p:spPr>
          <a:xfrm>
            <a:off x="2098903" y="3141930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sz="3200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4270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D21655FC-C4C4-4382-1E25-B3504A58F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0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521F25B2-0F86-89B0-0688-8ACDC0FCF075}"/>
              </a:ext>
            </a:extLst>
          </p:cNvPr>
          <p:cNvSpPr txBox="1"/>
          <p:nvPr/>
        </p:nvSpPr>
        <p:spPr>
          <a:xfrm>
            <a:off x="1014122" y="477557"/>
            <a:ext cx="10163756" cy="5814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  You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can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work with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NGOs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as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a teenager.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sz="32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It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is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a great way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  <a:r>
              <a:rPr lang="en-US" sz="32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to learn</a:t>
            </a:r>
            <a:r>
              <a:rPr lang="en-US" sz="3200" b="1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about social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issues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and 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make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the world better. Are you interested?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endParaRPr lang="en-US" sz="800" b="1" dirty="0">
              <a:uFill>
                <a:solidFill>
                  <a:srgbClr val="FF0000"/>
                </a:solidFill>
              </a:uFill>
              <a:latin typeface="+mj-lt"/>
              <a:ea typeface="+mj-ea"/>
            </a:endParaRP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Then,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read</a:t>
            </a: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Inho’s blog </a:t>
            </a:r>
            <a:r>
              <a:rPr 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below.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ko-KR" altLang="en-US" sz="32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중요</a:t>
            </a:r>
            <a:r>
              <a:rPr lang="en-US" altLang="ko-KR" sz="32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It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: 1. </a:t>
            </a:r>
            <a:r>
              <a:rPr lang="ko-KR" alt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가주어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/</a:t>
            </a:r>
            <a:r>
              <a:rPr lang="ko-KR" altLang="en-US" sz="3200" b="1" u="sng" dirty="0" err="1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진주어</a:t>
            </a:r>
            <a:r>
              <a:rPr lang="ko-KR" alt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  <a:r>
              <a:rPr lang="en-US" altLang="ko-KR" sz="32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2. </a:t>
            </a:r>
            <a:r>
              <a:rPr lang="ko-KR" altLang="en-US" sz="32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지시대명사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3. </a:t>
            </a:r>
            <a:r>
              <a:rPr lang="ko-KR" altLang="en-US" sz="3200" b="1" u="sng" dirty="0" err="1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비인칭</a:t>
            </a:r>
            <a:r>
              <a:rPr lang="ko-KR" altLang="en-US" sz="3200" b="1" u="sng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주어</a:t>
            </a:r>
            <a:endParaRPr lang="en-US" altLang="ko-KR" sz="3200" b="1" u="sng" dirty="0">
              <a:uFill>
                <a:solidFill>
                  <a:srgbClr val="FF0000"/>
                </a:solidFill>
              </a:uFill>
              <a:latin typeface="+mj-lt"/>
              <a:ea typeface="+mj-ea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32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</a:t>
            </a:r>
            <a:r>
              <a:rPr lang="ko-KR" altLang="en-US" sz="28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여기서는 </a:t>
            </a:r>
            <a:r>
              <a:rPr lang="en-US" altLang="ko-KR" sz="28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work with NGO</a:t>
            </a:r>
            <a:r>
              <a:rPr lang="ko-KR" altLang="en-US" sz="28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를 가리키는 것이 더 자연스러움</a:t>
            </a:r>
            <a:r>
              <a:rPr lang="en-US" altLang="ko-KR" sz="2800" b="1" u="sng" dirty="0"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!</a:t>
            </a:r>
            <a:endParaRPr lang="en-US" sz="3200" b="1" dirty="0">
              <a:uFill>
                <a:solidFill>
                  <a:srgbClr val="FF0000"/>
                </a:solidFill>
              </a:uFill>
              <a:latin typeface="+mj-lt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72FA76-E2D1-EC35-7424-3D2A095FA45D}"/>
              </a:ext>
            </a:extLst>
          </p:cNvPr>
          <p:cNvSpPr txBox="1"/>
          <p:nvPr/>
        </p:nvSpPr>
        <p:spPr>
          <a:xfrm>
            <a:off x="2255549" y="1309399"/>
            <a:ext cx="2851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조동사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가능</a:t>
            </a:r>
            <a:r>
              <a:rPr lang="en-US" altLang="ko-KR" b="1" dirty="0">
                <a:solidFill>
                  <a:srgbClr val="FF0000"/>
                </a:solidFill>
              </a:rPr>
              <a:t>: ~</a:t>
            </a:r>
            <a:r>
              <a:rPr lang="ko-KR" altLang="en-US" b="1" dirty="0">
                <a:solidFill>
                  <a:srgbClr val="FF0000"/>
                </a:solidFill>
              </a:rPr>
              <a:t>할 수 있다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D14187-D23F-C9D7-A796-7D84D76CFD54}"/>
              </a:ext>
            </a:extLst>
          </p:cNvPr>
          <p:cNvSpPr txBox="1"/>
          <p:nvPr/>
        </p:nvSpPr>
        <p:spPr>
          <a:xfrm>
            <a:off x="940290" y="3300510"/>
            <a:ext cx="641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to</a:t>
            </a:r>
            <a:r>
              <a:rPr lang="ko-KR" altLang="en-US" b="1" dirty="0">
                <a:solidFill>
                  <a:srgbClr val="FF0000"/>
                </a:solidFill>
              </a:rPr>
              <a:t>부정사의 형용사적 용법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앞에 </a:t>
            </a:r>
            <a:r>
              <a:rPr lang="en-US" altLang="ko-KR" b="1" dirty="0">
                <a:solidFill>
                  <a:srgbClr val="FF0000"/>
                </a:solidFill>
              </a:rPr>
              <a:t>to </a:t>
            </a:r>
            <a:r>
              <a:rPr lang="ko-KR" altLang="en-US" b="1" dirty="0">
                <a:solidFill>
                  <a:srgbClr val="FF0000"/>
                </a:solidFill>
              </a:rPr>
              <a:t>생략 </a:t>
            </a:r>
            <a:r>
              <a:rPr lang="en-US" altLang="ko-KR" b="1" dirty="0">
                <a:solidFill>
                  <a:srgbClr val="FF0000"/>
                </a:solidFill>
              </a:rPr>
              <a:t>/ a great way </a:t>
            </a:r>
            <a:r>
              <a:rPr lang="ko-KR" altLang="en-US" b="1" dirty="0">
                <a:solidFill>
                  <a:srgbClr val="FF0000"/>
                </a:solidFill>
              </a:rPr>
              <a:t>수식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7251B7-68B2-F2CC-888E-D5BE46D1E3A5}"/>
              </a:ext>
            </a:extLst>
          </p:cNvPr>
          <p:cNvSpPr txBox="1"/>
          <p:nvPr/>
        </p:nvSpPr>
        <p:spPr>
          <a:xfrm>
            <a:off x="2224070" y="4494243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명령문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해라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363B63-5999-045E-24B3-33505C3D79BA}"/>
              </a:ext>
            </a:extLst>
          </p:cNvPr>
          <p:cNvSpPr txBox="1"/>
          <p:nvPr/>
        </p:nvSpPr>
        <p:spPr>
          <a:xfrm>
            <a:off x="6419663" y="1309399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로서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CA1690-A982-CBF6-8748-B59E662E7EF3}"/>
              </a:ext>
            </a:extLst>
          </p:cNvPr>
          <p:cNvSpPr txBox="1"/>
          <p:nvPr/>
        </p:nvSpPr>
        <p:spPr>
          <a:xfrm>
            <a:off x="5084901" y="495125"/>
            <a:ext cx="6190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= </a:t>
            </a:r>
            <a:r>
              <a:rPr lang="ko-KR" altLang="en-US" b="1" dirty="0">
                <a:solidFill>
                  <a:srgbClr val="FF0000"/>
                </a:solidFill>
              </a:rPr>
              <a:t>비정부 기구 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사회 문제 해결과 공익을 위한 민간 단체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A5E9F5-B365-8F73-F562-74F97DC116A2}"/>
              </a:ext>
            </a:extLst>
          </p:cNvPr>
          <p:cNvSpPr txBox="1"/>
          <p:nvPr/>
        </p:nvSpPr>
        <p:spPr>
          <a:xfrm>
            <a:off x="4798104" y="2319231"/>
            <a:ext cx="3514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0070C0"/>
                </a:solidFill>
                <a:highlight>
                  <a:srgbClr val="FFFF00"/>
                </a:highlight>
              </a:rPr>
              <a:t>(</a:t>
            </a:r>
            <a:r>
              <a:rPr lang="ko-KR" alt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정정</a:t>
            </a:r>
            <a:r>
              <a:rPr lang="en-US" altLang="ko-KR" b="1" dirty="0">
                <a:solidFill>
                  <a:srgbClr val="0070C0"/>
                </a:solidFill>
                <a:highlight>
                  <a:srgbClr val="FFFF00"/>
                </a:highlight>
              </a:rPr>
              <a:t>)</a:t>
            </a:r>
            <a:r>
              <a:rPr lang="en-US" altLang="ko-KR" b="1" dirty="0">
                <a:solidFill>
                  <a:srgbClr val="FF0000"/>
                </a:solidFill>
                <a:highlight>
                  <a:srgbClr val="FFFF00"/>
                </a:highlight>
              </a:rPr>
              <a:t>to</a:t>
            </a:r>
            <a:r>
              <a:rPr lang="ko-KR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부정사의 형용사적 용법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078B95-A4E0-FA8B-3C56-4771A1EC6B80}"/>
              </a:ext>
            </a:extLst>
          </p:cNvPr>
          <p:cNvSpPr txBox="1"/>
          <p:nvPr/>
        </p:nvSpPr>
        <p:spPr>
          <a:xfrm>
            <a:off x="8357687" y="2323767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문제</a:t>
            </a:r>
            <a:r>
              <a:rPr lang="en-US" altLang="ko-KR" dirty="0"/>
              <a:t>, </a:t>
            </a:r>
            <a:r>
              <a:rPr lang="ko-KR" altLang="en-US" dirty="0"/>
              <a:t>사안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A67067-889B-1CDA-82E0-FEAF33D58435}"/>
              </a:ext>
            </a:extLst>
          </p:cNvPr>
          <p:cNvSpPr txBox="1"/>
          <p:nvPr/>
        </p:nvSpPr>
        <p:spPr>
          <a:xfrm>
            <a:off x="916578" y="2795862"/>
            <a:ext cx="46570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u="sng" dirty="0">
                <a:solidFill>
                  <a:srgbClr val="FF0000"/>
                </a:solidFill>
              </a:rPr>
              <a:t>                               </a:t>
            </a:r>
            <a:endParaRPr lang="ko-KR" alt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8A4650-02A9-0F43-B426-EAFEED9BB8F3}"/>
              </a:ext>
            </a:extLst>
          </p:cNvPr>
          <p:cNvSpPr txBox="1"/>
          <p:nvPr/>
        </p:nvSpPr>
        <p:spPr>
          <a:xfrm>
            <a:off x="940290" y="3609438"/>
            <a:ext cx="641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002060"/>
                </a:solidFill>
              </a:rPr>
              <a:t>5</a:t>
            </a:r>
            <a:r>
              <a:rPr lang="ko-KR" altLang="en-US" b="1" dirty="0">
                <a:solidFill>
                  <a:srgbClr val="002060"/>
                </a:solidFill>
              </a:rPr>
              <a:t>형식</a:t>
            </a:r>
            <a:r>
              <a:rPr lang="en-US" altLang="ko-KR" b="1" dirty="0">
                <a:solidFill>
                  <a:srgbClr val="002060"/>
                </a:solidFill>
              </a:rPr>
              <a:t>(</a:t>
            </a:r>
            <a:r>
              <a:rPr lang="ko-KR" altLang="en-US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en-US" altLang="ko-KR" b="1" dirty="0">
                <a:solidFill>
                  <a:srgbClr val="002060"/>
                </a:solidFill>
              </a:rPr>
              <a:t>make+</a:t>
            </a:r>
            <a:r>
              <a:rPr lang="ko-KR" altLang="en-US" b="1" dirty="0">
                <a:solidFill>
                  <a:srgbClr val="002060"/>
                </a:solidFill>
              </a:rPr>
              <a:t>목적어</a:t>
            </a:r>
            <a:r>
              <a:rPr lang="en-US" altLang="ko-KR" b="1" dirty="0">
                <a:solidFill>
                  <a:srgbClr val="002060"/>
                </a:solidFill>
              </a:rPr>
              <a:t>+</a:t>
            </a:r>
            <a:r>
              <a:rPr lang="ko-KR" altLang="en-US" b="1" dirty="0">
                <a:solidFill>
                  <a:srgbClr val="002060"/>
                </a:solidFill>
              </a:rPr>
              <a:t>형용사</a:t>
            </a:r>
            <a:r>
              <a:rPr lang="ko-KR" altLang="en-US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en-US" altLang="ko-KR" b="1" dirty="0">
                <a:solidFill>
                  <a:srgbClr val="002060"/>
                </a:solidFill>
              </a:rPr>
              <a:t>: (</a:t>
            </a:r>
            <a:r>
              <a:rPr lang="ko-KR" altLang="en-US" b="1" dirty="0">
                <a:solidFill>
                  <a:srgbClr val="002060"/>
                </a:solidFill>
              </a:rPr>
              <a:t>목적어</a:t>
            </a:r>
            <a:r>
              <a:rPr lang="en-US" altLang="ko-KR" b="1" dirty="0">
                <a:solidFill>
                  <a:srgbClr val="002060"/>
                </a:solidFill>
              </a:rPr>
              <a:t>)</a:t>
            </a:r>
            <a:r>
              <a:rPr lang="ko-KR" altLang="en-US" b="1" dirty="0">
                <a:solidFill>
                  <a:srgbClr val="002060"/>
                </a:solidFill>
              </a:rPr>
              <a:t>를 </a:t>
            </a:r>
            <a:r>
              <a:rPr lang="en-US" altLang="ko-KR" b="1" dirty="0">
                <a:solidFill>
                  <a:srgbClr val="002060"/>
                </a:solidFill>
              </a:rPr>
              <a:t>~</a:t>
            </a:r>
            <a:r>
              <a:rPr lang="ko-KR" altLang="en-US" b="1" dirty="0">
                <a:solidFill>
                  <a:srgbClr val="002060"/>
                </a:solidFill>
              </a:rPr>
              <a:t>하게 만들다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0489E00-ADA1-AC10-A68F-F3022D92B86C}"/>
              </a:ext>
            </a:extLst>
          </p:cNvPr>
          <p:cNvSpPr txBox="1"/>
          <p:nvPr/>
        </p:nvSpPr>
        <p:spPr>
          <a:xfrm>
            <a:off x="5504331" y="4494243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아래에</a:t>
            </a:r>
          </a:p>
        </p:txBody>
      </p:sp>
      <p:cxnSp>
        <p:nvCxnSpPr>
          <p:cNvPr id="2" name="직선 화살표 연결선 1">
            <a:extLst>
              <a:ext uri="{FF2B5EF4-FFF2-40B4-BE49-F238E27FC236}">
                <a16:creationId xmlns:a16="http://schemas.microsoft.com/office/drawing/2014/main" id="{62912B24-2AFA-E4AD-4329-5947B54E4F21}"/>
              </a:ext>
            </a:extLst>
          </p:cNvPr>
          <p:cNvCxnSpPr>
            <a:cxnSpLocks/>
          </p:cNvCxnSpPr>
          <p:nvPr/>
        </p:nvCxnSpPr>
        <p:spPr>
          <a:xfrm flipV="1">
            <a:off x="3687148" y="2339536"/>
            <a:ext cx="0" cy="1970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6AB4B094-D3A9-3C19-F066-6DD0A516FCBE}"/>
              </a:ext>
            </a:extLst>
          </p:cNvPr>
          <p:cNvCxnSpPr/>
          <p:nvPr/>
        </p:nvCxnSpPr>
        <p:spPr>
          <a:xfrm>
            <a:off x="3681291" y="2545270"/>
            <a:ext cx="107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1361C5A4-AFF7-120A-C3AB-0B75809DB2A4}"/>
              </a:ext>
            </a:extLst>
          </p:cNvPr>
          <p:cNvCxnSpPr/>
          <p:nvPr/>
        </p:nvCxnSpPr>
        <p:spPr>
          <a:xfrm>
            <a:off x="4752131" y="2348246"/>
            <a:ext cx="0" cy="197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6455175-6041-473C-95C0-91B88AADCDF9}"/>
              </a:ext>
            </a:extLst>
          </p:cNvPr>
          <p:cNvSpPr txBox="1"/>
          <p:nvPr/>
        </p:nvSpPr>
        <p:spPr>
          <a:xfrm>
            <a:off x="1014121" y="2296879"/>
            <a:ext cx="267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=To work with NGOs~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3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7" grpId="0"/>
      <p:bldP spid="9" grpId="0"/>
      <p:bldP spid="15" grpId="0"/>
      <p:bldP spid="20" grpId="0"/>
      <p:bldP spid="22" grpId="0"/>
      <p:bldP spid="2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9743A149-47BF-C03E-51FA-9DF7697EAB6D}"/>
              </a:ext>
            </a:extLst>
          </p:cNvPr>
          <p:cNvSpPr txBox="1"/>
          <p:nvPr/>
        </p:nvSpPr>
        <p:spPr>
          <a:xfrm>
            <a:off x="1014122" y="1692747"/>
            <a:ext cx="10163756" cy="37828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I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grew up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in Jeju-do,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 had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many chances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 see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dolphins. Then, I learned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that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many</a:t>
            </a:r>
            <a:r>
              <a:rPr lang="ko-KR" altLang="en-US" sz="3200" b="1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dolphins are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in danger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Some are even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endangered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 thought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 should do something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F2CCBB-1A6B-4830-4AB4-FBA30FD8C70D}"/>
              </a:ext>
            </a:extLst>
          </p:cNvPr>
          <p:cNvSpPr txBox="1"/>
          <p:nvPr/>
        </p:nvSpPr>
        <p:spPr>
          <a:xfrm>
            <a:off x="1573689" y="2513512"/>
            <a:ext cx="2024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 자라다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성장하다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9B5D4B-8D13-6223-9B61-5E17EDE8BC5D}"/>
              </a:ext>
            </a:extLst>
          </p:cNvPr>
          <p:cNvSpPr txBox="1"/>
          <p:nvPr/>
        </p:nvSpPr>
        <p:spPr>
          <a:xfrm>
            <a:off x="5433173" y="2478676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󰃥 </a:t>
            </a:r>
            <a:r>
              <a:rPr lang="ko-KR" altLang="en-US" b="1" dirty="0">
                <a:solidFill>
                  <a:srgbClr val="FF0000"/>
                </a:solidFill>
              </a:rPr>
              <a:t>그래서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6BDF6F-32BB-F8EB-7C4F-F1C48C979AE7}"/>
              </a:ext>
            </a:extLst>
          </p:cNvPr>
          <p:cNvSpPr txBox="1"/>
          <p:nvPr/>
        </p:nvSpPr>
        <p:spPr>
          <a:xfrm>
            <a:off x="6685439" y="3451786"/>
            <a:ext cx="2656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명사절을 이끄는 </a:t>
            </a:r>
            <a:r>
              <a:rPr lang="ko-KR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접속사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1317D3-1383-F01A-5ED5-4BF67B9C7069}"/>
              </a:ext>
            </a:extLst>
          </p:cNvPr>
          <p:cNvSpPr txBox="1"/>
          <p:nvPr/>
        </p:nvSpPr>
        <p:spPr>
          <a:xfrm>
            <a:off x="2376885" y="5465857"/>
            <a:ext cx="4971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(that) thought</a:t>
            </a:r>
            <a:r>
              <a:rPr lang="ko-KR" altLang="en-US" b="1" dirty="0">
                <a:solidFill>
                  <a:srgbClr val="FF0000"/>
                </a:solidFill>
              </a:rPr>
              <a:t>의 목적어 역할을 하는 명사절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EF9A34-F895-3686-4055-A393914616A3}"/>
              </a:ext>
            </a:extLst>
          </p:cNvPr>
          <p:cNvSpPr txBox="1"/>
          <p:nvPr/>
        </p:nvSpPr>
        <p:spPr>
          <a:xfrm>
            <a:off x="1014122" y="306956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JAN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F75D92-FBD1-DCA0-5B8C-ACFBF4484DC8}"/>
              </a:ext>
            </a:extLst>
          </p:cNvPr>
          <p:cNvSpPr txBox="1"/>
          <p:nvPr/>
        </p:nvSpPr>
        <p:spPr>
          <a:xfrm>
            <a:off x="8520010" y="2687890"/>
            <a:ext cx="288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to</a:t>
            </a:r>
            <a:r>
              <a:rPr lang="ko-KR" altLang="en-US" b="1" dirty="0">
                <a:solidFill>
                  <a:srgbClr val="FF0000"/>
                </a:solidFill>
              </a:rPr>
              <a:t>부정사의 형용사적 용법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56C002-B055-D694-E819-25D2E3B6BB70}"/>
              </a:ext>
            </a:extLst>
          </p:cNvPr>
          <p:cNvSpPr txBox="1"/>
          <p:nvPr/>
        </p:nvSpPr>
        <p:spPr>
          <a:xfrm>
            <a:off x="6837724" y="4459163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dirty="0"/>
              <a:t> 멸종 위기에 처한</a:t>
            </a:r>
            <a:endParaRPr lang="en-US" altLang="ko-KR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AC855F-2704-2050-41A1-0DF526E83754}"/>
              </a:ext>
            </a:extLst>
          </p:cNvPr>
          <p:cNvSpPr txBox="1"/>
          <p:nvPr/>
        </p:nvSpPr>
        <p:spPr>
          <a:xfrm rot="2473799">
            <a:off x="2656241" y="523835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EC4F5C-98C3-5118-8DAF-7B5583DA1732}"/>
              </a:ext>
            </a:extLst>
          </p:cNvPr>
          <p:cNvSpPr txBox="1"/>
          <p:nvPr/>
        </p:nvSpPr>
        <p:spPr>
          <a:xfrm rot="18825266">
            <a:off x="2796004" y="522925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cxnSp>
        <p:nvCxnSpPr>
          <p:cNvPr id="2" name="직선 화살표 연결선 1">
            <a:extLst>
              <a:ext uri="{FF2B5EF4-FFF2-40B4-BE49-F238E27FC236}">
                <a16:creationId xmlns:a16="http://schemas.microsoft.com/office/drawing/2014/main" id="{A72A4C53-69F2-FA66-97D4-2FBBDBAA308F}"/>
              </a:ext>
            </a:extLst>
          </p:cNvPr>
          <p:cNvCxnSpPr>
            <a:cxnSpLocks/>
          </p:cNvCxnSpPr>
          <p:nvPr/>
        </p:nvCxnSpPr>
        <p:spPr>
          <a:xfrm flipV="1">
            <a:off x="9386216" y="2493262"/>
            <a:ext cx="0" cy="1970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9BBED2D-1146-6343-3981-65D4A99F49CC}"/>
              </a:ext>
            </a:extLst>
          </p:cNvPr>
          <p:cNvCxnSpPr/>
          <p:nvPr/>
        </p:nvCxnSpPr>
        <p:spPr>
          <a:xfrm>
            <a:off x="9380359" y="2698996"/>
            <a:ext cx="107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ACC10280-84A1-6631-804F-B1FA4D9312E3}"/>
              </a:ext>
            </a:extLst>
          </p:cNvPr>
          <p:cNvCxnSpPr/>
          <p:nvPr/>
        </p:nvCxnSpPr>
        <p:spPr>
          <a:xfrm>
            <a:off x="10451199" y="2501972"/>
            <a:ext cx="0" cy="197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CE3F233-93E4-5747-2B48-B4A40A7B285A}"/>
              </a:ext>
            </a:extLst>
          </p:cNvPr>
          <p:cNvSpPr txBox="1"/>
          <p:nvPr/>
        </p:nvSpPr>
        <p:spPr>
          <a:xfrm>
            <a:off x="1973977" y="443739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/>
              <a:t>위험에 처한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8144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19" grpId="0"/>
      <p:bldP spid="20" grpId="0"/>
      <p:bldP spid="21" grpId="0"/>
      <p:bldP spid="2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0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735C653-8205-6A25-A4EC-39F8FE1F7479}"/>
              </a:ext>
            </a:extLst>
          </p:cNvPr>
          <p:cNvSpPr txBox="1"/>
          <p:nvPr/>
        </p:nvSpPr>
        <p:spPr>
          <a:xfrm>
            <a:off x="1014122" y="424557"/>
            <a:ext cx="10163756" cy="37828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So, I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searched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the Internet and found </a:t>
            </a:r>
          </a:p>
          <a:p>
            <a:pPr algn="just" fontAlgn="base">
              <a:lnSpc>
                <a:spcPct val="20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an NGO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Dolphin Lovers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does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various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activities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such as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clean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up beaches 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help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dolphins.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After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some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thought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I joined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today.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8A7EA8-AC81-C38F-0E20-692DA928BF61}"/>
              </a:ext>
            </a:extLst>
          </p:cNvPr>
          <p:cNvSpPr txBox="1"/>
          <p:nvPr/>
        </p:nvSpPr>
        <p:spPr>
          <a:xfrm>
            <a:off x="1269595" y="2162569"/>
            <a:ext cx="3071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└─── </a:t>
            </a:r>
            <a:r>
              <a:rPr lang="en-US" altLang="ko-KR" b="1" dirty="0">
                <a:solidFill>
                  <a:srgbClr val="FF0000"/>
                </a:solidFill>
              </a:rPr>
              <a:t>=(</a:t>
            </a:r>
            <a:r>
              <a:rPr lang="ko-KR" altLang="en-US" b="1" dirty="0">
                <a:solidFill>
                  <a:srgbClr val="FF0000"/>
                </a:solidFill>
              </a:rPr>
              <a:t>동격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 ───┘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E2518-3F46-291B-ED9A-D6AF285E743F}"/>
              </a:ext>
            </a:extLst>
          </p:cNvPr>
          <p:cNvSpPr txBox="1"/>
          <p:nvPr/>
        </p:nvSpPr>
        <p:spPr>
          <a:xfrm>
            <a:off x="8345723" y="1425727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┌ 󰃰</a:t>
            </a:r>
            <a:r>
              <a:rPr lang="ko-KR" altLang="en-US" dirty="0"/>
              <a:t> 다양한</a:t>
            </a:r>
            <a:endParaRPr lang="en-US" altLang="ko-K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E90B8A-44DE-4E9E-9D5B-2C7487F63F0A}"/>
              </a:ext>
            </a:extLst>
          </p:cNvPr>
          <p:cNvSpPr txBox="1"/>
          <p:nvPr/>
        </p:nvSpPr>
        <p:spPr>
          <a:xfrm>
            <a:off x="922493" y="4108015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후에</a:t>
            </a:r>
            <a:endParaRPr lang="en-US" altLang="ko-K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3A10D3-E674-D6F6-1D73-4EFBDCD56F3F}"/>
              </a:ext>
            </a:extLst>
          </p:cNvPr>
          <p:cNvSpPr txBox="1"/>
          <p:nvPr/>
        </p:nvSpPr>
        <p:spPr>
          <a:xfrm>
            <a:off x="6045143" y="2162569"/>
            <a:ext cx="3878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Dolphin Lovers (</a:t>
            </a:r>
            <a:r>
              <a:rPr lang="en-US" altLang="ko-KR" dirty="0">
                <a:highlight>
                  <a:srgbClr val="FFFF00"/>
                </a:highlight>
              </a:rPr>
              <a:t>It: </a:t>
            </a:r>
            <a:r>
              <a:rPr lang="ko-KR" altLang="en-US" dirty="0">
                <a:highlight>
                  <a:srgbClr val="FFFF00"/>
                </a:highlight>
              </a:rPr>
              <a:t>지시대명사</a:t>
            </a:r>
            <a:r>
              <a:rPr lang="en-US" altLang="ko-KR" dirty="0"/>
              <a:t>)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CC02F7-0AFD-6542-2711-459012864476}"/>
              </a:ext>
            </a:extLst>
          </p:cNvPr>
          <p:cNvSpPr txBox="1"/>
          <p:nvPr/>
        </p:nvSpPr>
        <p:spPr>
          <a:xfrm>
            <a:off x="1066376" y="3139397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~</a:t>
            </a:r>
            <a:r>
              <a:rPr lang="ko-KR" altLang="en-US" dirty="0"/>
              <a:t>와 같은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52847-A449-F36D-8138-72B707E4B5B1}"/>
              </a:ext>
            </a:extLst>
          </p:cNvPr>
          <p:cNvSpPr txBox="1"/>
          <p:nvPr/>
        </p:nvSpPr>
        <p:spPr>
          <a:xfrm>
            <a:off x="2201689" y="1207619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검색하다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F49B56-A3F5-6FC3-C054-A137B87D3783}"/>
              </a:ext>
            </a:extLst>
          </p:cNvPr>
          <p:cNvSpPr txBox="1"/>
          <p:nvPr/>
        </p:nvSpPr>
        <p:spPr>
          <a:xfrm>
            <a:off x="3366121" y="3139397"/>
            <a:ext cx="5459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└───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접속사 </a:t>
            </a:r>
            <a:r>
              <a:rPr lang="en-US" altLang="ko-KR" b="1" dirty="0">
                <a:solidFill>
                  <a:srgbClr val="FF0000"/>
                </a:solidFill>
              </a:rPr>
              <a:t>and</a:t>
            </a:r>
            <a:r>
              <a:rPr lang="ko-KR" altLang="en-US" b="1" dirty="0">
                <a:solidFill>
                  <a:srgbClr val="FF0000"/>
                </a:solidFill>
              </a:rPr>
              <a:t>로 연결된 동명사구 ───┘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D83439-7D73-217A-46A1-F33B6CA5DC1E}"/>
              </a:ext>
            </a:extLst>
          </p:cNvPr>
          <p:cNvSpPr txBox="1"/>
          <p:nvPr/>
        </p:nvSpPr>
        <p:spPr>
          <a:xfrm>
            <a:off x="6640832" y="4130576"/>
            <a:ext cx="217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Dolphin Lovers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6E25A8-38D0-2AEC-0B4B-13049F59CBB2}"/>
              </a:ext>
            </a:extLst>
          </p:cNvPr>
          <p:cNvSpPr txBox="1"/>
          <p:nvPr/>
        </p:nvSpPr>
        <p:spPr>
          <a:xfrm>
            <a:off x="3295952" y="4130576"/>
            <a:ext cx="2090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생각</a:t>
            </a:r>
            <a:r>
              <a:rPr lang="en-US" altLang="ko-KR" dirty="0"/>
              <a:t>, </a:t>
            </a:r>
            <a:r>
              <a:rPr lang="ko-KR" altLang="en-US" dirty="0"/>
              <a:t>심사숙고</a:t>
            </a:r>
          </a:p>
        </p:txBody>
      </p:sp>
    </p:spTree>
    <p:extLst>
      <p:ext uri="{BB962C8B-B14F-4D97-AF65-F5344CB8AC3E}">
        <p14:creationId xmlns:p14="http://schemas.microsoft.com/office/powerpoint/2010/main" val="57707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1" grpId="0"/>
      <p:bldP spid="12" grpId="0"/>
      <p:bldP spid="6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2" name="TextBox 14">
            <a:extLst>
              <a:ext uri="{FF2B5EF4-FFF2-40B4-BE49-F238E27FC236}">
                <a16:creationId xmlns:a16="http://schemas.microsoft.com/office/drawing/2014/main" id="{FB0DEEB4-5673-1022-EB17-AF50393D759A}"/>
              </a:ext>
            </a:extLst>
          </p:cNvPr>
          <p:cNvSpPr txBox="1"/>
          <p:nvPr/>
        </p:nvSpPr>
        <p:spPr>
          <a:xfrm>
            <a:off x="1014122" y="1692747"/>
            <a:ext cx="10163756" cy="4767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Many dolphins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get sick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even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die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because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of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plastic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waste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and fishing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net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s, so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cleaning up beaches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important.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There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was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+mj-lt"/>
                <a:ea typeface="맑은 고딕" panose="020B0503020000020004" pitchFamily="50" charset="-127"/>
              </a:rPr>
              <a:t>a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beach cleanup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party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today, and I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took part in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Cleaning up the beach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was not easy,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but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 enjoyed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200000"/>
              </a:lnSpc>
              <a:spcBef>
                <a:spcPct val="0"/>
              </a:spcBef>
            </a:pP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853817-03E5-B8C5-DE2B-D013837349CA}"/>
              </a:ext>
            </a:extLst>
          </p:cNvPr>
          <p:cNvSpPr txBox="1"/>
          <p:nvPr/>
        </p:nvSpPr>
        <p:spPr>
          <a:xfrm>
            <a:off x="6927559" y="2321929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심지어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74E15-3611-8F2F-7C5E-65C94083B709}"/>
              </a:ext>
            </a:extLst>
          </p:cNvPr>
          <p:cNvSpPr txBox="1"/>
          <p:nvPr/>
        </p:nvSpPr>
        <p:spPr>
          <a:xfrm>
            <a:off x="4710575" y="2321929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병에 걸리다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85C0D9-35B4-5FE9-D530-15ABE3A25F30}"/>
              </a:ext>
            </a:extLst>
          </p:cNvPr>
          <p:cNvSpPr txBox="1"/>
          <p:nvPr/>
        </p:nvSpPr>
        <p:spPr>
          <a:xfrm>
            <a:off x="2524580" y="3108007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쓰레기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687F04-3781-350E-78B5-B1576889EBE0}"/>
              </a:ext>
            </a:extLst>
          </p:cNvPr>
          <p:cNvSpPr txBox="1"/>
          <p:nvPr/>
        </p:nvSpPr>
        <p:spPr>
          <a:xfrm>
            <a:off x="8889064" y="2356765"/>
            <a:ext cx="2622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~ </a:t>
            </a:r>
            <a:r>
              <a:rPr lang="ko-KR" altLang="en-US" dirty="0"/>
              <a:t>때문에</a:t>
            </a:r>
            <a:r>
              <a:rPr lang="en-US" altLang="ko-KR" dirty="0"/>
              <a:t>(</a:t>
            </a:r>
            <a:r>
              <a:rPr lang="ko-KR" altLang="en-US" dirty="0"/>
              <a:t>뒤에 명사</a:t>
            </a:r>
            <a:r>
              <a:rPr lang="en-US" altLang="ko-KR" dirty="0"/>
              <a:t>(</a:t>
            </a:r>
            <a:r>
              <a:rPr lang="ko-KR" altLang="en-US" dirty="0"/>
              <a:t>구</a:t>
            </a:r>
            <a:r>
              <a:rPr lang="en-US" altLang="ko-KR" dirty="0"/>
              <a:t>))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CA4A25-9B94-6E10-26FA-BEFDBB67EB99}"/>
              </a:ext>
            </a:extLst>
          </p:cNvPr>
          <p:cNvSpPr txBox="1"/>
          <p:nvPr/>
        </p:nvSpPr>
        <p:spPr>
          <a:xfrm>
            <a:off x="5531060" y="3891713"/>
            <a:ext cx="3071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~</a:t>
            </a:r>
            <a:r>
              <a:rPr lang="ko-KR" altLang="en-US" dirty="0"/>
              <a:t>이 있었다</a:t>
            </a:r>
            <a:r>
              <a:rPr lang="en-US" altLang="ko-KR" dirty="0"/>
              <a:t>(</a:t>
            </a:r>
            <a:r>
              <a:rPr lang="ko-KR" altLang="en-US" dirty="0"/>
              <a:t>뒤에 단수 명사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BF3017-5C08-464F-3A7B-7D3678C923F3}"/>
              </a:ext>
            </a:extLst>
          </p:cNvPr>
          <p:cNvSpPr txBox="1"/>
          <p:nvPr/>
        </p:nvSpPr>
        <p:spPr>
          <a:xfrm>
            <a:off x="1014122" y="306956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JAN 20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136D8B-68E0-D944-B8AB-DEDBE6F78116}"/>
              </a:ext>
            </a:extLst>
          </p:cNvPr>
          <p:cNvSpPr txBox="1"/>
          <p:nvPr/>
        </p:nvSpPr>
        <p:spPr>
          <a:xfrm>
            <a:off x="6549304" y="3081881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그물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7D9199-8088-DCE4-FF6E-9C9119AA8893}"/>
              </a:ext>
            </a:extLst>
          </p:cNvPr>
          <p:cNvSpPr txBox="1"/>
          <p:nvPr/>
        </p:nvSpPr>
        <p:spPr>
          <a:xfrm>
            <a:off x="2730083" y="3891713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단수 동사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14900E-9946-67F4-11AC-DE82D393FDFE}"/>
              </a:ext>
            </a:extLst>
          </p:cNvPr>
          <p:cNvSpPr txBox="1"/>
          <p:nvPr/>
        </p:nvSpPr>
        <p:spPr>
          <a:xfrm>
            <a:off x="8670317" y="3108220"/>
            <a:ext cx="2823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동명사구 주어</a:t>
            </a:r>
            <a:r>
              <a:rPr lang="en-US" altLang="ko-KR" dirty="0"/>
              <a:t>(</a:t>
            </a:r>
            <a:r>
              <a:rPr lang="ko-KR" altLang="en-US" dirty="0"/>
              <a:t>단수 취급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A9939-1E3D-177C-9DD6-77C7369EDD12}"/>
              </a:ext>
            </a:extLst>
          </p:cNvPr>
          <p:cNvSpPr txBox="1"/>
          <p:nvPr/>
        </p:nvSpPr>
        <p:spPr>
          <a:xfrm>
            <a:off x="941851" y="467174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모임</a:t>
            </a:r>
            <a:r>
              <a:rPr lang="en-US" altLang="ko-KR" dirty="0"/>
              <a:t>, </a:t>
            </a:r>
            <a:r>
              <a:rPr lang="ko-KR" altLang="en-US" dirty="0"/>
              <a:t>단체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B0850F-47B4-4B71-209F-B70FE9E70015}"/>
              </a:ext>
            </a:extLst>
          </p:cNvPr>
          <p:cNvSpPr txBox="1"/>
          <p:nvPr/>
        </p:nvSpPr>
        <p:spPr>
          <a:xfrm>
            <a:off x="4353147" y="4663038"/>
            <a:ext cx="3098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take part in: ~</a:t>
            </a:r>
            <a:r>
              <a:rPr lang="ko-KR" altLang="en-US" dirty="0"/>
              <a:t>에 참여하다</a:t>
            </a:r>
            <a:endParaRPr lang="en-US" altLang="ko-KR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EE357A-11EE-7CC9-B80A-A50C57468B87}"/>
              </a:ext>
            </a:extLst>
          </p:cNvPr>
          <p:cNvSpPr txBox="1"/>
          <p:nvPr/>
        </p:nvSpPr>
        <p:spPr>
          <a:xfrm>
            <a:off x="7335789" y="4628202"/>
            <a:ext cx="288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a beach cleanup party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362746-9ED8-DE33-8F5A-88F463733EB4}"/>
              </a:ext>
            </a:extLst>
          </p:cNvPr>
          <p:cNvSpPr txBox="1"/>
          <p:nvPr/>
        </p:nvSpPr>
        <p:spPr>
          <a:xfrm>
            <a:off x="7673769" y="5437303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cleaning up the beach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D958F9-D5F0-44D5-CC7A-9D8B0A8B77D1}"/>
              </a:ext>
            </a:extLst>
          </p:cNvPr>
          <p:cNvSpPr txBox="1"/>
          <p:nvPr/>
        </p:nvSpPr>
        <p:spPr>
          <a:xfrm>
            <a:off x="935741" y="5463430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동명사구 주어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CABE9-296C-260B-FFA3-404976F53784}"/>
              </a:ext>
            </a:extLst>
          </p:cNvPr>
          <p:cNvSpPr txBox="1"/>
          <p:nvPr/>
        </p:nvSpPr>
        <p:spPr>
          <a:xfrm>
            <a:off x="4956353" y="5463430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󰃥</a:t>
            </a:r>
            <a:r>
              <a:rPr lang="ko-KR" altLang="en-US" dirty="0"/>
              <a:t> 그러나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6869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9" grpId="0"/>
      <p:bldP spid="3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0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E735C653-8205-6A25-A4EC-39F8FE1F7479}"/>
              </a:ext>
            </a:extLst>
          </p:cNvPr>
          <p:cNvSpPr txBox="1"/>
          <p:nvPr/>
        </p:nvSpPr>
        <p:spPr>
          <a:xfrm>
            <a:off x="1014122" y="511647"/>
            <a:ext cx="10163756" cy="1468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Oh, I saw Aunt Sumi there. She is also a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member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of Dolphin Lovers.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What a small world!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8E4AE6-3195-5846-FDCD-DE6CE38DBAF9}"/>
              </a:ext>
            </a:extLst>
          </p:cNvPr>
          <p:cNvSpPr txBox="1"/>
          <p:nvPr/>
        </p:nvSpPr>
        <p:spPr>
          <a:xfrm>
            <a:off x="9379962" y="1151010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회원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876535-1A89-FB13-3B50-4F6744B87D3A}"/>
              </a:ext>
            </a:extLst>
          </p:cNvPr>
          <p:cNvSpPr txBox="1"/>
          <p:nvPr/>
        </p:nvSpPr>
        <p:spPr>
          <a:xfrm>
            <a:off x="4122618" y="1975039"/>
            <a:ext cx="6303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감탄문</a:t>
            </a:r>
            <a:r>
              <a:rPr lang="en-US" altLang="ko-KR" dirty="0"/>
              <a:t>(</a:t>
            </a:r>
            <a:r>
              <a:rPr lang="en-US" altLang="ko-KR" dirty="0" err="1"/>
              <a:t>What+a</a:t>
            </a:r>
            <a:r>
              <a:rPr lang="en-US" altLang="ko-KR" dirty="0"/>
              <a:t>(n)+</a:t>
            </a:r>
            <a:r>
              <a:rPr lang="ko-KR" altLang="en-US" dirty="0"/>
              <a:t>형용사</a:t>
            </a:r>
            <a:r>
              <a:rPr lang="en-US" altLang="ko-KR" dirty="0"/>
              <a:t>+</a:t>
            </a:r>
            <a:r>
              <a:rPr lang="ko-KR" altLang="en-US" dirty="0"/>
              <a:t>명사</a:t>
            </a:r>
            <a:r>
              <a:rPr lang="en-US" altLang="ko-KR" dirty="0"/>
              <a:t>) / </a:t>
            </a:r>
            <a:r>
              <a:rPr lang="ko-KR" altLang="en-US" dirty="0"/>
              <a:t>뒤에 주어와 동사 생략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6F4867-DE01-415E-85AF-54F9C7E58447}"/>
              </a:ext>
            </a:extLst>
          </p:cNvPr>
          <p:cNvSpPr txBox="1"/>
          <p:nvPr/>
        </p:nvSpPr>
        <p:spPr>
          <a:xfrm>
            <a:off x="1014122" y="2340291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FEB 14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B508641F-E64B-F678-A66C-6C68B4433C40}"/>
              </a:ext>
            </a:extLst>
          </p:cNvPr>
          <p:cNvSpPr txBox="1"/>
          <p:nvPr/>
        </p:nvSpPr>
        <p:spPr>
          <a:xfrm>
            <a:off x="1014122" y="3401232"/>
            <a:ext cx="10163756" cy="2797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  This afternoon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I took part in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 training class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for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Halla and Olle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two dolphins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in an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aquarium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in Jeju-do.</a:t>
            </a:r>
            <a:r>
              <a:rPr lang="en-US" altLang="ko-KR" sz="3200" b="1" kern="0" dirty="0">
                <a:solidFill>
                  <a:srgbClr val="000000"/>
                </a:solidFill>
                <a:latin typeface="+mj-lt"/>
              </a:rPr>
              <a:t>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E04DCC-832B-85DF-AF0A-245D2A44B192}"/>
              </a:ext>
            </a:extLst>
          </p:cNvPr>
          <p:cNvSpPr txBox="1"/>
          <p:nvPr/>
        </p:nvSpPr>
        <p:spPr>
          <a:xfrm>
            <a:off x="8249662" y="4204448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훈련 수업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729584-5E77-5EA8-3E04-C9AE705C597A}"/>
              </a:ext>
            </a:extLst>
          </p:cNvPr>
          <p:cNvSpPr txBox="1"/>
          <p:nvPr/>
        </p:nvSpPr>
        <p:spPr>
          <a:xfrm>
            <a:off x="8121633" y="5201812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수족관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3B57A7-8788-6D2B-9032-36B378D4EE1D}"/>
              </a:ext>
            </a:extLst>
          </p:cNvPr>
          <p:cNvSpPr txBox="1"/>
          <p:nvPr/>
        </p:nvSpPr>
        <p:spPr>
          <a:xfrm>
            <a:off x="2367473" y="5127559"/>
            <a:ext cx="3071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└─── </a:t>
            </a:r>
            <a:r>
              <a:rPr lang="en-US" altLang="ko-KR" b="1" dirty="0">
                <a:solidFill>
                  <a:srgbClr val="FF0000"/>
                </a:solidFill>
              </a:rPr>
              <a:t>=(</a:t>
            </a:r>
            <a:r>
              <a:rPr lang="ko-KR" altLang="en-US" b="1" dirty="0">
                <a:solidFill>
                  <a:srgbClr val="FF0000"/>
                </a:solidFill>
              </a:rPr>
              <a:t>동격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 ───┘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7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1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FA0F6-A33F-B4D8-13AC-F7962DC52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AFCD9A1-81D2-D30A-AF47-104E71DF2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2" name="TextBox 14">
            <a:extLst>
              <a:ext uri="{FF2B5EF4-FFF2-40B4-BE49-F238E27FC236}">
                <a16:creationId xmlns:a16="http://schemas.microsoft.com/office/drawing/2014/main" id="{482622FC-B8C5-5938-BD71-33604AC7C747}"/>
              </a:ext>
            </a:extLst>
          </p:cNvPr>
          <p:cNvSpPr txBox="1"/>
          <p:nvPr/>
        </p:nvSpPr>
        <p:spPr>
          <a:xfrm>
            <a:off x="1014122" y="501622"/>
            <a:ext cx="10163756" cy="5814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The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latest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project of Dolphin Lovers is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 return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 the sea. For this, Halla and Olle first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need to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learn some skills.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will need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 survive in the wild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I really wanted to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be part of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the project. </a:t>
            </a:r>
          </a:p>
          <a:p>
            <a:pPr algn="just" fontAlgn="base">
              <a:lnSpc>
                <a:spcPct val="15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Luckily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I got the chance. I just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ran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some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errand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 in the training class today, but the experience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made me so excited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E4E06B-5609-184C-E22E-CF4052145575}"/>
              </a:ext>
            </a:extLst>
          </p:cNvPr>
          <p:cNvSpPr txBox="1"/>
          <p:nvPr/>
        </p:nvSpPr>
        <p:spPr>
          <a:xfrm>
            <a:off x="7860654" y="1105625"/>
            <a:ext cx="3827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to</a:t>
            </a:r>
            <a:r>
              <a:rPr lang="ko-KR" altLang="en-US" dirty="0"/>
              <a:t>부정사의 </a:t>
            </a:r>
            <a:r>
              <a:rPr lang="ko-KR" altLang="en-US" dirty="0">
                <a:highlight>
                  <a:srgbClr val="FFFF00"/>
                </a:highlight>
              </a:rPr>
              <a:t>명사적 용법</a:t>
            </a:r>
            <a:r>
              <a:rPr lang="en-US" altLang="ko-KR" dirty="0"/>
              <a:t>(</a:t>
            </a:r>
            <a:r>
              <a:rPr lang="ko-KR" altLang="en-US" dirty="0"/>
              <a:t>보어 역할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5A3714-D0AB-3922-A93E-F545208B37E4}"/>
              </a:ext>
            </a:extLst>
          </p:cNvPr>
          <p:cNvSpPr txBox="1"/>
          <p:nvPr/>
        </p:nvSpPr>
        <p:spPr>
          <a:xfrm>
            <a:off x="990058" y="1842127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Halla and Olle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477132-5801-F6CD-ABFE-B07C1653BEEA}"/>
              </a:ext>
            </a:extLst>
          </p:cNvPr>
          <p:cNvSpPr txBox="1"/>
          <p:nvPr/>
        </p:nvSpPr>
        <p:spPr>
          <a:xfrm>
            <a:off x="1843541" y="1105625"/>
            <a:ext cx="1723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dirty="0"/>
              <a:t> 최근의</a:t>
            </a:r>
            <a:endParaRPr lang="en-US" altLang="ko-K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6A2F3F-2F07-EE48-5471-79E67789EDF7}"/>
              </a:ext>
            </a:extLst>
          </p:cNvPr>
          <p:cNvSpPr txBox="1"/>
          <p:nvPr/>
        </p:nvSpPr>
        <p:spPr>
          <a:xfrm>
            <a:off x="9369514" y="1837588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~</a:t>
            </a:r>
            <a:r>
              <a:rPr lang="ko-KR" altLang="en-US" dirty="0"/>
              <a:t>할 필요가 있다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8B1297-1608-942D-7179-AFE9B271EF37}"/>
              </a:ext>
            </a:extLst>
          </p:cNvPr>
          <p:cNvSpPr txBox="1"/>
          <p:nvPr/>
        </p:nvSpPr>
        <p:spPr>
          <a:xfrm>
            <a:off x="1014122" y="5508651"/>
            <a:ext cx="9752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en-US" altLang="ko-KR" dirty="0"/>
              <a:t>5</a:t>
            </a:r>
            <a:r>
              <a:rPr lang="ko-KR" altLang="en-US" dirty="0"/>
              <a:t>형식 문장</a:t>
            </a:r>
            <a:r>
              <a:rPr lang="en-US" altLang="ko-KR" dirty="0"/>
              <a:t>(</a:t>
            </a:r>
            <a:r>
              <a:rPr lang="ko-KR" altLang="en-US" dirty="0"/>
              <a:t>주어</a:t>
            </a:r>
            <a:r>
              <a:rPr lang="en-US" altLang="ko-KR" dirty="0"/>
              <a:t>+</a:t>
            </a:r>
            <a:r>
              <a:rPr lang="ko-KR" altLang="en-US" dirty="0"/>
              <a:t>동사</a:t>
            </a:r>
            <a:r>
              <a:rPr lang="en-US" altLang="ko-KR" dirty="0"/>
              <a:t>+</a:t>
            </a:r>
            <a:r>
              <a:rPr lang="ko-KR" altLang="en-US" dirty="0"/>
              <a:t>목적어</a:t>
            </a:r>
            <a:r>
              <a:rPr lang="en-US" altLang="ko-KR" dirty="0"/>
              <a:t>+</a:t>
            </a:r>
            <a:r>
              <a:rPr lang="ko-KR" altLang="en-US" dirty="0" err="1"/>
              <a:t>목적보어</a:t>
            </a:r>
            <a:r>
              <a:rPr lang="en-US" altLang="ko-KR" dirty="0"/>
              <a:t>)(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en-US" altLang="ko-KR" dirty="0">
                <a:highlight>
                  <a:srgbClr val="FFFF00"/>
                </a:highlight>
              </a:rPr>
              <a:t>make+</a:t>
            </a:r>
            <a:r>
              <a:rPr lang="ko-KR" altLang="en-US" dirty="0">
                <a:highlight>
                  <a:srgbClr val="FFFF00"/>
                </a:highlight>
              </a:rPr>
              <a:t>목적어</a:t>
            </a:r>
            <a:r>
              <a:rPr lang="en-US" altLang="ko-KR" dirty="0">
                <a:highlight>
                  <a:srgbClr val="FFFF00"/>
                </a:highlight>
              </a:rPr>
              <a:t>+</a:t>
            </a:r>
            <a:r>
              <a:rPr lang="ko-KR" altLang="en-US" dirty="0">
                <a:highlight>
                  <a:srgbClr val="FFFF00"/>
                </a:highlight>
              </a:rPr>
              <a:t>형용사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en-US" altLang="ko-KR" dirty="0"/>
              <a:t>: (</a:t>
            </a:r>
            <a:r>
              <a:rPr lang="ko-KR" altLang="en-US" dirty="0"/>
              <a:t>목적어</a:t>
            </a:r>
            <a:r>
              <a:rPr lang="en-US" altLang="ko-KR" dirty="0"/>
              <a:t>)</a:t>
            </a:r>
            <a:r>
              <a:rPr lang="ko-KR" altLang="en-US" dirty="0"/>
              <a:t>가 </a:t>
            </a:r>
            <a:r>
              <a:rPr lang="en-US" altLang="ko-KR" dirty="0"/>
              <a:t>~</a:t>
            </a:r>
            <a:r>
              <a:rPr lang="ko-KR" altLang="en-US" dirty="0"/>
              <a:t>하게 하다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9D4B12-57A3-F774-6C0E-6D7B8E6B66E8}"/>
              </a:ext>
            </a:extLst>
          </p:cNvPr>
          <p:cNvSpPr txBox="1"/>
          <p:nvPr/>
        </p:nvSpPr>
        <p:spPr>
          <a:xfrm>
            <a:off x="7192714" y="4043640"/>
            <a:ext cx="3317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run an errand: </a:t>
            </a:r>
            <a:r>
              <a:rPr lang="ko-KR" altLang="en-US" dirty="0"/>
              <a:t>심부름을 하다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1D87B7-4849-577F-FEE2-3D6BBE46101F}"/>
              </a:ext>
            </a:extLst>
          </p:cNvPr>
          <p:cNvSpPr txBox="1"/>
          <p:nvPr/>
        </p:nvSpPr>
        <p:spPr>
          <a:xfrm>
            <a:off x="5015989" y="2577770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Halla and Olle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41DFEC-BEDF-DA1F-3211-0A9B1D11E35D}"/>
              </a:ext>
            </a:extLst>
          </p:cNvPr>
          <p:cNvSpPr txBox="1"/>
          <p:nvPr/>
        </p:nvSpPr>
        <p:spPr>
          <a:xfrm>
            <a:off x="7534303" y="2577770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some skills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E5D17A-D826-A479-4325-93E16D74B5D8}"/>
              </a:ext>
            </a:extLst>
          </p:cNvPr>
          <p:cNvSpPr txBox="1"/>
          <p:nvPr/>
        </p:nvSpPr>
        <p:spPr>
          <a:xfrm>
            <a:off x="9235195" y="2577770"/>
            <a:ext cx="242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to</a:t>
            </a:r>
            <a:r>
              <a:rPr lang="ko-KR" altLang="en-US" dirty="0"/>
              <a:t>부정사 </a:t>
            </a:r>
            <a:r>
              <a:rPr lang="ko-KR" altLang="en-US" dirty="0" err="1">
                <a:highlight>
                  <a:srgbClr val="FFFF00"/>
                </a:highlight>
              </a:rPr>
              <a:t>부사적</a:t>
            </a:r>
            <a:r>
              <a:rPr lang="ko-KR" altLang="en-US" dirty="0">
                <a:highlight>
                  <a:srgbClr val="FFFF00"/>
                </a:highlight>
              </a:rPr>
              <a:t> 용법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35DB73-6CBB-154E-B5A8-21884AA7C611}"/>
              </a:ext>
            </a:extLst>
          </p:cNvPr>
          <p:cNvSpPr txBox="1"/>
          <p:nvPr/>
        </p:nvSpPr>
        <p:spPr>
          <a:xfrm>
            <a:off x="6939509" y="3301939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~</a:t>
            </a:r>
            <a:r>
              <a:rPr lang="ko-KR" altLang="en-US" dirty="0"/>
              <a:t>의 일부가 되는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77CBA7-CE02-AF15-CA08-E6BD1F2E744B}"/>
              </a:ext>
            </a:extLst>
          </p:cNvPr>
          <p:cNvSpPr txBox="1"/>
          <p:nvPr/>
        </p:nvSpPr>
        <p:spPr>
          <a:xfrm>
            <a:off x="990058" y="4043640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운 좋게도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AFB3AB-1763-6A11-616E-FC19980A2ACC}"/>
              </a:ext>
            </a:extLst>
          </p:cNvPr>
          <p:cNvSpPr txBox="1"/>
          <p:nvPr/>
        </p:nvSpPr>
        <p:spPr>
          <a:xfrm>
            <a:off x="1597285" y="33101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야생에서</a:t>
            </a:r>
          </a:p>
        </p:txBody>
      </p:sp>
    </p:spTree>
    <p:extLst>
      <p:ext uri="{BB962C8B-B14F-4D97-AF65-F5344CB8AC3E}">
        <p14:creationId xmlns:p14="http://schemas.microsoft.com/office/powerpoint/2010/main" val="16389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6" grpId="0"/>
      <p:bldP spid="2" grpId="0"/>
      <p:bldP spid="7" grpId="0"/>
      <p:bldP spid="10" grpId="0"/>
      <p:bldP spid="13" grpId="0"/>
      <p:bldP spid="14" grpId="0"/>
      <p:bldP spid="15" grpId="0"/>
      <p:bldP spid="16" grpId="0"/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8947F-E283-E48C-168F-DC2DD06EC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557DE65-E948-4206-6608-45DD38337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12" name="TextBox 14">
            <a:extLst>
              <a:ext uri="{FF2B5EF4-FFF2-40B4-BE49-F238E27FC236}">
                <a16:creationId xmlns:a16="http://schemas.microsoft.com/office/drawing/2014/main" id="{CE07B71C-8A96-3676-A3A9-E0DAFE6B544E}"/>
              </a:ext>
            </a:extLst>
          </p:cNvPr>
          <p:cNvSpPr txBox="1"/>
          <p:nvPr/>
        </p:nvSpPr>
        <p:spPr>
          <a:xfrm>
            <a:off x="1014122" y="1692747"/>
            <a:ext cx="10163756" cy="35981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Today, Halla and Olle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went back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 the sea.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There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was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+mj-lt"/>
                <a:ea typeface="맑은 고딕" panose="020B0503020000020004" pitchFamily="50" charset="-127"/>
              </a:rPr>
              <a:t> a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small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ceremony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and all the member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+mj-lt"/>
                <a:ea typeface="맑은 고딕" panose="020B0503020000020004" pitchFamily="50" charset="-127"/>
              </a:rPr>
              <a:t>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of Dolphin Lovers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were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there.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15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The ceremony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made us quite emotional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In fact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</a:t>
            </a:r>
            <a:r>
              <a:rPr lang="en-US" altLang="ko-KR" sz="3200" b="1" kern="0" dirty="0">
                <a:solidFill>
                  <a:srgbClr val="000000"/>
                </a:solid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 cried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 little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661C92-AD46-4672-8AED-EBA54FB8EDE3}"/>
              </a:ext>
            </a:extLst>
          </p:cNvPr>
          <p:cNvSpPr txBox="1"/>
          <p:nvPr/>
        </p:nvSpPr>
        <p:spPr>
          <a:xfrm>
            <a:off x="952707" y="2992148"/>
            <a:ext cx="3153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~</a:t>
            </a:r>
            <a:r>
              <a:rPr lang="ko-KR" altLang="en-US" dirty="0"/>
              <a:t>이 있었다 </a:t>
            </a:r>
            <a:r>
              <a:rPr lang="en-US" altLang="ko-KR" dirty="0"/>
              <a:t>(</a:t>
            </a:r>
            <a:r>
              <a:rPr lang="ko-KR" altLang="en-US" dirty="0"/>
              <a:t>뒤에 단수 명사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5BBD3E-2736-8266-942D-134EBDA08556}"/>
              </a:ext>
            </a:extLst>
          </p:cNvPr>
          <p:cNvSpPr txBox="1"/>
          <p:nvPr/>
        </p:nvSpPr>
        <p:spPr>
          <a:xfrm>
            <a:off x="5030951" y="299214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dirty="0"/>
              <a:t> 의식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0D9C41-63C6-F9B0-4B24-FE0BEBA0DFE5}"/>
              </a:ext>
            </a:extLst>
          </p:cNvPr>
          <p:cNvSpPr txBox="1"/>
          <p:nvPr/>
        </p:nvSpPr>
        <p:spPr>
          <a:xfrm>
            <a:off x="5648630" y="2245626"/>
            <a:ext cx="2282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go back: </a:t>
            </a:r>
            <a:r>
              <a:rPr lang="ko-KR" altLang="en-US" dirty="0"/>
              <a:t>돌아가다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39AC84-0163-8692-B58E-A395BECE155D}"/>
              </a:ext>
            </a:extLst>
          </p:cNvPr>
          <p:cNvSpPr txBox="1"/>
          <p:nvPr/>
        </p:nvSpPr>
        <p:spPr>
          <a:xfrm>
            <a:off x="1014122" y="306956"/>
            <a:ext cx="9067800" cy="1083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7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7030A0"/>
                </a:solidFill>
                <a:latin typeface="+mj-lt"/>
              </a:rPr>
              <a:t>APR 22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0AE555-0F65-06B5-4CF7-6DF209A2D460}"/>
              </a:ext>
            </a:extLst>
          </p:cNvPr>
          <p:cNvSpPr txBox="1"/>
          <p:nvPr/>
        </p:nvSpPr>
        <p:spPr>
          <a:xfrm>
            <a:off x="3788385" y="4468022"/>
            <a:ext cx="6546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5</a:t>
            </a:r>
            <a:r>
              <a:rPr lang="ko-KR" altLang="en-US" dirty="0"/>
              <a:t>형식 문장</a:t>
            </a:r>
            <a:r>
              <a:rPr lang="en-US" altLang="ko-KR" dirty="0"/>
              <a:t>(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en-US" altLang="ko-KR" dirty="0"/>
              <a:t>make+</a:t>
            </a:r>
            <a:r>
              <a:rPr lang="ko-KR" altLang="en-US" dirty="0"/>
              <a:t>목적어</a:t>
            </a:r>
            <a:r>
              <a:rPr lang="en-US" altLang="ko-KR" dirty="0"/>
              <a:t>+</a:t>
            </a:r>
            <a:r>
              <a:rPr lang="ko-KR" altLang="en-US" dirty="0"/>
              <a:t>형용사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en-US" altLang="ko-KR" dirty="0"/>
              <a:t>: (</a:t>
            </a:r>
            <a:r>
              <a:rPr lang="ko-KR" altLang="en-US" dirty="0"/>
              <a:t>목적어</a:t>
            </a:r>
            <a:r>
              <a:rPr lang="en-US" altLang="ko-KR" dirty="0"/>
              <a:t>)</a:t>
            </a:r>
            <a:r>
              <a:rPr lang="ko-KR" altLang="en-US" dirty="0"/>
              <a:t>가 </a:t>
            </a:r>
            <a:r>
              <a:rPr lang="en-US" altLang="ko-KR" dirty="0"/>
              <a:t>~</a:t>
            </a:r>
            <a:r>
              <a:rPr lang="ko-KR" altLang="en-US" dirty="0"/>
              <a:t>하게 하다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87C6EB-0FA6-747F-06FA-85D5E56ECC95}"/>
              </a:ext>
            </a:extLst>
          </p:cNvPr>
          <p:cNvSpPr txBox="1"/>
          <p:nvPr/>
        </p:nvSpPr>
        <p:spPr>
          <a:xfrm>
            <a:off x="1233894" y="522406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사실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F0E294-8F20-9060-5CA8-0360BB3A52D1}"/>
              </a:ext>
            </a:extLst>
          </p:cNvPr>
          <p:cNvSpPr txBox="1"/>
          <p:nvPr/>
        </p:nvSpPr>
        <p:spPr>
          <a:xfrm>
            <a:off x="3866764" y="5216740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조금</a:t>
            </a:r>
            <a:r>
              <a:rPr lang="en-US" altLang="ko-KR" dirty="0"/>
              <a:t>, </a:t>
            </a:r>
            <a:r>
              <a:rPr lang="ko-KR" altLang="en-US" dirty="0"/>
              <a:t>약간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411EB2-0337-3B81-4994-8061A089D571}"/>
              </a:ext>
            </a:extLst>
          </p:cNvPr>
          <p:cNvSpPr txBox="1"/>
          <p:nvPr/>
        </p:nvSpPr>
        <p:spPr>
          <a:xfrm>
            <a:off x="7612225" y="3803224"/>
            <a:ext cx="170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┌ 󰃰</a:t>
            </a:r>
            <a:r>
              <a:rPr lang="ko-KR" altLang="en-US" dirty="0"/>
              <a:t> 감정적인</a:t>
            </a:r>
            <a:endParaRPr lang="en-US" altLang="ko-K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5F2D87-0F66-7114-702A-F738BAFF6676}"/>
              </a:ext>
            </a:extLst>
          </p:cNvPr>
          <p:cNvSpPr txBox="1"/>
          <p:nvPr/>
        </p:nvSpPr>
        <p:spPr>
          <a:xfrm>
            <a:off x="5648630" y="3794963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┌ 󰃌</a:t>
            </a:r>
            <a:r>
              <a:rPr lang="ko-KR" altLang="en-US" dirty="0"/>
              <a:t> 꽤</a:t>
            </a:r>
            <a:r>
              <a:rPr lang="en-US" altLang="ko-KR" dirty="0"/>
              <a:t>, </a:t>
            </a:r>
            <a:r>
              <a:rPr lang="ko-KR" altLang="en-US" dirty="0"/>
              <a:t>상당히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770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9" grpId="0"/>
      <p:bldP spid="2" grpId="0"/>
      <p:bldP spid="7" grpId="0"/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3E431-F589-823A-B152-72776EB45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3C5CFC4-D65D-B77E-0394-8628831DD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FA54BF43-3F95-DB4F-7EE3-C26222C9DA0C}"/>
              </a:ext>
            </a:extLst>
          </p:cNvPr>
          <p:cNvSpPr txBox="1"/>
          <p:nvPr/>
        </p:nvSpPr>
        <p:spPr>
          <a:xfrm>
            <a:off x="1014122" y="511647"/>
            <a:ext cx="10163756" cy="4619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Now I can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not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see Halla and Olle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anymore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!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However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I was very happy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at the same time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After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10 years of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hard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life in an aquarium, now all the sea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+mj-lt"/>
                <a:ea typeface="맑은 고딕" panose="020B0503020000020004" pitchFamily="50" charset="-127"/>
              </a:rPr>
              <a:t>is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their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home.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“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Live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freely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and happily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ever after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!”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 shouted 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waved goodbye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D996B2-86F0-0F1C-0B21-FCA2EF598040}"/>
              </a:ext>
            </a:extLst>
          </p:cNvPr>
          <p:cNvSpPr txBox="1"/>
          <p:nvPr/>
        </p:nvSpPr>
        <p:spPr>
          <a:xfrm>
            <a:off x="3899411" y="5058641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손을 흔들어 작별 인사하다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0B4914-2C00-801E-37D7-85406BEC78AD}"/>
              </a:ext>
            </a:extLst>
          </p:cNvPr>
          <p:cNvSpPr txBox="1"/>
          <p:nvPr/>
        </p:nvSpPr>
        <p:spPr>
          <a:xfrm>
            <a:off x="1161519" y="428257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명령문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CCB94-2C42-DBDB-6119-C8F59CEAF253}"/>
              </a:ext>
            </a:extLst>
          </p:cNvPr>
          <p:cNvSpPr txBox="1"/>
          <p:nvPr/>
        </p:nvSpPr>
        <p:spPr>
          <a:xfrm>
            <a:off x="928249" y="1977880"/>
            <a:ext cx="2024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접속 부사</a:t>
            </a:r>
            <a:r>
              <a:rPr lang="en-US" altLang="ko-KR" dirty="0"/>
              <a:t>: </a:t>
            </a:r>
            <a:r>
              <a:rPr lang="ko-KR" altLang="en-US" dirty="0"/>
              <a:t>하지만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642F57-ACE7-A1BA-7E12-02073BC9289F}"/>
              </a:ext>
            </a:extLst>
          </p:cNvPr>
          <p:cNvSpPr txBox="1"/>
          <p:nvPr/>
        </p:nvSpPr>
        <p:spPr>
          <a:xfrm>
            <a:off x="7592082" y="197788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동시에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2B2E31-5858-90B0-DA28-298E055F1435}"/>
              </a:ext>
            </a:extLst>
          </p:cNvPr>
          <p:cNvSpPr txBox="1"/>
          <p:nvPr/>
        </p:nvSpPr>
        <p:spPr>
          <a:xfrm>
            <a:off x="2932373" y="3470003"/>
            <a:ext cx="2159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Halla and Olle‘s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2FB240-4936-6F84-620D-7C827DA1A91D}"/>
              </a:ext>
            </a:extLst>
          </p:cNvPr>
          <p:cNvSpPr txBox="1"/>
          <p:nvPr/>
        </p:nvSpPr>
        <p:spPr>
          <a:xfrm>
            <a:off x="2871410" y="1156656"/>
            <a:ext cx="7336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└───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  <a:highlight>
                  <a:srgbClr val="FFFF00"/>
                </a:highlight>
              </a:rPr>
              <a:t>not ~ anymore: </a:t>
            </a:r>
            <a:r>
              <a:rPr lang="ko-KR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더 이상 </a:t>
            </a:r>
            <a:r>
              <a:rPr lang="en-US" altLang="ko-KR" b="1" dirty="0">
                <a:solidFill>
                  <a:srgbClr val="FF0000"/>
                </a:solidFill>
                <a:highlight>
                  <a:srgbClr val="FFFF00"/>
                </a:highlight>
              </a:rPr>
              <a:t>~</a:t>
            </a:r>
            <a:r>
              <a:rPr lang="ko-KR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하지 않다 </a:t>
            </a:r>
            <a:r>
              <a:rPr lang="ko-KR" altLang="en-US" b="1" dirty="0">
                <a:solidFill>
                  <a:srgbClr val="FF0000"/>
                </a:solidFill>
              </a:rPr>
              <a:t>───┘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B26814-AC03-B7AA-E76B-9B20E050BF04}"/>
              </a:ext>
            </a:extLst>
          </p:cNvPr>
          <p:cNvSpPr txBox="1"/>
          <p:nvPr/>
        </p:nvSpPr>
        <p:spPr>
          <a:xfrm>
            <a:off x="928249" y="2713784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dirty="0"/>
              <a:t> </a:t>
            </a:r>
            <a:r>
              <a:rPr lang="en-US" altLang="ko-KR" dirty="0"/>
              <a:t>~</a:t>
            </a:r>
            <a:r>
              <a:rPr lang="ko-KR" altLang="en-US" dirty="0"/>
              <a:t>후에</a:t>
            </a:r>
            <a:endParaRPr lang="en-US" altLang="ko-KR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C757E2-C344-85FC-14DB-9943FC024BB1}"/>
              </a:ext>
            </a:extLst>
          </p:cNvPr>
          <p:cNvSpPr txBox="1"/>
          <p:nvPr/>
        </p:nvSpPr>
        <p:spPr>
          <a:xfrm>
            <a:off x="4554402" y="272751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dirty="0"/>
              <a:t> 힘든</a:t>
            </a:r>
            <a:endParaRPr lang="en-US" altLang="ko-KR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E253F2-70A6-E6EF-0A30-CE00B2130FC7}"/>
              </a:ext>
            </a:extLst>
          </p:cNvPr>
          <p:cNvSpPr txBox="1"/>
          <p:nvPr/>
        </p:nvSpPr>
        <p:spPr>
          <a:xfrm>
            <a:off x="5893526" y="4265162"/>
            <a:ext cx="1943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ko-KR" altLang="en-US" dirty="0"/>
              <a:t>영원히</a:t>
            </a:r>
            <a:r>
              <a:rPr lang="en-US" altLang="ko-KR" dirty="0"/>
              <a:t>, </a:t>
            </a:r>
            <a:r>
              <a:rPr lang="ko-KR" altLang="en-US" dirty="0"/>
              <a:t>오래오래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AC3C7C-7A1F-6C26-F70B-C9697F0DB35F}"/>
              </a:ext>
            </a:extLst>
          </p:cNvPr>
          <p:cNvSpPr txBox="1"/>
          <p:nvPr/>
        </p:nvSpPr>
        <p:spPr>
          <a:xfrm>
            <a:off x="7600791" y="5023808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dirty="0"/>
              <a:t>= Halla and Olle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903BDE-7ABC-AA49-6740-CB1D06ED2978}"/>
              </a:ext>
            </a:extLst>
          </p:cNvPr>
          <p:cNvSpPr txBox="1"/>
          <p:nvPr/>
        </p:nvSpPr>
        <p:spPr>
          <a:xfrm>
            <a:off x="2038682" y="4289267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dirty="0"/>
              <a:t> 자유롭게</a:t>
            </a:r>
          </a:p>
        </p:txBody>
      </p:sp>
    </p:spTree>
    <p:extLst>
      <p:ext uri="{BB962C8B-B14F-4D97-AF65-F5344CB8AC3E}">
        <p14:creationId xmlns:p14="http://schemas.microsoft.com/office/powerpoint/2010/main" val="209092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4" grpId="0"/>
      <p:bldP spid="10" grpId="0"/>
      <p:bldP spid="12" grpId="0"/>
      <p:bldP spid="6" grpId="0"/>
      <p:bldP spid="8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819</Words>
  <Application>Microsoft Office PowerPoint</Application>
  <PresentationFormat>와이드스크린</PresentationFormat>
  <Paragraphs>111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이영은(Youngeun Lee) 대리</dc:creator>
  <cp:lastModifiedBy>admin</cp:lastModifiedBy>
  <cp:revision>53</cp:revision>
  <dcterms:created xsi:type="dcterms:W3CDTF">2024-03-11T05:36:30Z</dcterms:created>
  <dcterms:modified xsi:type="dcterms:W3CDTF">2026-03-18T00:41:23Z</dcterms:modified>
</cp:coreProperties>
</file>