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8" r:id="rId4"/>
    <p:sldId id="272" r:id="rId5"/>
    <p:sldId id="273" r:id="rId6"/>
    <p:sldId id="258" r:id="rId7"/>
    <p:sldId id="267" r:id="rId8"/>
    <p:sldId id="270" r:id="rId9"/>
    <p:sldId id="274" r:id="rId10"/>
    <p:sldId id="271" r:id="rId11"/>
    <p:sldId id="275" r:id="rId12"/>
  </p:sldIdLst>
  <p:sldSz cx="18288000" cy="10287000"/>
  <p:notesSz cx="6858000" cy="9144000"/>
  <p:embeddedFontLst>
    <p:embeddedFont>
      <p:font typeface="나눔바른펜" panose="020B0600000101010101" charset="-127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9C"/>
    <a:srgbClr val="C87AAA"/>
    <a:srgbClr val="A7E1F3"/>
    <a:srgbClr val="204022"/>
    <a:srgbClr val="F2E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4622" autoAdjust="0"/>
  </p:normalViewPr>
  <p:slideViewPr>
    <p:cSldViewPr snapToGrid="0">
      <p:cViewPr varScale="1">
        <p:scale>
          <a:sx n="70" d="100"/>
          <a:sy n="70" d="100"/>
        </p:scale>
        <p:origin x="66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3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svg"/><Relationship Id="rId7" Type="http://schemas.openxmlformats.org/officeDocument/2006/relationships/image" Target="../media/image2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7.svg"/><Relationship Id="rId7" Type="http://schemas.openxmlformats.org/officeDocument/2006/relationships/image" Target="../media/image2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5.svg"/><Relationship Id="rId3" Type="http://schemas.openxmlformats.org/officeDocument/2006/relationships/image" Target="../media/image17.svg"/><Relationship Id="rId7" Type="http://schemas.openxmlformats.org/officeDocument/2006/relationships/image" Target="../media/image33.svg"/><Relationship Id="rId12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21.svg"/><Relationship Id="rId5" Type="http://schemas.openxmlformats.org/officeDocument/2006/relationships/image" Target="../media/image6.sv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7026" y="451398"/>
            <a:ext cx="16913288" cy="9237298"/>
            <a:chOff x="0" y="0"/>
            <a:chExt cx="22551051" cy="1231639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551051" cy="11728831"/>
              <a:chOff x="0" y="0"/>
              <a:chExt cx="4454529" cy="231680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54528" cy="2316806"/>
              </a:xfrm>
              <a:custGeom>
                <a:avLst/>
                <a:gdLst/>
                <a:ahLst/>
                <a:cxnLst/>
                <a:rect l="l" t="t" r="r" b="b"/>
                <a:pathLst>
                  <a:path w="4454528" h="2316806">
                    <a:moveTo>
                      <a:pt x="18767" y="0"/>
                    </a:moveTo>
                    <a:lnTo>
                      <a:pt x="4435761" y="0"/>
                    </a:lnTo>
                    <a:cubicBezTo>
                      <a:pt x="4440739" y="0"/>
                      <a:pt x="4445512" y="1977"/>
                      <a:pt x="4449032" y="5497"/>
                    </a:cubicBezTo>
                    <a:cubicBezTo>
                      <a:pt x="4452551" y="9016"/>
                      <a:pt x="4454528" y="13790"/>
                      <a:pt x="4454528" y="18767"/>
                    </a:cubicBezTo>
                    <a:lnTo>
                      <a:pt x="4454528" y="2298039"/>
                    </a:lnTo>
                    <a:cubicBezTo>
                      <a:pt x="4454528" y="2303016"/>
                      <a:pt x="4452551" y="2307790"/>
                      <a:pt x="4449032" y="2311310"/>
                    </a:cubicBezTo>
                    <a:cubicBezTo>
                      <a:pt x="4445512" y="2314829"/>
                      <a:pt x="4440739" y="2316806"/>
                      <a:pt x="4435761" y="2316806"/>
                    </a:cubicBezTo>
                    <a:lnTo>
                      <a:pt x="18767" y="2316806"/>
                    </a:lnTo>
                    <a:cubicBezTo>
                      <a:pt x="8402" y="2316806"/>
                      <a:pt x="0" y="2308404"/>
                      <a:pt x="0" y="2298039"/>
                    </a:cubicBezTo>
                    <a:lnTo>
                      <a:pt x="0" y="18767"/>
                    </a:lnTo>
                    <a:cubicBezTo>
                      <a:pt x="0" y="13790"/>
                      <a:pt x="1977" y="9016"/>
                      <a:pt x="5497" y="5497"/>
                    </a:cubicBezTo>
                    <a:cubicBezTo>
                      <a:pt x="9016" y="1977"/>
                      <a:pt x="13790" y="0"/>
                      <a:pt x="18767" y="0"/>
                    </a:cubicBezTo>
                    <a:close/>
                  </a:path>
                </a:pathLst>
              </a:custGeom>
              <a:solidFill>
                <a:srgbClr val="204022"/>
              </a:solidFill>
              <a:ln w="28575" cap="rnd">
                <a:solidFill>
                  <a:srgbClr val="473C3C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ko-KR" altLang="en-US" dirty="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42875"/>
                <a:ext cx="4454529" cy="24596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14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10780370"/>
              <a:ext cx="22551051" cy="1536028"/>
              <a:chOff x="0" y="0"/>
              <a:chExt cx="4454529" cy="30341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54528" cy="303413"/>
              </a:xfrm>
              <a:custGeom>
                <a:avLst/>
                <a:gdLst/>
                <a:ahLst/>
                <a:cxnLst/>
                <a:rect l="l" t="t" r="r" b="b"/>
                <a:pathLst>
                  <a:path w="4454528" h="303413">
                    <a:moveTo>
                      <a:pt x="18767" y="0"/>
                    </a:moveTo>
                    <a:lnTo>
                      <a:pt x="4435761" y="0"/>
                    </a:lnTo>
                    <a:cubicBezTo>
                      <a:pt x="4440739" y="0"/>
                      <a:pt x="4445512" y="1977"/>
                      <a:pt x="4449032" y="5497"/>
                    </a:cubicBezTo>
                    <a:cubicBezTo>
                      <a:pt x="4452551" y="9016"/>
                      <a:pt x="4454528" y="13790"/>
                      <a:pt x="4454528" y="18767"/>
                    </a:cubicBezTo>
                    <a:lnTo>
                      <a:pt x="4454528" y="284645"/>
                    </a:lnTo>
                    <a:cubicBezTo>
                      <a:pt x="4454528" y="289623"/>
                      <a:pt x="4452551" y="294396"/>
                      <a:pt x="4449032" y="297916"/>
                    </a:cubicBezTo>
                    <a:cubicBezTo>
                      <a:pt x="4445512" y="301436"/>
                      <a:pt x="4440739" y="303413"/>
                      <a:pt x="4435761" y="303413"/>
                    </a:cubicBezTo>
                    <a:lnTo>
                      <a:pt x="18767" y="303413"/>
                    </a:lnTo>
                    <a:cubicBezTo>
                      <a:pt x="8402" y="303413"/>
                      <a:pt x="0" y="295010"/>
                      <a:pt x="0" y="284645"/>
                    </a:cubicBezTo>
                    <a:lnTo>
                      <a:pt x="0" y="18767"/>
                    </a:lnTo>
                    <a:cubicBezTo>
                      <a:pt x="0" y="13790"/>
                      <a:pt x="1977" y="9016"/>
                      <a:pt x="5497" y="5497"/>
                    </a:cubicBezTo>
                    <a:cubicBezTo>
                      <a:pt x="9016" y="1977"/>
                      <a:pt x="13790" y="0"/>
                      <a:pt x="18767" y="0"/>
                    </a:cubicBezTo>
                    <a:close/>
                  </a:path>
                </a:pathLst>
              </a:custGeom>
              <a:solidFill>
                <a:srgbClr val="473C3C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42875"/>
                <a:ext cx="4454529" cy="4462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14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10763198"/>
              <a:ext cx="22551051" cy="1458452"/>
              <a:chOff x="0" y="0"/>
              <a:chExt cx="4454529" cy="28808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454528" cy="288089"/>
              </a:xfrm>
              <a:custGeom>
                <a:avLst/>
                <a:gdLst/>
                <a:ahLst/>
                <a:cxnLst/>
                <a:rect l="l" t="t" r="r" b="b"/>
                <a:pathLst>
                  <a:path w="4454528" h="288089">
                    <a:moveTo>
                      <a:pt x="18767" y="0"/>
                    </a:moveTo>
                    <a:lnTo>
                      <a:pt x="4435761" y="0"/>
                    </a:lnTo>
                    <a:cubicBezTo>
                      <a:pt x="4440739" y="0"/>
                      <a:pt x="4445512" y="1977"/>
                      <a:pt x="4449032" y="5497"/>
                    </a:cubicBezTo>
                    <a:cubicBezTo>
                      <a:pt x="4452551" y="9016"/>
                      <a:pt x="4454528" y="13790"/>
                      <a:pt x="4454528" y="18767"/>
                    </a:cubicBezTo>
                    <a:lnTo>
                      <a:pt x="4454528" y="269322"/>
                    </a:lnTo>
                    <a:cubicBezTo>
                      <a:pt x="4454528" y="279687"/>
                      <a:pt x="4446126" y="288089"/>
                      <a:pt x="4435761" y="288089"/>
                    </a:cubicBezTo>
                    <a:lnTo>
                      <a:pt x="18767" y="288089"/>
                    </a:lnTo>
                    <a:cubicBezTo>
                      <a:pt x="13790" y="288089"/>
                      <a:pt x="9016" y="286112"/>
                      <a:pt x="5497" y="282592"/>
                    </a:cubicBezTo>
                    <a:cubicBezTo>
                      <a:pt x="1977" y="279073"/>
                      <a:pt x="0" y="274299"/>
                      <a:pt x="0" y="269322"/>
                    </a:cubicBezTo>
                    <a:lnTo>
                      <a:pt x="0" y="18767"/>
                    </a:lnTo>
                    <a:cubicBezTo>
                      <a:pt x="0" y="13790"/>
                      <a:pt x="1977" y="9016"/>
                      <a:pt x="5497" y="5497"/>
                    </a:cubicBezTo>
                    <a:cubicBezTo>
                      <a:pt x="9016" y="1977"/>
                      <a:pt x="13790" y="0"/>
                      <a:pt x="18767" y="0"/>
                    </a:cubicBezTo>
                    <a:close/>
                  </a:path>
                </a:pathLst>
              </a:custGeom>
              <a:solidFill>
                <a:srgbClr val="967655"/>
              </a:solidFill>
              <a:ln w="28575" cap="rnd">
                <a:solidFill>
                  <a:srgbClr val="473C3C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42875"/>
                <a:ext cx="4454529" cy="4309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14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10763198"/>
              <a:ext cx="22551051" cy="484412"/>
              <a:chOff x="0" y="0"/>
              <a:chExt cx="4454529" cy="9568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4454528" cy="95686"/>
              </a:xfrm>
              <a:custGeom>
                <a:avLst/>
                <a:gdLst/>
                <a:ahLst/>
                <a:cxnLst/>
                <a:rect l="l" t="t" r="r" b="b"/>
                <a:pathLst>
                  <a:path w="4454528" h="95686">
                    <a:moveTo>
                      <a:pt x="0" y="0"/>
                    </a:moveTo>
                    <a:lnTo>
                      <a:pt x="4454528" y="0"/>
                    </a:lnTo>
                    <a:lnTo>
                      <a:pt x="4454528" y="95686"/>
                    </a:lnTo>
                    <a:lnTo>
                      <a:pt x="0" y="95686"/>
                    </a:lnTo>
                    <a:close/>
                  </a:path>
                </a:pathLst>
              </a:custGeom>
              <a:solidFill>
                <a:srgbClr val="967655"/>
              </a:solidFill>
              <a:ln w="28575" cap="sq">
                <a:solidFill>
                  <a:srgbClr val="473C3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142875"/>
                <a:ext cx="4454529" cy="2385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14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14387429" y="8374056"/>
            <a:ext cx="1210980" cy="223194"/>
            <a:chOff x="0" y="0"/>
            <a:chExt cx="318941" cy="5878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8941" cy="58784"/>
            </a:xfrm>
            <a:custGeom>
              <a:avLst/>
              <a:gdLst/>
              <a:ahLst/>
              <a:cxnLst/>
              <a:rect l="l" t="t" r="r" b="b"/>
              <a:pathLst>
                <a:path w="318941" h="58784">
                  <a:moveTo>
                    <a:pt x="29392" y="0"/>
                  </a:moveTo>
                  <a:lnTo>
                    <a:pt x="289550" y="0"/>
                  </a:lnTo>
                  <a:cubicBezTo>
                    <a:pt x="297345" y="0"/>
                    <a:pt x="304821" y="3097"/>
                    <a:pt x="310333" y="8609"/>
                  </a:cubicBezTo>
                  <a:cubicBezTo>
                    <a:pt x="315845" y="14121"/>
                    <a:pt x="318941" y="21597"/>
                    <a:pt x="318941" y="29392"/>
                  </a:cubicBezTo>
                  <a:lnTo>
                    <a:pt x="318941" y="29392"/>
                  </a:lnTo>
                  <a:cubicBezTo>
                    <a:pt x="318941" y="37187"/>
                    <a:pt x="315845" y="44663"/>
                    <a:pt x="310333" y="50175"/>
                  </a:cubicBezTo>
                  <a:cubicBezTo>
                    <a:pt x="304821" y="55687"/>
                    <a:pt x="297345" y="58784"/>
                    <a:pt x="289550" y="58784"/>
                  </a:cubicBezTo>
                  <a:lnTo>
                    <a:pt x="29392" y="58784"/>
                  </a:lnTo>
                  <a:cubicBezTo>
                    <a:pt x="21597" y="58784"/>
                    <a:pt x="14121" y="55687"/>
                    <a:pt x="8609" y="50175"/>
                  </a:cubicBezTo>
                  <a:cubicBezTo>
                    <a:pt x="3097" y="44663"/>
                    <a:pt x="0" y="37187"/>
                    <a:pt x="0" y="29392"/>
                  </a:cubicBezTo>
                  <a:lnTo>
                    <a:pt x="0" y="29392"/>
                  </a:lnTo>
                  <a:cubicBezTo>
                    <a:pt x="0" y="21597"/>
                    <a:pt x="3097" y="14121"/>
                    <a:pt x="8609" y="8609"/>
                  </a:cubicBezTo>
                  <a:cubicBezTo>
                    <a:pt x="14121" y="3097"/>
                    <a:pt x="21597" y="0"/>
                    <a:pt x="29392" y="0"/>
                  </a:cubicBezTo>
                  <a:close/>
                </a:path>
              </a:pathLst>
            </a:custGeom>
            <a:solidFill>
              <a:srgbClr val="CAE6EF"/>
            </a:solidFill>
            <a:ln w="19050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42875"/>
              <a:ext cx="318941" cy="201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109774" y="8374056"/>
            <a:ext cx="1210980" cy="223194"/>
            <a:chOff x="0" y="0"/>
            <a:chExt cx="318941" cy="5878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18941" cy="58784"/>
            </a:xfrm>
            <a:custGeom>
              <a:avLst/>
              <a:gdLst/>
              <a:ahLst/>
              <a:cxnLst/>
              <a:rect l="l" t="t" r="r" b="b"/>
              <a:pathLst>
                <a:path w="318941" h="58784">
                  <a:moveTo>
                    <a:pt x="29392" y="0"/>
                  </a:moveTo>
                  <a:lnTo>
                    <a:pt x="289550" y="0"/>
                  </a:lnTo>
                  <a:cubicBezTo>
                    <a:pt x="297345" y="0"/>
                    <a:pt x="304821" y="3097"/>
                    <a:pt x="310333" y="8609"/>
                  </a:cubicBezTo>
                  <a:cubicBezTo>
                    <a:pt x="315845" y="14121"/>
                    <a:pt x="318941" y="21597"/>
                    <a:pt x="318941" y="29392"/>
                  </a:cubicBezTo>
                  <a:lnTo>
                    <a:pt x="318941" y="29392"/>
                  </a:lnTo>
                  <a:cubicBezTo>
                    <a:pt x="318941" y="37187"/>
                    <a:pt x="315845" y="44663"/>
                    <a:pt x="310333" y="50175"/>
                  </a:cubicBezTo>
                  <a:cubicBezTo>
                    <a:pt x="304821" y="55687"/>
                    <a:pt x="297345" y="58784"/>
                    <a:pt x="289550" y="58784"/>
                  </a:cubicBezTo>
                  <a:lnTo>
                    <a:pt x="29392" y="58784"/>
                  </a:lnTo>
                  <a:cubicBezTo>
                    <a:pt x="21597" y="58784"/>
                    <a:pt x="14121" y="55687"/>
                    <a:pt x="8609" y="50175"/>
                  </a:cubicBezTo>
                  <a:cubicBezTo>
                    <a:pt x="3097" y="44663"/>
                    <a:pt x="0" y="37187"/>
                    <a:pt x="0" y="29392"/>
                  </a:cubicBezTo>
                  <a:lnTo>
                    <a:pt x="0" y="29392"/>
                  </a:lnTo>
                  <a:cubicBezTo>
                    <a:pt x="0" y="21597"/>
                    <a:pt x="3097" y="14121"/>
                    <a:pt x="8609" y="8609"/>
                  </a:cubicBezTo>
                  <a:cubicBezTo>
                    <a:pt x="14121" y="3097"/>
                    <a:pt x="21597" y="0"/>
                    <a:pt x="29392" y="0"/>
                  </a:cubicBezTo>
                  <a:close/>
                </a:path>
              </a:pathLst>
            </a:custGeom>
            <a:solidFill>
              <a:srgbClr val="FFFAE6"/>
            </a:solidFill>
            <a:ln w="19050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42875"/>
              <a:ext cx="318941" cy="201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45758" y="8374056"/>
            <a:ext cx="1210980" cy="223194"/>
            <a:chOff x="0" y="0"/>
            <a:chExt cx="318941" cy="5878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18941" cy="58784"/>
            </a:xfrm>
            <a:custGeom>
              <a:avLst/>
              <a:gdLst/>
              <a:ahLst/>
              <a:cxnLst/>
              <a:rect l="l" t="t" r="r" b="b"/>
              <a:pathLst>
                <a:path w="318941" h="58784">
                  <a:moveTo>
                    <a:pt x="29392" y="0"/>
                  </a:moveTo>
                  <a:lnTo>
                    <a:pt x="289550" y="0"/>
                  </a:lnTo>
                  <a:cubicBezTo>
                    <a:pt x="297345" y="0"/>
                    <a:pt x="304821" y="3097"/>
                    <a:pt x="310333" y="8609"/>
                  </a:cubicBezTo>
                  <a:cubicBezTo>
                    <a:pt x="315845" y="14121"/>
                    <a:pt x="318941" y="21597"/>
                    <a:pt x="318941" y="29392"/>
                  </a:cubicBezTo>
                  <a:lnTo>
                    <a:pt x="318941" y="29392"/>
                  </a:lnTo>
                  <a:cubicBezTo>
                    <a:pt x="318941" y="37187"/>
                    <a:pt x="315845" y="44663"/>
                    <a:pt x="310333" y="50175"/>
                  </a:cubicBezTo>
                  <a:cubicBezTo>
                    <a:pt x="304821" y="55687"/>
                    <a:pt x="297345" y="58784"/>
                    <a:pt x="289550" y="58784"/>
                  </a:cubicBezTo>
                  <a:lnTo>
                    <a:pt x="29392" y="58784"/>
                  </a:lnTo>
                  <a:cubicBezTo>
                    <a:pt x="21597" y="58784"/>
                    <a:pt x="14121" y="55687"/>
                    <a:pt x="8609" y="50175"/>
                  </a:cubicBezTo>
                  <a:cubicBezTo>
                    <a:pt x="3097" y="44663"/>
                    <a:pt x="0" y="37187"/>
                    <a:pt x="0" y="29392"/>
                  </a:cubicBezTo>
                  <a:lnTo>
                    <a:pt x="0" y="29392"/>
                  </a:lnTo>
                  <a:cubicBezTo>
                    <a:pt x="0" y="21597"/>
                    <a:pt x="3097" y="14121"/>
                    <a:pt x="8609" y="8609"/>
                  </a:cubicBezTo>
                  <a:cubicBezTo>
                    <a:pt x="14121" y="3097"/>
                    <a:pt x="21597" y="0"/>
                    <a:pt x="29392" y="0"/>
                  </a:cubicBezTo>
                  <a:close/>
                </a:path>
              </a:pathLst>
            </a:custGeom>
            <a:solidFill>
              <a:srgbClr val="FF8181"/>
            </a:solidFill>
            <a:ln w="19050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42875"/>
              <a:ext cx="318941" cy="201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443406" y="8374056"/>
            <a:ext cx="1210980" cy="223194"/>
            <a:chOff x="0" y="0"/>
            <a:chExt cx="318941" cy="5878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18941" cy="58784"/>
            </a:xfrm>
            <a:custGeom>
              <a:avLst/>
              <a:gdLst/>
              <a:ahLst/>
              <a:cxnLst/>
              <a:rect l="l" t="t" r="r" b="b"/>
              <a:pathLst>
                <a:path w="318941" h="58784">
                  <a:moveTo>
                    <a:pt x="29392" y="0"/>
                  </a:moveTo>
                  <a:lnTo>
                    <a:pt x="289550" y="0"/>
                  </a:lnTo>
                  <a:cubicBezTo>
                    <a:pt x="297345" y="0"/>
                    <a:pt x="304821" y="3097"/>
                    <a:pt x="310333" y="8609"/>
                  </a:cubicBezTo>
                  <a:cubicBezTo>
                    <a:pt x="315845" y="14121"/>
                    <a:pt x="318941" y="21597"/>
                    <a:pt x="318941" y="29392"/>
                  </a:cubicBezTo>
                  <a:lnTo>
                    <a:pt x="318941" y="29392"/>
                  </a:lnTo>
                  <a:cubicBezTo>
                    <a:pt x="318941" y="37187"/>
                    <a:pt x="315845" y="44663"/>
                    <a:pt x="310333" y="50175"/>
                  </a:cubicBezTo>
                  <a:cubicBezTo>
                    <a:pt x="304821" y="55687"/>
                    <a:pt x="297345" y="58784"/>
                    <a:pt x="289550" y="58784"/>
                  </a:cubicBezTo>
                  <a:lnTo>
                    <a:pt x="29392" y="58784"/>
                  </a:lnTo>
                  <a:cubicBezTo>
                    <a:pt x="21597" y="58784"/>
                    <a:pt x="14121" y="55687"/>
                    <a:pt x="8609" y="50175"/>
                  </a:cubicBezTo>
                  <a:cubicBezTo>
                    <a:pt x="3097" y="44663"/>
                    <a:pt x="0" y="37187"/>
                    <a:pt x="0" y="29392"/>
                  </a:cubicBezTo>
                  <a:lnTo>
                    <a:pt x="0" y="29392"/>
                  </a:lnTo>
                  <a:cubicBezTo>
                    <a:pt x="0" y="21597"/>
                    <a:pt x="3097" y="14121"/>
                    <a:pt x="8609" y="8609"/>
                  </a:cubicBezTo>
                  <a:cubicBezTo>
                    <a:pt x="14121" y="3097"/>
                    <a:pt x="21597" y="0"/>
                    <a:pt x="29392" y="0"/>
                  </a:cubicBezTo>
                  <a:close/>
                </a:path>
              </a:pathLst>
            </a:custGeom>
            <a:solidFill>
              <a:srgbClr val="CAE6EF"/>
            </a:solidFill>
            <a:ln w="19050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42875"/>
              <a:ext cx="318941" cy="201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4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5702548" y="7888534"/>
            <a:ext cx="1428628" cy="708716"/>
            <a:chOff x="0" y="0"/>
            <a:chExt cx="376264" cy="18665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76264" cy="186658"/>
            </a:xfrm>
            <a:custGeom>
              <a:avLst/>
              <a:gdLst/>
              <a:ahLst/>
              <a:cxnLst/>
              <a:rect l="l" t="t" r="r" b="b"/>
              <a:pathLst>
                <a:path w="376264" h="186658">
                  <a:moveTo>
                    <a:pt x="86706" y="0"/>
                  </a:moveTo>
                  <a:lnTo>
                    <a:pt x="289558" y="0"/>
                  </a:lnTo>
                  <a:cubicBezTo>
                    <a:pt x="337445" y="0"/>
                    <a:pt x="376264" y="38820"/>
                    <a:pt x="376264" y="86706"/>
                  </a:cubicBezTo>
                  <a:lnTo>
                    <a:pt x="376264" y="99952"/>
                  </a:lnTo>
                  <a:cubicBezTo>
                    <a:pt x="376264" y="122947"/>
                    <a:pt x="367129" y="145002"/>
                    <a:pt x="350869" y="161262"/>
                  </a:cubicBezTo>
                  <a:cubicBezTo>
                    <a:pt x="334608" y="177523"/>
                    <a:pt x="312554" y="186658"/>
                    <a:pt x="289558" y="186658"/>
                  </a:cubicBezTo>
                  <a:lnTo>
                    <a:pt x="86706" y="186658"/>
                  </a:lnTo>
                  <a:cubicBezTo>
                    <a:pt x="38820" y="186658"/>
                    <a:pt x="0" y="147838"/>
                    <a:pt x="0" y="99952"/>
                  </a:cubicBezTo>
                  <a:lnTo>
                    <a:pt x="0" y="86706"/>
                  </a:lnTo>
                  <a:cubicBezTo>
                    <a:pt x="0" y="38820"/>
                    <a:pt x="38820" y="0"/>
                    <a:pt x="86706" y="0"/>
                  </a:cubicBezTo>
                  <a:close/>
                </a:path>
              </a:pathLst>
            </a:custGeom>
            <a:solidFill>
              <a:srgbClr val="C0B0DF"/>
            </a:solidFill>
            <a:ln w="19050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142875"/>
              <a:ext cx="376264" cy="329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4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6193642" y="7888534"/>
            <a:ext cx="446440" cy="708716"/>
            <a:chOff x="0" y="0"/>
            <a:chExt cx="117581" cy="18665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17581" cy="186658"/>
            </a:xfrm>
            <a:custGeom>
              <a:avLst/>
              <a:gdLst/>
              <a:ahLst/>
              <a:cxnLst/>
              <a:rect l="l" t="t" r="r" b="b"/>
              <a:pathLst>
                <a:path w="117581" h="186658">
                  <a:moveTo>
                    <a:pt x="58790" y="0"/>
                  </a:moveTo>
                  <a:lnTo>
                    <a:pt x="58790" y="0"/>
                  </a:lnTo>
                  <a:cubicBezTo>
                    <a:pt x="74383" y="0"/>
                    <a:pt x="89336" y="6194"/>
                    <a:pt x="100362" y="17219"/>
                  </a:cubicBezTo>
                  <a:cubicBezTo>
                    <a:pt x="111387" y="28245"/>
                    <a:pt x="117581" y="43198"/>
                    <a:pt x="117581" y="58790"/>
                  </a:cubicBezTo>
                  <a:lnTo>
                    <a:pt x="117581" y="127867"/>
                  </a:lnTo>
                  <a:cubicBezTo>
                    <a:pt x="117581" y="143459"/>
                    <a:pt x="111387" y="158413"/>
                    <a:pt x="100362" y="169438"/>
                  </a:cubicBezTo>
                  <a:cubicBezTo>
                    <a:pt x="89336" y="180464"/>
                    <a:pt x="74383" y="186658"/>
                    <a:pt x="58790" y="186658"/>
                  </a:cubicBezTo>
                  <a:lnTo>
                    <a:pt x="58790" y="186658"/>
                  </a:lnTo>
                  <a:cubicBezTo>
                    <a:pt x="43198" y="186658"/>
                    <a:pt x="28245" y="180464"/>
                    <a:pt x="17219" y="169438"/>
                  </a:cubicBezTo>
                  <a:cubicBezTo>
                    <a:pt x="6194" y="158413"/>
                    <a:pt x="0" y="143459"/>
                    <a:pt x="0" y="127867"/>
                  </a:cubicBezTo>
                  <a:lnTo>
                    <a:pt x="0" y="58790"/>
                  </a:lnTo>
                  <a:cubicBezTo>
                    <a:pt x="0" y="43198"/>
                    <a:pt x="6194" y="28245"/>
                    <a:pt x="17219" y="17219"/>
                  </a:cubicBezTo>
                  <a:cubicBezTo>
                    <a:pt x="28245" y="6194"/>
                    <a:pt x="43198" y="0"/>
                    <a:pt x="58790" y="0"/>
                  </a:cubicBezTo>
                  <a:close/>
                </a:path>
              </a:pathLst>
            </a:custGeom>
            <a:solidFill>
              <a:srgbClr val="F2ECE3"/>
            </a:solidFill>
            <a:ln w="19050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42875"/>
              <a:ext cx="117581" cy="329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4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4006923" y="5541842"/>
            <a:ext cx="11080677" cy="352300"/>
          </a:xfrm>
          <a:custGeom>
            <a:avLst/>
            <a:gdLst/>
            <a:ahLst/>
            <a:cxnLst/>
            <a:rect l="l" t="t" r="r" b="b"/>
            <a:pathLst>
              <a:path w="11817877" h="494202">
                <a:moveTo>
                  <a:pt x="0" y="0"/>
                </a:moveTo>
                <a:lnTo>
                  <a:pt x="11817877" y="0"/>
                </a:lnTo>
                <a:lnTo>
                  <a:pt x="11817877" y="494202"/>
                </a:lnTo>
                <a:lnTo>
                  <a:pt x="0" y="494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34" name="TextBox 34"/>
          <p:cNvSpPr txBox="1"/>
          <p:nvPr/>
        </p:nvSpPr>
        <p:spPr>
          <a:xfrm>
            <a:off x="5648836" y="2820222"/>
            <a:ext cx="7269670" cy="1284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27"/>
              </a:lnSpc>
            </a:pPr>
            <a:r>
              <a:rPr lang="en-US" sz="8000" b="1" dirty="0">
                <a:solidFill>
                  <a:srgbClr val="A7E1F3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Light" panose="02000303000000020004" pitchFamily="50" charset="-127"/>
                <a:sym typeface="캘리그라퍼 Crayon"/>
              </a:rPr>
              <a:t>Grammar Help!</a:t>
            </a:r>
          </a:p>
        </p:txBody>
      </p:sp>
      <p:sp>
        <p:nvSpPr>
          <p:cNvPr id="35" name="Freeform 35"/>
          <p:cNvSpPr/>
          <p:nvPr/>
        </p:nvSpPr>
        <p:spPr>
          <a:xfrm rot="-10800000">
            <a:off x="5979422" y="3951936"/>
            <a:ext cx="6608496" cy="166536"/>
          </a:xfrm>
          <a:custGeom>
            <a:avLst/>
            <a:gdLst/>
            <a:ahLst/>
            <a:cxnLst/>
            <a:rect l="l" t="t" r="r" b="b"/>
            <a:pathLst>
              <a:path w="6608496" h="166536">
                <a:moveTo>
                  <a:pt x="0" y="0"/>
                </a:moveTo>
                <a:lnTo>
                  <a:pt x="6608497" y="0"/>
                </a:lnTo>
                <a:lnTo>
                  <a:pt x="6608497" y="166536"/>
                </a:lnTo>
                <a:lnTo>
                  <a:pt x="0" y="1665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980" r="-9520"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36" name="TextBox 36"/>
          <p:cNvSpPr txBox="1"/>
          <p:nvPr/>
        </p:nvSpPr>
        <p:spPr>
          <a:xfrm>
            <a:off x="3374732" y="4137864"/>
            <a:ext cx="12042173" cy="1736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253"/>
              </a:lnSpc>
              <a:spcBef>
                <a:spcPct val="0"/>
              </a:spcBef>
            </a:pPr>
            <a:r>
              <a:rPr lang="en-US" sz="10180" b="1" spc="-386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Chivalrous Person 기사도적인 사람"/>
              </a:rPr>
              <a:t>make + </a:t>
            </a:r>
            <a:r>
              <a:rPr lang="ko-KR" altLang="en-US" sz="10180" b="1" spc="-386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Chivalrous Person 기사도적인 사람"/>
              </a:rPr>
              <a:t>목적어 </a:t>
            </a:r>
            <a:r>
              <a:rPr lang="en-US" altLang="ko-KR" sz="10180" b="1" spc="-386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Chivalrous Person 기사도적인 사람"/>
              </a:rPr>
              <a:t>+ </a:t>
            </a:r>
            <a:r>
              <a:rPr lang="ko-KR" altLang="en-US" sz="10180" b="1" spc="-386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Chivalrous Person 기사도적인 사람"/>
              </a:rPr>
              <a:t>형용사</a:t>
            </a:r>
            <a:endParaRPr lang="en-US" sz="10180" b="1" spc="-386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ExtraBold" panose="02000903000000020004" pitchFamily="50" charset="-127"/>
              <a:sym typeface="Chivalrous Person 기사도적인 사람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5648836" y="6275328"/>
            <a:ext cx="7561605" cy="969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85"/>
              </a:lnSpc>
              <a:spcBef>
                <a:spcPct val="0"/>
              </a:spcBef>
            </a:pPr>
            <a:r>
              <a:rPr lang="en-US" sz="5632" b="1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TDTD가온"/>
                <a:sym typeface="TDTD가온"/>
              </a:rPr>
              <a:t>Lesson 1 (P. 23)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76648" y="1837307"/>
            <a:ext cx="16934703" cy="142464"/>
            <a:chOff x="0" y="0"/>
            <a:chExt cx="22579604" cy="189952"/>
          </a:xfrm>
        </p:grpSpPr>
        <p:sp>
          <p:nvSpPr>
            <p:cNvPr id="6" name="Freeform 6"/>
            <p:cNvSpPr/>
            <p:nvPr/>
          </p:nvSpPr>
          <p:spPr>
            <a:xfrm rot="-10800000">
              <a:off x="7516962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" name="Freeform 7"/>
            <p:cNvSpPr/>
            <p:nvPr/>
          </p:nvSpPr>
          <p:spPr>
            <a:xfrm rot="-10800000">
              <a:off x="15041933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Freeform 8"/>
            <p:cNvSpPr/>
            <p:nvPr/>
          </p:nvSpPr>
          <p:spPr>
            <a:xfrm rot="-10800000">
              <a:off x="0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560196" y="404392"/>
            <a:ext cx="7547020" cy="1327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82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733" b="1" spc="-255" noProof="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Review Quiz</a:t>
            </a:r>
            <a:endParaRPr kumimoji="0" lang="en-US" sz="7733" b="1" i="0" u="none" strike="noStrike" kern="1200" cap="none" spc="-25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ExtraBold" panose="02000903000000020004" pitchFamily="50" charset="-127"/>
              <a:sym typeface="팔일오"/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11AAE311-5A9A-43C9-8E27-56BFD340E44D}"/>
              </a:ext>
            </a:extLst>
          </p:cNvPr>
          <p:cNvSpPr txBox="1"/>
          <p:nvPr/>
        </p:nvSpPr>
        <p:spPr>
          <a:xfrm>
            <a:off x="676648" y="2593115"/>
            <a:ext cx="16395156" cy="4937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773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The news made Minji (angry/angrily).</a:t>
            </a:r>
          </a:p>
          <a:p>
            <a:pPr marL="0" marR="0" lvl="0" indent="0" defTabSz="914400" rtl="0" eaLnBrk="1" fontAlgn="auto" latinLnBrk="0" hangingPunct="1">
              <a:lnSpc>
                <a:spcPts val="773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-77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ExtraBold" panose="02000903000000020004" pitchFamily="50" charset="-127"/>
              <a:sym typeface="윤고딕"/>
            </a:endParaRPr>
          </a:p>
          <a:p>
            <a:pPr lvl="0">
              <a:lnSpc>
                <a:spcPts val="7738"/>
              </a:lnSpc>
              <a:spcBef>
                <a:spcPct val="0"/>
              </a:spcBef>
              <a:defRPr/>
            </a:pPr>
            <a:r>
              <a:rPr lang="en-US" altLang="ko-KR" sz="6600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Love makes everything (beautiful/beautifully).</a:t>
            </a:r>
          </a:p>
          <a:p>
            <a:pPr lvl="0">
              <a:lnSpc>
                <a:spcPts val="7738"/>
              </a:lnSpc>
              <a:spcBef>
                <a:spcPct val="0"/>
              </a:spcBef>
              <a:defRPr/>
            </a:pPr>
            <a:endParaRPr kumimoji="0" lang="en-US" sz="6600" b="1" i="0" u="none" strike="noStrike" kern="1200" cap="none" spc="-77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ExtraBold" panose="02000903000000020004" pitchFamily="50" charset="-127"/>
              <a:sym typeface="윤고딕"/>
            </a:endParaRPr>
          </a:p>
          <a:p>
            <a:pPr marL="0" marR="0" lvl="0" indent="0" defTabSz="914400" rtl="0" eaLnBrk="1" fontAlgn="auto" latinLnBrk="0" hangingPunct="1">
              <a:lnSpc>
                <a:spcPts val="773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Your smile can make someone (happy/happily).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502411A0-757F-4EDE-B22E-0C4B4554F408}"/>
              </a:ext>
            </a:extLst>
          </p:cNvPr>
          <p:cNvSpPr/>
          <p:nvPr/>
        </p:nvSpPr>
        <p:spPr>
          <a:xfrm>
            <a:off x="5801068" y="762301"/>
            <a:ext cx="723886" cy="759985"/>
          </a:xfrm>
          <a:custGeom>
            <a:avLst/>
            <a:gdLst/>
            <a:ahLst/>
            <a:cxnLst/>
            <a:rect l="l" t="t" r="r" b="b"/>
            <a:pathLst>
              <a:path w="723886" h="759985">
                <a:moveTo>
                  <a:pt x="0" y="0"/>
                </a:moveTo>
                <a:lnTo>
                  <a:pt x="723886" y="0"/>
                </a:lnTo>
                <a:lnTo>
                  <a:pt x="723886" y="759986"/>
                </a:lnTo>
                <a:lnTo>
                  <a:pt x="0" y="759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21" name="Freeform 55">
            <a:extLst>
              <a:ext uri="{FF2B5EF4-FFF2-40B4-BE49-F238E27FC236}">
                <a16:creationId xmlns:a16="http://schemas.microsoft.com/office/drawing/2014/main" id="{9F0B039B-6649-4B8D-9ED9-817412CD309B}"/>
              </a:ext>
            </a:extLst>
          </p:cNvPr>
          <p:cNvSpPr/>
          <p:nvPr/>
        </p:nvSpPr>
        <p:spPr>
          <a:xfrm>
            <a:off x="7702219" y="2357594"/>
            <a:ext cx="2028636" cy="1598610"/>
          </a:xfrm>
          <a:custGeom>
            <a:avLst/>
            <a:gdLst/>
            <a:ahLst/>
            <a:cxnLst/>
            <a:rect l="l" t="t" r="r" b="b"/>
            <a:pathLst>
              <a:path w="2337628" h="1382123">
                <a:moveTo>
                  <a:pt x="0" y="0"/>
                </a:moveTo>
                <a:lnTo>
                  <a:pt x="2337628" y="0"/>
                </a:lnTo>
                <a:lnTo>
                  <a:pt x="2337628" y="1382123"/>
                </a:lnTo>
                <a:lnTo>
                  <a:pt x="0" y="13821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75A85E37-96F1-448E-AF11-0FBBAD55D9B4}"/>
              </a:ext>
            </a:extLst>
          </p:cNvPr>
          <p:cNvGrpSpPr/>
          <p:nvPr/>
        </p:nvGrpSpPr>
        <p:grpSpPr>
          <a:xfrm>
            <a:off x="-317880" y="9867756"/>
            <a:ext cx="18754924" cy="742773"/>
            <a:chOff x="0" y="0"/>
            <a:chExt cx="4939568" cy="280883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D47B79FC-0E13-41BF-A399-0F9EB1197278}"/>
                </a:ext>
              </a:extLst>
            </p:cNvPr>
            <p:cNvSpPr/>
            <p:nvPr/>
          </p:nvSpPr>
          <p:spPr>
            <a:xfrm>
              <a:off x="0" y="0"/>
              <a:ext cx="4939569" cy="280883"/>
            </a:xfrm>
            <a:custGeom>
              <a:avLst/>
              <a:gdLst/>
              <a:ahLst/>
              <a:cxnLst/>
              <a:rect l="l" t="t" r="r" b="b"/>
              <a:pathLst>
                <a:path w="4939569" h="280883">
                  <a:moveTo>
                    <a:pt x="0" y="0"/>
                  </a:moveTo>
                  <a:lnTo>
                    <a:pt x="4939569" y="0"/>
                  </a:lnTo>
                  <a:lnTo>
                    <a:pt x="4939569" y="280883"/>
                  </a:lnTo>
                  <a:lnTo>
                    <a:pt x="0" y="280883"/>
                  </a:lnTo>
                  <a:close/>
                </a:path>
              </a:pathLst>
            </a:custGeom>
            <a:solidFill>
              <a:srgbClr val="967655"/>
            </a:solidFill>
            <a:ln w="28575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D43A793D-9BA9-4B7A-AB44-5D01D4B2CE53}"/>
                </a:ext>
              </a:extLst>
            </p:cNvPr>
            <p:cNvSpPr txBox="1"/>
            <p:nvPr/>
          </p:nvSpPr>
          <p:spPr>
            <a:xfrm>
              <a:off x="0" y="-142875"/>
              <a:ext cx="4939568" cy="423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4"/>
                </a:lnSpc>
              </a:pPr>
              <a:endParaRPr/>
            </a:p>
          </p:txBody>
        </p:sp>
      </p:grpSp>
      <p:sp>
        <p:nvSpPr>
          <p:cNvPr id="23" name="Freeform 55">
            <a:extLst>
              <a:ext uri="{FF2B5EF4-FFF2-40B4-BE49-F238E27FC236}">
                <a16:creationId xmlns:a16="http://schemas.microsoft.com/office/drawing/2014/main" id="{1341CF77-66CB-4978-B892-94DEB05AE738}"/>
              </a:ext>
            </a:extLst>
          </p:cNvPr>
          <p:cNvSpPr/>
          <p:nvPr/>
        </p:nvSpPr>
        <p:spPr>
          <a:xfrm>
            <a:off x="8437498" y="4239610"/>
            <a:ext cx="3204042" cy="1598610"/>
          </a:xfrm>
          <a:custGeom>
            <a:avLst/>
            <a:gdLst/>
            <a:ahLst/>
            <a:cxnLst/>
            <a:rect l="l" t="t" r="r" b="b"/>
            <a:pathLst>
              <a:path w="2337628" h="1382123">
                <a:moveTo>
                  <a:pt x="0" y="0"/>
                </a:moveTo>
                <a:lnTo>
                  <a:pt x="2337628" y="0"/>
                </a:lnTo>
                <a:lnTo>
                  <a:pt x="2337628" y="1382123"/>
                </a:lnTo>
                <a:lnTo>
                  <a:pt x="0" y="13821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24" name="Freeform 55">
            <a:extLst>
              <a:ext uri="{FF2B5EF4-FFF2-40B4-BE49-F238E27FC236}">
                <a16:creationId xmlns:a16="http://schemas.microsoft.com/office/drawing/2014/main" id="{68CF4714-5234-4C88-A4AA-0EBB884D8A16}"/>
              </a:ext>
            </a:extLst>
          </p:cNvPr>
          <p:cNvSpPr/>
          <p:nvPr/>
        </p:nvSpPr>
        <p:spPr>
          <a:xfrm>
            <a:off x="10563367" y="6238866"/>
            <a:ext cx="2047164" cy="1598610"/>
          </a:xfrm>
          <a:custGeom>
            <a:avLst/>
            <a:gdLst/>
            <a:ahLst/>
            <a:cxnLst/>
            <a:rect l="l" t="t" r="r" b="b"/>
            <a:pathLst>
              <a:path w="2337628" h="1382123">
                <a:moveTo>
                  <a:pt x="0" y="0"/>
                </a:moveTo>
                <a:lnTo>
                  <a:pt x="2337628" y="0"/>
                </a:lnTo>
                <a:lnTo>
                  <a:pt x="2337628" y="1382123"/>
                </a:lnTo>
                <a:lnTo>
                  <a:pt x="0" y="13821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674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7026" y="451398"/>
            <a:ext cx="16913288" cy="9237298"/>
            <a:chOff x="0" y="0"/>
            <a:chExt cx="22551051" cy="1231639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551051" cy="11728831"/>
              <a:chOff x="0" y="0"/>
              <a:chExt cx="4454529" cy="231680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54528" cy="2316806"/>
              </a:xfrm>
              <a:custGeom>
                <a:avLst/>
                <a:gdLst/>
                <a:ahLst/>
                <a:cxnLst/>
                <a:rect l="l" t="t" r="r" b="b"/>
                <a:pathLst>
                  <a:path w="4454528" h="2316806">
                    <a:moveTo>
                      <a:pt x="18767" y="0"/>
                    </a:moveTo>
                    <a:lnTo>
                      <a:pt x="4435761" y="0"/>
                    </a:lnTo>
                    <a:cubicBezTo>
                      <a:pt x="4440739" y="0"/>
                      <a:pt x="4445512" y="1977"/>
                      <a:pt x="4449032" y="5497"/>
                    </a:cubicBezTo>
                    <a:cubicBezTo>
                      <a:pt x="4452551" y="9016"/>
                      <a:pt x="4454528" y="13790"/>
                      <a:pt x="4454528" y="18767"/>
                    </a:cubicBezTo>
                    <a:lnTo>
                      <a:pt x="4454528" y="2298039"/>
                    </a:lnTo>
                    <a:cubicBezTo>
                      <a:pt x="4454528" y="2303016"/>
                      <a:pt x="4452551" y="2307790"/>
                      <a:pt x="4449032" y="2311310"/>
                    </a:cubicBezTo>
                    <a:cubicBezTo>
                      <a:pt x="4445512" y="2314829"/>
                      <a:pt x="4440739" y="2316806"/>
                      <a:pt x="4435761" y="2316806"/>
                    </a:cubicBezTo>
                    <a:lnTo>
                      <a:pt x="18767" y="2316806"/>
                    </a:lnTo>
                    <a:cubicBezTo>
                      <a:pt x="8402" y="2316806"/>
                      <a:pt x="0" y="2308404"/>
                      <a:pt x="0" y="2298039"/>
                    </a:cubicBezTo>
                    <a:lnTo>
                      <a:pt x="0" y="18767"/>
                    </a:lnTo>
                    <a:cubicBezTo>
                      <a:pt x="0" y="13790"/>
                      <a:pt x="1977" y="9016"/>
                      <a:pt x="5497" y="5497"/>
                    </a:cubicBezTo>
                    <a:cubicBezTo>
                      <a:pt x="9016" y="1977"/>
                      <a:pt x="13790" y="0"/>
                      <a:pt x="18767" y="0"/>
                    </a:cubicBezTo>
                    <a:close/>
                  </a:path>
                </a:pathLst>
              </a:custGeom>
              <a:solidFill>
                <a:srgbClr val="204022"/>
              </a:solidFill>
              <a:ln w="28575" cap="rnd">
                <a:solidFill>
                  <a:srgbClr val="473C3C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42875"/>
                <a:ext cx="4454529" cy="24596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411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10780370"/>
              <a:ext cx="22551051" cy="1536028"/>
              <a:chOff x="0" y="0"/>
              <a:chExt cx="4454529" cy="30341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54528" cy="303413"/>
              </a:xfrm>
              <a:custGeom>
                <a:avLst/>
                <a:gdLst/>
                <a:ahLst/>
                <a:cxnLst/>
                <a:rect l="l" t="t" r="r" b="b"/>
                <a:pathLst>
                  <a:path w="4454528" h="303413">
                    <a:moveTo>
                      <a:pt x="18767" y="0"/>
                    </a:moveTo>
                    <a:lnTo>
                      <a:pt x="4435761" y="0"/>
                    </a:lnTo>
                    <a:cubicBezTo>
                      <a:pt x="4440739" y="0"/>
                      <a:pt x="4445512" y="1977"/>
                      <a:pt x="4449032" y="5497"/>
                    </a:cubicBezTo>
                    <a:cubicBezTo>
                      <a:pt x="4452551" y="9016"/>
                      <a:pt x="4454528" y="13790"/>
                      <a:pt x="4454528" y="18767"/>
                    </a:cubicBezTo>
                    <a:lnTo>
                      <a:pt x="4454528" y="284645"/>
                    </a:lnTo>
                    <a:cubicBezTo>
                      <a:pt x="4454528" y="289623"/>
                      <a:pt x="4452551" y="294396"/>
                      <a:pt x="4449032" y="297916"/>
                    </a:cubicBezTo>
                    <a:cubicBezTo>
                      <a:pt x="4445512" y="301436"/>
                      <a:pt x="4440739" y="303413"/>
                      <a:pt x="4435761" y="303413"/>
                    </a:cubicBezTo>
                    <a:lnTo>
                      <a:pt x="18767" y="303413"/>
                    </a:lnTo>
                    <a:cubicBezTo>
                      <a:pt x="8402" y="303413"/>
                      <a:pt x="0" y="295010"/>
                      <a:pt x="0" y="284645"/>
                    </a:cubicBezTo>
                    <a:lnTo>
                      <a:pt x="0" y="18767"/>
                    </a:lnTo>
                    <a:cubicBezTo>
                      <a:pt x="0" y="13790"/>
                      <a:pt x="1977" y="9016"/>
                      <a:pt x="5497" y="5497"/>
                    </a:cubicBezTo>
                    <a:cubicBezTo>
                      <a:pt x="9016" y="1977"/>
                      <a:pt x="13790" y="0"/>
                      <a:pt x="18767" y="0"/>
                    </a:cubicBezTo>
                    <a:close/>
                  </a:path>
                </a:pathLst>
              </a:custGeom>
              <a:solidFill>
                <a:srgbClr val="473C3C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42875"/>
                <a:ext cx="4454529" cy="4462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411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10763198"/>
              <a:ext cx="22551051" cy="1458452"/>
              <a:chOff x="0" y="0"/>
              <a:chExt cx="4454529" cy="28808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454528" cy="288089"/>
              </a:xfrm>
              <a:custGeom>
                <a:avLst/>
                <a:gdLst/>
                <a:ahLst/>
                <a:cxnLst/>
                <a:rect l="l" t="t" r="r" b="b"/>
                <a:pathLst>
                  <a:path w="4454528" h="288089">
                    <a:moveTo>
                      <a:pt x="18767" y="0"/>
                    </a:moveTo>
                    <a:lnTo>
                      <a:pt x="4435761" y="0"/>
                    </a:lnTo>
                    <a:cubicBezTo>
                      <a:pt x="4440739" y="0"/>
                      <a:pt x="4445512" y="1977"/>
                      <a:pt x="4449032" y="5497"/>
                    </a:cubicBezTo>
                    <a:cubicBezTo>
                      <a:pt x="4452551" y="9016"/>
                      <a:pt x="4454528" y="13790"/>
                      <a:pt x="4454528" y="18767"/>
                    </a:cubicBezTo>
                    <a:lnTo>
                      <a:pt x="4454528" y="269322"/>
                    </a:lnTo>
                    <a:cubicBezTo>
                      <a:pt x="4454528" y="279687"/>
                      <a:pt x="4446126" y="288089"/>
                      <a:pt x="4435761" y="288089"/>
                    </a:cubicBezTo>
                    <a:lnTo>
                      <a:pt x="18767" y="288089"/>
                    </a:lnTo>
                    <a:cubicBezTo>
                      <a:pt x="13790" y="288089"/>
                      <a:pt x="9016" y="286112"/>
                      <a:pt x="5497" y="282592"/>
                    </a:cubicBezTo>
                    <a:cubicBezTo>
                      <a:pt x="1977" y="279073"/>
                      <a:pt x="0" y="274299"/>
                      <a:pt x="0" y="269322"/>
                    </a:cubicBezTo>
                    <a:lnTo>
                      <a:pt x="0" y="18767"/>
                    </a:lnTo>
                    <a:cubicBezTo>
                      <a:pt x="0" y="13790"/>
                      <a:pt x="1977" y="9016"/>
                      <a:pt x="5497" y="5497"/>
                    </a:cubicBezTo>
                    <a:cubicBezTo>
                      <a:pt x="9016" y="1977"/>
                      <a:pt x="13790" y="0"/>
                      <a:pt x="18767" y="0"/>
                    </a:cubicBezTo>
                    <a:close/>
                  </a:path>
                </a:pathLst>
              </a:custGeom>
              <a:solidFill>
                <a:srgbClr val="967655"/>
              </a:solidFill>
              <a:ln w="28575" cap="rnd">
                <a:solidFill>
                  <a:srgbClr val="473C3C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42875"/>
                <a:ext cx="4454529" cy="4309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411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10763198"/>
              <a:ext cx="22551051" cy="484412"/>
              <a:chOff x="0" y="0"/>
              <a:chExt cx="4454529" cy="9568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4454528" cy="95686"/>
              </a:xfrm>
              <a:custGeom>
                <a:avLst/>
                <a:gdLst/>
                <a:ahLst/>
                <a:cxnLst/>
                <a:rect l="l" t="t" r="r" b="b"/>
                <a:pathLst>
                  <a:path w="4454528" h="95686">
                    <a:moveTo>
                      <a:pt x="0" y="0"/>
                    </a:moveTo>
                    <a:lnTo>
                      <a:pt x="4454528" y="0"/>
                    </a:lnTo>
                    <a:lnTo>
                      <a:pt x="4454528" y="95686"/>
                    </a:lnTo>
                    <a:lnTo>
                      <a:pt x="0" y="95686"/>
                    </a:lnTo>
                    <a:close/>
                  </a:path>
                </a:pathLst>
              </a:custGeom>
              <a:solidFill>
                <a:srgbClr val="967655"/>
              </a:solidFill>
              <a:ln w="28575" cap="sq">
                <a:solidFill>
                  <a:srgbClr val="473C3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142875"/>
                <a:ext cx="4454529" cy="2385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411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14387429" y="8374056"/>
            <a:ext cx="1210980" cy="223194"/>
            <a:chOff x="0" y="0"/>
            <a:chExt cx="318941" cy="5878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8941" cy="58784"/>
            </a:xfrm>
            <a:custGeom>
              <a:avLst/>
              <a:gdLst/>
              <a:ahLst/>
              <a:cxnLst/>
              <a:rect l="l" t="t" r="r" b="b"/>
              <a:pathLst>
                <a:path w="318941" h="58784">
                  <a:moveTo>
                    <a:pt x="29392" y="0"/>
                  </a:moveTo>
                  <a:lnTo>
                    <a:pt x="289550" y="0"/>
                  </a:lnTo>
                  <a:cubicBezTo>
                    <a:pt x="297345" y="0"/>
                    <a:pt x="304821" y="3097"/>
                    <a:pt x="310333" y="8609"/>
                  </a:cubicBezTo>
                  <a:cubicBezTo>
                    <a:pt x="315845" y="14121"/>
                    <a:pt x="318941" y="21597"/>
                    <a:pt x="318941" y="29392"/>
                  </a:cubicBezTo>
                  <a:lnTo>
                    <a:pt x="318941" y="29392"/>
                  </a:lnTo>
                  <a:cubicBezTo>
                    <a:pt x="318941" y="37187"/>
                    <a:pt x="315845" y="44663"/>
                    <a:pt x="310333" y="50175"/>
                  </a:cubicBezTo>
                  <a:cubicBezTo>
                    <a:pt x="304821" y="55687"/>
                    <a:pt x="297345" y="58784"/>
                    <a:pt x="289550" y="58784"/>
                  </a:cubicBezTo>
                  <a:lnTo>
                    <a:pt x="29392" y="58784"/>
                  </a:lnTo>
                  <a:cubicBezTo>
                    <a:pt x="21597" y="58784"/>
                    <a:pt x="14121" y="55687"/>
                    <a:pt x="8609" y="50175"/>
                  </a:cubicBezTo>
                  <a:cubicBezTo>
                    <a:pt x="3097" y="44663"/>
                    <a:pt x="0" y="37187"/>
                    <a:pt x="0" y="29392"/>
                  </a:cubicBezTo>
                  <a:lnTo>
                    <a:pt x="0" y="29392"/>
                  </a:lnTo>
                  <a:cubicBezTo>
                    <a:pt x="0" y="21597"/>
                    <a:pt x="3097" y="14121"/>
                    <a:pt x="8609" y="8609"/>
                  </a:cubicBezTo>
                  <a:cubicBezTo>
                    <a:pt x="14121" y="3097"/>
                    <a:pt x="21597" y="0"/>
                    <a:pt x="29392" y="0"/>
                  </a:cubicBezTo>
                  <a:close/>
                </a:path>
              </a:pathLst>
            </a:custGeom>
            <a:solidFill>
              <a:srgbClr val="CAE6EF"/>
            </a:solidFill>
            <a:ln w="19050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42875"/>
              <a:ext cx="318941" cy="201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11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109774" y="8374056"/>
            <a:ext cx="1210980" cy="223194"/>
            <a:chOff x="0" y="0"/>
            <a:chExt cx="318941" cy="5878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18941" cy="58784"/>
            </a:xfrm>
            <a:custGeom>
              <a:avLst/>
              <a:gdLst/>
              <a:ahLst/>
              <a:cxnLst/>
              <a:rect l="l" t="t" r="r" b="b"/>
              <a:pathLst>
                <a:path w="318941" h="58784">
                  <a:moveTo>
                    <a:pt x="29392" y="0"/>
                  </a:moveTo>
                  <a:lnTo>
                    <a:pt x="289550" y="0"/>
                  </a:lnTo>
                  <a:cubicBezTo>
                    <a:pt x="297345" y="0"/>
                    <a:pt x="304821" y="3097"/>
                    <a:pt x="310333" y="8609"/>
                  </a:cubicBezTo>
                  <a:cubicBezTo>
                    <a:pt x="315845" y="14121"/>
                    <a:pt x="318941" y="21597"/>
                    <a:pt x="318941" y="29392"/>
                  </a:cubicBezTo>
                  <a:lnTo>
                    <a:pt x="318941" y="29392"/>
                  </a:lnTo>
                  <a:cubicBezTo>
                    <a:pt x="318941" y="37187"/>
                    <a:pt x="315845" y="44663"/>
                    <a:pt x="310333" y="50175"/>
                  </a:cubicBezTo>
                  <a:cubicBezTo>
                    <a:pt x="304821" y="55687"/>
                    <a:pt x="297345" y="58784"/>
                    <a:pt x="289550" y="58784"/>
                  </a:cubicBezTo>
                  <a:lnTo>
                    <a:pt x="29392" y="58784"/>
                  </a:lnTo>
                  <a:cubicBezTo>
                    <a:pt x="21597" y="58784"/>
                    <a:pt x="14121" y="55687"/>
                    <a:pt x="8609" y="50175"/>
                  </a:cubicBezTo>
                  <a:cubicBezTo>
                    <a:pt x="3097" y="44663"/>
                    <a:pt x="0" y="37187"/>
                    <a:pt x="0" y="29392"/>
                  </a:cubicBezTo>
                  <a:lnTo>
                    <a:pt x="0" y="29392"/>
                  </a:lnTo>
                  <a:cubicBezTo>
                    <a:pt x="0" y="21597"/>
                    <a:pt x="3097" y="14121"/>
                    <a:pt x="8609" y="8609"/>
                  </a:cubicBezTo>
                  <a:cubicBezTo>
                    <a:pt x="14121" y="3097"/>
                    <a:pt x="21597" y="0"/>
                    <a:pt x="29392" y="0"/>
                  </a:cubicBezTo>
                  <a:close/>
                </a:path>
              </a:pathLst>
            </a:custGeom>
            <a:solidFill>
              <a:srgbClr val="FFFAE6"/>
            </a:solidFill>
            <a:ln w="19050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42875"/>
              <a:ext cx="318941" cy="201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11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45758" y="8374056"/>
            <a:ext cx="1210980" cy="223194"/>
            <a:chOff x="0" y="0"/>
            <a:chExt cx="318941" cy="5878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18941" cy="58784"/>
            </a:xfrm>
            <a:custGeom>
              <a:avLst/>
              <a:gdLst/>
              <a:ahLst/>
              <a:cxnLst/>
              <a:rect l="l" t="t" r="r" b="b"/>
              <a:pathLst>
                <a:path w="318941" h="58784">
                  <a:moveTo>
                    <a:pt x="29392" y="0"/>
                  </a:moveTo>
                  <a:lnTo>
                    <a:pt x="289550" y="0"/>
                  </a:lnTo>
                  <a:cubicBezTo>
                    <a:pt x="297345" y="0"/>
                    <a:pt x="304821" y="3097"/>
                    <a:pt x="310333" y="8609"/>
                  </a:cubicBezTo>
                  <a:cubicBezTo>
                    <a:pt x="315845" y="14121"/>
                    <a:pt x="318941" y="21597"/>
                    <a:pt x="318941" y="29392"/>
                  </a:cubicBezTo>
                  <a:lnTo>
                    <a:pt x="318941" y="29392"/>
                  </a:lnTo>
                  <a:cubicBezTo>
                    <a:pt x="318941" y="37187"/>
                    <a:pt x="315845" y="44663"/>
                    <a:pt x="310333" y="50175"/>
                  </a:cubicBezTo>
                  <a:cubicBezTo>
                    <a:pt x="304821" y="55687"/>
                    <a:pt x="297345" y="58784"/>
                    <a:pt x="289550" y="58784"/>
                  </a:cubicBezTo>
                  <a:lnTo>
                    <a:pt x="29392" y="58784"/>
                  </a:lnTo>
                  <a:cubicBezTo>
                    <a:pt x="21597" y="58784"/>
                    <a:pt x="14121" y="55687"/>
                    <a:pt x="8609" y="50175"/>
                  </a:cubicBezTo>
                  <a:cubicBezTo>
                    <a:pt x="3097" y="44663"/>
                    <a:pt x="0" y="37187"/>
                    <a:pt x="0" y="29392"/>
                  </a:cubicBezTo>
                  <a:lnTo>
                    <a:pt x="0" y="29392"/>
                  </a:lnTo>
                  <a:cubicBezTo>
                    <a:pt x="0" y="21597"/>
                    <a:pt x="3097" y="14121"/>
                    <a:pt x="8609" y="8609"/>
                  </a:cubicBezTo>
                  <a:cubicBezTo>
                    <a:pt x="14121" y="3097"/>
                    <a:pt x="21597" y="0"/>
                    <a:pt x="29392" y="0"/>
                  </a:cubicBezTo>
                  <a:close/>
                </a:path>
              </a:pathLst>
            </a:custGeom>
            <a:solidFill>
              <a:srgbClr val="FF8181"/>
            </a:solidFill>
            <a:ln w="19050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42875"/>
              <a:ext cx="318941" cy="201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11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443406" y="8374056"/>
            <a:ext cx="1210980" cy="223194"/>
            <a:chOff x="0" y="0"/>
            <a:chExt cx="318941" cy="5878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18941" cy="58784"/>
            </a:xfrm>
            <a:custGeom>
              <a:avLst/>
              <a:gdLst/>
              <a:ahLst/>
              <a:cxnLst/>
              <a:rect l="l" t="t" r="r" b="b"/>
              <a:pathLst>
                <a:path w="318941" h="58784">
                  <a:moveTo>
                    <a:pt x="29392" y="0"/>
                  </a:moveTo>
                  <a:lnTo>
                    <a:pt x="289550" y="0"/>
                  </a:lnTo>
                  <a:cubicBezTo>
                    <a:pt x="297345" y="0"/>
                    <a:pt x="304821" y="3097"/>
                    <a:pt x="310333" y="8609"/>
                  </a:cubicBezTo>
                  <a:cubicBezTo>
                    <a:pt x="315845" y="14121"/>
                    <a:pt x="318941" y="21597"/>
                    <a:pt x="318941" y="29392"/>
                  </a:cubicBezTo>
                  <a:lnTo>
                    <a:pt x="318941" y="29392"/>
                  </a:lnTo>
                  <a:cubicBezTo>
                    <a:pt x="318941" y="37187"/>
                    <a:pt x="315845" y="44663"/>
                    <a:pt x="310333" y="50175"/>
                  </a:cubicBezTo>
                  <a:cubicBezTo>
                    <a:pt x="304821" y="55687"/>
                    <a:pt x="297345" y="58784"/>
                    <a:pt x="289550" y="58784"/>
                  </a:cubicBezTo>
                  <a:lnTo>
                    <a:pt x="29392" y="58784"/>
                  </a:lnTo>
                  <a:cubicBezTo>
                    <a:pt x="21597" y="58784"/>
                    <a:pt x="14121" y="55687"/>
                    <a:pt x="8609" y="50175"/>
                  </a:cubicBezTo>
                  <a:cubicBezTo>
                    <a:pt x="3097" y="44663"/>
                    <a:pt x="0" y="37187"/>
                    <a:pt x="0" y="29392"/>
                  </a:cubicBezTo>
                  <a:lnTo>
                    <a:pt x="0" y="29392"/>
                  </a:lnTo>
                  <a:cubicBezTo>
                    <a:pt x="0" y="21597"/>
                    <a:pt x="3097" y="14121"/>
                    <a:pt x="8609" y="8609"/>
                  </a:cubicBezTo>
                  <a:cubicBezTo>
                    <a:pt x="14121" y="3097"/>
                    <a:pt x="21597" y="0"/>
                    <a:pt x="29392" y="0"/>
                  </a:cubicBezTo>
                  <a:close/>
                </a:path>
              </a:pathLst>
            </a:custGeom>
            <a:solidFill>
              <a:srgbClr val="CAE6EF"/>
            </a:solidFill>
            <a:ln w="19050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42875"/>
              <a:ext cx="318941" cy="201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11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5702548" y="7888534"/>
            <a:ext cx="1428628" cy="708716"/>
            <a:chOff x="0" y="0"/>
            <a:chExt cx="376264" cy="18665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76264" cy="186658"/>
            </a:xfrm>
            <a:custGeom>
              <a:avLst/>
              <a:gdLst/>
              <a:ahLst/>
              <a:cxnLst/>
              <a:rect l="l" t="t" r="r" b="b"/>
              <a:pathLst>
                <a:path w="376264" h="186658">
                  <a:moveTo>
                    <a:pt x="86706" y="0"/>
                  </a:moveTo>
                  <a:lnTo>
                    <a:pt x="289558" y="0"/>
                  </a:lnTo>
                  <a:cubicBezTo>
                    <a:pt x="337445" y="0"/>
                    <a:pt x="376264" y="38820"/>
                    <a:pt x="376264" y="86706"/>
                  </a:cubicBezTo>
                  <a:lnTo>
                    <a:pt x="376264" y="99952"/>
                  </a:lnTo>
                  <a:cubicBezTo>
                    <a:pt x="376264" y="122947"/>
                    <a:pt x="367129" y="145002"/>
                    <a:pt x="350869" y="161262"/>
                  </a:cubicBezTo>
                  <a:cubicBezTo>
                    <a:pt x="334608" y="177523"/>
                    <a:pt x="312554" y="186658"/>
                    <a:pt x="289558" y="186658"/>
                  </a:cubicBezTo>
                  <a:lnTo>
                    <a:pt x="86706" y="186658"/>
                  </a:lnTo>
                  <a:cubicBezTo>
                    <a:pt x="38820" y="186658"/>
                    <a:pt x="0" y="147838"/>
                    <a:pt x="0" y="99952"/>
                  </a:cubicBezTo>
                  <a:lnTo>
                    <a:pt x="0" y="86706"/>
                  </a:lnTo>
                  <a:cubicBezTo>
                    <a:pt x="0" y="38820"/>
                    <a:pt x="38820" y="0"/>
                    <a:pt x="86706" y="0"/>
                  </a:cubicBezTo>
                  <a:close/>
                </a:path>
              </a:pathLst>
            </a:custGeom>
            <a:solidFill>
              <a:srgbClr val="C0B0DF"/>
            </a:solidFill>
            <a:ln w="19050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142875"/>
              <a:ext cx="376264" cy="329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11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6193642" y="7888534"/>
            <a:ext cx="446440" cy="708716"/>
            <a:chOff x="0" y="0"/>
            <a:chExt cx="117581" cy="18665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17581" cy="186658"/>
            </a:xfrm>
            <a:custGeom>
              <a:avLst/>
              <a:gdLst/>
              <a:ahLst/>
              <a:cxnLst/>
              <a:rect l="l" t="t" r="r" b="b"/>
              <a:pathLst>
                <a:path w="117581" h="186658">
                  <a:moveTo>
                    <a:pt x="58790" y="0"/>
                  </a:moveTo>
                  <a:lnTo>
                    <a:pt x="58790" y="0"/>
                  </a:lnTo>
                  <a:cubicBezTo>
                    <a:pt x="74383" y="0"/>
                    <a:pt x="89336" y="6194"/>
                    <a:pt x="100362" y="17219"/>
                  </a:cubicBezTo>
                  <a:cubicBezTo>
                    <a:pt x="111387" y="28245"/>
                    <a:pt x="117581" y="43198"/>
                    <a:pt x="117581" y="58790"/>
                  </a:cubicBezTo>
                  <a:lnTo>
                    <a:pt x="117581" y="127867"/>
                  </a:lnTo>
                  <a:cubicBezTo>
                    <a:pt x="117581" y="143459"/>
                    <a:pt x="111387" y="158413"/>
                    <a:pt x="100362" y="169438"/>
                  </a:cubicBezTo>
                  <a:cubicBezTo>
                    <a:pt x="89336" y="180464"/>
                    <a:pt x="74383" y="186658"/>
                    <a:pt x="58790" y="186658"/>
                  </a:cubicBezTo>
                  <a:lnTo>
                    <a:pt x="58790" y="186658"/>
                  </a:lnTo>
                  <a:cubicBezTo>
                    <a:pt x="43198" y="186658"/>
                    <a:pt x="28245" y="180464"/>
                    <a:pt x="17219" y="169438"/>
                  </a:cubicBezTo>
                  <a:cubicBezTo>
                    <a:pt x="6194" y="158413"/>
                    <a:pt x="0" y="143459"/>
                    <a:pt x="0" y="127867"/>
                  </a:cubicBezTo>
                  <a:lnTo>
                    <a:pt x="0" y="58790"/>
                  </a:lnTo>
                  <a:cubicBezTo>
                    <a:pt x="0" y="43198"/>
                    <a:pt x="6194" y="28245"/>
                    <a:pt x="17219" y="17219"/>
                  </a:cubicBezTo>
                  <a:cubicBezTo>
                    <a:pt x="28245" y="6194"/>
                    <a:pt x="43198" y="0"/>
                    <a:pt x="58790" y="0"/>
                  </a:cubicBezTo>
                  <a:close/>
                </a:path>
              </a:pathLst>
            </a:custGeom>
            <a:solidFill>
              <a:srgbClr val="F2ECE3"/>
            </a:solidFill>
            <a:ln w="19050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42875"/>
              <a:ext cx="117581" cy="329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11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Freeform 33"/>
          <p:cNvSpPr/>
          <p:nvPr/>
        </p:nvSpPr>
        <p:spPr>
          <a:xfrm>
            <a:off x="4006923" y="5541842"/>
            <a:ext cx="11080677" cy="352300"/>
          </a:xfrm>
          <a:custGeom>
            <a:avLst/>
            <a:gdLst/>
            <a:ahLst/>
            <a:cxnLst/>
            <a:rect l="l" t="t" r="r" b="b"/>
            <a:pathLst>
              <a:path w="11817877" h="494202">
                <a:moveTo>
                  <a:pt x="0" y="0"/>
                </a:moveTo>
                <a:lnTo>
                  <a:pt x="11817877" y="0"/>
                </a:lnTo>
                <a:lnTo>
                  <a:pt x="11817877" y="494202"/>
                </a:lnTo>
                <a:lnTo>
                  <a:pt x="0" y="494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34" name="TextBox 34"/>
          <p:cNvSpPr txBox="1"/>
          <p:nvPr/>
        </p:nvSpPr>
        <p:spPr>
          <a:xfrm>
            <a:off x="5648836" y="2820222"/>
            <a:ext cx="7269670" cy="1284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3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7E1F3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Pretendard ExtraLight" panose="02000303000000020004" pitchFamily="50" charset="-127"/>
                <a:sym typeface="캘리그라퍼 Crayon"/>
              </a:rPr>
              <a:t>Grammar Help!</a:t>
            </a:r>
          </a:p>
        </p:txBody>
      </p:sp>
      <p:sp>
        <p:nvSpPr>
          <p:cNvPr id="35" name="Freeform 35"/>
          <p:cNvSpPr/>
          <p:nvPr/>
        </p:nvSpPr>
        <p:spPr>
          <a:xfrm rot="-10800000">
            <a:off x="5979422" y="3951936"/>
            <a:ext cx="6608496" cy="166536"/>
          </a:xfrm>
          <a:custGeom>
            <a:avLst/>
            <a:gdLst/>
            <a:ahLst/>
            <a:cxnLst/>
            <a:rect l="l" t="t" r="r" b="b"/>
            <a:pathLst>
              <a:path w="6608496" h="166536">
                <a:moveTo>
                  <a:pt x="0" y="0"/>
                </a:moveTo>
                <a:lnTo>
                  <a:pt x="6608497" y="0"/>
                </a:lnTo>
                <a:lnTo>
                  <a:pt x="6608497" y="166536"/>
                </a:lnTo>
                <a:lnTo>
                  <a:pt x="0" y="1665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980" r="-9520"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36" name="TextBox 36"/>
          <p:cNvSpPr txBox="1"/>
          <p:nvPr/>
        </p:nvSpPr>
        <p:spPr>
          <a:xfrm>
            <a:off x="3374732" y="4137864"/>
            <a:ext cx="12042173" cy="1736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2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80" b="1" i="0" u="none" strike="noStrike" kern="1200" cap="none" spc="-38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Chivalrous Person 기사도적인 사람"/>
              </a:rPr>
              <a:t>make + </a:t>
            </a:r>
            <a:r>
              <a:rPr kumimoji="0" lang="ko-KR" altLang="en-US" sz="10180" b="1" i="0" u="none" strike="noStrike" kern="1200" cap="none" spc="-38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Chivalrous Person 기사도적인 사람"/>
              </a:rPr>
              <a:t>목적어 </a:t>
            </a:r>
            <a:r>
              <a:rPr kumimoji="0" lang="en-US" altLang="ko-KR" sz="10180" b="1" i="0" u="none" strike="noStrike" kern="1200" cap="none" spc="-38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Chivalrous Person 기사도적인 사람"/>
              </a:rPr>
              <a:t>+ </a:t>
            </a:r>
            <a:r>
              <a:rPr kumimoji="0" lang="ko-KR" altLang="en-US" sz="10180" b="1" i="0" u="none" strike="noStrike" kern="1200" cap="none" spc="-38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Chivalrous Person 기사도적인 사람"/>
              </a:rPr>
              <a:t>형용사</a:t>
            </a:r>
            <a:endParaRPr kumimoji="0" lang="en-US" sz="10180" b="1" i="0" u="none" strike="noStrike" kern="1200" cap="none" spc="-38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ExtraBold" panose="02000903000000020004" pitchFamily="50" charset="-127"/>
              <a:sym typeface="Chivalrous Person 기사도적인 사람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5648836" y="6275328"/>
            <a:ext cx="7561605" cy="969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88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3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TDTD가온"/>
                <a:sym typeface="TDTD가온"/>
              </a:rPr>
              <a:t>Lesson 1 (P. 23)</a:t>
            </a:r>
          </a:p>
        </p:txBody>
      </p:sp>
    </p:spTree>
    <p:extLst>
      <p:ext uri="{BB962C8B-B14F-4D97-AF65-F5344CB8AC3E}">
        <p14:creationId xmlns:p14="http://schemas.microsoft.com/office/powerpoint/2010/main" val="285408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-233462" y="8678042"/>
            <a:ext cx="18754924" cy="16089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114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676648" y="1837307"/>
            <a:ext cx="16934703" cy="142464"/>
            <a:chOff x="0" y="0"/>
            <a:chExt cx="22579604" cy="189952"/>
          </a:xfrm>
        </p:grpSpPr>
        <p:sp>
          <p:nvSpPr>
            <p:cNvPr id="6" name="Freeform 6"/>
            <p:cNvSpPr/>
            <p:nvPr/>
          </p:nvSpPr>
          <p:spPr>
            <a:xfrm rot="-10800000">
              <a:off x="7516962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" name="Freeform 7"/>
            <p:cNvSpPr/>
            <p:nvPr/>
          </p:nvSpPr>
          <p:spPr>
            <a:xfrm rot="-10800000">
              <a:off x="15041933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Freeform 8"/>
            <p:cNvSpPr/>
            <p:nvPr/>
          </p:nvSpPr>
          <p:spPr>
            <a:xfrm rot="-10800000">
              <a:off x="0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560196" y="404392"/>
            <a:ext cx="7547020" cy="1327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27"/>
              </a:lnSpc>
              <a:spcBef>
                <a:spcPct val="0"/>
              </a:spcBef>
            </a:pPr>
            <a:r>
              <a:rPr lang="en-US" sz="7733" b="1" spc="-255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Contents</a:t>
            </a:r>
          </a:p>
        </p:txBody>
      </p:sp>
      <p:sp>
        <p:nvSpPr>
          <p:cNvPr id="12" name="Freeform 12"/>
          <p:cNvSpPr/>
          <p:nvPr/>
        </p:nvSpPr>
        <p:spPr>
          <a:xfrm flipH="1">
            <a:off x="5560196" y="739873"/>
            <a:ext cx="848177" cy="822732"/>
          </a:xfrm>
          <a:custGeom>
            <a:avLst/>
            <a:gdLst/>
            <a:ahLst/>
            <a:cxnLst/>
            <a:rect l="l" t="t" r="r" b="b"/>
            <a:pathLst>
              <a:path w="848177" h="822732">
                <a:moveTo>
                  <a:pt x="848177" y="0"/>
                </a:moveTo>
                <a:lnTo>
                  <a:pt x="0" y="0"/>
                </a:lnTo>
                <a:lnTo>
                  <a:pt x="0" y="822732"/>
                </a:lnTo>
                <a:lnTo>
                  <a:pt x="848177" y="822732"/>
                </a:lnTo>
                <a:lnTo>
                  <a:pt x="84817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15" name="TextBox 15"/>
          <p:cNvSpPr txBox="1"/>
          <p:nvPr/>
        </p:nvSpPr>
        <p:spPr>
          <a:xfrm>
            <a:off x="1811607" y="3957641"/>
            <a:ext cx="7697286" cy="943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38"/>
              </a:lnSpc>
              <a:spcBef>
                <a:spcPct val="0"/>
              </a:spcBef>
            </a:pPr>
            <a:r>
              <a:rPr lang="en-US" sz="5527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make + </a:t>
            </a:r>
            <a:r>
              <a:rPr lang="ko-KR" altLang="en-US" sz="5527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목적어 </a:t>
            </a:r>
            <a:r>
              <a:rPr lang="en-US" altLang="ko-KR" sz="5527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+ </a:t>
            </a:r>
            <a:r>
              <a:rPr lang="ko-KR" altLang="en-US" sz="5527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형용사</a:t>
            </a:r>
            <a:endParaRPr lang="en-US" sz="5527" b="1" spc="-77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ExtraBold" panose="02000903000000020004" pitchFamily="50" charset="-127"/>
              <a:sym typeface="윤고딕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811607" y="2494075"/>
            <a:ext cx="6171460" cy="943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38"/>
              </a:lnSpc>
              <a:spcBef>
                <a:spcPct val="0"/>
              </a:spcBef>
            </a:pPr>
            <a:r>
              <a:rPr lang="ko-KR" altLang="en-US" sz="5527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동사 </a:t>
            </a:r>
            <a:r>
              <a:rPr lang="en-US" altLang="ko-KR" sz="5527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make</a:t>
            </a:r>
            <a:r>
              <a:rPr lang="ko-KR" altLang="en-US" sz="5527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와 </a:t>
            </a:r>
            <a:r>
              <a:rPr lang="en-US" altLang="ko-KR" sz="5527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5</a:t>
            </a:r>
            <a:r>
              <a:rPr lang="ko-KR" altLang="en-US" sz="5527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형식 문장</a:t>
            </a:r>
            <a:endParaRPr lang="en-US" sz="5527" b="1" spc="-77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ExtraBold" panose="02000903000000020004" pitchFamily="50" charset="-127"/>
              <a:sym typeface="윤고딕"/>
            </a:endParaRP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D3C4F7EC-D28E-4446-9CA8-38E78A08EF11}"/>
              </a:ext>
            </a:extLst>
          </p:cNvPr>
          <p:cNvSpPr/>
          <p:nvPr/>
        </p:nvSpPr>
        <p:spPr>
          <a:xfrm>
            <a:off x="609939" y="2552700"/>
            <a:ext cx="831535" cy="926502"/>
          </a:xfrm>
          <a:custGeom>
            <a:avLst/>
            <a:gdLst/>
            <a:ahLst/>
            <a:cxnLst/>
            <a:rect l="l" t="t" r="r" b="b"/>
            <a:pathLst>
              <a:path w="831535" h="926502">
                <a:moveTo>
                  <a:pt x="0" y="0"/>
                </a:moveTo>
                <a:lnTo>
                  <a:pt x="831536" y="0"/>
                </a:lnTo>
                <a:lnTo>
                  <a:pt x="831536" y="926502"/>
                </a:lnTo>
                <a:lnTo>
                  <a:pt x="0" y="9265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5E9ED7FB-C633-47E0-A81D-CC5B59A7BEB2}"/>
              </a:ext>
            </a:extLst>
          </p:cNvPr>
          <p:cNvSpPr/>
          <p:nvPr/>
        </p:nvSpPr>
        <p:spPr>
          <a:xfrm>
            <a:off x="609600" y="4029608"/>
            <a:ext cx="862939" cy="961492"/>
          </a:xfrm>
          <a:custGeom>
            <a:avLst/>
            <a:gdLst/>
            <a:ahLst/>
            <a:cxnLst/>
            <a:rect l="l" t="t" r="r" b="b"/>
            <a:pathLst>
              <a:path w="862939" h="961492">
                <a:moveTo>
                  <a:pt x="0" y="0"/>
                </a:moveTo>
                <a:lnTo>
                  <a:pt x="862938" y="0"/>
                </a:lnTo>
                <a:lnTo>
                  <a:pt x="862938" y="961492"/>
                </a:lnTo>
                <a:lnTo>
                  <a:pt x="0" y="9614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9015778-C50A-4FD1-A59E-80E14DF798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12320" y="5198806"/>
            <a:ext cx="3067050" cy="1419225"/>
          </a:xfrm>
          <a:prstGeom prst="rect">
            <a:avLst/>
          </a:prstGeom>
        </p:spPr>
      </p:pic>
      <p:grpSp>
        <p:nvGrpSpPr>
          <p:cNvPr id="17" name="Group 2">
            <a:extLst>
              <a:ext uri="{FF2B5EF4-FFF2-40B4-BE49-F238E27FC236}">
                <a16:creationId xmlns:a16="http://schemas.microsoft.com/office/drawing/2014/main" id="{EB6D1263-88DF-4CFA-BA40-E44B9D02D2DC}"/>
              </a:ext>
            </a:extLst>
          </p:cNvPr>
          <p:cNvGrpSpPr/>
          <p:nvPr/>
        </p:nvGrpSpPr>
        <p:grpSpPr>
          <a:xfrm>
            <a:off x="-317880" y="9867756"/>
            <a:ext cx="18754924" cy="742773"/>
            <a:chOff x="0" y="0"/>
            <a:chExt cx="4939568" cy="280883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94408AAC-E7A1-41BC-B841-7D4DBF5F6CF5}"/>
                </a:ext>
              </a:extLst>
            </p:cNvPr>
            <p:cNvSpPr/>
            <p:nvPr/>
          </p:nvSpPr>
          <p:spPr>
            <a:xfrm>
              <a:off x="0" y="0"/>
              <a:ext cx="4939569" cy="280883"/>
            </a:xfrm>
            <a:custGeom>
              <a:avLst/>
              <a:gdLst/>
              <a:ahLst/>
              <a:cxnLst/>
              <a:rect l="l" t="t" r="r" b="b"/>
              <a:pathLst>
                <a:path w="4939569" h="280883">
                  <a:moveTo>
                    <a:pt x="0" y="0"/>
                  </a:moveTo>
                  <a:lnTo>
                    <a:pt x="4939569" y="0"/>
                  </a:lnTo>
                  <a:lnTo>
                    <a:pt x="4939569" y="280883"/>
                  </a:lnTo>
                  <a:lnTo>
                    <a:pt x="0" y="280883"/>
                  </a:lnTo>
                  <a:close/>
                </a:path>
              </a:pathLst>
            </a:custGeom>
            <a:solidFill>
              <a:srgbClr val="967655"/>
            </a:solidFill>
            <a:ln w="28575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40AF3516-181C-44F7-B447-752048A85E92}"/>
                </a:ext>
              </a:extLst>
            </p:cNvPr>
            <p:cNvSpPr txBox="1"/>
            <p:nvPr/>
          </p:nvSpPr>
          <p:spPr>
            <a:xfrm>
              <a:off x="0" y="-142875"/>
              <a:ext cx="4939568" cy="423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4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76648" y="1837307"/>
            <a:ext cx="16934703" cy="142464"/>
            <a:chOff x="0" y="0"/>
            <a:chExt cx="22579604" cy="189952"/>
          </a:xfrm>
        </p:grpSpPr>
        <p:sp>
          <p:nvSpPr>
            <p:cNvPr id="6" name="Freeform 6"/>
            <p:cNvSpPr/>
            <p:nvPr/>
          </p:nvSpPr>
          <p:spPr>
            <a:xfrm rot="-10800000">
              <a:off x="7516962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" name="Freeform 7"/>
            <p:cNvSpPr/>
            <p:nvPr/>
          </p:nvSpPr>
          <p:spPr>
            <a:xfrm rot="-10800000">
              <a:off x="15041933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Freeform 8"/>
            <p:cNvSpPr/>
            <p:nvPr/>
          </p:nvSpPr>
          <p:spPr>
            <a:xfrm rot="-10800000">
              <a:off x="0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560196" y="404392"/>
            <a:ext cx="7547020" cy="1327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82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33" b="1" i="0" u="none" strike="noStrike" kern="1200" cap="none" spc="-2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Contents</a:t>
            </a:r>
          </a:p>
        </p:txBody>
      </p:sp>
      <p:sp>
        <p:nvSpPr>
          <p:cNvPr id="12" name="Freeform 12"/>
          <p:cNvSpPr/>
          <p:nvPr/>
        </p:nvSpPr>
        <p:spPr>
          <a:xfrm flipH="1">
            <a:off x="5560196" y="739873"/>
            <a:ext cx="848177" cy="822732"/>
          </a:xfrm>
          <a:custGeom>
            <a:avLst/>
            <a:gdLst/>
            <a:ahLst/>
            <a:cxnLst/>
            <a:rect l="l" t="t" r="r" b="b"/>
            <a:pathLst>
              <a:path w="848177" h="822732">
                <a:moveTo>
                  <a:pt x="848177" y="0"/>
                </a:moveTo>
                <a:lnTo>
                  <a:pt x="0" y="0"/>
                </a:lnTo>
                <a:lnTo>
                  <a:pt x="0" y="822732"/>
                </a:lnTo>
                <a:lnTo>
                  <a:pt x="848177" y="822732"/>
                </a:lnTo>
                <a:lnTo>
                  <a:pt x="84817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15" name="TextBox 15"/>
          <p:cNvSpPr txBox="1"/>
          <p:nvPr/>
        </p:nvSpPr>
        <p:spPr>
          <a:xfrm>
            <a:off x="1811607" y="3957641"/>
            <a:ext cx="7697286" cy="943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38"/>
              </a:lnSpc>
              <a:spcBef>
                <a:spcPct val="0"/>
              </a:spcBef>
            </a:pPr>
            <a:r>
              <a:rPr lang="en-US" altLang="ko-KR" sz="5527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make + </a:t>
            </a:r>
            <a:r>
              <a:rPr lang="ko-KR" altLang="en-US" sz="5527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목적어 </a:t>
            </a:r>
            <a:r>
              <a:rPr lang="en-US" altLang="ko-KR" sz="5527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+ </a:t>
            </a:r>
            <a:r>
              <a:rPr lang="ko-KR" altLang="en-US" sz="5527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형용사</a:t>
            </a:r>
            <a:endParaRPr lang="en-US" altLang="ko-KR" sz="5527" b="1" spc="-77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ExtraBold" panose="02000903000000020004" pitchFamily="50" charset="-127"/>
              <a:sym typeface="윤고딕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811607" y="2494075"/>
            <a:ext cx="6171460" cy="943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7738"/>
              </a:lnSpc>
              <a:spcBef>
                <a:spcPct val="0"/>
              </a:spcBef>
              <a:defRPr/>
            </a:pPr>
            <a:r>
              <a:rPr lang="ko-KR" altLang="en-US" sz="5527" b="1" spc="-77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동사 </a:t>
            </a:r>
            <a:r>
              <a:rPr lang="en-US" sz="5527" b="1" spc="-77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make</a:t>
            </a:r>
            <a:r>
              <a:rPr lang="ko-KR" altLang="en-US" sz="5527" b="1" spc="-77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와 </a:t>
            </a:r>
            <a:r>
              <a:rPr lang="en-US" altLang="ko-KR" sz="5527" b="1" spc="-77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5</a:t>
            </a:r>
            <a:r>
              <a:rPr lang="ko-KR" altLang="en-US" sz="5527" b="1" spc="-77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형식 문장</a:t>
            </a:r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28026746-7EE8-4DDF-952E-EDCE9D6A7101}"/>
              </a:ext>
            </a:extLst>
          </p:cNvPr>
          <p:cNvSpPr/>
          <p:nvPr/>
        </p:nvSpPr>
        <p:spPr>
          <a:xfrm>
            <a:off x="618773" y="2541880"/>
            <a:ext cx="831535" cy="926502"/>
          </a:xfrm>
          <a:custGeom>
            <a:avLst/>
            <a:gdLst/>
            <a:ahLst/>
            <a:cxnLst/>
            <a:rect l="l" t="t" r="r" b="b"/>
            <a:pathLst>
              <a:path w="831535" h="926502">
                <a:moveTo>
                  <a:pt x="0" y="0"/>
                </a:moveTo>
                <a:lnTo>
                  <a:pt x="831536" y="0"/>
                </a:lnTo>
                <a:lnTo>
                  <a:pt x="831536" y="926501"/>
                </a:lnTo>
                <a:lnTo>
                  <a:pt x="0" y="9265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17E9F4D7-D712-490B-9D9F-0E65C90E4827}"/>
              </a:ext>
            </a:extLst>
          </p:cNvPr>
          <p:cNvSpPr/>
          <p:nvPr/>
        </p:nvSpPr>
        <p:spPr>
          <a:xfrm>
            <a:off x="609600" y="4029608"/>
            <a:ext cx="862939" cy="961492"/>
          </a:xfrm>
          <a:custGeom>
            <a:avLst/>
            <a:gdLst/>
            <a:ahLst/>
            <a:cxnLst/>
            <a:rect l="l" t="t" r="r" b="b"/>
            <a:pathLst>
              <a:path w="862939" h="961492">
                <a:moveTo>
                  <a:pt x="0" y="0"/>
                </a:moveTo>
                <a:lnTo>
                  <a:pt x="862938" y="0"/>
                </a:lnTo>
                <a:lnTo>
                  <a:pt x="862938" y="961492"/>
                </a:lnTo>
                <a:lnTo>
                  <a:pt x="0" y="9614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D4508E06-09D3-4406-8F59-987EB154C6DD}"/>
              </a:ext>
            </a:extLst>
          </p:cNvPr>
          <p:cNvGrpSpPr/>
          <p:nvPr/>
        </p:nvGrpSpPr>
        <p:grpSpPr>
          <a:xfrm>
            <a:off x="-317880" y="9867756"/>
            <a:ext cx="18754924" cy="742773"/>
            <a:chOff x="0" y="0"/>
            <a:chExt cx="4939568" cy="280883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10404D2A-D9EF-4657-A256-73C30FEEEB74}"/>
                </a:ext>
              </a:extLst>
            </p:cNvPr>
            <p:cNvSpPr/>
            <p:nvPr/>
          </p:nvSpPr>
          <p:spPr>
            <a:xfrm>
              <a:off x="0" y="0"/>
              <a:ext cx="4939569" cy="280883"/>
            </a:xfrm>
            <a:custGeom>
              <a:avLst/>
              <a:gdLst/>
              <a:ahLst/>
              <a:cxnLst/>
              <a:rect l="l" t="t" r="r" b="b"/>
              <a:pathLst>
                <a:path w="4939569" h="280883">
                  <a:moveTo>
                    <a:pt x="0" y="0"/>
                  </a:moveTo>
                  <a:lnTo>
                    <a:pt x="4939569" y="0"/>
                  </a:lnTo>
                  <a:lnTo>
                    <a:pt x="4939569" y="280883"/>
                  </a:lnTo>
                  <a:lnTo>
                    <a:pt x="0" y="280883"/>
                  </a:lnTo>
                  <a:close/>
                </a:path>
              </a:pathLst>
            </a:custGeom>
            <a:solidFill>
              <a:srgbClr val="967655"/>
            </a:solidFill>
            <a:ln w="28575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4BE357A6-AAA5-4091-8761-48E977AE99BB}"/>
                </a:ext>
              </a:extLst>
            </p:cNvPr>
            <p:cNvSpPr txBox="1"/>
            <p:nvPr/>
          </p:nvSpPr>
          <p:spPr>
            <a:xfrm>
              <a:off x="0" y="-142875"/>
              <a:ext cx="4939568" cy="423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4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6758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265295" y="419244"/>
            <a:ext cx="883901" cy="848545"/>
          </a:xfrm>
          <a:custGeom>
            <a:avLst/>
            <a:gdLst/>
            <a:ahLst/>
            <a:cxnLst/>
            <a:rect l="l" t="t" r="r" b="b"/>
            <a:pathLst>
              <a:path w="883901" h="848545">
                <a:moveTo>
                  <a:pt x="0" y="0"/>
                </a:moveTo>
                <a:lnTo>
                  <a:pt x="883902" y="0"/>
                </a:lnTo>
                <a:lnTo>
                  <a:pt x="883902" y="848545"/>
                </a:lnTo>
                <a:lnTo>
                  <a:pt x="0" y="848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grpSp>
        <p:nvGrpSpPr>
          <p:cNvPr id="6" name="Group 6"/>
          <p:cNvGrpSpPr/>
          <p:nvPr/>
        </p:nvGrpSpPr>
        <p:grpSpPr>
          <a:xfrm>
            <a:off x="592230" y="1648092"/>
            <a:ext cx="16934703" cy="142464"/>
            <a:chOff x="0" y="0"/>
            <a:chExt cx="22579604" cy="189952"/>
          </a:xfrm>
        </p:grpSpPr>
        <p:sp>
          <p:nvSpPr>
            <p:cNvPr id="7" name="Freeform 7"/>
            <p:cNvSpPr/>
            <p:nvPr/>
          </p:nvSpPr>
          <p:spPr>
            <a:xfrm rot="-10800000">
              <a:off x="7516962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Freeform 8"/>
            <p:cNvSpPr/>
            <p:nvPr/>
          </p:nvSpPr>
          <p:spPr>
            <a:xfrm rot="-10800000">
              <a:off x="15041933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" name="Freeform 9"/>
            <p:cNvSpPr/>
            <p:nvPr/>
          </p:nvSpPr>
          <p:spPr>
            <a:xfrm rot="-10800000">
              <a:off x="0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668000" y="1884490"/>
            <a:ext cx="5835128" cy="776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-11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캘리그라퍼 Crayon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18179" y="544512"/>
            <a:ext cx="6606621" cy="856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999"/>
              </a:lnSpc>
              <a:spcBef>
                <a:spcPct val="0"/>
              </a:spcBef>
            </a:pPr>
            <a:r>
              <a:rPr lang="en-US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1. </a:t>
            </a:r>
            <a:r>
              <a:rPr lang="ko-KR" altLang="en-US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동사 </a:t>
            </a:r>
            <a:r>
              <a:rPr lang="en-US" altLang="ko-KR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make</a:t>
            </a:r>
            <a:r>
              <a:rPr lang="ko-KR" altLang="en-US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와 </a:t>
            </a:r>
            <a:r>
              <a:rPr lang="en-US" altLang="ko-KR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5</a:t>
            </a:r>
            <a:r>
              <a:rPr lang="ko-KR" altLang="en-US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형식 문장</a:t>
            </a:r>
            <a:endParaRPr kumimoji="0" lang="en-US" sz="4999" b="1" i="0" u="none" strike="noStrike" kern="1200" cap="none" spc="-164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ExtraBold" panose="02000903000000020004" pitchFamily="50" charset="-127"/>
              <a:sym typeface="팔일오"/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33D62727-87A6-4536-AFAB-B3A6F6E43706}"/>
              </a:ext>
            </a:extLst>
          </p:cNvPr>
          <p:cNvSpPr txBox="1"/>
          <p:nvPr/>
        </p:nvSpPr>
        <p:spPr>
          <a:xfrm>
            <a:off x="707245" y="4609236"/>
            <a:ext cx="6539943" cy="1307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make</a:t>
            </a: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5AC8CAF0-FDEC-4AF1-ACEE-13F9B9209CCC}"/>
              </a:ext>
            </a:extLst>
          </p:cNvPr>
          <p:cNvGrpSpPr/>
          <p:nvPr/>
        </p:nvGrpSpPr>
        <p:grpSpPr>
          <a:xfrm>
            <a:off x="-317880" y="9867756"/>
            <a:ext cx="18754924" cy="742773"/>
            <a:chOff x="0" y="0"/>
            <a:chExt cx="4939568" cy="280883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2580D75C-7F49-457D-BD9D-0393FB88559E}"/>
                </a:ext>
              </a:extLst>
            </p:cNvPr>
            <p:cNvSpPr/>
            <p:nvPr/>
          </p:nvSpPr>
          <p:spPr>
            <a:xfrm>
              <a:off x="0" y="0"/>
              <a:ext cx="4939569" cy="280883"/>
            </a:xfrm>
            <a:custGeom>
              <a:avLst/>
              <a:gdLst/>
              <a:ahLst/>
              <a:cxnLst/>
              <a:rect l="l" t="t" r="r" b="b"/>
              <a:pathLst>
                <a:path w="4939569" h="280883">
                  <a:moveTo>
                    <a:pt x="0" y="0"/>
                  </a:moveTo>
                  <a:lnTo>
                    <a:pt x="4939569" y="0"/>
                  </a:lnTo>
                  <a:lnTo>
                    <a:pt x="4939569" y="280883"/>
                  </a:lnTo>
                  <a:lnTo>
                    <a:pt x="0" y="280883"/>
                  </a:lnTo>
                  <a:close/>
                </a:path>
              </a:pathLst>
            </a:custGeom>
            <a:solidFill>
              <a:srgbClr val="967655"/>
            </a:solidFill>
            <a:ln w="28575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0120BFCE-CC89-4537-8A28-D573F2A68214}"/>
                </a:ext>
              </a:extLst>
            </p:cNvPr>
            <p:cNvSpPr txBox="1"/>
            <p:nvPr/>
          </p:nvSpPr>
          <p:spPr>
            <a:xfrm>
              <a:off x="0" y="-142875"/>
              <a:ext cx="4939568" cy="423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4"/>
                </a:lnSpc>
              </a:pPr>
              <a:endParaRPr/>
            </a:p>
          </p:txBody>
        </p:sp>
      </p:grpSp>
      <p:sp>
        <p:nvSpPr>
          <p:cNvPr id="21" name="TextBox 12">
            <a:extLst>
              <a:ext uri="{FF2B5EF4-FFF2-40B4-BE49-F238E27FC236}">
                <a16:creationId xmlns:a16="http://schemas.microsoft.com/office/drawing/2014/main" id="{D405F34E-78FC-4546-B8E0-77FA5C3D2D8D}"/>
              </a:ext>
            </a:extLst>
          </p:cNvPr>
          <p:cNvSpPr txBox="1"/>
          <p:nvPr/>
        </p:nvSpPr>
        <p:spPr>
          <a:xfrm>
            <a:off x="707245" y="7092347"/>
            <a:ext cx="6539943" cy="870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1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만들다</a:t>
            </a:r>
            <a:endParaRPr kumimoji="0" lang="en-US" sz="8000" b="1" i="0" u="none" strike="noStrike" kern="1200" cap="none" spc="-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59DEBCFC-BACF-46EB-88B0-3C177CB9F4B6}"/>
              </a:ext>
            </a:extLst>
          </p:cNvPr>
          <p:cNvSpPr txBox="1"/>
          <p:nvPr/>
        </p:nvSpPr>
        <p:spPr>
          <a:xfrm>
            <a:off x="7924800" y="3425422"/>
            <a:ext cx="9751121" cy="3853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I’m</a:t>
            </a:r>
            <a:r>
              <a:rPr lang="ko-KR" alt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 </a:t>
            </a:r>
            <a:r>
              <a:rPr lang="en-US" altLang="ko-KR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making</a:t>
            </a:r>
            <a:r>
              <a:rPr lang="ko-KR" alt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 </a:t>
            </a:r>
            <a:r>
              <a:rPr lang="en-US" altLang="ko-KR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caprese skewers.</a:t>
            </a:r>
          </a:p>
          <a:p>
            <a:pPr>
              <a:lnSpc>
                <a:spcPts val="6000"/>
              </a:lnSpc>
            </a:pPr>
            <a:endParaRPr lang="en-US" sz="5400" b="1" spc="-300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  <a:p>
            <a:pPr>
              <a:lnSpc>
                <a:spcPts val="6000"/>
              </a:lnSpc>
            </a:pPr>
            <a:r>
              <a:rPr 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Let’s </a:t>
            </a:r>
            <a:r>
              <a:rPr 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make</a:t>
            </a:r>
            <a:r>
              <a:rPr 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 a team and enter the contest.</a:t>
            </a:r>
          </a:p>
          <a:p>
            <a:pPr>
              <a:lnSpc>
                <a:spcPts val="6000"/>
              </a:lnSpc>
            </a:pPr>
            <a:endParaRPr lang="en-US" sz="5400" b="1" spc="-300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  <a:p>
            <a:pPr>
              <a:lnSpc>
                <a:spcPts val="6000"/>
              </a:lnSpc>
            </a:pPr>
            <a:r>
              <a:rPr 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I’ll </a:t>
            </a:r>
            <a:r>
              <a:rPr 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make</a:t>
            </a:r>
            <a:r>
              <a:rPr 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 clothes for you someday.</a:t>
            </a:r>
          </a:p>
        </p:txBody>
      </p:sp>
    </p:spTree>
    <p:extLst>
      <p:ext uri="{BB962C8B-B14F-4D97-AF65-F5344CB8AC3E}">
        <p14:creationId xmlns:p14="http://schemas.microsoft.com/office/powerpoint/2010/main" val="322291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265295" y="419244"/>
            <a:ext cx="883901" cy="848545"/>
          </a:xfrm>
          <a:custGeom>
            <a:avLst/>
            <a:gdLst/>
            <a:ahLst/>
            <a:cxnLst/>
            <a:rect l="l" t="t" r="r" b="b"/>
            <a:pathLst>
              <a:path w="883901" h="848545">
                <a:moveTo>
                  <a:pt x="0" y="0"/>
                </a:moveTo>
                <a:lnTo>
                  <a:pt x="883902" y="0"/>
                </a:lnTo>
                <a:lnTo>
                  <a:pt x="883902" y="848545"/>
                </a:lnTo>
                <a:lnTo>
                  <a:pt x="0" y="848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grpSp>
        <p:nvGrpSpPr>
          <p:cNvPr id="6" name="Group 6"/>
          <p:cNvGrpSpPr/>
          <p:nvPr/>
        </p:nvGrpSpPr>
        <p:grpSpPr>
          <a:xfrm>
            <a:off x="592230" y="1648092"/>
            <a:ext cx="16934703" cy="142464"/>
            <a:chOff x="0" y="0"/>
            <a:chExt cx="22579604" cy="189952"/>
          </a:xfrm>
        </p:grpSpPr>
        <p:sp>
          <p:nvSpPr>
            <p:cNvPr id="7" name="Freeform 7"/>
            <p:cNvSpPr/>
            <p:nvPr/>
          </p:nvSpPr>
          <p:spPr>
            <a:xfrm rot="-10800000">
              <a:off x="7516962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Freeform 8"/>
            <p:cNvSpPr/>
            <p:nvPr/>
          </p:nvSpPr>
          <p:spPr>
            <a:xfrm rot="-10800000">
              <a:off x="15041933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" name="Freeform 9"/>
            <p:cNvSpPr/>
            <p:nvPr/>
          </p:nvSpPr>
          <p:spPr>
            <a:xfrm rot="-10800000">
              <a:off x="0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668000" y="1884490"/>
            <a:ext cx="5835128" cy="776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-11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캘리그라퍼 Crayon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18179" y="544512"/>
            <a:ext cx="6606621" cy="856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999"/>
              </a:lnSpc>
              <a:spcBef>
                <a:spcPct val="0"/>
              </a:spcBef>
            </a:pPr>
            <a:r>
              <a:rPr lang="en-US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1. </a:t>
            </a:r>
            <a:r>
              <a:rPr lang="ko-KR" altLang="en-US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동사 </a:t>
            </a:r>
            <a:r>
              <a:rPr lang="en-US" altLang="ko-KR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make</a:t>
            </a:r>
            <a:r>
              <a:rPr lang="ko-KR" altLang="en-US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와 </a:t>
            </a:r>
            <a:r>
              <a:rPr lang="en-US" altLang="ko-KR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5</a:t>
            </a:r>
            <a:r>
              <a:rPr lang="ko-KR" altLang="en-US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형식 문장</a:t>
            </a:r>
            <a:endParaRPr kumimoji="0" lang="en-US" sz="4999" b="1" i="0" u="none" strike="noStrike" kern="1200" cap="none" spc="-164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ExtraBold" panose="02000903000000020004" pitchFamily="50" charset="-127"/>
              <a:sym typeface="팔일오"/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33D62727-87A6-4536-AFAB-B3A6F6E43706}"/>
              </a:ext>
            </a:extLst>
          </p:cNvPr>
          <p:cNvSpPr txBox="1"/>
          <p:nvPr/>
        </p:nvSpPr>
        <p:spPr>
          <a:xfrm>
            <a:off x="707245" y="4609236"/>
            <a:ext cx="6539943" cy="1307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make</a:t>
            </a: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5AC8CAF0-FDEC-4AF1-ACEE-13F9B9209CCC}"/>
              </a:ext>
            </a:extLst>
          </p:cNvPr>
          <p:cNvGrpSpPr/>
          <p:nvPr/>
        </p:nvGrpSpPr>
        <p:grpSpPr>
          <a:xfrm>
            <a:off x="-317880" y="9867756"/>
            <a:ext cx="18754924" cy="742773"/>
            <a:chOff x="0" y="0"/>
            <a:chExt cx="4939568" cy="280883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2580D75C-7F49-457D-BD9D-0393FB88559E}"/>
                </a:ext>
              </a:extLst>
            </p:cNvPr>
            <p:cNvSpPr/>
            <p:nvPr/>
          </p:nvSpPr>
          <p:spPr>
            <a:xfrm>
              <a:off x="0" y="0"/>
              <a:ext cx="4939569" cy="280883"/>
            </a:xfrm>
            <a:custGeom>
              <a:avLst/>
              <a:gdLst/>
              <a:ahLst/>
              <a:cxnLst/>
              <a:rect l="l" t="t" r="r" b="b"/>
              <a:pathLst>
                <a:path w="4939569" h="280883">
                  <a:moveTo>
                    <a:pt x="0" y="0"/>
                  </a:moveTo>
                  <a:lnTo>
                    <a:pt x="4939569" y="0"/>
                  </a:lnTo>
                  <a:lnTo>
                    <a:pt x="4939569" y="280883"/>
                  </a:lnTo>
                  <a:lnTo>
                    <a:pt x="0" y="280883"/>
                  </a:lnTo>
                  <a:close/>
                </a:path>
              </a:pathLst>
            </a:custGeom>
            <a:solidFill>
              <a:srgbClr val="967655"/>
            </a:solidFill>
            <a:ln w="28575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0120BFCE-CC89-4537-8A28-D573F2A68214}"/>
                </a:ext>
              </a:extLst>
            </p:cNvPr>
            <p:cNvSpPr txBox="1"/>
            <p:nvPr/>
          </p:nvSpPr>
          <p:spPr>
            <a:xfrm>
              <a:off x="0" y="-142875"/>
              <a:ext cx="4939568" cy="423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4"/>
                </a:lnSpc>
              </a:pPr>
              <a:endParaRPr/>
            </a:p>
          </p:txBody>
        </p:sp>
      </p:grpSp>
      <p:sp>
        <p:nvSpPr>
          <p:cNvPr id="21" name="TextBox 12">
            <a:extLst>
              <a:ext uri="{FF2B5EF4-FFF2-40B4-BE49-F238E27FC236}">
                <a16:creationId xmlns:a16="http://schemas.microsoft.com/office/drawing/2014/main" id="{D405F34E-78FC-4546-B8E0-77FA5C3D2D8D}"/>
              </a:ext>
            </a:extLst>
          </p:cNvPr>
          <p:cNvSpPr txBox="1"/>
          <p:nvPr/>
        </p:nvSpPr>
        <p:spPr>
          <a:xfrm>
            <a:off x="707245" y="6429227"/>
            <a:ext cx="6539943" cy="2537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0" b="1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…</a:t>
            </a:r>
            <a:r>
              <a:rPr kumimoji="0" lang="ko-KR" altLang="en-US" sz="8000" b="1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을</a:t>
            </a:r>
            <a:r>
              <a:rPr lang="en-US" altLang="ko-KR" sz="8000" b="1" spc="-300" dirty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 ~</a:t>
            </a:r>
            <a:r>
              <a:rPr lang="ko-KR" altLang="en-US" sz="8000" b="1" spc="-300" dirty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하게 만들다</a:t>
            </a:r>
            <a:r>
              <a:rPr lang="en-US" altLang="ko-KR" sz="8000" b="1" spc="-300" dirty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(</a:t>
            </a:r>
            <a:r>
              <a:rPr lang="ko-KR" altLang="en-US" sz="8000" b="1" spc="-300" dirty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하다</a:t>
            </a:r>
            <a:r>
              <a:rPr lang="en-US" altLang="ko-KR" sz="8000" b="1" spc="-300" dirty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)</a:t>
            </a:r>
            <a:endParaRPr kumimoji="0" lang="en-US" sz="8000" b="1" i="0" u="none" strike="noStrike" kern="1200" cap="none" spc="-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59DEBCFC-BACF-46EB-88B0-3C177CB9F4B6}"/>
              </a:ext>
            </a:extLst>
          </p:cNvPr>
          <p:cNvSpPr txBox="1"/>
          <p:nvPr/>
        </p:nvSpPr>
        <p:spPr>
          <a:xfrm>
            <a:off x="7734248" y="3358369"/>
            <a:ext cx="9751121" cy="841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ko-KR" altLang="en-US" sz="72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그 노래는 </a:t>
            </a:r>
            <a:r>
              <a:rPr lang="ko-KR" altLang="en-US" sz="7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나를 행복하게 만들어</a:t>
            </a:r>
            <a:r>
              <a:rPr lang="en-US" altLang="ko-KR" sz="72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.</a:t>
            </a:r>
            <a:endParaRPr lang="en-US" sz="7200" b="1" spc="-300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A705C03F-562B-43CF-BF96-467923667FF4}"/>
              </a:ext>
            </a:extLst>
          </p:cNvPr>
          <p:cNvSpPr txBox="1"/>
          <p:nvPr/>
        </p:nvSpPr>
        <p:spPr>
          <a:xfrm>
            <a:off x="7775812" y="5602224"/>
            <a:ext cx="9751121" cy="841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ko-KR" sz="72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The song </a:t>
            </a:r>
            <a:r>
              <a:rPr lang="en-US" altLang="ko-KR" sz="7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makes me happy</a:t>
            </a:r>
            <a:r>
              <a:rPr lang="en-US" altLang="ko-KR" sz="72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.</a:t>
            </a:r>
            <a:endParaRPr lang="en-US" sz="7200" b="1" spc="-300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28" name="Freeform 22">
            <a:extLst>
              <a:ext uri="{FF2B5EF4-FFF2-40B4-BE49-F238E27FC236}">
                <a16:creationId xmlns:a16="http://schemas.microsoft.com/office/drawing/2014/main" id="{3C5472D5-1AE3-485D-9882-75A377CED26E}"/>
              </a:ext>
            </a:extLst>
          </p:cNvPr>
          <p:cNvSpPr/>
          <p:nvPr/>
        </p:nvSpPr>
        <p:spPr>
          <a:xfrm>
            <a:off x="13534799" y="6181385"/>
            <a:ext cx="1244055" cy="201201"/>
          </a:xfrm>
          <a:custGeom>
            <a:avLst/>
            <a:gdLst/>
            <a:ahLst/>
            <a:cxnLst/>
            <a:rect l="l" t="t" r="r" b="b"/>
            <a:pathLst>
              <a:path w="4316869" h="393914">
                <a:moveTo>
                  <a:pt x="0" y="0"/>
                </a:moveTo>
                <a:lnTo>
                  <a:pt x="4316869" y="0"/>
                </a:lnTo>
                <a:lnTo>
                  <a:pt x="4316869" y="393915"/>
                </a:lnTo>
                <a:lnTo>
                  <a:pt x="0" y="3939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id="{1C5F7D72-CB23-4DB3-B80A-9875F1B0BA76}"/>
              </a:ext>
            </a:extLst>
          </p:cNvPr>
          <p:cNvSpPr txBox="1"/>
          <p:nvPr/>
        </p:nvSpPr>
        <p:spPr>
          <a:xfrm>
            <a:off x="13489079" y="6336866"/>
            <a:ext cx="1359715" cy="723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ko-KR" altLang="en-US" sz="4000" b="1" spc="-300" dirty="0">
                <a:solidFill>
                  <a:srgbClr val="A7E1F3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목적어</a:t>
            </a:r>
            <a:endParaRPr lang="en-US" sz="4000" b="1" spc="-300" dirty="0">
              <a:solidFill>
                <a:srgbClr val="A7E1F3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50E8337C-8067-4916-B5F7-7EEEBA9ADB98}"/>
              </a:ext>
            </a:extLst>
          </p:cNvPr>
          <p:cNvSpPr/>
          <p:nvPr/>
        </p:nvSpPr>
        <p:spPr>
          <a:xfrm>
            <a:off x="14882562" y="6184481"/>
            <a:ext cx="1946820" cy="198105"/>
          </a:xfrm>
          <a:custGeom>
            <a:avLst/>
            <a:gdLst/>
            <a:ahLst/>
            <a:cxnLst/>
            <a:rect l="l" t="t" r="r" b="b"/>
            <a:pathLst>
              <a:path w="4316869" h="393914">
                <a:moveTo>
                  <a:pt x="0" y="0"/>
                </a:moveTo>
                <a:lnTo>
                  <a:pt x="4316869" y="0"/>
                </a:lnTo>
                <a:lnTo>
                  <a:pt x="4316869" y="393914"/>
                </a:lnTo>
                <a:lnTo>
                  <a:pt x="0" y="3939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id="{5AF69461-0EAA-4CA7-A4E8-A48EA7ABF37C}"/>
              </a:ext>
            </a:extLst>
          </p:cNvPr>
          <p:cNvSpPr txBox="1"/>
          <p:nvPr/>
        </p:nvSpPr>
        <p:spPr>
          <a:xfrm>
            <a:off x="14848794" y="6341946"/>
            <a:ext cx="207778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ko-KR" altLang="en-US" sz="4000" b="1" spc="-300" dirty="0">
                <a:solidFill>
                  <a:srgbClr val="C87AAA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목적격 보어</a:t>
            </a:r>
            <a:endParaRPr lang="en-US" sz="6000" b="1" spc="-300" dirty="0">
              <a:solidFill>
                <a:srgbClr val="C87AAA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</p:spTree>
    <p:extLst>
      <p:ext uri="{BB962C8B-B14F-4D97-AF65-F5344CB8AC3E}">
        <p14:creationId xmlns:p14="http://schemas.microsoft.com/office/powerpoint/2010/main" val="296840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5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265295" y="419244"/>
            <a:ext cx="883901" cy="848545"/>
          </a:xfrm>
          <a:custGeom>
            <a:avLst/>
            <a:gdLst/>
            <a:ahLst/>
            <a:cxnLst/>
            <a:rect l="l" t="t" r="r" b="b"/>
            <a:pathLst>
              <a:path w="883901" h="848545">
                <a:moveTo>
                  <a:pt x="0" y="0"/>
                </a:moveTo>
                <a:lnTo>
                  <a:pt x="883902" y="0"/>
                </a:lnTo>
                <a:lnTo>
                  <a:pt x="883902" y="848545"/>
                </a:lnTo>
                <a:lnTo>
                  <a:pt x="0" y="848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grpSp>
        <p:nvGrpSpPr>
          <p:cNvPr id="6" name="Group 6"/>
          <p:cNvGrpSpPr/>
          <p:nvPr/>
        </p:nvGrpSpPr>
        <p:grpSpPr>
          <a:xfrm>
            <a:off x="592230" y="1648092"/>
            <a:ext cx="16934703" cy="142464"/>
            <a:chOff x="0" y="0"/>
            <a:chExt cx="22579604" cy="189952"/>
          </a:xfrm>
        </p:grpSpPr>
        <p:sp>
          <p:nvSpPr>
            <p:cNvPr id="7" name="Freeform 7"/>
            <p:cNvSpPr/>
            <p:nvPr/>
          </p:nvSpPr>
          <p:spPr>
            <a:xfrm rot="-10800000">
              <a:off x="7516962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Freeform 8"/>
            <p:cNvSpPr/>
            <p:nvPr/>
          </p:nvSpPr>
          <p:spPr>
            <a:xfrm rot="-10800000">
              <a:off x="15041933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" name="Freeform 9"/>
            <p:cNvSpPr/>
            <p:nvPr/>
          </p:nvSpPr>
          <p:spPr>
            <a:xfrm rot="-10800000">
              <a:off x="0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0" name="Freeform 10"/>
          <p:cNvSpPr/>
          <p:nvPr/>
        </p:nvSpPr>
        <p:spPr>
          <a:xfrm rot="5400000">
            <a:off x="5324561" y="5607579"/>
            <a:ext cx="7350593" cy="119447"/>
          </a:xfrm>
          <a:custGeom>
            <a:avLst/>
            <a:gdLst/>
            <a:ahLst/>
            <a:cxnLst/>
            <a:rect l="l" t="t" r="r" b="b"/>
            <a:pathLst>
              <a:path w="7350593" h="119447">
                <a:moveTo>
                  <a:pt x="0" y="0"/>
                </a:moveTo>
                <a:lnTo>
                  <a:pt x="7350594" y="0"/>
                </a:lnTo>
                <a:lnTo>
                  <a:pt x="7350594" y="119448"/>
                </a:lnTo>
                <a:lnTo>
                  <a:pt x="0" y="1194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11" name="TextBox 11"/>
          <p:cNvSpPr txBox="1"/>
          <p:nvPr/>
        </p:nvSpPr>
        <p:spPr>
          <a:xfrm>
            <a:off x="10668000" y="1884490"/>
            <a:ext cx="5835128" cy="776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95"/>
              </a:lnSpc>
            </a:pPr>
            <a:r>
              <a:rPr lang="en-US" sz="3600" spc="-113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캘리그라퍼 Crayon"/>
              </a:rPr>
              <a:t>&lt;</a:t>
            </a:r>
            <a:r>
              <a:rPr lang="ko-KR" altLang="en-US" sz="3600" spc="-113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캘리그라퍼 Crayon"/>
              </a:rPr>
              <a:t>정리해 볼까요</a:t>
            </a:r>
            <a:r>
              <a:rPr lang="en-US" altLang="ko-KR" sz="3600" spc="-113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캘리그라퍼 Crayon"/>
              </a:rPr>
              <a:t>?&gt;</a:t>
            </a:r>
            <a:endParaRPr lang="en-US" sz="3600" spc="-113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캘리그라퍼 Crayo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99157" y="2208560"/>
            <a:ext cx="7951758" cy="775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The ceremony </a:t>
            </a:r>
            <a:r>
              <a:rPr 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made us emotional</a:t>
            </a:r>
            <a:r>
              <a:rPr 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8179" y="544512"/>
            <a:ext cx="6413199" cy="856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1. </a:t>
            </a:r>
            <a:r>
              <a:rPr lang="ko-KR" altLang="en-US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동사 </a:t>
            </a:r>
            <a:r>
              <a:rPr lang="en-US" altLang="ko-KR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make</a:t>
            </a:r>
            <a:r>
              <a:rPr lang="ko-KR" altLang="en-US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와 </a:t>
            </a:r>
            <a:r>
              <a:rPr lang="en-US" altLang="ko-KR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5</a:t>
            </a:r>
            <a:r>
              <a:rPr lang="ko-KR" altLang="en-US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형식 문장</a:t>
            </a:r>
            <a:endParaRPr lang="en-US" sz="4999" b="1" spc="-164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ExtraBold" panose="02000903000000020004" pitchFamily="50" charset="-127"/>
              <a:sym typeface="팔일오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3CF6740D-A579-4622-99F1-E9C77718E000}"/>
              </a:ext>
            </a:extLst>
          </p:cNvPr>
          <p:cNvSpPr txBox="1"/>
          <p:nvPr/>
        </p:nvSpPr>
        <p:spPr>
          <a:xfrm>
            <a:off x="599157" y="4457700"/>
            <a:ext cx="7484970" cy="775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I</a:t>
            </a:r>
            <a:r>
              <a:rPr lang="ko-KR" alt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 </a:t>
            </a:r>
            <a:r>
              <a:rPr lang="en-US" altLang="ko-KR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want</a:t>
            </a:r>
            <a:r>
              <a:rPr lang="ko-KR" alt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 </a:t>
            </a:r>
            <a:r>
              <a:rPr lang="en-US" altLang="ko-KR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you</a:t>
            </a:r>
            <a:r>
              <a:rPr lang="ko-KR" alt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 </a:t>
            </a:r>
            <a:r>
              <a:rPr lang="en-US" altLang="ko-KR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to</a:t>
            </a:r>
            <a:r>
              <a:rPr lang="ko-KR" alt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 </a:t>
            </a:r>
            <a:r>
              <a:rPr lang="en-US" altLang="ko-KR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apologize</a:t>
            </a:r>
            <a:r>
              <a:rPr lang="ko-KR" alt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 </a:t>
            </a:r>
            <a:r>
              <a:rPr lang="en-US" altLang="ko-KR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to</a:t>
            </a:r>
            <a:r>
              <a:rPr lang="ko-KR" alt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 </a:t>
            </a:r>
            <a:r>
              <a:rPr lang="en-US" altLang="ko-KR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me.</a:t>
            </a:r>
            <a:endParaRPr lang="en-US" sz="5400" b="1" spc="-300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4E72F630-D513-4B47-B7A5-33B9C70A895B}"/>
              </a:ext>
            </a:extLst>
          </p:cNvPr>
          <p:cNvSpPr txBox="1"/>
          <p:nvPr/>
        </p:nvSpPr>
        <p:spPr>
          <a:xfrm>
            <a:off x="599157" y="7075781"/>
            <a:ext cx="7484970" cy="775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He </a:t>
            </a:r>
            <a:r>
              <a:rPr 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heard people shouting</a:t>
            </a:r>
            <a:r>
              <a:rPr 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.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33D62727-87A6-4536-AFAB-B3A6F6E43706}"/>
              </a:ext>
            </a:extLst>
          </p:cNvPr>
          <p:cNvSpPr txBox="1"/>
          <p:nvPr/>
        </p:nvSpPr>
        <p:spPr>
          <a:xfrm>
            <a:off x="9448800" y="3043787"/>
            <a:ext cx="8240043" cy="23142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altLang="ko-KR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5</a:t>
            </a:r>
            <a:r>
              <a:rPr lang="ko-KR" alt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형식 문장이란 동사 뒤에 </a:t>
            </a:r>
            <a:endParaRPr lang="en-US" altLang="ko-KR" sz="5400" b="1" spc="-300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  <a:p>
            <a:pPr algn="l">
              <a:lnSpc>
                <a:spcPts val="6000"/>
              </a:lnSpc>
            </a:pPr>
            <a:r>
              <a:rPr 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‘</a:t>
            </a:r>
            <a:r>
              <a:rPr lang="ko-KR" alt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목적어</a:t>
            </a:r>
            <a:r>
              <a:rPr lang="en-US" altLang="ko-KR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’</a:t>
            </a:r>
            <a:r>
              <a:rPr lang="ko-KR" alt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와 </a:t>
            </a:r>
            <a:r>
              <a:rPr lang="en-US" altLang="ko-KR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‘</a:t>
            </a:r>
            <a:r>
              <a:rPr lang="ko-KR" alt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목적격 보어</a:t>
            </a:r>
            <a:r>
              <a:rPr lang="en-US" altLang="ko-KR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’</a:t>
            </a:r>
            <a:r>
              <a:rPr lang="ko-KR" alt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가 이어지는</a:t>
            </a:r>
            <a:endParaRPr lang="en-US" altLang="ko-KR" sz="5400" b="1" spc="-300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  <a:p>
            <a:pPr algn="l">
              <a:lnSpc>
                <a:spcPts val="6000"/>
              </a:lnSpc>
            </a:pPr>
            <a:r>
              <a:rPr lang="ko-KR" alt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문장을 말한다</a:t>
            </a:r>
            <a:r>
              <a:rPr lang="en-US" altLang="ko-KR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.</a:t>
            </a:r>
            <a:endParaRPr lang="en-US" sz="5400" b="1" spc="-300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43085885-9507-43E8-BED4-4ED8BFB8AE24}"/>
              </a:ext>
            </a:extLst>
          </p:cNvPr>
          <p:cNvSpPr txBox="1"/>
          <p:nvPr/>
        </p:nvSpPr>
        <p:spPr>
          <a:xfrm>
            <a:off x="9448799" y="5961599"/>
            <a:ext cx="8240043" cy="775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ko-KR" alt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형태</a:t>
            </a:r>
            <a:r>
              <a:rPr lang="en-US" altLang="ko-KR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: </a:t>
            </a:r>
            <a:r>
              <a:rPr lang="ko-KR" alt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동사 </a:t>
            </a:r>
            <a:r>
              <a:rPr lang="en-US" altLang="ko-KR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+ </a:t>
            </a:r>
            <a:r>
              <a:rPr lang="ko-KR" alt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목적어 </a:t>
            </a:r>
            <a:r>
              <a:rPr lang="en-US" altLang="ko-KR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+ </a:t>
            </a:r>
            <a:r>
              <a:rPr lang="ko-KR" alt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목적격 보어</a:t>
            </a:r>
            <a:endParaRPr lang="en-US" sz="5400" b="1" spc="-300" dirty="0">
              <a:solidFill>
                <a:srgbClr val="FFE99C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CBC2E638-0806-4E94-BF55-5651EDB24390}"/>
              </a:ext>
            </a:extLst>
          </p:cNvPr>
          <p:cNvSpPr/>
          <p:nvPr/>
        </p:nvSpPr>
        <p:spPr>
          <a:xfrm rot="-822811">
            <a:off x="16703827" y="5442617"/>
            <a:ext cx="903231" cy="798578"/>
          </a:xfrm>
          <a:custGeom>
            <a:avLst/>
            <a:gdLst/>
            <a:ahLst/>
            <a:cxnLst/>
            <a:rect l="l" t="t" r="r" b="b"/>
            <a:pathLst>
              <a:path w="1305996" h="1237432">
                <a:moveTo>
                  <a:pt x="0" y="0"/>
                </a:moveTo>
                <a:lnTo>
                  <a:pt x="1305997" y="0"/>
                </a:lnTo>
                <a:lnTo>
                  <a:pt x="1305997" y="1237431"/>
                </a:lnTo>
                <a:lnTo>
                  <a:pt x="0" y="12374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 dirty="0"/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770064F5-1F2D-485C-BF04-802BC581180B}"/>
              </a:ext>
            </a:extLst>
          </p:cNvPr>
          <p:cNvSpPr txBox="1"/>
          <p:nvPr/>
        </p:nvSpPr>
        <p:spPr>
          <a:xfrm>
            <a:off x="1036415" y="5126843"/>
            <a:ext cx="6057111" cy="694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ko-KR" altLang="en-US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→ </a:t>
            </a:r>
            <a:r>
              <a:rPr lang="en-US" altLang="ko-KR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want + </a:t>
            </a:r>
            <a:r>
              <a:rPr lang="ko-KR" altLang="en-US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목적어 </a:t>
            </a:r>
            <a:r>
              <a:rPr lang="en-US" altLang="ko-KR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+ to</a:t>
            </a:r>
            <a:r>
              <a:rPr lang="ko-KR" altLang="en-US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부정사 </a:t>
            </a:r>
            <a:r>
              <a:rPr lang="en-US" altLang="ko-KR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(2</a:t>
            </a:r>
            <a:r>
              <a:rPr lang="ko-KR" altLang="en-US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과</a:t>
            </a:r>
            <a:r>
              <a:rPr lang="en-US" altLang="ko-KR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)</a:t>
            </a:r>
            <a:endParaRPr lang="en-US" sz="3200" b="1" spc="-300" dirty="0">
              <a:solidFill>
                <a:srgbClr val="FFE99C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grpSp>
        <p:nvGrpSpPr>
          <p:cNvPr id="23" name="Group 2">
            <a:extLst>
              <a:ext uri="{FF2B5EF4-FFF2-40B4-BE49-F238E27FC236}">
                <a16:creationId xmlns:a16="http://schemas.microsoft.com/office/drawing/2014/main" id="{A9D0D3E1-FE3F-4C74-8F9C-40E7E369150D}"/>
              </a:ext>
            </a:extLst>
          </p:cNvPr>
          <p:cNvGrpSpPr/>
          <p:nvPr/>
        </p:nvGrpSpPr>
        <p:grpSpPr>
          <a:xfrm>
            <a:off x="-317880" y="9867756"/>
            <a:ext cx="18754924" cy="742773"/>
            <a:chOff x="0" y="0"/>
            <a:chExt cx="4939568" cy="280883"/>
          </a:xfrm>
        </p:grpSpPr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E5CD11C3-347D-4E5E-BE9E-5C240D8073C6}"/>
                </a:ext>
              </a:extLst>
            </p:cNvPr>
            <p:cNvSpPr/>
            <p:nvPr/>
          </p:nvSpPr>
          <p:spPr>
            <a:xfrm>
              <a:off x="0" y="0"/>
              <a:ext cx="4939569" cy="280883"/>
            </a:xfrm>
            <a:custGeom>
              <a:avLst/>
              <a:gdLst/>
              <a:ahLst/>
              <a:cxnLst/>
              <a:rect l="l" t="t" r="r" b="b"/>
              <a:pathLst>
                <a:path w="4939569" h="280883">
                  <a:moveTo>
                    <a:pt x="0" y="0"/>
                  </a:moveTo>
                  <a:lnTo>
                    <a:pt x="4939569" y="0"/>
                  </a:lnTo>
                  <a:lnTo>
                    <a:pt x="4939569" y="280883"/>
                  </a:lnTo>
                  <a:lnTo>
                    <a:pt x="0" y="280883"/>
                  </a:lnTo>
                  <a:close/>
                </a:path>
              </a:pathLst>
            </a:custGeom>
            <a:solidFill>
              <a:srgbClr val="967655"/>
            </a:solidFill>
            <a:ln w="28575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" name="TextBox 4">
              <a:extLst>
                <a:ext uri="{FF2B5EF4-FFF2-40B4-BE49-F238E27FC236}">
                  <a16:creationId xmlns:a16="http://schemas.microsoft.com/office/drawing/2014/main" id="{1C609027-AF9F-48B6-817A-F0D5B758E57E}"/>
                </a:ext>
              </a:extLst>
            </p:cNvPr>
            <p:cNvSpPr txBox="1"/>
            <p:nvPr/>
          </p:nvSpPr>
          <p:spPr>
            <a:xfrm>
              <a:off x="0" y="-142875"/>
              <a:ext cx="4939568" cy="423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4"/>
                </a:lnSpc>
              </a:pPr>
              <a:endParaRPr/>
            </a:p>
          </p:txBody>
        </p:sp>
      </p:grpSp>
      <p:sp>
        <p:nvSpPr>
          <p:cNvPr id="30" name="TextBox 12">
            <a:extLst>
              <a:ext uri="{FF2B5EF4-FFF2-40B4-BE49-F238E27FC236}">
                <a16:creationId xmlns:a16="http://schemas.microsoft.com/office/drawing/2014/main" id="{152A1249-8D1E-4CEB-9AC2-0CCE309A35FD}"/>
              </a:ext>
            </a:extLst>
          </p:cNvPr>
          <p:cNvSpPr txBox="1"/>
          <p:nvPr/>
        </p:nvSpPr>
        <p:spPr>
          <a:xfrm>
            <a:off x="1456050" y="7731133"/>
            <a:ext cx="6057111" cy="694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ko-KR" altLang="en-US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→ </a:t>
            </a:r>
            <a:r>
              <a:rPr lang="en-US" altLang="ko-KR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see/hear + </a:t>
            </a:r>
            <a:r>
              <a:rPr lang="ko-KR" altLang="en-US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목적어 </a:t>
            </a:r>
            <a:r>
              <a:rPr lang="en-US" altLang="ko-KR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+ v-</a:t>
            </a:r>
            <a:r>
              <a:rPr lang="en-US" altLang="ko-KR" sz="3200" b="1" spc="-300" dirty="0" err="1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ing</a:t>
            </a:r>
            <a:r>
              <a:rPr lang="ko-KR" altLang="en-US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 </a:t>
            </a:r>
            <a:r>
              <a:rPr lang="en-US" altLang="ko-KR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(6</a:t>
            </a:r>
            <a:r>
              <a:rPr lang="ko-KR" altLang="en-US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과</a:t>
            </a:r>
            <a:r>
              <a:rPr lang="en-US" altLang="ko-KR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)</a:t>
            </a:r>
            <a:endParaRPr lang="en-US" sz="3200" b="1" spc="-300" dirty="0">
              <a:solidFill>
                <a:srgbClr val="FFE99C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id="{53FFD618-F221-4C21-9D3B-4CF731F38A86}"/>
              </a:ext>
            </a:extLst>
          </p:cNvPr>
          <p:cNvSpPr txBox="1"/>
          <p:nvPr/>
        </p:nvSpPr>
        <p:spPr>
          <a:xfrm>
            <a:off x="4064970" y="2824329"/>
            <a:ext cx="6057111" cy="694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ko-KR" altLang="en-US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→ </a:t>
            </a:r>
            <a:r>
              <a:rPr lang="en-US" altLang="ko-KR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make + </a:t>
            </a:r>
            <a:r>
              <a:rPr lang="ko-KR" altLang="en-US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목적어 </a:t>
            </a:r>
            <a:r>
              <a:rPr lang="en-US" altLang="ko-KR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+ </a:t>
            </a:r>
            <a:r>
              <a:rPr lang="ko-KR" altLang="en-US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형용사 </a:t>
            </a:r>
            <a:r>
              <a:rPr lang="en-US" altLang="ko-KR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(1</a:t>
            </a:r>
            <a:r>
              <a:rPr lang="ko-KR" altLang="en-US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과</a:t>
            </a:r>
            <a:r>
              <a:rPr lang="en-US" altLang="ko-KR" sz="32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)</a:t>
            </a:r>
            <a:endParaRPr lang="en-US" sz="3200" b="1" spc="-300" dirty="0">
              <a:solidFill>
                <a:srgbClr val="FFE99C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27017E41-23DF-4680-8244-FF490C447D2A}"/>
              </a:ext>
            </a:extLst>
          </p:cNvPr>
          <p:cNvSpPr txBox="1"/>
          <p:nvPr/>
        </p:nvSpPr>
        <p:spPr>
          <a:xfrm>
            <a:off x="9448798" y="7003320"/>
            <a:ext cx="8240043" cy="15447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ko-KR" altLang="en-US" sz="40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목적격 보어</a:t>
            </a:r>
            <a:r>
              <a:rPr lang="en-US" altLang="ko-KR" sz="40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: </a:t>
            </a:r>
            <a:r>
              <a:rPr lang="ko-KR" altLang="en-US" sz="40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목적어를 설명해주는 말</a:t>
            </a:r>
            <a:endParaRPr lang="en-US" altLang="ko-KR" sz="4000" b="1" spc="-300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  <a:p>
            <a:pPr>
              <a:lnSpc>
                <a:spcPts val="6000"/>
              </a:lnSpc>
            </a:pPr>
            <a:r>
              <a:rPr lang="en-US" sz="40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                     (</a:t>
            </a:r>
            <a:r>
              <a:rPr lang="ko-KR" altLang="en-US" sz="40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목적어의 단짝 친구</a:t>
            </a:r>
            <a:r>
              <a:rPr lang="en-US" altLang="ko-KR" sz="40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)</a:t>
            </a:r>
            <a:endParaRPr lang="en-US" sz="4000" b="1" spc="-300" dirty="0">
              <a:solidFill>
                <a:srgbClr val="FFE99C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76648" y="1837307"/>
            <a:ext cx="16934703" cy="142464"/>
            <a:chOff x="0" y="0"/>
            <a:chExt cx="22579604" cy="189952"/>
          </a:xfrm>
        </p:grpSpPr>
        <p:sp>
          <p:nvSpPr>
            <p:cNvPr id="6" name="Freeform 6"/>
            <p:cNvSpPr/>
            <p:nvPr/>
          </p:nvSpPr>
          <p:spPr>
            <a:xfrm rot="-10800000">
              <a:off x="7516962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" name="Freeform 7"/>
            <p:cNvSpPr/>
            <p:nvPr/>
          </p:nvSpPr>
          <p:spPr>
            <a:xfrm rot="-10800000">
              <a:off x="15041933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Freeform 8"/>
            <p:cNvSpPr/>
            <p:nvPr/>
          </p:nvSpPr>
          <p:spPr>
            <a:xfrm rot="-10800000">
              <a:off x="0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560196" y="404392"/>
            <a:ext cx="7547020" cy="1327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27"/>
              </a:lnSpc>
              <a:spcBef>
                <a:spcPct val="0"/>
              </a:spcBef>
            </a:pPr>
            <a:r>
              <a:rPr lang="en-US" sz="7733" b="1" spc="-255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Contents</a:t>
            </a:r>
          </a:p>
        </p:txBody>
      </p:sp>
      <p:sp>
        <p:nvSpPr>
          <p:cNvPr id="12" name="Freeform 12"/>
          <p:cNvSpPr/>
          <p:nvPr/>
        </p:nvSpPr>
        <p:spPr>
          <a:xfrm flipH="1">
            <a:off x="5560196" y="739873"/>
            <a:ext cx="848177" cy="822732"/>
          </a:xfrm>
          <a:custGeom>
            <a:avLst/>
            <a:gdLst/>
            <a:ahLst/>
            <a:cxnLst/>
            <a:rect l="l" t="t" r="r" b="b"/>
            <a:pathLst>
              <a:path w="848177" h="822732">
                <a:moveTo>
                  <a:pt x="848177" y="0"/>
                </a:moveTo>
                <a:lnTo>
                  <a:pt x="0" y="0"/>
                </a:lnTo>
                <a:lnTo>
                  <a:pt x="0" y="822732"/>
                </a:lnTo>
                <a:lnTo>
                  <a:pt x="848177" y="822732"/>
                </a:lnTo>
                <a:lnTo>
                  <a:pt x="84817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15" name="TextBox 15"/>
          <p:cNvSpPr txBox="1"/>
          <p:nvPr/>
        </p:nvSpPr>
        <p:spPr>
          <a:xfrm>
            <a:off x="1811607" y="3957641"/>
            <a:ext cx="7697286" cy="943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38"/>
              </a:lnSpc>
              <a:spcBef>
                <a:spcPct val="0"/>
              </a:spcBef>
            </a:pPr>
            <a:r>
              <a:rPr lang="en-US" altLang="ko-KR" sz="5527" b="1" spc="-77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make + </a:t>
            </a:r>
            <a:r>
              <a:rPr lang="ko-KR" altLang="en-US" sz="5527" b="1" spc="-77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목적어 </a:t>
            </a:r>
            <a:r>
              <a:rPr lang="en-US" altLang="ko-KR" sz="5527" b="1" spc="-77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+ </a:t>
            </a:r>
            <a:r>
              <a:rPr lang="ko-KR" altLang="en-US" sz="5527" b="1" spc="-77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형용사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11AAE311-5A9A-43C9-8E27-56BFD340E44D}"/>
              </a:ext>
            </a:extLst>
          </p:cNvPr>
          <p:cNvSpPr txBox="1"/>
          <p:nvPr/>
        </p:nvSpPr>
        <p:spPr>
          <a:xfrm>
            <a:off x="1811607" y="2494075"/>
            <a:ext cx="6171460" cy="943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38"/>
              </a:lnSpc>
              <a:spcBef>
                <a:spcPct val="0"/>
              </a:spcBef>
            </a:pPr>
            <a:r>
              <a:rPr lang="ko-KR" altLang="en-US" sz="5527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동사 </a:t>
            </a:r>
            <a:r>
              <a:rPr lang="en-US" altLang="ko-KR" sz="5527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make</a:t>
            </a:r>
            <a:r>
              <a:rPr lang="ko-KR" altLang="en-US" sz="5527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와 </a:t>
            </a:r>
            <a:r>
              <a:rPr lang="en-US" altLang="ko-KR" sz="5527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5</a:t>
            </a:r>
            <a:r>
              <a:rPr lang="ko-KR" altLang="en-US" sz="5527" b="1" spc="-77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윤고딕"/>
              </a:rPr>
              <a:t>형식 문장</a:t>
            </a: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8D319398-CCAD-4EB8-AD7B-FB81A26A332A}"/>
              </a:ext>
            </a:extLst>
          </p:cNvPr>
          <p:cNvSpPr/>
          <p:nvPr/>
        </p:nvSpPr>
        <p:spPr>
          <a:xfrm>
            <a:off x="609939" y="2552700"/>
            <a:ext cx="831535" cy="926502"/>
          </a:xfrm>
          <a:custGeom>
            <a:avLst/>
            <a:gdLst/>
            <a:ahLst/>
            <a:cxnLst/>
            <a:rect l="l" t="t" r="r" b="b"/>
            <a:pathLst>
              <a:path w="831535" h="926502">
                <a:moveTo>
                  <a:pt x="0" y="0"/>
                </a:moveTo>
                <a:lnTo>
                  <a:pt x="831536" y="0"/>
                </a:lnTo>
                <a:lnTo>
                  <a:pt x="831536" y="926502"/>
                </a:lnTo>
                <a:lnTo>
                  <a:pt x="0" y="9265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34191FDE-2C84-41EC-AA90-67181211ECE1}"/>
              </a:ext>
            </a:extLst>
          </p:cNvPr>
          <p:cNvSpPr/>
          <p:nvPr/>
        </p:nvSpPr>
        <p:spPr>
          <a:xfrm>
            <a:off x="613260" y="4029608"/>
            <a:ext cx="862939" cy="961492"/>
          </a:xfrm>
          <a:custGeom>
            <a:avLst/>
            <a:gdLst/>
            <a:ahLst/>
            <a:cxnLst/>
            <a:rect l="l" t="t" r="r" b="b"/>
            <a:pathLst>
              <a:path w="862939" h="961492">
                <a:moveTo>
                  <a:pt x="0" y="0"/>
                </a:moveTo>
                <a:lnTo>
                  <a:pt x="862938" y="0"/>
                </a:lnTo>
                <a:lnTo>
                  <a:pt x="862938" y="961491"/>
                </a:lnTo>
                <a:lnTo>
                  <a:pt x="0" y="9614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B888638B-86C3-4E28-8827-F7A70E74A835}"/>
              </a:ext>
            </a:extLst>
          </p:cNvPr>
          <p:cNvGrpSpPr/>
          <p:nvPr/>
        </p:nvGrpSpPr>
        <p:grpSpPr>
          <a:xfrm>
            <a:off x="-317880" y="9867756"/>
            <a:ext cx="18754924" cy="742773"/>
            <a:chOff x="0" y="0"/>
            <a:chExt cx="4939568" cy="280883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62CC93F2-0E4D-44FA-9A1B-AD48AB00E162}"/>
                </a:ext>
              </a:extLst>
            </p:cNvPr>
            <p:cNvSpPr/>
            <p:nvPr/>
          </p:nvSpPr>
          <p:spPr>
            <a:xfrm>
              <a:off x="0" y="0"/>
              <a:ext cx="4939569" cy="280883"/>
            </a:xfrm>
            <a:custGeom>
              <a:avLst/>
              <a:gdLst/>
              <a:ahLst/>
              <a:cxnLst/>
              <a:rect l="l" t="t" r="r" b="b"/>
              <a:pathLst>
                <a:path w="4939569" h="280883">
                  <a:moveTo>
                    <a:pt x="0" y="0"/>
                  </a:moveTo>
                  <a:lnTo>
                    <a:pt x="4939569" y="0"/>
                  </a:lnTo>
                  <a:lnTo>
                    <a:pt x="4939569" y="280883"/>
                  </a:lnTo>
                  <a:lnTo>
                    <a:pt x="0" y="280883"/>
                  </a:lnTo>
                  <a:close/>
                </a:path>
              </a:pathLst>
            </a:custGeom>
            <a:solidFill>
              <a:srgbClr val="967655"/>
            </a:solidFill>
            <a:ln w="28575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01203914-7FB6-4101-8FAE-03D22F8D8EE5}"/>
                </a:ext>
              </a:extLst>
            </p:cNvPr>
            <p:cNvSpPr txBox="1"/>
            <p:nvPr/>
          </p:nvSpPr>
          <p:spPr>
            <a:xfrm>
              <a:off x="0" y="-142875"/>
              <a:ext cx="4939568" cy="423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4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77881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265295" y="419244"/>
            <a:ext cx="883901" cy="848545"/>
          </a:xfrm>
          <a:custGeom>
            <a:avLst/>
            <a:gdLst/>
            <a:ahLst/>
            <a:cxnLst/>
            <a:rect l="l" t="t" r="r" b="b"/>
            <a:pathLst>
              <a:path w="883901" h="848545">
                <a:moveTo>
                  <a:pt x="0" y="0"/>
                </a:moveTo>
                <a:lnTo>
                  <a:pt x="883902" y="0"/>
                </a:lnTo>
                <a:lnTo>
                  <a:pt x="883902" y="848545"/>
                </a:lnTo>
                <a:lnTo>
                  <a:pt x="0" y="848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grpSp>
        <p:nvGrpSpPr>
          <p:cNvPr id="6" name="Group 6"/>
          <p:cNvGrpSpPr/>
          <p:nvPr/>
        </p:nvGrpSpPr>
        <p:grpSpPr>
          <a:xfrm>
            <a:off x="592230" y="1648092"/>
            <a:ext cx="16934703" cy="142464"/>
            <a:chOff x="0" y="0"/>
            <a:chExt cx="22579604" cy="189952"/>
          </a:xfrm>
        </p:grpSpPr>
        <p:sp>
          <p:nvSpPr>
            <p:cNvPr id="7" name="Freeform 7"/>
            <p:cNvSpPr/>
            <p:nvPr/>
          </p:nvSpPr>
          <p:spPr>
            <a:xfrm rot="-10800000">
              <a:off x="7516962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Freeform 8"/>
            <p:cNvSpPr/>
            <p:nvPr/>
          </p:nvSpPr>
          <p:spPr>
            <a:xfrm rot="-10800000">
              <a:off x="15041933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" name="Freeform 9"/>
            <p:cNvSpPr/>
            <p:nvPr/>
          </p:nvSpPr>
          <p:spPr>
            <a:xfrm rot="-10800000">
              <a:off x="0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99157" y="6022179"/>
            <a:ext cx="7879824" cy="775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000"/>
              </a:lnSpc>
              <a:defRPr/>
            </a:pPr>
            <a:r>
              <a:rPr 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Computers </a:t>
            </a:r>
            <a:r>
              <a:rPr 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make our lives easier</a:t>
            </a:r>
            <a:r>
              <a:rPr 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.</a:t>
            </a:r>
            <a:endParaRPr kumimoji="0" lang="en-US" sz="5400" b="1" i="0" u="none" strike="noStrike" kern="1200" cap="none" spc="-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18178" y="544512"/>
            <a:ext cx="7160803" cy="856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999"/>
              </a:lnSpc>
              <a:spcBef>
                <a:spcPct val="0"/>
              </a:spcBef>
            </a:pPr>
            <a:r>
              <a:rPr lang="en-US" altLang="ko-KR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2. make + </a:t>
            </a:r>
            <a:r>
              <a:rPr lang="ko-KR" altLang="en-US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목적어 </a:t>
            </a:r>
            <a:r>
              <a:rPr lang="en-US" altLang="ko-KR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+ </a:t>
            </a:r>
            <a:r>
              <a:rPr lang="ko-KR" altLang="en-US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형용사</a:t>
            </a:r>
            <a:endParaRPr lang="en-US" altLang="ko-KR" sz="4999" b="1" spc="-164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ExtraBold" panose="02000903000000020004" pitchFamily="50" charset="-127"/>
              <a:sym typeface="팔일오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3CF6740D-A579-4622-99F1-E9C77718E000}"/>
              </a:ext>
            </a:extLst>
          </p:cNvPr>
          <p:cNvSpPr txBox="1"/>
          <p:nvPr/>
        </p:nvSpPr>
        <p:spPr>
          <a:xfrm>
            <a:off x="599157" y="4457700"/>
            <a:ext cx="8240042" cy="775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000"/>
              </a:lnSpc>
              <a:defRPr/>
            </a:pPr>
            <a:r>
              <a:rPr 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The movie </a:t>
            </a:r>
            <a:r>
              <a:rPr 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made me sad</a:t>
            </a:r>
            <a:r>
              <a:rPr 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.</a:t>
            </a:r>
            <a:endParaRPr kumimoji="0" lang="en-US" sz="5400" b="1" i="0" u="none" strike="noStrike" kern="1200" cap="none" spc="-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33D62727-87A6-4536-AFAB-B3A6F6E43706}"/>
              </a:ext>
            </a:extLst>
          </p:cNvPr>
          <p:cNvSpPr txBox="1"/>
          <p:nvPr/>
        </p:nvSpPr>
        <p:spPr>
          <a:xfrm>
            <a:off x="1318179" y="2037459"/>
            <a:ext cx="16972803" cy="775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000"/>
              </a:lnSpc>
            </a:pPr>
            <a:r>
              <a:rPr lang="en-US" altLang="ko-KR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make</a:t>
            </a:r>
            <a:r>
              <a:rPr lang="ko-KR" alt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 뒤에 </a:t>
            </a:r>
            <a:r>
              <a:rPr lang="ko-KR" alt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목적어</a:t>
            </a:r>
            <a:r>
              <a:rPr lang="ko-KR" alt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와 </a:t>
            </a:r>
            <a:r>
              <a:rPr lang="ko-KR" alt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형용사</a:t>
            </a:r>
            <a:r>
              <a:rPr lang="ko-KR" altLang="en-US" sz="5400" b="1" spc="-300" dirty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가 순서대로 쓰일 수 있습니다</a:t>
            </a:r>
            <a:r>
              <a:rPr lang="en-US" altLang="ko-KR" sz="5400" b="1" spc="-300" dirty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.</a:t>
            </a:r>
            <a:r>
              <a:rPr lang="ko-KR" altLang="en-US" sz="5400" b="1" spc="-300" dirty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 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43085885-9507-43E8-BED4-4ED8BFB8AE24}"/>
              </a:ext>
            </a:extLst>
          </p:cNvPr>
          <p:cNvSpPr txBox="1"/>
          <p:nvPr/>
        </p:nvSpPr>
        <p:spPr>
          <a:xfrm>
            <a:off x="9545785" y="4575412"/>
            <a:ext cx="824004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그 영화는 </a:t>
            </a:r>
            <a:r>
              <a:rPr lang="ko-KR" altLang="en-US" sz="4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나를 슬프게 만들었다</a:t>
            </a:r>
            <a:r>
              <a:rPr lang="en-US" altLang="ko-KR" sz="4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(</a:t>
            </a:r>
            <a:r>
              <a:rPr lang="ko-KR" altLang="en-US" sz="4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했다</a:t>
            </a:r>
            <a:r>
              <a:rPr lang="en-US" altLang="ko-KR" sz="4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)</a:t>
            </a:r>
            <a:r>
              <a:rPr lang="en-US" altLang="ko-KR" sz="4400" b="1" spc="-300" dirty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.</a:t>
            </a:r>
            <a:endParaRPr kumimoji="0" lang="en-US" sz="4400" b="1" i="0" u="none" strike="noStrike" kern="1200" cap="none" spc="-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24" name="Freeform 28">
            <a:extLst>
              <a:ext uri="{FF2B5EF4-FFF2-40B4-BE49-F238E27FC236}">
                <a16:creationId xmlns:a16="http://schemas.microsoft.com/office/drawing/2014/main" id="{8E1F6085-49C7-48F4-830B-F03525779B9F}"/>
              </a:ext>
            </a:extLst>
          </p:cNvPr>
          <p:cNvSpPr/>
          <p:nvPr/>
        </p:nvSpPr>
        <p:spPr>
          <a:xfrm>
            <a:off x="599157" y="2143708"/>
            <a:ext cx="391385" cy="502245"/>
          </a:xfrm>
          <a:custGeom>
            <a:avLst/>
            <a:gdLst/>
            <a:ahLst/>
            <a:cxnLst/>
            <a:rect l="l" t="t" r="r" b="b"/>
            <a:pathLst>
              <a:path w="629928" h="769378">
                <a:moveTo>
                  <a:pt x="0" y="0"/>
                </a:moveTo>
                <a:lnTo>
                  <a:pt x="629928" y="0"/>
                </a:lnTo>
                <a:lnTo>
                  <a:pt x="629928" y="769378"/>
                </a:lnTo>
                <a:lnTo>
                  <a:pt x="0" y="769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5C60D389-2557-4381-9E74-9FB5A1E415B9}"/>
              </a:ext>
            </a:extLst>
          </p:cNvPr>
          <p:cNvSpPr txBox="1"/>
          <p:nvPr/>
        </p:nvSpPr>
        <p:spPr>
          <a:xfrm>
            <a:off x="1287487" y="2998548"/>
            <a:ext cx="16972803" cy="775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000"/>
              </a:lnSpc>
            </a:pPr>
            <a:r>
              <a:rPr lang="ko-KR" alt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해석은 </a:t>
            </a:r>
            <a:r>
              <a:rPr lang="en-US" altLang="ko-KR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‘</a:t>
            </a:r>
            <a:r>
              <a:rPr lang="en-US" altLang="ko-KR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…</a:t>
            </a:r>
            <a:r>
              <a:rPr lang="ko-KR" alt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을</a:t>
            </a:r>
            <a:r>
              <a:rPr lang="en-US" altLang="ko-KR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(</a:t>
            </a:r>
            <a:r>
              <a:rPr lang="ko-KR" alt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목적어</a:t>
            </a:r>
            <a:r>
              <a:rPr lang="en-US" altLang="ko-KR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)</a:t>
            </a:r>
            <a:r>
              <a:rPr lang="ko-KR" alt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 </a:t>
            </a:r>
            <a:r>
              <a:rPr lang="en-US" altLang="ko-KR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~</a:t>
            </a:r>
            <a:r>
              <a:rPr lang="ko-KR" alt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하게 만들다</a:t>
            </a:r>
            <a:r>
              <a:rPr lang="en-US" altLang="ko-KR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(</a:t>
            </a:r>
            <a:r>
              <a:rPr lang="ko-KR" alt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하다</a:t>
            </a:r>
            <a:r>
              <a:rPr lang="en-US" altLang="ko-KR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)</a:t>
            </a:r>
            <a:r>
              <a:rPr lang="en-US" altLang="ko-KR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’</a:t>
            </a:r>
            <a:r>
              <a:rPr lang="ko-KR" alt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라고 합니다</a:t>
            </a:r>
            <a:r>
              <a:rPr lang="en-US" altLang="ko-KR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. </a:t>
            </a:r>
            <a:endParaRPr lang="ko-KR" altLang="en-US" sz="5400" b="1" spc="-300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9BC3598C-9F6D-40F5-9B88-99E04B2DA363}"/>
              </a:ext>
            </a:extLst>
          </p:cNvPr>
          <p:cNvSpPr/>
          <p:nvPr/>
        </p:nvSpPr>
        <p:spPr>
          <a:xfrm>
            <a:off x="592230" y="3043821"/>
            <a:ext cx="391385" cy="502245"/>
          </a:xfrm>
          <a:custGeom>
            <a:avLst/>
            <a:gdLst/>
            <a:ahLst/>
            <a:cxnLst/>
            <a:rect l="l" t="t" r="r" b="b"/>
            <a:pathLst>
              <a:path w="629928" h="769378">
                <a:moveTo>
                  <a:pt x="0" y="0"/>
                </a:moveTo>
                <a:lnTo>
                  <a:pt x="629928" y="0"/>
                </a:lnTo>
                <a:lnTo>
                  <a:pt x="629928" y="769378"/>
                </a:lnTo>
                <a:lnTo>
                  <a:pt x="0" y="769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33" name="Freeform 24">
            <a:extLst>
              <a:ext uri="{FF2B5EF4-FFF2-40B4-BE49-F238E27FC236}">
                <a16:creationId xmlns:a16="http://schemas.microsoft.com/office/drawing/2014/main" id="{DB51F14C-AB5B-438D-9FED-A314DB820ABF}"/>
              </a:ext>
            </a:extLst>
          </p:cNvPr>
          <p:cNvSpPr/>
          <p:nvPr/>
        </p:nvSpPr>
        <p:spPr>
          <a:xfrm>
            <a:off x="3088312" y="2794142"/>
            <a:ext cx="7565833" cy="992130"/>
          </a:xfrm>
          <a:custGeom>
            <a:avLst/>
            <a:gdLst/>
            <a:ahLst/>
            <a:cxnLst/>
            <a:rect l="l" t="t" r="r" b="b"/>
            <a:pathLst>
              <a:path w="4316869" h="393914">
                <a:moveTo>
                  <a:pt x="0" y="0"/>
                </a:moveTo>
                <a:lnTo>
                  <a:pt x="4316869" y="0"/>
                </a:lnTo>
                <a:lnTo>
                  <a:pt x="4316869" y="393914"/>
                </a:lnTo>
                <a:lnTo>
                  <a:pt x="0" y="3939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 dirty="0"/>
          </a:p>
        </p:txBody>
      </p:sp>
      <p:sp>
        <p:nvSpPr>
          <p:cNvPr id="34" name="TextBox 12">
            <a:extLst>
              <a:ext uri="{FF2B5EF4-FFF2-40B4-BE49-F238E27FC236}">
                <a16:creationId xmlns:a16="http://schemas.microsoft.com/office/drawing/2014/main" id="{7AD698F4-4EA5-4781-A241-7E69EFCC9E65}"/>
              </a:ext>
            </a:extLst>
          </p:cNvPr>
          <p:cNvSpPr txBox="1"/>
          <p:nvPr/>
        </p:nvSpPr>
        <p:spPr>
          <a:xfrm>
            <a:off x="9538856" y="6040517"/>
            <a:ext cx="824004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컴퓨터는 </a:t>
            </a:r>
            <a:r>
              <a:rPr lang="ko-KR" altLang="en-US" sz="4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우리의 삶을 더 쉽게 만들어준다</a:t>
            </a:r>
            <a:r>
              <a:rPr lang="en-US" altLang="ko-KR" sz="4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.</a:t>
            </a:r>
            <a:endParaRPr kumimoji="0" lang="en-US" sz="4400" b="1" i="0" u="none" strike="noStrike" kern="1200" cap="none" spc="-300" normalizeH="0" baseline="0" noProof="0" dirty="0">
              <a:ln>
                <a:noFill/>
              </a:ln>
              <a:solidFill>
                <a:srgbClr val="FFE99C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id="{540EDA1E-0A55-485B-B777-19A2A819AC97}"/>
              </a:ext>
            </a:extLst>
          </p:cNvPr>
          <p:cNvGrpSpPr/>
          <p:nvPr/>
        </p:nvGrpSpPr>
        <p:grpSpPr>
          <a:xfrm>
            <a:off x="-317880" y="9867756"/>
            <a:ext cx="18754924" cy="742773"/>
            <a:chOff x="0" y="0"/>
            <a:chExt cx="4939568" cy="280883"/>
          </a:xfrm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78E1F87D-19C1-40E2-9497-67C1AE846ABD}"/>
                </a:ext>
              </a:extLst>
            </p:cNvPr>
            <p:cNvSpPr/>
            <p:nvPr/>
          </p:nvSpPr>
          <p:spPr>
            <a:xfrm>
              <a:off x="0" y="0"/>
              <a:ext cx="4939569" cy="280883"/>
            </a:xfrm>
            <a:custGeom>
              <a:avLst/>
              <a:gdLst/>
              <a:ahLst/>
              <a:cxnLst/>
              <a:rect l="l" t="t" r="r" b="b"/>
              <a:pathLst>
                <a:path w="4939569" h="280883">
                  <a:moveTo>
                    <a:pt x="0" y="0"/>
                  </a:moveTo>
                  <a:lnTo>
                    <a:pt x="4939569" y="0"/>
                  </a:lnTo>
                  <a:lnTo>
                    <a:pt x="4939569" y="280883"/>
                  </a:lnTo>
                  <a:lnTo>
                    <a:pt x="0" y="280883"/>
                  </a:lnTo>
                  <a:close/>
                </a:path>
              </a:pathLst>
            </a:custGeom>
            <a:solidFill>
              <a:srgbClr val="967655"/>
            </a:solidFill>
            <a:ln w="28575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" name="TextBox 4">
              <a:extLst>
                <a:ext uri="{FF2B5EF4-FFF2-40B4-BE49-F238E27FC236}">
                  <a16:creationId xmlns:a16="http://schemas.microsoft.com/office/drawing/2014/main" id="{D13A8731-2B7A-4E6A-BDD7-55085DD7B959}"/>
                </a:ext>
              </a:extLst>
            </p:cNvPr>
            <p:cNvSpPr txBox="1"/>
            <p:nvPr/>
          </p:nvSpPr>
          <p:spPr>
            <a:xfrm>
              <a:off x="0" y="-142875"/>
              <a:ext cx="4939568" cy="423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4"/>
                </a:lnSpc>
              </a:pPr>
              <a:endParaRPr/>
            </a:p>
          </p:txBody>
        </p:sp>
      </p:grpSp>
      <p:sp>
        <p:nvSpPr>
          <p:cNvPr id="29" name="TextBox 12">
            <a:extLst>
              <a:ext uri="{FF2B5EF4-FFF2-40B4-BE49-F238E27FC236}">
                <a16:creationId xmlns:a16="http://schemas.microsoft.com/office/drawing/2014/main" id="{72750D5B-6ECF-45C6-A07E-272B21F737F7}"/>
              </a:ext>
            </a:extLst>
          </p:cNvPr>
          <p:cNvSpPr txBox="1"/>
          <p:nvPr/>
        </p:nvSpPr>
        <p:spPr>
          <a:xfrm>
            <a:off x="592230" y="7586659"/>
            <a:ext cx="8039152" cy="15447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000"/>
              </a:lnSpc>
              <a:defRPr/>
            </a:pPr>
            <a:r>
              <a:rPr 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Exercising regularly </a:t>
            </a:r>
            <a:r>
              <a:rPr 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makes people healthy</a:t>
            </a:r>
            <a:r>
              <a:rPr 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.</a:t>
            </a:r>
            <a:endParaRPr kumimoji="0" lang="en-US" sz="5400" b="1" i="0" u="none" strike="noStrike" kern="1200" cap="none" spc="-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7285D92C-B6BA-4568-843D-55BCEF49D8DB}"/>
              </a:ext>
            </a:extLst>
          </p:cNvPr>
          <p:cNvSpPr txBox="1"/>
          <p:nvPr/>
        </p:nvSpPr>
        <p:spPr>
          <a:xfrm>
            <a:off x="9538857" y="7604997"/>
            <a:ext cx="8240043" cy="1508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규칙적으로 운동하는 것은 </a:t>
            </a:r>
            <a:endParaRPr lang="en-US" altLang="ko-KR" sz="4400" b="1" spc="-300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사람들을</a:t>
            </a:r>
            <a:r>
              <a:rPr lang="en-US" altLang="ko-KR" sz="4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 </a:t>
            </a:r>
            <a:r>
              <a:rPr kumimoji="0" lang="ko-KR" altLang="en-US" sz="4400" b="1" i="0" u="none" strike="noStrike" kern="1200" cap="none" spc="-300" normalizeH="0" baseline="0" noProof="0" dirty="0">
                <a:ln>
                  <a:noFill/>
                </a:ln>
                <a:solidFill>
                  <a:srgbClr val="FFE99C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건강하게 만든다</a:t>
            </a:r>
            <a:r>
              <a:rPr kumimoji="0" lang="en-US" altLang="ko-KR" sz="4400" b="1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.</a:t>
            </a:r>
            <a:endParaRPr kumimoji="0" lang="en-US" sz="4400" b="1" i="0" u="none" strike="noStrike" kern="1200" cap="none" spc="-300" normalizeH="0" baseline="0" noProof="0" dirty="0">
              <a:ln>
                <a:noFill/>
              </a:ln>
              <a:solidFill>
                <a:srgbClr val="FFE99C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</p:spTree>
    <p:extLst>
      <p:ext uri="{BB962C8B-B14F-4D97-AF65-F5344CB8AC3E}">
        <p14:creationId xmlns:p14="http://schemas.microsoft.com/office/powerpoint/2010/main" val="3439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265295" y="419244"/>
            <a:ext cx="883901" cy="848545"/>
          </a:xfrm>
          <a:custGeom>
            <a:avLst/>
            <a:gdLst/>
            <a:ahLst/>
            <a:cxnLst/>
            <a:rect l="l" t="t" r="r" b="b"/>
            <a:pathLst>
              <a:path w="883901" h="848545">
                <a:moveTo>
                  <a:pt x="0" y="0"/>
                </a:moveTo>
                <a:lnTo>
                  <a:pt x="883902" y="0"/>
                </a:lnTo>
                <a:lnTo>
                  <a:pt x="883902" y="848545"/>
                </a:lnTo>
                <a:lnTo>
                  <a:pt x="0" y="848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grpSp>
        <p:nvGrpSpPr>
          <p:cNvPr id="6" name="Group 6"/>
          <p:cNvGrpSpPr/>
          <p:nvPr/>
        </p:nvGrpSpPr>
        <p:grpSpPr>
          <a:xfrm>
            <a:off x="592230" y="1648092"/>
            <a:ext cx="16934703" cy="142464"/>
            <a:chOff x="0" y="0"/>
            <a:chExt cx="22579604" cy="189952"/>
          </a:xfrm>
        </p:grpSpPr>
        <p:sp>
          <p:nvSpPr>
            <p:cNvPr id="7" name="Freeform 7"/>
            <p:cNvSpPr/>
            <p:nvPr/>
          </p:nvSpPr>
          <p:spPr>
            <a:xfrm rot="-10800000">
              <a:off x="7516962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Freeform 8"/>
            <p:cNvSpPr/>
            <p:nvPr/>
          </p:nvSpPr>
          <p:spPr>
            <a:xfrm rot="-10800000">
              <a:off x="15041933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" name="Freeform 9"/>
            <p:cNvSpPr/>
            <p:nvPr/>
          </p:nvSpPr>
          <p:spPr>
            <a:xfrm rot="-10800000">
              <a:off x="0" y="0"/>
              <a:ext cx="7537671" cy="189952"/>
            </a:xfrm>
            <a:custGeom>
              <a:avLst/>
              <a:gdLst/>
              <a:ahLst/>
              <a:cxnLst/>
              <a:rect l="l" t="t" r="r" b="b"/>
              <a:pathLst>
                <a:path w="7537671" h="189952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980" r="-9520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318178" y="544512"/>
            <a:ext cx="7160803" cy="856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999"/>
              </a:lnSpc>
              <a:spcBef>
                <a:spcPct val="0"/>
              </a:spcBef>
            </a:pPr>
            <a:r>
              <a:rPr lang="en-US" altLang="ko-KR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2. make + </a:t>
            </a:r>
            <a:r>
              <a:rPr lang="ko-KR" altLang="en-US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목적어 </a:t>
            </a:r>
            <a:r>
              <a:rPr lang="en-US" altLang="ko-KR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+ </a:t>
            </a:r>
            <a:r>
              <a:rPr lang="ko-KR" altLang="en-US" sz="4999" b="1" spc="-164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ExtraBold" panose="02000903000000020004" pitchFamily="50" charset="-127"/>
                <a:sym typeface="팔일오"/>
              </a:rPr>
              <a:t>형용사</a:t>
            </a:r>
            <a:endParaRPr lang="en-US" altLang="ko-KR" sz="4999" b="1" spc="-164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ExtraBold" panose="02000903000000020004" pitchFamily="50" charset="-127"/>
              <a:sym typeface="팔일오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3CF6740D-A579-4622-99F1-E9C77718E000}"/>
              </a:ext>
            </a:extLst>
          </p:cNvPr>
          <p:cNvSpPr txBox="1"/>
          <p:nvPr/>
        </p:nvSpPr>
        <p:spPr>
          <a:xfrm>
            <a:off x="592230" y="5035533"/>
            <a:ext cx="8240042" cy="819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000"/>
              </a:lnSpc>
              <a:defRPr/>
            </a:pPr>
            <a:r>
              <a:rPr lang="en-US" sz="66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The movie </a:t>
            </a:r>
            <a:r>
              <a:rPr lang="en-US" sz="6600" b="1" spc="-300" dirty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made me </a:t>
            </a:r>
            <a:r>
              <a:rPr lang="en-US" sz="66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sad</a:t>
            </a:r>
            <a:r>
              <a:rPr lang="en-US" sz="66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.</a:t>
            </a:r>
            <a:endParaRPr kumimoji="0" lang="en-US" sz="6600" b="1" i="0" u="none" strike="noStrike" kern="1200" cap="none" spc="-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33D62727-87A6-4536-AFAB-B3A6F6E43706}"/>
              </a:ext>
            </a:extLst>
          </p:cNvPr>
          <p:cNvSpPr txBox="1"/>
          <p:nvPr/>
        </p:nvSpPr>
        <p:spPr>
          <a:xfrm>
            <a:off x="1318179" y="2037459"/>
            <a:ext cx="16972803" cy="775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000"/>
              </a:lnSpc>
            </a:pPr>
            <a:r>
              <a:rPr lang="ko-KR" altLang="en-US" sz="5400" b="1" spc="-300" dirty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형용사가 쓰이는 자리에 </a:t>
            </a:r>
            <a:r>
              <a:rPr lang="ko-KR" alt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부사는 쓰이지 않습니다</a:t>
            </a:r>
            <a:r>
              <a:rPr lang="en-US" altLang="ko-KR" sz="5400" b="1" spc="-300" dirty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.</a:t>
            </a:r>
            <a:endParaRPr lang="ko-KR" altLang="en-US" sz="5400" b="1" spc="-300" dirty="0">
              <a:solidFill>
                <a:schemeClr val="bg1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43085885-9507-43E8-BED4-4ED8BFB8AE24}"/>
              </a:ext>
            </a:extLst>
          </p:cNvPr>
          <p:cNvSpPr txBox="1"/>
          <p:nvPr/>
        </p:nvSpPr>
        <p:spPr>
          <a:xfrm>
            <a:off x="5431613" y="3496923"/>
            <a:ext cx="6451592" cy="7533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그 영화는 </a:t>
            </a:r>
            <a:r>
              <a:rPr lang="ko-KR" altLang="en-US" sz="4800" b="1" spc="-300" dirty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나를</a:t>
            </a:r>
            <a:r>
              <a:rPr lang="ko-KR" altLang="en-US" sz="48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 슬프게 </a:t>
            </a:r>
            <a:r>
              <a:rPr lang="ko-KR" altLang="en-US" sz="4800" b="1" spc="-300" dirty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만들었다</a:t>
            </a:r>
            <a:r>
              <a:rPr lang="en-US" altLang="ko-KR" sz="4800" b="1" spc="-300" dirty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.</a:t>
            </a:r>
            <a:endParaRPr kumimoji="0" lang="en-US" sz="4800" b="1" i="0" u="none" strike="noStrike" kern="1200" cap="none" spc="-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5C60D389-2557-4381-9E74-9FB5A1E415B9}"/>
              </a:ext>
            </a:extLst>
          </p:cNvPr>
          <p:cNvSpPr txBox="1"/>
          <p:nvPr/>
        </p:nvSpPr>
        <p:spPr>
          <a:xfrm>
            <a:off x="707245" y="7474202"/>
            <a:ext cx="16972803" cy="15447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000"/>
              </a:lnSpc>
            </a:pPr>
            <a:r>
              <a:rPr lang="ko-KR" alt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명사를 설명해주려면</a:t>
            </a:r>
            <a:r>
              <a:rPr lang="en-US" altLang="ko-KR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 </a:t>
            </a:r>
            <a:r>
              <a:rPr lang="ko-KR" alt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명사와 단짝인 </a:t>
            </a:r>
            <a:endParaRPr lang="en-US" altLang="ko-KR" sz="5400" b="1" spc="-300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  <a:p>
            <a:pPr lvl="0">
              <a:lnSpc>
                <a:spcPts val="6000"/>
              </a:lnSpc>
            </a:pPr>
            <a:r>
              <a:rPr lang="ko-KR" altLang="en-US" sz="54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형용사</a:t>
            </a:r>
            <a:r>
              <a:rPr lang="ko-KR" altLang="en-US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가 쓰여야 한다</a:t>
            </a:r>
            <a:r>
              <a:rPr lang="en-US" altLang="ko-KR" sz="54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.</a:t>
            </a:r>
            <a:endParaRPr lang="ko-KR" altLang="en-US" sz="5400" b="1" spc="-300" dirty="0">
              <a:solidFill>
                <a:srgbClr val="FFFFFF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id="{540EDA1E-0A55-485B-B777-19A2A819AC97}"/>
              </a:ext>
            </a:extLst>
          </p:cNvPr>
          <p:cNvGrpSpPr/>
          <p:nvPr/>
        </p:nvGrpSpPr>
        <p:grpSpPr>
          <a:xfrm>
            <a:off x="-317880" y="9867756"/>
            <a:ext cx="18754924" cy="742773"/>
            <a:chOff x="0" y="0"/>
            <a:chExt cx="4939568" cy="280883"/>
          </a:xfrm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78E1F87D-19C1-40E2-9497-67C1AE846ABD}"/>
                </a:ext>
              </a:extLst>
            </p:cNvPr>
            <p:cNvSpPr/>
            <p:nvPr/>
          </p:nvSpPr>
          <p:spPr>
            <a:xfrm>
              <a:off x="0" y="0"/>
              <a:ext cx="4939569" cy="280883"/>
            </a:xfrm>
            <a:custGeom>
              <a:avLst/>
              <a:gdLst/>
              <a:ahLst/>
              <a:cxnLst/>
              <a:rect l="l" t="t" r="r" b="b"/>
              <a:pathLst>
                <a:path w="4939569" h="280883">
                  <a:moveTo>
                    <a:pt x="0" y="0"/>
                  </a:moveTo>
                  <a:lnTo>
                    <a:pt x="4939569" y="0"/>
                  </a:lnTo>
                  <a:lnTo>
                    <a:pt x="4939569" y="280883"/>
                  </a:lnTo>
                  <a:lnTo>
                    <a:pt x="0" y="280883"/>
                  </a:lnTo>
                  <a:close/>
                </a:path>
              </a:pathLst>
            </a:custGeom>
            <a:solidFill>
              <a:srgbClr val="967655"/>
            </a:solidFill>
            <a:ln w="28575" cap="sq">
              <a:solidFill>
                <a:srgbClr val="473C3C"/>
              </a:solidFill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" name="TextBox 4">
              <a:extLst>
                <a:ext uri="{FF2B5EF4-FFF2-40B4-BE49-F238E27FC236}">
                  <a16:creationId xmlns:a16="http://schemas.microsoft.com/office/drawing/2014/main" id="{D13A8731-2B7A-4E6A-BDD7-55085DD7B959}"/>
                </a:ext>
              </a:extLst>
            </p:cNvPr>
            <p:cNvSpPr txBox="1"/>
            <p:nvPr/>
          </p:nvSpPr>
          <p:spPr>
            <a:xfrm>
              <a:off x="0" y="-142875"/>
              <a:ext cx="4939568" cy="423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14"/>
                </a:lnSpc>
              </a:pPr>
              <a:endParaRPr/>
            </a:p>
          </p:txBody>
        </p:sp>
      </p:grpSp>
      <p:sp>
        <p:nvSpPr>
          <p:cNvPr id="22" name="Freeform 32">
            <a:extLst>
              <a:ext uri="{FF2B5EF4-FFF2-40B4-BE49-F238E27FC236}">
                <a16:creationId xmlns:a16="http://schemas.microsoft.com/office/drawing/2014/main" id="{5A3CBB00-7291-4382-97D1-BFF5DB355CF8}"/>
              </a:ext>
            </a:extLst>
          </p:cNvPr>
          <p:cNvSpPr/>
          <p:nvPr/>
        </p:nvSpPr>
        <p:spPr>
          <a:xfrm rot="-822811">
            <a:off x="484773" y="2009905"/>
            <a:ext cx="684355" cy="609383"/>
          </a:xfrm>
          <a:custGeom>
            <a:avLst/>
            <a:gdLst/>
            <a:ahLst/>
            <a:cxnLst/>
            <a:rect l="l" t="t" r="r" b="b"/>
            <a:pathLst>
              <a:path w="791464" h="749912">
                <a:moveTo>
                  <a:pt x="0" y="0"/>
                </a:moveTo>
                <a:lnTo>
                  <a:pt x="791464" y="0"/>
                </a:lnTo>
                <a:lnTo>
                  <a:pt x="791464" y="749912"/>
                </a:lnTo>
                <a:lnTo>
                  <a:pt x="0" y="7499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BB7C955F-6E1C-4B2F-BEEB-CD8B307E3AFD}"/>
              </a:ext>
            </a:extLst>
          </p:cNvPr>
          <p:cNvSpPr txBox="1"/>
          <p:nvPr/>
        </p:nvSpPr>
        <p:spPr>
          <a:xfrm>
            <a:off x="9056578" y="5082364"/>
            <a:ext cx="8240042" cy="819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000"/>
              </a:lnSpc>
              <a:defRPr/>
            </a:pPr>
            <a:r>
              <a:rPr lang="en-US" sz="66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The movie </a:t>
            </a:r>
            <a:r>
              <a:rPr lang="en-US" sz="6600" b="1" spc="-300" dirty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made me </a:t>
            </a:r>
            <a:r>
              <a:rPr lang="en-US" sz="6600" b="1" spc="-300" dirty="0">
                <a:solidFill>
                  <a:srgbClr val="FFE99C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sadly</a:t>
            </a:r>
            <a:r>
              <a:rPr lang="en-US" sz="6600" b="1" spc="-300" dirty="0">
                <a:solidFill>
                  <a:srgbClr val="FFFFFF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.</a:t>
            </a:r>
            <a:endParaRPr kumimoji="0" lang="en-US" sz="6600" b="1" i="0" u="none" strike="noStrike" kern="1200" cap="none" spc="-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A06FF8AC-E54C-4496-A721-BCDDD4188156}"/>
              </a:ext>
            </a:extLst>
          </p:cNvPr>
          <p:cNvSpPr/>
          <p:nvPr/>
        </p:nvSpPr>
        <p:spPr>
          <a:xfrm>
            <a:off x="5420757" y="5708285"/>
            <a:ext cx="996586" cy="201200"/>
          </a:xfrm>
          <a:custGeom>
            <a:avLst/>
            <a:gdLst/>
            <a:ahLst/>
            <a:cxnLst/>
            <a:rect l="l" t="t" r="r" b="b"/>
            <a:pathLst>
              <a:path w="4316869" h="393914">
                <a:moveTo>
                  <a:pt x="0" y="0"/>
                </a:moveTo>
                <a:lnTo>
                  <a:pt x="4316869" y="0"/>
                </a:lnTo>
                <a:lnTo>
                  <a:pt x="4316869" y="393915"/>
                </a:lnTo>
                <a:lnTo>
                  <a:pt x="0" y="3939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064CE17D-4AE9-4DF4-B8A1-09D57FA69840}"/>
              </a:ext>
            </a:extLst>
          </p:cNvPr>
          <p:cNvSpPr txBox="1"/>
          <p:nvPr/>
        </p:nvSpPr>
        <p:spPr>
          <a:xfrm>
            <a:off x="5212354" y="5859377"/>
            <a:ext cx="1359715" cy="723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ko-KR" altLang="en-US" sz="4000" b="1" spc="-300" dirty="0">
                <a:solidFill>
                  <a:srgbClr val="A7E1F3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명사</a:t>
            </a:r>
            <a:endParaRPr lang="en-US" sz="4000" b="1" spc="-300" dirty="0">
              <a:solidFill>
                <a:srgbClr val="A7E1F3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36" name="Freeform 21">
            <a:extLst>
              <a:ext uri="{FF2B5EF4-FFF2-40B4-BE49-F238E27FC236}">
                <a16:creationId xmlns:a16="http://schemas.microsoft.com/office/drawing/2014/main" id="{225CA481-871D-4316-87BF-96F54B1C065F}"/>
              </a:ext>
            </a:extLst>
          </p:cNvPr>
          <p:cNvSpPr/>
          <p:nvPr/>
        </p:nvSpPr>
        <p:spPr>
          <a:xfrm>
            <a:off x="6555806" y="5691618"/>
            <a:ext cx="1075123" cy="217867"/>
          </a:xfrm>
          <a:custGeom>
            <a:avLst/>
            <a:gdLst/>
            <a:ahLst/>
            <a:cxnLst/>
            <a:rect l="l" t="t" r="r" b="b"/>
            <a:pathLst>
              <a:path w="4316869" h="393914">
                <a:moveTo>
                  <a:pt x="0" y="0"/>
                </a:moveTo>
                <a:lnTo>
                  <a:pt x="4316869" y="0"/>
                </a:lnTo>
                <a:lnTo>
                  <a:pt x="4316869" y="393914"/>
                </a:lnTo>
                <a:lnTo>
                  <a:pt x="0" y="3939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37" name="TextBox 12">
            <a:extLst>
              <a:ext uri="{FF2B5EF4-FFF2-40B4-BE49-F238E27FC236}">
                <a16:creationId xmlns:a16="http://schemas.microsoft.com/office/drawing/2014/main" id="{22A9891D-E840-4F43-B697-60C6F96BF530}"/>
              </a:ext>
            </a:extLst>
          </p:cNvPr>
          <p:cNvSpPr txBox="1"/>
          <p:nvPr/>
        </p:nvSpPr>
        <p:spPr>
          <a:xfrm>
            <a:off x="6572069" y="5849083"/>
            <a:ext cx="119732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ko-KR" altLang="en-US" sz="4000" b="1" spc="-300" dirty="0">
                <a:solidFill>
                  <a:srgbClr val="C87AAA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형용사</a:t>
            </a:r>
            <a:endParaRPr lang="en-US" sz="6000" b="1" spc="-300" dirty="0">
              <a:solidFill>
                <a:srgbClr val="C87AAA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38" name="Freeform 21">
            <a:extLst>
              <a:ext uri="{FF2B5EF4-FFF2-40B4-BE49-F238E27FC236}">
                <a16:creationId xmlns:a16="http://schemas.microsoft.com/office/drawing/2014/main" id="{BAC478EE-6F3F-4C09-90D4-59409723F4DF}"/>
              </a:ext>
            </a:extLst>
          </p:cNvPr>
          <p:cNvSpPr/>
          <p:nvPr/>
        </p:nvSpPr>
        <p:spPr>
          <a:xfrm>
            <a:off x="15010377" y="5752844"/>
            <a:ext cx="1593966" cy="273242"/>
          </a:xfrm>
          <a:custGeom>
            <a:avLst/>
            <a:gdLst/>
            <a:ahLst/>
            <a:cxnLst/>
            <a:rect l="l" t="t" r="r" b="b"/>
            <a:pathLst>
              <a:path w="4316869" h="393914">
                <a:moveTo>
                  <a:pt x="0" y="0"/>
                </a:moveTo>
                <a:lnTo>
                  <a:pt x="4316869" y="0"/>
                </a:lnTo>
                <a:lnTo>
                  <a:pt x="4316869" y="393914"/>
                </a:lnTo>
                <a:lnTo>
                  <a:pt x="0" y="3939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39" name="TextBox 12">
            <a:extLst>
              <a:ext uri="{FF2B5EF4-FFF2-40B4-BE49-F238E27FC236}">
                <a16:creationId xmlns:a16="http://schemas.microsoft.com/office/drawing/2014/main" id="{ABDC2DF3-A360-48F3-8CEC-D3ECA7A955B9}"/>
              </a:ext>
            </a:extLst>
          </p:cNvPr>
          <p:cNvSpPr txBox="1"/>
          <p:nvPr/>
        </p:nvSpPr>
        <p:spPr>
          <a:xfrm>
            <a:off x="15407020" y="5892779"/>
            <a:ext cx="119732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ko-KR" altLang="en-US" sz="4000" b="1" spc="-300" dirty="0">
                <a:solidFill>
                  <a:srgbClr val="C87AAA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부사</a:t>
            </a:r>
            <a:endParaRPr lang="en-US" sz="6000" b="1" spc="-300" dirty="0">
              <a:solidFill>
                <a:srgbClr val="C87AAA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40" name="Freeform 22">
            <a:extLst>
              <a:ext uri="{FF2B5EF4-FFF2-40B4-BE49-F238E27FC236}">
                <a16:creationId xmlns:a16="http://schemas.microsoft.com/office/drawing/2014/main" id="{00D46E36-B847-4B50-A088-2DD43E1644C5}"/>
              </a:ext>
            </a:extLst>
          </p:cNvPr>
          <p:cNvSpPr/>
          <p:nvPr/>
        </p:nvSpPr>
        <p:spPr>
          <a:xfrm>
            <a:off x="13931594" y="5758533"/>
            <a:ext cx="996586" cy="201200"/>
          </a:xfrm>
          <a:custGeom>
            <a:avLst/>
            <a:gdLst/>
            <a:ahLst/>
            <a:cxnLst/>
            <a:rect l="l" t="t" r="r" b="b"/>
            <a:pathLst>
              <a:path w="4316869" h="393914">
                <a:moveTo>
                  <a:pt x="0" y="0"/>
                </a:moveTo>
                <a:lnTo>
                  <a:pt x="4316869" y="0"/>
                </a:lnTo>
                <a:lnTo>
                  <a:pt x="4316869" y="393915"/>
                </a:lnTo>
                <a:lnTo>
                  <a:pt x="0" y="3939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41" name="TextBox 12">
            <a:extLst>
              <a:ext uri="{FF2B5EF4-FFF2-40B4-BE49-F238E27FC236}">
                <a16:creationId xmlns:a16="http://schemas.microsoft.com/office/drawing/2014/main" id="{A41825C9-F621-483E-A39D-0D46D5ECC7DA}"/>
              </a:ext>
            </a:extLst>
          </p:cNvPr>
          <p:cNvSpPr txBox="1"/>
          <p:nvPr/>
        </p:nvSpPr>
        <p:spPr>
          <a:xfrm>
            <a:off x="13723191" y="5909625"/>
            <a:ext cx="1359715" cy="723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ko-KR" altLang="en-US" sz="4000" b="1" spc="-300" dirty="0">
                <a:solidFill>
                  <a:srgbClr val="A7E1F3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Pretendard Light" panose="02000403000000020004" pitchFamily="50" charset="-127"/>
                <a:sym typeface="윤고딕"/>
              </a:rPr>
              <a:t>명사</a:t>
            </a:r>
            <a:endParaRPr lang="en-US" sz="4000" b="1" spc="-300" dirty="0">
              <a:solidFill>
                <a:srgbClr val="A7E1F3"/>
              </a:solidFill>
              <a:latin typeface="나눔바른펜" panose="020B0503000000000000" pitchFamily="50" charset="-127"/>
              <a:ea typeface="나눔바른펜" panose="020B0503000000000000" pitchFamily="50" charset="-127"/>
              <a:cs typeface="Pretendard Light" panose="02000403000000020004" pitchFamily="50" charset="-127"/>
              <a:sym typeface="윤고딕"/>
            </a:endParaRPr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880ABE2D-BF62-4EB9-9F0E-7D4E7C82C0FE}"/>
              </a:ext>
            </a:extLst>
          </p:cNvPr>
          <p:cNvSpPr/>
          <p:nvPr/>
        </p:nvSpPr>
        <p:spPr>
          <a:xfrm>
            <a:off x="8832272" y="5334779"/>
            <a:ext cx="8070525" cy="273242"/>
          </a:xfrm>
          <a:custGeom>
            <a:avLst/>
            <a:gdLst/>
            <a:ahLst/>
            <a:cxnLst/>
            <a:rect l="l" t="t" r="r" b="b"/>
            <a:pathLst>
              <a:path w="4316869" h="393914">
                <a:moveTo>
                  <a:pt x="0" y="0"/>
                </a:moveTo>
                <a:lnTo>
                  <a:pt x="4316869" y="0"/>
                </a:lnTo>
                <a:lnTo>
                  <a:pt x="4316869" y="393915"/>
                </a:lnTo>
                <a:lnTo>
                  <a:pt x="0" y="3939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840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  <p:bldP spid="37" grpId="0"/>
      <p:bldP spid="39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375</Words>
  <Application>Microsoft Office PowerPoint</Application>
  <PresentationFormat>사용자 지정</PresentationFormat>
  <Paragraphs>71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나눔바른펜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G2_L1_Grammar Help(p.</dc:title>
  <dc:creator>송현우-노트북</dc:creator>
  <cp:lastModifiedBy>승현정(Seung Hyunjung) 대리</cp:lastModifiedBy>
  <cp:revision>36</cp:revision>
  <dcterms:created xsi:type="dcterms:W3CDTF">2006-08-16T00:00:00Z</dcterms:created>
  <dcterms:modified xsi:type="dcterms:W3CDTF">2026-01-14T04:59:53Z</dcterms:modified>
  <dc:identifier>DAGcOwuH0gU</dc:identifier>
</cp:coreProperties>
</file>