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5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embeddedFontLst>
    <p:embeddedFont>
      <p:font typeface="HY강B" panose="020B0600000101010101" charset="-127"/>
      <p:regular r:id="rId16"/>
    </p:embeddedFont>
    <p:embeddedFont>
      <p:font typeface="맑은 고딕" panose="020B0503020000020004" pitchFamily="50" charset="-127"/>
      <p:regular r:id="rId17"/>
      <p:bold r:id="rId1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9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만든 이" initials="오전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3" autoAdjust="0"/>
    <p:restoredTop sz="94737"/>
  </p:normalViewPr>
  <p:slideViewPr>
    <p:cSldViewPr>
      <p:cViewPr varScale="1">
        <p:scale>
          <a:sx n="110" d="100"/>
          <a:sy n="110" d="100"/>
        </p:scale>
        <p:origin x="1560" y="84"/>
      </p:cViewPr>
      <p:guideLst>
        <p:guide orient="horz" pos="2159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72"/>
      </p:cViewPr>
      <p:guideLst>
        <p:guide orient="horz" pos="2879"/>
        <p:guide pos="2159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176ACFF7-D7B0-454E-8AD3-7F6C88D9854F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FF557C4C-1EB0-4725-A9B3-7A96A791DE13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5501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0405B032-FDD6-43BF-AF01-1BC88A43D91D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F3EC4D8E-D134-4089-BAA9-0E031B4BE4D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12514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C4D8E-D134-4089-BAA9-0E031B4BE4D0}" type="slidenum">
              <a:rPr lang="ko-KR" altLang="en-US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940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627784" y="1268910"/>
            <a:ext cx="4003998" cy="2088082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987824" y="3429000"/>
            <a:ext cx="3249306" cy="1152128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27" name="그룹 25"/>
          <p:cNvGrpSpPr/>
          <p:nvPr userDrawn="1"/>
        </p:nvGrpSpPr>
        <p:grpSpPr>
          <a:xfrm>
            <a:off x="8062" y="1548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28" name="직사각형 2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직사각형 2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" name="직사각형 3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" name="직사각형 3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" name="직사각형 3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8" name="모서리가 둥근 직사각형 37"/>
          <p:cNvSpPr/>
          <p:nvPr userDrawn="1"/>
        </p:nvSpPr>
        <p:spPr>
          <a:xfrm>
            <a:off x="438013" y="371897"/>
            <a:ext cx="8280921" cy="6081439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</p:spPr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0" name="눈물 방울 9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눈물 방울 10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7" name="그룹 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9" name="직선 연결선 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" name="제목 개체 틀 1"/>
          <p:cNvSpPr>
            <a:spLocks noGrp="1"/>
          </p:cNvSpPr>
          <p:nvPr>
            <p:ph type="title"/>
          </p:nvPr>
        </p:nvSpPr>
        <p:spPr>
          <a:xfrm>
            <a:off x="803375" y="274638"/>
            <a:ext cx="7475237" cy="769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259632" y="252195"/>
            <a:ext cx="2987824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endParaRPr lang="ko-KR" altLang="en-US" sz="4800" b="1" dirty="0">
              <a:solidFill>
                <a:srgbClr val="95D3D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18" name="그룹 17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9" name="눈물 방울 18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0" name="눈물 방울 19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1" name="그룹 20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23" name="직선 연결선 22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4" name="그룹 13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5" name="눈물 방울 14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눈물 방울 15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7" name="그룹 16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9" name="직선 연결선 18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모서리가 둥근 직사각형 17"/>
          <p:cNvSpPr/>
          <p:nvPr userDrawn="1"/>
        </p:nvSpPr>
        <p:spPr>
          <a:xfrm>
            <a:off x="438013" y="371897"/>
            <a:ext cx="8280921" cy="6194998"/>
          </a:xfrm>
          <a:prstGeom prst="roundRect">
            <a:avLst/>
          </a:prstGeom>
          <a:solidFill>
            <a:schemeClr val="bg1">
              <a:alpha val="75000"/>
            </a:schemeClr>
          </a:solidFill>
          <a:ln w="60325">
            <a:solidFill>
              <a:srgbClr val="95D3D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" name="그룹 25"/>
          <p:cNvGrpSpPr/>
          <p:nvPr userDrawn="1"/>
        </p:nvGrpSpPr>
        <p:grpSpPr>
          <a:xfrm>
            <a:off x="6473" y="0"/>
            <a:ext cx="9144000" cy="6858000"/>
            <a:chOff x="-1588" y="44624"/>
            <a:chExt cx="9147176" cy="6749702"/>
          </a:xfrm>
          <a:solidFill>
            <a:srgbClr val="95D3DF">
              <a:alpha val="50000"/>
            </a:srgbClr>
          </a:solidFill>
        </p:grpSpPr>
        <p:sp>
          <p:nvSpPr>
            <p:cNvPr id="8" name="직사각형 7"/>
            <p:cNvSpPr/>
            <p:nvPr/>
          </p:nvSpPr>
          <p:spPr>
            <a:xfrm>
              <a:off x="0" y="4462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0" y="77003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0" y="148478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0" y="2210197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0" y="293446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0" y="365988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0" y="4374629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0" y="5100042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-1588" y="580526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1588" y="6506294"/>
              <a:ext cx="9144000" cy="2880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142" y="2657365"/>
            <a:ext cx="687617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모서리가 둥근 직사각형 5"/>
          <p:cNvSpPr/>
          <p:nvPr userDrawn="1"/>
        </p:nvSpPr>
        <p:spPr>
          <a:xfrm>
            <a:off x="611560" y="548680"/>
            <a:ext cx="7920880" cy="5832648"/>
          </a:xfrm>
          <a:prstGeom prst="roundRect">
            <a:avLst/>
          </a:prstGeom>
          <a:solidFill>
            <a:srgbClr val="B3D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포인트가 5개인 별 18"/>
          <p:cNvSpPr/>
          <p:nvPr userDrawn="1"/>
        </p:nvSpPr>
        <p:spPr>
          <a:xfrm rot="2709543">
            <a:off x="7795467" y="5122721"/>
            <a:ext cx="615656" cy="598202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포인트가 5개인 별 19"/>
          <p:cNvSpPr/>
          <p:nvPr userDrawn="1"/>
        </p:nvSpPr>
        <p:spPr>
          <a:xfrm rot="1614719">
            <a:off x="6753981" y="5053469"/>
            <a:ext cx="1156890" cy="1127070"/>
          </a:xfrm>
          <a:prstGeom prst="star5">
            <a:avLst>
              <a:gd name="adj" fmla="val 25043"/>
              <a:gd name="hf" fmla="val 105146"/>
              <a:gd name="vf" fmla="val 11055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9" name="그룹 18"/>
          <p:cNvGrpSpPr/>
          <p:nvPr userDrawn="1"/>
        </p:nvGrpSpPr>
        <p:grpSpPr>
          <a:xfrm>
            <a:off x="6473" y="0"/>
            <a:ext cx="9144000" cy="6858000"/>
            <a:chOff x="6473" y="0"/>
            <a:chExt cx="9144000" cy="6858000"/>
          </a:xfrm>
        </p:grpSpPr>
        <p:grpSp>
          <p:nvGrpSpPr>
            <p:cNvPr id="6" name="그룹 25"/>
            <p:cNvGrpSpPr/>
            <p:nvPr userDrawn="1"/>
          </p:nvGrpSpPr>
          <p:grpSpPr>
            <a:xfrm>
              <a:off x="6473" y="0"/>
              <a:ext cx="9144000" cy="6858000"/>
              <a:chOff x="-1588" y="44624"/>
              <a:chExt cx="9147176" cy="6749702"/>
            </a:xfrm>
            <a:solidFill>
              <a:srgbClr val="FDD9E3">
                <a:alpha val="50000"/>
              </a:srgbClr>
            </a:solidFill>
          </p:grpSpPr>
          <p:sp>
            <p:nvSpPr>
              <p:cNvPr id="7" name="직사각형 6"/>
              <p:cNvSpPr/>
              <p:nvPr/>
            </p:nvSpPr>
            <p:spPr>
              <a:xfrm>
                <a:off x="0" y="4462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0" y="77003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" name="직사각형 8"/>
              <p:cNvSpPr/>
              <p:nvPr/>
            </p:nvSpPr>
            <p:spPr>
              <a:xfrm>
                <a:off x="0" y="148478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0" y="2210197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1" name="직사각형 10"/>
              <p:cNvSpPr/>
              <p:nvPr/>
            </p:nvSpPr>
            <p:spPr>
              <a:xfrm>
                <a:off x="0" y="293446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0" y="365988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0" y="4374629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0" y="5100042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5" name="직사각형 14"/>
              <p:cNvSpPr/>
              <p:nvPr/>
            </p:nvSpPr>
            <p:spPr>
              <a:xfrm>
                <a:off x="-1588" y="580526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1588" y="6506294"/>
                <a:ext cx="9144000" cy="28803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7" name="눈물 방울 16"/>
            <p:cNvSpPr/>
            <p:nvPr userDrawn="1"/>
          </p:nvSpPr>
          <p:spPr>
            <a:xfrm flipH="1">
              <a:off x="683568" y="548680"/>
              <a:ext cx="6208158" cy="5828295"/>
            </a:xfrm>
            <a:prstGeom prst="teardrop">
              <a:avLst/>
            </a:prstGeom>
            <a:solidFill>
              <a:schemeClr val="bg1">
                <a:alpha val="71000"/>
              </a:schemeClr>
            </a:solidFill>
            <a:ln w="47625">
              <a:solidFill>
                <a:srgbClr val="FA98B4">
                  <a:alpha val="31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8" name="눈물 방울 17"/>
            <p:cNvSpPr/>
            <p:nvPr userDrawn="1"/>
          </p:nvSpPr>
          <p:spPr>
            <a:xfrm>
              <a:off x="5220072" y="2934688"/>
              <a:ext cx="3561164" cy="3742030"/>
            </a:xfrm>
            <a:prstGeom prst="teardrop">
              <a:avLst/>
            </a:prstGeom>
            <a:solidFill>
              <a:srgbClr val="FDD9E3">
                <a:alpha val="88000"/>
              </a:srgbClr>
            </a:solidFill>
            <a:ln w="38100">
              <a:solidFill>
                <a:srgbClr val="FA98B4">
                  <a:alpha val="37000"/>
                </a:srgb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cxnSp>
        <p:nvCxnSpPr>
          <p:cNvPr id="35" name="직선 연결선 34"/>
          <p:cNvCxnSpPr/>
          <p:nvPr userDrawn="1"/>
        </p:nvCxnSpPr>
        <p:spPr>
          <a:xfrm>
            <a:off x="1835696" y="3501008"/>
            <a:ext cx="3528392" cy="36004"/>
          </a:xfrm>
          <a:prstGeom prst="line">
            <a:avLst/>
          </a:prstGeom>
          <a:ln w="31750">
            <a:solidFill>
              <a:schemeClr val="tx1">
                <a:lumMod val="85000"/>
                <a:lumOff val="1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715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grpSp>
        <p:nvGrpSpPr>
          <p:cNvPr id="12" name="그룹 11"/>
          <p:cNvGrpSpPr/>
          <p:nvPr userDrawn="1"/>
        </p:nvGrpSpPr>
        <p:grpSpPr>
          <a:xfrm>
            <a:off x="453205" y="260648"/>
            <a:ext cx="7825407" cy="834102"/>
            <a:chOff x="453205" y="260648"/>
            <a:chExt cx="7825407" cy="884723"/>
          </a:xfrm>
        </p:grpSpPr>
        <p:sp>
          <p:nvSpPr>
            <p:cNvPr id="13" name="눈물 방울 12"/>
            <p:cNvSpPr/>
            <p:nvPr userDrawn="1"/>
          </p:nvSpPr>
          <p:spPr>
            <a:xfrm rot="6641149">
              <a:off x="553148" y="301263"/>
              <a:ext cx="500455" cy="478549"/>
            </a:xfrm>
            <a:prstGeom prst="teardrop">
              <a:avLst/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눈물 방울 13"/>
            <p:cNvSpPr/>
            <p:nvPr userDrawn="1"/>
          </p:nvSpPr>
          <p:spPr>
            <a:xfrm rot="2032929">
              <a:off x="453205" y="805054"/>
              <a:ext cx="334564" cy="340317"/>
            </a:xfrm>
            <a:prstGeom prst="teardrop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15" name="그룹 14"/>
            <p:cNvGrpSpPr/>
            <p:nvPr userDrawn="1"/>
          </p:nvGrpSpPr>
          <p:grpSpPr>
            <a:xfrm>
              <a:off x="645763" y="260648"/>
              <a:ext cx="7632849" cy="830997"/>
              <a:chOff x="683567" y="260648"/>
              <a:chExt cx="7632849" cy="830997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973908" y="260648"/>
                <a:ext cx="2987824" cy="83099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ko-KR" altLang="en-US" sz="4800" b="1" dirty="0">
                  <a:solidFill>
                    <a:srgbClr val="95D3D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17" name="직선 연결선 16"/>
              <p:cNvCxnSpPr/>
              <p:nvPr/>
            </p:nvCxnSpPr>
            <p:spPr>
              <a:xfrm>
                <a:off x="683567" y="1091645"/>
                <a:ext cx="7632849" cy="0"/>
              </a:xfrm>
              <a:prstGeom prst="line">
                <a:avLst/>
              </a:prstGeom>
              <a:ln w="22225">
                <a:solidFill>
                  <a:srgbClr val="B3DFE8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7DBD5-C8F2-471F-8D0D-D2CF04D8DD55}" type="datetimeFigureOut">
              <a:rPr lang="ko-KR" altLang="en-US" smtClean="0"/>
              <a:pPr/>
              <a:t>2021-08-30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6807-4BF5-4495-8C3A-92E5FF07C04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테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7DBD5-C8F2-471F-8D0D-D2CF04D8DD55}" type="datetimeFigureOut">
              <a:rPr lang="ko-KR" altLang="en-US"/>
              <a:pPr/>
              <a:t>2021-08-30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06807-4BF5-4495-8C3A-92E5FF07C049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그룹 94"/>
          <p:cNvGrpSpPr/>
          <p:nvPr/>
        </p:nvGrpSpPr>
        <p:grpSpPr>
          <a:xfrm>
            <a:off x="1500166" y="1474317"/>
            <a:ext cx="6429420" cy="4137637"/>
            <a:chOff x="1500166" y="1474317"/>
            <a:chExt cx="6429420" cy="4137637"/>
          </a:xfrm>
        </p:grpSpPr>
        <p:grpSp>
          <p:nvGrpSpPr>
            <p:cNvPr id="83" name="그룹 82"/>
            <p:cNvGrpSpPr/>
            <p:nvPr/>
          </p:nvGrpSpPr>
          <p:grpSpPr>
            <a:xfrm>
              <a:off x="1500166" y="1999040"/>
              <a:ext cx="6429420" cy="3612914"/>
              <a:chOff x="1500166" y="1999040"/>
              <a:chExt cx="6429420" cy="3612914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878173" y="1999040"/>
                <a:ext cx="5400599" cy="20948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4800" b="1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</a:rPr>
                  <a:t>Middle School </a:t>
                </a:r>
                <a:r>
                  <a:rPr lang="en-US" altLang="ko-KR" sz="4800" b="1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English Grammar </a:t>
                </a:r>
              </a:p>
              <a:p>
                <a:pPr algn="ctr"/>
                <a:endParaRPr lang="en-US" altLang="ko-KR" sz="36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endParaRPr>
              </a:p>
            </p:txBody>
          </p:sp>
          <p:cxnSp>
            <p:nvCxnSpPr>
              <p:cNvPr id="76" name="직선 연결선 75"/>
              <p:cNvCxnSpPr/>
              <p:nvPr/>
            </p:nvCxnSpPr>
            <p:spPr>
              <a:xfrm>
                <a:off x="3491880" y="3681028"/>
                <a:ext cx="1893446" cy="0"/>
              </a:xfrm>
              <a:prstGeom prst="line">
                <a:avLst/>
              </a:prstGeom>
              <a:ln w="317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9"/>
              <p:cNvSpPr txBox="1"/>
              <p:nvPr/>
            </p:nvSpPr>
            <p:spPr>
              <a:xfrm>
                <a:off x="1500166" y="3857628"/>
                <a:ext cx="6429420" cy="17543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sz="36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Lesson 8</a:t>
                </a:r>
              </a:p>
              <a:p>
                <a:pPr algn="ctr"/>
                <a:r>
                  <a:rPr lang="en-US" altLang="ko-KR" sz="36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>
                      <a:outerShdw blurRad="38100" dist="38100" dir="2700000" algn="tl" rotWithShape="0">
                        <a:srgbClr val="000000">
                          <a:alpha val="40000"/>
                        </a:srgbClr>
                      </a:outerShdw>
                    </a:effectLst>
                    <a:latin typeface="+mj-ea"/>
                    <a:ea typeface="+mj-ea"/>
                  </a:rPr>
                  <a:t>Grammar 2</a:t>
                </a:r>
              </a:p>
              <a:p>
                <a:pPr algn="ctr"/>
                <a:endParaRPr lang="en-US" altLang="en-US" sz="3600" dirty="0"/>
              </a:p>
            </p:txBody>
          </p:sp>
        </p:grpSp>
        <p:grpSp>
          <p:nvGrpSpPr>
            <p:cNvPr id="94" name="그룹 93"/>
            <p:cNvGrpSpPr/>
            <p:nvPr/>
          </p:nvGrpSpPr>
          <p:grpSpPr>
            <a:xfrm rot="20830430">
              <a:off x="1508354" y="1474317"/>
              <a:ext cx="796862" cy="1049446"/>
              <a:chOff x="1524673" y="1438772"/>
              <a:chExt cx="796862" cy="1049446"/>
            </a:xfrm>
          </p:grpSpPr>
          <p:sp>
            <p:nvSpPr>
              <p:cNvPr id="92" name="눈물 방울 91"/>
              <p:cNvSpPr/>
              <p:nvPr/>
            </p:nvSpPr>
            <p:spPr>
              <a:xfrm rot="7479509">
                <a:off x="1737122" y="1466746"/>
                <a:ext cx="612387" cy="556439"/>
              </a:xfrm>
              <a:prstGeom prst="teardrop">
                <a:avLst>
                  <a:gd name="adj" fmla="val 100000"/>
                </a:avLst>
              </a:prstGeom>
              <a:solidFill>
                <a:srgbClr val="FDD9E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93" name="눈물 방울 92"/>
              <p:cNvSpPr/>
              <p:nvPr/>
            </p:nvSpPr>
            <p:spPr>
              <a:xfrm rot="2032928">
                <a:off x="1524673" y="2029524"/>
                <a:ext cx="456904" cy="458694"/>
              </a:xfrm>
              <a:prstGeom prst="teardrop">
                <a:avLst>
                  <a:gd name="adj" fmla="val 100000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453205" y="288613"/>
            <a:ext cx="543477" cy="806137"/>
            <a:chOff x="453205" y="290310"/>
            <a:chExt cx="589445" cy="855061"/>
          </a:xfrm>
        </p:grpSpPr>
        <p:sp>
          <p:nvSpPr>
            <p:cNvPr id="4" name="눈물 방울 3"/>
            <p:cNvSpPr/>
            <p:nvPr/>
          </p:nvSpPr>
          <p:spPr>
            <a:xfrm rot="6641149">
              <a:off x="553148" y="301263"/>
              <a:ext cx="500455" cy="478549"/>
            </a:xfrm>
            <a:prstGeom prst="teardrop">
              <a:avLst>
                <a:gd name="adj" fmla="val 100000"/>
              </a:avLst>
            </a:prstGeom>
            <a:solidFill>
              <a:srgbClr val="FD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눈물 방울 4"/>
            <p:cNvSpPr/>
            <p:nvPr/>
          </p:nvSpPr>
          <p:spPr>
            <a:xfrm rot="2032928">
              <a:off x="453205" y="805054"/>
              <a:ext cx="334564" cy="340317"/>
            </a:xfrm>
            <a:prstGeom prst="teardrop">
              <a:avLst>
                <a:gd name="adj" fmla="val 10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043608" y="268605"/>
            <a:ext cx="2714120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심화문제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472" y="1340768"/>
            <a:ext cx="80010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가정법 문장으로 바꿔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30" name="텍스트 개체 틀 4"/>
          <p:cNvSpPr txBox="1"/>
          <p:nvPr/>
        </p:nvSpPr>
        <p:spPr>
          <a:xfrm>
            <a:off x="571472" y="2000240"/>
            <a:ext cx="7901968" cy="4000528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There are many cars, so the city is polluted. </a:t>
            </a:r>
          </a:p>
          <a:p>
            <a:pPr marL="432000" lvl="0" indent="-432000"/>
            <a:r>
              <a:rPr lang="en-US" altLang="en-US" sz="2400" b="1" dirty="0"/>
              <a:t>→ </a:t>
            </a:r>
            <a:r>
              <a:rPr lang="en-US" altLang="en-US" sz="2400" b="1" dirty="0">
                <a:solidFill>
                  <a:srgbClr val="C00000"/>
                </a:solidFill>
              </a:rPr>
              <a:t>If there were not many cars, the city would not  be</a:t>
            </a:r>
            <a:r>
              <a:rPr lang="en-US" altLang="ko-KR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>
                <a:solidFill>
                  <a:srgbClr val="C00000"/>
                </a:solidFill>
              </a:rPr>
              <a:t>polluted. </a:t>
            </a:r>
          </a:p>
          <a:p>
            <a:pPr lvl="0">
              <a:spcBef>
                <a:spcPts val="1500"/>
              </a:spcBef>
            </a:pPr>
            <a:r>
              <a:rPr lang="en-US" altLang="en-US" sz="2400" b="1" dirty="0"/>
              <a:t>2) As Tim eats too many sweets, he has bad teeth. </a:t>
            </a:r>
          </a:p>
          <a:p>
            <a:pPr marL="432000" lvl="0" indent="-432000"/>
            <a:r>
              <a:rPr lang="en-US" altLang="en-US" sz="2400" b="1" dirty="0"/>
              <a:t>→ </a:t>
            </a:r>
            <a:r>
              <a:rPr lang="en-US" altLang="en-US" sz="2400" b="1" dirty="0">
                <a:solidFill>
                  <a:srgbClr val="C00000"/>
                </a:solidFill>
              </a:rPr>
              <a:t>If Tim didn't eat too many sweets, he would not have bad teeth. </a:t>
            </a:r>
          </a:p>
          <a:p>
            <a:pPr lvl="0">
              <a:spcBef>
                <a:spcPts val="1500"/>
              </a:spcBef>
            </a:pPr>
            <a:r>
              <a:rPr lang="en-US" altLang="en-US" sz="2400" b="1" dirty="0"/>
              <a:t>3) She doesn't practice the violin more often, so she         can't play in the school orchestra. </a:t>
            </a:r>
          </a:p>
          <a:p>
            <a:pPr marL="432000" lvl="0" indent="-432000"/>
            <a:r>
              <a:rPr lang="en-US" altLang="en-US" sz="2400" b="1" dirty="0"/>
              <a:t>→ </a:t>
            </a:r>
            <a:r>
              <a:rPr lang="en-US" altLang="en-US" sz="2400" b="1" dirty="0">
                <a:solidFill>
                  <a:srgbClr val="C00000"/>
                </a:solidFill>
              </a:rPr>
              <a:t>If she practiced the violin more often, she could          </a:t>
            </a:r>
            <a:r>
              <a:rPr lang="en-US" altLang="ko-KR" sz="2400" b="1" dirty="0">
                <a:solidFill>
                  <a:srgbClr val="C00000"/>
                </a:solidFill>
              </a:rPr>
              <a:t> </a:t>
            </a:r>
            <a:r>
              <a:rPr lang="en-US" altLang="en-US" sz="2400" b="1" dirty="0">
                <a:solidFill>
                  <a:srgbClr val="C00000"/>
                </a:solidFill>
              </a:rPr>
              <a:t>play in the school orchestra.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심화문제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472" y="1340769"/>
            <a:ext cx="7858180" cy="1517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다음 우리말과 같도록</a:t>
            </a:r>
            <a:r>
              <a:rPr lang="en-US" altLang="ko-KR" sz="2800" b="1" dirty="0">
                <a:solidFill>
                  <a:srgbClr val="7030A0"/>
                </a:solidFill>
              </a:rPr>
              <a:t> </a:t>
            </a:r>
            <a:r>
              <a:rPr lang="ko-KR" altLang="en-US" sz="2800" b="1" dirty="0">
                <a:solidFill>
                  <a:srgbClr val="7030A0"/>
                </a:solidFill>
              </a:rPr>
              <a:t>가정법 과거 문장을 써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</a:p>
          <a:p>
            <a:pPr>
              <a:lnSpc>
                <a:spcPct val="150000"/>
              </a:lnSpc>
            </a:pP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30" name="텍스트 개체 틀 4"/>
          <p:cNvSpPr txBox="1"/>
          <p:nvPr/>
        </p:nvSpPr>
        <p:spPr>
          <a:xfrm>
            <a:off x="571472" y="2456892"/>
            <a:ext cx="8249000" cy="36364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AutoNum type="arabicParenR"/>
            </a:pPr>
            <a:r>
              <a:rPr lang="ko-KR" altLang="en-US" sz="2400" b="1" dirty="0"/>
              <a:t> 비가 오고 있지 않다면 나는 </a:t>
            </a:r>
            <a:r>
              <a:rPr lang="ko-KR" altLang="en-US" sz="2400" b="1" dirty="0" smtClean="0"/>
              <a:t>축구를 할 수 </a:t>
            </a:r>
            <a:r>
              <a:rPr lang="ko-KR" altLang="en-US" sz="2400" b="1" dirty="0" err="1" smtClean="0"/>
              <a:t>있을텐데</a:t>
            </a:r>
            <a:r>
              <a:rPr lang="en-US" altLang="ko-KR" sz="2400" b="1" dirty="0" smtClean="0"/>
              <a:t>.</a:t>
            </a:r>
            <a:endParaRPr lang="en-US" altLang="ko-KR" sz="2400" b="1" dirty="0"/>
          </a:p>
          <a:p>
            <a:pPr lvl="0"/>
            <a:r>
              <a:rPr lang="en-US" altLang="en-US" sz="2400" b="1" dirty="0"/>
              <a:t>→ </a:t>
            </a:r>
            <a:r>
              <a:rPr lang="en-US" altLang="ko-KR" sz="2400" b="1" dirty="0">
                <a:solidFill>
                  <a:srgbClr val="C00000"/>
                </a:solidFill>
              </a:rPr>
              <a:t>If it were not raining, I 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>could </a:t>
            </a:r>
            <a:r>
              <a:rPr lang="en-US" altLang="ko-KR" sz="2400" b="1" dirty="0">
                <a:solidFill>
                  <a:srgbClr val="C00000"/>
                </a:solidFill>
              </a:rPr>
              <a:t>play soccer.</a:t>
            </a:r>
          </a:p>
          <a:p>
            <a:pPr lvl="0">
              <a:spcBef>
                <a:spcPts val="2000"/>
              </a:spcBef>
            </a:pPr>
            <a:r>
              <a:rPr lang="en-US" altLang="ko-KR" sz="2400" b="1" dirty="0"/>
              <a:t>2) </a:t>
            </a:r>
            <a:r>
              <a:rPr lang="ko-KR" altLang="en-US" sz="2400" b="1" dirty="0"/>
              <a:t>그녀가 여기에 산다면 나는 그녀를 매일 만나러 갈 텐데</a:t>
            </a:r>
            <a:r>
              <a:rPr lang="en-US" altLang="ko-KR" sz="2400" b="1" dirty="0"/>
              <a:t>.</a:t>
            </a:r>
          </a:p>
          <a:p>
            <a:pPr marL="457200" lvl="0" indent="-457200"/>
            <a:r>
              <a:rPr lang="en-US" altLang="en-US" sz="2400" b="1" dirty="0"/>
              <a:t>→ </a:t>
            </a:r>
            <a:r>
              <a:rPr lang="en-US" altLang="ko-KR" sz="2400" b="1" dirty="0">
                <a:solidFill>
                  <a:srgbClr val="C00000"/>
                </a:solidFill>
              </a:rPr>
              <a:t>If she lived here, I would go see her every day.</a:t>
            </a:r>
          </a:p>
          <a:p>
            <a:pPr lvl="0">
              <a:spcBef>
                <a:spcPts val="2000"/>
              </a:spcBef>
            </a:pPr>
            <a:r>
              <a:rPr lang="en-US" altLang="en-US" sz="2400" b="1" dirty="0"/>
              <a:t>3) </a:t>
            </a:r>
            <a:r>
              <a:rPr lang="ko-KR" altLang="en-US" sz="2400" b="1" dirty="0"/>
              <a:t>오늘이 일요일이라면 하루 종일 잘 텐데</a:t>
            </a:r>
            <a:r>
              <a:rPr lang="en-US" altLang="ko-KR" sz="2400" b="1" dirty="0"/>
              <a:t>.</a:t>
            </a:r>
          </a:p>
          <a:p>
            <a:r>
              <a:rPr lang="en-US" altLang="en-US" sz="2400" b="1" dirty="0"/>
              <a:t>→ </a:t>
            </a:r>
            <a:r>
              <a:rPr lang="en-US" altLang="ko-KR" sz="2400" b="1" dirty="0">
                <a:solidFill>
                  <a:srgbClr val="C00000"/>
                </a:solidFill>
              </a:rPr>
              <a:t>If it were Sunday today, I would sleep all day.</a:t>
            </a:r>
          </a:p>
          <a:p>
            <a:pPr>
              <a:lnSpc>
                <a:spcPct val="150000"/>
              </a:lnSpc>
            </a:pPr>
            <a:endParaRPr lang="en-US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268605"/>
            <a:ext cx="6480720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40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무엇을 배웠나요</a:t>
            </a:r>
            <a:r>
              <a:rPr lang="en-US" altLang="ko-KR" sz="40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?</a:t>
            </a:r>
            <a:endParaRPr lang="ko-KR" altLang="en-US" sz="4000" b="1"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내용 개체 틀 3"/>
          <p:cNvSpPr txBox="1"/>
          <p:nvPr/>
        </p:nvSpPr>
        <p:spPr>
          <a:xfrm>
            <a:off x="611560" y="1197322"/>
            <a:ext cx="7776864" cy="40176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800" b="1" dirty="0">
                <a:latin typeface="+mj-ea"/>
                <a:ea typeface="+mj-ea"/>
              </a:rPr>
              <a:t>어떤 경우에 가정법 과거를</a:t>
            </a:r>
            <a:r>
              <a:rPr lang="en-US" altLang="ko-KR" sz="2800" b="1" dirty="0">
                <a:latin typeface="+mj-ea"/>
                <a:ea typeface="+mj-ea"/>
              </a:rPr>
              <a:t> </a:t>
            </a:r>
            <a:r>
              <a:rPr lang="ko-KR" altLang="en-US" sz="2800" b="1" dirty="0">
                <a:latin typeface="+mj-ea"/>
                <a:ea typeface="+mj-ea"/>
              </a:rPr>
              <a:t>쓰는지 말해 봅시다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2800" b="1" dirty="0">
                <a:latin typeface="+mj-ea"/>
                <a:ea typeface="+mj-ea"/>
              </a:rPr>
              <a:t>가정법 과거의 문장 형태와 해석을 어떻게 하는지 말해 봅시다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  <a:endParaRPr lang="ko-KR" altLang="en-US" sz="2800" b="1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571472" y="2713389"/>
            <a:ext cx="7929616" cy="1072801"/>
            <a:chOff x="2078966" y="2645371"/>
            <a:chExt cx="4968551" cy="1072801"/>
          </a:xfrm>
        </p:grpSpPr>
        <p:sp>
          <p:nvSpPr>
            <p:cNvPr id="80" name="TextBox 79"/>
            <p:cNvSpPr txBox="1"/>
            <p:nvPr/>
          </p:nvSpPr>
          <p:spPr>
            <a:xfrm>
              <a:off x="2078966" y="2794842"/>
              <a:ext cx="4968551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5400" b="1" dirty="0"/>
                <a:t>〔</a:t>
              </a:r>
              <a:r>
                <a:rPr lang="ko-KR" altLang="en-US" sz="5400" b="1" dirty="0"/>
                <a:t>가정법 과거</a:t>
              </a:r>
              <a:r>
                <a:rPr lang="en-US" altLang="ko-KR" sz="5400" b="1" dirty="0"/>
                <a:t>〕</a:t>
              </a:r>
              <a:endParaRPr lang="ko-KR" altLang="en-US" sz="5400" b="1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555776" y="2645371"/>
              <a:ext cx="4032448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ko-KR" altLang="en-US" sz="1600" b="1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7564" y="313192"/>
            <a:ext cx="7171730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2</a:t>
            </a:r>
            <a:r>
              <a:rPr lang="en-US" altLang="ko-KR" sz="2800" b="1" dirty="0">
                <a:latin typeface="+mj-ea"/>
                <a:ea typeface="+mj-ea"/>
              </a:rPr>
              <a:t>. 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가정법 과거 </a:t>
            </a:r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(1)</a:t>
            </a:r>
            <a:endParaRPr lang="ko-KR" altLang="en-US" sz="2800" b="1" dirty="0"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  <a:latin typeface="+mj-ea"/>
              <a:ea typeface="+mj-ea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798088" y="1412776"/>
            <a:ext cx="7785615" cy="2970663"/>
            <a:chOff x="1025787" y="1458655"/>
            <a:chExt cx="7754807" cy="1006038"/>
          </a:xfrm>
        </p:grpSpPr>
        <p:sp>
          <p:nvSpPr>
            <p:cNvPr id="5" name="모서리가 둥근 사각형 설명선 4"/>
            <p:cNvSpPr/>
            <p:nvPr/>
          </p:nvSpPr>
          <p:spPr>
            <a:xfrm>
              <a:off x="1025787" y="1458655"/>
              <a:ext cx="6229511" cy="1006038"/>
            </a:xfrm>
            <a:prstGeom prst="wedgeRoundRectCallout">
              <a:avLst>
                <a:gd name="adj1" fmla="val 61593"/>
                <a:gd name="adj2" fmla="val -25473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가정법 과거는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현재 상황과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반대의 상황을 가정하거나 현실적으로 일어날 것 같지 않은 일을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가정하여 말할 때 사용합니다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「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If+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주어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+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동사의 과거형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~,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주어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+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조동사의 과거형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+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동사원형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···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」의 형태로 쓰며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‘~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라면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···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할 텐데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’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라는 의미를 나타냅니다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 </a:t>
              </a:r>
              <a:endParaRPr lang="en-US" altLang="ko-KR" sz="2400" b="1" dirty="0">
                <a:solidFill>
                  <a:schemeClr val="tx1"/>
                </a:solidFill>
              </a:endParaRPr>
            </a:p>
          </p:txBody>
        </p:sp>
        <p:pic>
          <p:nvPicPr>
            <p:cNvPr id="6" name="Picture 21" descr="Toolbar _Find"/>
            <p:cNvPicPr>
              <a:picLocks noChangeAspect="1" noChangeArrowheads="1"/>
            </p:cNvPicPr>
            <p:nvPr/>
          </p:nvPicPr>
          <p:blipFill rotWithShape="1">
            <a:blip r:embed="rId2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8019210" y="1577237"/>
              <a:ext cx="761384" cy="30534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직사각형 10"/>
          <p:cNvSpPr/>
          <p:nvPr/>
        </p:nvSpPr>
        <p:spPr>
          <a:xfrm>
            <a:off x="785784" y="4734564"/>
            <a:ext cx="8358216" cy="175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en-US" sz="2400" b="1" dirty="0"/>
              <a:t>(1) </a:t>
            </a:r>
            <a:r>
              <a:rPr lang="en-US" altLang="en-US" sz="2400" b="1" dirty="0">
                <a:solidFill>
                  <a:srgbClr val="C00000"/>
                </a:solidFill>
              </a:rPr>
              <a:t>If</a:t>
            </a:r>
            <a:r>
              <a:rPr lang="ko-KR" altLang="en-US" sz="2400" b="1" dirty="0">
                <a:solidFill>
                  <a:srgbClr val="C00000"/>
                </a:solidFill>
              </a:rPr>
              <a:t> </a:t>
            </a:r>
            <a:r>
              <a:rPr lang="en-US" altLang="ko-KR" sz="2400" b="1" dirty="0"/>
              <a:t>I </a:t>
            </a:r>
            <a:r>
              <a:rPr lang="en-US" altLang="ko-KR" sz="2400" b="1" dirty="0">
                <a:solidFill>
                  <a:srgbClr val="C00000"/>
                </a:solidFill>
              </a:rPr>
              <a:t>knew </a:t>
            </a:r>
            <a:r>
              <a:rPr lang="en-US" altLang="ko-KR" sz="2400" b="1" dirty="0"/>
              <a:t>his phone number, I </a:t>
            </a:r>
            <a:r>
              <a:rPr lang="en-US" altLang="ko-KR" sz="2400" b="1" dirty="0">
                <a:solidFill>
                  <a:srgbClr val="C00000"/>
                </a:solidFill>
              </a:rPr>
              <a:t>could call</a:t>
            </a:r>
            <a:r>
              <a:rPr lang="en-US" altLang="ko-KR" sz="2400" b="1" dirty="0"/>
              <a:t> him. </a:t>
            </a:r>
          </a:p>
          <a:p>
            <a:pPr lvl="0">
              <a:lnSpc>
                <a:spcPct val="150000"/>
              </a:lnSpc>
              <a:spcBef>
                <a:spcPts val="1500"/>
              </a:spcBef>
            </a:pPr>
            <a:r>
              <a:rPr lang="en-US" altLang="en-US" sz="2400" b="1" dirty="0"/>
              <a:t>(2) </a:t>
            </a:r>
            <a:r>
              <a:rPr lang="en-US" altLang="en-US" sz="2400" b="1" dirty="0">
                <a:solidFill>
                  <a:srgbClr val="C00000"/>
                </a:solidFill>
              </a:rPr>
              <a:t>If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Suji</a:t>
            </a:r>
            <a:r>
              <a:rPr lang="en-US" altLang="en-US" sz="2400" b="1" dirty="0"/>
              <a:t> </a:t>
            </a:r>
            <a:r>
              <a:rPr lang="en-US" altLang="en-US" sz="2400" b="1" dirty="0">
                <a:solidFill>
                  <a:srgbClr val="C00000"/>
                </a:solidFill>
              </a:rPr>
              <a:t>paid </a:t>
            </a:r>
            <a:r>
              <a:rPr lang="en-US" altLang="en-US" sz="2400" b="1" dirty="0"/>
              <a:t>more attention in class, she </a:t>
            </a:r>
            <a:r>
              <a:rPr lang="en-US" altLang="en-US" sz="2400" b="1" dirty="0">
                <a:solidFill>
                  <a:srgbClr val="C00000"/>
                </a:solidFill>
              </a:rPr>
              <a:t>would        </a:t>
            </a:r>
            <a:r>
              <a:rPr lang="en-US" altLang="en-US" sz="2400" b="1" dirty="0" smtClean="0">
                <a:solidFill>
                  <a:srgbClr val="C00000"/>
                </a:solidFill>
              </a:rPr>
              <a:t>get </a:t>
            </a:r>
            <a:r>
              <a:rPr lang="en-US" altLang="en-US" sz="2400" b="1" dirty="0"/>
              <a:t>better </a:t>
            </a:r>
            <a:r>
              <a:rPr lang="en-US" altLang="en-US" sz="2400" b="1" dirty="0" smtClean="0"/>
              <a:t>grades. </a:t>
            </a:r>
            <a:endParaRPr lang="en-US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454709"/>
            <a:ext cx="7528919" cy="9528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3. </a:t>
            </a:r>
            <a:r>
              <a:rPr lang="ko-KR" altLang="en-US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가정법 과거 </a:t>
            </a:r>
            <a:r>
              <a:rPr lang="en-US" altLang="ko-KR" sz="28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(2) </a:t>
            </a:r>
          </a:p>
          <a:p>
            <a:pPr lvl="0"/>
            <a:endParaRPr lang="ko-KR" altLang="en-US" sz="2800" b="1" dirty="0">
              <a:latin typeface="+mj-ea"/>
              <a:ea typeface="+mj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503548" y="3753036"/>
            <a:ext cx="8244916" cy="2949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</a:pPr>
            <a:r>
              <a:rPr lang="en-US" altLang="ko-KR" sz="2400" b="1" dirty="0"/>
              <a:t>(3) If I </a:t>
            </a:r>
            <a:r>
              <a:rPr lang="en-US" altLang="ko-KR" sz="2400" b="1" dirty="0">
                <a:solidFill>
                  <a:srgbClr val="C00000"/>
                </a:solidFill>
              </a:rPr>
              <a:t>were</a:t>
            </a:r>
            <a:r>
              <a:rPr lang="en-US" altLang="ko-KR" sz="2400" b="1" dirty="0"/>
              <a:t> a princess, I would marry a prince.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(4) If Mozart </a:t>
            </a:r>
            <a:r>
              <a:rPr lang="en-US" altLang="ko-KR" sz="2400" b="1" dirty="0">
                <a:solidFill>
                  <a:srgbClr val="C00000"/>
                </a:solidFill>
              </a:rPr>
              <a:t>were</a:t>
            </a:r>
            <a:r>
              <a:rPr lang="en-US" altLang="ko-KR" sz="2400" b="1" dirty="0"/>
              <a:t> alive, we could go to his concert.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(5) If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I 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>had</a:t>
            </a:r>
            <a:r>
              <a:rPr lang="en-US" altLang="ko-KR" sz="2400" b="1" dirty="0" smtClean="0"/>
              <a:t> enough money, </a:t>
            </a:r>
            <a:r>
              <a:rPr lang="en-US" altLang="ko-KR" sz="2400" b="1" dirty="0"/>
              <a:t>I </a:t>
            </a:r>
            <a:r>
              <a:rPr lang="en-US" altLang="ko-KR" sz="2400" b="1" dirty="0">
                <a:solidFill>
                  <a:srgbClr val="C00000"/>
                </a:solidFill>
              </a:rPr>
              <a:t>could buy</a:t>
            </a:r>
            <a:r>
              <a:rPr lang="en-US" altLang="ko-KR" sz="2400" b="1" dirty="0"/>
              <a:t> the </a:t>
            </a:r>
            <a:r>
              <a:rPr lang="en-US" altLang="ko-KR" sz="2400" b="1" dirty="0" smtClean="0"/>
              <a:t>ring.</a:t>
            </a:r>
            <a:endParaRPr lang="en-US" altLang="ko-KR" sz="2400" b="1" dirty="0"/>
          </a:p>
          <a:p>
            <a:pPr>
              <a:spcBef>
                <a:spcPts val="500"/>
              </a:spcBef>
            </a:pPr>
            <a:r>
              <a:rPr lang="en-US" altLang="ko-KR" sz="2400" b="1" dirty="0"/>
              <a:t>= </a:t>
            </a:r>
            <a:r>
              <a:rPr lang="en-US" altLang="ko-KR" sz="2400" b="1" dirty="0">
                <a:solidFill>
                  <a:srgbClr val="C00000"/>
                </a:solidFill>
              </a:rPr>
              <a:t>As</a:t>
            </a:r>
            <a:r>
              <a:rPr lang="en-US" altLang="ko-KR" sz="2400" b="1" dirty="0"/>
              <a:t> I </a:t>
            </a:r>
            <a:r>
              <a:rPr lang="en-US" altLang="ko-KR" sz="2400" b="1" dirty="0">
                <a:solidFill>
                  <a:srgbClr val="C00000"/>
                </a:solidFill>
              </a:rPr>
              <a:t>don’t 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>have</a:t>
            </a:r>
            <a:r>
              <a:rPr lang="en-US" altLang="ko-KR" sz="2400" b="1" dirty="0" smtClean="0"/>
              <a:t> enough money, </a:t>
            </a:r>
            <a:r>
              <a:rPr lang="en-US" altLang="ko-KR" sz="2400" b="1" dirty="0"/>
              <a:t>I </a:t>
            </a:r>
            <a:r>
              <a:rPr lang="en-US" altLang="ko-KR" sz="2400" b="1" dirty="0">
                <a:solidFill>
                  <a:srgbClr val="C00000"/>
                </a:solidFill>
              </a:rPr>
              <a:t>can’t buy</a:t>
            </a:r>
            <a:r>
              <a:rPr lang="en-US" altLang="ko-KR" sz="2400" b="1" dirty="0"/>
              <a:t> the </a:t>
            </a:r>
            <a:r>
              <a:rPr lang="en-US" altLang="ko-KR" sz="2400" b="1" dirty="0" smtClean="0"/>
              <a:t>ring.</a:t>
            </a:r>
            <a:endParaRPr lang="en-US" altLang="ko-KR" sz="2400" b="1" dirty="0"/>
          </a:p>
          <a:p>
            <a:pPr>
              <a:spcBef>
                <a:spcPts val="500"/>
              </a:spcBef>
            </a:pPr>
            <a:r>
              <a:rPr lang="en-US" altLang="ko-KR" sz="2400" b="1" dirty="0"/>
              <a:t>= I </a:t>
            </a:r>
            <a:r>
              <a:rPr lang="en-US" altLang="ko-KR" sz="2400" b="1" dirty="0">
                <a:solidFill>
                  <a:srgbClr val="C00000"/>
                </a:solidFill>
              </a:rPr>
              <a:t>don’t 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>have</a:t>
            </a:r>
            <a:r>
              <a:rPr lang="en-US" altLang="ko-KR" sz="2400" b="1" dirty="0" smtClean="0"/>
              <a:t> enough money, </a:t>
            </a:r>
            <a:r>
              <a:rPr lang="en-US" altLang="ko-KR" sz="2400" b="1" dirty="0">
                <a:solidFill>
                  <a:srgbClr val="C00000"/>
                </a:solidFill>
              </a:rPr>
              <a:t>so</a:t>
            </a:r>
            <a:r>
              <a:rPr lang="en-US" altLang="ko-KR" sz="2400" b="1" dirty="0"/>
              <a:t> I </a:t>
            </a:r>
            <a:r>
              <a:rPr lang="en-US" altLang="ko-KR" sz="2400" b="1" dirty="0">
                <a:solidFill>
                  <a:srgbClr val="C00000"/>
                </a:solidFill>
              </a:rPr>
              <a:t>can’t buy</a:t>
            </a:r>
            <a:r>
              <a:rPr lang="en-US" altLang="ko-KR" sz="2400" b="1" dirty="0"/>
              <a:t> the </a:t>
            </a:r>
            <a:r>
              <a:rPr lang="en-US" altLang="ko-KR" sz="2400" b="1" dirty="0" smtClean="0"/>
              <a:t>ring.</a:t>
            </a:r>
            <a:endParaRPr lang="en-US" altLang="ko-KR" sz="2400" b="1" dirty="0"/>
          </a:p>
          <a:p>
            <a:pPr lvl="0"/>
            <a:r>
              <a:rPr lang="en-US" altLang="ko-KR" sz="2400" b="1" dirty="0"/>
              <a:t>  </a:t>
            </a:r>
            <a:endParaRPr lang="ko-KR" altLang="en-US" sz="2400" b="1" dirty="0"/>
          </a:p>
        </p:txBody>
      </p:sp>
      <p:grpSp>
        <p:nvGrpSpPr>
          <p:cNvPr id="59" name="그룹 58"/>
          <p:cNvGrpSpPr/>
          <p:nvPr/>
        </p:nvGrpSpPr>
        <p:grpSpPr>
          <a:xfrm>
            <a:off x="798923" y="1342484"/>
            <a:ext cx="7801534" cy="2086516"/>
            <a:chOff x="785785" y="553490"/>
            <a:chExt cx="8428616" cy="1421557"/>
          </a:xfrm>
        </p:grpSpPr>
        <p:sp>
          <p:nvSpPr>
            <p:cNvPr id="60" name="모서리가 둥근 사각형 설명선 59"/>
            <p:cNvSpPr/>
            <p:nvPr/>
          </p:nvSpPr>
          <p:spPr>
            <a:xfrm>
              <a:off x="785785" y="553490"/>
              <a:ext cx="7032601" cy="1421557"/>
            </a:xfrm>
            <a:prstGeom prst="wedgeRoundRectCallout">
              <a:avLst>
                <a:gd name="adj1" fmla="val 58281"/>
                <a:gd name="adj2" fmla="val -29101"/>
                <a:gd name="adj3" fmla="val 16667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가정법 과거의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if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절에서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be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동사는 </a:t>
              </a:r>
              <a:r>
                <a:rPr lang="ko-KR" altLang="en-US" sz="2400" b="1" dirty="0" smtClean="0">
                  <a:solidFill>
                    <a:schemeClr val="tx1"/>
                  </a:solidFill>
                </a:rPr>
                <a:t>주어의 수나 인칭에 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상관없이 주로 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were</a:t>
              </a:r>
              <a:r>
                <a:rPr lang="ko-KR" altLang="en-US" sz="2400" b="1" dirty="0">
                  <a:solidFill>
                    <a:schemeClr val="tx1"/>
                  </a:solidFill>
                </a:rPr>
                <a:t>를 씁니다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  <a:p>
              <a:pPr marL="342900" indent="-342900">
                <a:buFont typeface="Wingdings"/>
                <a:buChar char="Ø"/>
              </a:pPr>
              <a:r>
                <a:rPr lang="ko-KR" altLang="en-US" sz="2400" b="1" dirty="0">
                  <a:solidFill>
                    <a:schemeClr val="tx1"/>
                  </a:solidFill>
                </a:rPr>
                <a:t>가정법 과거의 문장은 현재형 문장으로 바꿔 쓸 수 있습니다</a:t>
              </a:r>
              <a:r>
                <a:rPr lang="en-US" altLang="ko-KR" sz="2400" b="1" dirty="0">
                  <a:solidFill>
                    <a:schemeClr val="tx1"/>
                  </a:solidFill>
                </a:rPr>
                <a:t>.</a:t>
              </a:r>
            </a:p>
          </p:txBody>
        </p:sp>
        <p:pic>
          <p:nvPicPr>
            <p:cNvPr id="61" name="Picture 21" descr="Toolbar _Find"/>
            <p:cNvPicPr>
              <a:picLocks noChangeAspect="1" noChangeArrowheads="1"/>
            </p:cNvPicPr>
            <p:nvPr/>
          </p:nvPicPr>
          <p:blipFill rotWithShape="1">
            <a:blip r:embed="rId3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8428583" y="741316"/>
              <a:ext cx="785818" cy="54511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 idx="4294967295"/>
          </p:nvPr>
        </p:nvSpPr>
        <p:spPr>
          <a:xfrm>
            <a:off x="1115616" y="2308191"/>
            <a:ext cx="4963426" cy="1424841"/>
          </a:xfrm>
        </p:spPr>
        <p:txBody>
          <a:bodyPr>
            <a:normAutofit/>
          </a:bodyPr>
          <a:lstStyle/>
          <a:p>
            <a:pPr lvl="0"/>
            <a:r>
              <a:rPr lang="en-US" altLang="ko-KR" sz="66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</a:rPr>
              <a:t>Exercises</a:t>
            </a:r>
            <a:endParaRPr lang="ko-KR" altLang="en-US" sz="6600" b="1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5868144" y="3789040"/>
            <a:ext cx="2630169" cy="1808911"/>
            <a:chOff x="5881961" y="3789040"/>
            <a:chExt cx="2002407" cy="1808911"/>
          </a:xfrm>
        </p:grpSpPr>
        <p:sp>
          <p:nvSpPr>
            <p:cNvPr id="15" name="타원 14"/>
            <p:cNvSpPr/>
            <p:nvPr/>
          </p:nvSpPr>
          <p:spPr>
            <a:xfrm>
              <a:off x="5881961" y="3967609"/>
              <a:ext cx="295254" cy="3157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5914354" y="4581128"/>
              <a:ext cx="295254" cy="315742"/>
            </a:xfrm>
            <a:prstGeom prst="ellipse">
              <a:avLst/>
            </a:prstGeom>
            <a:solidFill>
              <a:srgbClr val="4C93C7">
                <a:alpha val="3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7" name="타원 16"/>
            <p:cNvSpPr/>
            <p:nvPr/>
          </p:nvSpPr>
          <p:spPr>
            <a:xfrm>
              <a:off x="5914354" y="5236043"/>
              <a:ext cx="295254" cy="315742"/>
            </a:xfrm>
            <a:prstGeom prst="ellipse">
              <a:avLst/>
            </a:prstGeom>
            <a:solidFill>
              <a:schemeClr val="tx1">
                <a:alpha val="3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 sz="320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9608" y="3789040"/>
              <a:ext cx="1674760" cy="5715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보충문제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09608" y="4407495"/>
              <a:ext cx="1674760" cy="5721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기본문제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09608" y="5013176"/>
              <a:ext cx="167476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ko-KR" altLang="en-US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심화문제</a:t>
              </a:r>
              <a:r>
                <a:rPr lang="en-US" altLang="ko-KR" sz="3200" b="1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38100" dist="38100" dir="2700000" algn="tl" rotWithShape="0">
                      <a:srgbClr val="000000">
                        <a:alpha val="40000"/>
                      </a:srgbClr>
                    </a:outerShdw>
                  </a:effectLst>
                  <a:latin typeface="+mj-ea"/>
                  <a:ea typeface="+mj-ea"/>
                </a:rPr>
                <a:t> </a:t>
              </a:r>
              <a:endParaRPr lang="ko-KR" altLang="en-US" sz="32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보충문제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주어진 동사의 올바른 형태를 빈칸에 넣어 문장을 완성해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텍스트 개체 틀 4"/>
          <p:cNvSpPr txBox="1"/>
          <p:nvPr/>
        </p:nvSpPr>
        <p:spPr>
          <a:xfrm>
            <a:off x="571472" y="2422029"/>
            <a:ext cx="8285004" cy="377927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0"/>
              </a:spcBef>
              <a:buAutoNum type="arabicParenR"/>
            </a:pPr>
            <a:r>
              <a:rPr lang="en-US" altLang="en-US" sz="2400" b="1" dirty="0"/>
              <a:t> If she </a:t>
            </a:r>
            <a:r>
              <a:rPr lang="en-US" altLang="en-US" sz="2400" b="1" u="sng" dirty="0"/>
              <a:t>          </a:t>
            </a:r>
            <a:r>
              <a:rPr lang="en-US" altLang="en-US" sz="2400" b="1" dirty="0"/>
              <a:t> (know) the answer, she would raise    her hand and answer.</a:t>
            </a:r>
          </a:p>
          <a:p>
            <a:pPr>
              <a:spcBef>
                <a:spcPts val="2000"/>
              </a:spcBef>
            </a:pPr>
            <a:r>
              <a:rPr lang="en-US" altLang="en-US" sz="2400" b="1" dirty="0"/>
              <a:t>2) If the news </a:t>
            </a:r>
            <a:r>
              <a:rPr lang="en-US" altLang="en-US" sz="2400" b="1" u="sng" dirty="0"/>
              <a:t>         </a:t>
            </a:r>
            <a:r>
              <a:rPr lang="en-US" altLang="en-US" sz="2400" b="1" dirty="0"/>
              <a:t> (be) true, it would be interesting.</a:t>
            </a:r>
            <a:endParaRPr lang="en-US" altLang="ko-KR" sz="2400" b="1" dirty="0"/>
          </a:p>
          <a:p>
            <a:pPr>
              <a:spcBef>
                <a:spcPts val="2000"/>
              </a:spcBef>
            </a:pPr>
            <a:r>
              <a:rPr lang="en-US" altLang="en-US" sz="2400" b="1" dirty="0"/>
              <a:t>3) If I </a:t>
            </a:r>
            <a:r>
              <a:rPr lang="en-US" altLang="en-US" sz="2400" b="1" u="sng" dirty="0"/>
              <a:t>         </a:t>
            </a:r>
            <a:r>
              <a:rPr lang="en-US" altLang="en-US" sz="2400" b="1" dirty="0"/>
              <a:t> (meet) my favorite actor on the street,    I would ask for an autograph.</a:t>
            </a:r>
          </a:p>
          <a:p>
            <a:pPr lvl="0">
              <a:spcBef>
                <a:spcPts val="2000"/>
              </a:spcBef>
            </a:pPr>
            <a:endParaRPr lang="en-US" altLang="ko-KR" sz="2400" b="1" dirty="0"/>
          </a:p>
          <a:p>
            <a:pPr>
              <a:lnSpc>
                <a:spcPct val="100000"/>
              </a:lnSpc>
            </a:pPr>
            <a:endParaRPr lang="en-US" alt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943708" y="2408239"/>
            <a:ext cx="1044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>
                <a:solidFill>
                  <a:srgbClr val="C00000"/>
                </a:solidFill>
              </a:rPr>
              <a:t>knew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43808" y="339938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>
                <a:solidFill>
                  <a:srgbClr val="C00000"/>
                </a:solidFill>
              </a:rPr>
              <a:t>were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55676" y="400506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>
                <a:solidFill>
                  <a:srgbClr val="C00000"/>
                </a:solidFill>
              </a:rPr>
              <a:t>met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보충문제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1472" y="1268760"/>
            <a:ext cx="77048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>
                <a:solidFill>
                  <a:srgbClr val="7030A0"/>
                </a:solidFill>
              </a:rPr>
              <a:t>2. </a:t>
            </a:r>
            <a:r>
              <a:rPr lang="ko-KR" altLang="en-US" sz="2800" b="1">
                <a:solidFill>
                  <a:srgbClr val="7030A0"/>
                </a:solidFill>
              </a:rPr>
              <a:t>다음 가정법 문장을 완성해 봅시다</a:t>
            </a:r>
            <a:r>
              <a:rPr lang="en-US" altLang="ko-KR" sz="2800" b="1">
                <a:solidFill>
                  <a:srgbClr val="7030A0"/>
                </a:solidFill>
              </a:rPr>
              <a:t>. </a:t>
            </a:r>
            <a:endParaRPr lang="ko-KR" altLang="en-US" sz="2800" b="1">
              <a:solidFill>
                <a:srgbClr val="7030A0"/>
              </a:solidFill>
            </a:endParaRPr>
          </a:p>
        </p:txBody>
      </p:sp>
      <p:sp>
        <p:nvSpPr>
          <p:cNvPr id="17" name="텍스트 개체 틀 4"/>
          <p:cNvSpPr txBox="1"/>
          <p:nvPr/>
        </p:nvSpPr>
        <p:spPr>
          <a:xfrm>
            <a:off x="359532" y="2000240"/>
            <a:ext cx="8208912" cy="4237072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If </a:t>
            </a:r>
            <a:r>
              <a:rPr lang="en-US" altLang="en-US" sz="2400" b="1" dirty="0" smtClean="0"/>
              <a:t>she </a:t>
            </a:r>
            <a:r>
              <a:rPr lang="en-US" altLang="en-US" sz="2400" b="1" u="sng" dirty="0" smtClean="0"/>
              <a:t>         </a:t>
            </a:r>
            <a:r>
              <a:rPr lang="en-US" altLang="en-US" sz="2400" b="1" dirty="0" smtClean="0"/>
              <a:t> </a:t>
            </a:r>
            <a:r>
              <a:rPr lang="en-US" altLang="en-US" sz="2400" b="1" dirty="0"/>
              <a:t>alive today, </a:t>
            </a:r>
            <a:r>
              <a:rPr lang="en-US" altLang="en-US" sz="2400" b="1" dirty="0" smtClean="0"/>
              <a:t>she would be </a:t>
            </a:r>
            <a:r>
              <a:rPr lang="en-US" altLang="en-US" sz="2400" b="1" dirty="0"/>
              <a:t>over 100        years old. 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2) If</a:t>
            </a:r>
            <a:r>
              <a:rPr lang="en-US" altLang="en-US" sz="2400" b="1" dirty="0"/>
              <a:t> </a:t>
            </a:r>
            <a:r>
              <a:rPr lang="en-US" altLang="en-US" sz="2400" b="1" dirty="0" smtClean="0"/>
              <a:t>he </a:t>
            </a:r>
            <a:r>
              <a:rPr lang="en-US" altLang="en-US" sz="2400" b="1" u="sng" dirty="0" smtClean="0"/>
              <a:t>          </a:t>
            </a:r>
            <a:r>
              <a:rPr lang="en-US" altLang="en-US" sz="2400" b="1" dirty="0" smtClean="0"/>
              <a:t> </a:t>
            </a:r>
            <a:r>
              <a:rPr lang="en-US" altLang="en-US" sz="2400" b="1" dirty="0"/>
              <a:t>taller, </a:t>
            </a:r>
            <a:r>
              <a:rPr lang="en-US" altLang="en-US" sz="2400" b="1" dirty="0" smtClean="0"/>
              <a:t>he could </a:t>
            </a:r>
            <a:r>
              <a:rPr lang="en-US" altLang="en-US" sz="2400" b="1" dirty="0"/>
              <a:t>play basketball better. </a:t>
            </a:r>
          </a:p>
          <a:p>
            <a:pPr>
              <a:spcBef>
                <a:spcPts val="2000"/>
              </a:spcBef>
            </a:pPr>
            <a:r>
              <a:rPr lang="en-US" altLang="ko-KR" sz="2400" b="1" dirty="0"/>
              <a:t>3) If</a:t>
            </a:r>
            <a:r>
              <a:rPr lang="en-US" altLang="en-US" sz="2400" b="1" dirty="0"/>
              <a:t> </a:t>
            </a:r>
            <a:r>
              <a:rPr lang="en-US" altLang="en-US" sz="2400" b="1" dirty="0" smtClean="0"/>
              <a:t>I </a:t>
            </a:r>
            <a:r>
              <a:rPr lang="en-US" altLang="en-US" sz="2400" b="1" u="sng" dirty="0" smtClean="0"/>
              <a:t>           </a:t>
            </a:r>
            <a:r>
              <a:rPr lang="en-US" altLang="en-US" sz="2400" b="1" dirty="0" smtClean="0"/>
              <a:t> </a:t>
            </a:r>
            <a:r>
              <a:rPr lang="en-US" altLang="en-US" sz="2400" b="1" dirty="0"/>
              <a:t>soccer better, </a:t>
            </a:r>
            <a:r>
              <a:rPr lang="en-US" altLang="en-US" sz="2400" b="1" dirty="0" smtClean="0"/>
              <a:t>I could </a:t>
            </a:r>
            <a:r>
              <a:rPr lang="en-US" altLang="en-US" sz="2400" b="1" dirty="0"/>
              <a:t>join the </a:t>
            </a:r>
            <a:r>
              <a:rPr lang="en-US" altLang="en-US" sz="2400" b="1" dirty="0" smtClean="0"/>
              <a:t>school’s soccer </a:t>
            </a:r>
            <a:r>
              <a:rPr lang="en-US" altLang="en-US" sz="2400" b="1" dirty="0"/>
              <a:t>team.</a:t>
            </a:r>
          </a:p>
          <a:p>
            <a:pPr>
              <a:spcBef>
                <a:spcPts val="2000"/>
              </a:spcBef>
            </a:pPr>
            <a:r>
              <a:rPr lang="en-US" altLang="en-US" sz="2400" b="1" dirty="0"/>
              <a:t>4) </a:t>
            </a:r>
            <a:r>
              <a:rPr lang="en-US" altLang="ko-KR" sz="2400" b="1" dirty="0"/>
              <a:t>If</a:t>
            </a:r>
            <a:r>
              <a:rPr lang="en-US" altLang="en-US" sz="2400" b="1" dirty="0"/>
              <a:t> I </a:t>
            </a:r>
            <a:r>
              <a:rPr lang="en-US" altLang="en-US" sz="2400" b="1" u="sng" dirty="0"/>
              <a:t>         </a:t>
            </a:r>
            <a:r>
              <a:rPr lang="en-US" altLang="en-US" sz="2400" b="1" dirty="0"/>
              <a:t> a picture of my parents, </a:t>
            </a:r>
            <a:r>
              <a:rPr lang="en-US" altLang="en-US" sz="2400" b="1" dirty="0" smtClean="0"/>
              <a:t>I would </a:t>
            </a:r>
            <a:r>
              <a:rPr lang="en-US" altLang="en-US" sz="2400" b="1" dirty="0"/>
              <a:t>show it to you.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35696" y="1995227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 smtClean="0">
                <a:solidFill>
                  <a:srgbClr val="C00000"/>
                </a:solidFill>
              </a:rPr>
              <a:t>were</a:t>
            </a:r>
            <a:endParaRPr lang="en-US" altLang="ko-KR" sz="24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55676" y="2967335"/>
            <a:ext cx="1404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 smtClean="0">
                <a:solidFill>
                  <a:srgbClr val="C00000"/>
                </a:solidFill>
              </a:rPr>
              <a:t>were </a:t>
            </a:r>
            <a:endParaRPr lang="en-US" altLang="ko-KR" sz="2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3579403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 smtClean="0">
                <a:solidFill>
                  <a:srgbClr val="C00000"/>
                </a:solidFill>
              </a:rPr>
              <a:t>played  </a:t>
            </a:r>
            <a:endParaRPr lang="en-US" altLang="ko-KR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11660" y="4581128"/>
            <a:ext cx="828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>
                <a:solidFill>
                  <a:srgbClr val="C00000"/>
                </a:solidFill>
              </a:rPr>
              <a:t>had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기본문제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1. </a:t>
            </a:r>
            <a:r>
              <a:rPr lang="ko-KR" altLang="en-US" sz="2800" b="1" dirty="0">
                <a:solidFill>
                  <a:srgbClr val="7030A0"/>
                </a:solidFill>
              </a:rPr>
              <a:t>다음 우리말과 같도록 가정법 과거 문장을 완성해 봅시다</a:t>
            </a:r>
            <a:r>
              <a:rPr lang="en-US" altLang="ko-KR" sz="2800" b="1" dirty="0">
                <a:solidFill>
                  <a:srgbClr val="7030A0"/>
                </a:solidFill>
              </a:rPr>
              <a:t>.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텍스트 개체 틀 4"/>
          <p:cNvSpPr txBox="1"/>
          <p:nvPr/>
        </p:nvSpPr>
        <p:spPr>
          <a:xfrm>
            <a:off x="571472" y="2240868"/>
            <a:ext cx="8572528" cy="143559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00000"/>
              </a:lnSpc>
            </a:pPr>
            <a:r>
              <a:rPr lang="en-US" altLang="ko-KR" sz="2400" b="1" dirty="0"/>
              <a:t>1) </a:t>
            </a:r>
            <a:r>
              <a:rPr lang="ko-KR" altLang="en-US" sz="2400" b="1" dirty="0"/>
              <a:t>내가 백만장자라면 난 세계 일주를 할 텐데</a:t>
            </a:r>
            <a:r>
              <a:rPr lang="en-US" altLang="ko-KR" sz="2400" b="1" dirty="0"/>
              <a:t>. </a:t>
            </a:r>
            <a:r>
              <a:rPr lang="ko-KR" altLang="en-US" sz="2400" b="1" dirty="0"/>
              <a:t> </a:t>
            </a:r>
            <a:r>
              <a:rPr lang="en-US" altLang="ko-KR" sz="2400" b="1" dirty="0"/>
              <a:t> </a:t>
            </a:r>
          </a:p>
          <a:p>
            <a:pPr>
              <a:lnSpc>
                <a:spcPct val="100000"/>
              </a:lnSpc>
            </a:pPr>
            <a:r>
              <a:rPr lang="en-US" altLang="ko-KR" sz="2400" b="1" dirty="0"/>
              <a:t>If I </a:t>
            </a:r>
            <a:r>
              <a:rPr lang="en-US" altLang="ko-KR" sz="2400" b="1" u="sng" dirty="0"/>
              <a:t>         </a:t>
            </a:r>
            <a:r>
              <a:rPr lang="en-US" altLang="ko-KR" sz="2400" b="1" dirty="0"/>
              <a:t> a millionaire, I </a:t>
            </a:r>
            <a:r>
              <a:rPr lang="en-US" altLang="ko-KR" sz="2400" b="1" u="sng" dirty="0"/>
              <a:t>         </a:t>
            </a:r>
            <a:r>
              <a:rPr lang="en-US" altLang="ko-KR" sz="2400" b="1" dirty="0" smtClean="0"/>
              <a:t> </a:t>
            </a:r>
            <a:r>
              <a:rPr lang="en-US" altLang="ko-KR" sz="2400" b="1" u="sng" dirty="0" smtClean="0"/>
              <a:t>        </a:t>
            </a:r>
            <a:r>
              <a:rPr lang="en-US" altLang="ko-KR" sz="2400" b="1" dirty="0" smtClean="0"/>
              <a:t> </a:t>
            </a:r>
            <a:r>
              <a:rPr lang="en-US" altLang="ko-KR" sz="2400" b="1" dirty="0"/>
              <a:t>around the world. </a:t>
            </a:r>
          </a:p>
          <a:p>
            <a:pPr lvl="0">
              <a:spcBef>
                <a:spcPts val="2000"/>
              </a:spcBef>
            </a:pPr>
            <a:r>
              <a:rPr lang="en-US" altLang="ko-KR" sz="2400" b="1" dirty="0"/>
              <a:t>2)</a:t>
            </a:r>
            <a:r>
              <a:rPr lang="en-US" altLang="en-US" sz="2400" b="1" dirty="0"/>
              <a:t> </a:t>
            </a:r>
            <a:r>
              <a:rPr lang="ko-KR" altLang="en-US" sz="2400" b="1" dirty="0"/>
              <a:t>오늘</a:t>
            </a:r>
            <a:r>
              <a:rPr lang="en-US" altLang="en-US" sz="2400" b="1" dirty="0"/>
              <a:t> </a:t>
            </a:r>
            <a:r>
              <a:rPr lang="ko-KR" altLang="en-US" sz="2400" b="1" dirty="0"/>
              <a:t>눈이 온다면 스키 타러 갈 수 </a:t>
            </a:r>
            <a:r>
              <a:rPr lang="ko-KR" altLang="en-US" sz="2400" b="1" dirty="0" smtClean="0"/>
              <a:t>있을 </a:t>
            </a:r>
            <a:r>
              <a:rPr lang="ko-KR" altLang="en-US" sz="2400" b="1" dirty="0"/>
              <a:t>텐데</a:t>
            </a:r>
            <a:r>
              <a:rPr lang="en-US" altLang="ko-KR" sz="2400" b="1" dirty="0"/>
              <a:t>. </a:t>
            </a:r>
          </a:p>
          <a:p>
            <a:pPr>
              <a:lnSpc>
                <a:spcPct val="100000"/>
              </a:lnSpc>
            </a:pPr>
            <a:r>
              <a:rPr lang="en-US" altLang="en-US" sz="2400" b="1" dirty="0"/>
              <a:t>If it </a:t>
            </a:r>
            <a:r>
              <a:rPr lang="en-US" altLang="en-US" sz="2400" b="1" u="sng" dirty="0"/>
              <a:t>            </a:t>
            </a:r>
            <a:r>
              <a:rPr lang="en-US" altLang="en-US" sz="2400" b="1" dirty="0"/>
              <a:t> today, I </a:t>
            </a:r>
            <a:r>
              <a:rPr lang="en-US" altLang="en-US" sz="2400" b="1" u="sng" dirty="0"/>
              <a:t>         </a:t>
            </a:r>
            <a:r>
              <a:rPr lang="en-US" altLang="en-US" sz="2400" b="1" dirty="0" smtClean="0"/>
              <a:t> </a:t>
            </a:r>
            <a:r>
              <a:rPr lang="en-US" altLang="en-US" sz="2400" b="1" u="sng" dirty="0" smtClean="0"/>
              <a:t>    </a:t>
            </a:r>
            <a:r>
              <a:rPr lang="en-US" altLang="en-US" sz="2400" b="1" dirty="0" smtClean="0"/>
              <a:t> </a:t>
            </a:r>
            <a:r>
              <a:rPr lang="en-US" altLang="en-US" sz="2400" b="1" dirty="0"/>
              <a:t>skiing. </a:t>
            </a:r>
          </a:p>
          <a:p>
            <a:pPr lvl="0">
              <a:spcBef>
                <a:spcPts val="2000"/>
              </a:spcBef>
            </a:pPr>
            <a:r>
              <a:rPr lang="en-US" altLang="ko-KR" sz="2400" b="1" dirty="0"/>
              <a:t>3) </a:t>
            </a:r>
            <a:r>
              <a:rPr lang="ko-KR" altLang="en-US" sz="2400" b="1" dirty="0"/>
              <a:t>내게 강아지가 있다면 매일 산책을 시킬 텐데</a:t>
            </a:r>
            <a:r>
              <a:rPr lang="en-US" altLang="ko-KR" sz="2400" b="1" dirty="0"/>
              <a:t>.</a:t>
            </a:r>
          </a:p>
          <a:p>
            <a:pPr lvl="0"/>
            <a:r>
              <a:rPr lang="en-US" altLang="ko-KR" sz="2400" b="1" dirty="0"/>
              <a:t>If I </a:t>
            </a:r>
            <a:r>
              <a:rPr lang="en-US" altLang="ko-KR" sz="2400" b="1" u="sng" dirty="0"/>
              <a:t>        </a:t>
            </a:r>
            <a:r>
              <a:rPr lang="en-US" altLang="ko-KR" sz="2400" b="1" dirty="0"/>
              <a:t> a dog, </a:t>
            </a:r>
            <a:r>
              <a:rPr lang="en-US" altLang="ko-KR" sz="2400" b="1"/>
              <a:t>I </a:t>
            </a:r>
            <a:r>
              <a:rPr lang="en-US" altLang="ko-KR" sz="2400" b="1" u="sng"/>
              <a:t>         </a:t>
            </a:r>
            <a:r>
              <a:rPr lang="en-US" altLang="ko-KR" sz="2400" b="1" smtClean="0"/>
              <a:t> </a:t>
            </a:r>
            <a:r>
              <a:rPr lang="en-US" altLang="ko-KR" sz="2400" b="1" u="sng" smtClean="0"/>
              <a:t>        </a:t>
            </a:r>
            <a:r>
              <a:rPr lang="en-US" altLang="ko-KR" sz="2400" b="1" smtClean="0"/>
              <a:t> </a:t>
            </a:r>
            <a:r>
              <a:rPr lang="en-US" altLang="ko-KR" sz="2400" b="1" dirty="0"/>
              <a:t>him every day.</a:t>
            </a:r>
          </a:p>
          <a:p>
            <a:pPr>
              <a:lnSpc>
                <a:spcPct val="200000"/>
              </a:lnSpc>
            </a:pPr>
            <a:endParaRPr lang="en-US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23628" y="3032956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>
                <a:solidFill>
                  <a:srgbClr val="C00000"/>
                </a:solidFill>
              </a:rPr>
              <a:t>were                       would travel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636" y="4437112"/>
            <a:ext cx="4284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>
                <a:solidFill>
                  <a:srgbClr val="C00000"/>
                </a:solidFill>
              </a:rPr>
              <a:t>snowed              could 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> go</a:t>
            </a:r>
            <a:endParaRPr lang="en-US" altLang="ko-KR" sz="2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5517232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2400" b="1" dirty="0">
                <a:solidFill>
                  <a:srgbClr val="C00000"/>
                </a:solidFill>
              </a:rPr>
              <a:t>had               would walk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9" y="268605"/>
            <a:ext cx="2808312" cy="70693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/>
            <a:r>
              <a:rPr lang="ko-KR" altLang="en-US" sz="4000" b="1" dirty="0">
                <a:effectLst>
                  <a:outerShdw blurRad="38100" dist="38100" dir="2700000" algn="tl" rotWithShape="0">
                    <a:srgbClr val="000000">
                      <a:alpha val="40000"/>
                    </a:srgbClr>
                  </a:outerShdw>
                </a:effectLst>
                <a:latin typeface="+mj-ea"/>
                <a:ea typeface="+mj-ea"/>
              </a:rPr>
              <a:t>기본문제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1472" y="1268760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2800" b="1" dirty="0">
                <a:solidFill>
                  <a:srgbClr val="7030A0"/>
                </a:solidFill>
              </a:rPr>
              <a:t>2. </a:t>
            </a:r>
            <a:r>
              <a:rPr lang="ko-KR" altLang="en-US" sz="2800" b="1" dirty="0">
                <a:solidFill>
                  <a:srgbClr val="7030A0"/>
                </a:solidFill>
              </a:rPr>
              <a:t>각 문장에서 </a:t>
            </a:r>
            <a:r>
              <a:rPr lang="ko-KR" altLang="en-US" sz="2800" b="1" u="sng" dirty="0">
                <a:solidFill>
                  <a:srgbClr val="7030A0"/>
                </a:solidFill>
              </a:rPr>
              <a:t>틀린</a:t>
            </a:r>
            <a:r>
              <a:rPr lang="ko-KR" altLang="en-US" sz="2800" b="1" dirty="0">
                <a:solidFill>
                  <a:srgbClr val="7030A0"/>
                </a:solidFill>
              </a:rPr>
              <a:t> 부분을 찾아 바르게 고쳐봅시다</a:t>
            </a:r>
            <a:r>
              <a:rPr lang="en-US" altLang="ko-KR" sz="2800" b="1" dirty="0">
                <a:solidFill>
                  <a:srgbClr val="7030A0"/>
                </a:solidFill>
              </a:rPr>
              <a:t>.  </a:t>
            </a:r>
            <a:endParaRPr lang="ko-KR" alt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텍스트 개체 틀 4"/>
          <p:cNvSpPr txBox="1"/>
          <p:nvPr/>
        </p:nvSpPr>
        <p:spPr>
          <a:xfrm>
            <a:off x="571472" y="2422029"/>
            <a:ext cx="8572528" cy="143559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1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altLang="en-US" sz="2400" b="1" dirty="0"/>
              <a:t>1) </a:t>
            </a:r>
            <a:r>
              <a:rPr lang="ko-KR" altLang="en-US" sz="2400" b="1" dirty="0"/>
              <a:t>그녀가 더 열심히 공부한다면 시험에 합격할 텐데</a:t>
            </a:r>
            <a:r>
              <a:rPr lang="en-US" altLang="ko-KR" sz="2400" b="1" dirty="0"/>
              <a:t>.</a:t>
            </a:r>
          </a:p>
          <a:p>
            <a:pPr lvl="0"/>
            <a:r>
              <a:rPr lang="en-US" altLang="en-US" sz="2400" b="1" dirty="0"/>
              <a:t>If she studied harder, she will pass the test.</a:t>
            </a:r>
          </a:p>
          <a:p>
            <a:pPr lvl="0">
              <a:spcBef>
                <a:spcPts val="0"/>
              </a:spcBef>
            </a:pPr>
            <a:r>
              <a:rPr lang="en-US" altLang="ko-KR" sz="2400" b="1" dirty="0">
                <a:solidFill>
                  <a:srgbClr val="C00000"/>
                </a:solidFill>
              </a:rPr>
              <a:t>                                   would </a:t>
            </a:r>
          </a:p>
          <a:p>
            <a:r>
              <a:rPr lang="en-US" altLang="en-US" sz="2400" b="1" dirty="0"/>
              <a:t>2) </a:t>
            </a:r>
            <a:r>
              <a:rPr lang="ko-KR" altLang="en-US" sz="2400" b="1" dirty="0"/>
              <a:t>그들이 귀 기울여 들으면 </a:t>
            </a:r>
            <a:r>
              <a:rPr lang="ko-KR" altLang="en-US" sz="2400" b="1" dirty="0" smtClean="0"/>
              <a:t>새 </a:t>
            </a:r>
            <a:r>
              <a:rPr lang="ko-KR" altLang="en-US" sz="2400" b="1" dirty="0"/>
              <a:t>소리를 들을 수 있을 텐데</a:t>
            </a:r>
            <a:r>
              <a:rPr lang="en-US" altLang="ko-KR" sz="2400" b="1" dirty="0"/>
              <a:t>. </a:t>
            </a:r>
          </a:p>
          <a:p>
            <a:r>
              <a:rPr lang="en-US" altLang="en-US" sz="2400" b="1" dirty="0"/>
              <a:t>If they listen carefully, they could hear the </a:t>
            </a:r>
            <a:r>
              <a:rPr lang="en-US" altLang="en-US" sz="2400" b="1" dirty="0" smtClean="0"/>
              <a:t>bird. </a:t>
            </a:r>
            <a:endParaRPr lang="en-US" altLang="en-US" sz="2400" b="1" dirty="0"/>
          </a:p>
          <a:p>
            <a:r>
              <a:rPr lang="en-US" altLang="ko-KR" sz="2400" b="1" dirty="0">
                <a:solidFill>
                  <a:srgbClr val="C00000"/>
                </a:solidFill>
              </a:rPr>
              <a:t>          listened </a:t>
            </a:r>
          </a:p>
          <a:p>
            <a:r>
              <a:rPr lang="en-US" altLang="en-US" sz="2400" b="1" dirty="0"/>
              <a:t>3) </a:t>
            </a:r>
            <a:r>
              <a:rPr lang="en-US" altLang="ko-KR" sz="2400" b="1" dirty="0"/>
              <a:t>UFO</a:t>
            </a:r>
            <a:r>
              <a:rPr lang="ko-KR" altLang="en-US" sz="2400" b="1" dirty="0"/>
              <a:t>를 보면 어떻게 할 거니</a:t>
            </a:r>
            <a:r>
              <a:rPr lang="en-US" altLang="ko-KR" sz="2400" b="1" dirty="0"/>
              <a:t>?</a:t>
            </a:r>
          </a:p>
          <a:p>
            <a:pPr lvl="0"/>
            <a:r>
              <a:rPr lang="en-US" altLang="ko-KR" sz="2400" b="1" dirty="0"/>
              <a:t>What will you do if you saw a UFO? </a:t>
            </a:r>
          </a:p>
          <a:p>
            <a:pPr lvl="0"/>
            <a:r>
              <a:rPr lang="ko-KR" altLang="en-US" sz="2400" b="1" dirty="0"/>
              <a:t> </a:t>
            </a:r>
            <a:r>
              <a:rPr lang="en-US" altLang="ko-KR" sz="2400" b="1" dirty="0">
                <a:solidFill>
                  <a:srgbClr val="FF0000"/>
                </a:solidFill>
              </a:rPr>
              <a:t>      </a:t>
            </a:r>
            <a:r>
              <a:rPr lang="en-US" altLang="ko-KR" sz="2400" b="1" dirty="0">
                <a:solidFill>
                  <a:srgbClr val="C00000"/>
                </a:solidFill>
              </a:rPr>
              <a:t>would </a:t>
            </a:r>
          </a:p>
          <a:p>
            <a:pPr lvl="0"/>
            <a:endParaRPr lang="en-US" altLang="ko-KR" sz="2400" b="1" dirty="0"/>
          </a:p>
          <a:p>
            <a:endParaRPr lang="en-US" altLang="en-US" sz="2400" b="1" dirty="0"/>
          </a:p>
        </p:txBody>
      </p:sp>
      <p:cxnSp>
        <p:nvCxnSpPr>
          <p:cNvPr id="4" name="직선 연결선 3"/>
          <p:cNvCxnSpPr/>
          <p:nvPr/>
        </p:nvCxnSpPr>
        <p:spPr>
          <a:xfrm>
            <a:off x="4427984" y="2960948"/>
            <a:ext cx="576064" cy="252028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691678" y="4221088"/>
            <a:ext cx="792090" cy="216024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>
            <a:cxnSpLocks/>
          </p:cNvCxnSpPr>
          <p:nvPr/>
        </p:nvCxnSpPr>
        <p:spPr>
          <a:xfrm>
            <a:off x="1457654" y="5589240"/>
            <a:ext cx="648072" cy="144016"/>
          </a:xfrm>
          <a:prstGeom prst="line">
            <a:avLst/>
          </a:prstGeom>
          <a:ln w="349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718</Words>
  <Application>Microsoft Office PowerPoint</Application>
  <PresentationFormat>화면 슬라이드 쇼(4:3)</PresentationFormat>
  <Paragraphs>82</Paragraphs>
  <Slides>12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HY강B</vt:lpstr>
      <vt:lpstr>맑은 고딕</vt:lpstr>
      <vt:lpstr>Wingdings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Exercises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2</cp:revision>
  <dcterms:created xsi:type="dcterms:W3CDTF">2017-12-01T07:38:59Z</dcterms:created>
  <dcterms:modified xsi:type="dcterms:W3CDTF">2021-08-30T02:25:54Z</dcterms:modified>
  <cp:category/>
  <cp:contentStatus/>
</cp:coreProperties>
</file>