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6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8586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4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slide" Target="slides/slide23.xml"  /><Relationship Id="rId26" Type="http://schemas.openxmlformats.org/officeDocument/2006/relationships/presProps" Target="presProps.xml"  /><Relationship Id="rId27" Type="http://schemas.openxmlformats.org/officeDocument/2006/relationships/viewProps" Target="viewProps.xml"  /><Relationship Id="rId28" Type="http://schemas.openxmlformats.org/officeDocument/2006/relationships/theme" Target="theme/theme1.xml"  /><Relationship Id="rId29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2026-06-22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5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-12699" y="3631"/>
            <a:ext cx="1247479" cy="4425873"/>
          </a:xfrm>
          <a:custGeom>
            <a:avLst/>
            <a:gdLst/>
            <a:cxnLst>
              <a:cxn ang="0">
                <a:pos x="0" y="0"/>
              </a:cxn>
              <a:cxn ang="0">
                <a:pos x="0" y="708"/>
              </a:cxn>
              <a:cxn ang="0">
                <a:pos x="986" y="7114"/>
              </a:cxn>
              <a:cxn ang="0">
                <a:pos x="1537" y="7266"/>
              </a:cxn>
              <a:cxn ang="0">
                <a:pos x="62" y="0"/>
              </a:cxn>
              <a:cxn ang="0">
                <a:pos x="0" y="0"/>
              </a:cxn>
            </a:cxnLst>
            <a:rect l="0" t="0" r="r" b="b"/>
            <a:pathLst>
              <a:path w="1537" h="7266">
                <a:moveTo>
                  <a:pt x="0" y="0"/>
                </a:moveTo>
                <a:lnTo>
                  <a:pt x="0" y="708"/>
                </a:lnTo>
                <a:lnTo>
                  <a:pt x="986" y="7114"/>
                </a:lnTo>
                <a:lnTo>
                  <a:pt x="1537" y="7266"/>
                </a:lnTo>
                <a:lnTo>
                  <a:pt x="62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9" name=""/>
          <p:cNvSpPr/>
          <p:nvPr/>
        </p:nvSpPr>
        <p:spPr>
          <a:xfrm flipH="1">
            <a:off x="7307082" y="211889"/>
            <a:ext cx="4883131" cy="1609272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0" name=""/>
          <p:cNvSpPr/>
          <p:nvPr/>
        </p:nvSpPr>
        <p:spPr>
          <a:xfrm flipH="1">
            <a:off x="1176" y="0"/>
            <a:ext cx="12196229" cy="1209811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1" name=""/>
          <p:cNvSpPr/>
          <p:nvPr/>
        </p:nvSpPr>
        <p:spPr>
          <a:xfrm>
            <a:off x="0" y="313097"/>
            <a:ext cx="7315199" cy="2039450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  <a:gd name="connsiteX0" fmla="*/ 5486400 w 5486400"/>
              <a:gd name="connsiteY0" fmla="*/ 1085850 h 2676075"/>
              <a:gd name="connsiteX1" fmla="*/ 0 w 5486400"/>
              <a:gd name="connsiteY1" fmla="*/ 0 h 2676075"/>
              <a:gd name="connsiteX2" fmla="*/ 0 w 5486400"/>
              <a:gd name="connsiteY2" fmla="*/ 95250 h 2676075"/>
              <a:gd name="connsiteX3" fmla="*/ 604863 w 5486400"/>
              <a:gd name="connsiteY3" fmla="*/ 2676075 h 2676075"/>
              <a:gd name="connsiteX4" fmla="*/ 5486400 w 5486400"/>
              <a:gd name="connsiteY4" fmla="*/ 1085850 h 2676075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0 w 5486400"/>
              <a:gd name="connsiteY2" fmla="*/ 95250 h 2582198"/>
              <a:gd name="connsiteX3" fmla="*/ 892927 w 5486400"/>
              <a:gd name="connsiteY3" fmla="*/ 2582198 h 2582198"/>
              <a:gd name="connsiteX4" fmla="*/ 5486400 w 5486400"/>
              <a:gd name="connsiteY4" fmla="*/ 1085850 h 2582198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892927 w 5486400"/>
              <a:gd name="connsiteY2" fmla="*/ 2582198 h 2582198"/>
              <a:gd name="connsiteX3" fmla="*/ 5486400 w 5486400"/>
              <a:gd name="connsiteY3" fmla="*/ 1085850 h 2582198"/>
              <a:gd name="connsiteX0" fmla="*/ 5486400 w 5486400"/>
              <a:gd name="connsiteY0" fmla="*/ 1085850 h 2481754"/>
              <a:gd name="connsiteX1" fmla="*/ 0 w 5486400"/>
              <a:gd name="connsiteY1" fmla="*/ 0 h 2481754"/>
              <a:gd name="connsiteX2" fmla="*/ 870728 w 5486400"/>
              <a:gd name="connsiteY2" fmla="*/ 2481754 h 2481754"/>
              <a:gd name="connsiteX3" fmla="*/ 5486400 w 5486400"/>
              <a:gd name="connsiteY3" fmla="*/ 1085850 h 248175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2481754">
                <a:moveTo>
                  <a:pt x="5486400" y="1085850"/>
                </a:moveTo>
                <a:lnTo>
                  <a:pt x="0" y="0"/>
                </a:lnTo>
                <a:lnTo>
                  <a:pt x="870728" y="2481754"/>
                </a:lnTo>
                <a:lnTo>
                  <a:pt x="5486400" y="108585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2" name=""/>
          <p:cNvSpPr/>
          <p:nvPr/>
        </p:nvSpPr>
        <p:spPr>
          <a:xfrm rot="16200000" flipH="1">
            <a:off x="-469153" y="661849"/>
            <a:ext cx="2747768" cy="1432205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3" name=""/>
          <p:cNvSpPr/>
          <p:nvPr/>
        </p:nvSpPr>
        <p:spPr>
          <a:xfrm rot="16200000" flipH="1">
            <a:off x="-2892959" y="2893114"/>
            <a:ext cx="6862892" cy="1076695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4" name=""/>
          <p:cNvSpPr/>
          <p:nvPr/>
        </p:nvSpPr>
        <p:spPr>
          <a:xfrm rot="16200000">
            <a:off x="-839161" y="3864994"/>
            <a:ext cx="4116307" cy="1880869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0" h="2571750">
                <a:moveTo>
                  <a:pt x="5486400" y="1085850"/>
                </a:moveTo>
                <a:lnTo>
                  <a:pt x="0" y="0"/>
                </a:lnTo>
                <a:lnTo>
                  <a:pt x="0" y="95250"/>
                </a:lnTo>
                <a:lnTo>
                  <a:pt x="923925" y="2571750"/>
                </a:lnTo>
                <a:lnTo>
                  <a:pt x="5486400" y="1085850"/>
                </a:lnTo>
              </a:path>
            </a:pathLst>
          </a:custGeom>
          <a:solidFill>
            <a:schemeClr val="accent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5" name=""/>
          <p:cNvSpPr/>
          <p:nvPr/>
        </p:nvSpPr>
        <p:spPr>
          <a:xfrm rot="16200000">
            <a:off x="1234747" y="5050782"/>
            <a:ext cx="895421" cy="2731035"/>
          </a:xfrm>
          <a:custGeom>
            <a:avLst/>
            <a:gdLst>
              <a:gd name="connsiteX0" fmla="*/ 0 w 571472"/>
              <a:gd name="connsiteY0" fmla="*/ 3000396 h 3000396"/>
              <a:gd name="connsiteX1" fmla="*/ 0 w 571472"/>
              <a:gd name="connsiteY1" fmla="*/ 0 h 3000396"/>
              <a:gd name="connsiteX2" fmla="*/ 571472 w 571472"/>
              <a:gd name="connsiteY2" fmla="*/ 3000396 h 3000396"/>
              <a:gd name="connsiteX3" fmla="*/ 0 w 571472"/>
              <a:gd name="connsiteY3" fmla="*/ 3000396 h 3000396"/>
              <a:gd name="connsiteX0" fmla="*/ 0 w 928630"/>
              <a:gd name="connsiteY0" fmla="*/ 3000396 h 3000396"/>
              <a:gd name="connsiteX1" fmla="*/ 0 w 928630"/>
              <a:gd name="connsiteY1" fmla="*/ 0 h 3000396"/>
              <a:gd name="connsiteX2" fmla="*/ 928630 w 928630"/>
              <a:gd name="connsiteY2" fmla="*/ 2500306 h 3000396"/>
              <a:gd name="connsiteX3" fmla="*/ 0 w 928630"/>
              <a:gd name="connsiteY3" fmla="*/ 3000396 h 3000396"/>
              <a:gd name="connsiteX0" fmla="*/ 9525 w 938155"/>
              <a:gd name="connsiteY0" fmla="*/ 3067050 h 3067050"/>
              <a:gd name="connsiteX1" fmla="*/ 0 w 938155"/>
              <a:gd name="connsiteY1" fmla="*/ 0 h 3067050"/>
              <a:gd name="connsiteX2" fmla="*/ 938155 w 938155"/>
              <a:gd name="connsiteY2" fmla="*/ 2566960 h 3067050"/>
              <a:gd name="connsiteX3" fmla="*/ 9525 w 938155"/>
              <a:gd name="connsiteY3" fmla="*/ 3067050 h 3067050"/>
              <a:gd name="connsiteX0" fmla="*/ 9525 w 928656"/>
              <a:gd name="connsiteY0" fmla="*/ 3067050 h 3067050"/>
              <a:gd name="connsiteX1" fmla="*/ 0 w 928656"/>
              <a:gd name="connsiteY1" fmla="*/ 0 h 3067050"/>
              <a:gd name="connsiteX2" fmla="*/ 928656 w 928656"/>
              <a:gd name="connsiteY2" fmla="*/ 2509813 h 3067050"/>
              <a:gd name="connsiteX3" fmla="*/ 9525 w 928656"/>
              <a:gd name="connsiteY3" fmla="*/ 3067050 h 3067050"/>
              <a:gd name="connsiteX0" fmla="*/ 9525 w 928656"/>
              <a:gd name="connsiteY0" fmla="*/ 2709836 h 2709836"/>
              <a:gd name="connsiteX1" fmla="*/ 0 w 928656"/>
              <a:gd name="connsiteY1" fmla="*/ 0 h 2709836"/>
              <a:gd name="connsiteX2" fmla="*/ 928656 w 928656"/>
              <a:gd name="connsiteY2" fmla="*/ 2509813 h 2709836"/>
              <a:gd name="connsiteX3" fmla="*/ 9525 w 928656"/>
              <a:gd name="connsiteY3" fmla="*/ 2709836 h 2709836"/>
              <a:gd name="connsiteX0" fmla="*/ 9525 w 928656"/>
              <a:gd name="connsiteY0" fmla="*/ 2781250 h 2781250"/>
              <a:gd name="connsiteX1" fmla="*/ 0 w 928656"/>
              <a:gd name="connsiteY1" fmla="*/ 0 h 2781250"/>
              <a:gd name="connsiteX2" fmla="*/ 928656 w 928656"/>
              <a:gd name="connsiteY2" fmla="*/ 2509813 h 2781250"/>
              <a:gd name="connsiteX3" fmla="*/ 9525 w 928656"/>
              <a:gd name="connsiteY3" fmla="*/ 2781250 h 2781250"/>
              <a:gd name="connsiteX0" fmla="*/ 9525 w 928656"/>
              <a:gd name="connsiteY0" fmla="*/ 2924102 h 2924102"/>
              <a:gd name="connsiteX1" fmla="*/ 0 w 928656"/>
              <a:gd name="connsiteY1" fmla="*/ 0 h 2924102"/>
              <a:gd name="connsiteX2" fmla="*/ 928656 w 928656"/>
              <a:gd name="connsiteY2" fmla="*/ 2509813 h 2924102"/>
              <a:gd name="connsiteX3" fmla="*/ 9525 w 928656"/>
              <a:gd name="connsiteY3" fmla="*/ 2924102 h 2924102"/>
              <a:gd name="connsiteX0" fmla="*/ 9525 w 931063"/>
              <a:gd name="connsiteY0" fmla="*/ 2924102 h 2924102"/>
              <a:gd name="connsiteX1" fmla="*/ 0 w 931063"/>
              <a:gd name="connsiteY1" fmla="*/ 0 h 2924102"/>
              <a:gd name="connsiteX2" fmla="*/ 931063 w 931063"/>
              <a:gd name="connsiteY2" fmla="*/ 2521723 h 2924102"/>
              <a:gd name="connsiteX3" fmla="*/ 9525 w 931063"/>
              <a:gd name="connsiteY3" fmla="*/ 2924102 h 2924102"/>
              <a:gd name="connsiteX0" fmla="*/ 0 w 931063"/>
              <a:gd name="connsiteY0" fmla="*/ 2805040 h 2805040"/>
              <a:gd name="connsiteX1" fmla="*/ 0 w 931063"/>
              <a:gd name="connsiteY1" fmla="*/ 0 h 2805040"/>
              <a:gd name="connsiteX2" fmla="*/ 931063 w 931063"/>
              <a:gd name="connsiteY2" fmla="*/ 2521723 h 2805040"/>
              <a:gd name="connsiteX3" fmla="*/ 0 w 931063"/>
              <a:gd name="connsiteY3" fmla="*/ 2805040 h 2805040"/>
              <a:gd name="connsiteX0" fmla="*/ 6350 w 931063"/>
              <a:gd name="connsiteY0" fmla="*/ 2822504 h 2822504"/>
              <a:gd name="connsiteX1" fmla="*/ 0 w 931063"/>
              <a:gd name="connsiteY1" fmla="*/ 0 h 2822504"/>
              <a:gd name="connsiteX2" fmla="*/ 931063 w 931063"/>
              <a:gd name="connsiteY2" fmla="*/ 2521723 h 2822504"/>
              <a:gd name="connsiteX3" fmla="*/ 6350 w 931063"/>
              <a:gd name="connsiteY3" fmla="*/ 2822504 h 2822504"/>
              <a:gd name="connsiteX0" fmla="*/ 6350 w 1185503"/>
              <a:gd name="connsiteY0" fmla="*/ 2822504 h 3224000"/>
              <a:gd name="connsiteX1" fmla="*/ 0 w 1185503"/>
              <a:gd name="connsiteY1" fmla="*/ 0 h 3224000"/>
              <a:gd name="connsiteX2" fmla="*/ 1185503 w 1185503"/>
              <a:gd name="connsiteY2" fmla="*/ 3224000 h 3224000"/>
              <a:gd name="connsiteX3" fmla="*/ 6350 w 1185503"/>
              <a:gd name="connsiteY3" fmla="*/ 2822504 h 3224000"/>
              <a:gd name="connsiteX0" fmla="*/ 2116 w 1193457"/>
              <a:gd name="connsiteY0" fmla="*/ 3734200 h 3734200"/>
              <a:gd name="connsiteX1" fmla="*/ 7954 w 1193457"/>
              <a:gd name="connsiteY1" fmla="*/ 0 h 3734200"/>
              <a:gd name="connsiteX2" fmla="*/ 1193457 w 1193457"/>
              <a:gd name="connsiteY2" fmla="*/ 3224000 h 3734200"/>
              <a:gd name="connsiteX3" fmla="*/ 2116 w 1193457"/>
              <a:gd name="connsiteY3" fmla="*/ 3734200 h 37342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3457" h="3734200">
                <a:moveTo>
                  <a:pt x="2116" y="3734200"/>
                </a:moveTo>
                <a:cubicBezTo>
                  <a:pt x="-1" y="2793365"/>
                  <a:pt x="10071" y="940835"/>
                  <a:pt x="7954" y="0"/>
                </a:cubicBezTo>
                <a:lnTo>
                  <a:pt x="1193457" y="3224000"/>
                </a:lnTo>
                <a:lnTo>
                  <a:pt x="2116" y="3734200"/>
                </a:lnTo>
              </a:path>
            </a:pathLst>
          </a:custGeom>
          <a:solidFill>
            <a:schemeClr val="accent2">
              <a:lumMod val="50000"/>
              <a:lumOff val="5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6" name=""/>
          <p:cNvSpPr/>
          <p:nvPr/>
        </p:nvSpPr>
        <p:spPr>
          <a:xfrm>
            <a:off x="164250" y="-27432"/>
            <a:ext cx="2883726" cy="6885432"/>
          </a:xfrm>
          <a:custGeom>
            <a:avLst/>
            <a:gdLst>
              <a:gd name="connsiteX0" fmla="*/ 0 w 500066"/>
              <a:gd name="connsiteY0" fmla="*/ 6858000 h 6858000"/>
              <a:gd name="connsiteX1" fmla="*/ 250033 w 500066"/>
              <a:gd name="connsiteY1" fmla="*/ 0 h 6858000"/>
              <a:gd name="connsiteX2" fmla="*/ 500066 w 500066"/>
              <a:gd name="connsiteY2" fmla="*/ 6858000 h 6858000"/>
              <a:gd name="connsiteX3" fmla="*/ 0 w 500066"/>
              <a:gd name="connsiteY3" fmla="*/ 6858000 h 6858000"/>
              <a:gd name="connsiteX0" fmla="*/ 1638757 w 2138823"/>
              <a:gd name="connsiteY0" fmla="*/ 6876288 h 6876288"/>
              <a:gd name="connsiteX1" fmla="*/ 0 w 2138823"/>
              <a:gd name="connsiteY1" fmla="*/ 0 h 6876288"/>
              <a:gd name="connsiteX2" fmla="*/ 2138823 w 2138823"/>
              <a:gd name="connsiteY2" fmla="*/ 6876288 h 6876288"/>
              <a:gd name="connsiteX3" fmla="*/ 1638757 w 2138823"/>
              <a:gd name="connsiteY3" fmla="*/ 6876288 h 6876288"/>
              <a:gd name="connsiteX0" fmla="*/ 1662729 w 2162795"/>
              <a:gd name="connsiteY0" fmla="*/ 6885432 h 6885432"/>
              <a:gd name="connsiteX1" fmla="*/ 0 w 2162795"/>
              <a:gd name="connsiteY1" fmla="*/ 0 h 6885432"/>
              <a:gd name="connsiteX2" fmla="*/ 2162795 w 2162795"/>
              <a:gd name="connsiteY2" fmla="*/ 6885432 h 6885432"/>
              <a:gd name="connsiteX3" fmla="*/ 1662729 w 2162795"/>
              <a:gd name="connsiteY3" fmla="*/ 6885432 h 688543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795" h="6885432">
                <a:moveTo>
                  <a:pt x="1662729" y="6885432"/>
                </a:moveTo>
                <a:lnTo>
                  <a:pt x="0" y="0"/>
                </a:lnTo>
                <a:lnTo>
                  <a:pt x="2162795" y="6885432"/>
                </a:lnTo>
                <a:lnTo>
                  <a:pt x="1662729" y="6885432"/>
                </a:lnTo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2270586" y="2919309"/>
            <a:ext cx="9635703" cy="957706"/>
          </a:xfrm>
        </p:spPr>
        <p:txBody>
          <a:bodyPr>
            <a:noAutofit/>
          </a:bodyPr>
          <a:lstStyle>
            <a:lvl1pPr algn="l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2270586" y="3890286"/>
            <a:ext cx="9631127" cy="467408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82A27DF-FC33-4C05-96AC-ECA7B11A9C6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"/>
          <p:cNvGrpSpPr/>
          <p:nvPr/>
        </p:nvGrpSpPr>
        <p:grpSpPr>
          <a:xfrm rot="0"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7" name="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40000"/>
                <a:lumOff val="60000"/>
                <a:alpha val="58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8" name="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1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rgbClr val="b6b8ba">
                <a:alpha val="38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2">
                <a:lumMod val="50000"/>
                <a:lumOff val="50000"/>
                <a:alpha val="6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330199" y="2673355"/>
            <a:ext cx="11531599" cy="1470025"/>
          </a:xfrm>
        </p:spPr>
        <p:txBody>
          <a:bodyPr/>
          <a:lstStyle>
            <a:lvl1pPr algn="ctr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10BF683E-EC8C-4F1E-8017-25E57E2CE77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-1" y="0"/>
            <a:ext cx="12192001" cy="6858001"/>
            <a:chOff x="-1" y="0"/>
            <a:chExt cx="9144001" cy="6858001"/>
          </a:xfrm>
        </p:grpSpPr>
        <p:sp>
          <p:nvSpPr>
            <p:cNvPr id="8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49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9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10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b6b8ba">
                  <a:alpha val="59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49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5">
                  <a:alpha val="71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2542695" y="1121212"/>
            <a:ext cx="7837714" cy="1143000"/>
          </a:xfrm>
        </p:spPr>
        <p:txBody>
          <a:bodyPr/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8" name=""/>
          <p:cNvSpPr>
            <a:spLocks noGrp="1"/>
          </p:cNvSpPr>
          <p:nvPr>
            <p:ph type="body" sz="quarter" idx="14" hasCustomPrompt=""/>
          </p:nvPr>
        </p:nvSpPr>
        <p:spPr>
          <a:xfrm>
            <a:off x="2542710" y="2286007"/>
            <a:ext cx="7839569" cy="3429009"/>
          </a:xfrm>
        </p:spPr>
        <p:txBody>
          <a:bodyPr/>
          <a:lstStyle>
            <a:lvl1pPr>
              <a:lnSpc>
                <a:spcPct val="150000"/>
              </a:lnSpc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FDD8E82-9EDF-4A21-8052-950E349A4E6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10800000" flipH="1">
            <a:off x="10430936" y="4214817"/>
            <a:ext cx="1780898" cy="2672210"/>
            <a:chOff x="7830097" y="-3175"/>
            <a:chExt cx="1335674" cy="3646465"/>
          </a:xfrm>
        </p:grpSpPr>
        <p:sp>
          <p:nvSpPr>
            <p:cNvPr id="8" name=""/>
            <p:cNvSpPr/>
            <p:nvPr/>
          </p:nvSpPr>
          <p:spPr>
            <a:xfrm>
              <a:off x="7858910" y="-3175"/>
              <a:ext cx="1290865" cy="2960833"/>
            </a:xfrm>
            <a:custGeom>
              <a:avLst/>
              <a:gdLst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3062 w 2623457"/>
                <a:gd name="connsiteY2" fmla="*/ 0 h 6063342"/>
                <a:gd name="connsiteX3" fmla="*/ 174172 w 2623457"/>
                <a:gd name="connsiteY3" fmla="*/ 0 h 6063342"/>
                <a:gd name="connsiteX4" fmla="*/ 1556657 w 2623457"/>
                <a:gd name="connsiteY4" fmla="*/ 1545771 h 6063342"/>
                <a:gd name="connsiteX5" fmla="*/ 2623457 w 2623457"/>
                <a:gd name="connsiteY5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85682 h 6085682"/>
                <a:gd name="connsiteX1" fmla="*/ 0 w 2623457"/>
                <a:gd name="connsiteY1" fmla="*/ 22340 h 6085682"/>
                <a:gd name="connsiteX2" fmla="*/ 667 w 2623457"/>
                <a:gd name="connsiteY2" fmla="*/ 0 h 6085682"/>
                <a:gd name="connsiteX3" fmla="*/ 183682 w 2623457"/>
                <a:gd name="connsiteY3" fmla="*/ 9574 h 6085682"/>
                <a:gd name="connsiteX4" fmla="*/ 1556657 w 2623457"/>
                <a:gd name="connsiteY4" fmla="*/ 1568111 h 6085682"/>
                <a:gd name="connsiteX5" fmla="*/ 2623457 w 2623457"/>
                <a:gd name="connsiteY5" fmla="*/ 6085682 h 6085682"/>
                <a:gd name="connsiteX0" fmla="*/ 3030086 w 3030086"/>
                <a:gd name="connsiteY0" fmla="*/ 7076027 h 7076027"/>
                <a:gd name="connsiteX1" fmla="*/ 406629 w 3030086"/>
                <a:gd name="connsiteY1" fmla="*/ 1012685 h 7076027"/>
                <a:gd name="connsiteX2" fmla="*/ 590311 w 3030086"/>
                <a:gd name="connsiteY2" fmla="*/ 999919 h 7076027"/>
                <a:gd name="connsiteX3" fmla="*/ 1963286 w 3030086"/>
                <a:gd name="connsiteY3" fmla="*/ 2558456 h 7076027"/>
                <a:gd name="connsiteX4" fmla="*/ 3030086 w 3030086"/>
                <a:gd name="connsiteY4" fmla="*/ 7076027 h 7076027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30614 w 2630614"/>
                <a:gd name="connsiteY0" fmla="*/ 6076108 h 6076108"/>
                <a:gd name="connsiteX1" fmla="*/ 0 w 2630614"/>
                <a:gd name="connsiteY1" fmla="*/ 5585 h 6076108"/>
                <a:gd name="connsiteX2" fmla="*/ 190839 w 2630614"/>
                <a:gd name="connsiteY2" fmla="*/ 0 h 6076108"/>
                <a:gd name="connsiteX3" fmla="*/ 1563814 w 2630614"/>
                <a:gd name="connsiteY3" fmla="*/ 1558537 h 6076108"/>
                <a:gd name="connsiteX4" fmla="*/ 2630614 w 2630614"/>
                <a:gd name="connsiteY4" fmla="*/ 6076108 h 6076108"/>
                <a:gd name="connsiteX0" fmla="*/ 2635390 w 2635390"/>
                <a:gd name="connsiteY0" fmla="*/ 6076108 h 6076108"/>
                <a:gd name="connsiteX1" fmla="*/ 0 w 2635390"/>
                <a:gd name="connsiteY1" fmla="*/ 797 h 6076108"/>
                <a:gd name="connsiteX2" fmla="*/ 195615 w 2635390"/>
                <a:gd name="connsiteY2" fmla="*/ 0 h 6076108"/>
                <a:gd name="connsiteX3" fmla="*/ 1568590 w 2635390"/>
                <a:gd name="connsiteY3" fmla="*/ 1558537 h 6076108"/>
                <a:gd name="connsiteX4" fmla="*/ 2635390 w 2635390"/>
                <a:gd name="connsiteY4" fmla="*/ 6076108 h 607610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90" h="6076108">
                  <a:moveTo>
                    <a:pt x="2635390" y="6076108"/>
                  </a:moveTo>
                  <a:lnTo>
                    <a:pt x="0" y="797"/>
                  </a:lnTo>
                  <a:lnTo>
                    <a:pt x="195615" y="0"/>
                  </a:lnTo>
                  <a:lnTo>
                    <a:pt x="1568590" y="1558537"/>
                  </a:lnTo>
                  <a:lnTo>
                    <a:pt x="2635390" y="60761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>
              <a:off x="8617016" y="737400"/>
              <a:ext cx="543423" cy="2244786"/>
            </a:xfrm>
            <a:custGeom>
              <a:avLst/>
              <a:gdLst>
                <a:gd name="connsiteX0" fmla="*/ 0 w 1088572"/>
                <a:gd name="connsiteY0" fmla="*/ 0 h 4582886"/>
                <a:gd name="connsiteX1" fmla="*/ 1088572 w 1088572"/>
                <a:gd name="connsiteY1" fmla="*/ 1186543 h 4582886"/>
                <a:gd name="connsiteX2" fmla="*/ 1088572 w 1088572"/>
                <a:gd name="connsiteY2" fmla="*/ 4582886 h 4582886"/>
                <a:gd name="connsiteX3" fmla="*/ 0 w 1088572"/>
                <a:gd name="connsiteY3" fmla="*/ 0 h 458288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8572" h="4582886">
                  <a:moveTo>
                    <a:pt x="0" y="0"/>
                  </a:moveTo>
                  <a:lnTo>
                    <a:pt x="1088572" y="1186543"/>
                  </a:lnTo>
                  <a:lnTo>
                    <a:pt x="1088572" y="4582886"/>
                  </a:lnTo>
                  <a:lnTo>
                    <a:pt x="0" y="0"/>
                  </a:lnTo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>
              <a:off x="7956911" y="-1619"/>
              <a:ext cx="671047" cy="757711"/>
            </a:xfrm>
            <a:custGeom>
              <a:avLst/>
              <a:gdLst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69988 w 1369988"/>
                <a:gd name="connsiteY0" fmla="*/ 1546919 h 1546919"/>
                <a:gd name="connsiteX1" fmla="*/ 1023257 w 1369988"/>
                <a:gd name="connsiteY1" fmla="*/ 0 h 1546919"/>
                <a:gd name="connsiteX2" fmla="*/ 0 w 1369988"/>
                <a:gd name="connsiteY2" fmla="*/ 0 h 1546919"/>
                <a:gd name="connsiteX3" fmla="*/ 1369988 w 1369988"/>
                <a:gd name="connsiteY3" fmla="*/ 1546919 h 15469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9988" h="1546919">
                  <a:moveTo>
                    <a:pt x="1369988" y="1546919"/>
                  </a:moveTo>
                  <a:lnTo>
                    <a:pt x="1023257" y="0"/>
                  </a:lnTo>
                  <a:lnTo>
                    <a:pt x="0" y="0"/>
                  </a:lnTo>
                  <a:lnTo>
                    <a:pt x="1369988" y="154691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>
              <a:off x="8455711" y="-1619"/>
              <a:ext cx="710060" cy="1329898"/>
            </a:xfrm>
            <a:custGeom>
              <a:avLst/>
              <a:gdLst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0 w 1436914"/>
                <a:gd name="connsiteY4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49636"/>
                <a:gd name="connsiteY0" fmla="*/ 0 h 2715079"/>
                <a:gd name="connsiteX1" fmla="*/ 339294 w 1449636"/>
                <a:gd name="connsiteY1" fmla="*/ 1528536 h 2715079"/>
                <a:gd name="connsiteX2" fmla="*/ 1449636 w 1449636"/>
                <a:gd name="connsiteY2" fmla="*/ 2715079 h 2715079"/>
                <a:gd name="connsiteX3" fmla="*/ 1427865 w 1449636"/>
                <a:gd name="connsiteY3" fmla="*/ 4536 h 2715079"/>
                <a:gd name="connsiteX4" fmla="*/ 1421515 w 1449636"/>
                <a:gd name="connsiteY4" fmla="*/ 0 h 2715079"/>
                <a:gd name="connsiteX5" fmla="*/ 0 w 1449636"/>
                <a:gd name="connsiteY5" fmla="*/ 0 h 271507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9636" h="2715079">
                  <a:moveTo>
                    <a:pt x="0" y="0"/>
                  </a:moveTo>
                  <a:lnTo>
                    <a:pt x="339294" y="1528536"/>
                  </a:lnTo>
                  <a:lnTo>
                    <a:pt x="1449636" y="2715079"/>
                  </a:lnTo>
                  <a:lnTo>
                    <a:pt x="1427865" y="4536"/>
                  </a:lnTo>
                  <a:lnTo>
                    <a:pt x="1421515" y="0"/>
                  </a:lnTo>
                  <a:lnTo>
                    <a:pt x="0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"/>
            <p:cNvSpPr/>
            <p:nvPr/>
          </p:nvSpPr>
          <p:spPr>
            <a:xfrm>
              <a:off x="7830097" y="-1619"/>
              <a:ext cx="1325010" cy="3644909"/>
            </a:xfrm>
            <a:custGeom>
              <a:avLst/>
              <a:gdLst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49993 w 2705100"/>
                <a:gd name="connsiteY2" fmla="*/ 9525 h 6867525"/>
                <a:gd name="connsiteX3" fmla="*/ 0 w 2705100"/>
                <a:gd name="connsiteY3" fmla="*/ 9525 h 6867525"/>
                <a:gd name="connsiteX4" fmla="*/ 2295525 w 2705100"/>
                <a:gd name="connsiteY4" fmla="*/ 6858000 h 6867525"/>
                <a:gd name="connsiteX5" fmla="*/ 2695575 w 2705100"/>
                <a:gd name="connsiteY5" fmla="*/ 6867525 h 6867525"/>
                <a:gd name="connsiteX6" fmla="*/ 2705100 w 2705100"/>
                <a:gd name="connsiteY6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295525 w 2705100"/>
                <a:gd name="connsiteY3" fmla="*/ 6848475 h 6858000"/>
                <a:gd name="connsiteX4" fmla="*/ 2695575 w 2705100"/>
                <a:gd name="connsiteY4" fmla="*/ 6858000 h 6858000"/>
                <a:gd name="connsiteX5" fmla="*/ 2705100 w 2705100"/>
                <a:gd name="connsiteY5" fmla="*/ 6076950 h 6858000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695575 w 2705100"/>
                <a:gd name="connsiteY3" fmla="*/ 6858000 h 6858000"/>
                <a:gd name="connsiteX4" fmla="*/ 2705100 w 2705100"/>
                <a:gd name="connsiteY4" fmla="*/ 6076950 h 6858000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5100" h="7441333">
                  <a:moveTo>
                    <a:pt x="2705100" y="6076950"/>
                  </a:moveTo>
                  <a:lnTo>
                    <a:pt x="64280" y="0"/>
                  </a:lnTo>
                  <a:lnTo>
                    <a:pt x="0" y="0"/>
                  </a:lnTo>
                  <a:lnTo>
                    <a:pt x="2695576" y="7441333"/>
                  </a:lnTo>
                  <a:cubicBezTo>
                    <a:pt x="2698751" y="6986539"/>
                    <a:pt x="2701925" y="6531744"/>
                    <a:pt x="2705100" y="6076950"/>
                  </a:cubicBezTo>
                </a:path>
              </a:pathLst>
            </a:cu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9563098" y="274638"/>
            <a:ext cx="20192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712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6753771-9475-4309-9B2C-4F43EB0294C6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본문" type="tx" preserve="1" userDrawn="1">
  <p:cSld name="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본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2026-04-12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/본문" type="objOverTx" preserve="1" userDrawn="1">
  <p:cSld name="내용/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10972799" cy="21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본문 개체 틀 3"/>
          <p:cNvSpPr>
            <a:spLocks noGrp="1"/>
          </p:cNvSpPr>
          <p:nvPr>
            <p:ph type="body" sz="half" idx="2"/>
          </p:nvPr>
        </p:nvSpPr>
        <p:spPr>
          <a:xfrm>
            <a:off x="608037" y="3984220"/>
            <a:ext cx="10972799" cy="21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2026-04-12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본문/내용" type="txOverObj" preserve="1" userDrawn="1">
  <p:cSld name="본문/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본문 개체 틀 2"/>
          <p:cNvSpPr>
            <a:spLocks noGrp="1"/>
          </p:cNvSpPr>
          <p:nvPr>
            <p:ph type="body" sz="half" idx="1"/>
          </p:nvPr>
        </p:nvSpPr>
        <p:spPr>
          <a:xfrm>
            <a:off x="609599" y="1600200"/>
            <a:ext cx="10972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8037" y="3984220"/>
            <a:ext cx="10972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2026-04-12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/본문" type="twoObjOverTx" preserve="1" userDrawn="1">
  <p:cSld name="내용 2개/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본문 개체 틀 4"/>
          <p:cNvSpPr>
            <a:spLocks noGrp="1"/>
          </p:cNvSpPr>
          <p:nvPr>
            <p:ph type="body" sz="half" idx="3"/>
          </p:nvPr>
        </p:nvSpPr>
        <p:spPr>
          <a:xfrm>
            <a:off x="608037" y="3984220"/>
            <a:ext cx="10972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날짜 개체 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2026-04-12</a:t>
            </a:fld>
            <a:endParaRPr lang="ko-KR" altLang="en-US"/>
          </a:p>
        </p:txBody>
      </p:sp>
      <p:sp>
        <p:nvSpPr>
          <p:cNvPr id="11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비교" type="twoTxTwoObj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599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6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날짜 개체 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2026-04-12</a:t>
            </a:fld>
            <a:endParaRPr lang="ko-KR" altLang="en-US"/>
          </a:p>
        </p:txBody>
      </p:sp>
      <p:sp>
        <p:nvSpPr>
          <p:cNvPr id="11" name="바닥글 개체 틀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및 설명" type="objTx" preserve="1" userDrawn="1">
  <p:cSld name="내용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3050"/>
            <a:ext cx="401108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599" y="1435100"/>
            <a:ext cx="401108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2026-04-12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EA2121F7-E20F-43B2-B3C6-C7E51EA698C5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DAC1609-63DC-4238-90D7-BDA4CCE7E5D2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8" name="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40000"/>
                <a:lumOff val="60000"/>
                <a:alpha val="39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3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1">
                <a:alpha val="74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3">
                <a:alpha val="1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761962" y="2357419"/>
            <a:ext cx="10363199" cy="928705"/>
          </a:xfrm>
        </p:spPr>
        <p:txBody>
          <a:bodyPr anchor="t"/>
          <a:lstStyle>
            <a:lvl1pPr algn="l">
              <a:defRPr sz="5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761962" y="1807030"/>
            <a:ext cx="10363199" cy="550390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1794FCA-B30B-4B0B-A06E-872BCCC939B8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82B4FBC9-0152-4321-B5AE-8A4D40C68623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5271060-A817-4E00-9021-886881503EB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tbl" sz="quarter" idx="13"/>
          </p:nvPr>
        </p:nvSpPr>
        <p:spPr>
          <a:xfrm>
            <a:off x="608037" y="1214422"/>
            <a:ext cx="10972799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47ABBE4F-A180-451B-976B-207E95DDA7F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quarter" idx="1"/>
          </p:nvPr>
        </p:nvSpPr>
        <p:spPr>
          <a:xfrm>
            <a:off x="609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quarter" idx="2"/>
          </p:nvPr>
        </p:nvSpPr>
        <p:spPr>
          <a:xfrm>
            <a:off x="6197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sz="quarter" idx="3"/>
          </p:nvPr>
        </p:nvSpPr>
        <p:spPr>
          <a:xfrm>
            <a:off x="608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sz="quarter" idx="4"/>
          </p:nvPr>
        </p:nvSpPr>
        <p:spPr>
          <a:xfrm>
            <a:off x="6196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0DB8ECF-E18C-4D8D-A7A0-FA2FABCA5290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11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"/>
          <p:cNvSpPr>
            <a:spLocks noGrp="1"/>
          </p:cNvSpPr>
          <p:nvPr>
            <p:ph type="sldNum" sz="quarter" idx="12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 rot="5400000">
            <a:off x="-3300803" y="3300663"/>
            <a:ext cx="6887028" cy="285709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21" name=""/>
          <p:cNvGrpSpPr/>
          <p:nvPr/>
        </p:nvGrpSpPr>
        <p:grpSpPr>
          <a:xfrm rot="0" flipH="1">
            <a:off x="-2" y="0"/>
            <a:ext cx="12192001" cy="6858001"/>
            <a:chOff x="-1" y="0"/>
            <a:chExt cx="9144001" cy="6858001"/>
          </a:xfrm>
        </p:grpSpPr>
        <p:sp>
          <p:nvSpPr>
            <p:cNvPr id="22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chemeClr val="accent2">
                <a:lumMod val="50000"/>
                <a:lumOff val="50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23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24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chemeClr val="accent2">
                  <a:lumMod val="25000"/>
                  <a:lumOff val="75000"/>
                  <a:alpha val="32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alpha val="75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5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  <a:alpha val="5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952463" y="4772044"/>
            <a:ext cx="8680109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pic" idx="1"/>
          </p:nvPr>
        </p:nvSpPr>
        <p:spPr>
          <a:xfrm>
            <a:off x="952463" y="584219"/>
            <a:ext cx="868010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body" sz="half" idx="2"/>
          </p:nvPr>
        </p:nvSpPr>
        <p:spPr>
          <a:xfrm>
            <a:off x="952463" y="5338782"/>
            <a:ext cx="8680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18" name="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8C9FE912-2C94-4152-970B-97CA7CEA7709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19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0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slideLayout" Target="../slideLayouts/slideLayout13.xml"  /><Relationship Id="rId14" Type="http://schemas.openxmlformats.org/officeDocument/2006/relationships/slideLayout" Target="../slideLayouts/slideLayout14.xml"  /><Relationship Id="rId15" Type="http://schemas.openxmlformats.org/officeDocument/2006/relationships/slideLayout" Target="../slideLayouts/slideLayout15.xml"  /><Relationship Id="rId16" Type="http://schemas.openxmlformats.org/officeDocument/2006/relationships/slideLayout" Target="../slideLayouts/slideLayout16.xml"  /><Relationship Id="rId17" Type="http://schemas.openxmlformats.org/officeDocument/2006/relationships/slideLayout" Target="../slideLayouts/slideLayout17.xml"  /><Relationship Id="rId18" Type="http://schemas.openxmlformats.org/officeDocument/2006/relationships/slideLayout" Target="../slideLayouts/slideLayout18.xml"  /><Relationship Id="rId19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교차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1732842" y="3147876"/>
            <a:ext cx="6308395" cy="3037101"/>
          </a:xfrm>
          <a:custGeom>
            <a:avLst/>
            <a:gdLst>
              <a:gd name="connsiteX0" fmla="*/ 0 w 4175"/>
              <a:gd name="connsiteY0" fmla="*/ 0 h 2538"/>
              <a:gd name="connsiteX1" fmla="*/ 12 w 4175"/>
              <a:gd name="connsiteY1" fmla="*/ 44 h 2538"/>
              <a:gd name="connsiteX2" fmla="*/ 685 w 4175"/>
              <a:gd name="connsiteY2" fmla="*/ 2538 h 2538"/>
              <a:gd name="connsiteX3" fmla="*/ 4175 w 4175"/>
              <a:gd name="connsiteY3" fmla="*/ 1923 h 2538"/>
              <a:gd name="connsiteX4" fmla="*/ 25 w 4175"/>
              <a:gd name="connsiteY4" fmla="*/ 11 h 2538"/>
              <a:gd name="connsiteX5" fmla="*/ 0 w 4175"/>
              <a:gd name="connsiteY5" fmla="*/ 0 h 2538"/>
              <a:gd name="connsiteX0" fmla="*/ 0 w 4003"/>
              <a:gd name="connsiteY0" fmla="*/ 0 h 2538"/>
              <a:gd name="connsiteX1" fmla="*/ 12 w 4003"/>
              <a:gd name="connsiteY1" fmla="*/ 44 h 2538"/>
              <a:gd name="connsiteX2" fmla="*/ 685 w 4003"/>
              <a:gd name="connsiteY2" fmla="*/ 2538 h 2538"/>
              <a:gd name="connsiteX3" fmla="*/ 4003 w 4003"/>
              <a:gd name="connsiteY3" fmla="*/ 1844 h 2538"/>
              <a:gd name="connsiteX4" fmla="*/ 25 w 4003"/>
              <a:gd name="connsiteY4" fmla="*/ 11 h 2538"/>
              <a:gd name="connsiteX5" fmla="*/ 0 w 4003"/>
              <a:gd name="connsiteY5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553 w 4531"/>
              <a:gd name="connsiteY0" fmla="*/ 0 h 2527"/>
              <a:gd name="connsiteX1" fmla="*/ 1213 w 4531"/>
              <a:gd name="connsiteY1" fmla="*/ 2527 h 2527"/>
              <a:gd name="connsiteX2" fmla="*/ 4531 w 4531"/>
              <a:gd name="connsiteY2" fmla="*/ 1833 h 2527"/>
              <a:gd name="connsiteX3" fmla="*/ 553 w 4531"/>
              <a:gd name="connsiteY3" fmla="*/ 0 h 2527"/>
              <a:gd name="connsiteX0" fmla="*/ 3 w 3981"/>
              <a:gd name="connsiteY0" fmla="*/ 0 h 2527"/>
              <a:gd name="connsiteX1" fmla="*/ 663 w 3981"/>
              <a:gd name="connsiteY1" fmla="*/ 2527 h 2527"/>
              <a:gd name="connsiteX2" fmla="*/ 3981 w 3981"/>
              <a:gd name="connsiteY2" fmla="*/ 1833 h 2527"/>
              <a:gd name="connsiteX3" fmla="*/ 3 w 3981"/>
              <a:gd name="connsiteY3" fmla="*/ 0 h 2527"/>
              <a:gd name="connsiteX0" fmla="*/ 0 w 3978"/>
              <a:gd name="connsiteY0" fmla="*/ 0 h 2527"/>
              <a:gd name="connsiteX1" fmla="*/ 660 w 3978"/>
              <a:gd name="connsiteY1" fmla="*/ 2527 h 2527"/>
              <a:gd name="connsiteX2" fmla="*/ 3978 w 3978"/>
              <a:gd name="connsiteY2" fmla="*/ 1833 h 2527"/>
              <a:gd name="connsiteX3" fmla="*/ 0 w 3978"/>
              <a:gd name="connsiteY3" fmla="*/ 0 h 25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8" h="2527">
                <a:moveTo>
                  <a:pt x="0" y="0"/>
                </a:moveTo>
                <a:cubicBezTo>
                  <a:pt x="90" y="449"/>
                  <a:pt x="484" y="1911"/>
                  <a:pt x="660" y="2527"/>
                </a:cubicBezTo>
                <a:lnTo>
                  <a:pt x="3978" y="1833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20000"/>
              <a:lumOff val="80000"/>
              <a:alpha val="26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107" name=""/>
          <p:cNvGrpSpPr/>
          <p:nvPr/>
        </p:nvGrpSpPr>
        <p:grpSpPr>
          <a:xfrm rot="0">
            <a:off x="-1" y="0"/>
            <a:ext cx="12192001" cy="6858001"/>
            <a:chOff x="-1" y="0"/>
            <a:chExt cx="9144001" cy="6858001"/>
          </a:xfrm>
        </p:grpSpPr>
        <p:sp>
          <p:nvSpPr>
            <p:cNvPr id="102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15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106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98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  <a:alpha val="31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c6c8ca">
                  <a:alpha val="17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6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27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431799" y="1308100"/>
            <a:ext cx="11302999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  <a:p>
            <a:pPr lvl="8">
              <a:defRPr lang="ko-KR" altLang="en-US"/>
            </a:pPr>
            <a:endParaRPr lang="en-US" altLang="ko-KR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D839B8E-F55D-4BF8-852C-25AF74D46B3E}" type="datetime1">
              <a:rPr lang="ko-KR" altLang="en-US"/>
              <a:pPr>
                <a:defRPr lang="ko-KR" altLang="en-US"/>
              </a:pPr>
              <a:t>2026-04-12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  <p:sldLayoutId id="2147483766" r:id="rId18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8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66700" indent="-30670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SzPct val="80000"/>
        <a:buFont typeface="Wingdings 3"/>
        <a:buChar char="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§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–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280540" y="2919309"/>
            <a:ext cx="11625748" cy="957706"/>
          </a:xfrm>
        </p:spPr>
        <p:txBody>
          <a:bodyPr/>
          <a:lstStyle/>
          <a:p>
            <a:pPr algn="ctr">
              <a:defRPr/>
            </a:pPr>
            <a:r>
              <a:rPr lang="ko-KR" altLang="en-US" sz="4000" b="1">
                <a:solidFill>
                  <a:srgbClr val="0000ff"/>
                </a:solidFill>
              </a:rPr>
              <a:t>서양현대철학자의 평화로운 세상 만들기</a:t>
            </a:r>
            <a:endParaRPr lang="ko-KR" altLang="en-US" sz="4000" b="1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280540" y="3890285"/>
            <a:ext cx="11621172" cy="841604"/>
          </a:xfrm>
        </p:spPr>
        <p:txBody>
          <a:bodyPr/>
          <a:lstStyle/>
          <a:p>
            <a:pPr algn="ctr">
              <a:defRPr/>
            </a:pP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한나 아렌트의 </a:t>
            </a:r>
            <a:r>
              <a:rPr lang="ja-JP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『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폭력론</a:t>
            </a:r>
            <a:r>
              <a:rPr lang="ja-JP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』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lang="en-US" altLang="ko-KR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[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暴力論</a:t>
            </a:r>
            <a:r>
              <a:rPr lang="en-US" altLang="ko-KR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]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endParaRPr lang="ko-KR" altLang="en-US" sz="3200" b="1">
              <a:solidFill>
                <a:srgbClr val="ff0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2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장 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폭력과 권력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(2)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xfrm>
            <a:off x="431799" y="1063586"/>
            <a:ext cx="11302999" cy="5205453"/>
          </a:xfrm>
        </p:spPr>
        <p:txBody>
          <a:bodyPr vert="horz" wrap="square" lIns="91440" tIns="45720" rIns="91440" bIns="45720" anchor="t"/>
          <a:lstStyle/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 spc="-100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 spc="-100">
                <a:solidFill>
                  <a:srgbClr val="ff0000"/>
                </a:solidFill>
                <a:latin typeface="한컴 윤고딕 240"/>
                <a:ea typeface="한컴 윤고딕 240"/>
              </a:rPr>
              <a:t>1-1)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권력은 시민들의 지지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공동의 행동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정치적 합의에서 생김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lang="EN-US" sz="3200" b="1" spc="-10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 spc="-100">
                <a:solidFill>
                  <a:srgbClr val="ff0000"/>
                </a:solidFill>
                <a:latin typeface="한컴 윤고딕 240"/>
                <a:ea typeface="한컴 윤고딕 240"/>
              </a:rPr>
              <a:t>1-2)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강성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강인함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은 개인이 가진 능력 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체력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지능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카리스마 등</a:t>
            </a:r>
            <a:endParaRPr lang="EN-US" sz="3200" b="1" spc="-10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 spc="-100">
                <a:solidFill>
                  <a:srgbClr val="ff0000"/>
                </a:solidFill>
                <a:latin typeface="한컴 윤고딕 240"/>
                <a:ea typeface="한컴 윤고딕 240"/>
              </a:rPr>
              <a:t>1-3)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강제력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힘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은 경제적 압력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사회적 흐름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자연의 힘 등</a:t>
            </a:r>
            <a:endParaRPr lang="EN-US" sz="3200" b="1" spc="-10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 spc="-100">
                <a:solidFill>
                  <a:srgbClr val="ff0000"/>
                </a:solidFill>
                <a:latin typeface="한컴 윤고딕 240"/>
                <a:ea typeface="한컴 윤고딕 240"/>
              </a:rPr>
              <a:t>1-4)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권위는 강제하지 않아도 사람들이 스스로 인정하는 정당성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[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교사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법원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부모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] </a:t>
            </a:r>
            <a:endParaRPr lang="EN-US" sz="3200" b="1" spc="-10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 spc="-100">
                <a:solidFill>
                  <a:srgbClr val="ff0000"/>
                </a:solidFill>
                <a:latin typeface="한컴 윤고딕 240"/>
                <a:ea typeface="한컴 윤고딕 240"/>
              </a:rPr>
              <a:t>1-5)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폭력은 도구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[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군대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경찰력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무기 등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]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를 써서 타인을 강제로 복종시키는 수단 </a:t>
            </a:r>
            <a:endParaRPr sz="3200" b="1" spc="-10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2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장 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폭력과 권력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(3)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권력과 폭력은 반대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권력은 동의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지지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공동행동에서 나오지만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폭력은 강제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위협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무기에서 나오기 때문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폭력은 권력을 창조할 수 없음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예를 들어 쿠데타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군사 진압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테러 등은 즉각적인 결과를 가져올 수 있지만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폭력만으로는 정당성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신뢰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지속적 정치질서를 만들 수 없기 때문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2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장 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폭력과 권력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(4)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권력이 약해질수록 폭력이 증가함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권력이 위태로울 때 폭력이 나타남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국민의 지지를 잃은 정부는 경찰력 확대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군대 동원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강압 통치에 의존하게 됨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endParaRPr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관료제 비판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관료제는 아무도 지배하지 않는 지배이며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누가 책임자인지 알기 어렵고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시민들은 결정 과정에 참여하지 못하며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이때 사람들은 정치적 무력감을 느끼고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그 결과 폭력적 저항이 나타날 수 있음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3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장 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폭력의 본성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(1)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  <a:defRPr/>
            </a:pPr>
            <a:r>
              <a:rPr xmlns:mc="http://schemas.openxmlformats.org/markup-compatibility/2006" xmlns:hp="http://schemas.haansoft.com/office/presentation/8.0" lang="ko-KR" b="1" i="0" u="none" strike="noStrike" mc:Ignorable="hp" hp:hslEmbossed="0"/>
              <a:t>■</a:t>
            </a:r>
            <a:r>
              <a:rPr xmlns:mc="http://schemas.openxmlformats.org/markup-compatibility/2006" xmlns:hp="http://schemas.haansoft.com/office/presentation/8.0" lang="ko-KR" altLang="en-US" b="1" i="0" u="none" strike="noStrike" mc:Ignorable="hp" hp:hslEmbossed="0"/>
              <a:t> </a:t>
            </a:r>
            <a:r>
              <a:rPr lang="ko-KR" altLang="en-US" sz="3200" b="1">
                <a:solidFill>
                  <a:srgbClr val="9d5cbb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폭력은 명령을 강제할 수는 있지만 정당성을 만들 수는 없고</a:t>
            </a:r>
            <a:r>
              <a:rPr lang="EN-US"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권력을 파괴할 수 있지만 결코 창조할 수는 없음</a:t>
            </a:r>
            <a:r>
              <a:rPr lang="EN-US"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.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 spc="-100">
                <a:solidFill>
                  <a:srgbClr val="ff0000"/>
                </a:solidFill>
                <a:latin typeface="한컴 윤고딕 240"/>
                <a:ea typeface="한컴 윤고딕 240"/>
              </a:rPr>
              <a:t>폭력은 본질적으로 수단임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폭력은 언제나 수단이지 목적이 아님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폭력은 매우 효율적이지만 불안정함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복종을 시켜도 동의는 얻을 수 없음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폭력은 권력을 파괴할 수 있지만 창조할 수 없음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신뢰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정당성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시민의 지지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정치공동체를 만들어 내지는 못함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xmlns:mc="http://schemas.openxmlformats.org/markup-compatibility/2006" xmlns:hp="http://schemas.haansoft.com/office/presentation/8.0" lang="ko-KR" altLang="en-US" b="1" i="0" u="none" strike="noStrike" mc:Ignorable="hp" hp:hslEmbossed="0"/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ko-KR" altLang="en-US" b="1" i="0" u="none" strike="noStrike" mc:Ignorable="hp" hp:hslEmbossed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3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장 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폭력의 본성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(2)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목적이 수단을 정당화한다는 생각은 위험함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자유를 위해 시작한 폭력이 결국 새로운 억압 체제를 만들 수 있음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.(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혁명운동과 급진주의의 논리 비판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현대 기술은 폭력을 더욱 위험하게 만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듦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폭력의 수단이 지나치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게 커져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핵무기 시대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)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정치 자체를 위협하는 상황이 되었다고 봄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희망은 어디에 있는가</a:t>
            </a:r>
            <a:r>
              <a:rPr 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?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폭력의 대안은 더 강한 폭력이 아니라 시민들이 함께 행동할 수 있는 정치 공간의 회복임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보론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(1)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  <a:defRPr/>
            </a:pPr>
            <a:r>
              <a:rPr lang="ko-KR" altLang="en-US" sz="3200" b="1">
                <a:solidFill>
                  <a:srgbClr val="000000"/>
                </a:solidFill>
                <a:latin typeface="한컴 윤고딕 240"/>
                <a:ea typeface="한컴 윤고딕 240"/>
              </a:rPr>
              <a:t>■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폭력과 권력에 관한 본문의 철학적</a:t>
            </a:r>
            <a:r>
              <a:rPr lang="EN-US"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·</a:t>
            </a:r>
            <a:r>
              <a:rPr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역사적 근거를 </a:t>
            </a:r>
            <a:r>
              <a:rPr lang="ko-KR" altLang="en-US"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들어 </a:t>
            </a:r>
            <a:r>
              <a:rPr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해명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폭력과 전쟁은 인간의 본성인가</a:t>
            </a:r>
            <a:r>
              <a:rPr 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?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생물학적 결정론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공격성 본능이론에 회의적</a:t>
            </a:r>
            <a:endParaRPr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마르크스와 엥겔스 재검토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마르크스와 엥겔스가 역사 속 폭력의 역할을 중요하게 본 것은 인정하지만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후대 혁명운동이 폭력을 지나치게 신성시하거나 역사 발전의 원동력으로 보는 경향은 비판함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defRPr/>
            </a:pPr>
            <a:r>
              <a:rPr sz="4400" b="1">
                <a:solidFill>
                  <a:srgbClr val="0000ff"/>
                </a:solidFill>
              </a:rPr>
              <a:t>부록 : 정치와 도덕 (3)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>
              <a:lnSpc>
                <a:spcPct val="140000"/>
              </a:lnSpc>
              <a:spcBef>
                <a:spcPts val="768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제2절 : 공개성의 원칙에 따른 도덕과 정치의 일치</a:t>
            </a:r>
            <a:endParaRPr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lnSpc>
                <a:spcPct val="140000"/>
              </a:lnSpc>
              <a:spcBef>
                <a:spcPts val="768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800080"/>
                </a:solidFill>
                <a:latin typeface="한컴 윤고딕 240"/>
                <a:ea typeface="한컴 윤고딕 240"/>
              </a:rPr>
              <a:t>가. 부정적 공식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: “타인의 권리와 관련된 모든 행위 중, 그 행위의 준칙이 공개성과 일치하지 않는 것은 모두 부당(不義)하다.” 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;</a:t>
            </a:r>
            <a:endParaRPr lang="en-US" altLang="ko-KR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>
              <a:lnSpc>
                <a:spcPct val="140000"/>
              </a:lnSpc>
              <a:spcBef>
                <a:spcPts val="768"/>
              </a:spcBef>
              <a:buNone/>
              <a:defRPr/>
            </a:pP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“만약 내 계획을 대중에게 솔직하게 털어놓았을 때, 사람들의 반발을 사서 내 계획이 실패할 수밖에 없다면, 그 계획은 애초에 정의롭지 못한 것”이라는 뜻임.(예: 국가 간의 비밀침략 조약, 반역 등)</a:t>
            </a:r>
            <a:endParaRPr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부록 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정치와 도덕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(2)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800080"/>
                </a:solidFill>
                <a:latin typeface="한컴 윤고딕 240"/>
                <a:ea typeface="한컴 윤고딕 240"/>
              </a:rPr>
              <a:t>나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800080"/>
                </a:solidFill>
                <a:latin typeface="한컴 윤고딕 240"/>
                <a:ea typeface="한컴 윤고딕 240"/>
              </a:rPr>
              <a:t>.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800080"/>
                </a:solidFill>
                <a:latin typeface="한컴 윤고딕 240"/>
                <a:ea typeface="한컴 윤고딕 240"/>
              </a:rPr>
              <a:t>도덕적 정치가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정치적 효율성보다 도덕적 의무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정언명령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와 공화국의 원칙을 우선시하며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정치를 도덕에 부합하도록 발전시키는 사람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800080"/>
                </a:solidFill>
                <a:latin typeface="한컴 윤고딕 240"/>
                <a:ea typeface="한컴 윤고딕 240"/>
              </a:rPr>
              <a:t>칸트의 결론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정치는 도덕 앞에 무릎을 꿇어야 하고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진정한 정치는 도덕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정의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의 원칙을 따를 때에만 장기적으로 영구평화라는 실익을 얻을 수 있음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보론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(2)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혁명과 폭력의 관계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혁명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=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폭력이라는 단순한 등식을 거부</a:t>
            </a:r>
            <a:endParaRPr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관료제 비판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관료제를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"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아무도 지배하지 않는 지배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"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라고 부르는데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보론에서는 현대 행정국가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전문가 지배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책임의 분산 문제를 더 자세히 분석함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현대 과학기술과 폭력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핵무기 시대는 폭력의 수단이 극한까지 발전한 시대이지만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바로 그렇기 때문에 폭력이 정치적 권력의 근원이 될 수 없다는 사실이 더욱 분명해짐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1064079"/>
          </a:xfrm>
        </p:spPr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</a:rPr>
              <a:t>한나 아렌트의 전쟁관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</a:rPr>
              <a:t>(1)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>
          <a:xfrm>
            <a:off x="431799" y="1187881"/>
            <a:ext cx="11302999" cy="5081157"/>
          </a:xfrm>
        </p:spPr>
        <p:txBody>
          <a:bodyPr vert="horz" wrap="square" lIns="91440" tIns="45720" rIns="91440" bIns="45720" anchor="t"/>
          <a:lstStyle/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전쟁을 인간의 숙명으로 보지 않음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정치적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·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역사적 현상으로 봄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altLang="ko-KR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ff6600"/>
                </a:solidFill>
                <a:latin typeface="한컴 윤고딕 240"/>
                <a:ea typeface="한컴 윤고딕 240"/>
              </a:rPr>
              <a:t>“</a:t>
            </a:r>
            <a:r>
              <a:rPr sz="3200" b="1">
                <a:solidFill>
                  <a:srgbClr val="ff6600"/>
                </a:solidFill>
                <a:latin typeface="한컴 윤고딕 240"/>
                <a:ea typeface="한컴 윤고딕 240"/>
              </a:rPr>
              <a:t>전쟁은 다른 수단에 의한 정치의 연속이다</a:t>
            </a:r>
            <a:r>
              <a:rPr lang="EN-US" sz="3200" b="1">
                <a:solidFill>
                  <a:srgbClr val="ff6600"/>
                </a:solidFill>
                <a:latin typeface="한컴 윤고딕 240"/>
                <a:ea typeface="한컴 윤고딕 240"/>
              </a:rPr>
              <a:t>”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를 수정함</a:t>
            </a:r>
            <a:r>
              <a:rPr lang="en-US" altLang="ko-KR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.</a:t>
            </a:r>
            <a:endParaRPr lang="en-US" altLang="ko-KR" sz="3200" b="1">
              <a:solidFill>
                <a:srgbClr val="ff0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핵전쟁은 전쟁 개념 자체를 바꿈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정치적 목적보다 상호파괴의 위험이 더 큼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altLang="ko-KR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정당한 저항은 인정했음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모든 무력 사용은 악이라고 생각하지는 않았음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altLang="ko-KR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전쟁보다 중요한 것은 정치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전쟁을 막는 것은 정치적 권력임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altLang="ko-KR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ko-KR" alt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ko-KR" altLang="en-US" sz="3200" b="1" i="0" u="none" strike="noStrike" mc:Ignorable="hp" hp:hslEmbossed="0">
              <a:solidFill>
                <a:srgbClr val="ff0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lang="EN-US" sz="3200" b="0" i="0" u="none" strike="noStrike" mc:Ignorable="hp" hp:hslEmbossed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lang="EN-US" sz="3200" b="0" i="0" u="none" strike="noStrike" mc:Ignorable="hp" hp:hslEmbossed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defRPr/>
            </a:pPr>
            <a:r>
              <a:rPr lang="ko-KR" altLang="en-US" sz="4400" b="1">
                <a:solidFill>
                  <a:srgbClr val="0000ff"/>
                </a:solidFill>
              </a:rPr>
              <a:t>강사소개</a:t>
            </a:r>
            <a:endParaRPr lang="ko-KR" altLang="en-US" sz="4400" b="1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ko-KR" altLang="en-US" sz="3200"/>
              <a:t>  </a:t>
            </a:r>
            <a:r>
              <a:rPr lang="ko-KR" altLang="en-US" sz="3200">
                <a:latin typeface="한컴 윤고딕 240"/>
                <a:ea typeface="한컴 윤고딕 240"/>
              </a:rPr>
              <a:t> </a:t>
            </a:r>
            <a:r>
              <a:rPr lang="ko-KR" altLang="en-US" sz="3200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■ 현</a:t>
            </a:r>
            <a:r>
              <a:rPr lang="en-US" altLang="ko-KR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)</a:t>
            </a:r>
            <a:endParaRPr lang="en-US" altLang="ko-KR" sz="3200" b="1">
              <a:solidFill>
                <a:srgbClr val="ff0000"/>
              </a:solidFill>
              <a:latin typeface="한컴 윤고딕 240"/>
              <a:ea typeface="한컴 윤고딕 240"/>
            </a:endParaRPr>
          </a:p>
          <a:p>
            <a:pPr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통청인문학아카데미 원장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한국과정사상연구소 소장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철학박사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,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ja-JP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『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노자가 묻는다</a:t>
            </a:r>
            <a:r>
              <a:rPr lang="ja-JP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』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저자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>
              <a:buNone/>
              <a:defRPr/>
            </a:pPr>
            <a:r>
              <a:rPr lang="ko-KR" altLang="en-US" sz="3200">
                <a:latin typeface="한컴 윤고딕 240"/>
                <a:ea typeface="한컴 윤고딕 240"/>
              </a:rPr>
              <a:t>    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■ 전</a:t>
            </a:r>
            <a:r>
              <a:rPr lang="en-US" altLang="ko-KR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)</a:t>
            </a:r>
            <a:endParaRPr lang="en-US" altLang="ko-KR" sz="3200" b="1">
              <a:solidFill>
                <a:srgbClr val="ff0000"/>
              </a:solidFill>
              <a:latin typeface="한컴 윤고딕 240"/>
              <a:ea typeface="한컴 윤고딕 240"/>
            </a:endParaRPr>
          </a:p>
          <a:p>
            <a:pPr>
              <a:defRPr/>
            </a:pPr>
            <a:r>
              <a:rPr lang="ko-KR" altLang="en-US" sz="3200">
                <a:latin typeface="한컴 윤고딕 240"/>
                <a:ea typeface="한컴 윤고딕 240"/>
              </a:rPr>
              <a:t> 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한국화이트헤드학회 회장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토마스학회 회장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대구철학회 회장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한나 아렌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트의 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평화관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(1)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평화는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전쟁의 부재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이상임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평화에는 자유가 포함되어야 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평화의 기초는 권력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(Power)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임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권력이 살아 있을 때 정부는 정당성을 갖고 시민은 참여하며 갈등은 토론으로 해결됨</a:t>
            </a:r>
            <a:r>
              <a:rPr lang="ko-KR" alt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lang="ko-KR" altLang="en-US" sz="3200" b="1" spc="-10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인간은 탄생성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(natality)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을 가진 존재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임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인간은 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항상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새로운 시작을 할 수 있음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한나 아렌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트의 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평화관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(2)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algn="just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핵 억지에 의한 평화는 진정한 평화가 아님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신뢰에 기반한 질서가 아니라 상호 파괴에 대한 공포에 기반한 질서에 불과함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평화는 </a:t>
            </a:r>
            <a:r>
              <a:rPr 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‘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공적 세계</a:t>
            </a:r>
            <a:r>
              <a:rPr 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’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의 유지임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갈등을 폭력 없이 다룰 수 있는 공간이 필요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함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altLang="ko-KR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평화와 자유는 분리될 수 없음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자유는 공적 영역에서 행동하는 능력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임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lang="en-US" altLang="ko-KR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defRPr/>
            </a:pPr>
            <a:r>
              <a:rPr lang="ko-KR" altLang="en-US" sz="4000" b="1">
                <a:solidFill>
                  <a:srgbClr val="0000ff"/>
                </a:solidFill>
              </a:rPr>
              <a:t>질 문 </a:t>
            </a:r>
            <a:endParaRPr lang="ko-KR" altLang="en-US" sz="4000" b="1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3200" b="1">
              <a:solidFill>
                <a:srgbClr val="ff0000"/>
              </a:solidFill>
              <a:latin typeface="한컴 윤고딕 240"/>
              <a:ea typeface="한컴 윤고딕 240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한나 아렌트의 폭력론에 실존철학적 관점이 놓여 있는가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?</a:t>
            </a: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ko-KR" alt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한나 아렌트는 평화로운 세상이 올 수 있다고 생각했는가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?</a:t>
            </a: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>
              <a:lnSpc>
                <a:spcPct val="150000"/>
              </a:lnSpc>
              <a:spcBef>
                <a:spcPts val="768"/>
              </a:spcBef>
              <a:buNone/>
              <a:defRPr/>
            </a:pP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defRPr/>
            </a:pPr>
            <a:r>
              <a:rPr lang="ko-KR" altLang="en-US" sz="4400" b="1">
                <a:solidFill>
                  <a:srgbClr val="0000ff"/>
                </a:solidFill>
              </a:rPr>
              <a:t>차시 예고</a:t>
            </a:r>
            <a:endParaRPr lang="ko-KR" altLang="en-US" sz="4400" b="1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sz="3200" b="0" i="0" u="none" strike="noStrike" mc:Ignorable="hp" hp:hslEmbossed="0"/>
          </a:p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0" i="0" u="none" strike="noStrike" mc:Ignorable="hp" hp:hslEmbossed="0"/>
              <a:t>▶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9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월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2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일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/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김상환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/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월트 휘트먼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화해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Reconciliation</a:t>
            </a:r>
            <a:endParaRPr xmlns:mc="http://schemas.openxmlformats.org/markup-compatibility/2006" xmlns:hp="http://schemas.haansoft.com/office/presentation/8.0" lang="en-US" altLang="ko-KR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en-US" altLang="ko-KR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4400" b="1">
                <a:solidFill>
                  <a:srgbClr val="0000ff"/>
                </a:solidFill>
              </a:rPr>
              <a:t>저자 </a:t>
            </a:r>
            <a:r>
              <a:rPr lang="en-US" altLang="ko-KR" sz="4400" b="1">
                <a:solidFill>
                  <a:srgbClr val="0000ff"/>
                </a:solidFill>
              </a:rPr>
              <a:t>:</a:t>
            </a:r>
            <a:r>
              <a:rPr lang="ko-KR" altLang="en-US" sz="4400" b="1">
                <a:solidFill>
                  <a:srgbClr val="0000ff"/>
                </a:solidFill>
              </a:rPr>
              <a:t> 한나 아렌트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(Hannah Arendt)</a:t>
            </a:r>
            <a:endParaRPr lang="ko-KR" altLang="en-US" sz="4400" b="1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생몰년도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1906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10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월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14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일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~1975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12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월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4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일</a:t>
            </a: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탄생한 곳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독일의 린덴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지금은 하노버의 일부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명칭 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독일 태생의 미국의 작가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정치 이론가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정치철학자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×)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</a:rPr>
              <a:t>생애</a:t>
            </a:r>
            <a:r>
              <a:rPr xmlns:mc="http://schemas.openxmlformats.org/markup-compatibility/2006" xmlns:hp="http://schemas.haansoft.com/office/presentation/8.0" sz="3200" b="0" i="0" u="none" strike="noStrike" mc:Ignorable="hp" hp:hslEmbossed="0"/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세속적 유대인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대학에서 하이데거에게 수학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박사학위는 야스퍼스로부터 받음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나치가 들어서면서 독일에서 생활하기가 어려워져 파리로 옮겼다가 미국으로 망명함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>
              <a:lnSpc>
                <a:spcPct val="140000"/>
              </a:lnSpc>
              <a:spcBef>
                <a:spcPts val="768"/>
              </a:spcBef>
              <a:buNone/>
              <a:defRPr/>
            </a:pP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ff0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defRPr/>
            </a:pPr>
            <a:r>
              <a:rPr lang="ko-KR" altLang="en-US" sz="4400" b="1">
                <a:solidFill>
                  <a:srgbClr val="0000ff"/>
                </a:solidFill>
                <a:latin typeface="한컴 윤고딕 240"/>
              </a:rPr>
              <a:t>주요 저서</a:t>
            </a:r>
            <a:endParaRPr lang="en-US" altLang="ko-KR" sz="4400" b="1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『전체주의의 기원』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lang="EN-US" sz="3200" b="1" i="1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The Origins of Totalitarianism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1951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『혁명에 관하여』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lang="EN-US" sz="3200" b="1" i="1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On Revolution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1963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『시민적 불복종』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lang="EN-US" sz="3200" b="1" i="1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Civil Disobedience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1969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『폭력론』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lang="EN-US" sz="3200" b="1" i="1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On Violence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1969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defRPr/>
            </a:pPr>
            <a:r>
              <a:rPr lang="ko-KR" altLang="en-US" sz="4400" b="1">
                <a:solidFill>
                  <a:srgbClr val="0000ff"/>
                </a:solidFill>
                <a:latin typeface="한컴 윤고딕 240"/>
              </a:rPr>
              <a:t>저서 </a:t>
            </a:r>
            <a:r>
              <a:rPr lang="en-US" altLang="ko-KR" sz="4400" b="1">
                <a:solidFill>
                  <a:srgbClr val="0000ff"/>
                </a:solidFill>
                <a:latin typeface="한컴 윤고딕 240"/>
              </a:rPr>
              <a:t>:</a:t>
            </a:r>
            <a:r>
              <a:rPr lang="ko-KR" altLang="en-US" sz="4400" b="1">
                <a:solidFill>
                  <a:srgbClr val="0000ff"/>
                </a:solidFill>
                <a:latin typeface="한컴 윤고딕 240"/>
              </a:rPr>
              <a:t> </a:t>
            </a:r>
            <a:r>
              <a:rPr lang="ja-JP" altLang="en-US" sz="4400" b="1">
                <a:solidFill>
                  <a:srgbClr val="0000ff"/>
                </a:solidFill>
                <a:latin typeface="한컴 윤고딕 240"/>
                <a:ea typeface="한컴 윤고딕 240"/>
              </a:rPr>
              <a:t>『</a:t>
            </a:r>
            <a:r>
              <a:rPr lang="ko-KR" altLang="en-US" sz="4400" b="1">
                <a:solidFill>
                  <a:srgbClr val="0000ff"/>
                </a:solidFill>
                <a:latin typeface="한컴 윤고딕 240"/>
                <a:ea typeface="한컴 윤고딕 240"/>
              </a:rPr>
              <a:t>폭력론</a:t>
            </a:r>
            <a:r>
              <a:rPr lang="ja-JP" altLang="ko-KR" sz="4400" b="1">
                <a:solidFill>
                  <a:srgbClr val="0000ff"/>
                </a:solidFill>
                <a:latin typeface="한컴 윤고딕 240"/>
                <a:ea typeface="한컴 윤고딕 240"/>
              </a:rPr>
              <a:t>』</a:t>
            </a:r>
            <a:r>
              <a:rPr lang="en-US" altLang="ko-KR" sz="4400" b="1">
                <a:solidFill>
                  <a:srgbClr val="0000ff"/>
                </a:solidFill>
                <a:latin typeface="한컴 윤고딕 240"/>
                <a:ea typeface="한컴 윤고딕 240"/>
              </a:rPr>
              <a:t>(</a:t>
            </a:r>
            <a:r>
              <a:rPr lang="ko-KR" altLang="en-US" sz="4400" b="1">
                <a:solidFill>
                  <a:srgbClr val="0000ff"/>
                </a:solidFill>
                <a:latin typeface="한컴 윤고딕 240"/>
              </a:rPr>
              <a:t>暴力論</a:t>
            </a:r>
            <a:r>
              <a:rPr lang="en-US" altLang="ko-KR" sz="4400" b="1">
                <a:solidFill>
                  <a:srgbClr val="0000ff"/>
                </a:solidFill>
                <a:latin typeface="한컴 윤고딕 240"/>
              </a:rPr>
              <a:t>)</a:t>
            </a:r>
            <a:endParaRPr lang="en-US" altLang="ko-KR" sz="4400" b="1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원제목과 번역제목들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[</a:t>
            </a:r>
            <a:r>
              <a:rPr xmlns:mc="http://schemas.openxmlformats.org/markup-compatibility/2006" xmlns:hp="http://schemas.haansoft.com/office/presentation/8.0" lang="EN-US" sz="3200" b="1" i="1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On Violence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],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[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폭력의 세기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], [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폭력에 관하여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]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집필 배경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1968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 학생운동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베트남전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혁명적 폭력논쟁 등</a:t>
            </a: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집필 년도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1968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~1969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출판은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1969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(63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세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핵심 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내용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권력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(power)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은 사람들의 동의와 공동행위에서 나오며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폭력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(vio lence)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은 권력이 약해졌을 때 사용되는 도구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ja-JP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『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폭력론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』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목차</a:t>
            </a:r>
            <a:endParaRPr xmlns:mc="http://schemas.openxmlformats.org/markup-compatibility/2006" xmlns:hp="http://schemas.haansoft.com/office/presentation/8.0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ko-KR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Ⅰ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진보와 폭력의 역설</a:t>
            </a:r>
            <a:endParaRPr xmlns:mc="http://schemas.openxmlformats.org/markup-compatibility/2006" xmlns:hp="http://schemas.haansoft.com/office/presentation/8.0" lang="ko-KR" alt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ko-KR" altLang="ko-KR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Ⅱ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폭력과 권력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ko-KR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Ⅲ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폭력의 한계</a:t>
            </a: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보론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주석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+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예시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+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해설</a:t>
            </a:r>
            <a:r>
              <a:rPr xmlns:mc="http://schemas.openxmlformats.org/markup-compatibility/2006" xmlns:hp="http://schemas.haansoft.com/office/presentation/8.0" kumimoji="0" lang="ko-KR" altLang="en-US" sz="3200" b="1" i="0" u="none" strike="noStrike" kern="1200" cap="none" spc="0" normalizeH="0" baseline="-24000" mc:Ignorable="hp" hp:hslEmbossed="0">
                <a:solidFill>
                  <a:srgbClr val="008000"/>
                </a:solidFill>
                <a:latin typeface="한컴 윤고딕 240"/>
                <a:ea typeface="한컴 윤고딕 240"/>
                <a:cs typeface="+mn-cs"/>
              </a:rPr>
              <a:t> </a:t>
            </a:r>
            <a:endParaRPr xmlns:mc="http://schemas.openxmlformats.org/markup-compatibility/2006" xmlns:hp="http://schemas.haansoft.com/office/presentation/8.0" kumimoji="0" lang="ko-KR" altLang="en-US" sz="3200" b="1" i="0" u="none" strike="noStrike" kern="1200" cap="none" spc="0" normalizeH="0" baseline="-24000" mc:Ignorable="hp" hp:hslEmbossed="0">
              <a:solidFill>
                <a:srgbClr val="008000"/>
              </a:solidFill>
              <a:latin typeface="한컴 윤고딕 240"/>
              <a:ea typeface="한컴 윤고딕 240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ko-KR" sz="3200" b="1" i="0" u="none" strike="noStrike" mc:Ignorable="hp" hp:hslEmbossed="0"/>
              <a:t>■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/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과학기술의 진보가 오히려 폭력을 증가시킴</a:t>
            </a: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ff0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/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인간은 자연을 지배하는 힘은 얻었지만 기술을 통제하는 능력은 충분히 갖추지 못했음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전쟁이라는 수단은 더 이상 정치라는 목적을 달성할 수 없음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핵무기 시대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  <p:sp>
        <p:nvSpPr>
          <p:cNvPr id="4" name=""/>
          <p:cNvSpPr>
            <a:spLocks noGrp="1"/>
          </p:cNvSpPr>
          <p:nvPr>
            <p:ph type="title" idx="0"/>
          </p:nvPr>
        </p:nvSpPr>
        <p:spPr>
          <a:xfrm>
            <a:off x="431799" y="0"/>
            <a:ext cx="11302999" cy="1054684"/>
          </a:xfrm>
        </p:spPr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1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장 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</a:rPr>
              <a:t>진보와 폭력의 역설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(1)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/>
              <a:t> </a:t>
            </a:r>
            <a:endParaRPr xmlns:mc="http://schemas.openxmlformats.org/markup-compatibility/2006" xmlns:hp="http://schemas.haansoft.com/office/presentation/8.0" lang="ko-KR" altLang="en-US" sz="4400" b="1" i="0" u="none" strike="noStrike" mc:Ignorable="hp" hp:hslEmbossed="0"/>
          </a:p>
        </p:txBody>
      </p:sp>
      <p:sp>
        <p:nvSpPr>
          <p:cNvPr id="5" name=""/>
          <p:cNvSpPr>
            <a:spLocks noGrp="1"/>
          </p:cNvSpPr>
          <p:nvPr/>
        </p:nvSpPr>
        <p:spPr>
          <a:xfrm>
            <a:off x="307172" y="114900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p>
            <a:pPr marL="0" indent="0" algn="just" defTabSz="914400" rtl="0" eaLnBrk="1" latinLnBrk="1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EN-US" sz="4000" b="1" i="0" u="none" strike="noStrike" kern="1200" cap="none" spc="0" normalizeH="0" baseline="0" mc:Ignorable="hp" hp:hslEmbossed="0">
              <a:solidFill>
                <a:srgbClr val="71634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1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장 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</a:rPr>
              <a:t>진보와 폭력의 역설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(2)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/>
              <a:t> </a:t>
            </a:r>
            <a:endParaRPr xmlns:mc="http://schemas.openxmlformats.org/markup-compatibility/2006" xmlns:hp="http://schemas.haansoft.com/office/presentation/8.0" lang="en-US" altLang="ko-KR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폭력수단이 목적을 압도하고 있음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.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군사기술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관료제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거대한 조직이 스스로 움직임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권력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(power),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강성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(strength),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강제력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(force),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권위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Authority,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폭력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(Violence)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구분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함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altLang="ko-KR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2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장 폭력과 권력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(1)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:</a:t>
            </a:r>
            <a:r>
              <a:rPr xmlns:mc="http://schemas.openxmlformats.org/markup-compatibility/2006" xmlns:hp="http://schemas.haansoft.com/office/presentation/8.0" lang="EN-US" sz="44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폭력과 권력은 반비</a:t>
            </a:r>
            <a:r>
              <a:rPr xmlns:mc="http://schemas.openxmlformats.org/markup-compatibility/2006" xmlns:hp="http://schemas.haansoft.com/office/presentation/8.0" lang="ko-KR" altLang="en-US" sz="44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례</a:t>
            </a:r>
            <a:endParaRPr xmlns:mc="http://schemas.openxmlformats.org/markup-compatibility/2006" xmlns:hp="http://schemas.haansoft.com/office/presentation/8.0" sz="44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힘과 관련된 서로 다른 개념들을 구별해야 함</a:t>
            </a: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ff0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xmlns:mc="http://schemas.openxmlformats.org/markup-compatibility/2006" xmlns:hp="http://schemas.haansoft.com/office/presentation/8.0" lang="ko-KR" alt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  <p:graphicFrame>
        <p:nvGraphicFramePr>
          <p:cNvPr id="4" name=""/>
          <p:cNvGraphicFramePr>
            <a:graphicFrameLocks noGrp="1"/>
          </p:cNvGraphicFramePr>
          <p:nvPr/>
        </p:nvGraphicFramePr>
        <p:xfrm>
          <a:off x="537431" y="2185682"/>
          <a:ext cx="11197367" cy="4295310"/>
        </p:xfrm>
        <a:graphic>
          <a:graphicData uri="http://schemas.openxmlformats.org/drawingml/2006/table">
            <a:tbl>
              <a:tblPr firstRow="1" bandRow="1"/>
              <a:tblGrid>
                <a:gridCol w="2528077"/>
                <a:gridCol w="8669290"/>
              </a:tblGrid>
              <a:tr h="74770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권력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(Power)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ff66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lang="ko-KR" alt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공동의 행동을 취할 때 발생하는 정치적 결집력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74770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강성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(Strength)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ff66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lang="ko-KR" alt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개인이나 단일 대상이 고유하게 지니고 있는 독립적인 힘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74770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강제력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(Force)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ff66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lang="ko-KR" alt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외부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자연 현상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,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사회적 구조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,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물리적 법칙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에서 오는 에너지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130450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권위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(Authority)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ff66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lang="ko-KR" alt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피지배자들의 자발적인 순종과 존경을 이끌어내는 정당한 힘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74770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폭력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(Violence)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ff66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lang="ko-KR" alt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목적달성을 위해 도구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무기나 수단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를 사용하는 물리적 강제력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교차">
  <a:themeElements>
    <a:clrScheme name="교차">
      <a:dk1>
        <a:srgbClr val="264c72"/>
      </a:dk1>
      <a:lt1>
        <a:srgbClr val="ffffff"/>
      </a:lt1>
      <a:dk2>
        <a:srgbClr val="347775"/>
      </a:dk2>
      <a:lt2>
        <a:srgbClr val="d7d7d7"/>
      </a:lt2>
      <a:accent1>
        <a:srgbClr val="63a6a4"/>
      </a:accent1>
      <a:accent2>
        <a:srgbClr val="323232"/>
      </a:accent2>
      <a:accent3>
        <a:srgbClr val="9d9c9c"/>
      </a:accent3>
      <a:accent4>
        <a:srgbClr val="c1c0c0"/>
      </a:accent4>
      <a:accent5>
        <a:srgbClr val="e5e4e4"/>
      </a:accent5>
      <a:accent6>
        <a:srgbClr val="716340"/>
      </a:accent6>
      <a:hlink>
        <a:srgbClr val="f9f1d3"/>
      </a:hlink>
      <a:folHlink>
        <a:srgbClr val="e2cdb0"/>
      </a:folHlink>
    </a:clrScheme>
    <a:fontScheme name="교차">
      <a:majorFont>
        <a:latin typeface="Arial"/>
        <a:ea typeface=""/>
        <a:cs typeface=""/>
        <a:font script="Jpan" typeface="MS PGothic"/>
        <a:font script="Hang" typeface="한컴 윤고딕 24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한컴 윤고딕 23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교차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rect">
            <a:fillToRect l="100000" t="100000" r="100000" b="100000"/>
          </a:path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100000"/>
              </a:schemeClr>
            </a:gs>
            <a:gs pos="100000">
              <a:schemeClr val="phClr">
                <a:shade val="30000"/>
                <a:satMod val="8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shade val="50000"/>
                <a:satMod val="7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951</ep:Words>
  <ep:PresentationFormat/>
  <ep:Paragraphs>97</ep:Paragraphs>
  <ep:Slides>23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ep:HeadingPairs>
  <ep:TitlesOfParts>
    <vt:vector size="24" baseType="lpstr">
      <vt:lpstr>교차</vt:lpstr>
      <vt:lpstr>서양현대철학자의 평화로운 세상 만들기</vt:lpstr>
      <vt:lpstr>강사소개</vt:lpstr>
      <vt:lpstr>저자 : 한나 아렌트(Hannah Arendt)</vt:lpstr>
      <vt:lpstr>주요 저서</vt:lpstr>
      <vt:lpstr>저서 : 『폭력론』(暴力論)</vt:lpstr>
      <vt:lpstr>『폭력론』 목차</vt:lpstr>
      <vt:lpstr>1장 : 진보와 폭력의 역설 (1)</vt:lpstr>
      <vt:lpstr>1장 : 진보와 폭력의 역설 (2)</vt:lpstr>
      <vt:lpstr>2장 폭력과 권력 (1) : 폭력과 권력은 반비례</vt:lpstr>
      <vt:lpstr>2장 : 폭력과 권력 (2)</vt:lpstr>
      <vt:lpstr>2장 : 폭력과 권력 (3)</vt:lpstr>
      <vt:lpstr>2장 : 폭력과 권력 (4)</vt:lpstr>
      <vt:lpstr>3장 : 폭력의 본성 (1)</vt:lpstr>
      <vt:lpstr>3장 : 폭력의 본성 (2)</vt:lpstr>
      <vt:lpstr>보론 (1)</vt:lpstr>
      <vt:lpstr>부록 : 정치와 도덕 (3)</vt:lpstr>
      <vt:lpstr>부록 : 정치와 도덕 (2)</vt:lpstr>
      <vt:lpstr>보론 (2)</vt:lpstr>
      <vt:lpstr>한나 아렌트의 전쟁관 (1)</vt:lpstr>
      <vt:lpstr>한나 아렌트의 평화관 (1)</vt:lpstr>
      <vt:lpstr>한나 아렌트의 평화관 (2)</vt:lpstr>
      <vt:lpstr>질 문</vt:lpstr>
      <vt:lpstr>차시 예고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DoDo_System</cp:lastModifiedBy>
  <dcterms:modified xsi:type="dcterms:W3CDTF">2026-06-22T01:52:23.117</dcterms:modified>
  <cp:revision>207</cp:revision>
  <dc:title>서양고대철학에서 평화로운</dc:title>
  <cp:version/>
</cp:coreProperties>
</file>