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6" r:id="rId8"/>
    <p:sldId id="267" r:id="rId9"/>
    <p:sldId id="264" r:id="rId10"/>
    <p:sldId id="265" r:id="rId11"/>
  </p:sldIdLst>
  <p:sldSz cx="24384000" cy="13716000"/>
  <p:notesSz cx="6858000" cy="9144000"/>
  <p:embeddedFontLst>
    <p:embeddedFont>
      <p:font typeface="맑은 고딕" panose="020B0503020000020004" pitchFamily="50" charset="-127"/>
      <p:regular r:id="rId12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mbria Math" panose="02040503050406030204" pitchFamily="18" charset="0"/>
      <p:regular r:id="rId18"/>
    </p:embeddedFont>
    <p:embeddedFont>
      <p:font typeface="휴먼옛체" panose="02030504000101010101" pitchFamily="18" charset="-127"/>
      <p:regular r:id="rId19"/>
    </p:embeddedFont>
    <p:embeddedFont>
      <p:font typeface="Pretendard Bold" panose="020B0600000101010101" charset="-127"/>
      <p:bold r:id="rId20"/>
    </p:embeddedFont>
    <p:embeddedFont>
      <p:font typeface="THERodongSinmun Bold" panose="020B0600000101010101" charset="-127"/>
      <p:bold r:id="rId21"/>
    </p:embeddedFont>
    <p:embeddedFont>
      <p:font typeface="Pretendard Regular" panose="020B0600000101010101" charset="-127"/>
      <p:regular r:id="rId22"/>
    </p:embeddedFont>
    <p:embeddedFont>
      <p:font typeface="함초롬돋움" panose="020B0604000101010101" pitchFamily="50" charset="-127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2" d="100"/>
          <a:sy n="32" d="100"/>
        </p:scale>
        <p:origin x="126" y="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981200"/>
            <a:ext cx="16852900" cy="9753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991100"/>
            <a:ext cx="6477000" cy="647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1600" y="2298700"/>
            <a:ext cx="6464300" cy="6464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200" y="8267700"/>
            <a:ext cx="901700" cy="901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1000" y="7175500"/>
            <a:ext cx="901700" cy="9017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94400" y="4724400"/>
            <a:ext cx="13093700" cy="3797300"/>
          </a:xfrm>
          <a:prstGeom prst="rect">
            <a:avLst/>
          </a:prstGeom>
        </p:spPr>
        <p:txBody>
          <a:bodyPr lIns="0" tIns="474133" rIns="0" bIns="0" rtlCol="0" anchor="t"/>
          <a:lstStyle/>
          <a:p>
            <a:pPr lvl="0" algn="ctr">
              <a:lnSpc>
                <a:spcPct val="87149"/>
              </a:lnSpc>
            </a:pPr>
            <a:r>
              <a:rPr lang="en-US" sz="21333" b="0" i="0" u="none" strike="noStrike" spc="-2600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꿈꾸는 집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74200" y="787400"/>
            <a:ext cx="5435600" cy="952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5333" b="1" i="0" u="none" strike="noStrike" dirty="0" err="1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사회복지현장실습</a:t>
            </a:r>
            <a:endParaRPr lang="en-US" sz="5333" b="1" i="0" u="none" strike="noStrike" dirty="0">
              <a:solidFill>
                <a:srgbClr val="000000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1981200"/>
            <a:ext cx="16852900" cy="9753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5041900"/>
            <a:ext cx="6565900" cy="6718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00" y="5041900"/>
            <a:ext cx="6565900" cy="6718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600" y="10007600"/>
            <a:ext cx="901700" cy="901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9600" y="4343400"/>
            <a:ext cx="901700" cy="9017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892800" y="3708400"/>
            <a:ext cx="12776200" cy="7264400"/>
          </a:xfrm>
          <a:prstGeom prst="rect">
            <a:avLst/>
          </a:prstGeom>
        </p:spPr>
        <p:txBody>
          <a:bodyPr lIns="0" tIns="518570" rIns="0" bIns="0" rtlCol="0" anchor="t"/>
          <a:lstStyle/>
          <a:p>
            <a:pPr lvl="0" algn="ctr">
              <a:lnSpc>
                <a:spcPct val="87149"/>
              </a:lnSpc>
            </a:pPr>
            <a:r>
              <a:rPr lang="en-US" sz="23332" b="0" i="0" u="none" strike="noStrike" spc="-2800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다음에</a:t>
            </a:r>
          </a:p>
          <a:p>
            <a:pPr lvl="0" algn="ctr">
              <a:lnSpc>
                <a:spcPct val="87149"/>
              </a:lnSpc>
            </a:pPr>
            <a:r>
              <a:rPr lang="en-US" sz="23332" b="0" i="0" u="none" strike="noStrike" spc="-2800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만나요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76300"/>
            <a:ext cx="22707600" cy="119634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57500" y="1625600"/>
            <a:ext cx="12611100" cy="2133600"/>
          </a:xfrm>
          <a:prstGeom prst="rect">
            <a:avLst/>
          </a:prstGeom>
        </p:spPr>
        <p:txBody>
          <a:bodyPr lIns="0" tIns="152396" rIns="0" bIns="0" rtlCol="0" anchor="t"/>
          <a:lstStyle/>
          <a:p>
            <a:pPr lvl="0">
              <a:lnSpc>
                <a:spcPct val="99600"/>
              </a:lnSpc>
            </a:pPr>
            <a:r>
              <a:rPr lang="en-US" sz="11000" b="0" i="0" u="none" strike="noStrike" spc="-1200" dirty="0" err="1">
                <a:solidFill>
                  <a:srgbClr val="333333"/>
                </a:solidFill>
                <a:latin typeface="THERodongSinmun Bold" panose="020B0600000101010101" charset="-127"/>
                <a:ea typeface="THERodongSinmun Bold" panose="020B0600000101010101" charset="-127"/>
                <a:cs typeface="Pretendard Bold"/>
              </a:rPr>
              <a:t>목차</a:t>
            </a:r>
            <a:endParaRPr lang="en-US" sz="11000" b="0" i="0" u="none" strike="noStrike" spc="-1200" dirty="0">
              <a:solidFill>
                <a:srgbClr val="333333"/>
              </a:solidFill>
              <a:latin typeface="THERodongSinmun Bold" panose="020B0600000101010101" charset="-127"/>
              <a:ea typeface="THERodongSinmun Bold" panose="020B0600000101010101" charset="-127"/>
              <a:cs typeface="Pretendard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4241800"/>
            <a:ext cx="16446500" cy="1816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0" y="4241800"/>
            <a:ext cx="1816100" cy="1816100"/>
          </a:xfrm>
          <a:prstGeom prst="rect">
            <a:avLst/>
          </a:prstGeom>
          <a:effectLst>
            <a:outerShdw dist="97790" dir="11040000">
              <a:srgbClr val="FFB71F">
                <a:alpha val="100000"/>
              </a:srgb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3175000" y="4622800"/>
            <a:ext cx="1193800" cy="1041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5864" b="0" i="0" u="none" strike="noStrike" spc="-100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14900" y="4724400"/>
            <a:ext cx="6426200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4499"/>
              </a:lnSpc>
            </a:pPr>
            <a:r>
              <a:rPr lang="en-US" sz="4799" b="0" i="0" u="none" strike="noStrike" spc="-100" dirty="0" err="1">
                <a:solidFill>
                  <a:srgbClr val="3333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실습기관</a:t>
            </a:r>
            <a:r>
              <a:rPr lang="en-US" sz="4799" b="0" i="0" u="none" strike="noStrike" spc="-100" dirty="0">
                <a:solidFill>
                  <a:srgbClr val="3333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r>
              <a:rPr lang="en-US" sz="4799" b="0" i="0" u="none" strike="noStrike" spc="-100" dirty="0" err="1">
                <a:solidFill>
                  <a:srgbClr val="3333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현황</a:t>
            </a:r>
            <a:r>
              <a:rPr lang="en-US" sz="4799" b="0" i="0" u="none" strike="noStrike" spc="-100" dirty="0">
                <a:solidFill>
                  <a:srgbClr val="3333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및 </a:t>
            </a:r>
            <a:r>
              <a:rPr lang="en-US" sz="4799" b="0" i="0" u="none" strike="noStrike" spc="-100" dirty="0" err="1">
                <a:solidFill>
                  <a:srgbClr val="3333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소개</a:t>
            </a:r>
            <a:endParaRPr lang="en-US" sz="4799" b="0" i="0" u="none" strike="noStrike" spc="-100" dirty="0">
              <a:solidFill>
                <a:srgbClr val="333333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900" y="6413500"/>
            <a:ext cx="16446500" cy="1816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500" y="6413500"/>
            <a:ext cx="1816100" cy="1816100"/>
          </a:xfrm>
          <a:prstGeom prst="rect">
            <a:avLst/>
          </a:prstGeom>
          <a:effectLst>
            <a:outerShdw dist="97790" dir="11040000">
              <a:srgbClr val="FFB71F">
                <a:alpha val="100000"/>
              </a:srgbClr>
            </a:outerShdw>
          </a:effectLst>
        </p:spPr>
      </p:pic>
      <p:sp>
        <p:nvSpPr>
          <p:cNvPr id="10" name="TextBox 10"/>
          <p:cNvSpPr txBox="1"/>
          <p:nvPr/>
        </p:nvSpPr>
        <p:spPr>
          <a:xfrm>
            <a:off x="3175000" y="6794500"/>
            <a:ext cx="1193800" cy="1041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5864" b="0" i="0" u="none" strike="noStrike" spc="-100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00246" y="6794500"/>
            <a:ext cx="6426200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4499"/>
              </a:lnSpc>
            </a:pPr>
            <a:r>
              <a:rPr lang="en-US" sz="4799" b="0" i="0" u="none" strike="noStrike" spc="-100" dirty="0" err="1">
                <a:solidFill>
                  <a:srgbClr val="3333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주차별</a:t>
            </a:r>
            <a:r>
              <a:rPr lang="en-US" sz="4799" b="0" i="0" u="none" strike="noStrike" spc="-100" dirty="0">
                <a:solidFill>
                  <a:srgbClr val="3333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r>
              <a:rPr lang="en-US" sz="4799" b="0" i="0" u="none" strike="noStrike" spc="-100" dirty="0" err="1">
                <a:solidFill>
                  <a:srgbClr val="3333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실습</a:t>
            </a:r>
            <a:r>
              <a:rPr lang="en-US" sz="4799" b="0" i="0" u="none" strike="noStrike" spc="-100" dirty="0">
                <a:solidFill>
                  <a:srgbClr val="3333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r>
              <a:rPr lang="en-US" sz="4799" b="0" i="0" u="none" strike="noStrike" spc="-100" dirty="0" err="1">
                <a:solidFill>
                  <a:srgbClr val="3333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내용</a:t>
            </a:r>
            <a:endParaRPr lang="en-US" sz="4799" b="0" i="0" u="none" strike="noStrike" spc="-100" dirty="0">
              <a:solidFill>
                <a:srgbClr val="333333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100" y="8674100"/>
            <a:ext cx="16738600" cy="17272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500" y="8674100"/>
            <a:ext cx="1816100" cy="1816100"/>
          </a:xfrm>
          <a:prstGeom prst="rect">
            <a:avLst/>
          </a:prstGeom>
          <a:effectLst>
            <a:outerShdw dist="97790" dir="11040000">
              <a:srgbClr val="FFB71F">
                <a:alpha val="100000"/>
              </a:srgbClr>
            </a:outerShdw>
          </a:effectLst>
        </p:spPr>
      </p:pic>
      <p:sp>
        <p:nvSpPr>
          <p:cNvPr id="14" name="TextBox 14"/>
          <p:cNvSpPr txBox="1"/>
          <p:nvPr/>
        </p:nvSpPr>
        <p:spPr>
          <a:xfrm>
            <a:off x="3175000" y="9067800"/>
            <a:ext cx="1193800" cy="1041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5864" b="0" i="0" u="none" strike="noStrike" spc="-100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94384" y="9067800"/>
            <a:ext cx="6426200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4499"/>
              </a:lnSpc>
            </a:pPr>
            <a:r>
              <a:rPr lang="en-US" sz="4799" b="0" i="0" u="none" strike="noStrike" spc="-100" dirty="0" err="1">
                <a:solidFill>
                  <a:srgbClr val="3333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활동사진</a:t>
            </a:r>
            <a:r>
              <a:rPr lang="en-US" sz="4799" b="0" i="0" u="none" strike="noStrike" spc="-100" dirty="0">
                <a:solidFill>
                  <a:srgbClr val="3333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및 </a:t>
            </a:r>
            <a:r>
              <a:rPr lang="en-US" sz="4799" b="0" i="0" u="none" strike="noStrike" spc="-100" dirty="0" err="1">
                <a:solidFill>
                  <a:srgbClr val="3333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실습소감</a:t>
            </a:r>
            <a:endParaRPr lang="en-US" sz="4799" b="0" i="0" u="none" strike="noStrike" spc="-100" dirty="0">
              <a:solidFill>
                <a:srgbClr val="333333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11087100"/>
            <a:ext cx="22707600" cy="76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69" y="876300"/>
            <a:ext cx="22707600" cy="11963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972800"/>
            <a:ext cx="1689100" cy="1689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960" y="10847643"/>
            <a:ext cx="298450" cy="2503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00" y="12357100"/>
            <a:ext cx="292100" cy="2921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28900" y="1968500"/>
            <a:ext cx="19189700" cy="2133600"/>
          </a:xfrm>
          <a:prstGeom prst="rect">
            <a:avLst/>
          </a:prstGeom>
        </p:spPr>
        <p:txBody>
          <a:bodyPr lIns="0" tIns="152396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altLang="en-US" sz="11000" spc="-1200" dirty="0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기관 현황 및 소개</a:t>
            </a:r>
            <a:endParaRPr lang="en-US" sz="11000" b="0" i="0" u="none" strike="noStrike" spc="-1200" dirty="0">
              <a:solidFill>
                <a:srgbClr val="333333"/>
              </a:solidFill>
              <a:latin typeface="THERodongSinmun Bold"/>
              <a:ea typeface="THERodongSinmun Bold"/>
              <a:cs typeface="THERodongSinmun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표 6">
                <a:extLst>
                  <a:ext uri="{FF2B5EF4-FFF2-40B4-BE49-F238E27FC236}">
                    <a16:creationId xmlns:a16="http://schemas.microsoft.com/office/drawing/2014/main" id="{980F23EB-ABF4-430D-8A92-72A161AEE2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5340678"/>
                  </p:ext>
                </p:extLst>
              </p:nvPr>
            </p:nvGraphicFramePr>
            <p:xfrm>
              <a:off x="3873500" y="5443218"/>
              <a:ext cx="16256000" cy="5072382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8128000">
                      <a:extLst>
                        <a:ext uri="{9D8B030D-6E8A-4147-A177-3AD203B41FA5}">
                          <a16:colId xmlns:a16="http://schemas.microsoft.com/office/drawing/2014/main" val="2745491099"/>
                        </a:ext>
                      </a:extLst>
                    </a:gridCol>
                    <a:gridCol w="8128000">
                      <a:extLst>
                        <a:ext uri="{9D8B030D-6E8A-4147-A177-3AD203B41FA5}">
                          <a16:colId xmlns:a16="http://schemas.microsoft.com/office/drawing/2014/main" val="1837074262"/>
                        </a:ext>
                      </a:extLst>
                    </a:gridCol>
                  </a:tblGrid>
                  <a:tr h="72462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구분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내용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54157394"/>
                      </a:ext>
                    </a:extLst>
                  </a:tr>
                  <a:tr h="72462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설립일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2009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년 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3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월 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27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79803961"/>
                      </a:ext>
                    </a:extLst>
                  </a:tr>
                  <a:tr h="72462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신고일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2009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년 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3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월 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27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17029729"/>
                      </a:ext>
                    </a:extLst>
                  </a:tr>
                  <a:tr h="72462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위치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전북 전주시 완산구 </a:t>
                          </a:r>
                          <a:r>
                            <a:rPr lang="ko-KR" altLang="en-US" sz="2500" dirty="0" err="1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따박골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5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길 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47</a:t>
                          </a:r>
                          <a:endParaRPr lang="ko-KR" altLang="en-US" sz="2500" dirty="0">
                            <a:solidFill>
                              <a:schemeClr val="tx1"/>
                            </a:solidFill>
                            <a:latin typeface="함초롬돋움" panose="020B0604000101010101" pitchFamily="50" charset="-127"/>
                            <a:ea typeface="함초롬돋움" panose="020B0604000101010101" pitchFamily="50" charset="-127"/>
                            <a:cs typeface="함초롬돋움" panose="020B0604000101010101" pitchFamily="50" charset="-12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98487063"/>
                      </a:ext>
                    </a:extLst>
                  </a:tr>
                  <a:tr h="72462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면적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135.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pt-BR" altLang="ko-KR" sz="25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함초롬돋움" panose="020B0604000101010101" pitchFamily="50" charset="-127"/>
                                      <a:cs typeface="함초롬돋움" panose="020B0604000101010101" pitchFamily="50" charset="-127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25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함초롬돋움" panose="020B0604000101010101" pitchFamily="50" charset="-127"/>
                                      <a:cs typeface="함초롬돋움" panose="020B0604000101010101" pitchFamily="50" charset="-127"/>
                                    </a:rPr>
                                    <m:t>46</m:t>
                                  </m:r>
                                  <m:r>
                                    <a:rPr lang="en-US" altLang="ko-KR" sz="25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함초롬돋움" panose="020B0604000101010101" pitchFamily="50" charset="-127"/>
                                      <a:cs typeface="함초롬돋움" panose="020B0604000101010101" pitchFamily="50" charset="-127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pt-BR" altLang="ko-KR" sz="25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함초롬돋움" panose="020B0604000101010101" pitchFamily="50" charset="-127"/>
                                      <a:cs typeface="함초롬돋움" panose="020B0604000101010101" pitchFamily="50" charset="-127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(41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평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)</a:t>
                          </a:r>
                          <a:endParaRPr lang="ko-KR" altLang="en-US" sz="2500" dirty="0">
                            <a:solidFill>
                              <a:schemeClr val="tx1"/>
                            </a:solidFill>
                            <a:latin typeface="함초롬돋움" panose="020B0604000101010101" pitchFamily="50" charset="-127"/>
                            <a:ea typeface="함초롬돋움" panose="020B0604000101010101" pitchFamily="50" charset="-127"/>
                            <a:cs typeface="함초롬돋움" panose="020B0604000101010101" pitchFamily="50" charset="-12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31780991"/>
                      </a:ext>
                    </a:extLst>
                  </a:tr>
                  <a:tr h="72462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직원현황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 err="1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시설장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 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: 1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명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, </a:t>
                          </a:r>
                          <a:r>
                            <a:rPr lang="ko-KR" altLang="en-US" sz="2500" dirty="0" err="1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보육사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 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: 3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명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0738234"/>
                      </a:ext>
                    </a:extLst>
                  </a:tr>
                  <a:tr h="72462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입소현황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7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명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837702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표 6">
                <a:extLst>
                  <a:ext uri="{FF2B5EF4-FFF2-40B4-BE49-F238E27FC236}">
                    <a16:creationId xmlns:a16="http://schemas.microsoft.com/office/drawing/2014/main" id="{980F23EB-ABF4-430D-8A92-72A161AEE2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5340678"/>
                  </p:ext>
                </p:extLst>
              </p:nvPr>
            </p:nvGraphicFramePr>
            <p:xfrm>
              <a:off x="3873500" y="5443218"/>
              <a:ext cx="16256000" cy="5072382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8128000">
                      <a:extLst>
                        <a:ext uri="{9D8B030D-6E8A-4147-A177-3AD203B41FA5}">
                          <a16:colId xmlns:a16="http://schemas.microsoft.com/office/drawing/2014/main" val="2745491099"/>
                        </a:ext>
                      </a:extLst>
                    </a:gridCol>
                    <a:gridCol w="8128000">
                      <a:extLst>
                        <a:ext uri="{9D8B030D-6E8A-4147-A177-3AD203B41FA5}">
                          <a16:colId xmlns:a16="http://schemas.microsoft.com/office/drawing/2014/main" val="1837074262"/>
                        </a:ext>
                      </a:extLst>
                    </a:gridCol>
                  </a:tblGrid>
                  <a:tr h="72462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구분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내용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54157394"/>
                      </a:ext>
                    </a:extLst>
                  </a:tr>
                  <a:tr h="72462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설립일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2009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년 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3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월 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27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79803961"/>
                      </a:ext>
                    </a:extLst>
                  </a:tr>
                  <a:tr h="72462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신고일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2009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년 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3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월 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27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17029729"/>
                      </a:ext>
                    </a:extLst>
                  </a:tr>
                  <a:tr h="72462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위치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전북 전주시 완산구 </a:t>
                          </a:r>
                          <a:r>
                            <a:rPr lang="ko-KR" altLang="en-US" sz="2500" dirty="0" err="1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따박골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5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길 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47</a:t>
                          </a:r>
                          <a:endParaRPr lang="ko-KR" altLang="en-US" sz="2500" dirty="0">
                            <a:solidFill>
                              <a:schemeClr val="tx1"/>
                            </a:solidFill>
                            <a:latin typeface="함초롬돋움" panose="020B0604000101010101" pitchFamily="50" charset="-127"/>
                            <a:ea typeface="함초롬돋움" panose="020B0604000101010101" pitchFamily="50" charset="-127"/>
                            <a:cs typeface="함초롬돋움" panose="020B0604000101010101" pitchFamily="50" charset="-12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98487063"/>
                      </a:ext>
                    </a:extLst>
                  </a:tr>
                  <a:tr h="72462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면적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0075" t="-400840" r="-300" b="-2025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1780991"/>
                      </a:ext>
                    </a:extLst>
                  </a:tr>
                  <a:tr h="72462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직원현황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 err="1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시설장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 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: 1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명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, </a:t>
                          </a:r>
                          <a:r>
                            <a:rPr lang="ko-KR" altLang="en-US" sz="2500" dirty="0" err="1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보육사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 </a:t>
                          </a:r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: 3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명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0738234"/>
                      </a:ext>
                    </a:extLst>
                  </a:tr>
                  <a:tr h="72462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입소현황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7</a:t>
                          </a:r>
                          <a:r>
                            <a:rPr lang="ko-KR" altLang="en-US" sz="2500" dirty="0">
                              <a:solidFill>
                                <a:schemeClr val="tx1"/>
                              </a:solidFill>
                              <a:latin typeface="함초롬돋움" panose="020B0604000101010101" pitchFamily="50" charset="-127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a:t>명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837702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2C612F4-8E1D-4325-95DF-474FE90BA539}"/>
              </a:ext>
            </a:extLst>
          </p:cNvPr>
          <p:cNvSpPr txBox="1"/>
          <p:nvPr/>
        </p:nvSpPr>
        <p:spPr>
          <a:xfrm>
            <a:off x="7087821" y="4474409"/>
            <a:ext cx="1027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2009</a:t>
            </a:r>
            <a:r>
              <a:rPr lang="ko-KR" altLang="en-US" sz="32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년 </a:t>
            </a:r>
            <a:r>
              <a:rPr lang="en-US" altLang="ko-KR" sz="32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3</a:t>
            </a:r>
            <a:r>
              <a:rPr lang="ko-KR" altLang="en-US" sz="32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월 </a:t>
            </a:r>
            <a:r>
              <a:rPr lang="en-US" altLang="ko-KR" sz="32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27</a:t>
            </a:r>
            <a:r>
              <a:rPr lang="ko-KR" altLang="en-US" sz="32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일 남자공동생활가정으로 설립되어 운영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E61CB3A7-5A01-417E-A4D7-218CAC8B5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360" y="11000043"/>
            <a:ext cx="298450" cy="25031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28" y="997438"/>
            <a:ext cx="22707600" cy="11963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896600"/>
            <a:ext cx="1765300" cy="1765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0718800"/>
            <a:ext cx="319445" cy="2679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00" y="12357100"/>
            <a:ext cx="292100" cy="2921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28900" y="1968500"/>
            <a:ext cx="19189700" cy="2133600"/>
          </a:xfrm>
          <a:prstGeom prst="rect">
            <a:avLst/>
          </a:prstGeom>
        </p:spPr>
        <p:txBody>
          <a:bodyPr lIns="0" tIns="152396" rIns="0" bIns="0" rtlCol="0" anchor="t"/>
          <a:lstStyle/>
          <a:p>
            <a:pPr algn="ctr">
              <a:lnSpc>
                <a:spcPct val="99600"/>
              </a:lnSpc>
            </a:pPr>
            <a:r>
              <a:rPr lang="en-US" altLang="ko-KR" sz="11000" spc="-1200" dirty="0" err="1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조직</a:t>
            </a:r>
            <a:r>
              <a:rPr lang="en-US" altLang="ko-KR" sz="11000" spc="-1200" dirty="0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 및 </a:t>
            </a:r>
            <a:r>
              <a:rPr lang="en-US" altLang="ko-KR" sz="11000" spc="-1200" dirty="0" err="1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직원체계</a:t>
            </a:r>
            <a:endParaRPr lang="en-US" altLang="ko-KR" sz="11000" spc="-1200" dirty="0">
              <a:solidFill>
                <a:srgbClr val="333333"/>
              </a:solidFill>
              <a:latin typeface="THERodongSinmun Bold"/>
              <a:ea typeface="THERodongSinmun Bold"/>
              <a:cs typeface="THERodongSinmun Bold"/>
            </a:endParaRPr>
          </a:p>
          <a:p>
            <a:pPr lvl="0" algn="ctr">
              <a:lnSpc>
                <a:spcPct val="99600"/>
              </a:lnSpc>
            </a:pPr>
            <a:endParaRPr lang="en-US" sz="11999" b="0" i="0" u="none" strike="noStrike" spc="-1200" dirty="0">
              <a:solidFill>
                <a:srgbClr val="333333"/>
              </a:solidFill>
              <a:latin typeface="휴먼옛체" panose="02030504000101010101" pitchFamily="18" charset="-127"/>
              <a:ea typeface="휴먼옛체" panose="02030504000101010101" pitchFamily="18" charset="-127"/>
              <a:cs typeface="Pretendard Bold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C4DA9C3-5645-429B-9772-6EABC96B665F}"/>
              </a:ext>
            </a:extLst>
          </p:cNvPr>
          <p:cNvSpPr/>
          <p:nvPr/>
        </p:nvSpPr>
        <p:spPr>
          <a:xfrm>
            <a:off x="6629400" y="4678792"/>
            <a:ext cx="3194778" cy="74930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7"/>
          <p:cNvSpPr txBox="1"/>
          <p:nvPr/>
        </p:nvSpPr>
        <p:spPr>
          <a:xfrm>
            <a:off x="7362459" y="4679433"/>
            <a:ext cx="1676400" cy="749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205" dirty="0" err="1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시설장</a:t>
            </a:r>
            <a:endParaRPr lang="en-US" sz="4205" i="0" u="none" strike="noStrike" dirty="0">
              <a:solidFill>
                <a:srgbClr val="000000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36B8FB0-B500-4233-8DCC-CA5A328DA6A0}"/>
              </a:ext>
            </a:extLst>
          </p:cNvPr>
          <p:cNvSpPr/>
          <p:nvPr/>
        </p:nvSpPr>
        <p:spPr>
          <a:xfrm>
            <a:off x="13856063" y="5816234"/>
            <a:ext cx="3136531" cy="74930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8"/>
          <p:cNvSpPr txBox="1"/>
          <p:nvPr/>
        </p:nvSpPr>
        <p:spPr>
          <a:xfrm>
            <a:off x="14081304" y="5791200"/>
            <a:ext cx="2686048" cy="749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4208" b="0" i="0" u="none" strike="noStrike" dirty="0" err="1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운영위원회</a:t>
            </a:r>
            <a:endParaRPr lang="en-US" sz="4208" b="0" i="0" u="none" strike="noStrike" dirty="0">
              <a:solidFill>
                <a:srgbClr val="000000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23360D9-851C-402C-854E-974A7FD9CF6E}"/>
              </a:ext>
            </a:extLst>
          </p:cNvPr>
          <p:cNvSpPr/>
          <p:nvPr/>
        </p:nvSpPr>
        <p:spPr>
          <a:xfrm>
            <a:off x="6629400" y="6802440"/>
            <a:ext cx="3194778" cy="74930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6820264" y="6798837"/>
            <a:ext cx="2813050" cy="749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4208" b="0" i="0" u="none" strike="noStrike" dirty="0" err="1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생활복지사</a:t>
            </a:r>
            <a:endParaRPr lang="en-US" sz="4208" b="0" i="0" u="none" strike="noStrike" dirty="0">
              <a:solidFill>
                <a:srgbClr val="000000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411784F-699C-4334-8942-2285B02326A2}"/>
              </a:ext>
            </a:extLst>
          </p:cNvPr>
          <p:cNvSpPr/>
          <p:nvPr/>
        </p:nvSpPr>
        <p:spPr>
          <a:xfrm>
            <a:off x="3417277" y="9100289"/>
            <a:ext cx="4783382" cy="74930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3580118" y="9100289"/>
            <a:ext cx="4457700" cy="749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16199"/>
              </a:lnSpc>
            </a:pPr>
            <a:r>
              <a:rPr lang="en-US" sz="4208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아동복지</a:t>
            </a:r>
            <a:r>
              <a:rPr lang="en-US" sz="4208" b="0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208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자원봉사자</a:t>
            </a:r>
            <a:endParaRPr lang="en-US" sz="4208" b="0" i="0" u="none" strike="noStrike" dirty="0">
              <a:solidFill>
                <a:srgbClr val="000000"/>
              </a:solidFill>
              <a:latin typeface="Pretendard Regular"/>
              <a:ea typeface="Pretendard Regular"/>
              <a:cs typeface="Pretendard Regular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95CE0C6-136E-4FC1-925B-FC9A48CC123B}"/>
              </a:ext>
            </a:extLst>
          </p:cNvPr>
          <p:cNvSpPr/>
          <p:nvPr/>
        </p:nvSpPr>
        <p:spPr>
          <a:xfrm>
            <a:off x="10668003" y="9100289"/>
            <a:ext cx="4952998" cy="74930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1"/>
          <p:cNvSpPr txBox="1"/>
          <p:nvPr/>
        </p:nvSpPr>
        <p:spPr>
          <a:xfrm>
            <a:off x="10966816" y="9100289"/>
            <a:ext cx="4457700" cy="749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4208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지역복지</a:t>
            </a:r>
            <a:r>
              <a:rPr lang="en-US" sz="4208" b="0" i="0" u="none" strike="noStrike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208" b="0" i="0" u="none" strike="noStrike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자원봉사자</a:t>
            </a:r>
            <a:endParaRPr lang="en-US" sz="4208" b="0" i="0" u="none" strike="noStrike" dirty="0">
              <a:solidFill>
                <a:srgbClr val="000000"/>
              </a:solidFill>
              <a:latin typeface="Pretendard Regular"/>
              <a:ea typeface="Pretendard Regular"/>
              <a:cs typeface="Pretendard Regular"/>
            </a:endParaRP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E2BEBCB7-D290-471F-A413-7837C6215700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8200659" y="5428733"/>
            <a:ext cx="0" cy="1377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90BB73CE-A5F7-4506-B5BB-1061B6B3A062}"/>
              </a:ext>
            </a:extLst>
          </p:cNvPr>
          <p:cNvCxnSpPr/>
          <p:nvPr/>
        </p:nvCxnSpPr>
        <p:spPr>
          <a:xfrm flipH="1">
            <a:off x="8212382" y="6190884"/>
            <a:ext cx="562072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63F7E68C-1596-4980-9099-83AA065C5226}"/>
              </a:ext>
            </a:extLst>
          </p:cNvPr>
          <p:cNvCxnSpPr/>
          <p:nvPr/>
        </p:nvCxnSpPr>
        <p:spPr>
          <a:xfrm>
            <a:off x="8212382" y="7548138"/>
            <a:ext cx="0" cy="6814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FCC7CD99-2500-4404-8669-B2F6EA2FADE0}"/>
              </a:ext>
            </a:extLst>
          </p:cNvPr>
          <p:cNvCxnSpPr/>
          <p:nvPr/>
        </p:nvCxnSpPr>
        <p:spPr>
          <a:xfrm flipH="1">
            <a:off x="5410200" y="8229600"/>
            <a:ext cx="280218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652536E2-6BDA-4C15-ACD8-024B8E793ACF}"/>
              </a:ext>
            </a:extLst>
          </p:cNvPr>
          <p:cNvCxnSpPr/>
          <p:nvPr/>
        </p:nvCxnSpPr>
        <p:spPr>
          <a:xfrm>
            <a:off x="8212382" y="8229600"/>
            <a:ext cx="474161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B404FA7E-218C-46E8-A32C-434B40AAD38F}"/>
              </a:ext>
            </a:extLst>
          </p:cNvPr>
          <p:cNvCxnSpPr/>
          <p:nvPr/>
        </p:nvCxnSpPr>
        <p:spPr>
          <a:xfrm>
            <a:off x="12954000" y="8229600"/>
            <a:ext cx="0" cy="8706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188885A-59A1-47BA-8EF3-86282D44978A}"/>
              </a:ext>
            </a:extLst>
          </p:cNvPr>
          <p:cNvCxnSpPr/>
          <p:nvPr/>
        </p:nvCxnSpPr>
        <p:spPr>
          <a:xfrm>
            <a:off x="5410200" y="8229600"/>
            <a:ext cx="0" cy="8706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76300"/>
            <a:ext cx="22707600" cy="119634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28900" y="1968500"/>
            <a:ext cx="19189700" cy="2133600"/>
          </a:xfrm>
          <a:prstGeom prst="rect">
            <a:avLst/>
          </a:prstGeom>
        </p:spPr>
        <p:txBody>
          <a:bodyPr lIns="0" tIns="152396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altLang="en-US" sz="11000" spc="-1200" dirty="0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주요 사업</a:t>
            </a:r>
            <a:endParaRPr lang="en-US" sz="11000" b="0" i="0" u="none" strike="noStrike" spc="-1200" dirty="0">
              <a:solidFill>
                <a:srgbClr val="333333"/>
              </a:solidFill>
              <a:latin typeface="THERodongSinmun Bold"/>
              <a:ea typeface="THERodongSinmun Bold"/>
              <a:cs typeface="THERodongSinmun Bold"/>
            </a:endParaRPr>
          </a:p>
        </p:txBody>
      </p: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D3C5F616-C409-4AFA-9ECB-427752163E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265656"/>
              </p:ext>
            </p:extLst>
          </p:nvPr>
        </p:nvGraphicFramePr>
        <p:xfrm>
          <a:off x="3440895" y="4457134"/>
          <a:ext cx="17531776" cy="697286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765888">
                  <a:extLst>
                    <a:ext uri="{9D8B030D-6E8A-4147-A177-3AD203B41FA5}">
                      <a16:colId xmlns:a16="http://schemas.microsoft.com/office/drawing/2014/main" val="1360390624"/>
                    </a:ext>
                  </a:extLst>
                </a:gridCol>
                <a:gridCol w="8765888">
                  <a:extLst>
                    <a:ext uri="{9D8B030D-6E8A-4147-A177-3AD203B41FA5}">
                      <a16:colId xmlns:a16="http://schemas.microsoft.com/office/drawing/2014/main" val="3750395239"/>
                    </a:ext>
                  </a:extLst>
                </a:gridCol>
              </a:tblGrid>
              <a:tr h="66741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500" dirty="0"/>
                        <a:t>구분</a:t>
                      </a:r>
                      <a:endParaRPr lang="ko-KR" altLang="en-US" sz="2500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500" dirty="0"/>
                        <a:t>프로그램 내용</a:t>
                      </a:r>
                      <a:endParaRPr lang="ko-KR" altLang="en-US" sz="2500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2025116"/>
                  </a:ext>
                </a:extLst>
              </a:tr>
              <a:tr h="66741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아동 양육 및 보호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위생지도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생활지도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안전지도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6135447"/>
                  </a:ext>
                </a:extLst>
              </a:tr>
              <a:tr h="66741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교육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경제교육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학습 및 숙제지도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특기적성 함양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컴퓨터 교육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818307"/>
                  </a:ext>
                </a:extLst>
              </a:tr>
              <a:tr h="66741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가족역량강화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문화체험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가족여행 및 가족 나들이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가족친화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7913660"/>
                  </a:ext>
                </a:extLst>
              </a:tr>
              <a:tr h="66741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사례관리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사례관리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9464549"/>
                  </a:ext>
                </a:extLst>
              </a:tr>
              <a:tr h="183039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자립준비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일상생활기술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자기보호기술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지역사회 자원활용기술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돈 관리 기술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사회적 기술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진로탐색 및 취업기술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직장생활기술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다시 집 떠나기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2297127"/>
                  </a:ext>
                </a:extLst>
              </a:tr>
              <a:tr h="90270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지역연계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운영위원회 활동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자원활동가 모집 및 관리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후원자 모집 및 관리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주치의 확보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5457975"/>
                  </a:ext>
                </a:extLst>
              </a:tr>
              <a:tr h="90270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5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대 의무교육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교통안전교육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실종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.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유괴의 예방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.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방지교육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 err="1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약물오남용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 예방교육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재난대비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안전교육</a:t>
                      </a:r>
                      <a:r>
                        <a:rPr lang="en-US" altLang="ko-KR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, </a:t>
                      </a:r>
                      <a:r>
                        <a:rPr lang="ko-KR" altLang="en-US" sz="250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성폭력예방교육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2204449"/>
                  </a:ext>
                </a:extLst>
              </a:tr>
            </a:tbl>
          </a:graphicData>
        </a:graphic>
      </p:graphicFrame>
      <p:pic>
        <p:nvPicPr>
          <p:cNvPr id="16" name="그림 15">
            <a:extLst>
              <a:ext uri="{FF2B5EF4-FFF2-40B4-BE49-F238E27FC236}">
                <a16:creationId xmlns:a16="http://schemas.microsoft.com/office/drawing/2014/main" id="{CA57DE8F-8B3F-498F-AD8E-E4C8A7E3B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903131"/>
            <a:ext cx="1688738" cy="168873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4F30879-DB2B-4FB3-9E41-8F0507AE0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83" y="12276835"/>
            <a:ext cx="292633" cy="29263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5805A7B-D228-4C27-BBDD-B820A0C6F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231" y="10756814"/>
            <a:ext cx="292633" cy="29263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76300"/>
            <a:ext cx="22707600" cy="119634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28900" y="1968500"/>
            <a:ext cx="19189700" cy="2133600"/>
          </a:xfrm>
          <a:prstGeom prst="rect">
            <a:avLst/>
          </a:prstGeom>
        </p:spPr>
        <p:txBody>
          <a:bodyPr lIns="0" tIns="152396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altLang="en-US" sz="11000" spc="-1200" dirty="0" err="1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주차별</a:t>
            </a:r>
            <a:r>
              <a:rPr lang="ko-KR" altLang="en-US" sz="11000" spc="-1200" dirty="0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 실습내용</a:t>
            </a:r>
            <a:endParaRPr lang="en-US" sz="11000" b="0" i="0" u="none" strike="noStrike" spc="-1200" dirty="0">
              <a:solidFill>
                <a:srgbClr val="333333"/>
              </a:solidFill>
              <a:latin typeface="THERodongSinmun Bold"/>
              <a:ea typeface="THERodongSinmun Bold"/>
              <a:cs typeface="THERodongSinmun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98700" y="4940300"/>
            <a:ext cx="19799300" cy="129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100" y="4940299"/>
            <a:ext cx="19799300" cy="6629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36900" y="5194300"/>
            <a:ext cx="181356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endParaRPr lang="en-US" sz="4266" b="0" i="0" u="none" strike="noStrike" spc="-500" dirty="0">
              <a:solidFill>
                <a:srgbClr val="333333"/>
              </a:solidFill>
              <a:latin typeface="THERodongSinmun Bold"/>
              <a:ea typeface="THERodongSinmun Bold"/>
              <a:cs typeface="THERodongSinmun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6197600"/>
            <a:ext cx="19799300" cy="63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315" y="6359282"/>
            <a:ext cx="1003300" cy="1003300"/>
          </a:xfrm>
          <a:prstGeom prst="rect">
            <a:avLst/>
          </a:prstGeom>
          <a:effectLst>
            <a:outerShdw dist="100200" dir="11040000">
              <a:srgbClr val="FFB71F">
                <a:alpha val="100000"/>
              </a:srgbClr>
            </a:outerShdw>
          </a:effectLst>
        </p:spPr>
      </p:pic>
      <p:sp>
        <p:nvSpPr>
          <p:cNvPr id="11" name="TextBox 11"/>
          <p:cNvSpPr txBox="1"/>
          <p:nvPr/>
        </p:nvSpPr>
        <p:spPr>
          <a:xfrm>
            <a:off x="3136900" y="6594355"/>
            <a:ext cx="660400" cy="571500"/>
          </a:xfrm>
          <a:prstGeom prst="rect">
            <a:avLst/>
          </a:prstGeom>
        </p:spPr>
        <p:txBody>
          <a:bodyPr lIns="0" tIns="81278" rIns="0" bIns="0" rtlCol="0" anchor="t"/>
          <a:lstStyle/>
          <a:p>
            <a:pPr lvl="0" algn="ctr">
              <a:lnSpc>
                <a:spcPct val="83000"/>
              </a:lnSpc>
            </a:pPr>
            <a:r>
              <a:rPr lang="en-US" sz="3199" b="0" i="0" u="none" strike="noStrike" spc="-100" dirty="0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67200" y="6489702"/>
            <a:ext cx="71755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endParaRPr lang="en-US" sz="4266" b="0" i="0" u="none" strike="noStrike" spc="-100" dirty="0">
              <a:solidFill>
                <a:srgbClr val="333333"/>
              </a:solidFill>
              <a:latin typeface="NYJ Gothic L"/>
              <a:ea typeface="NYJ Gothic L"/>
              <a:cs typeface="NYJ Gothic L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315" y="8796949"/>
            <a:ext cx="1003300" cy="1003300"/>
          </a:xfrm>
          <a:prstGeom prst="rect">
            <a:avLst/>
          </a:prstGeom>
          <a:effectLst>
            <a:outerShdw dist="100200" dir="11040000">
              <a:srgbClr val="FFB71F">
                <a:alpha val="100000"/>
              </a:srgbClr>
            </a:outerShdw>
          </a:effectLst>
        </p:spPr>
      </p:pic>
      <p:sp>
        <p:nvSpPr>
          <p:cNvPr id="15" name="TextBox 15"/>
          <p:cNvSpPr txBox="1"/>
          <p:nvPr/>
        </p:nvSpPr>
        <p:spPr>
          <a:xfrm>
            <a:off x="4267200" y="8880474"/>
            <a:ext cx="91313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ko-KR" altLang="en-US" sz="4266" spc="-100" dirty="0">
                <a:solidFill>
                  <a:srgbClr val="3333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클라이언트 학습지도 및 행정 업무 교육</a:t>
            </a:r>
            <a:endParaRPr lang="en-US" sz="4266" b="0" i="0" u="none" strike="noStrike" spc="-100" dirty="0">
              <a:solidFill>
                <a:srgbClr val="333333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315" y="10051318"/>
            <a:ext cx="1003300" cy="1003300"/>
          </a:xfrm>
          <a:prstGeom prst="rect">
            <a:avLst/>
          </a:prstGeom>
          <a:effectLst>
            <a:outerShdw dist="100200" dir="11040000">
              <a:srgbClr val="FFB71F">
                <a:alpha val="100000"/>
              </a:srgbClr>
            </a:outerShdw>
          </a:effectLst>
        </p:spPr>
      </p:pic>
      <p:sp>
        <p:nvSpPr>
          <p:cNvPr id="17" name="TextBox 17"/>
          <p:cNvSpPr txBox="1"/>
          <p:nvPr/>
        </p:nvSpPr>
        <p:spPr>
          <a:xfrm>
            <a:off x="3163765" y="9068534"/>
            <a:ext cx="660400" cy="571500"/>
          </a:xfrm>
          <a:prstGeom prst="rect">
            <a:avLst/>
          </a:prstGeom>
        </p:spPr>
        <p:txBody>
          <a:bodyPr lIns="0" tIns="81278" rIns="0" bIns="0" rtlCol="0" anchor="t"/>
          <a:lstStyle/>
          <a:p>
            <a:pPr lvl="0" algn="ctr">
              <a:lnSpc>
                <a:spcPct val="83000"/>
              </a:lnSpc>
            </a:pPr>
            <a:r>
              <a:rPr lang="en-US" sz="3199" b="0" i="0" u="none" strike="noStrike" spc="-100" dirty="0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67200" y="10171968"/>
            <a:ext cx="137795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ko-KR" altLang="en-US" sz="4266" spc="-100" dirty="0">
                <a:solidFill>
                  <a:srgbClr val="3333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문화교육 프로그램 지도 및 실습 소감 및 클라이언트와 교감</a:t>
            </a:r>
            <a:endParaRPr lang="en-US" sz="4266" b="0" i="0" u="none" strike="noStrike" spc="-100" dirty="0">
              <a:solidFill>
                <a:srgbClr val="333333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20" name="Picture 13">
            <a:extLst>
              <a:ext uri="{FF2B5EF4-FFF2-40B4-BE49-F238E27FC236}">
                <a16:creationId xmlns:a16="http://schemas.microsoft.com/office/drawing/2014/main" id="{0E39C412-DBED-47A0-A991-20C057B29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315" y="7549909"/>
            <a:ext cx="1003300" cy="1003300"/>
          </a:xfrm>
          <a:prstGeom prst="rect">
            <a:avLst/>
          </a:prstGeom>
          <a:effectLst>
            <a:outerShdw dist="100200" dir="11040000">
              <a:srgbClr val="FFB71F">
                <a:alpha val="100000"/>
              </a:srgbClr>
            </a:outerShdw>
          </a:effectLst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756516E8-0FAF-4603-BF67-02B4349E0210}"/>
              </a:ext>
            </a:extLst>
          </p:cNvPr>
          <p:cNvSpPr txBox="1"/>
          <p:nvPr/>
        </p:nvSpPr>
        <p:spPr>
          <a:xfrm>
            <a:off x="4267200" y="7685088"/>
            <a:ext cx="108966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ko-KR" altLang="en-US" sz="4266" spc="-100" dirty="0">
                <a:solidFill>
                  <a:srgbClr val="3333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클라이언트 목적 파악 및 기관 내 프로그램 파악</a:t>
            </a:r>
            <a:endParaRPr lang="en-US" sz="4266" b="0" i="0" u="none" strike="noStrike" spc="-100" dirty="0">
              <a:solidFill>
                <a:srgbClr val="333333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3B279648-8197-45FF-ABD8-375B683CAD1D}"/>
              </a:ext>
            </a:extLst>
          </p:cNvPr>
          <p:cNvSpPr txBox="1"/>
          <p:nvPr/>
        </p:nvSpPr>
        <p:spPr>
          <a:xfrm>
            <a:off x="4324348" y="6480910"/>
            <a:ext cx="8305801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4266" spc="-100" dirty="0">
                <a:solidFill>
                  <a:srgbClr val="3333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OT. </a:t>
            </a:r>
            <a:r>
              <a:rPr lang="ko-KR" altLang="en-US" sz="4266" spc="-100" dirty="0">
                <a:solidFill>
                  <a:srgbClr val="333333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및 클라이언트의 교감형성 소통</a:t>
            </a:r>
            <a:endParaRPr lang="en-US" sz="4266" b="0" i="0" u="none" strike="noStrike" spc="-100" dirty="0">
              <a:solidFill>
                <a:srgbClr val="333333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A6EC4C67-9ADE-4D90-92E7-E5D11E8FD63B}"/>
              </a:ext>
            </a:extLst>
          </p:cNvPr>
          <p:cNvSpPr txBox="1"/>
          <p:nvPr/>
        </p:nvSpPr>
        <p:spPr>
          <a:xfrm>
            <a:off x="3136900" y="10299700"/>
            <a:ext cx="660400" cy="571500"/>
          </a:xfrm>
          <a:prstGeom prst="rect">
            <a:avLst/>
          </a:prstGeom>
        </p:spPr>
        <p:txBody>
          <a:bodyPr lIns="0" tIns="81278" rIns="0" bIns="0" rtlCol="0" anchor="t"/>
          <a:lstStyle/>
          <a:p>
            <a:pPr lvl="0" algn="ctr">
              <a:lnSpc>
                <a:spcPct val="83000"/>
              </a:lnSpc>
            </a:pPr>
            <a:r>
              <a:rPr lang="en-US" sz="3199" spc="-100" dirty="0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4</a:t>
            </a:r>
            <a:endParaRPr lang="en-US" sz="3199" b="0" i="0" u="none" strike="noStrike" spc="-100" dirty="0">
              <a:solidFill>
                <a:srgbClr val="333333"/>
              </a:solidFill>
              <a:latin typeface="THERodongSinmun Bold"/>
              <a:ea typeface="THERodongSinmun Bold"/>
              <a:cs typeface="THERodongSinmun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136900" y="7788032"/>
            <a:ext cx="660400" cy="571500"/>
          </a:xfrm>
          <a:prstGeom prst="rect">
            <a:avLst/>
          </a:prstGeom>
        </p:spPr>
        <p:txBody>
          <a:bodyPr lIns="0" tIns="81278" rIns="0" bIns="0" rtlCol="0" anchor="t"/>
          <a:lstStyle/>
          <a:p>
            <a:pPr lvl="0" algn="ctr">
              <a:lnSpc>
                <a:spcPct val="83000"/>
              </a:lnSpc>
            </a:pPr>
            <a:r>
              <a:rPr lang="en-US" sz="3199" b="0" i="0" u="none" strike="noStrike" spc="-100" dirty="0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76300"/>
            <a:ext cx="22707600" cy="119634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28900" y="1968500"/>
            <a:ext cx="19189700" cy="2133600"/>
          </a:xfrm>
          <a:prstGeom prst="rect">
            <a:avLst/>
          </a:prstGeom>
        </p:spPr>
        <p:txBody>
          <a:bodyPr lIns="0" tIns="152396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altLang="en-US" sz="11999" spc="-1200" dirty="0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활동사진</a:t>
            </a:r>
            <a:endParaRPr lang="en-US" sz="11999" b="0" i="0" u="none" strike="noStrike" spc="-1200" dirty="0">
              <a:solidFill>
                <a:srgbClr val="333333"/>
              </a:solidFill>
              <a:latin typeface="THERodongSinmun Bold"/>
              <a:ea typeface="THERodongSinmun Bold"/>
              <a:cs typeface="THERodongSinmun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86000" y="4940300"/>
            <a:ext cx="9283700" cy="129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2814300" y="4940300"/>
            <a:ext cx="9283700" cy="129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4300" y="4102100"/>
            <a:ext cx="9283700" cy="7315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4300" y="6197600"/>
            <a:ext cx="9283700" cy="63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8700" y="4102100"/>
            <a:ext cx="9283700" cy="73152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9321800"/>
            <a:ext cx="9283700" cy="635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870200" y="10134600"/>
            <a:ext cx="81407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ko-KR" altLang="en-US" sz="4266" spc="-100" dirty="0">
                <a:solidFill>
                  <a:srgbClr val="333333"/>
                </a:solidFill>
                <a:latin typeface="NYJ Gothic L"/>
                <a:ea typeface="NYJ Gothic L"/>
                <a:cs typeface="NYJ Gothic L"/>
              </a:rPr>
              <a:t>체육활동 지원</a:t>
            </a:r>
            <a:endParaRPr lang="en-US" sz="4266" b="0" i="0" u="none" strike="noStrike" spc="-100" dirty="0">
              <a:solidFill>
                <a:srgbClr val="333333"/>
              </a:solidFill>
              <a:latin typeface="NYJ Gothic L"/>
              <a:ea typeface="NYJ Gothic L"/>
              <a:cs typeface="NYJ Gothic L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4300" y="9321800"/>
            <a:ext cx="9283700" cy="635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3385800" y="10134600"/>
            <a:ext cx="81407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ko-KR" altLang="en-US" sz="4266" b="0" i="0" u="none" strike="noStrike" spc="-100" dirty="0">
                <a:solidFill>
                  <a:srgbClr val="333333"/>
                </a:solidFill>
                <a:latin typeface="NYJ Gothic L"/>
                <a:ea typeface="NYJ Gothic L"/>
                <a:cs typeface="NYJ Gothic L"/>
              </a:rPr>
              <a:t>자유놀이활동 지원</a:t>
            </a:r>
            <a:endParaRPr lang="en-US" sz="4266" b="0" i="0" u="none" strike="noStrike" spc="-100" dirty="0">
              <a:solidFill>
                <a:srgbClr val="333333"/>
              </a:solidFill>
              <a:latin typeface="NYJ Gothic L"/>
              <a:ea typeface="NYJ Gothic L"/>
              <a:cs typeface="NYJ Gothic L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2DB0FC1-4E4C-45A7-A345-8CCF4939A4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29" y="4219388"/>
            <a:ext cx="9100671" cy="5753100"/>
          </a:xfrm>
          <a:prstGeom prst="roundRect">
            <a:avLst>
              <a:gd name="adj" fmla="val 31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F8C40E3-052A-45CF-BC5D-AE32DCD83F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01" y="4191000"/>
            <a:ext cx="9062570" cy="5764379"/>
          </a:xfrm>
          <a:prstGeom prst="roundRect">
            <a:avLst>
              <a:gd name="adj" fmla="val 329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52200" y="7239000"/>
            <a:ext cx="2044700" cy="20447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1506200" y="7277100"/>
            <a:ext cx="1422400" cy="166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9333" b="0" i="0" u="none" strike="noStrike" spc="-1000" dirty="0">
                <a:solidFill>
                  <a:srgbClr val="333333"/>
                </a:solidFill>
                <a:latin typeface="NYJ Gothic EB"/>
                <a:ea typeface="NYJ Gothic EB"/>
                <a:cs typeface="NYJ Gothic EB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793308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22707600" cy="119634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28900" y="1968500"/>
            <a:ext cx="19189700" cy="2133600"/>
          </a:xfrm>
          <a:prstGeom prst="rect">
            <a:avLst/>
          </a:prstGeom>
        </p:spPr>
        <p:txBody>
          <a:bodyPr lIns="0" tIns="152396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altLang="en-US" sz="11999" spc="-1200" dirty="0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활동사진</a:t>
            </a:r>
            <a:endParaRPr lang="en-US" sz="11999" b="0" i="0" u="none" strike="noStrike" spc="-1200" dirty="0">
              <a:solidFill>
                <a:srgbClr val="333333"/>
              </a:solidFill>
              <a:latin typeface="THERodongSinmun Bold"/>
              <a:ea typeface="THERodongSinmun Bold"/>
              <a:cs typeface="THERodongSinmun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86000" y="4940300"/>
            <a:ext cx="9283700" cy="129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2814300" y="4940300"/>
            <a:ext cx="9283700" cy="129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4300" y="4102100"/>
            <a:ext cx="9283700" cy="7315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4300" y="6197600"/>
            <a:ext cx="9283700" cy="63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8700" y="4102100"/>
            <a:ext cx="9283700" cy="73152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9321800"/>
            <a:ext cx="9283700" cy="635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870200" y="10134600"/>
            <a:ext cx="81407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ko-KR" altLang="en-US" sz="4266" spc="-100" dirty="0">
                <a:solidFill>
                  <a:srgbClr val="333333"/>
                </a:solidFill>
                <a:latin typeface="NYJ Gothic L"/>
                <a:ea typeface="NYJ Gothic L"/>
                <a:cs typeface="NYJ Gothic L"/>
              </a:rPr>
              <a:t>놀이활동 지원</a:t>
            </a:r>
            <a:endParaRPr lang="en-US" sz="4266" b="0" i="0" u="none" strike="noStrike" spc="-100" dirty="0">
              <a:solidFill>
                <a:srgbClr val="333333"/>
              </a:solidFill>
              <a:latin typeface="NYJ Gothic L"/>
              <a:ea typeface="NYJ Gothic L"/>
              <a:cs typeface="NYJ Gothic L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4300" y="9321800"/>
            <a:ext cx="9283700" cy="635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3385800" y="10134600"/>
            <a:ext cx="81407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ko-KR" altLang="en-US" sz="4266" spc="-100" dirty="0">
                <a:solidFill>
                  <a:srgbClr val="333333"/>
                </a:solidFill>
                <a:latin typeface="NYJ Gothic L"/>
                <a:ea typeface="NYJ Gothic L"/>
                <a:cs typeface="NYJ Gothic L"/>
              </a:rPr>
              <a:t>아동 머리 땋기 지원</a:t>
            </a:r>
            <a:endParaRPr lang="en-US" sz="4266" b="0" i="0" u="none" strike="noStrike" spc="-100" dirty="0">
              <a:solidFill>
                <a:srgbClr val="333333"/>
              </a:solidFill>
              <a:latin typeface="NYJ Gothic L"/>
              <a:ea typeface="NYJ Gothic L"/>
              <a:cs typeface="NYJ Gothic L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743F5C1-682B-4FCD-AA83-AFB28730CD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4229100"/>
            <a:ext cx="9055100" cy="5753101"/>
          </a:xfrm>
          <a:prstGeom prst="roundRect">
            <a:avLst>
              <a:gd name="adj" fmla="val 22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90CF914-8176-40CA-B419-9688D30E7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00" y="4229100"/>
            <a:ext cx="9042400" cy="5753101"/>
          </a:xfrm>
          <a:prstGeom prst="roundRect">
            <a:avLst>
              <a:gd name="adj" fmla="val 247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52200" y="7239000"/>
            <a:ext cx="2044700" cy="20447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1506200" y="7277100"/>
            <a:ext cx="1422400" cy="1663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9333" b="0" i="0" u="none" strike="noStrike" spc="-1000" dirty="0">
                <a:solidFill>
                  <a:srgbClr val="333333"/>
                </a:solidFill>
                <a:latin typeface="NYJ Gothic EB"/>
                <a:ea typeface="NYJ Gothic EB"/>
                <a:cs typeface="NYJ Gothic EB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783772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76300"/>
            <a:ext cx="22707600" cy="119634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28900" y="1968500"/>
            <a:ext cx="19189700" cy="2133600"/>
          </a:xfrm>
          <a:prstGeom prst="rect">
            <a:avLst/>
          </a:prstGeom>
        </p:spPr>
        <p:txBody>
          <a:bodyPr lIns="0" tIns="152396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altLang="en-US" sz="11999" spc="-1200" dirty="0">
                <a:solidFill>
                  <a:srgbClr val="333333"/>
                </a:solidFill>
                <a:latin typeface="THERodongSinmun Bold"/>
                <a:ea typeface="THERodongSinmun Bold"/>
                <a:cs typeface="THERodongSinmun Bold"/>
              </a:rPr>
              <a:t>실습 소감</a:t>
            </a:r>
            <a:endParaRPr lang="en-US" sz="11999" b="0" i="0" u="none" strike="noStrike" spc="-1200" dirty="0">
              <a:solidFill>
                <a:srgbClr val="333333"/>
              </a:solidFill>
              <a:latin typeface="THERodongSinmun Bold"/>
              <a:ea typeface="THERodongSinmun Bold"/>
              <a:cs typeface="THERodongSinmun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0" y="4794250"/>
            <a:ext cx="19343473" cy="6407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4200" y="4038600"/>
            <a:ext cx="2095500" cy="2095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600" y="5130800"/>
            <a:ext cx="254000" cy="12065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429000" y="6629400"/>
            <a:ext cx="16205200" cy="5118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2" algn="ctr">
              <a:lnSpc>
                <a:spcPct val="132800"/>
              </a:lnSpc>
            </a:pPr>
            <a:r>
              <a:rPr lang="ko-KR" altLang="en-US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아동복지센터에서의 실습을 통해 아이들과 소통하는 방법과</a:t>
            </a:r>
            <a:r>
              <a:rPr lang="en-US" altLang="ko-KR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r>
              <a:rPr lang="ko-KR" altLang="en-US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작은 관심과 배려가 아이들에게 큰 힘이 된다는 것을 직접 느낄 수 있었습니다</a:t>
            </a:r>
            <a:r>
              <a:rPr lang="en-US" altLang="ko-KR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 </a:t>
            </a:r>
            <a:r>
              <a:rPr lang="ko-KR" altLang="en-US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처음에는 서툴고 긴장도 많이 했지만</a:t>
            </a:r>
            <a:r>
              <a:rPr lang="en-US" altLang="ko-KR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r>
              <a:rPr lang="ko-KR" altLang="en-US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시간이 지나면서 아이들과 가까워지고 조금이나마 도움이 될 수 있어 보람을 느꼈습니다</a:t>
            </a:r>
            <a:r>
              <a:rPr lang="en-US" altLang="ko-KR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</a:t>
            </a:r>
          </a:p>
          <a:p>
            <a:pPr lvl="2" algn="ctr">
              <a:lnSpc>
                <a:spcPct val="132800"/>
              </a:lnSpc>
            </a:pPr>
            <a:r>
              <a:rPr lang="ko-KR" altLang="en-US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또한 사회복지사 선생님들의 모습을 보며 책임감과 전문성의 중요성을 깨닫게 되었고</a:t>
            </a:r>
            <a:r>
              <a:rPr lang="en-US" altLang="ko-KR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 </a:t>
            </a:r>
            <a:r>
              <a:rPr lang="ko-KR" altLang="en-US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아동복지가 단순한 돌봄이 아니라 아이들의 성장에 중요한 역할을 한다는 것을 알게 되었습니다</a:t>
            </a:r>
            <a:r>
              <a:rPr lang="en-US" altLang="ko-KR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 </a:t>
            </a:r>
            <a:r>
              <a:rPr lang="ko-KR" altLang="en-US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이 경험을 통해 타인을 이해하는 태도의 중요성도 배우게 되었습니다</a:t>
            </a:r>
            <a:r>
              <a:rPr lang="en-US" altLang="ko-KR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</a:t>
            </a:r>
          </a:p>
          <a:p>
            <a:pPr lvl="2" algn="ctr">
              <a:lnSpc>
                <a:spcPct val="132800"/>
              </a:lnSpc>
            </a:pPr>
            <a:r>
              <a:rPr lang="ko-KR" altLang="en-US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이번 실습은 저에게 의미 있는 경험이었고</a:t>
            </a:r>
            <a:r>
              <a:rPr lang="en-US" altLang="ko-KR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r>
              <a:rPr lang="ko-KR" altLang="en-US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앞으로 더 배우고 성장해야 </a:t>
            </a:r>
            <a:r>
              <a:rPr lang="ko-KR" altLang="en-US" sz="2500" dirty="0" err="1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겠다는</a:t>
            </a:r>
            <a:r>
              <a:rPr lang="ko-KR" altLang="en-US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동기를 주었습니다</a:t>
            </a:r>
            <a:r>
              <a:rPr lang="en-US" altLang="ko-KR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 </a:t>
            </a:r>
          </a:p>
          <a:p>
            <a:pPr lvl="2" algn="ctr">
              <a:lnSpc>
                <a:spcPct val="132800"/>
              </a:lnSpc>
            </a:pPr>
            <a:r>
              <a:rPr lang="ko-KR" altLang="en-US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앞으로도 이러한 경험을 바탕으로 더 나은 사람이 되고 싶습니다</a:t>
            </a:r>
            <a:r>
              <a:rPr lang="en-US" altLang="ko-KR" sz="25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 </a:t>
            </a:r>
          </a:p>
          <a:p>
            <a:pPr lvl="2" algn="ctr">
              <a:lnSpc>
                <a:spcPct val="132800"/>
              </a:lnSpc>
            </a:pPr>
            <a:endParaRPr lang="en-US" altLang="ko-KR" sz="25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>
              <a:lnSpc>
                <a:spcPct val="132800"/>
              </a:lnSpc>
            </a:pPr>
            <a:endParaRPr lang="en-US" altLang="ko-KR" sz="2500" dirty="0"/>
          </a:p>
          <a:p>
            <a:pPr>
              <a:lnSpc>
                <a:spcPct val="132800"/>
              </a:lnSpc>
            </a:pPr>
            <a:endParaRPr lang="en-US" altLang="ko-KR" sz="2500" spc="-100" dirty="0">
              <a:solidFill>
                <a:srgbClr val="333333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 lvl="0" algn="ctr">
              <a:lnSpc>
                <a:spcPct val="132800"/>
              </a:lnSpc>
            </a:pPr>
            <a:endParaRPr lang="en-US" sz="4799" b="0" i="0" u="none" strike="noStrike" spc="-100" dirty="0">
              <a:solidFill>
                <a:srgbClr val="333333"/>
              </a:solidFill>
              <a:latin typeface="NYJ Gothic B"/>
              <a:ea typeface="NYJ Gothic B"/>
              <a:cs typeface="NYJ Gothic B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323</Words>
  <Application>Microsoft Office PowerPoint</Application>
  <PresentationFormat>사용자 지정</PresentationFormat>
  <Paragraphs>74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23" baseType="lpstr">
      <vt:lpstr>NYJ Gothic EB</vt:lpstr>
      <vt:lpstr>맑은 고딕</vt:lpstr>
      <vt:lpstr>NYJ Gothic L</vt:lpstr>
      <vt:lpstr>Calibri</vt:lpstr>
      <vt:lpstr>Cambria Math</vt:lpstr>
      <vt:lpstr>휴먼옛체</vt:lpstr>
      <vt:lpstr>Arial</vt:lpstr>
      <vt:lpstr>Pretendard Bold</vt:lpstr>
      <vt:lpstr>THERodongSinmun Bold</vt:lpstr>
      <vt:lpstr>Pretendard Regular</vt:lpstr>
      <vt:lpstr>NYJ Gothic B</vt:lpstr>
      <vt:lpstr>함초롬돋움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ok</dc:creator>
  <cp:lastModifiedBy>창조관1404</cp:lastModifiedBy>
  <cp:revision>16</cp:revision>
  <dcterms:created xsi:type="dcterms:W3CDTF">2006-08-16T00:00:00Z</dcterms:created>
  <dcterms:modified xsi:type="dcterms:W3CDTF">2026-06-23T08:18:23Z</dcterms:modified>
</cp:coreProperties>
</file>