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24384000" cy="13716000"/>
  <p:notesSz cx="6858000" cy="9144000"/>
  <p:embeddedFontLst>
    <p:embeddedFont>
      <p:font typeface="GangwonEduPower"/>
      <p:regular r:id="rId17"/>
    </p:embeddedFont>
    <p:embeddedFont>
      <p:font typeface="Pretendard Medium"/>
      <p:bold r:id="rId18"/>
    </p:embeddedFont>
    <p:embeddedFont>
      <p:font typeface="Pretendard SemiBold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.fntdata" Type="http://schemas.openxmlformats.org/officeDocument/2006/relationships/font"/><Relationship Id="rId18" Target="fonts/font2.fntdata" Type="http://schemas.openxmlformats.org/officeDocument/2006/relationships/font"/><Relationship Id="rId19" Target="fonts/font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94.png" Type="http://schemas.openxmlformats.org/officeDocument/2006/relationships/image"/><Relationship Id="rId4" Target="../media/image95.png" Type="http://schemas.openxmlformats.org/officeDocument/2006/relationships/image"/><Relationship Id="rId5" Target="../media/image96.png" Type="http://schemas.openxmlformats.org/officeDocument/2006/relationships/image"/><Relationship Id="rId6" Target="../media/image9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4.png" Type="http://schemas.openxmlformats.org/officeDocument/2006/relationships/image"/><Relationship Id="rId11" Target="../media/image105.png" Type="http://schemas.openxmlformats.org/officeDocument/2006/relationships/image"/><Relationship Id="rId12" Target="../media/image106.png" Type="http://schemas.openxmlformats.org/officeDocument/2006/relationships/image"/><Relationship Id="rId2" Target="../media/image1.png" Type="http://schemas.openxmlformats.org/officeDocument/2006/relationships/image"/><Relationship Id="rId3" Target="../media/image98.png" Type="http://schemas.openxmlformats.org/officeDocument/2006/relationships/image"/><Relationship Id="rId4" Target="../media/image99.png" Type="http://schemas.openxmlformats.org/officeDocument/2006/relationships/image"/><Relationship Id="rId5" Target="../media/image100.png" Type="http://schemas.openxmlformats.org/officeDocument/2006/relationships/image"/><Relationship Id="rId6" Target="../media/image5.png" Type="http://schemas.openxmlformats.org/officeDocument/2006/relationships/image"/><Relationship Id="rId7" Target="../media/image101.png" Type="http://schemas.openxmlformats.org/officeDocument/2006/relationships/image"/><Relationship Id="rId8" Target="../media/image102.png" Type="http://schemas.openxmlformats.org/officeDocument/2006/relationships/image"/><Relationship Id="rId9" Target="../media/image10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36.png" Type="http://schemas.openxmlformats.org/officeDocument/2006/relationships/image"/><Relationship Id="rId14" Target="../media/image37.png" Type="http://schemas.openxmlformats.org/officeDocument/2006/relationships/image"/><Relationship Id="rId15" Target="../media/image38.png" Type="http://schemas.openxmlformats.org/officeDocument/2006/relationships/image"/><Relationship Id="rId16" Target="../media/image39.png" Type="http://schemas.openxmlformats.org/officeDocument/2006/relationships/image"/><Relationship Id="rId17" Target="../media/image40.png" Type="http://schemas.openxmlformats.org/officeDocument/2006/relationships/image"/><Relationship Id="rId18" Target="../media/image41.png" Type="http://schemas.openxmlformats.org/officeDocument/2006/relationships/image"/><Relationship Id="rId19" Target="../media/image42.png" Type="http://schemas.openxmlformats.org/officeDocument/2006/relationships/image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2" Target="../media/image12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Relationship Id="rId8" Target="../media/image57.pn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png" Type="http://schemas.openxmlformats.org/officeDocument/2006/relationships/image"/><Relationship Id="rId11" Target="../media/image68.png" Type="http://schemas.openxmlformats.org/officeDocument/2006/relationships/image"/><Relationship Id="rId12" Target="../media/image69.png" Type="http://schemas.openxmlformats.org/officeDocument/2006/relationships/image"/><Relationship Id="rId13" Target="../media/image70.png" Type="http://schemas.openxmlformats.org/officeDocument/2006/relationships/image"/><Relationship Id="rId14" Target="../media/image71.png" Type="http://schemas.openxmlformats.org/officeDocument/2006/relationships/image"/><Relationship Id="rId15" Target="../media/image72.png" Type="http://schemas.openxmlformats.org/officeDocument/2006/relationships/image"/><Relationship Id="rId16" Target="../media/image73.png" Type="http://schemas.openxmlformats.org/officeDocument/2006/relationships/image"/><Relationship Id="rId17" Target="../media/image74.png" Type="http://schemas.openxmlformats.org/officeDocument/2006/relationships/image"/><Relationship Id="rId2" Target="../media/image12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65.pn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png" Type="http://schemas.openxmlformats.org/officeDocument/2006/relationships/image"/><Relationship Id="rId2" Target="../media/image75.png" Type="http://schemas.openxmlformats.org/officeDocument/2006/relationships/image"/><Relationship Id="rId3" Target="../media/image76.png" Type="http://schemas.openxmlformats.org/officeDocument/2006/relationships/image"/><Relationship Id="rId4" Target="../media/image77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8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2.png" Type="http://schemas.openxmlformats.org/officeDocument/2006/relationships/image"/><Relationship Id="rId11" Target="../media/image93.png" Type="http://schemas.openxmlformats.org/officeDocument/2006/relationships/image"/><Relationship Id="rId2" Target="../media/image84.png" Type="http://schemas.openxmlformats.org/officeDocument/2006/relationships/image"/><Relationship Id="rId3" Target="../media/image85.png" Type="http://schemas.openxmlformats.org/officeDocument/2006/relationships/image"/><Relationship Id="rId4" Target="../media/image86.png" Type="http://schemas.openxmlformats.org/officeDocument/2006/relationships/image"/><Relationship Id="rId5" Target="../media/image87.png" Type="http://schemas.openxmlformats.org/officeDocument/2006/relationships/image"/><Relationship Id="rId6" Target="../media/image88.png" Type="http://schemas.openxmlformats.org/officeDocument/2006/relationships/image"/><Relationship Id="rId7" Target="../media/image89.png" Type="http://schemas.openxmlformats.org/officeDocument/2006/relationships/image"/><Relationship Id="rId8" Target="../media/image90.png" Type="http://schemas.openxmlformats.org/officeDocument/2006/relationships/image"/><Relationship Id="rId9" Target="../media/image9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2120000">
            <a:off x="18808700" y="8902700"/>
            <a:ext cx="2755900" cy="4457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52400" y="850900"/>
            <a:ext cx="24968200" cy="12065000"/>
          </a:xfrm>
          <a:prstGeom prst="rect">
            <a:avLst/>
          </a:prstGeom>
          <a:effectLst>
            <a:outerShdw dir="2700000" dist="0" blurRad="241381">
              <a:srgbClr val="000000">
                <a:alpha val="16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739900" y="10020300"/>
            <a:ext cx="3365500" cy="336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2100000">
            <a:off x="14973300" y="10452100"/>
            <a:ext cx="1765300" cy="247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2340000">
            <a:off x="3606800" y="6731000"/>
            <a:ext cx="952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 rot="1020000">
            <a:off x="20586700" y="8242300"/>
            <a:ext cx="2679700" cy="107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93800" y="7747000"/>
            <a:ext cx="1689100" cy="1600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 rot="0">
            <a:off x="11188700" y="-2819400"/>
            <a:ext cx="3975100" cy="397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8783300" y="4127500"/>
            <a:ext cx="533400" cy="533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30000"/>
          </a:blip>
          <a:stretch>
            <a:fillRect/>
          </a:stretch>
        </p:blipFill>
        <p:spPr>
          <a:xfrm rot="0">
            <a:off x="8902700" y="12547600"/>
            <a:ext cx="3086100" cy="308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791200" y="3860800"/>
            <a:ext cx="533400" cy="533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676900" y="3848100"/>
            <a:ext cx="13030200" cy="5499100"/>
          </a:xfrm>
          <a:prstGeom prst="rect">
            <a:avLst/>
          </a:prstGeom>
        </p:spPr>
        <p:txBody>
          <a:bodyPr anchor="t" rtlCol="false" lIns="0" tIns="281763" rIns="0" bIns="0"/>
          <a:lstStyle/>
          <a:p>
            <a:pPr algn="ctr" lvl="0">
              <a:lnSpc>
                <a:spcPct val="94619"/>
              </a:lnSpc>
            </a:pPr>
            <a:r>
              <a:rPr lang="en-US" sz="17066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전북지원단</a:t>
            </a:r>
          </a:p>
          <a:p>
            <a:pPr algn="ctr" lvl="0">
              <a:lnSpc>
                <a:spcPct val="94619"/>
              </a:lnSpc>
            </a:pPr>
            <a:r>
              <a:rPr lang="en-US" sz="17066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현장 실습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50500" y="9423400"/>
            <a:ext cx="5740400" cy="838200"/>
          </a:xfrm>
          <a:prstGeom prst="rect">
            <a:avLst/>
          </a:prstGeom>
        </p:spPr>
        <p:txBody>
          <a:bodyPr anchor="t" rtlCol="false" lIns="0" tIns="60263" rIns="0" bIns="0"/>
          <a:lstStyle/>
          <a:p>
            <a:pPr algn="ctr" lvl="0">
              <a:lnSpc>
                <a:spcPct val="99600"/>
              </a:lnSpc>
            </a:pPr>
            <a:r>
              <a:rPr lang="en-US" sz="4745" b="false" i="false" u="none" strike="noStrike" spc="-100">
                <a:solidFill>
                  <a:srgbClr val="595959"/>
                </a:solidFill>
                <a:latin typeface="Pretendard Medium"/>
                <a:ea typeface="Pretendard Medium"/>
                <a:cs typeface="Pretendard Medium"/>
              </a:rPr>
              <a:t>202537008 문성미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52400" y="1651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342600" y="8458200"/>
            <a:ext cx="1689100" cy="1600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412200" y="10795000"/>
            <a:ext cx="2235200" cy="2235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 rot="0">
            <a:off x="2324100" y="3048000"/>
            <a:ext cx="200279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838200" y="4445000"/>
            <a:ext cx="1689100" cy="1600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098800" y="1308100"/>
            <a:ext cx="181737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소감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19700" y="4635500"/>
            <a:ext cx="13931900" cy="6527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전북지원단에서의 실습을 통해 행정업무를 직접 수행하며 서류 정리,</a:t>
            </a:r>
          </a:p>
          <a:p>
            <a:pPr algn="ctr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 라벨링, 인쇄, 명함 제작 등의 방법을 익힐 수 있었다.
 이러한 경험을 통해 기관 운영에 필요한 기본적인 업무를 이해할 수 있었고 실무에 대한 부담감도 줄일 수 있었다. 
또한 2주간 지역아동센터로 파견되어 아동 학습지도와 활동 보조를 하며 아이들과 직접 소통하는 시간을 가질 수 있었다.
 이를 통해 아동과의 상호작용 중요성을 느끼게 되었고 현장에서의 경험이 매우 중요하다는 것을 알게 되었다. 이번 실습을 행정과 현장을 함께 경험할 수 있었던 의미있는 시간이었다. 
 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2120000">
            <a:off x="19913600" y="9004300"/>
            <a:ext cx="2755900" cy="4457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52400" y="850900"/>
            <a:ext cx="24968200" cy="12065000"/>
          </a:xfrm>
          <a:prstGeom prst="rect">
            <a:avLst/>
          </a:prstGeom>
          <a:effectLst>
            <a:outerShdw dir="2700000" dist="0" blurRad="241381">
              <a:srgbClr val="000000">
                <a:alpha val="16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600000">
            <a:off x="16992600" y="11112500"/>
            <a:ext cx="1498600" cy="2451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76400" y="10109200"/>
            <a:ext cx="3009900" cy="3009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2340000">
            <a:off x="3721100" y="6731000"/>
            <a:ext cx="952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 rot="1020000">
            <a:off x="20586700" y="8242300"/>
            <a:ext cx="2679700" cy="107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93800" y="7747000"/>
            <a:ext cx="1689100" cy="1600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 rot="0">
            <a:off x="11188700" y="-2819400"/>
            <a:ext cx="3975100" cy="397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8783300" y="3873500"/>
            <a:ext cx="533400" cy="533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>
            <a:alphaModFix amt="30000"/>
          </a:blip>
          <a:stretch>
            <a:fillRect/>
          </a:stretch>
        </p:blipFill>
        <p:spPr>
          <a:xfrm rot="0">
            <a:off x="8331200" y="12344400"/>
            <a:ext cx="3086100" cy="308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791200" y="3860800"/>
            <a:ext cx="533400" cy="533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4953000" y="5765800"/>
            <a:ext cx="14427200" cy="3035300"/>
          </a:xfrm>
          <a:prstGeom prst="rect">
            <a:avLst/>
          </a:prstGeom>
        </p:spPr>
        <p:txBody>
          <a:bodyPr anchor="t" rtlCol="false" lIns="0" tIns="346785" rIns="0" bIns="0"/>
          <a:lstStyle/>
          <a:p>
            <a:pPr algn="ctr" lvl="0">
              <a:lnSpc>
                <a:spcPct val="89640"/>
              </a:lnSpc>
            </a:pPr>
            <a:r>
              <a:rPr lang="en-US" sz="17066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감사합니다.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52400" y="1524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2263100" y="10642600"/>
            <a:ext cx="2413000" cy="363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454400" y="6769100"/>
            <a:ext cx="16916400" cy="177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454400" y="9283700"/>
            <a:ext cx="16916400" cy="177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2340000">
            <a:off x="1270000" y="7505700"/>
            <a:ext cx="889000" cy="901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4864100"/>
            <a:ext cx="2908300" cy="2908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275800" y="9525000"/>
            <a:ext cx="533400" cy="5334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435600" y="2489200"/>
            <a:ext cx="135255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목차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99100" y="54483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기관 소개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68700" y="4927600"/>
            <a:ext cx="22225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9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54200" y="54483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기관 조직도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23800" y="4927600"/>
            <a:ext cx="21717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-2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99100" y="76835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사업 소개 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68700" y="7162800"/>
            <a:ext cx="22225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-2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54200" y="76835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실습 일정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23800" y="7162800"/>
            <a:ext cx="21717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-2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99100" y="102108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실습 사진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68700" y="9677400"/>
            <a:ext cx="22225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-2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554200" y="10210800"/>
            <a:ext cx="6705600" cy="876300"/>
          </a:xfrm>
          <a:prstGeom prst="rect">
            <a:avLst/>
          </a:prstGeom>
        </p:spPr>
        <p:txBody>
          <a:bodyPr anchor="t" rtlCol="false" lIns="0" tIns="62458" rIns="0" bIns="0"/>
          <a:lstStyle/>
          <a:p>
            <a:pPr algn="l" lvl="0">
              <a:lnSpc>
                <a:spcPct val="99600"/>
              </a:lnSpc>
            </a:pPr>
            <a:r>
              <a:rPr lang="en-US" sz="4917" b="false" i="false" u="none" strike="noStrike" spc="-100">
                <a:solidFill>
                  <a:srgbClr val="595959"/>
                </a:solidFill>
                <a:latin typeface="Pretendard SemiBold"/>
                <a:ea typeface="Pretendard SemiBold"/>
                <a:cs typeface="Pretendard SemiBold"/>
              </a:rPr>
              <a:t>소감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623800" y="9677400"/>
            <a:ext cx="2171700" cy="1943100"/>
          </a:xfrm>
          <a:prstGeom prst="rect">
            <a:avLst/>
          </a:prstGeom>
        </p:spPr>
        <p:txBody>
          <a:bodyPr anchor="t" rtlCol="false" lIns="0" tIns="138394" rIns="0" bIns="0"/>
          <a:lstStyle/>
          <a:p>
            <a:pPr algn="l" lvl="0">
              <a:lnSpc>
                <a:spcPct val="99600"/>
              </a:lnSpc>
            </a:pPr>
            <a:r>
              <a:rPr lang="en-US" sz="10897" b="false" i="false" u="none" strike="noStrike" spc="-200">
                <a:solidFill>
                  <a:srgbClr val="A4DABA"/>
                </a:solidFill>
                <a:latin typeface="GangwonEduPower"/>
                <a:ea typeface="GangwonEduPower"/>
                <a:cs typeface="GangwonEduPower"/>
              </a:rPr>
              <a:t>06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454400" y="11620500"/>
            <a:ext cx="169164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641600" y="50800"/>
            <a:ext cx="13512800" cy="1854200"/>
          </a:xfrm>
          <a:prstGeom prst="rect">
            <a:avLst/>
          </a:prstGeom>
        </p:spPr>
        <p:txBody>
          <a:bodyPr anchor="t" rtlCol="false" lIns="0" tIns="171613" rIns="0" bIns="0"/>
          <a:lstStyle/>
          <a:p>
            <a:pPr algn="ctr" lvl="0">
              <a:lnSpc>
                <a:spcPct val="94619"/>
              </a:lnSpc>
            </a:pPr>
            <a:r>
              <a:rPr lang="en-US" sz="103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기관 소개 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400" y="1714500"/>
            <a:ext cx="22745700" cy="1167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1475700" y="2540000"/>
            <a:ext cx="1587500" cy="1511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269200" y="3657600"/>
            <a:ext cx="1219200" cy="1028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85800" y="3035300"/>
            <a:ext cx="1308100" cy="177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3787100" y="9677400"/>
            <a:ext cx="1485900" cy="17780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33400" y="2108200"/>
            <a:ext cx="6388100" cy="850900"/>
          </a:xfrm>
          <a:prstGeom prst="rect">
            <a:avLst/>
          </a:prstGeom>
        </p:spPr>
        <p:txBody>
          <a:bodyPr anchor="t" rtlCol="false" lIns="0" tIns="60724" rIns="0" bIns="0"/>
          <a:lstStyle/>
          <a:p>
            <a:pPr algn="ctr" lvl="0">
              <a:lnSpc>
                <a:spcPct val="99600"/>
              </a:lnSpc>
            </a:pPr>
            <a:r>
              <a:rPr lang="en-US" sz="4781" b="tru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전북지원단이란?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97000" y="3175000"/>
            <a:ext cx="15862300" cy="1308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지역사회에 보호가 필요한 아동을 지원하는 지역아동센터의 운영과 역량 강화를 돕고</a:t>
            </a:r>
          </a:p>
          <a:p>
            <a:pPr algn="l" lvl="0">
              <a:lnSpc>
                <a:spcPct val="116199"/>
              </a:lnSpc>
            </a:pPr>
            <a:r>
              <a:rPr lang="en-US" sz="3674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이를 통해 아동 · 청소년 복지서비스의 질 향상을 지원하는 기관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5600" y="4686300"/>
            <a:ext cx="1117600" cy="774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341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미션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5900" y="5537200"/>
            <a:ext cx="65405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아이들의 건강한 성장과 삶의 질 향상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00200" y="6350000"/>
            <a:ext cx="1206500" cy="774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341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비전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85900" y="7162800"/>
            <a:ext cx="62865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선도적인 지역아동 복지 플랫폼 실천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900" y="8026400"/>
            <a:ext cx="2273300" cy="774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341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핵심 가치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7000" y="8864600"/>
            <a:ext cx="5562600" cy="1816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전문 아동복지 서비스 구축</a:t>
            </a:r>
          </a:p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지역 네트워크 협력 강화</a:t>
            </a:r>
          </a:p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미래사회 변화 대응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85900" y="2870200"/>
            <a:ext cx="4902200" cy="1778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85900" y="10909300"/>
            <a:ext cx="21717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2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운영 목적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7000" y="11772900"/>
            <a:ext cx="123571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교육 · 컨설팅 및 자원 연계를 통해 지역아동센터의 효과적인 운영 지원 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392400" y="4813300"/>
            <a:ext cx="7340600" cy="54864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5176500" y="10566400"/>
            <a:ext cx="78867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008" b="tru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주소: 전북특별자치도 전주시 완산구 백제대로 258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36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393400" y="9131300"/>
            <a:ext cx="1689100" cy="1600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0">
            <a:off x="9842500" y="8216900"/>
            <a:ext cx="3937000" cy="1041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 rot="0">
            <a:off x="9842500" y="1943100"/>
            <a:ext cx="3937000" cy="1130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 rot="0">
            <a:off x="9842500" y="4013200"/>
            <a:ext cx="3937000" cy="1092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 rot="0">
            <a:off x="9817100" y="6134100"/>
            <a:ext cx="3937000" cy="1041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838200" y="4445000"/>
            <a:ext cx="1689100" cy="16002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717800" y="25400"/>
            <a:ext cx="181737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기관 조직도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09200" y="1879600"/>
            <a:ext cx="3352800" cy="1219200"/>
          </a:xfrm>
          <a:prstGeom prst="rect">
            <a:avLst/>
          </a:prstGeom>
        </p:spPr>
        <p:txBody>
          <a:bodyPr anchor="t" rtlCol="false" lIns="0" tIns="47099" rIns="0" bIns="0"/>
          <a:lstStyle/>
          <a:p>
            <a:pPr algn="ctr" lvl="0">
              <a:lnSpc>
                <a:spcPct val="99600"/>
              </a:lnSpc>
            </a:pPr>
            <a:r>
              <a:rPr lang="en-US" sz="3708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전북대학교 </a:t>
            </a:r>
          </a:p>
          <a:p>
            <a:pPr algn="ctr" lvl="0">
              <a:lnSpc>
                <a:spcPct val="99600"/>
              </a:lnSpc>
            </a:pPr>
            <a:r>
              <a:rPr lang="en-US" sz="3708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산학협력단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399999">
            <a:off x="11341100" y="3517900"/>
            <a:ext cx="939800" cy="5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1264900" y="5600700"/>
            <a:ext cx="1054100" cy="50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1264900" y="7670800"/>
            <a:ext cx="1054100" cy="50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98300" y="3479800"/>
            <a:ext cx="8610600" cy="50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760200" y="7696200"/>
            <a:ext cx="5778500" cy="50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7043400" y="7670800"/>
            <a:ext cx="1054100" cy="50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7551400" y="8166100"/>
            <a:ext cx="2857500" cy="50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7589500" y="7188200"/>
            <a:ext cx="2781300" cy="50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1214100" y="9740900"/>
            <a:ext cx="1054100" cy="50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877300" y="10287000"/>
            <a:ext cx="5778500" cy="50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343900" y="10782300"/>
            <a:ext cx="1054100" cy="50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4122400" y="10782300"/>
            <a:ext cx="1054100" cy="508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5">
            <a:alphaModFix amt="30000"/>
          </a:blip>
          <a:stretch>
            <a:fillRect/>
          </a:stretch>
        </p:blipFill>
        <p:spPr>
          <a:xfrm rot="0">
            <a:off x="6934200" y="11341100"/>
            <a:ext cx="3937000" cy="1041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6">
            <a:alphaModFix amt="30000"/>
          </a:blip>
          <a:stretch>
            <a:fillRect/>
          </a:stretch>
        </p:blipFill>
        <p:spPr>
          <a:xfrm rot="0">
            <a:off x="12712700" y="11341100"/>
            <a:ext cx="3937000" cy="1041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7">
            <a:alphaModFix amt="30000"/>
          </a:blip>
          <a:stretch>
            <a:fillRect/>
          </a:stretch>
        </p:blipFill>
        <p:spPr>
          <a:xfrm rot="0">
            <a:off x="20383500" y="2921000"/>
            <a:ext cx="32639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8">
            <a:alphaModFix amt="30000"/>
          </a:blip>
          <a:stretch>
            <a:fillRect/>
          </a:stretch>
        </p:blipFill>
        <p:spPr>
          <a:xfrm rot="0">
            <a:off x="20383500" y="6692900"/>
            <a:ext cx="3492500" cy="1092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9">
            <a:alphaModFix amt="30000"/>
          </a:blip>
          <a:stretch>
            <a:fillRect/>
          </a:stretch>
        </p:blipFill>
        <p:spPr>
          <a:xfrm rot="0">
            <a:off x="20396200" y="7912100"/>
            <a:ext cx="3479800" cy="1092200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10693400" y="4229100"/>
            <a:ext cx="24892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총괄위원장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66500" y="6324600"/>
            <a:ext cx="10033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단장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871200" y="8407400"/>
            <a:ext cx="18669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사무국장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848600" y="11531600"/>
            <a:ext cx="21844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지원운영팀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233400" y="11531600"/>
            <a:ext cx="33528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나답게 사업 팀장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853400" y="3086100"/>
            <a:ext cx="22098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운영이사회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980400" y="6832600"/>
            <a:ext cx="22098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운영위원회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069300" y="8077200"/>
            <a:ext cx="2247900" cy="647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6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자문위원회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52400" y="1524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65400" y="8204200"/>
            <a:ext cx="92964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192000" y="8204200"/>
            <a:ext cx="9296400" cy="3759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65400" y="4216400"/>
            <a:ext cx="92964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95400" y="5105400"/>
            <a:ext cx="17145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1765300" y="9690100"/>
            <a:ext cx="1181100" cy="1651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3500000">
            <a:off x="21132800" y="10033000"/>
            <a:ext cx="2247900" cy="990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0" y="4216400"/>
            <a:ext cx="9296400" cy="3759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1920000">
            <a:off x="21259800" y="5143500"/>
            <a:ext cx="1333500" cy="1892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029200" y="5486400"/>
            <a:ext cx="4368800" cy="177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655800" y="5575300"/>
            <a:ext cx="4368800" cy="177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655800" y="9283700"/>
            <a:ext cx="4368800" cy="177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029200" y="9499600"/>
            <a:ext cx="4368800" cy="1778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3924300" y="4483100"/>
            <a:ext cx="6578600" cy="1003300"/>
          </a:xfrm>
          <a:prstGeom prst="rect">
            <a:avLst/>
          </a:prstGeom>
        </p:spPr>
        <p:txBody>
          <a:bodyPr anchor="t" rtlCol="false" lIns="0" tIns="71998" rIns="0" bIns="0"/>
          <a:lstStyle/>
          <a:p>
            <a:pPr algn="ctr" lvl="0">
              <a:lnSpc>
                <a:spcPct val="99600"/>
              </a:lnSpc>
            </a:pPr>
            <a:r>
              <a:rPr lang="en-US" sz="5669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운영지원사업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10100" y="5918200"/>
            <a:ext cx="48387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911" b="fals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센터 운영 상담 및 평가 지원
DB관리로 체계적 운영 지원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38200" y="4521200"/>
            <a:ext cx="6578600" cy="1003300"/>
          </a:xfrm>
          <a:prstGeom prst="rect">
            <a:avLst/>
          </a:prstGeom>
        </p:spPr>
        <p:txBody>
          <a:bodyPr anchor="t" rtlCol="false" lIns="0" tIns="71998" rIns="0" bIns="0"/>
          <a:lstStyle/>
          <a:p>
            <a:pPr algn="ctr" lvl="0">
              <a:lnSpc>
                <a:spcPct val="99600"/>
              </a:lnSpc>
            </a:pPr>
            <a:r>
              <a:rPr lang="en-US" sz="5669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교육 사업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300200" y="5918200"/>
            <a:ext cx="50800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911" b="fals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종사자 역량 강화 및 전문성 향상을 위한 맞춤형 교육 운영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38200" y="8356600"/>
            <a:ext cx="6578600" cy="1003300"/>
          </a:xfrm>
          <a:prstGeom prst="rect">
            <a:avLst/>
          </a:prstGeom>
        </p:spPr>
        <p:txBody>
          <a:bodyPr anchor="t" rtlCol="false" lIns="0" tIns="71998" rIns="0" bIns="0"/>
          <a:lstStyle/>
          <a:p>
            <a:pPr algn="ctr" lvl="0">
              <a:lnSpc>
                <a:spcPct val="99600"/>
              </a:lnSpc>
            </a:pPr>
            <a:r>
              <a:rPr lang="en-US" sz="5669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특화사업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563600" y="9588500"/>
            <a:ext cx="6515100" cy="208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911" b="fals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지역 아동 센터 연구 및 공동모금회 사업 
나답게 크는 아이 지원 사업
꿈성장 지원 사업
종사자 재충전과 힐링 지원 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24300" y="8458200"/>
            <a:ext cx="6578600" cy="1003300"/>
          </a:xfrm>
          <a:prstGeom prst="rect">
            <a:avLst/>
          </a:prstGeom>
        </p:spPr>
        <p:txBody>
          <a:bodyPr anchor="t" rtlCol="false" lIns="0" tIns="71998" rIns="0" bIns="0"/>
          <a:lstStyle/>
          <a:p>
            <a:pPr algn="ctr" lvl="0">
              <a:lnSpc>
                <a:spcPct val="99600"/>
              </a:lnSpc>
            </a:pPr>
            <a:r>
              <a:rPr lang="en-US" sz="5669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지역연계사업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46600" y="10007600"/>
            <a:ext cx="53213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911" b="fals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지역사회, 기관 협력으로 아동 성장 지원 및 네트워크 구축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207000" y="2070100"/>
            <a:ext cx="135255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사업 소개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92100" y="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146300" y="4267200"/>
            <a:ext cx="9575800" cy="763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70000" y="4394200"/>
            <a:ext cx="1498600" cy="1447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2100000">
            <a:off x="1320800" y="10731500"/>
            <a:ext cx="1181100" cy="1358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3500000">
            <a:off x="22288500" y="10807700"/>
            <a:ext cx="1828800" cy="825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763500" y="4267200"/>
            <a:ext cx="9779000" cy="763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1920000">
            <a:off x="21971000" y="4495800"/>
            <a:ext cx="1333500" cy="16002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207000" y="2070100"/>
            <a:ext cx="135255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특화 사업 소개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89300" y="4546600"/>
            <a:ext cx="72009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008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나답게 크는 아이 지원 사업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25700" y="5842000"/>
            <a:ext cx="9156700" cy="231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5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전북지원단의 </a:t>
            </a:r>
            <a:r>
              <a:rPr lang="en-US" sz="325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나답게 크는 아이 지원 사업</a:t>
            </a:r>
            <a:r>
              <a:rPr lang="en-US" sz="325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은</a:t>
            </a:r>
          </a:p>
          <a:p>
            <a:pPr algn="l" lvl="0">
              <a:lnSpc>
                <a:spcPct val="116199"/>
              </a:lnSpc>
            </a:pPr>
            <a:r>
              <a:rPr lang="en-US" sz="325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 지역아동센터를 이용하는 경계선 지능(느린학습자)의 건강한 성장을 위해 사회복지공동모금회의 후원으로</a:t>
            </a:r>
          </a:p>
          <a:p>
            <a:pPr algn="l" lvl="0">
              <a:lnSpc>
                <a:spcPct val="116199"/>
              </a:lnSpc>
            </a:pPr>
            <a:r>
              <a:rPr lang="en-US" sz="325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 진행되는 맞춤형 교육 사업입니다.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8623300"/>
            <a:ext cx="9220200" cy="2235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맞춤형 개별 서비스: 아동의 발달 수준에 맞게 1:1 교육지원</a:t>
            </a:r>
          </a:p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보호자 지원: 부모 역량 강화 교육 및 전문 상담</a:t>
            </a:r>
          </a:p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체계적 현장 운영: 전문 인력 채용 및 지역 센터 파견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289300" y="5308600"/>
            <a:ext cx="6985000" cy="2413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5671800" y="4546600"/>
            <a:ext cx="44831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008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꿈성장 지원 사업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671800" y="5397500"/>
            <a:ext cx="4292600" cy="2159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3068300" y="5715000"/>
            <a:ext cx="9626600" cy="2908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2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전북지원단이 수행하는 꿈성장 지원 사업은</a:t>
            </a:r>
          </a:p>
          <a:p>
            <a:pPr algn="l" lvl="0">
              <a:lnSpc>
                <a:spcPct val="116199"/>
              </a:lnSpc>
            </a:pPr>
            <a:r>
              <a:rPr lang="en-US" sz="32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도내 아동 및 청소년의 진로 성숙도와 자아존중감 향상을 돕는 맞춤형 특화 프로그램입니다. </a:t>
            </a:r>
          </a:p>
          <a:p>
            <a:pPr algn="l" lvl="0">
              <a:lnSpc>
                <a:spcPct val="116199"/>
              </a:lnSpc>
            </a:pPr>
            <a:r>
              <a:rPr lang="en-US" sz="3274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아이들의 주체적인 진로 탐색 기반 마련하는데 목적을 두고 있습니다.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68300" y="8839200"/>
            <a:ext cx="9410700" cy="2794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진로 탐색 및 설계: 아동의 흥미와 특성을 반영한 맞춤형 </a:t>
            </a:r>
          </a:p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체험 · 교육 프로그램</a:t>
            </a:r>
          </a:p>
          <a:p>
            <a:pPr algn="l" lvl="1" marL="342900" indent="-342900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우수 성과 및 확산: 1기 사업(2021~2023년)의 성공적인</a:t>
            </a:r>
          </a:p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운영을 바탕으로 도내 센터 전빈으로 확대</a:t>
            </a:r>
          </a:p>
          <a:p>
            <a:pPr algn="l" lvl="0">
              <a:lnSpc>
                <a:spcPct val="116199"/>
              </a:lnSpc>
            </a:pPr>
            <a:r>
              <a:rPr lang="en-US" sz="31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/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5100" y="-3683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52500" y="5918200"/>
            <a:ext cx="5473700" cy="5118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0">
            <a:off x="952500" y="4165600"/>
            <a:ext cx="54737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80200" y="5918200"/>
            <a:ext cx="5448300" cy="5118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 rot="0">
            <a:off x="6654800" y="4140200"/>
            <a:ext cx="54991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433300" y="5918200"/>
            <a:ext cx="5156200" cy="508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 rot="0">
            <a:off x="12446000" y="4140200"/>
            <a:ext cx="51308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7907000" y="5854700"/>
            <a:ext cx="5194300" cy="5080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 rot="0">
            <a:off x="17907000" y="4102100"/>
            <a:ext cx="5194300" cy="1536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327400" y="5461000"/>
            <a:ext cx="736600" cy="73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004300" y="5448300"/>
            <a:ext cx="736600" cy="736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4681200" y="5334000"/>
            <a:ext cx="736600" cy="736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9862800" y="5334000"/>
            <a:ext cx="736600" cy="736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2340000">
            <a:off x="355600" y="8001000"/>
            <a:ext cx="952500" cy="952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-1371600" y="5029200"/>
            <a:ext cx="2324100" cy="2324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-2340000">
            <a:off x="23025100" y="8001000"/>
            <a:ext cx="952500" cy="952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3380700" y="5029200"/>
            <a:ext cx="2324100" cy="23241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231900" y="7454900"/>
            <a:ext cx="5041900" cy="1435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실습 안내 및 기관 · 현장 이해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전북지원단 및 아동복지 사업 파악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프로그램 조사 및 기획  참여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05000" y="4546600"/>
            <a:ext cx="3594100" cy="774700"/>
          </a:xfrm>
          <a:prstGeom prst="rect">
            <a:avLst/>
          </a:prstGeom>
        </p:spPr>
        <p:txBody>
          <a:bodyPr anchor="t" rtlCol="false" lIns="0" tIns="55577" rIns="0" bIns="0"/>
          <a:lstStyle/>
          <a:p>
            <a:pPr algn="ctr" lvl="0">
              <a:lnSpc>
                <a:spcPct val="99600"/>
              </a:lnSpc>
            </a:pPr>
            <a:r>
              <a:rPr lang="en-US" sz="4376" b="tru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1주차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59600" y="7454900"/>
            <a:ext cx="4927600" cy="1435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지역아동센터 파견 실습 참여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아동 대상 학습지도 및 활동 보조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놀이 활동을 통한 관계 형성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07300" y="4508500"/>
            <a:ext cx="3594100" cy="774700"/>
          </a:xfrm>
          <a:prstGeom prst="rect">
            <a:avLst/>
          </a:prstGeom>
        </p:spPr>
        <p:txBody>
          <a:bodyPr anchor="t" rtlCol="false" lIns="0" tIns="55577" rIns="0" bIns="0"/>
          <a:lstStyle/>
          <a:p>
            <a:pPr algn="ctr" lvl="0">
              <a:lnSpc>
                <a:spcPct val="99600"/>
              </a:lnSpc>
            </a:pPr>
            <a:r>
              <a:rPr lang="en-US" sz="437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2주차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36500" y="7023100"/>
            <a:ext cx="4737100" cy="288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지속적인 학습지도 및 개별 아동 지원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다양한 프로그램 보조</a:t>
            </a:r>
          </a:p>
          <a:p>
            <a:pPr algn="l" lvl="0">
              <a:lnSpc>
                <a:spcPct val="117029"/>
              </a:lnSpc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(보드게임, 타자연습, 미술 등)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아동과의 상호작용 및 상담 경험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46100" y="4457700"/>
            <a:ext cx="3594100" cy="774700"/>
          </a:xfrm>
          <a:prstGeom prst="rect">
            <a:avLst/>
          </a:prstGeom>
        </p:spPr>
        <p:txBody>
          <a:bodyPr anchor="t" rtlCol="false" lIns="0" tIns="55577" rIns="0" bIns="0"/>
          <a:lstStyle/>
          <a:p>
            <a:pPr algn="ctr" lvl="0">
              <a:lnSpc>
                <a:spcPct val="99600"/>
              </a:lnSpc>
            </a:pPr>
            <a:r>
              <a:rPr lang="en-US" sz="437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3주차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135600" y="6629400"/>
            <a:ext cx="4864100" cy="3848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전북지원단 행정업무 지원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서류 정리, 인쇄, 명함 제작 등 </a:t>
            </a:r>
          </a:p>
          <a:p>
            <a:pPr algn="l" lvl="0">
              <a:lnSpc>
                <a:spcPct val="117029"/>
              </a:lnSpc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수행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파견전문가 채용설명회 동행 참여 및 현장 지원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진안 지역아동센터 방문 출장 동행 및 현장 이해</a:t>
            </a:r>
          </a:p>
          <a:p>
            <a:pPr algn="l" lvl="1" marL="342900" indent="-342900">
              <a:lnSpc>
                <a:spcPct val="117029"/>
              </a:lnSpc>
              <a:buClr>
                <a:srgbClr val="000000"/>
              </a:buClr>
              <a:buFont typeface="Arial"/>
              <a:buChar char="●"/>
            </a:pPr>
            <a:r>
              <a:rPr lang="en-US" sz="2686" b="true" i="false" u="none" strike="noStrike" spc="-100">
                <a:solidFill>
                  <a:srgbClr val="000000">
                    <a:alpha val="90196"/>
                  </a:srgbClr>
                </a:solidFill>
                <a:latin typeface="GangwonEduPower"/>
                <a:ea typeface="GangwonEduPower"/>
                <a:cs typeface="GangwonEduPower"/>
              </a:rPr>
              <a:t>실습 내용 정리 및 슈퍼비전 참여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364200" y="4470400"/>
            <a:ext cx="4178300" cy="774700"/>
          </a:xfrm>
          <a:prstGeom prst="rect">
            <a:avLst/>
          </a:prstGeom>
        </p:spPr>
        <p:txBody>
          <a:bodyPr anchor="t" rtlCol="false" lIns="0" tIns="55577" rIns="0" bIns="0"/>
          <a:lstStyle/>
          <a:p>
            <a:pPr algn="ctr" lvl="0">
              <a:lnSpc>
                <a:spcPct val="99600"/>
              </a:lnSpc>
            </a:pPr>
            <a:r>
              <a:rPr lang="en-US" sz="437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4주차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76500" y="1930400"/>
            <a:ext cx="181737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595959"/>
                </a:solidFill>
                <a:latin typeface="GangwonEduPower"/>
                <a:ea typeface="GangwonEduPower"/>
                <a:cs typeface="GangwonEduPower"/>
              </a:rPr>
              <a:t>싨</a:t>
            </a: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실습 일정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52400" y="6223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57200" y="1879600"/>
            <a:ext cx="1422400" cy="199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4160000">
            <a:off x="-673100" y="7505700"/>
            <a:ext cx="1714500" cy="72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0100" y="9258300"/>
            <a:ext cx="7518400" cy="1422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826500" y="9258300"/>
            <a:ext cx="7454900" cy="14224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82700" y="9550400"/>
            <a:ext cx="6540500" cy="850900"/>
          </a:xfrm>
          <a:prstGeom prst="rect">
            <a:avLst/>
          </a:prstGeom>
        </p:spPr>
        <p:txBody>
          <a:bodyPr anchor="t" rtlCol="false" lIns="0" tIns="60413" rIns="0" bIns="0"/>
          <a:lstStyle/>
          <a:p>
            <a:pPr algn="ctr" lvl="0">
              <a:lnSpc>
                <a:spcPct val="99600"/>
              </a:lnSpc>
            </a:pPr>
            <a:r>
              <a:rPr lang="en-US" sz="475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느린학습자 학습 지도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83700" y="9550400"/>
            <a:ext cx="6540500" cy="850900"/>
          </a:xfrm>
          <a:prstGeom prst="rect">
            <a:avLst/>
          </a:prstGeom>
        </p:spPr>
        <p:txBody>
          <a:bodyPr anchor="t" rtlCol="false" lIns="0" tIns="60413" rIns="0" bIns="0"/>
          <a:lstStyle/>
          <a:p>
            <a:pPr algn="ctr" lvl="0">
              <a:lnSpc>
                <a:spcPct val="99600"/>
              </a:lnSpc>
            </a:pPr>
            <a:r>
              <a:rPr lang="en-US" sz="475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컴퓨터 타자 연습 보조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62600" y="838200"/>
            <a:ext cx="135255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실습 사진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0100" y="3873500"/>
            <a:ext cx="7518400" cy="4991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826500" y="3873500"/>
            <a:ext cx="7454900" cy="4991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789400" y="3873500"/>
            <a:ext cx="7061200" cy="4991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789400" y="9258300"/>
            <a:ext cx="7061200" cy="14224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8554700" y="9563100"/>
            <a:ext cx="3708400" cy="838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7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놀이 활동 지원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4F4F4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27000" y="787400"/>
            <a:ext cx="24968200" cy="13487400"/>
          </a:xfrm>
          <a:prstGeom prst="rect">
            <a:avLst/>
          </a:prstGeom>
          <a:effectLst>
            <a:outerShdw dir="2700000" dist="0" blurRad="269667">
              <a:srgbClr val="000000">
                <a:alpha val="17000"/>
              </a:srgbClr>
            </a:outerShdw>
          </a:effectLst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82600" y="1955800"/>
            <a:ext cx="1333500" cy="199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4160000">
            <a:off x="-368300" y="7670800"/>
            <a:ext cx="1714500" cy="72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8597900"/>
            <a:ext cx="7289800" cy="1536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75700" y="8597900"/>
            <a:ext cx="71501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647700" y="10833100"/>
            <a:ext cx="419100" cy="419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473200" y="8940800"/>
            <a:ext cx="6540500" cy="850900"/>
          </a:xfrm>
          <a:prstGeom prst="rect">
            <a:avLst/>
          </a:prstGeom>
        </p:spPr>
        <p:txBody>
          <a:bodyPr anchor="t" rtlCol="false" lIns="0" tIns="60413" rIns="0" bIns="0"/>
          <a:lstStyle/>
          <a:p>
            <a:pPr algn="ctr" lvl="0">
              <a:lnSpc>
                <a:spcPct val="99600"/>
              </a:lnSpc>
            </a:pPr>
            <a:r>
              <a:rPr lang="en-US" sz="475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서류 분류 및 라벨링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07500" y="8940800"/>
            <a:ext cx="6540500" cy="850900"/>
          </a:xfrm>
          <a:prstGeom prst="rect">
            <a:avLst/>
          </a:prstGeom>
        </p:spPr>
        <p:txBody>
          <a:bodyPr anchor="t" rtlCol="false" lIns="0" tIns="60413" rIns="0" bIns="0"/>
          <a:lstStyle/>
          <a:p>
            <a:pPr algn="ctr" lvl="0">
              <a:lnSpc>
                <a:spcPct val="99600"/>
              </a:lnSpc>
            </a:pPr>
            <a:r>
              <a:rPr lang="en-US" sz="4756" b="false" i="false" u="none" strike="noStrike" spc="-1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명함 제작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56200" y="1028700"/>
            <a:ext cx="13525500" cy="1917700"/>
          </a:xfrm>
          <a:prstGeom prst="rect">
            <a:avLst/>
          </a:prstGeom>
        </p:spPr>
        <p:txBody>
          <a:bodyPr anchor="t" rtlCol="false" lIns="0" tIns="178217" rIns="0" bIns="0"/>
          <a:lstStyle/>
          <a:p>
            <a:pPr algn="ctr" lvl="0">
              <a:lnSpc>
                <a:spcPct val="94619"/>
              </a:lnSpc>
            </a:pPr>
            <a:r>
              <a:rPr lang="en-US" sz="10794" b="false" i="false" u="none" strike="noStrike" spc="-200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실습 사진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5700" y="3708400"/>
            <a:ext cx="7188200" cy="4343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775700" y="3708400"/>
            <a:ext cx="7150100" cy="4343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433800" y="3708400"/>
            <a:ext cx="7442200" cy="4343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6433800" y="8597900"/>
            <a:ext cx="7442200" cy="1536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6497300" y="9017000"/>
            <a:ext cx="6146800" cy="774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4341" b="false" i="false" u="none" strike="noStrike">
                <a:solidFill>
                  <a:srgbClr val="000000"/>
                </a:solidFill>
                <a:latin typeface="GangwonEduPower"/>
                <a:ea typeface="GangwonEduPower"/>
                <a:cs typeface="GangwonEduPower"/>
              </a:rPr>
              <a:t>         채용설명회 현장 지원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