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0" y="5972175"/>
            <a:ext cx="10667999" cy="3143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07417" y="2232914"/>
            <a:ext cx="6177165" cy="11152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1" i="0">
                <a:solidFill>
                  <a:srgbClr val="0F172A"/>
                </a:solidFill>
                <a:latin typeface="Noto Sans KR"/>
                <a:cs typeface="Noto Sans KR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50" b="0" i="0">
                <a:solidFill>
                  <a:srgbClr val="475568"/>
                </a:solidFill>
                <a:latin typeface="Noto Sans KR"/>
                <a:cs typeface="Noto Sans KR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94A3B8"/>
                </a:solidFill>
                <a:latin typeface="Noto Sans KR"/>
                <a:cs typeface="Noto Sans KR"/>
              </a:defRPr>
            </a:lvl1pPr>
          </a:lstStyle>
          <a:p>
            <a:pPr marL="76200">
              <a:lnSpc>
                <a:spcPct val="100000"/>
              </a:lnSpc>
              <a:spcBef>
                <a:spcPts val="240"/>
              </a:spcBef>
            </a:pPr>
            <a:r>
              <a:rPr dirty="0"/>
              <a:t>Slide </a:t>
            </a:r>
            <a:fld id="{81D60167-4931-47E6-BA6A-407CBD079E47}" type="slidenum">
              <a:rPr dirty="0"/>
              <a:t>#</a:t>
            </a:fld>
            <a:r>
              <a:rPr dirty="0"/>
              <a:t> </a:t>
            </a:r>
            <a:r>
              <a:rPr dirty="0" spc="-50"/>
              <a:t>/</a:t>
            </a:r>
          </a:p>
          <a:p>
            <a:pPr marL="76200">
              <a:lnSpc>
                <a:spcPct val="100000"/>
              </a:lnSpc>
            </a:pPr>
            <a:r>
              <a:rPr dirty="0" spc="-25"/>
              <a:t>14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1" i="0">
                <a:solidFill>
                  <a:srgbClr val="0F172A"/>
                </a:solidFill>
                <a:latin typeface="Noto Sans KR"/>
                <a:cs typeface="Noto Sans KR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50" b="0" i="0">
                <a:solidFill>
                  <a:srgbClr val="475568"/>
                </a:solidFill>
                <a:latin typeface="Noto Sans KR"/>
                <a:cs typeface="Noto Sans KR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94A3B8"/>
                </a:solidFill>
                <a:latin typeface="Noto Sans KR"/>
                <a:cs typeface="Noto Sans KR"/>
              </a:defRPr>
            </a:lvl1pPr>
          </a:lstStyle>
          <a:p>
            <a:pPr marL="76200">
              <a:lnSpc>
                <a:spcPct val="100000"/>
              </a:lnSpc>
              <a:spcBef>
                <a:spcPts val="240"/>
              </a:spcBef>
            </a:pPr>
            <a:r>
              <a:rPr dirty="0"/>
              <a:t>Slide </a:t>
            </a:r>
            <a:fld id="{81D60167-4931-47E6-BA6A-407CBD079E47}" type="slidenum">
              <a:rPr dirty="0"/>
              <a:t>#</a:t>
            </a:fld>
            <a:r>
              <a:rPr dirty="0"/>
              <a:t> </a:t>
            </a:r>
            <a:r>
              <a:rPr dirty="0" spc="-50"/>
              <a:t>/</a:t>
            </a:r>
          </a:p>
          <a:p>
            <a:pPr marL="76200">
              <a:lnSpc>
                <a:spcPct val="100000"/>
              </a:lnSpc>
            </a:pPr>
            <a:r>
              <a:rPr dirty="0" spc="-25"/>
              <a:t>14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1" i="0">
                <a:solidFill>
                  <a:srgbClr val="0F172A"/>
                </a:solidFill>
                <a:latin typeface="Noto Sans KR"/>
                <a:cs typeface="Noto Sans KR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94A3B8"/>
                </a:solidFill>
                <a:latin typeface="Noto Sans KR"/>
                <a:cs typeface="Noto Sans KR"/>
              </a:defRPr>
            </a:lvl1pPr>
          </a:lstStyle>
          <a:p>
            <a:pPr marL="76200">
              <a:lnSpc>
                <a:spcPct val="100000"/>
              </a:lnSpc>
              <a:spcBef>
                <a:spcPts val="240"/>
              </a:spcBef>
            </a:pPr>
            <a:r>
              <a:rPr dirty="0"/>
              <a:t>Slide </a:t>
            </a:r>
            <a:fld id="{81D60167-4931-47E6-BA6A-407CBD079E47}" type="slidenum">
              <a:rPr dirty="0"/>
              <a:t>#</a:t>
            </a:fld>
            <a:r>
              <a:rPr dirty="0"/>
              <a:t> </a:t>
            </a:r>
            <a:r>
              <a:rPr dirty="0" spc="-50"/>
              <a:t>/</a:t>
            </a:r>
          </a:p>
          <a:p>
            <a:pPr marL="76200">
              <a:lnSpc>
                <a:spcPct val="100000"/>
              </a:lnSpc>
            </a:pPr>
            <a:r>
              <a:rPr dirty="0" spc="-25"/>
              <a:t>14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1" i="0">
                <a:solidFill>
                  <a:srgbClr val="0F172A"/>
                </a:solidFill>
                <a:latin typeface="Noto Sans KR"/>
                <a:cs typeface="Noto Sans KR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94A3B8"/>
                </a:solidFill>
                <a:latin typeface="Noto Sans KR"/>
                <a:cs typeface="Noto Sans KR"/>
              </a:defRPr>
            </a:lvl1pPr>
          </a:lstStyle>
          <a:p>
            <a:pPr marL="76200">
              <a:lnSpc>
                <a:spcPct val="100000"/>
              </a:lnSpc>
              <a:spcBef>
                <a:spcPts val="240"/>
              </a:spcBef>
            </a:pPr>
            <a:r>
              <a:rPr dirty="0"/>
              <a:t>Slide </a:t>
            </a:r>
            <a:fld id="{81D60167-4931-47E6-BA6A-407CBD079E47}" type="slidenum">
              <a:rPr dirty="0"/>
              <a:t>#</a:t>
            </a:fld>
            <a:r>
              <a:rPr dirty="0"/>
              <a:t> </a:t>
            </a:r>
            <a:r>
              <a:rPr dirty="0" spc="-50"/>
              <a:t>/</a:t>
            </a:r>
          </a:p>
          <a:p>
            <a:pPr marL="76200">
              <a:lnSpc>
                <a:spcPct val="100000"/>
              </a:lnSpc>
            </a:pPr>
            <a:r>
              <a:rPr dirty="0" spc="-25"/>
              <a:t>14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94A3B8"/>
                </a:solidFill>
                <a:latin typeface="Noto Sans KR"/>
                <a:cs typeface="Noto Sans KR"/>
              </a:defRPr>
            </a:lvl1pPr>
          </a:lstStyle>
          <a:p>
            <a:pPr marL="76200">
              <a:lnSpc>
                <a:spcPct val="100000"/>
              </a:lnSpc>
              <a:spcBef>
                <a:spcPts val="240"/>
              </a:spcBef>
            </a:pPr>
            <a:r>
              <a:rPr dirty="0"/>
              <a:t>Slide </a:t>
            </a:r>
            <a:fld id="{81D60167-4931-47E6-BA6A-407CBD079E47}" type="slidenum">
              <a:rPr dirty="0"/>
              <a:t>#</a:t>
            </a:fld>
            <a:r>
              <a:rPr dirty="0"/>
              <a:t> </a:t>
            </a:r>
            <a:r>
              <a:rPr dirty="0" spc="-50"/>
              <a:t>/</a:t>
            </a:r>
          </a:p>
          <a:p>
            <a:pPr marL="76200">
              <a:lnSpc>
                <a:spcPct val="100000"/>
              </a:lnSpc>
            </a:pPr>
            <a:r>
              <a:rPr dirty="0" spc="-25"/>
              <a:t>14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9300" y="570039"/>
            <a:ext cx="5311775" cy="459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1" i="0">
                <a:solidFill>
                  <a:srgbClr val="0F172A"/>
                </a:solidFill>
                <a:latin typeface="Noto Sans KR"/>
                <a:cs typeface="Noto Sans KR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9300" y="3212774"/>
            <a:ext cx="5119370" cy="2074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50" b="0" i="0">
                <a:solidFill>
                  <a:srgbClr val="475568"/>
                </a:solidFill>
                <a:latin typeface="Noto Sans KR"/>
                <a:cs typeface="Noto Sans KR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0781803" y="6088866"/>
            <a:ext cx="515035" cy="328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94A3B8"/>
                </a:solidFill>
                <a:latin typeface="Noto Sans KR"/>
                <a:cs typeface="Noto Sans KR"/>
              </a:defRPr>
            </a:lvl1pPr>
          </a:lstStyle>
          <a:p>
            <a:pPr marL="76200">
              <a:lnSpc>
                <a:spcPct val="100000"/>
              </a:lnSpc>
              <a:spcBef>
                <a:spcPts val="240"/>
              </a:spcBef>
            </a:pPr>
            <a:r>
              <a:rPr dirty="0"/>
              <a:t>Slide </a:t>
            </a:r>
            <a:fld id="{81D60167-4931-47E6-BA6A-407CBD079E47}" type="slidenum">
              <a:rPr dirty="0"/>
              <a:t>#</a:t>
            </a:fld>
            <a:r>
              <a:rPr dirty="0"/>
              <a:t> </a:t>
            </a:r>
            <a:r>
              <a:rPr dirty="0" spc="-50"/>
              <a:t>/</a:t>
            </a:r>
          </a:p>
          <a:p>
            <a:pPr marL="76200">
              <a:lnSpc>
                <a:spcPct val="100000"/>
              </a:lnSpc>
            </a:pPr>
            <a:r>
              <a:rPr dirty="0" spc="-25"/>
              <a:t>14</a:t>
            </a: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2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image" Target="../media/image37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1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1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13715">
              <a:lnSpc>
                <a:spcPct val="100000"/>
              </a:lnSpc>
              <a:spcBef>
                <a:spcPts val="100"/>
              </a:spcBef>
            </a:pPr>
            <a:r>
              <a:rPr dirty="0" sz="4200">
                <a:solidFill>
                  <a:srgbClr val="0F766E"/>
                </a:solidFill>
              </a:rPr>
              <a:t>장애인 사회복지와 </a:t>
            </a:r>
            <a:r>
              <a:rPr dirty="0" sz="4200" spc="-25">
                <a:solidFill>
                  <a:srgbClr val="0F766E"/>
                </a:solidFill>
              </a:rPr>
              <a:t>낙인</a:t>
            </a:r>
            <a:endParaRPr sz="4200"/>
          </a:p>
        </p:txBody>
      </p:sp>
      <p:sp>
        <p:nvSpPr>
          <p:cNvPr id="6" name="object 6" descr=""/>
          <p:cNvSpPr txBox="1"/>
          <p:nvPr/>
        </p:nvSpPr>
        <p:spPr>
          <a:xfrm>
            <a:off x="10845353" y="6226175"/>
            <a:ext cx="152400" cy="19113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900" spc="-25">
                <a:solidFill>
                  <a:srgbClr val="94A3B8"/>
                </a:solidFill>
                <a:latin typeface="Noto Sans KR"/>
                <a:cs typeface="Noto Sans KR"/>
              </a:rPr>
              <a:t>14</a:t>
            </a:r>
            <a:endParaRPr sz="900">
              <a:latin typeface="Noto Sans KR"/>
              <a:cs typeface="Noto Sans KR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309886" y="3808729"/>
            <a:ext cx="1572260" cy="9855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475568"/>
                </a:solidFill>
                <a:latin typeface="Noto Sans KR"/>
                <a:cs typeface="Noto Sans KR"/>
              </a:rPr>
              <a:t>발표자 : </a:t>
            </a:r>
            <a:r>
              <a:rPr dirty="0" sz="1500" spc="-25">
                <a:solidFill>
                  <a:srgbClr val="475568"/>
                </a:solidFill>
                <a:latin typeface="Noto Sans KR"/>
                <a:cs typeface="Noto Sans KR"/>
              </a:rPr>
              <a:t>김주영</a:t>
            </a:r>
            <a:endParaRPr sz="1500">
              <a:latin typeface="Noto Sans KR"/>
              <a:cs typeface="Noto Sans KR"/>
            </a:endParaRPr>
          </a:p>
          <a:p>
            <a:pPr algn="ctr" marL="12700" marR="5080">
              <a:lnSpc>
                <a:spcPct val="160000"/>
              </a:lnSpc>
            </a:pPr>
            <a:r>
              <a:rPr dirty="0" sz="1500">
                <a:solidFill>
                  <a:srgbClr val="475568"/>
                </a:solidFill>
                <a:latin typeface="Noto Sans KR"/>
                <a:cs typeface="Noto Sans KR"/>
              </a:rPr>
              <a:t>ppt</a:t>
            </a:r>
            <a:r>
              <a:rPr dirty="0" sz="1500" spc="-2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500">
                <a:solidFill>
                  <a:srgbClr val="475568"/>
                </a:solidFill>
                <a:latin typeface="Noto Sans KR"/>
                <a:cs typeface="Noto Sans KR"/>
              </a:rPr>
              <a:t>:</a:t>
            </a:r>
            <a:r>
              <a:rPr dirty="0" sz="1500" spc="-1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500" spc="-10">
                <a:solidFill>
                  <a:srgbClr val="475568"/>
                </a:solidFill>
                <a:latin typeface="Noto Sans KR"/>
                <a:cs typeface="Noto Sans KR"/>
              </a:rPr>
              <a:t>박예빈,최수연 </a:t>
            </a:r>
            <a:r>
              <a:rPr dirty="0" sz="1500">
                <a:solidFill>
                  <a:srgbClr val="475568"/>
                </a:solidFill>
                <a:latin typeface="Noto Sans KR"/>
                <a:cs typeface="Noto Sans KR"/>
              </a:rPr>
              <a:t>자료조사 : </a:t>
            </a:r>
            <a:r>
              <a:rPr dirty="0" sz="1500" spc="-25">
                <a:solidFill>
                  <a:srgbClr val="475568"/>
                </a:solidFill>
                <a:latin typeface="Noto Sans KR"/>
                <a:cs typeface="Noto Sans KR"/>
              </a:rPr>
              <a:t>이승래</a:t>
            </a:r>
            <a:endParaRPr sz="1500">
              <a:latin typeface="Noto Sans KR"/>
              <a:cs typeface="Noto Sans KR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49300" y="6107303"/>
            <a:ext cx="13131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94A3B8"/>
                </a:solidFill>
                <a:latin typeface="Noto Sans KR"/>
                <a:cs typeface="Noto Sans KR"/>
              </a:rPr>
              <a:t>장애인사회복지론 </a:t>
            </a:r>
            <a:r>
              <a:rPr dirty="0" sz="900" spc="-20">
                <a:solidFill>
                  <a:srgbClr val="94A3B8"/>
                </a:solidFill>
                <a:latin typeface="Noto Sans KR"/>
                <a:cs typeface="Noto Sans KR"/>
              </a:rPr>
              <a:t>발표자료</a:t>
            </a:r>
            <a:endParaRPr sz="900">
              <a:latin typeface="Noto Sans KR"/>
              <a:cs typeface="Noto Sans KR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845353" y="6107303"/>
            <a:ext cx="45148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94A3B8"/>
                </a:solidFill>
                <a:latin typeface="Noto Sans KR"/>
                <a:cs typeface="Noto Sans KR"/>
              </a:rPr>
              <a:t>Slide 1 </a:t>
            </a:r>
            <a:r>
              <a:rPr dirty="0" sz="900" spc="-50">
                <a:solidFill>
                  <a:srgbClr val="94A3B8"/>
                </a:solidFill>
                <a:latin typeface="Noto Sans KR"/>
                <a:cs typeface="Noto Sans KR"/>
              </a:rPr>
              <a:t>/</a:t>
            </a:r>
            <a:endParaRPr sz="900">
              <a:latin typeface="Noto Sans KR"/>
              <a:cs typeface="Noto Sans K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5715000" y="2538411"/>
            <a:ext cx="762000" cy="38100"/>
          </a:xfrm>
          <a:custGeom>
            <a:avLst/>
            <a:gdLst/>
            <a:ahLst/>
            <a:cxnLst/>
            <a:rect l="l" t="t" r="r" b="b"/>
            <a:pathLst>
              <a:path w="762000" h="38100">
                <a:moveTo>
                  <a:pt x="761999" y="38099"/>
                </a:moveTo>
                <a:lnTo>
                  <a:pt x="0" y="38099"/>
                </a:lnTo>
                <a:lnTo>
                  <a:pt x="0" y="0"/>
                </a:lnTo>
                <a:lnTo>
                  <a:pt x="761999" y="0"/>
                </a:lnTo>
                <a:lnTo>
                  <a:pt x="761999" y="38099"/>
                </a:lnTo>
                <a:close/>
              </a:path>
            </a:pathLst>
          </a:custGeom>
          <a:solidFill>
            <a:srgbClr val="0F76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55390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03. 사회적 낙인에 관한 </a:t>
            </a:r>
            <a:r>
              <a:rPr dirty="0" sz="3600" spc="-20"/>
              <a:t>인식개선</a:t>
            </a:r>
            <a:endParaRPr sz="3600"/>
          </a:p>
        </p:txBody>
      </p:sp>
      <p:sp>
        <p:nvSpPr>
          <p:cNvPr id="5" name="object 5" descr=""/>
          <p:cNvSpPr txBox="1"/>
          <p:nvPr/>
        </p:nvSpPr>
        <p:spPr>
          <a:xfrm>
            <a:off x="749300" y="6089015"/>
            <a:ext cx="1395095" cy="19113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900">
                <a:solidFill>
                  <a:srgbClr val="94A3B8"/>
                </a:solidFill>
                <a:latin typeface="Noto Sans KR"/>
                <a:cs typeface="Noto Sans KR"/>
              </a:rPr>
              <a:t>장애인사회복지론 | 인식 </a:t>
            </a:r>
            <a:r>
              <a:rPr dirty="0" sz="900" spc="-25">
                <a:solidFill>
                  <a:srgbClr val="94A3B8"/>
                </a:solidFill>
                <a:latin typeface="Noto Sans KR"/>
                <a:cs typeface="Noto Sans KR"/>
              </a:rPr>
              <a:t>개선</a:t>
            </a:r>
            <a:endParaRPr sz="900">
              <a:latin typeface="Noto Sans KR"/>
              <a:cs typeface="Noto Sans KR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04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/>
              <a:t>Slide </a:t>
            </a:r>
            <a:fld id="{81D60167-4931-47E6-BA6A-407CBD079E47}" type="slidenum">
              <a:rPr dirty="0"/>
              <a:t>10</a:t>
            </a:fld>
            <a:r>
              <a:rPr dirty="0"/>
              <a:t> </a:t>
            </a:r>
            <a:r>
              <a:rPr dirty="0" spc="-50"/>
              <a:t>/</a:t>
            </a:r>
          </a:p>
          <a:p>
            <a:pPr marL="12700">
              <a:lnSpc>
                <a:spcPct val="100000"/>
              </a:lnSpc>
            </a:pPr>
            <a:r>
              <a:rPr dirty="0" spc="-25"/>
              <a:t>14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3897125" y="3537267"/>
            <a:ext cx="439801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475568"/>
                </a:solidFill>
                <a:latin typeface="Noto Sans KR"/>
                <a:cs typeface="Noto Sans KR"/>
              </a:rPr>
              <a:t>인식의 전환을 통해 차별 없는 사회 공동체를 만드는 </a:t>
            </a:r>
            <a:r>
              <a:rPr dirty="0" sz="1500" spc="-25">
                <a:solidFill>
                  <a:srgbClr val="475568"/>
                </a:solidFill>
                <a:latin typeface="Noto Sans KR"/>
                <a:cs typeface="Noto Sans KR"/>
              </a:rPr>
              <a:t>대안</a:t>
            </a:r>
            <a:endParaRPr sz="1500">
              <a:latin typeface="Noto Sans KR"/>
              <a:cs typeface="Noto Sans K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1949946"/>
            <a:ext cx="3365449" cy="322480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3200" y="1949946"/>
            <a:ext cx="3365449" cy="322480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64400" y="1949946"/>
            <a:ext cx="3365449" cy="322480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2000" y="5972175"/>
            <a:ext cx="10667999" cy="314324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1057275" y="2245221"/>
            <a:ext cx="609600" cy="609600"/>
            <a:chOff x="1057275" y="2245221"/>
            <a:chExt cx="609600" cy="609600"/>
          </a:xfrm>
        </p:grpSpPr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7275" y="2245221"/>
              <a:ext cx="609599" cy="60959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36017" y="2388096"/>
              <a:ext cx="251965" cy="323849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1044575" y="3025001"/>
            <a:ext cx="2762250" cy="1362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solidFill>
                  <a:srgbClr val="0F172A"/>
                </a:solidFill>
                <a:latin typeface="Noto Sans KR"/>
                <a:cs typeface="Noto Sans KR"/>
              </a:rPr>
              <a:t>동정에서 </a:t>
            </a:r>
            <a:r>
              <a:rPr dirty="0" sz="1500" spc="-10" b="1">
                <a:solidFill>
                  <a:srgbClr val="0F172A"/>
                </a:solidFill>
                <a:latin typeface="Noto Sans KR"/>
                <a:cs typeface="Noto Sans KR"/>
              </a:rPr>
              <a:t>'평등'으로</a:t>
            </a:r>
            <a:endParaRPr sz="1500">
              <a:latin typeface="Noto Sans KR"/>
              <a:cs typeface="Noto Sans KR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dirty="0" sz="1200" b="1">
                <a:solidFill>
                  <a:srgbClr val="475568"/>
                </a:solidFill>
                <a:latin typeface="Noto Sans KR"/>
                <a:cs typeface="Noto Sans KR"/>
              </a:rPr>
              <a:t>인프라 &amp; </a:t>
            </a:r>
            <a:r>
              <a:rPr dirty="0" sz="1200" spc="-20" b="1">
                <a:solidFill>
                  <a:srgbClr val="475568"/>
                </a:solidFill>
                <a:latin typeface="Noto Sans KR"/>
                <a:cs typeface="Noto Sans KR"/>
              </a:rPr>
              <a:t>인식개선</a:t>
            </a:r>
            <a:endParaRPr sz="1200">
              <a:latin typeface="Noto Sans KR"/>
              <a:cs typeface="Noto Sans KR"/>
            </a:endParaRPr>
          </a:p>
          <a:p>
            <a:pPr marL="12700" marR="5080" indent="33655">
              <a:lnSpc>
                <a:spcPct val="106700"/>
              </a:lnSpc>
            </a:pPr>
            <a:r>
              <a:rPr dirty="0" sz="1200">
                <a:solidFill>
                  <a:srgbClr val="475568"/>
                </a:solidFill>
                <a:latin typeface="Noto Sans KR"/>
                <a:cs typeface="Noto Sans KR"/>
              </a:rPr>
              <a:t>장애를 불행이 아닌 다채로운 </a:t>
            </a:r>
            <a:r>
              <a:rPr dirty="0" sz="1200" spc="-25">
                <a:solidFill>
                  <a:srgbClr val="475568"/>
                </a:solidFill>
                <a:latin typeface="Noto Sans KR"/>
                <a:cs typeface="Noto Sans KR"/>
              </a:rPr>
              <a:t>'개인 </a:t>
            </a:r>
            <a:r>
              <a:rPr dirty="0" sz="1200">
                <a:solidFill>
                  <a:srgbClr val="475568"/>
                </a:solidFill>
                <a:latin typeface="Noto Sans KR"/>
                <a:cs typeface="Noto Sans KR"/>
              </a:rPr>
              <a:t>특성'으로 인식하도록 의무 </a:t>
            </a:r>
            <a:r>
              <a:rPr dirty="0" sz="1200" spc="-25">
                <a:solidFill>
                  <a:srgbClr val="475568"/>
                </a:solidFill>
                <a:latin typeface="Noto Sans KR"/>
                <a:cs typeface="Noto Sans KR"/>
              </a:rPr>
              <a:t>교육을 </a:t>
            </a:r>
            <a:r>
              <a:rPr dirty="0" sz="1200">
                <a:solidFill>
                  <a:srgbClr val="475568"/>
                </a:solidFill>
                <a:latin typeface="Noto Sans KR"/>
                <a:cs typeface="Noto Sans KR"/>
              </a:rPr>
              <a:t>확장합니다. 베리어프리 디자인을 </a:t>
            </a:r>
            <a:r>
              <a:rPr dirty="0" sz="1200" spc="-20">
                <a:solidFill>
                  <a:srgbClr val="475568"/>
                </a:solidFill>
                <a:latin typeface="Noto Sans KR"/>
                <a:cs typeface="Noto Sans KR"/>
              </a:rPr>
              <a:t>정착하여 </a:t>
            </a:r>
            <a:r>
              <a:rPr dirty="0" sz="1200">
                <a:solidFill>
                  <a:srgbClr val="475568"/>
                </a:solidFill>
                <a:latin typeface="Noto Sans KR"/>
                <a:cs typeface="Noto Sans KR"/>
              </a:rPr>
              <a:t>장애를</a:t>
            </a:r>
            <a:r>
              <a:rPr dirty="0" sz="1200" spc="-1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00">
                <a:solidFill>
                  <a:srgbClr val="475568"/>
                </a:solidFill>
                <a:latin typeface="Noto Sans KR"/>
                <a:cs typeface="Noto Sans KR"/>
              </a:rPr>
              <a:t>결함으로 보지 않는 환경을 </a:t>
            </a:r>
            <a:r>
              <a:rPr dirty="0" sz="1200" spc="-10">
                <a:solidFill>
                  <a:srgbClr val="475568"/>
                </a:solidFill>
                <a:latin typeface="Noto Sans KR"/>
                <a:cs typeface="Noto Sans KR"/>
              </a:rPr>
              <a:t>세웁니다.</a:t>
            </a:r>
            <a:endParaRPr sz="1200">
              <a:latin typeface="Noto Sans KR"/>
              <a:cs typeface="Noto Sans KR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4708475" y="2245221"/>
            <a:ext cx="609600" cy="609600"/>
            <a:chOff x="4708475" y="2245221"/>
            <a:chExt cx="609600" cy="609600"/>
          </a:xfrm>
        </p:grpSpPr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08475" y="2245221"/>
              <a:ext cx="609599" cy="60959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87217" y="2388096"/>
              <a:ext cx="251965" cy="323849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4695775" y="3025001"/>
            <a:ext cx="2762250" cy="1362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solidFill>
                  <a:srgbClr val="0F172A"/>
                </a:solidFill>
                <a:latin typeface="Noto Sans KR"/>
                <a:cs typeface="Noto Sans KR"/>
              </a:rPr>
              <a:t>비난에서 </a:t>
            </a:r>
            <a:r>
              <a:rPr dirty="0" sz="1500" spc="-20" b="1">
                <a:solidFill>
                  <a:srgbClr val="0F172A"/>
                </a:solidFill>
                <a:latin typeface="Noto Sans KR"/>
                <a:cs typeface="Noto Sans KR"/>
              </a:rPr>
              <a:t>'치료'로</a:t>
            </a:r>
            <a:endParaRPr sz="1500">
              <a:latin typeface="Noto Sans KR"/>
              <a:cs typeface="Noto Sans KR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dirty="0" sz="1200" b="1">
                <a:solidFill>
                  <a:srgbClr val="475568"/>
                </a:solidFill>
                <a:latin typeface="Noto Sans KR"/>
                <a:cs typeface="Noto Sans KR"/>
              </a:rPr>
              <a:t>정명(正名)과 </a:t>
            </a:r>
            <a:r>
              <a:rPr dirty="0" sz="1200" spc="-25" b="1">
                <a:solidFill>
                  <a:srgbClr val="475568"/>
                </a:solidFill>
                <a:latin typeface="Noto Sans KR"/>
                <a:cs typeface="Noto Sans KR"/>
              </a:rPr>
              <a:t>지지</a:t>
            </a:r>
            <a:endParaRPr sz="1200">
              <a:latin typeface="Noto Sans KR"/>
              <a:cs typeface="Noto Sans KR"/>
            </a:endParaRPr>
          </a:p>
          <a:p>
            <a:pPr marL="12700" marR="5080" indent="33655">
              <a:lnSpc>
                <a:spcPct val="106700"/>
              </a:lnSpc>
            </a:pPr>
            <a:r>
              <a:rPr dirty="0" sz="1200">
                <a:solidFill>
                  <a:srgbClr val="475568"/>
                </a:solidFill>
                <a:latin typeface="Noto Sans KR"/>
                <a:cs typeface="Noto Sans KR"/>
              </a:rPr>
              <a:t>'정신분열증'을</a:t>
            </a:r>
            <a:r>
              <a:rPr dirty="0" sz="1200" spc="-1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00">
                <a:solidFill>
                  <a:srgbClr val="475568"/>
                </a:solidFill>
                <a:latin typeface="Noto Sans KR"/>
                <a:cs typeface="Noto Sans KR"/>
              </a:rPr>
              <a:t>현악기 고르듯 </a:t>
            </a:r>
            <a:r>
              <a:rPr dirty="0" sz="1200" spc="-10">
                <a:solidFill>
                  <a:srgbClr val="475568"/>
                </a:solidFill>
                <a:latin typeface="Noto Sans KR"/>
                <a:cs typeface="Noto Sans KR"/>
              </a:rPr>
              <a:t>다스린다는 </a:t>
            </a:r>
            <a:r>
              <a:rPr dirty="0" sz="1200">
                <a:solidFill>
                  <a:srgbClr val="475568"/>
                </a:solidFill>
                <a:latin typeface="Noto Sans KR"/>
                <a:cs typeface="Noto Sans KR"/>
              </a:rPr>
              <a:t>뜻의 '조현병(調絃病)'으로 고쳐 </a:t>
            </a:r>
            <a:r>
              <a:rPr dirty="0" sz="1200" spc="-25">
                <a:solidFill>
                  <a:srgbClr val="475568"/>
                </a:solidFill>
                <a:latin typeface="Noto Sans KR"/>
                <a:cs typeface="Noto Sans KR"/>
              </a:rPr>
              <a:t>부르듯 </a:t>
            </a:r>
            <a:r>
              <a:rPr dirty="0" sz="1200">
                <a:solidFill>
                  <a:srgbClr val="475568"/>
                </a:solidFill>
                <a:latin typeface="Noto Sans KR"/>
                <a:cs typeface="Noto Sans KR"/>
              </a:rPr>
              <a:t>순화어를 도입합니다. 재정착과 고용 </a:t>
            </a:r>
            <a:r>
              <a:rPr dirty="0" sz="1200" spc="-25">
                <a:solidFill>
                  <a:srgbClr val="475568"/>
                </a:solidFill>
                <a:latin typeface="Noto Sans KR"/>
                <a:cs typeface="Noto Sans KR"/>
              </a:rPr>
              <a:t>재활을 </a:t>
            </a:r>
            <a:r>
              <a:rPr dirty="0" sz="1200">
                <a:solidFill>
                  <a:srgbClr val="475568"/>
                </a:solidFill>
                <a:latin typeface="Noto Sans KR"/>
                <a:cs typeface="Noto Sans KR"/>
              </a:rPr>
              <a:t>돕는 법적 구호망을 넓혀 복귀를 </a:t>
            </a:r>
            <a:r>
              <a:rPr dirty="0" sz="1200" spc="-10">
                <a:solidFill>
                  <a:srgbClr val="475568"/>
                </a:solidFill>
                <a:latin typeface="Noto Sans KR"/>
                <a:cs typeface="Noto Sans KR"/>
              </a:rPr>
              <a:t>지원합니다.</a:t>
            </a:r>
            <a:endParaRPr sz="1200">
              <a:latin typeface="Noto Sans KR"/>
              <a:cs typeface="Noto Sans KR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8359675" y="2245221"/>
            <a:ext cx="609600" cy="609600"/>
            <a:chOff x="8359675" y="2245221"/>
            <a:chExt cx="609600" cy="609600"/>
          </a:xfrm>
        </p:grpSpPr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59675" y="2245221"/>
              <a:ext cx="609599" cy="609599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38418" y="2388096"/>
              <a:ext cx="251966" cy="323849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8346975" y="3025001"/>
            <a:ext cx="2537460" cy="1362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solidFill>
                  <a:srgbClr val="0F172A"/>
                </a:solidFill>
                <a:latin typeface="Noto Sans KR"/>
                <a:cs typeface="Noto Sans KR"/>
              </a:rPr>
              <a:t>장벽을 넘는 </a:t>
            </a:r>
            <a:r>
              <a:rPr dirty="0" sz="1500" spc="-20" b="1">
                <a:solidFill>
                  <a:srgbClr val="0F172A"/>
                </a:solidFill>
                <a:latin typeface="Noto Sans KR"/>
                <a:cs typeface="Noto Sans KR"/>
              </a:rPr>
              <a:t>'공존'</a:t>
            </a:r>
            <a:endParaRPr sz="1500">
              <a:latin typeface="Noto Sans KR"/>
              <a:cs typeface="Noto Sans KR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dirty="0" sz="1200" b="1">
                <a:solidFill>
                  <a:srgbClr val="475568"/>
                </a:solidFill>
                <a:latin typeface="Noto Sans KR"/>
                <a:cs typeface="Noto Sans KR"/>
              </a:rPr>
              <a:t>상호문화와 혐오 </a:t>
            </a:r>
            <a:r>
              <a:rPr dirty="0" sz="1200" spc="-25" b="1">
                <a:solidFill>
                  <a:srgbClr val="475568"/>
                </a:solidFill>
                <a:latin typeface="Noto Sans KR"/>
                <a:cs typeface="Noto Sans KR"/>
              </a:rPr>
              <a:t>방지</a:t>
            </a:r>
            <a:endParaRPr sz="1200">
              <a:latin typeface="Noto Sans KR"/>
              <a:cs typeface="Noto Sans KR"/>
            </a:endParaRPr>
          </a:p>
          <a:p>
            <a:pPr marL="12700" marR="5080" indent="33655">
              <a:lnSpc>
                <a:spcPct val="106700"/>
              </a:lnSpc>
            </a:pPr>
            <a:r>
              <a:rPr dirty="0" sz="1200">
                <a:solidFill>
                  <a:srgbClr val="475568"/>
                </a:solidFill>
                <a:latin typeface="Noto Sans KR"/>
                <a:cs typeface="Noto Sans KR"/>
              </a:rPr>
              <a:t>'집단 대 집단'이 아닌 '사람 대 </a:t>
            </a:r>
            <a:r>
              <a:rPr dirty="0" sz="1200" spc="-10">
                <a:solidFill>
                  <a:srgbClr val="475568"/>
                </a:solidFill>
                <a:latin typeface="Noto Sans KR"/>
                <a:cs typeface="Noto Sans KR"/>
              </a:rPr>
              <a:t>사람'으로 </a:t>
            </a:r>
            <a:r>
              <a:rPr dirty="0" sz="1200">
                <a:solidFill>
                  <a:srgbClr val="475568"/>
                </a:solidFill>
                <a:latin typeface="Noto Sans KR"/>
                <a:cs typeface="Noto Sans KR"/>
              </a:rPr>
              <a:t>만날 접점을 늘립니다. 미디어 </a:t>
            </a:r>
            <a:r>
              <a:rPr dirty="0" sz="1200" spc="-20">
                <a:solidFill>
                  <a:srgbClr val="475568"/>
                </a:solidFill>
                <a:latin typeface="Noto Sans KR"/>
                <a:cs typeface="Noto Sans KR"/>
              </a:rPr>
              <a:t>보도에서 </a:t>
            </a:r>
            <a:r>
              <a:rPr dirty="0" sz="1200">
                <a:solidFill>
                  <a:srgbClr val="475568"/>
                </a:solidFill>
                <a:latin typeface="Noto Sans KR"/>
                <a:cs typeface="Noto Sans KR"/>
              </a:rPr>
              <a:t>불필요한 이주민 국적 명시를 </a:t>
            </a:r>
            <a:r>
              <a:rPr dirty="0" sz="1200" spc="-25">
                <a:solidFill>
                  <a:srgbClr val="475568"/>
                </a:solidFill>
                <a:latin typeface="Noto Sans KR"/>
                <a:cs typeface="Noto Sans KR"/>
              </a:rPr>
              <a:t>삼가며 </a:t>
            </a:r>
            <a:r>
              <a:rPr dirty="0" sz="1200">
                <a:solidFill>
                  <a:srgbClr val="475568"/>
                </a:solidFill>
                <a:latin typeface="Noto Sans KR"/>
                <a:cs typeface="Noto Sans KR"/>
              </a:rPr>
              <a:t>일반화의 오류를 </a:t>
            </a:r>
            <a:r>
              <a:rPr dirty="0" sz="1200" spc="-10">
                <a:solidFill>
                  <a:srgbClr val="475568"/>
                </a:solidFill>
                <a:latin typeface="Noto Sans KR"/>
                <a:cs typeface="Noto Sans KR"/>
              </a:rPr>
              <a:t>방지합니다.</a:t>
            </a:r>
            <a:endParaRPr sz="1200">
              <a:latin typeface="Noto Sans KR"/>
              <a:cs typeface="Noto Sans KR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사회적 낙인의 극복을 위한 3대 </a:t>
            </a:r>
            <a:r>
              <a:rPr dirty="0" spc="-25"/>
              <a:t>전략</a:t>
            </a:r>
          </a:p>
        </p:txBody>
      </p:sp>
      <p:sp>
        <p:nvSpPr>
          <p:cNvPr id="19" name="object 19" descr=""/>
          <p:cNvSpPr/>
          <p:nvPr/>
        </p:nvSpPr>
        <p:spPr>
          <a:xfrm>
            <a:off x="762000" y="1057275"/>
            <a:ext cx="4878070" cy="9525"/>
          </a:xfrm>
          <a:custGeom>
            <a:avLst/>
            <a:gdLst/>
            <a:ahLst/>
            <a:cxnLst/>
            <a:rect l="l" t="t" r="r" b="b"/>
            <a:pathLst>
              <a:path w="4878070" h="9525">
                <a:moveTo>
                  <a:pt x="4877542" y="9524"/>
                </a:moveTo>
                <a:lnTo>
                  <a:pt x="0" y="9524"/>
                </a:lnTo>
                <a:lnTo>
                  <a:pt x="0" y="0"/>
                </a:lnTo>
                <a:lnTo>
                  <a:pt x="4877542" y="0"/>
                </a:lnTo>
                <a:lnTo>
                  <a:pt x="4877542" y="9524"/>
                </a:lnTo>
                <a:close/>
              </a:path>
            </a:pathLst>
          </a:custGeom>
          <a:solidFill>
            <a:srgbClr val="E1E7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749300" y="6089015"/>
            <a:ext cx="1395095" cy="19113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900">
                <a:solidFill>
                  <a:srgbClr val="94A3B8"/>
                </a:solidFill>
                <a:latin typeface="Noto Sans KR"/>
                <a:cs typeface="Noto Sans KR"/>
              </a:rPr>
              <a:t>장애인사회복지론 | 인식 </a:t>
            </a:r>
            <a:r>
              <a:rPr dirty="0" sz="900" spc="-25">
                <a:solidFill>
                  <a:srgbClr val="94A3B8"/>
                </a:solidFill>
                <a:latin typeface="Noto Sans KR"/>
                <a:cs typeface="Noto Sans KR"/>
              </a:rPr>
              <a:t>개선</a:t>
            </a:r>
            <a:endParaRPr sz="900">
              <a:latin typeface="Noto Sans KR"/>
              <a:cs typeface="Noto Sans KR"/>
            </a:endParaRPr>
          </a:p>
        </p:txBody>
      </p:sp>
      <p:sp>
        <p:nvSpPr>
          <p:cNvPr id="21" name="object 2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04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/>
              <a:t>Slide </a:t>
            </a:r>
            <a:fld id="{81D60167-4931-47E6-BA6A-407CBD079E47}" type="slidenum">
              <a:rPr dirty="0"/>
              <a:t>10</a:t>
            </a:fld>
            <a:r>
              <a:rPr dirty="0"/>
              <a:t> </a:t>
            </a:r>
            <a:r>
              <a:rPr dirty="0" spc="-50"/>
              <a:t>/</a:t>
            </a:r>
          </a:p>
          <a:p>
            <a:pPr marL="12700">
              <a:lnSpc>
                <a:spcPct val="100000"/>
              </a:lnSpc>
            </a:pPr>
            <a:r>
              <a:rPr dirty="0" spc="-25"/>
              <a:t>14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5972175"/>
            <a:ext cx="10667999" cy="314324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762000" y="3448050"/>
            <a:ext cx="10668000" cy="228600"/>
            <a:chOff x="762000" y="3448050"/>
            <a:chExt cx="10668000" cy="228600"/>
          </a:xfrm>
        </p:grpSpPr>
        <p:sp>
          <p:nvSpPr>
            <p:cNvPr id="4" name="object 4" descr=""/>
            <p:cNvSpPr/>
            <p:nvPr/>
          </p:nvSpPr>
          <p:spPr>
            <a:xfrm>
              <a:off x="762000" y="3543300"/>
              <a:ext cx="10668000" cy="38100"/>
            </a:xfrm>
            <a:custGeom>
              <a:avLst/>
              <a:gdLst/>
              <a:ahLst/>
              <a:cxnLst/>
              <a:rect l="l" t="t" r="r" b="b"/>
              <a:pathLst>
                <a:path w="10668000" h="38100">
                  <a:moveTo>
                    <a:pt x="10667999" y="38099"/>
                  </a:moveTo>
                  <a:lnTo>
                    <a:pt x="0" y="38099"/>
                  </a:lnTo>
                  <a:lnTo>
                    <a:pt x="0" y="0"/>
                  </a:lnTo>
                  <a:lnTo>
                    <a:pt x="10667999" y="0"/>
                  </a:lnTo>
                  <a:lnTo>
                    <a:pt x="10667999" y="38099"/>
                  </a:lnTo>
                  <a:close/>
                </a:path>
              </a:pathLst>
            </a:custGeom>
            <a:solidFill>
              <a:srgbClr val="E1E7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4490" y="3448050"/>
              <a:ext cx="228599" cy="22859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12630" y="3448050"/>
              <a:ext cx="228599" cy="22859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50768" y="3448050"/>
              <a:ext cx="228599" cy="22859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88909" y="3448050"/>
              <a:ext cx="228599" cy="228599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787361" y="3779773"/>
            <a:ext cx="2402840" cy="8166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1550" b="1">
                <a:solidFill>
                  <a:srgbClr val="0F766E"/>
                </a:solidFill>
                <a:latin typeface="Noto Sans KR"/>
                <a:cs typeface="Noto Sans KR"/>
              </a:rPr>
              <a:t>2019년</a:t>
            </a:r>
            <a:r>
              <a:rPr dirty="0" sz="1550" spc="30" b="1">
                <a:solidFill>
                  <a:srgbClr val="0F766E"/>
                </a:solidFill>
                <a:latin typeface="Noto Sans KR"/>
                <a:cs typeface="Noto Sans KR"/>
              </a:rPr>
              <a:t> </a:t>
            </a:r>
            <a:r>
              <a:rPr dirty="0" sz="1550" b="1">
                <a:solidFill>
                  <a:srgbClr val="0F766E"/>
                </a:solidFill>
                <a:latin typeface="Noto Sans KR"/>
                <a:cs typeface="Noto Sans KR"/>
              </a:rPr>
              <a:t>-</a:t>
            </a:r>
            <a:r>
              <a:rPr dirty="0" sz="1550" spc="30" b="1">
                <a:solidFill>
                  <a:srgbClr val="0F766E"/>
                </a:solidFill>
                <a:latin typeface="Noto Sans KR"/>
                <a:cs typeface="Noto Sans KR"/>
              </a:rPr>
              <a:t> </a:t>
            </a:r>
            <a:r>
              <a:rPr dirty="0" sz="1550" b="1">
                <a:solidFill>
                  <a:srgbClr val="0F766E"/>
                </a:solidFill>
                <a:latin typeface="Noto Sans KR"/>
                <a:cs typeface="Noto Sans KR"/>
              </a:rPr>
              <a:t>의무</a:t>
            </a:r>
            <a:r>
              <a:rPr dirty="0" sz="1550" spc="35" b="1">
                <a:solidFill>
                  <a:srgbClr val="0F766E"/>
                </a:solidFill>
                <a:latin typeface="Noto Sans KR"/>
                <a:cs typeface="Noto Sans KR"/>
              </a:rPr>
              <a:t> </a:t>
            </a:r>
            <a:r>
              <a:rPr dirty="0" sz="1550" spc="-25" b="1">
                <a:solidFill>
                  <a:srgbClr val="0F766E"/>
                </a:solidFill>
                <a:latin typeface="Noto Sans KR"/>
                <a:cs typeface="Noto Sans KR"/>
              </a:rPr>
              <a:t>도입</a:t>
            </a:r>
            <a:endParaRPr sz="1550">
              <a:latin typeface="Noto Sans KR"/>
              <a:cs typeface="Noto Sans KR"/>
            </a:endParaRPr>
          </a:p>
          <a:p>
            <a:pPr algn="ctr" marL="12065" marR="5080">
              <a:lnSpc>
                <a:spcPct val="163600"/>
              </a:lnSpc>
              <a:spcBef>
                <a:spcPts val="15"/>
              </a:spcBef>
            </a:pPr>
            <a:r>
              <a:rPr dirty="0" sz="1100">
                <a:solidFill>
                  <a:srgbClr val="475568"/>
                </a:solidFill>
                <a:latin typeface="Noto Sans KR"/>
                <a:cs typeface="Noto Sans KR"/>
              </a:rPr>
              <a:t>장애인식</a:t>
            </a:r>
            <a:r>
              <a:rPr dirty="0" sz="1100" spc="7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100">
                <a:solidFill>
                  <a:srgbClr val="475568"/>
                </a:solidFill>
                <a:latin typeface="Noto Sans KR"/>
                <a:cs typeface="Noto Sans KR"/>
              </a:rPr>
              <a:t>개선교육</a:t>
            </a:r>
            <a:r>
              <a:rPr dirty="0" sz="1100" spc="7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100">
                <a:solidFill>
                  <a:srgbClr val="475568"/>
                </a:solidFill>
                <a:latin typeface="Noto Sans KR"/>
                <a:cs typeface="Noto Sans KR"/>
              </a:rPr>
              <a:t>의무</a:t>
            </a:r>
            <a:r>
              <a:rPr dirty="0" sz="1100" spc="7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100">
                <a:solidFill>
                  <a:srgbClr val="475568"/>
                </a:solidFill>
                <a:latin typeface="Noto Sans KR"/>
                <a:cs typeface="Noto Sans KR"/>
              </a:rPr>
              <a:t>이행률</a:t>
            </a:r>
            <a:r>
              <a:rPr dirty="0" sz="1100" spc="7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100" spc="-10">
                <a:solidFill>
                  <a:srgbClr val="475568"/>
                </a:solidFill>
                <a:latin typeface="Noto Sans KR"/>
                <a:cs typeface="Noto Sans KR"/>
              </a:rPr>
              <a:t>64.3%로 </a:t>
            </a:r>
            <a:r>
              <a:rPr dirty="0" sz="1100">
                <a:solidFill>
                  <a:srgbClr val="475568"/>
                </a:solidFill>
                <a:latin typeface="Noto Sans KR"/>
                <a:cs typeface="Noto Sans KR"/>
              </a:rPr>
              <a:t>시발점</a:t>
            </a:r>
            <a:r>
              <a:rPr dirty="0" sz="1100" spc="6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100" spc="-25">
                <a:solidFill>
                  <a:srgbClr val="475568"/>
                </a:solidFill>
                <a:latin typeface="Noto Sans KR"/>
                <a:cs typeface="Noto Sans KR"/>
              </a:rPr>
              <a:t>구축</a:t>
            </a:r>
            <a:endParaRPr sz="1100">
              <a:latin typeface="Noto Sans KR"/>
              <a:cs typeface="Noto Sans KR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492853" y="2503423"/>
            <a:ext cx="2468245" cy="8166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1550" b="1">
                <a:solidFill>
                  <a:srgbClr val="0F766E"/>
                </a:solidFill>
                <a:latin typeface="Noto Sans KR"/>
                <a:cs typeface="Noto Sans KR"/>
              </a:rPr>
              <a:t>2021년</a:t>
            </a:r>
            <a:r>
              <a:rPr dirty="0" sz="1550" spc="30" b="1">
                <a:solidFill>
                  <a:srgbClr val="0F766E"/>
                </a:solidFill>
                <a:latin typeface="Noto Sans KR"/>
                <a:cs typeface="Noto Sans KR"/>
              </a:rPr>
              <a:t> </a:t>
            </a:r>
            <a:r>
              <a:rPr dirty="0" sz="1550" b="1">
                <a:solidFill>
                  <a:srgbClr val="0F766E"/>
                </a:solidFill>
                <a:latin typeface="Noto Sans KR"/>
                <a:cs typeface="Noto Sans KR"/>
              </a:rPr>
              <a:t>-</a:t>
            </a:r>
            <a:r>
              <a:rPr dirty="0" sz="1550" spc="30" b="1">
                <a:solidFill>
                  <a:srgbClr val="0F766E"/>
                </a:solidFill>
                <a:latin typeface="Noto Sans KR"/>
                <a:cs typeface="Noto Sans KR"/>
              </a:rPr>
              <a:t> </a:t>
            </a:r>
            <a:r>
              <a:rPr dirty="0" sz="1550" b="1">
                <a:solidFill>
                  <a:srgbClr val="0F766E"/>
                </a:solidFill>
                <a:latin typeface="Noto Sans KR"/>
                <a:cs typeface="Noto Sans KR"/>
              </a:rPr>
              <a:t>제도</a:t>
            </a:r>
            <a:r>
              <a:rPr dirty="0" sz="1550" spc="35" b="1">
                <a:solidFill>
                  <a:srgbClr val="0F766E"/>
                </a:solidFill>
                <a:latin typeface="Noto Sans KR"/>
                <a:cs typeface="Noto Sans KR"/>
              </a:rPr>
              <a:t> </a:t>
            </a:r>
            <a:r>
              <a:rPr dirty="0" sz="1550" spc="-25" b="1">
                <a:solidFill>
                  <a:srgbClr val="0F766E"/>
                </a:solidFill>
                <a:latin typeface="Noto Sans KR"/>
                <a:cs typeface="Noto Sans KR"/>
              </a:rPr>
              <a:t>강화</a:t>
            </a:r>
            <a:endParaRPr sz="1550">
              <a:latin typeface="Noto Sans KR"/>
              <a:cs typeface="Noto Sans KR"/>
            </a:endParaRPr>
          </a:p>
          <a:p>
            <a:pPr algn="ctr" marL="12700" marR="5080">
              <a:lnSpc>
                <a:spcPct val="163600"/>
              </a:lnSpc>
              <a:spcBef>
                <a:spcPts val="15"/>
              </a:spcBef>
            </a:pPr>
            <a:r>
              <a:rPr dirty="0" sz="1100">
                <a:solidFill>
                  <a:srgbClr val="475568"/>
                </a:solidFill>
                <a:latin typeface="Noto Sans KR"/>
                <a:cs typeface="Noto Sans KR"/>
              </a:rPr>
              <a:t>시스템</a:t>
            </a:r>
            <a:r>
              <a:rPr dirty="0" sz="1100" spc="6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100">
                <a:solidFill>
                  <a:srgbClr val="475568"/>
                </a:solidFill>
                <a:latin typeface="Noto Sans KR"/>
                <a:cs typeface="Noto Sans KR"/>
              </a:rPr>
              <a:t>안정화를</a:t>
            </a:r>
            <a:r>
              <a:rPr dirty="0" sz="1100" spc="8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100">
                <a:solidFill>
                  <a:srgbClr val="475568"/>
                </a:solidFill>
                <a:latin typeface="Noto Sans KR"/>
                <a:cs typeface="Noto Sans KR"/>
              </a:rPr>
              <a:t>거치며</a:t>
            </a:r>
            <a:r>
              <a:rPr dirty="0" sz="1100" spc="8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100">
                <a:solidFill>
                  <a:srgbClr val="475568"/>
                </a:solidFill>
                <a:latin typeface="Noto Sans KR"/>
                <a:cs typeface="Noto Sans KR"/>
              </a:rPr>
              <a:t>공공·학교</a:t>
            </a:r>
            <a:r>
              <a:rPr dirty="0" sz="1100" spc="8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100" spc="-25">
                <a:solidFill>
                  <a:srgbClr val="475568"/>
                </a:solidFill>
                <a:latin typeface="Noto Sans KR"/>
                <a:cs typeface="Noto Sans KR"/>
              </a:rPr>
              <a:t>이행률 </a:t>
            </a:r>
            <a:r>
              <a:rPr dirty="0" sz="1100">
                <a:solidFill>
                  <a:srgbClr val="475568"/>
                </a:solidFill>
                <a:latin typeface="Noto Sans KR"/>
                <a:cs typeface="Noto Sans KR"/>
              </a:rPr>
              <a:t>32.8%</a:t>
            </a:r>
            <a:r>
              <a:rPr dirty="0" sz="1100" spc="6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100" spc="-25">
                <a:solidFill>
                  <a:srgbClr val="475568"/>
                </a:solidFill>
                <a:latin typeface="Noto Sans KR"/>
                <a:cs typeface="Noto Sans KR"/>
              </a:rPr>
              <a:t>도달</a:t>
            </a:r>
            <a:endParaRPr sz="1100">
              <a:latin typeface="Noto Sans KR"/>
              <a:cs typeface="Noto Sans KR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386514" y="3779773"/>
            <a:ext cx="2157095" cy="8166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1550" b="1">
                <a:solidFill>
                  <a:srgbClr val="0F766E"/>
                </a:solidFill>
                <a:latin typeface="Noto Sans KR"/>
                <a:cs typeface="Noto Sans KR"/>
              </a:rPr>
              <a:t>2023년</a:t>
            </a:r>
            <a:r>
              <a:rPr dirty="0" sz="1550" spc="30" b="1">
                <a:solidFill>
                  <a:srgbClr val="0F766E"/>
                </a:solidFill>
                <a:latin typeface="Noto Sans KR"/>
                <a:cs typeface="Noto Sans KR"/>
              </a:rPr>
              <a:t> </a:t>
            </a:r>
            <a:r>
              <a:rPr dirty="0" sz="1550" b="1">
                <a:solidFill>
                  <a:srgbClr val="0F766E"/>
                </a:solidFill>
                <a:latin typeface="Noto Sans KR"/>
                <a:cs typeface="Noto Sans KR"/>
              </a:rPr>
              <a:t>-</a:t>
            </a:r>
            <a:r>
              <a:rPr dirty="0" sz="1550" spc="30" b="1">
                <a:solidFill>
                  <a:srgbClr val="0F766E"/>
                </a:solidFill>
                <a:latin typeface="Noto Sans KR"/>
                <a:cs typeface="Noto Sans KR"/>
              </a:rPr>
              <a:t> </a:t>
            </a:r>
            <a:r>
              <a:rPr dirty="0" sz="1550" b="1">
                <a:solidFill>
                  <a:srgbClr val="0F766E"/>
                </a:solidFill>
                <a:latin typeface="Noto Sans KR"/>
                <a:cs typeface="Noto Sans KR"/>
              </a:rPr>
              <a:t>대면</a:t>
            </a:r>
            <a:r>
              <a:rPr dirty="0" sz="1550" spc="35" b="1">
                <a:solidFill>
                  <a:srgbClr val="0F766E"/>
                </a:solidFill>
                <a:latin typeface="Noto Sans KR"/>
                <a:cs typeface="Noto Sans KR"/>
              </a:rPr>
              <a:t> </a:t>
            </a:r>
            <a:r>
              <a:rPr dirty="0" sz="1550" spc="-25" b="1">
                <a:solidFill>
                  <a:srgbClr val="0F766E"/>
                </a:solidFill>
                <a:latin typeface="Noto Sans KR"/>
                <a:cs typeface="Noto Sans KR"/>
              </a:rPr>
              <a:t>교육</a:t>
            </a:r>
            <a:endParaRPr sz="1550">
              <a:latin typeface="Noto Sans KR"/>
              <a:cs typeface="Noto Sans KR"/>
            </a:endParaRPr>
          </a:p>
          <a:p>
            <a:pPr algn="ctr" marL="12700" marR="5080">
              <a:lnSpc>
                <a:spcPct val="163600"/>
              </a:lnSpc>
              <a:spcBef>
                <a:spcPts val="15"/>
              </a:spcBef>
            </a:pPr>
            <a:r>
              <a:rPr dirty="0" sz="1100">
                <a:solidFill>
                  <a:srgbClr val="475568"/>
                </a:solidFill>
                <a:latin typeface="Noto Sans KR"/>
                <a:cs typeface="Noto Sans KR"/>
              </a:rPr>
              <a:t>대면</a:t>
            </a:r>
            <a:r>
              <a:rPr dirty="0" sz="1100" spc="5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100">
                <a:solidFill>
                  <a:srgbClr val="475568"/>
                </a:solidFill>
                <a:latin typeface="Noto Sans KR"/>
                <a:cs typeface="Noto Sans KR"/>
              </a:rPr>
              <a:t>교육</a:t>
            </a:r>
            <a:r>
              <a:rPr dirty="0" sz="1100" spc="6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100">
                <a:solidFill>
                  <a:srgbClr val="475568"/>
                </a:solidFill>
                <a:latin typeface="Noto Sans KR"/>
                <a:cs typeface="Noto Sans KR"/>
              </a:rPr>
              <a:t>의무화</a:t>
            </a:r>
            <a:r>
              <a:rPr dirty="0" sz="1100" spc="5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100">
                <a:solidFill>
                  <a:srgbClr val="475568"/>
                </a:solidFill>
                <a:latin typeface="Noto Sans KR"/>
                <a:cs typeface="Noto Sans KR"/>
              </a:rPr>
              <a:t>재정비를</a:t>
            </a:r>
            <a:r>
              <a:rPr dirty="0" sz="1100" spc="6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100">
                <a:solidFill>
                  <a:srgbClr val="475568"/>
                </a:solidFill>
                <a:latin typeface="Noto Sans KR"/>
                <a:cs typeface="Noto Sans KR"/>
              </a:rPr>
              <a:t>위해</a:t>
            </a:r>
            <a:r>
              <a:rPr dirty="0" sz="1100" spc="5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100" spc="-25">
                <a:solidFill>
                  <a:srgbClr val="475568"/>
                </a:solidFill>
                <a:latin typeface="Noto Sans KR"/>
                <a:cs typeface="Noto Sans KR"/>
              </a:rPr>
              <a:t>일시 </a:t>
            </a:r>
            <a:r>
              <a:rPr dirty="0" sz="1100">
                <a:solidFill>
                  <a:srgbClr val="475568"/>
                </a:solidFill>
                <a:latin typeface="Noto Sans KR"/>
                <a:cs typeface="Noto Sans KR"/>
              </a:rPr>
              <a:t>과도기</a:t>
            </a:r>
            <a:r>
              <a:rPr dirty="0" sz="1100" spc="5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100">
                <a:solidFill>
                  <a:srgbClr val="475568"/>
                </a:solidFill>
                <a:latin typeface="Noto Sans KR"/>
                <a:cs typeface="Noto Sans KR"/>
              </a:rPr>
              <a:t>발생</a:t>
            </a:r>
            <a:r>
              <a:rPr dirty="0" sz="1100" spc="5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100" spc="-10">
                <a:solidFill>
                  <a:srgbClr val="475568"/>
                </a:solidFill>
                <a:latin typeface="Noto Sans KR"/>
                <a:cs typeface="Noto Sans KR"/>
              </a:rPr>
              <a:t>(83.3%)</a:t>
            </a:r>
            <a:endParaRPr sz="1100">
              <a:latin typeface="Noto Sans KR"/>
              <a:cs typeface="Noto Sans KR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001780" y="2503423"/>
            <a:ext cx="2402840" cy="8166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1550" b="1">
                <a:solidFill>
                  <a:srgbClr val="0F766E"/>
                </a:solidFill>
                <a:latin typeface="Noto Sans KR"/>
                <a:cs typeface="Noto Sans KR"/>
              </a:rPr>
              <a:t>2024년</a:t>
            </a:r>
            <a:r>
              <a:rPr dirty="0" sz="1550" spc="30" b="1">
                <a:solidFill>
                  <a:srgbClr val="0F766E"/>
                </a:solidFill>
                <a:latin typeface="Noto Sans KR"/>
                <a:cs typeface="Noto Sans KR"/>
              </a:rPr>
              <a:t> </a:t>
            </a:r>
            <a:r>
              <a:rPr dirty="0" sz="1550" b="1">
                <a:solidFill>
                  <a:srgbClr val="0F766E"/>
                </a:solidFill>
                <a:latin typeface="Noto Sans KR"/>
                <a:cs typeface="Noto Sans KR"/>
              </a:rPr>
              <a:t>-</a:t>
            </a:r>
            <a:r>
              <a:rPr dirty="0" sz="1550" spc="30" b="1">
                <a:solidFill>
                  <a:srgbClr val="0F766E"/>
                </a:solidFill>
                <a:latin typeface="Noto Sans KR"/>
                <a:cs typeface="Noto Sans KR"/>
              </a:rPr>
              <a:t> </a:t>
            </a:r>
            <a:r>
              <a:rPr dirty="0" sz="1550" b="1">
                <a:solidFill>
                  <a:srgbClr val="0F766E"/>
                </a:solidFill>
                <a:latin typeface="Noto Sans KR"/>
                <a:cs typeface="Noto Sans KR"/>
              </a:rPr>
              <a:t>제도</a:t>
            </a:r>
            <a:r>
              <a:rPr dirty="0" sz="1550" spc="35" b="1">
                <a:solidFill>
                  <a:srgbClr val="0F766E"/>
                </a:solidFill>
                <a:latin typeface="Noto Sans KR"/>
                <a:cs typeface="Noto Sans KR"/>
              </a:rPr>
              <a:t> </a:t>
            </a:r>
            <a:r>
              <a:rPr dirty="0" sz="1550" spc="-25" b="1">
                <a:solidFill>
                  <a:srgbClr val="0F766E"/>
                </a:solidFill>
                <a:latin typeface="Noto Sans KR"/>
                <a:cs typeface="Noto Sans KR"/>
              </a:rPr>
              <a:t>안착</a:t>
            </a:r>
            <a:endParaRPr sz="1550">
              <a:latin typeface="Noto Sans KR"/>
              <a:cs typeface="Noto Sans KR"/>
            </a:endParaRPr>
          </a:p>
          <a:p>
            <a:pPr algn="ctr" marL="12065" marR="5080">
              <a:lnSpc>
                <a:spcPct val="163600"/>
              </a:lnSpc>
              <a:spcBef>
                <a:spcPts val="15"/>
              </a:spcBef>
            </a:pPr>
            <a:r>
              <a:rPr dirty="0" sz="1100">
                <a:solidFill>
                  <a:srgbClr val="475568"/>
                </a:solidFill>
                <a:latin typeface="Noto Sans KR"/>
                <a:cs typeface="Noto Sans KR"/>
              </a:rPr>
              <a:t>실적점검</a:t>
            </a:r>
            <a:r>
              <a:rPr dirty="0" sz="1100" spc="7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100">
                <a:solidFill>
                  <a:srgbClr val="475568"/>
                </a:solidFill>
                <a:latin typeface="Noto Sans KR"/>
                <a:cs typeface="Noto Sans KR"/>
              </a:rPr>
              <a:t>결과</a:t>
            </a:r>
            <a:r>
              <a:rPr dirty="0" sz="1100" spc="7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100">
                <a:solidFill>
                  <a:srgbClr val="475568"/>
                </a:solidFill>
                <a:latin typeface="Noto Sans KR"/>
                <a:cs typeface="Noto Sans KR"/>
              </a:rPr>
              <a:t>32.3%</a:t>
            </a:r>
            <a:r>
              <a:rPr dirty="0" sz="1100" spc="7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100">
                <a:solidFill>
                  <a:srgbClr val="475568"/>
                </a:solidFill>
                <a:latin typeface="Noto Sans KR"/>
                <a:cs typeface="Noto Sans KR"/>
              </a:rPr>
              <a:t>이행률로</a:t>
            </a:r>
            <a:r>
              <a:rPr dirty="0" sz="1100" spc="7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100" spc="-20">
                <a:solidFill>
                  <a:srgbClr val="475568"/>
                </a:solidFill>
                <a:latin typeface="Noto Sans KR"/>
                <a:cs typeface="Noto Sans KR"/>
              </a:rPr>
              <a:t>반등하며 </a:t>
            </a:r>
            <a:r>
              <a:rPr dirty="0" sz="1100">
                <a:solidFill>
                  <a:srgbClr val="475568"/>
                </a:solidFill>
                <a:latin typeface="Noto Sans KR"/>
                <a:cs typeface="Noto Sans KR"/>
              </a:rPr>
              <a:t>사회</a:t>
            </a:r>
            <a:r>
              <a:rPr dirty="0" sz="1100" spc="5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100">
                <a:solidFill>
                  <a:srgbClr val="475568"/>
                </a:solidFill>
                <a:latin typeface="Noto Sans KR"/>
                <a:cs typeface="Noto Sans KR"/>
              </a:rPr>
              <a:t>안전망</a:t>
            </a:r>
            <a:r>
              <a:rPr dirty="0" sz="1100" spc="5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100" spc="-25">
                <a:solidFill>
                  <a:srgbClr val="475568"/>
                </a:solidFill>
                <a:latin typeface="Noto Sans KR"/>
                <a:cs typeface="Noto Sans KR"/>
              </a:rPr>
              <a:t>정착</a:t>
            </a:r>
            <a:endParaRPr sz="1100">
              <a:latin typeface="Noto Sans KR"/>
              <a:cs typeface="Noto Sans KR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인식 개선 제도 도입 및 효과 </a:t>
            </a:r>
            <a:r>
              <a:rPr dirty="0" spc="-25"/>
              <a:t>추이</a:t>
            </a:r>
          </a:p>
        </p:txBody>
      </p:sp>
      <p:sp>
        <p:nvSpPr>
          <p:cNvPr id="14" name="object 14" descr=""/>
          <p:cNvSpPr/>
          <p:nvPr/>
        </p:nvSpPr>
        <p:spPr>
          <a:xfrm>
            <a:off x="762000" y="1057275"/>
            <a:ext cx="5335905" cy="9525"/>
          </a:xfrm>
          <a:custGeom>
            <a:avLst/>
            <a:gdLst/>
            <a:ahLst/>
            <a:cxnLst/>
            <a:rect l="l" t="t" r="r" b="b"/>
            <a:pathLst>
              <a:path w="5335905" h="9525">
                <a:moveTo>
                  <a:pt x="5335342" y="9524"/>
                </a:moveTo>
                <a:lnTo>
                  <a:pt x="0" y="9524"/>
                </a:lnTo>
                <a:lnTo>
                  <a:pt x="0" y="0"/>
                </a:lnTo>
                <a:lnTo>
                  <a:pt x="5335342" y="0"/>
                </a:lnTo>
                <a:lnTo>
                  <a:pt x="5335342" y="9524"/>
                </a:lnTo>
                <a:close/>
              </a:path>
            </a:pathLst>
          </a:custGeom>
          <a:solidFill>
            <a:srgbClr val="E1E7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749300" y="6089015"/>
            <a:ext cx="1395095" cy="19113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900">
                <a:solidFill>
                  <a:srgbClr val="94A3B8"/>
                </a:solidFill>
                <a:latin typeface="Noto Sans KR"/>
                <a:cs typeface="Noto Sans KR"/>
              </a:rPr>
              <a:t>장애인사회복지론 | 인식 </a:t>
            </a:r>
            <a:r>
              <a:rPr dirty="0" sz="900" spc="-25">
                <a:solidFill>
                  <a:srgbClr val="94A3B8"/>
                </a:solidFill>
                <a:latin typeface="Noto Sans KR"/>
                <a:cs typeface="Noto Sans KR"/>
              </a:rPr>
              <a:t>개선</a:t>
            </a:r>
            <a:endParaRPr sz="900">
              <a:latin typeface="Noto Sans KR"/>
              <a:cs typeface="Noto Sans KR"/>
            </a:endParaRPr>
          </a:p>
        </p:txBody>
      </p: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04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/>
              <a:t>Slide </a:t>
            </a:r>
            <a:fld id="{81D60167-4931-47E6-BA6A-407CBD079E47}" type="slidenum">
              <a:rPr dirty="0"/>
              <a:t>10</a:t>
            </a:fld>
            <a:r>
              <a:rPr dirty="0"/>
              <a:t> </a:t>
            </a:r>
            <a:r>
              <a:rPr dirty="0" spc="-50"/>
              <a:t>/</a:t>
            </a:r>
          </a:p>
          <a:p>
            <a:pPr marL="12700">
              <a:lnSpc>
                <a:spcPct val="100000"/>
              </a:lnSpc>
            </a:pPr>
            <a:r>
              <a:rPr dirty="0" spc="-25"/>
              <a:t>14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5972026"/>
            <a:ext cx="10667999" cy="3143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80354" y="2300351"/>
            <a:ext cx="5631815" cy="6426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50">
                <a:solidFill>
                  <a:srgbClr val="0F766E"/>
                </a:solidFill>
              </a:rPr>
              <a:t>경청해 주셔서 </a:t>
            </a:r>
            <a:r>
              <a:rPr dirty="0" sz="4050" spc="-10">
                <a:solidFill>
                  <a:srgbClr val="0F766E"/>
                </a:solidFill>
              </a:rPr>
              <a:t>감사합니다.</a:t>
            </a:r>
            <a:endParaRPr sz="4050"/>
          </a:p>
        </p:txBody>
      </p:sp>
      <p:sp>
        <p:nvSpPr>
          <p:cNvPr id="4" name="object 4" descr=""/>
          <p:cNvSpPr txBox="1"/>
          <p:nvPr/>
        </p:nvSpPr>
        <p:spPr>
          <a:xfrm>
            <a:off x="3167402" y="3150742"/>
            <a:ext cx="5857240" cy="854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>
                <a:solidFill>
                  <a:srgbClr val="475568"/>
                </a:solidFill>
                <a:latin typeface="Noto Sans KR"/>
                <a:cs typeface="Noto Sans KR"/>
              </a:rPr>
              <a:t>인간의 존엄은 서로의 차이를 평등하게 마주할 때 비로소 </a:t>
            </a:r>
            <a:r>
              <a:rPr dirty="0" sz="1650" spc="-10">
                <a:solidFill>
                  <a:srgbClr val="475568"/>
                </a:solidFill>
                <a:latin typeface="Noto Sans KR"/>
                <a:cs typeface="Noto Sans KR"/>
              </a:rPr>
              <a:t>발현됩니다.</a:t>
            </a:r>
            <a:endParaRPr sz="1650">
              <a:latin typeface="Noto Sans KR"/>
              <a:cs typeface="Noto Sans KR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400">
              <a:latin typeface="Noto Sans KR"/>
              <a:cs typeface="Noto Sans KR"/>
            </a:endParaRPr>
          </a:p>
          <a:p>
            <a:pPr algn="ctr" marL="133350">
              <a:lnSpc>
                <a:spcPct val="100000"/>
              </a:lnSpc>
            </a:pPr>
            <a:r>
              <a:rPr dirty="0" sz="1350">
                <a:solidFill>
                  <a:srgbClr val="0F766E"/>
                </a:solidFill>
                <a:latin typeface="Noto Sans KR"/>
                <a:cs typeface="Noto Sans KR"/>
              </a:rPr>
              <a:t>질의응답 </a:t>
            </a:r>
            <a:r>
              <a:rPr dirty="0" sz="1350" spc="-20">
                <a:solidFill>
                  <a:srgbClr val="0F766E"/>
                </a:solidFill>
                <a:latin typeface="Noto Sans KR"/>
                <a:cs typeface="Noto Sans KR"/>
              </a:rPr>
              <a:t>(Q&amp;A)</a:t>
            </a:r>
            <a:endParaRPr sz="1350">
              <a:latin typeface="Noto Sans KR"/>
              <a:cs typeface="Noto Sans KR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00526" y="3840360"/>
            <a:ext cx="133497" cy="171449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49300" y="6088866"/>
            <a:ext cx="1181100" cy="19113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900">
                <a:solidFill>
                  <a:srgbClr val="94A3B8"/>
                </a:solidFill>
                <a:latin typeface="Noto Sans KR"/>
                <a:cs typeface="Noto Sans KR"/>
              </a:rPr>
              <a:t>장애인사회복지론 | </a:t>
            </a:r>
            <a:r>
              <a:rPr dirty="0" sz="900" spc="-25">
                <a:solidFill>
                  <a:srgbClr val="94A3B8"/>
                </a:solidFill>
                <a:latin typeface="Noto Sans KR"/>
                <a:cs typeface="Noto Sans KR"/>
              </a:rPr>
              <a:t>Q&amp;A</a:t>
            </a:r>
            <a:endParaRPr sz="900">
              <a:latin typeface="Noto Sans KR"/>
              <a:cs typeface="Noto Sans KR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04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/>
              <a:t>Slide </a:t>
            </a:r>
            <a:fld id="{81D60167-4931-47E6-BA6A-407CBD079E47}" type="slidenum">
              <a:rPr dirty="0"/>
              <a:t>13</a:t>
            </a:fld>
            <a:r>
              <a:rPr dirty="0"/>
              <a:t> </a:t>
            </a:r>
            <a:r>
              <a:rPr dirty="0" spc="-50"/>
              <a:t>/</a:t>
            </a:r>
          </a:p>
          <a:p>
            <a:pPr marL="12700">
              <a:lnSpc>
                <a:spcPct val="100000"/>
              </a:lnSpc>
            </a:pPr>
            <a:r>
              <a:rPr dirty="0" spc="-25"/>
              <a:t>14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2437507"/>
            <a:ext cx="3365449" cy="224968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3200" y="2437507"/>
            <a:ext cx="3365449" cy="224968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64400" y="2437507"/>
            <a:ext cx="3365449" cy="224968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2000" y="5972175"/>
            <a:ext cx="10667999" cy="314324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49300" y="6107303"/>
            <a:ext cx="115951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94A3B8"/>
                </a:solidFill>
                <a:latin typeface="Noto Sans KR"/>
                <a:cs typeface="Noto Sans KR"/>
              </a:rPr>
              <a:t>장애인사회복지론 | </a:t>
            </a:r>
            <a:r>
              <a:rPr dirty="0" sz="900" spc="-25">
                <a:solidFill>
                  <a:srgbClr val="94A3B8"/>
                </a:solidFill>
                <a:latin typeface="Noto Sans KR"/>
                <a:cs typeface="Noto Sans KR"/>
              </a:rPr>
              <a:t>목차</a:t>
            </a:r>
            <a:endParaRPr sz="900">
              <a:latin typeface="Noto Sans KR"/>
              <a:cs typeface="Noto Sans KR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0845353" y="6107303"/>
            <a:ext cx="45148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94A3B8"/>
                </a:solidFill>
                <a:latin typeface="Noto Sans KR"/>
                <a:cs typeface="Noto Sans KR"/>
              </a:rPr>
              <a:t>Slide 2 </a:t>
            </a:r>
            <a:r>
              <a:rPr dirty="0" sz="900" spc="-50">
                <a:solidFill>
                  <a:srgbClr val="94A3B8"/>
                </a:solidFill>
                <a:latin typeface="Noto Sans KR"/>
                <a:cs typeface="Noto Sans KR"/>
              </a:rPr>
              <a:t>/</a:t>
            </a:r>
            <a:endParaRPr sz="900">
              <a:latin typeface="Noto Sans KR"/>
              <a:cs typeface="Noto Sans KR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057275" y="2732782"/>
            <a:ext cx="609600" cy="609600"/>
            <a:chOff x="1057275" y="2732782"/>
            <a:chExt cx="609600" cy="609600"/>
          </a:xfrm>
        </p:grpSpPr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7275" y="2732782"/>
              <a:ext cx="609599" cy="60959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36017" y="2875657"/>
              <a:ext cx="251965" cy="323849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1044575" y="3512561"/>
            <a:ext cx="2431415" cy="8743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solidFill>
                  <a:srgbClr val="0F172A"/>
                </a:solidFill>
                <a:latin typeface="Noto Sans KR"/>
                <a:cs typeface="Noto Sans KR"/>
              </a:rPr>
              <a:t>01. 인간의 </a:t>
            </a:r>
            <a:r>
              <a:rPr dirty="0" sz="1500" spc="-25" b="1">
                <a:solidFill>
                  <a:srgbClr val="0F172A"/>
                </a:solidFill>
                <a:latin typeface="Noto Sans KR"/>
                <a:cs typeface="Noto Sans KR"/>
              </a:rPr>
              <a:t>존엄성</a:t>
            </a:r>
            <a:endParaRPr sz="1500">
              <a:latin typeface="Noto Sans KR"/>
              <a:cs typeface="Noto Sans KR"/>
            </a:endParaRPr>
          </a:p>
          <a:p>
            <a:pPr marL="12700" marR="5080">
              <a:lnSpc>
                <a:spcPct val="160000"/>
              </a:lnSpc>
              <a:spcBef>
                <a:spcPts val="270"/>
              </a:spcBef>
            </a:pPr>
            <a:r>
              <a:rPr dirty="0" sz="1200">
                <a:solidFill>
                  <a:srgbClr val="475568"/>
                </a:solidFill>
                <a:latin typeface="Noto Sans KR"/>
                <a:cs typeface="Noto Sans KR"/>
              </a:rPr>
              <a:t>장애를 바라보는 시대적/역사적 </a:t>
            </a:r>
            <a:r>
              <a:rPr dirty="0" sz="1200" spc="-25">
                <a:solidFill>
                  <a:srgbClr val="475568"/>
                </a:solidFill>
                <a:latin typeface="Noto Sans KR"/>
                <a:cs typeface="Noto Sans KR"/>
              </a:rPr>
              <a:t>관점의 </a:t>
            </a:r>
            <a:r>
              <a:rPr dirty="0" sz="1200">
                <a:solidFill>
                  <a:srgbClr val="475568"/>
                </a:solidFill>
                <a:latin typeface="Noto Sans KR"/>
                <a:cs typeface="Noto Sans KR"/>
              </a:rPr>
              <a:t>변화와 권리 주체로서의 가치 </a:t>
            </a:r>
            <a:r>
              <a:rPr dirty="0" sz="1200" spc="-25">
                <a:solidFill>
                  <a:srgbClr val="475568"/>
                </a:solidFill>
                <a:latin typeface="Noto Sans KR"/>
                <a:cs typeface="Noto Sans KR"/>
              </a:rPr>
              <a:t>재정립</a:t>
            </a:r>
            <a:endParaRPr sz="1200">
              <a:latin typeface="Noto Sans KR"/>
              <a:cs typeface="Noto Sans KR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4708475" y="2732782"/>
            <a:ext cx="609600" cy="609600"/>
            <a:chOff x="4708475" y="2732782"/>
            <a:chExt cx="609600" cy="609600"/>
          </a:xfrm>
        </p:grpSpPr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08475" y="2732782"/>
              <a:ext cx="609599" cy="60959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87217" y="2875657"/>
              <a:ext cx="251965" cy="323849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4695775" y="3512561"/>
            <a:ext cx="2524760" cy="8743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solidFill>
                  <a:srgbClr val="0F172A"/>
                </a:solidFill>
                <a:latin typeface="Noto Sans KR"/>
                <a:cs typeface="Noto Sans KR"/>
              </a:rPr>
              <a:t>02. 사회적 낙인의 </a:t>
            </a:r>
            <a:r>
              <a:rPr dirty="0" sz="1500" spc="-25" b="1">
                <a:solidFill>
                  <a:srgbClr val="0F172A"/>
                </a:solidFill>
                <a:latin typeface="Noto Sans KR"/>
                <a:cs typeface="Noto Sans KR"/>
              </a:rPr>
              <a:t>범주</a:t>
            </a:r>
            <a:endParaRPr sz="1500">
              <a:latin typeface="Noto Sans KR"/>
              <a:cs typeface="Noto Sans KR"/>
            </a:endParaRPr>
          </a:p>
          <a:p>
            <a:pPr marL="12700" marR="5080">
              <a:lnSpc>
                <a:spcPct val="160000"/>
              </a:lnSpc>
              <a:spcBef>
                <a:spcPts val="270"/>
              </a:spcBef>
            </a:pPr>
            <a:r>
              <a:rPr dirty="0" sz="1200">
                <a:solidFill>
                  <a:srgbClr val="475568"/>
                </a:solidFill>
                <a:latin typeface="Noto Sans KR"/>
                <a:cs typeface="Noto Sans KR"/>
              </a:rPr>
              <a:t>신체적 기형, 개인적 결함, 집단적 </a:t>
            </a:r>
            <a:r>
              <a:rPr dirty="0" sz="1200" spc="-25">
                <a:solidFill>
                  <a:srgbClr val="475568"/>
                </a:solidFill>
                <a:latin typeface="Noto Sans KR"/>
                <a:cs typeface="Noto Sans KR"/>
              </a:rPr>
              <a:t>낙인의 </a:t>
            </a:r>
            <a:r>
              <a:rPr dirty="0" sz="1200">
                <a:solidFill>
                  <a:srgbClr val="475568"/>
                </a:solidFill>
                <a:latin typeface="Noto Sans KR"/>
                <a:cs typeface="Noto Sans KR"/>
              </a:rPr>
              <a:t>개념 분석 및 한국 사회 차별 </a:t>
            </a:r>
            <a:r>
              <a:rPr dirty="0" sz="1200" spc="-25">
                <a:solidFill>
                  <a:srgbClr val="475568"/>
                </a:solidFill>
                <a:latin typeface="Noto Sans KR"/>
                <a:cs typeface="Noto Sans KR"/>
              </a:rPr>
              <a:t>실태</a:t>
            </a:r>
            <a:endParaRPr sz="1200">
              <a:latin typeface="Noto Sans KR"/>
              <a:cs typeface="Noto Sans KR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8359675" y="2732782"/>
            <a:ext cx="609600" cy="609600"/>
            <a:chOff x="8359675" y="2732782"/>
            <a:chExt cx="609600" cy="609600"/>
          </a:xfrm>
        </p:grpSpPr>
        <p:pic>
          <p:nvPicPr>
            <p:cNvPr id="17" name="object 1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59675" y="2732782"/>
              <a:ext cx="609599" cy="609599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538418" y="2875657"/>
              <a:ext cx="251966" cy="323849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8346975" y="3512561"/>
            <a:ext cx="2664460" cy="8743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solidFill>
                  <a:srgbClr val="0F172A"/>
                </a:solidFill>
                <a:latin typeface="Noto Sans KR"/>
                <a:cs typeface="Noto Sans KR"/>
              </a:rPr>
              <a:t>03. 낙인과 </a:t>
            </a:r>
            <a:r>
              <a:rPr dirty="0" sz="1500" spc="-20" b="1">
                <a:solidFill>
                  <a:srgbClr val="0F172A"/>
                </a:solidFill>
                <a:latin typeface="Noto Sans KR"/>
                <a:cs typeface="Noto Sans KR"/>
              </a:rPr>
              <a:t>인식개선</a:t>
            </a:r>
            <a:endParaRPr sz="1500">
              <a:latin typeface="Noto Sans KR"/>
              <a:cs typeface="Noto Sans KR"/>
            </a:endParaRPr>
          </a:p>
          <a:p>
            <a:pPr marL="12700" marR="5080">
              <a:lnSpc>
                <a:spcPct val="160000"/>
              </a:lnSpc>
              <a:spcBef>
                <a:spcPts val="270"/>
              </a:spcBef>
            </a:pPr>
            <a:r>
              <a:rPr dirty="0" sz="1200">
                <a:solidFill>
                  <a:srgbClr val="475568"/>
                </a:solidFill>
                <a:latin typeface="Noto Sans KR"/>
                <a:cs typeface="Noto Sans KR"/>
              </a:rPr>
              <a:t>편견과 낙인을 해소하기 위한 3대 </a:t>
            </a:r>
            <a:r>
              <a:rPr dirty="0" sz="1200" spc="-20">
                <a:solidFill>
                  <a:srgbClr val="475568"/>
                </a:solidFill>
                <a:latin typeface="Noto Sans KR"/>
                <a:cs typeface="Noto Sans KR"/>
              </a:rPr>
              <a:t>인식개선 </a:t>
            </a:r>
            <a:r>
              <a:rPr dirty="0" sz="1200">
                <a:solidFill>
                  <a:srgbClr val="475568"/>
                </a:solidFill>
                <a:latin typeface="Noto Sans KR"/>
                <a:cs typeface="Noto Sans KR"/>
              </a:rPr>
              <a:t>전략 및 제도적 효과 </a:t>
            </a:r>
            <a:r>
              <a:rPr dirty="0" sz="1200" spc="-25">
                <a:solidFill>
                  <a:srgbClr val="475568"/>
                </a:solidFill>
                <a:latin typeface="Noto Sans KR"/>
                <a:cs typeface="Noto Sans KR"/>
              </a:rPr>
              <a:t>추이</a:t>
            </a:r>
            <a:endParaRPr sz="1200">
              <a:latin typeface="Noto Sans KR"/>
              <a:cs typeface="Noto Sans KR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목차</a:t>
            </a:r>
            <a:r>
              <a:rPr dirty="0" spc="-50"/>
              <a:t> </a:t>
            </a:r>
            <a:r>
              <a:rPr dirty="0" spc="-20"/>
              <a:t>(Table</a:t>
            </a:r>
            <a:r>
              <a:rPr dirty="0" spc="-45"/>
              <a:t> </a:t>
            </a:r>
            <a:r>
              <a:rPr dirty="0"/>
              <a:t>of</a:t>
            </a:r>
            <a:r>
              <a:rPr dirty="0" spc="-45"/>
              <a:t> </a:t>
            </a:r>
            <a:r>
              <a:rPr dirty="0" spc="-10"/>
              <a:t>Contents)</a:t>
            </a:r>
          </a:p>
        </p:txBody>
      </p:sp>
      <p:sp>
        <p:nvSpPr>
          <p:cNvPr id="21" name="object 21" descr=""/>
          <p:cNvSpPr/>
          <p:nvPr/>
        </p:nvSpPr>
        <p:spPr>
          <a:xfrm>
            <a:off x="762000" y="1057275"/>
            <a:ext cx="6563359" cy="9525"/>
          </a:xfrm>
          <a:custGeom>
            <a:avLst/>
            <a:gdLst/>
            <a:ahLst/>
            <a:cxnLst/>
            <a:rect l="l" t="t" r="r" b="b"/>
            <a:pathLst>
              <a:path w="6563359" h="9525">
                <a:moveTo>
                  <a:pt x="6563314" y="9524"/>
                </a:moveTo>
                <a:lnTo>
                  <a:pt x="0" y="9524"/>
                </a:lnTo>
                <a:lnTo>
                  <a:pt x="0" y="0"/>
                </a:lnTo>
                <a:lnTo>
                  <a:pt x="6563314" y="0"/>
                </a:lnTo>
                <a:lnTo>
                  <a:pt x="6563314" y="9524"/>
                </a:lnTo>
                <a:close/>
              </a:path>
            </a:pathLst>
          </a:custGeom>
          <a:solidFill>
            <a:srgbClr val="E1E7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10845353" y="6226175"/>
            <a:ext cx="152400" cy="19113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900" spc="-25">
                <a:solidFill>
                  <a:srgbClr val="94A3B8"/>
                </a:solidFill>
                <a:latin typeface="Noto Sans KR"/>
                <a:cs typeface="Noto Sans KR"/>
              </a:rPr>
              <a:t>14</a:t>
            </a:r>
            <a:endParaRPr sz="900">
              <a:latin typeface="Noto Sans KR"/>
              <a:cs typeface="Noto Sans K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5715000" y="2538411"/>
            <a:ext cx="762000" cy="38100"/>
          </a:xfrm>
          <a:custGeom>
            <a:avLst/>
            <a:gdLst/>
            <a:ahLst/>
            <a:cxnLst/>
            <a:rect l="l" t="t" r="r" b="b"/>
            <a:pathLst>
              <a:path w="762000" h="38100">
                <a:moveTo>
                  <a:pt x="761999" y="38099"/>
                </a:moveTo>
                <a:lnTo>
                  <a:pt x="0" y="38099"/>
                </a:lnTo>
                <a:lnTo>
                  <a:pt x="0" y="0"/>
                </a:lnTo>
                <a:lnTo>
                  <a:pt x="761999" y="0"/>
                </a:lnTo>
                <a:lnTo>
                  <a:pt x="761999" y="38099"/>
                </a:lnTo>
                <a:close/>
              </a:path>
            </a:pathLst>
          </a:custGeom>
          <a:solidFill>
            <a:srgbClr val="0F76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553909" rIns="0" bIns="0" rtlCol="0" vert="horz">
            <a:spAutoFit/>
          </a:bodyPr>
          <a:lstStyle/>
          <a:p>
            <a:pPr marL="1378585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01. 인간의 </a:t>
            </a:r>
            <a:r>
              <a:rPr dirty="0" sz="3600" spc="-25"/>
              <a:t>존엄성</a:t>
            </a:r>
            <a:endParaRPr sz="3600"/>
          </a:p>
        </p:txBody>
      </p:sp>
      <p:sp>
        <p:nvSpPr>
          <p:cNvPr id="5" name="object 5" descr=""/>
          <p:cNvSpPr txBox="1"/>
          <p:nvPr/>
        </p:nvSpPr>
        <p:spPr>
          <a:xfrm>
            <a:off x="749300" y="6089015"/>
            <a:ext cx="1605280" cy="19113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900">
                <a:solidFill>
                  <a:srgbClr val="94A3B8"/>
                </a:solidFill>
                <a:latin typeface="Noto Sans KR"/>
                <a:cs typeface="Noto Sans KR"/>
              </a:rPr>
              <a:t>장애인사회복지론 | 인간의 </a:t>
            </a:r>
            <a:r>
              <a:rPr dirty="0" sz="900" spc="-25">
                <a:solidFill>
                  <a:srgbClr val="94A3B8"/>
                </a:solidFill>
                <a:latin typeface="Noto Sans KR"/>
                <a:cs typeface="Noto Sans KR"/>
              </a:rPr>
              <a:t>존엄성</a:t>
            </a:r>
            <a:endParaRPr sz="900">
              <a:latin typeface="Noto Sans KR"/>
              <a:cs typeface="Noto Sans KR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0480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240"/>
              </a:spcBef>
            </a:pPr>
            <a:r>
              <a:rPr dirty="0"/>
              <a:t>Slide </a:t>
            </a:r>
            <a:fld id="{81D60167-4931-47E6-BA6A-407CBD079E47}" type="slidenum">
              <a:rPr dirty="0"/>
              <a:t>3</a:t>
            </a:fld>
            <a:r>
              <a:rPr dirty="0"/>
              <a:t> </a:t>
            </a:r>
            <a:r>
              <a:rPr dirty="0" spc="-50"/>
              <a:t>/</a:t>
            </a:r>
          </a:p>
          <a:p>
            <a:pPr marL="76200">
              <a:lnSpc>
                <a:spcPct val="100000"/>
              </a:lnSpc>
            </a:pPr>
            <a:r>
              <a:rPr dirty="0" spc="-25"/>
              <a:t>14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136392" y="3537267"/>
            <a:ext cx="391922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475568"/>
                </a:solidFill>
                <a:latin typeface="Noto Sans KR"/>
                <a:cs typeface="Noto Sans KR"/>
              </a:rPr>
              <a:t>장애를</a:t>
            </a:r>
            <a:r>
              <a:rPr dirty="0" sz="1500" spc="-1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500">
                <a:solidFill>
                  <a:srgbClr val="475568"/>
                </a:solidFill>
                <a:latin typeface="Noto Sans KR"/>
                <a:cs typeface="Noto Sans KR"/>
              </a:rPr>
              <a:t>바라보는 시대별 관점과 패러다임의 </a:t>
            </a:r>
            <a:r>
              <a:rPr dirty="0" sz="1500" spc="-25">
                <a:solidFill>
                  <a:srgbClr val="475568"/>
                </a:solidFill>
                <a:latin typeface="Noto Sans KR"/>
                <a:cs typeface="Noto Sans KR"/>
              </a:rPr>
              <a:t>변화상</a:t>
            </a:r>
            <a:endParaRPr sz="1500">
              <a:latin typeface="Noto Sans KR"/>
              <a:cs typeface="Noto Sans K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5972175"/>
            <a:ext cx="10667999" cy="314324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762000" y="3448050"/>
            <a:ext cx="10668000" cy="228600"/>
            <a:chOff x="762000" y="3448050"/>
            <a:chExt cx="10668000" cy="228600"/>
          </a:xfrm>
        </p:grpSpPr>
        <p:sp>
          <p:nvSpPr>
            <p:cNvPr id="4" name="object 4" descr=""/>
            <p:cNvSpPr/>
            <p:nvPr/>
          </p:nvSpPr>
          <p:spPr>
            <a:xfrm>
              <a:off x="762000" y="3543300"/>
              <a:ext cx="10668000" cy="38100"/>
            </a:xfrm>
            <a:custGeom>
              <a:avLst/>
              <a:gdLst/>
              <a:ahLst/>
              <a:cxnLst/>
              <a:rect l="l" t="t" r="r" b="b"/>
              <a:pathLst>
                <a:path w="10668000" h="38100">
                  <a:moveTo>
                    <a:pt x="10667999" y="38099"/>
                  </a:moveTo>
                  <a:lnTo>
                    <a:pt x="0" y="38099"/>
                  </a:lnTo>
                  <a:lnTo>
                    <a:pt x="0" y="0"/>
                  </a:lnTo>
                  <a:lnTo>
                    <a:pt x="10667999" y="0"/>
                  </a:lnTo>
                  <a:lnTo>
                    <a:pt x="10667999" y="38099"/>
                  </a:lnTo>
                  <a:close/>
                </a:path>
              </a:pathLst>
            </a:custGeom>
            <a:solidFill>
              <a:srgbClr val="E1E7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4490" y="3448050"/>
              <a:ext cx="228599" cy="22859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12630" y="3448050"/>
              <a:ext cx="228599" cy="22859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50768" y="3448050"/>
              <a:ext cx="228599" cy="22859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88909" y="3448050"/>
              <a:ext cx="228599" cy="228599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926236" y="3779773"/>
            <a:ext cx="2157095" cy="8851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R="24130">
              <a:lnSpc>
                <a:spcPct val="100000"/>
              </a:lnSpc>
              <a:spcBef>
                <a:spcPts val="125"/>
              </a:spcBef>
            </a:pPr>
            <a:r>
              <a:rPr dirty="0" sz="1550" b="1">
                <a:solidFill>
                  <a:srgbClr val="0F766E"/>
                </a:solidFill>
                <a:latin typeface="Noto Sans KR"/>
                <a:cs typeface="Noto Sans KR"/>
              </a:rPr>
              <a:t>고대</a:t>
            </a:r>
            <a:r>
              <a:rPr dirty="0" sz="1550" spc="20" b="1">
                <a:solidFill>
                  <a:srgbClr val="0F766E"/>
                </a:solidFill>
                <a:latin typeface="Noto Sans KR"/>
                <a:cs typeface="Noto Sans KR"/>
              </a:rPr>
              <a:t> </a:t>
            </a:r>
            <a:r>
              <a:rPr dirty="0" sz="1550" b="1">
                <a:solidFill>
                  <a:srgbClr val="0F766E"/>
                </a:solidFill>
                <a:latin typeface="Noto Sans KR"/>
                <a:cs typeface="Noto Sans KR"/>
              </a:rPr>
              <a:t>~</a:t>
            </a:r>
            <a:r>
              <a:rPr dirty="0" sz="1550" spc="25" b="1">
                <a:solidFill>
                  <a:srgbClr val="0F766E"/>
                </a:solidFill>
                <a:latin typeface="Noto Sans KR"/>
                <a:cs typeface="Noto Sans KR"/>
              </a:rPr>
              <a:t> </a:t>
            </a:r>
            <a:r>
              <a:rPr dirty="0" sz="1550" spc="-25" b="1">
                <a:solidFill>
                  <a:srgbClr val="0F766E"/>
                </a:solidFill>
                <a:latin typeface="Noto Sans KR"/>
                <a:cs typeface="Noto Sans KR"/>
              </a:rPr>
              <a:t>중세</a:t>
            </a:r>
            <a:endParaRPr sz="1550">
              <a:latin typeface="Noto Sans KR"/>
              <a:cs typeface="Noto Sans KR"/>
            </a:endParaRPr>
          </a:p>
          <a:p>
            <a:pPr algn="ctr" marR="24130">
              <a:lnSpc>
                <a:spcPct val="100000"/>
              </a:lnSpc>
              <a:spcBef>
                <a:spcPts val="855"/>
              </a:spcBef>
            </a:pPr>
            <a:r>
              <a:rPr dirty="0" sz="1100" b="1">
                <a:solidFill>
                  <a:srgbClr val="475568"/>
                </a:solidFill>
                <a:latin typeface="Noto Sans KR"/>
                <a:cs typeface="Noto Sans KR"/>
              </a:rPr>
              <a:t>배제와</a:t>
            </a:r>
            <a:r>
              <a:rPr dirty="0" sz="1100" spc="65" b="1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100" spc="-25" b="1">
                <a:solidFill>
                  <a:srgbClr val="475568"/>
                </a:solidFill>
                <a:latin typeface="Noto Sans KR"/>
                <a:cs typeface="Noto Sans KR"/>
              </a:rPr>
              <a:t>동정</a:t>
            </a:r>
            <a:endParaRPr sz="1100">
              <a:latin typeface="Noto Sans KR"/>
              <a:cs typeface="Noto Sans KR"/>
            </a:endParaRPr>
          </a:p>
          <a:p>
            <a:pPr algn="ctr" marL="12065" marR="5080">
              <a:lnSpc>
                <a:spcPct val="102299"/>
              </a:lnSpc>
            </a:pPr>
            <a:r>
              <a:rPr dirty="0" sz="1100">
                <a:solidFill>
                  <a:srgbClr val="475568"/>
                </a:solidFill>
                <a:latin typeface="Noto Sans KR"/>
                <a:cs typeface="Noto Sans KR"/>
              </a:rPr>
              <a:t>생존권</a:t>
            </a:r>
            <a:r>
              <a:rPr dirty="0" sz="1100" spc="5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100">
                <a:solidFill>
                  <a:srgbClr val="475568"/>
                </a:solidFill>
                <a:latin typeface="Noto Sans KR"/>
                <a:cs typeface="Noto Sans KR"/>
              </a:rPr>
              <a:t>부재</a:t>
            </a:r>
            <a:r>
              <a:rPr dirty="0" sz="1100" spc="5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100">
                <a:solidFill>
                  <a:srgbClr val="475568"/>
                </a:solidFill>
                <a:latin typeface="Noto Sans KR"/>
                <a:cs typeface="Noto Sans KR"/>
              </a:rPr>
              <a:t>속</a:t>
            </a:r>
            <a:r>
              <a:rPr dirty="0" sz="1100" spc="5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100">
                <a:solidFill>
                  <a:srgbClr val="475568"/>
                </a:solidFill>
                <a:latin typeface="Noto Sans KR"/>
                <a:cs typeface="Noto Sans KR"/>
              </a:rPr>
              <a:t>종교적</a:t>
            </a:r>
            <a:r>
              <a:rPr dirty="0" sz="1100" spc="5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100">
                <a:solidFill>
                  <a:srgbClr val="475568"/>
                </a:solidFill>
                <a:latin typeface="Noto Sans KR"/>
                <a:cs typeface="Noto Sans KR"/>
              </a:rPr>
              <a:t>시혜와</a:t>
            </a:r>
            <a:r>
              <a:rPr dirty="0" sz="1100" spc="5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100" spc="-25">
                <a:solidFill>
                  <a:srgbClr val="475568"/>
                </a:solidFill>
                <a:latin typeface="Noto Sans KR"/>
                <a:cs typeface="Noto Sans KR"/>
              </a:rPr>
              <a:t>자선에 의존</a:t>
            </a:r>
            <a:endParaRPr sz="1100">
              <a:latin typeface="Noto Sans KR"/>
              <a:cs typeface="Noto Sans KR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532930" y="2274823"/>
            <a:ext cx="2419985" cy="8851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R="24130">
              <a:lnSpc>
                <a:spcPct val="100000"/>
              </a:lnSpc>
              <a:spcBef>
                <a:spcPts val="125"/>
              </a:spcBef>
            </a:pPr>
            <a:r>
              <a:rPr dirty="0" sz="1550" b="1">
                <a:solidFill>
                  <a:srgbClr val="0F766E"/>
                </a:solidFill>
                <a:latin typeface="Noto Sans KR"/>
                <a:cs typeface="Noto Sans KR"/>
              </a:rPr>
              <a:t>근대</a:t>
            </a:r>
            <a:r>
              <a:rPr dirty="0" sz="1550" spc="30" b="1">
                <a:solidFill>
                  <a:srgbClr val="0F766E"/>
                </a:solidFill>
                <a:latin typeface="Noto Sans KR"/>
                <a:cs typeface="Noto Sans KR"/>
              </a:rPr>
              <a:t> </a:t>
            </a:r>
            <a:r>
              <a:rPr dirty="0" sz="1550" spc="-10" b="1">
                <a:solidFill>
                  <a:srgbClr val="0F766E"/>
                </a:solidFill>
                <a:latin typeface="Noto Sans KR"/>
                <a:cs typeface="Noto Sans KR"/>
              </a:rPr>
              <a:t>(17~19c)</a:t>
            </a:r>
            <a:endParaRPr sz="1550">
              <a:latin typeface="Noto Sans KR"/>
              <a:cs typeface="Noto Sans KR"/>
            </a:endParaRPr>
          </a:p>
          <a:p>
            <a:pPr algn="ctr" marR="24130">
              <a:lnSpc>
                <a:spcPct val="100000"/>
              </a:lnSpc>
              <a:spcBef>
                <a:spcPts val="855"/>
              </a:spcBef>
            </a:pPr>
            <a:r>
              <a:rPr dirty="0" sz="1100" b="1">
                <a:solidFill>
                  <a:srgbClr val="475568"/>
                </a:solidFill>
                <a:latin typeface="Noto Sans KR"/>
                <a:cs typeface="Noto Sans KR"/>
              </a:rPr>
              <a:t>격리와</a:t>
            </a:r>
            <a:r>
              <a:rPr dirty="0" sz="1100" spc="65" b="1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100" spc="-25" b="1">
                <a:solidFill>
                  <a:srgbClr val="475568"/>
                </a:solidFill>
                <a:latin typeface="Noto Sans KR"/>
                <a:cs typeface="Noto Sans KR"/>
              </a:rPr>
              <a:t>통제</a:t>
            </a:r>
            <a:endParaRPr sz="1100">
              <a:latin typeface="Noto Sans KR"/>
              <a:cs typeface="Noto Sans KR"/>
            </a:endParaRPr>
          </a:p>
          <a:p>
            <a:pPr algn="ctr" marL="12700" marR="5080">
              <a:lnSpc>
                <a:spcPct val="102299"/>
              </a:lnSpc>
            </a:pPr>
            <a:r>
              <a:rPr dirty="0" sz="1100">
                <a:solidFill>
                  <a:srgbClr val="475568"/>
                </a:solidFill>
                <a:latin typeface="Noto Sans KR"/>
                <a:cs typeface="Noto Sans KR"/>
              </a:rPr>
              <a:t>산업혁명기</a:t>
            </a:r>
            <a:r>
              <a:rPr dirty="0" sz="1100" spc="6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100">
                <a:solidFill>
                  <a:srgbClr val="475568"/>
                </a:solidFill>
                <a:latin typeface="Noto Sans KR"/>
                <a:cs typeface="Noto Sans KR"/>
              </a:rPr>
              <a:t>시설</a:t>
            </a:r>
            <a:r>
              <a:rPr dirty="0" sz="1100" spc="6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100">
                <a:solidFill>
                  <a:srgbClr val="475568"/>
                </a:solidFill>
                <a:latin typeface="Noto Sans KR"/>
                <a:cs typeface="Noto Sans KR"/>
              </a:rPr>
              <a:t>수용</a:t>
            </a:r>
            <a:r>
              <a:rPr dirty="0" sz="1100" spc="6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100">
                <a:solidFill>
                  <a:srgbClr val="475568"/>
                </a:solidFill>
                <a:latin typeface="Noto Sans KR"/>
                <a:cs typeface="Noto Sans KR"/>
              </a:rPr>
              <a:t>격리와</a:t>
            </a:r>
            <a:r>
              <a:rPr dirty="0" sz="1100" spc="6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100">
                <a:solidFill>
                  <a:srgbClr val="475568"/>
                </a:solidFill>
                <a:latin typeface="Noto Sans KR"/>
                <a:cs typeface="Noto Sans KR"/>
              </a:rPr>
              <a:t>의학적</a:t>
            </a:r>
            <a:r>
              <a:rPr dirty="0" sz="1100" spc="6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100" spc="-25">
                <a:solidFill>
                  <a:srgbClr val="475568"/>
                </a:solidFill>
                <a:latin typeface="Noto Sans KR"/>
                <a:cs typeface="Noto Sans KR"/>
              </a:rPr>
              <a:t>치료 </a:t>
            </a:r>
            <a:r>
              <a:rPr dirty="0" sz="1100">
                <a:solidFill>
                  <a:srgbClr val="475568"/>
                </a:solidFill>
                <a:latin typeface="Noto Sans KR"/>
                <a:cs typeface="Noto Sans KR"/>
              </a:rPr>
              <a:t>모델</a:t>
            </a:r>
            <a:r>
              <a:rPr dirty="0" sz="1100" spc="4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100" spc="-25">
                <a:solidFill>
                  <a:srgbClr val="475568"/>
                </a:solidFill>
                <a:latin typeface="Noto Sans KR"/>
                <a:cs typeface="Noto Sans KR"/>
              </a:rPr>
              <a:t>지배</a:t>
            </a:r>
            <a:endParaRPr sz="1100">
              <a:latin typeface="Noto Sans KR"/>
              <a:cs typeface="Noto Sans KR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336793" y="3779773"/>
            <a:ext cx="2288540" cy="8851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R="24130">
              <a:lnSpc>
                <a:spcPct val="100000"/>
              </a:lnSpc>
              <a:spcBef>
                <a:spcPts val="125"/>
              </a:spcBef>
            </a:pPr>
            <a:r>
              <a:rPr dirty="0" sz="1550" b="1">
                <a:solidFill>
                  <a:srgbClr val="0F766E"/>
                </a:solidFill>
                <a:latin typeface="Noto Sans KR"/>
                <a:cs typeface="Noto Sans KR"/>
              </a:rPr>
              <a:t>현대</a:t>
            </a:r>
            <a:r>
              <a:rPr dirty="0" sz="1550" spc="30" b="1">
                <a:solidFill>
                  <a:srgbClr val="0F766E"/>
                </a:solidFill>
                <a:latin typeface="Noto Sans KR"/>
                <a:cs typeface="Noto Sans KR"/>
              </a:rPr>
              <a:t> </a:t>
            </a:r>
            <a:r>
              <a:rPr dirty="0" sz="1550" spc="-25" b="1">
                <a:solidFill>
                  <a:srgbClr val="0F766E"/>
                </a:solidFill>
                <a:latin typeface="Noto Sans KR"/>
                <a:cs typeface="Noto Sans KR"/>
              </a:rPr>
              <a:t>전반기</a:t>
            </a:r>
            <a:endParaRPr sz="1550">
              <a:latin typeface="Noto Sans KR"/>
              <a:cs typeface="Noto Sans KR"/>
            </a:endParaRPr>
          </a:p>
          <a:p>
            <a:pPr algn="ctr" marR="24130">
              <a:lnSpc>
                <a:spcPct val="100000"/>
              </a:lnSpc>
              <a:spcBef>
                <a:spcPts val="855"/>
              </a:spcBef>
            </a:pPr>
            <a:r>
              <a:rPr dirty="0" sz="1100" b="1">
                <a:solidFill>
                  <a:srgbClr val="475568"/>
                </a:solidFill>
                <a:latin typeface="Noto Sans KR"/>
                <a:cs typeface="Noto Sans KR"/>
              </a:rPr>
              <a:t>인권과</a:t>
            </a:r>
            <a:r>
              <a:rPr dirty="0" sz="1100" spc="65" b="1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100" spc="-25" b="1">
                <a:solidFill>
                  <a:srgbClr val="475568"/>
                </a:solidFill>
                <a:latin typeface="Noto Sans KR"/>
                <a:cs typeface="Noto Sans KR"/>
              </a:rPr>
              <a:t>정상화</a:t>
            </a:r>
            <a:endParaRPr sz="1100">
              <a:latin typeface="Noto Sans KR"/>
              <a:cs typeface="Noto Sans KR"/>
            </a:endParaRPr>
          </a:p>
          <a:p>
            <a:pPr algn="ctr" marL="12700" marR="5080">
              <a:lnSpc>
                <a:spcPct val="102299"/>
              </a:lnSpc>
            </a:pPr>
            <a:r>
              <a:rPr dirty="0" sz="1100">
                <a:solidFill>
                  <a:srgbClr val="475568"/>
                </a:solidFill>
                <a:latin typeface="Noto Sans KR"/>
                <a:cs typeface="Noto Sans KR"/>
              </a:rPr>
              <a:t>세계인권선언</a:t>
            </a:r>
            <a:r>
              <a:rPr dirty="0" sz="1100" spc="6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100">
                <a:solidFill>
                  <a:srgbClr val="475568"/>
                </a:solidFill>
                <a:latin typeface="Noto Sans KR"/>
                <a:cs typeface="Noto Sans KR"/>
              </a:rPr>
              <a:t>기반</a:t>
            </a:r>
            <a:r>
              <a:rPr dirty="0" sz="1100" spc="6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100">
                <a:solidFill>
                  <a:srgbClr val="475568"/>
                </a:solidFill>
                <a:latin typeface="Noto Sans KR"/>
                <a:cs typeface="Noto Sans KR"/>
              </a:rPr>
              <a:t>복지권</a:t>
            </a:r>
            <a:r>
              <a:rPr dirty="0" sz="1100" spc="6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100">
                <a:solidFill>
                  <a:srgbClr val="475568"/>
                </a:solidFill>
                <a:latin typeface="Noto Sans KR"/>
                <a:cs typeface="Noto Sans KR"/>
              </a:rPr>
              <a:t>확립</a:t>
            </a:r>
            <a:r>
              <a:rPr dirty="0" sz="1100" spc="6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100">
                <a:solidFill>
                  <a:srgbClr val="475568"/>
                </a:solidFill>
                <a:latin typeface="Noto Sans KR"/>
                <a:cs typeface="Noto Sans KR"/>
              </a:rPr>
              <a:t>및</a:t>
            </a:r>
            <a:r>
              <a:rPr dirty="0" sz="1100" spc="6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100" spc="-25">
                <a:solidFill>
                  <a:srgbClr val="475568"/>
                </a:solidFill>
                <a:latin typeface="Noto Sans KR"/>
                <a:cs typeface="Noto Sans KR"/>
              </a:rPr>
              <a:t>지역 </a:t>
            </a:r>
            <a:r>
              <a:rPr dirty="0" sz="1100">
                <a:solidFill>
                  <a:srgbClr val="475568"/>
                </a:solidFill>
                <a:latin typeface="Noto Sans KR"/>
                <a:cs typeface="Noto Sans KR"/>
              </a:rPr>
              <a:t>통합</a:t>
            </a:r>
            <a:r>
              <a:rPr dirty="0" sz="1100" spc="4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100">
                <a:solidFill>
                  <a:srgbClr val="475568"/>
                </a:solidFill>
                <a:latin typeface="Noto Sans KR"/>
                <a:cs typeface="Noto Sans KR"/>
              </a:rPr>
              <a:t>가치</a:t>
            </a:r>
            <a:r>
              <a:rPr dirty="0" sz="1100" spc="4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100" spc="-25">
                <a:solidFill>
                  <a:srgbClr val="475568"/>
                </a:solidFill>
                <a:latin typeface="Noto Sans KR"/>
                <a:cs typeface="Noto Sans KR"/>
              </a:rPr>
              <a:t>대두</a:t>
            </a:r>
            <a:endParaRPr sz="1100">
              <a:latin typeface="Noto Sans KR"/>
              <a:cs typeface="Noto Sans KR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245813" y="2274823"/>
            <a:ext cx="1946910" cy="8851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R="24130">
              <a:lnSpc>
                <a:spcPct val="100000"/>
              </a:lnSpc>
              <a:spcBef>
                <a:spcPts val="125"/>
              </a:spcBef>
            </a:pPr>
            <a:r>
              <a:rPr dirty="0" sz="1550" b="1">
                <a:solidFill>
                  <a:srgbClr val="0F766E"/>
                </a:solidFill>
                <a:latin typeface="Noto Sans KR"/>
                <a:cs typeface="Noto Sans KR"/>
              </a:rPr>
              <a:t>현대</a:t>
            </a:r>
            <a:r>
              <a:rPr dirty="0" sz="1550" spc="30" b="1">
                <a:solidFill>
                  <a:srgbClr val="0F766E"/>
                </a:solidFill>
                <a:latin typeface="Noto Sans KR"/>
                <a:cs typeface="Noto Sans KR"/>
              </a:rPr>
              <a:t> </a:t>
            </a:r>
            <a:r>
              <a:rPr dirty="0" sz="1550" spc="-10" b="1">
                <a:solidFill>
                  <a:srgbClr val="0F766E"/>
                </a:solidFill>
                <a:latin typeface="Noto Sans KR"/>
                <a:cs typeface="Noto Sans KR"/>
              </a:rPr>
              <a:t>후반기~현재</a:t>
            </a:r>
            <a:endParaRPr sz="1550">
              <a:latin typeface="Noto Sans KR"/>
              <a:cs typeface="Noto Sans KR"/>
            </a:endParaRPr>
          </a:p>
          <a:p>
            <a:pPr algn="ctr" marR="24130">
              <a:lnSpc>
                <a:spcPct val="100000"/>
              </a:lnSpc>
              <a:spcBef>
                <a:spcPts val="855"/>
              </a:spcBef>
            </a:pPr>
            <a:r>
              <a:rPr dirty="0" sz="1100" b="1">
                <a:solidFill>
                  <a:srgbClr val="475568"/>
                </a:solidFill>
                <a:latin typeface="Noto Sans KR"/>
                <a:cs typeface="Noto Sans KR"/>
              </a:rPr>
              <a:t>자립과</a:t>
            </a:r>
            <a:r>
              <a:rPr dirty="0" sz="1100" spc="55" b="1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100" b="1">
                <a:solidFill>
                  <a:srgbClr val="475568"/>
                </a:solidFill>
                <a:latin typeface="Noto Sans KR"/>
                <a:cs typeface="Noto Sans KR"/>
              </a:rPr>
              <a:t>장벽</a:t>
            </a:r>
            <a:r>
              <a:rPr dirty="0" sz="1100" spc="55" b="1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100" spc="-25" b="1">
                <a:solidFill>
                  <a:srgbClr val="475568"/>
                </a:solidFill>
                <a:latin typeface="Noto Sans KR"/>
                <a:cs typeface="Noto Sans KR"/>
              </a:rPr>
              <a:t>해소</a:t>
            </a:r>
            <a:endParaRPr sz="1100">
              <a:latin typeface="Noto Sans KR"/>
              <a:cs typeface="Noto Sans KR"/>
            </a:endParaRPr>
          </a:p>
          <a:p>
            <a:pPr algn="ctr" marL="12700" marR="5080">
              <a:lnSpc>
                <a:spcPct val="102299"/>
              </a:lnSpc>
            </a:pPr>
            <a:r>
              <a:rPr dirty="0" sz="1100">
                <a:solidFill>
                  <a:srgbClr val="475568"/>
                </a:solidFill>
                <a:latin typeface="Noto Sans KR"/>
                <a:cs typeface="Noto Sans KR"/>
              </a:rPr>
              <a:t>자립생활(IL)</a:t>
            </a:r>
            <a:r>
              <a:rPr dirty="0" sz="1100" spc="5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100">
                <a:solidFill>
                  <a:srgbClr val="475568"/>
                </a:solidFill>
                <a:latin typeface="Noto Sans KR"/>
                <a:cs typeface="Noto Sans KR"/>
              </a:rPr>
              <a:t>전개</a:t>
            </a:r>
            <a:r>
              <a:rPr dirty="0" sz="1100" spc="6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100">
                <a:solidFill>
                  <a:srgbClr val="475568"/>
                </a:solidFill>
                <a:latin typeface="Noto Sans KR"/>
                <a:cs typeface="Noto Sans KR"/>
              </a:rPr>
              <a:t>및</a:t>
            </a:r>
            <a:r>
              <a:rPr dirty="0" sz="1100" spc="5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100">
                <a:solidFill>
                  <a:srgbClr val="475568"/>
                </a:solidFill>
                <a:latin typeface="Noto Sans KR"/>
                <a:cs typeface="Noto Sans KR"/>
              </a:rPr>
              <a:t>사회</a:t>
            </a:r>
            <a:r>
              <a:rPr dirty="0" sz="1100" spc="6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100" spc="-25">
                <a:solidFill>
                  <a:srgbClr val="475568"/>
                </a:solidFill>
                <a:latin typeface="Noto Sans KR"/>
                <a:cs typeface="Noto Sans KR"/>
              </a:rPr>
              <a:t>구조적 </a:t>
            </a:r>
            <a:r>
              <a:rPr dirty="0" sz="1100">
                <a:solidFill>
                  <a:srgbClr val="475568"/>
                </a:solidFill>
                <a:latin typeface="Noto Sans KR"/>
                <a:cs typeface="Noto Sans KR"/>
              </a:rPr>
              <a:t>물리·인식</a:t>
            </a:r>
            <a:r>
              <a:rPr dirty="0" sz="1100" spc="7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100">
                <a:solidFill>
                  <a:srgbClr val="475568"/>
                </a:solidFill>
                <a:latin typeface="Noto Sans KR"/>
                <a:cs typeface="Noto Sans KR"/>
              </a:rPr>
              <a:t>장벽</a:t>
            </a:r>
            <a:r>
              <a:rPr dirty="0" sz="1100" spc="7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100" spc="-25">
                <a:solidFill>
                  <a:srgbClr val="475568"/>
                </a:solidFill>
                <a:latin typeface="Noto Sans KR"/>
                <a:cs typeface="Noto Sans KR"/>
              </a:rPr>
              <a:t>극복</a:t>
            </a:r>
            <a:endParaRPr sz="1100">
              <a:latin typeface="Noto Sans KR"/>
              <a:cs typeface="Noto Sans KR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역사로 보는 장애 관점의 </a:t>
            </a:r>
            <a:r>
              <a:rPr dirty="0" spc="-25"/>
              <a:t>흐름</a:t>
            </a:r>
          </a:p>
        </p:txBody>
      </p:sp>
      <p:sp>
        <p:nvSpPr>
          <p:cNvPr id="14" name="object 14" descr=""/>
          <p:cNvSpPr/>
          <p:nvPr/>
        </p:nvSpPr>
        <p:spPr>
          <a:xfrm>
            <a:off x="762000" y="1057275"/>
            <a:ext cx="5884545" cy="9525"/>
          </a:xfrm>
          <a:custGeom>
            <a:avLst/>
            <a:gdLst/>
            <a:ahLst/>
            <a:cxnLst/>
            <a:rect l="l" t="t" r="r" b="b"/>
            <a:pathLst>
              <a:path w="5884545" h="9525">
                <a:moveTo>
                  <a:pt x="5884220" y="9524"/>
                </a:moveTo>
                <a:lnTo>
                  <a:pt x="0" y="9524"/>
                </a:lnTo>
                <a:lnTo>
                  <a:pt x="0" y="0"/>
                </a:lnTo>
                <a:lnTo>
                  <a:pt x="5884220" y="0"/>
                </a:lnTo>
                <a:lnTo>
                  <a:pt x="5884220" y="9524"/>
                </a:lnTo>
                <a:close/>
              </a:path>
            </a:pathLst>
          </a:custGeom>
          <a:solidFill>
            <a:srgbClr val="E1E7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749300" y="6089015"/>
            <a:ext cx="1605280" cy="19113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900">
                <a:solidFill>
                  <a:srgbClr val="94A3B8"/>
                </a:solidFill>
                <a:latin typeface="Noto Sans KR"/>
                <a:cs typeface="Noto Sans KR"/>
              </a:rPr>
              <a:t>장애인사회복지론 | 인간의 </a:t>
            </a:r>
            <a:r>
              <a:rPr dirty="0" sz="900" spc="-25">
                <a:solidFill>
                  <a:srgbClr val="94A3B8"/>
                </a:solidFill>
                <a:latin typeface="Noto Sans KR"/>
                <a:cs typeface="Noto Sans KR"/>
              </a:rPr>
              <a:t>존엄성</a:t>
            </a:r>
            <a:endParaRPr sz="900">
              <a:latin typeface="Noto Sans KR"/>
              <a:cs typeface="Noto Sans KR"/>
            </a:endParaRPr>
          </a:p>
        </p:txBody>
      </p: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0480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240"/>
              </a:spcBef>
            </a:pPr>
            <a:r>
              <a:rPr dirty="0"/>
              <a:t>Slide </a:t>
            </a:r>
            <a:fld id="{81D60167-4931-47E6-BA6A-407CBD079E47}" type="slidenum">
              <a:rPr dirty="0"/>
              <a:t>3</a:t>
            </a:fld>
            <a:r>
              <a:rPr dirty="0"/>
              <a:t> </a:t>
            </a:r>
            <a:r>
              <a:rPr dirty="0" spc="-50"/>
              <a:t>/</a:t>
            </a:r>
          </a:p>
          <a:p>
            <a:pPr marL="76200">
              <a:lnSpc>
                <a:spcPct val="100000"/>
              </a:lnSpc>
            </a:pPr>
            <a:r>
              <a:rPr dirty="0" spc="-25"/>
              <a:t>14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0" y="5972175"/>
            <a:ext cx="10667999" cy="31432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49300" y="1901835"/>
            <a:ext cx="5164455" cy="13188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2225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0F172A"/>
                </a:solidFill>
                <a:latin typeface="Noto Sans KR"/>
                <a:cs typeface="Noto Sans KR"/>
              </a:rPr>
              <a:t>권리의 주체로서의 패러다임 </a:t>
            </a:r>
            <a:r>
              <a:rPr dirty="0" sz="1400" spc="-25" b="1">
                <a:solidFill>
                  <a:srgbClr val="0F172A"/>
                </a:solidFill>
                <a:latin typeface="Noto Sans KR"/>
                <a:cs typeface="Noto Sans KR"/>
              </a:rPr>
              <a:t>전환</a:t>
            </a:r>
            <a:endParaRPr sz="1400">
              <a:latin typeface="Noto Sans KR"/>
              <a:cs typeface="Noto Sans KR"/>
            </a:endParaRPr>
          </a:p>
          <a:p>
            <a:pPr marL="12700">
              <a:lnSpc>
                <a:spcPct val="100000"/>
              </a:lnSpc>
              <a:spcBef>
                <a:spcPts val="1795"/>
              </a:spcBef>
            </a:pPr>
            <a:r>
              <a:rPr dirty="0" sz="1250" b="1">
                <a:solidFill>
                  <a:srgbClr val="475568"/>
                </a:solidFill>
                <a:latin typeface="Noto Sans KR"/>
                <a:cs typeface="Noto Sans KR"/>
              </a:rPr>
              <a:t>시혜와</a:t>
            </a:r>
            <a:r>
              <a:rPr dirty="0" sz="1250" spc="80" b="1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 b="1">
                <a:solidFill>
                  <a:srgbClr val="475568"/>
                </a:solidFill>
                <a:latin typeface="Noto Sans KR"/>
                <a:cs typeface="Noto Sans KR"/>
              </a:rPr>
              <a:t>자선에서</a:t>
            </a:r>
            <a:r>
              <a:rPr dirty="0" sz="1250" spc="80" b="1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 b="1">
                <a:solidFill>
                  <a:srgbClr val="475568"/>
                </a:solidFill>
                <a:latin typeface="Noto Sans KR"/>
                <a:cs typeface="Noto Sans KR"/>
              </a:rPr>
              <a:t>천부적</a:t>
            </a:r>
            <a:r>
              <a:rPr dirty="0" sz="1250" spc="85" b="1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 spc="-25" b="1">
                <a:solidFill>
                  <a:srgbClr val="475568"/>
                </a:solidFill>
                <a:latin typeface="Noto Sans KR"/>
                <a:cs typeface="Noto Sans KR"/>
              </a:rPr>
              <a:t>권리로</a:t>
            </a:r>
            <a:endParaRPr sz="1250">
              <a:latin typeface="Noto Sans KR"/>
              <a:cs typeface="Noto Sans KR"/>
            </a:endParaRPr>
          </a:p>
          <a:p>
            <a:pPr marL="12700" marR="5080" indent="36195">
              <a:lnSpc>
                <a:spcPct val="115500"/>
              </a:lnSpc>
            </a:pP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장애인은</a:t>
            </a:r>
            <a:r>
              <a:rPr dirty="0" sz="1250" spc="8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단순한</a:t>
            </a:r>
            <a:r>
              <a:rPr dirty="0" sz="1250" spc="9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동정의</a:t>
            </a:r>
            <a:r>
              <a:rPr dirty="0" sz="1250" spc="9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대상이나</a:t>
            </a:r>
            <a:r>
              <a:rPr dirty="0" sz="1250" spc="9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일방적인</a:t>
            </a:r>
            <a:r>
              <a:rPr dirty="0" sz="1250" spc="9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시혜성</a:t>
            </a:r>
            <a:r>
              <a:rPr dirty="0" sz="1250" spc="8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수혜자가</a:t>
            </a:r>
            <a:r>
              <a:rPr dirty="0" sz="1250" spc="9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아닙니다.</a:t>
            </a:r>
            <a:r>
              <a:rPr dirty="0" sz="1250" spc="9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 spc="-25">
                <a:solidFill>
                  <a:srgbClr val="475568"/>
                </a:solidFill>
                <a:latin typeface="Noto Sans KR"/>
                <a:cs typeface="Noto Sans KR"/>
              </a:rPr>
              <a:t>역사적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발전을</a:t>
            </a:r>
            <a:r>
              <a:rPr dirty="0" sz="1250" spc="7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거치며</a:t>
            </a:r>
            <a:r>
              <a:rPr dirty="0" sz="1250" spc="7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확립되었듯,</a:t>
            </a:r>
            <a:r>
              <a:rPr dirty="0" sz="1250" spc="8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존재</a:t>
            </a:r>
            <a:r>
              <a:rPr dirty="0" sz="1250" spc="7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자체로</a:t>
            </a:r>
            <a:r>
              <a:rPr dirty="0" sz="1250" spc="8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대등하고</a:t>
            </a:r>
            <a:r>
              <a:rPr dirty="0" sz="1250" spc="7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완전한</a:t>
            </a:r>
            <a:r>
              <a:rPr dirty="0" sz="1250" spc="8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인간</a:t>
            </a:r>
            <a:r>
              <a:rPr dirty="0" sz="1250" spc="7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존엄의</a:t>
            </a:r>
            <a:r>
              <a:rPr dirty="0" sz="1250" spc="7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 spc="-25">
                <a:solidFill>
                  <a:srgbClr val="475568"/>
                </a:solidFill>
                <a:latin typeface="Noto Sans KR"/>
                <a:cs typeface="Noto Sans KR"/>
              </a:rPr>
              <a:t>권리 </a:t>
            </a:r>
            <a:r>
              <a:rPr dirty="0" sz="1250" spc="-10">
                <a:solidFill>
                  <a:srgbClr val="475568"/>
                </a:solidFill>
                <a:latin typeface="Noto Sans KR"/>
                <a:cs typeface="Noto Sans KR"/>
              </a:rPr>
              <a:t>주체입니다.</a:t>
            </a:r>
            <a:endParaRPr sz="1250">
              <a:latin typeface="Noto Sans KR"/>
              <a:cs typeface="Noto Sans KR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49300" y="3709204"/>
            <a:ext cx="5132705" cy="13188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2225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0F172A"/>
                </a:solidFill>
                <a:latin typeface="Noto Sans KR"/>
                <a:cs typeface="Noto Sans KR"/>
              </a:rPr>
              <a:t>사회 구조적 배제와 결함의 </a:t>
            </a:r>
            <a:r>
              <a:rPr dirty="0" sz="1400" spc="-25" b="1">
                <a:solidFill>
                  <a:srgbClr val="0F172A"/>
                </a:solidFill>
                <a:latin typeface="Noto Sans KR"/>
                <a:cs typeface="Noto Sans KR"/>
              </a:rPr>
              <a:t>해소</a:t>
            </a:r>
            <a:endParaRPr sz="1400">
              <a:latin typeface="Noto Sans KR"/>
              <a:cs typeface="Noto Sans KR"/>
            </a:endParaRPr>
          </a:p>
          <a:p>
            <a:pPr marL="12700">
              <a:lnSpc>
                <a:spcPct val="100000"/>
              </a:lnSpc>
              <a:spcBef>
                <a:spcPts val="1795"/>
              </a:spcBef>
            </a:pPr>
            <a:r>
              <a:rPr dirty="0" sz="1250" b="1">
                <a:solidFill>
                  <a:srgbClr val="475568"/>
                </a:solidFill>
                <a:latin typeface="Noto Sans KR"/>
                <a:cs typeface="Noto Sans KR"/>
              </a:rPr>
              <a:t>개인의</a:t>
            </a:r>
            <a:r>
              <a:rPr dirty="0" sz="1250" spc="75" b="1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 b="1">
                <a:solidFill>
                  <a:srgbClr val="475568"/>
                </a:solidFill>
                <a:latin typeface="Noto Sans KR"/>
                <a:cs typeface="Noto Sans KR"/>
              </a:rPr>
              <a:t>'치료</a:t>
            </a:r>
            <a:r>
              <a:rPr dirty="0" sz="1250" spc="80" b="1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 b="1">
                <a:solidFill>
                  <a:srgbClr val="475568"/>
                </a:solidFill>
                <a:latin typeface="Noto Sans KR"/>
                <a:cs typeface="Noto Sans KR"/>
              </a:rPr>
              <a:t>대상'에서</a:t>
            </a:r>
            <a:r>
              <a:rPr dirty="0" sz="1250" spc="80" b="1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 b="1">
                <a:solidFill>
                  <a:srgbClr val="475568"/>
                </a:solidFill>
                <a:latin typeface="Noto Sans KR"/>
                <a:cs typeface="Noto Sans KR"/>
              </a:rPr>
              <a:t>'사회적</a:t>
            </a:r>
            <a:r>
              <a:rPr dirty="0" sz="1250" spc="75" b="1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 spc="-20" b="1">
                <a:solidFill>
                  <a:srgbClr val="475568"/>
                </a:solidFill>
                <a:latin typeface="Noto Sans KR"/>
                <a:cs typeface="Noto Sans KR"/>
              </a:rPr>
              <a:t>해결'로</a:t>
            </a:r>
            <a:endParaRPr sz="1250">
              <a:latin typeface="Noto Sans KR"/>
              <a:cs typeface="Noto Sans KR"/>
            </a:endParaRPr>
          </a:p>
          <a:p>
            <a:pPr marL="12700" marR="5080" indent="36195">
              <a:lnSpc>
                <a:spcPct val="115500"/>
              </a:lnSpc>
            </a:pP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인간</a:t>
            </a:r>
            <a:r>
              <a:rPr dirty="0" sz="1250" spc="7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존엄성의</a:t>
            </a:r>
            <a:r>
              <a:rPr dirty="0" sz="1250" spc="7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완성은</a:t>
            </a:r>
            <a:r>
              <a:rPr dirty="0" sz="1250" spc="7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개인의</a:t>
            </a:r>
            <a:r>
              <a:rPr dirty="0" sz="1250" spc="7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신체</a:t>
            </a:r>
            <a:r>
              <a:rPr dirty="0" sz="1250" spc="7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손상을</a:t>
            </a:r>
            <a:r>
              <a:rPr dirty="0" sz="1250" spc="7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치료해야</a:t>
            </a:r>
            <a:r>
              <a:rPr dirty="0" sz="1250" spc="7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할</a:t>
            </a:r>
            <a:r>
              <a:rPr dirty="0" sz="1250" spc="7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'결함'으로</a:t>
            </a:r>
            <a:r>
              <a:rPr dirty="0" sz="1250" spc="7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보는</a:t>
            </a:r>
            <a:r>
              <a:rPr dirty="0" sz="1250" spc="7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 spc="-25">
                <a:solidFill>
                  <a:srgbClr val="475568"/>
                </a:solidFill>
                <a:latin typeface="Noto Sans KR"/>
                <a:cs typeface="Noto Sans KR"/>
              </a:rPr>
              <a:t>의료적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관점에서</a:t>
            </a:r>
            <a:r>
              <a:rPr dirty="0" sz="1250" spc="114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벗어납니다.</a:t>
            </a:r>
            <a:r>
              <a:rPr dirty="0" sz="1250" spc="114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환경에</a:t>
            </a:r>
            <a:r>
              <a:rPr dirty="0" sz="1250" spc="11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기인한</a:t>
            </a:r>
            <a:r>
              <a:rPr dirty="0" sz="1250" spc="114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사회적·물리적</a:t>
            </a:r>
            <a:r>
              <a:rPr dirty="0" sz="1250" spc="114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장벽(Barrier)을</a:t>
            </a:r>
            <a:r>
              <a:rPr dirty="0" sz="1250" spc="114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 spc="-25">
                <a:solidFill>
                  <a:srgbClr val="475568"/>
                </a:solidFill>
                <a:latin typeface="Noto Sans KR"/>
                <a:cs typeface="Noto Sans KR"/>
              </a:rPr>
              <a:t>정비해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나가는</a:t>
            </a:r>
            <a:r>
              <a:rPr dirty="0" sz="1250" spc="6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것이</a:t>
            </a:r>
            <a:r>
              <a:rPr dirty="0" sz="1250" spc="7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존엄성의</a:t>
            </a:r>
            <a:r>
              <a:rPr dirty="0" sz="1250" spc="6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핵심</a:t>
            </a:r>
            <a:r>
              <a:rPr dirty="0" sz="1250" spc="7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 spc="-10">
                <a:solidFill>
                  <a:srgbClr val="475568"/>
                </a:solidFill>
                <a:latin typeface="Noto Sans KR"/>
                <a:cs typeface="Noto Sans KR"/>
              </a:rPr>
              <a:t>과제입니다.</a:t>
            </a:r>
            <a:endParaRPr sz="1250">
              <a:latin typeface="Noto Sans KR"/>
              <a:cs typeface="Noto Sans KR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96025" y="1762125"/>
            <a:ext cx="5124449" cy="3600449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0373170" y="1838325"/>
            <a:ext cx="971550" cy="180975"/>
          </a:xfrm>
          <a:prstGeom prst="rect">
            <a:avLst/>
          </a:prstGeom>
          <a:solidFill>
            <a:srgbClr val="E0E0E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69"/>
              </a:lnSpc>
            </a:pPr>
            <a:r>
              <a:rPr dirty="0" sz="750">
                <a:solidFill>
                  <a:srgbClr val="333333"/>
                </a:solidFill>
                <a:latin typeface="Arial"/>
                <a:cs typeface="Arial"/>
              </a:rPr>
              <a:t>Google</a:t>
            </a:r>
            <a:r>
              <a:rPr dirty="0" sz="75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750">
                <a:solidFill>
                  <a:srgbClr val="333333"/>
                </a:solidFill>
                <a:latin typeface="Arial"/>
                <a:cs typeface="Arial"/>
              </a:rPr>
              <a:t>User</a:t>
            </a:r>
            <a:r>
              <a:rPr dirty="0" sz="75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750" spc="-10">
                <a:solidFill>
                  <a:srgbClr val="333333"/>
                </a:solidFill>
                <a:latin typeface="Arial"/>
                <a:cs typeface="Arial"/>
              </a:rPr>
              <a:t>Content</a:t>
            </a:r>
            <a:endParaRPr sz="75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2000" y="1959767"/>
            <a:ext cx="138706" cy="178295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2000" y="3767137"/>
            <a:ext cx="138706" cy="178295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현대적 의미의 인간 존엄성 </a:t>
            </a:r>
            <a:r>
              <a:rPr dirty="0" spc="-25"/>
              <a:t>가치</a:t>
            </a:r>
          </a:p>
        </p:txBody>
      </p:sp>
      <p:sp>
        <p:nvSpPr>
          <p:cNvPr id="11" name="object 11" descr=""/>
          <p:cNvSpPr/>
          <p:nvPr/>
        </p:nvSpPr>
        <p:spPr>
          <a:xfrm>
            <a:off x="762000" y="1057275"/>
            <a:ext cx="5527040" cy="9525"/>
          </a:xfrm>
          <a:custGeom>
            <a:avLst/>
            <a:gdLst/>
            <a:ahLst/>
            <a:cxnLst/>
            <a:rect l="l" t="t" r="r" b="b"/>
            <a:pathLst>
              <a:path w="5527040" h="9525">
                <a:moveTo>
                  <a:pt x="5527032" y="9524"/>
                </a:moveTo>
                <a:lnTo>
                  <a:pt x="0" y="9524"/>
                </a:lnTo>
                <a:lnTo>
                  <a:pt x="0" y="0"/>
                </a:lnTo>
                <a:lnTo>
                  <a:pt x="5527032" y="0"/>
                </a:lnTo>
                <a:lnTo>
                  <a:pt x="5527032" y="9524"/>
                </a:lnTo>
                <a:close/>
              </a:path>
            </a:pathLst>
          </a:custGeom>
          <a:solidFill>
            <a:srgbClr val="E1E7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749300" y="6089015"/>
            <a:ext cx="1605280" cy="19113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900">
                <a:solidFill>
                  <a:srgbClr val="94A3B8"/>
                </a:solidFill>
                <a:latin typeface="Noto Sans KR"/>
                <a:cs typeface="Noto Sans KR"/>
              </a:rPr>
              <a:t>장애인사회복지론 | 인간의 </a:t>
            </a:r>
            <a:r>
              <a:rPr dirty="0" sz="900" spc="-25">
                <a:solidFill>
                  <a:srgbClr val="94A3B8"/>
                </a:solidFill>
                <a:latin typeface="Noto Sans KR"/>
                <a:cs typeface="Noto Sans KR"/>
              </a:rPr>
              <a:t>존엄성</a:t>
            </a:r>
            <a:endParaRPr sz="900">
              <a:latin typeface="Noto Sans KR"/>
              <a:cs typeface="Noto Sans KR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0480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240"/>
              </a:spcBef>
            </a:pPr>
            <a:r>
              <a:rPr dirty="0"/>
              <a:t>Slide </a:t>
            </a:r>
            <a:fld id="{81D60167-4931-47E6-BA6A-407CBD079E47}" type="slidenum">
              <a:rPr dirty="0"/>
              <a:t>3</a:t>
            </a:fld>
            <a:r>
              <a:rPr dirty="0"/>
              <a:t> </a:t>
            </a:r>
            <a:r>
              <a:rPr dirty="0" spc="-50"/>
              <a:t>/</a:t>
            </a:r>
          </a:p>
          <a:p>
            <a:pPr marL="76200">
              <a:lnSpc>
                <a:spcPct val="100000"/>
              </a:lnSpc>
            </a:pPr>
            <a:r>
              <a:rPr dirty="0" spc="-25"/>
              <a:t>14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5715000" y="2538411"/>
            <a:ext cx="762000" cy="38100"/>
          </a:xfrm>
          <a:custGeom>
            <a:avLst/>
            <a:gdLst/>
            <a:ahLst/>
            <a:cxnLst/>
            <a:rect l="l" t="t" r="r" b="b"/>
            <a:pathLst>
              <a:path w="762000" h="38100">
                <a:moveTo>
                  <a:pt x="761999" y="38099"/>
                </a:moveTo>
                <a:lnTo>
                  <a:pt x="0" y="38099"/>
                </a:lnTo>
                <a:lnTo>
                  <a:pt x="0" y="0"/>
                </a:lnTo>
                <a:lnTo>
                  <a:pt x="761999" y="0"/>
                </a:lnTo>
                <a:lnTo>
                  <a:pt x="761999" y="38099"/>
                </a:lnTo>
                <a:close/>
              </a:path>
            </a:pathLst>
          </a:custGeom>
          <a:solidFill>
            <a:srgbClr val="0F76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553909" rIns="0" bIns="0" rtlCol="0" vert="horz">
            <a:spAutoFit/>
          </a:bodyPr>
          <a:lstStyle/>
          <a:p>
            <a:pPr marL="17145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02. 사회적 낙인의 세 가지 </a:t>
            </a:r>
            <a:r>
              <a:rPr dirty="0" sz="3600" spc="-25"/>
              <a:t>범주</a:t>
            </a:r>
            <a:endParaRPr sz="3600"/>
          </a:p>
        </p:txBody>
      </p:sp>
      <p:sp>
        <p:nvSpPr>
          <p:cNvPr id="5" name="object 5" descr=""/>
          <p:cNvSpPr txBox="1"/>
          <p:nvPr/>
        </p:nvSpPr>
        <p:spPr>
          <a:xfrm>
            <a:off x="749300" y="6089015"/>
            <a:ext cx="1500505" cy="19113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900">
                <a:solidFill>
                  <a:srgbClr val="94A3B8"/>
                </a:solidFill>
                <a:latin typeface="Noto Sans KR"/>
                <a:cs typeface="Noto Sans KR"/>
              </a:rPr>
              <a:t>장애인사회복지론 | 사회적 </a:t>
            </a:r>
            <a:r>
              <a:rPr dirty="0" sz="900" spc="-25">
                <a:solidFill>
                  <a:srgbClr val="94A3B8"/>
                </a:solidFill>
                <a:latin typeface="Noto Sans KR"/>
                <a:cs typeface="Noto Sans KR"/>
              </a:rPr>
              <a:t>낙인</a:t>
            </a:r>
            <a:endParaRPr sz="900">
              <a:latin typeface="Noto Sans KR"/>
              <a:cs typeface="Noto Sans KR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0480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240"/>
              </a:spcBef>
            </a:pPr>
            <a:r>
              <a:rPr dirty="0"/>
              <a:t>Slide </a:t>
            </a:r>
            <a:fld id="{81D60167-4931-47E6-BA6A-407CBD079E47}" type="slidenum">
              <a:rPr dirty="0"/>
              <a:t>6</a:t>
            </a:fld>
            <a:r>
              <a:rPr dirty="0"/>
              <a:t> </a:t>
            </a:r>
            <a:r>
              <a:rPr dirty="0" spc="-50"/>
              <a:t>/</a:t>
            </a:r>
          </a:p>
          <a:p>
            <a:pPr marL="76200">
              <a:lnSpc>
                <a:spcPct val="100000"/>
              </a:lnSpc>
            </a:pPr>
            <a:r>
              <a:rPr dirty="0" spc="-25"/>
              <a:t>14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083434" y="3537267"/>
            <a:ext cx="402526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475568"/>
                </a:solidFill>
                <a:latin typeface="Noto Sans KR"/>
                <a:cs typeface="Noto Sans KR"/>
              </a:rPr>
              <a:t>개인에게</a:t>
            </a:r>
            <a:r>
              <a:rPr dirty="0" sz="1500" spc="-1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500">
                <a:solidFill>
                  <a:srgbClr val="475568"/>
                </a:solidFill>
                <a:latin typeface="Noto Sans KR"/>
                <a:cs typeface="Noto Sans KR"/>
              </a:rPr>
              <a:t>주어지는 외형적, 성격적, 집단적 </a:t>
            </a:r>
            <a:r>
              <a:rPr dirty="0" sz="1500" spc="-20">
                <a:solidFill>
                  <a:srgbClr val="475568"/>
                </a:solidFill>
                <a:latin typeface="Noto Sans KR"/>
                <a:cs typeface="Noto Sans KR"/>
              </a:rPr>
              <a:t>고정관념</a:t>
            </a:r>
            <a:endParaRPr sz="1500">
              <a:latin typeface="Noto Sans KR"/>
              <a:cs typeface="Noto Sans K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0" y="6157317"/>
            <a:ext cx="10667999" cy="31432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49300" y="6292445"/>
            <a:ext cx="15005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94A3B8"/>
                </a:solidFill>
                <a:latin typeface="Noto Sans KR"/>
                <a:cs typeface="Noto Sans KR"/>
              </a:rPr>
              <a:t>장애인사회복지론 | 사회적 </a:t>
            </a:r>
            <a:r>
              <a:rPr dirty="0" sz="900" spc="-25">
                <a:solidFill>
                  <a:srgbClr val="94A3B8"/>
                </a:solidFill>
                <a:latin typeface="Noto Sans KR"/>
                <a:cs typeface="Noto Sans KR"/>
              </a:rPr>
              <a:t>낙인</a:t>
            </a:r>
            <a:endParaRPr sz="900">
              <a:latin typeface="Noto Sans KR"/>
              <a:cs typeface="Noto Sans KR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845353" y="6292445"/>
            <a:ext cx="45148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94A3B8"/>
                </a:solidFill>
                <a:latin typeface="Noto Sans KR"/>
                <a:cs typeface="Noto Sans KR"/>
              </a:rPr>
              <a:t>Slide 7 </a:t>
            </a:r>
            <a:r>
              <a:rPr dirty="0" sz="900" spc="-50">
                <a:solidFill>
                  <a:srgbClr val="94A3B8"/>
                </a:solidFill>
                <a:latin typeface="Noto Sans KR"/>
                <a:cs typeface="Noto Sans KR"/>
              </a:rPr>
              <a:t>/</a:t>
            </a:r>
            <a:endParaRPr sz="900">
              <a:latin typeface="Noto Sans KR"/>
              <a:cs typeface="Noto Sans KR"/>
            </a:endParaRPr>
          </a:p>
          <a:p>
            <a:pPr marL="12700">
              <a:lnSpc>
                <a:spcPct val="100000"/>
              </a:lnSpc>
            </a:pPr>
            <a:r>
              <a:rPr dirty="0" sz="900" spc="-25">
                <a:solidFill>
                  <a:srgbClr val="94A3B8"/>
                </a:solidFill>
                <a:latin typeface="Noto Sans KR"/>
                <a:cs typeface="Noto Sans KR"/>
              </a:rPr>
              <a:t>14</a:t>
            </a:r>
            <a:endParaRPr sz="900">
              <a:latin typeface="Noto Sans KR"/>
              <a:cs typeface="Noto Sans KR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49300" y="1275567"/>
            <a:ext cx="5028565" cy="10515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2225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0F172A"/>
                </a:solidFill>
                <a:latin typeface="Noto Sans KR"/>
                <a:cs typeface="Noto Sans KR"/>
              </a:rPr>
              <a:t>신체적 낙인 </a:t>
            </a:r>
            <a:r>
              <a:rPr dirty="0" sz="1400" spc="-10" b="1">
                <a:solidFill>
                  <a:srgbClr val="0F172A"/>
                </a:solidFill>
                <a:latin typeface="Noto Sans KR"/>
                <a:cs typeface="Noto Sans KR"/>
              </a:rPr>
              <a:t>(Abominations)</a:t>
            </a:r>
            <a:endParaRPr sz="1400">
              <a:latin typeface="Noto Sans KR"/>
              <a:cs typeface="Noto Sans KR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dirty="0" sz="1250" b="1">
                <a:solidFill>
                  <a:srgbClr val="475568"/>
                </a:solidFill>
                <a:latin typeface="Noto Sans KR"/>
                <a:cs typeface="Noto Sans KR"/>
              </a:rPr>
              <a:t>개념</a:t>
            </a:r>
            <a:r>
              <a:rPr dirty="0" sz="1250" spc="50" b="1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 b="1">
                <a:solidFill>
                  <a:srgbClr val="475568"/>
                </a:solidFill>
                <a:latin typeface="Noto Sans KR"/>
                <a:cs typeface="Noto Sans KR"/>
              </a:rPr>
              <a:t>:</a:t>
            </a:r>
            <a:r>
              <a:rPr dirty="0" sz="1250" spc="50" b="1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 b="1">
                <a:solidFill>
                  <a:srgbClr val="475568"/>
                </a:solidFill>
                <a:latin typeface="Noto Sans KR"/>
                <a:cs typeface="Noto Sans KR"/>
              </a:rPr>
              <a:t>육체적</a:t>
            </a:r>
            <a:r>
              <a:rPr dirty="0" sz="1250" spc="55" b="1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 b="1">
                <a:solidFill>
                  <a:srgbClr val="475568"/>
                </a:solidFill>
                <a:latin typeface="Noto Sans KR"/>
                <a:cs typeface="Noto Sans KR"/>
              </a:rPr>
              <a:t>다름을</a:t>
            </a:r>
            <a:r>
              <a:rPr dirty="0" sz="1250" spc="50" b="1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 b="1">
                <a:solidFill>
                  <a:srgbClr val="475568"/>
                </a:solidFill>
                <a:latin typeface="Noto Sans KR"/>
                <a:cs typeface="Noto Sans KR"/>
              </a:rPr>
              <a:t>향한</a:t>
            </a:r>
            <a:r>
              <a:rPr dirty="0" sz="1250" spc="55" b="1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 spc="-25" b="1">
                <a:solidFill>
                  <a:srgbClr val="475568"/>
                </a:solidFill>
                <a:latin typeface="Noto Sans KR"/>
                <a:cs typeface="Noto Sans KR"/>
              </a:rPr>
              <a:t>거부감</a:t>
            </a:r>
            <a:endParaRPr sz="1250">
              <a:latin typeface="Noto Sans KR"/>
              <a:cs typeface="Noto Sans KR"/>
            </a:endParaRPr>
          </a:p>
          <a:p>
            <a:pPr marL="12700" marR="5080" indent="36195">
              <a:lnSpc>
                <a:spcPct val="115500"/>
              </a:lnSpc>
            </a:pP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눈에</a:t>
            </a:r>
            <a:r>
              <a:rPr dirty="0" sz="1250" spc="6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보이는</a:t>
            </a:r>
            <a:r>
              <a:rPr dirty="0" sz="1250" spc="6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장애,</a:t>
            </a:r>
            <a:r>
              <a:rPr dirty="0" sz="1250" spc="6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흉터,</a:t>
            </a:r>
            <a:r>
              <a:rPr dirty="0" sz="1250" spc="6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외견상</a:t>
            </a:r>
            <a:r>
              <a:rPr dirty="0" sz="1250" spc="6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특징</a:t>
            </a:r>
            <a:r>
              <a:rPr dirty="0" sz="1250" spc="7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때문에</a:t>
            </a:r>
            <a:r>
              <a:rPr dirty="0" sz="1250" spc="6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부정적</a:t>
            </a:r>
            <a:r>
              <a:rPr dirty="0" sz="1250" spc="6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판단을</a:t>
            </a:r>
            <a:r>
              <a:rPr dirty="0" sz="1250" spc="6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내리는</a:t>
            </a:r>
            <a:r>
              <a:rPr dirty="0" sz="1250" spc="6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 spc="-10">
                <a:solidFill>
                  <a:srgbClr val="475568"/>
                </a:solidFill>
                <a:latin typeface="Noto Sans KR"/>
                <a:cs typeface="Noto Sans KR"/>
              </a:rPr>
              <a:t>것입니다.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'정상</a:t>
            </a:r>
            <a:r>
              <a:rPr dirty="0" sz="1250" spc="6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신체'</a:t>
            </a:r>
            <a:r>
              <a:rPr dirty="0" sz="1250" spc="6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범주를</a:t>
            </a:r>
            <a:r>
              <a:rPr dirty="0" sz="1250" spc="7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규격화한</a:t>
            </a:r>
            <a:r>
              <a:rPr dirty="0" sz="1250" spc="6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데서</a:t>
            </a:r>
            <a:r>
              <a:rPr dirty="0" sz="1250" spc="7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 spc="-20">
                <a:solidFill>
                  <a:srgbClr val="475568"/>
                </a:solidFill>
                <a:latin typeface="Noto Sans KR"/>
                <a:cs typeface="Noto Sans KR"/>
              </a:rPr>
              <a:t>옵니다.</a:t>
            </a:r>
            <a:endParaRPr sz="1250">
              <a:latin typeface="Noto Sans KR"/>
              <a:cs typeface="Noto Sans KR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49300" y="2560704"/>
            <a:ext cx="4789805" cy="3317875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325"/>
              </a:spcBef>
            </a:pPr>
            <a:r>
              <a:rPr dirty="0" sz="1250" b="1">
                <a:solidFill>
                  <a:srgbClr val="475568"/>
                </a:solidFill>
                <a:latin typeface="Noto Sans KR"/>
                <a:cs typeface="Noto Sans KR"/>
              </a:rPr>
              <a:t>사례</a:t>
            </a:r>
            <a:r>
              <a:rPr dirty="0" sz="1250" spc="50" b="1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 b="1">
                <a:solidFill>
                  <a:srgbClr val="475568"/>
                </a:solidFill>
                <a:latin typeface="Noto Sans KR"/>
                <a:cs typeface="Noto Sans KR"/>
              </a:rPr>
              <a:t>:</a:t>
            </a:r>
            <a:r>
              <a:rPr dirty="0" sz="1250" spc="50" b="1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 b="1">
                <a:solidFill>
                  <a:srgbClr val="475568"/>
                </a:solidFill>
                <a:latin typeface="Noto Sans KR"/>
                <a:cs typeface="Noto Sans KR"/>
              </a:rPr>
              <a:t>안면</a:t>
            </a:r>
            <a:r>
              <a:rPr dirty="0" sz="1250" spc="55" b="1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 b="1">
                <a:solidFill>
                  <a:srgbClr val="475568"/>
                </a:solidFill>
                <a:latin typeface="Noto Sans KR"/>
                <a:cs typeface="Noto Sans KR"/>
              </a:rPr>
              <a:t>화상</a:t>
            </a:r>
            <a:r>
              <a:rPr dirty="0" sz="1250" spc="50" b="1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 b="1">
                <a:solidFill>
                  <a:srgbClr val="475568"/>
                </a:solidFill>
                <a:latin typeface="Noto Sans KR"/>
                <a:cs typeface="Noto Sans KR"/>
              </a:rPr>
              <a:t>소지자에</a:t>
            </a:r>
            <a:r>
              <a:rPr dirty="0" sz="1250" spc="50" b="1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 b="1">
                <a:solidFill>
                  <a:srgbClr val="475568"/>
                </a:solidFill>
                <a:latin typeface="Noto Sans KR"/>
                <a:cs typeface="Noto Sans KR"/>
              </a:rPr>
              <a:t>대한</a:t>
            </a:r>
            <a:r>
              <a:rPr dirty="0" sz="1250" spc="55" b="1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 spc="-25" b="1">
                <a:solidFill>
                  <a:srgbClr val="475568"/>
                </a:solidFill>
                <a:latin typeface="Noto Sans KR"/>
                <a:cs typeface="Noto Sans KR"/>
              </a:rPr>
              <a:t>불이익</a:t>
            </a:r>
            <a:endParaRPr sz="1250">
              <a:latin typeface="Noto Sans KR"/>
              <a:cs typeface="Noto Sans KR"/>
            </a:endParaRPr>
          </a:p>
          <a:p>
            <a:pPr algn="just" marL="12700" marR="5080" indent="36195">
              <a:lnSpc>
                <a:spcPct val="115500"/>
              </a:lnSpc>
            </a:pP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심한</a:t>
            </a:r>
            <a:r>
              <a:rPr dirty="0" sz="1250" spc="6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상흔이</a:t>
            </a:r>
            <a:r>
              <a:rPr dirty="0" sz="1250" spc="6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있는</a:t>
            </a:r>
            <a:r>
              <a:rPr dirty="0" sz="1250" spc="6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사람은</a:t>
            </a:r>
            <a:r>
              <a:rPr dirty="0" sz="1250" spc="6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취업</a:t>
            </a:r>
            <a:r>
              <a:rPr dirty="0" sz="1250" spc="6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시</a:t>
            </a:r>
            <a:r>
              <a:rPr dirty="0" sz="1250" spc="6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면접</a:t>
            </a:r>
            <a:r>
              <a:rPr dirty="0" sz="1250" spc="6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등에서</a:t>
            </a:r>
            <a:r>
              <a:rPr dirty="0" sz="1250" spc="6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공공연한</a:t>
            </a:r>
            <a:r>
              <a:rPr dirty="0" sz="1250" spc="6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불이익을</a:t>
            </a:r>
            <a:r>
              <a:rPr dirty="0" sz="1250" spc="6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 spc="-20">
                <a:solidFill>
                  <a:srgbClr val="475568"/>
                </a:solidFill>
                <a:latin typeface="Noto Sans KR"/>
                <a:cs typeface="Noto Sans KR"/>
              </a:rPr>
              <a:t>당하며,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길거리에서</a:t>
            </a:r>
            <a:r>
              <a:rPr dirty="0" sz="1250" spc="8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대놓고</a:t>
            </a:r>
            <a:r>
              <a:rPr dirty="0" sz="1250" spc="8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시선을</a:t>
            </a:r>
            <a:r>
              <a:rPr dirty="0" sz="1250" spc="8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피하거나</a:t>
            </a:r>
            <a:r>
              <a:rPr dirty="0" sz="1250" spc="8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쳐다보는</a:t>
            </a:r>
            <a:r>
              <a:rPr dirty="0" sz="1250" spc="8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행동</a:t>
            </a:r>
            <a:r>
              <a:rPr dirty="0" sz="1250" spc="8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자체가</a:t>
            </a:r>
            <a:r>
              <a:rPr dirty="0" sz="1250" spc="8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신체적</a:t>
            </a:r>
            <a:r>
              <a:rPr dirty="0" sz="1250" spc="8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 spc="-25">
                <a:solidFill>
                  <a:srgbClr val="475568"/>
                </a:solidFill>
                <a:latin typeface="Noto Sans KR"/>
                <a:cs typeface="Noto Sans KR"/>
              </a:rPr>
              <a:t>낙인의 </a:t>
            </a:r>
            <a:r>
              <a:rPr dirty="0" sz="1250" spc="-10">
                <a:solidFill>
                  <a:srgbClr val="475568"/>
                </a:solidFill>
                <a:latin typeface="Noto Sans KR"/>
                <a:cs typeface="Noto Sans KR"/>
              </a:rPr>
              <a:t>일종입니다.</a:t>
            </a:r>
            <a:endParaRPr sz="1250">
              <a:latin typeface="Noto Sans KR"/>
              <a:cs typeface="Noto Sans KR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Noto Sans KR"/>
              <a:cs typeface="Noto Sans KR"/>
            </a:endParaRPr>
          </a:p>
          <a:p>
            <a:pPr marL="222250">
              <a:lnSpc>
                <a:spcPct val="100000"/>
              </a:lnSpc>
            </a:pPr>
            <a:r>
              <a:rPr dirty="0" sz="1400" b="1">
                <a:solidFill>
                  <a:srgbClr val="0F172A"/>
                </a:solidFill>
                <a:latin typeface="Noto Sans KR"/>
                <a:cs typeface="Noto Sans KR"/>
              </a:rPr>
              <a:t>개인적 결함 낙인 </a:t>
            </a:r>
            <a:r>
              <a:rPr dirty="0" sz="1400" spc="-10" b="1">
                <a:solidFill>
                  <a:srgbClr val="0F172A"/>
                </a:solidFill>
                <a:latin typeface="Noto Sans KR"/>
                <a:cs typeface="Noto Sans KR"/>
              </a:rPr>
              <a:t>(Blemishes)</a:t>
            </a:r>
            <a:endParaRPr sz="1400">
              <a:latin typeface="Noto Sans KR"/>
              <a:cs typeface="Noto Sans KR"/>
            </a:endParaRPr>
          </a:p>
          <a:p>
            <a:pPr algn="just" marL="12700">
              <a:lnSpc>
                <a:spcPct val="100000"/>
              </a:lnSpc>
              <a:spcBef>
                <a:spcPts val="1420"/>
              </a:spcBef>
            </a:pPr>
            <a:r>
              <a:rPr dirty="0" sz="1250" b="1">
                <a:solidFill>
                  <a:srgbClr val="475568"/>
                </a:solidFill>
                <a:latin typeface="Noto Sans KR"/>
                <a:cs typeface="Noto Sans KR"/>
              </a:rPr>
              <a:t>개념</a:t>
            </a:r>
            <a:r>
              <a:rPr dirty="0" sz="1250" spc="60" b="1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 b="1">
                <a:solidFill>
                  <a:srgbClr val="475568"/>
                </a:solidFill>
                <a:latin typeface="Noto Sans KR"/>
                <a:cs typeface="Noto Sans KR"/>
              </a:rPr>
              <a:t>:</a:t>
            </a:r>
            <a:r>
              <a:rPr dirty="0" sz="1250" spc="60" b="1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 b="1">
                <a:solidFill>
                  <a:srgbClr val="475568"/>
                </a:solidFill>
                <a:latin typeface="Noto Sans KR"/>
                <a:cs typeface="Noto Sans KR"/>
              </a:rPr>
              <a:t>개인의</a:t>
            </a:r>
            <a:r>
              <a:rPr dirty="0" sz="1250" spc="60" b="1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 b="1">
                <a:solidFill>
                  <a:srgbClr val="475568"/>
                </a:solidFill>
                <a:latin typeface="Noto Sans KR"/>
                <a:cs typeface="Noto Sans KR"/>
              </a:rPr>
              <a:t>'의지</a:t>
            </a:r>
            <a:r>
              <a:rPr dirty="0" sz="1250" spc="65" b="1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 b="1">
                <a:solidFill>
                  <a:srgbClr val="475568"/>
                </a:solidFill>
                <a:latin typeface="Noto Sans KR"/>
                <a:cs typeface="Noto Sans KR"/>
              </a:rPr>
              <a:t>부족'으로</a:t>
            </a:r>
            <a:r>
              <a:rPr dirty="0" sz="1250" spc="60" b="1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 b="1">
                <a:solidFill>
                  <a:srgbClr val="475568"/>
                </a:solidFill>
                <a:latin typeface="Noto Sans KR"/>
                <a:cs typeface="Noto Sans KR"/>
              </a:rPr>
              <a:t>탓하는</a:t>
            </a:r>
            <a:r>
              <a:rPr dirty="0" sz="1250" spc="60" b="1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 spc="-25" b="1">
                <a:solidFill>
                  <a:srgbClr val="475568"/>
                </a:solidFill>
                <a:latin typeface="Noto Sans KR"/>
                <a:cs typeface="Noto Sans KR"/>
              </a:rPr>
              <a:t>시선</a:t>
            </a:r>
            <a:endParaRPr sz="1250">
              <a:latin typeface="Noto Sans KR"/>
              <a:cs typeface="Noto Sans KR"/>
            </a:endParaRPr>
          </a:p>
          <a:p>
            <a:pPr marL="12700" marR="470534" indent="36195">
              <a:lnSpc>
                <a:spcPct val="115500"/>
              </a:lnSpc>
            </a:pP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정신질환이나</a:t>
            </a:r>
            <a:r>
              <a:rPr dirty="0" sz="1250" spc="8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과거의</a:t>
            </a:r>
            <a:r>
              <a:rPr dirty="0" sz="1250" spc="8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불우한</a:t>
            </a:r>
            <a:r>
              <a:rPr dirty="0" sz="1250" spc="8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이력을</a:t>
            </a:r>
            <a:r>
              <a:rPr dirty="0" sz="1250" spc="8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'개인의</a:t>
            </a:r>
            <a:r>
              <a:rPr dirty="0" sz="1250" spc="8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나태함'</a:t>
            </a:r>
            <a:r>
              <a:rPr dirty="0" sz="1250" spc="8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혹은</a:t>
            </a:r>
            <a:r>
              <a:rPr dirty="0" sz="1250" spc="8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 spc="-20">
                <a:solidFill>
                  <a:srgbClr val="475568"/>
                </a:solidFill>
                <a:latin typeface="Noto Sans KR"/>
                <a:cs typeface="Noto Sans KR"/>
              </a:rPr>
              <a:t>'도덕적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자업자득'으로</a:t>
            </a:r>
            <a:r>
              <a:rPr dirty="0" sz="1250" spc="10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간주하는</a:t>
            </a:r>
            <a:r>
              <a:rPr dirty="0" sz="1250" spc="10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배타적</a:t>
            </a:r>
            <a:r>
              <a:rPr dirty="0" sz="1250" spc="10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 spc="-10">
                <a:solidFill>
                  <a:srgbClr val="475568"/>
                </a:solidFill>
                <a:latin typeface="Noto Sans KR"/>
                <a:cs typeface="Noto Sans KR"/>
              </a:rPr>
              <a:t>낙인입니다.</a:t>
            </a:r>
            <a:endParaRPr sz="1250">
              <a:latin typeface="Noto Sans KR"/>
              <a:cs typeface="Noto Sans KR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Noto Sans KR"/>
              <a:cs typeface="Noto Sans KR"/>
            </a:endParaRPr>
          </a:p>
          <a:p>
            <a:pPr algn="just" marL="12700">
              <a:lnSpc>
                <a:spcPct val="100000"/>
              </a:lnSpc>
            </a:pPr>
            <a:r>
              <a:rPr dirty="0" sz="1250" b="1">
                <a:solidFill>
                  <a:srgbClr val="475568"/>
                </a:solidFill>
                <a:latin typeface="Noto Sans KR"/>
                <a:cs typeface="Noto Sans KR"/>
              </a:rPr>
              <a:t>사례</a:t>
            </a:r>
            <a:r>
              <a:rPr dirty="0" sz="1250" spc="65" b="1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 b="1">
                <a:solidFill>
                  <a:srgbClr val="475568"/>
                </a:solidFill>
                <a:latin typeface="Noto Sans KR"/>
                <a:cs typeface="Noto Sans KR"/>
              </a:rPr>
              <a:t>:</a:t>
            </a:r>
            <a:r>
              <a:rPr dirty="0" sz="1250" spc="65" b="1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 b="1">
                <a:solidFill>
                  <a:srgbClr val="475568"/>
                </a:solidFill>
                <a:latin typeface="Noto Sans KR"/>
                <a:cs typeface="Noto Sans KR"/>
              </a:rPr>
              <a:t>정신질환자에</a:t>
            </a:r>
            <a:r>
              <a:rPr dirty="0" sz="1250" spc="65" b="1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 b="1">
                <a:solidFill>
                  <a:srgbClr val="475568"/>
                </a:solidFill>
                <a:latin typeface="Noto Sans KR"/>
                <a:cs typeface="Noto Sans KR"/>
              </a:rPr>
              <a:t>대한</a:t>
            </a:r>
            <a:r>
              <a:rPr dirty="0" sz="1250" spc="65" b="1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 b="1">
                <a:solidFill>
                  <a:srgbClr val="475568"/>
                </a:solidFill>
                <a:latin typeface="Noto Sans KR"/>
                <a:cs typeface="Noto Sans KR"/>
              </a:rPr>
              <a:t>위험성</a:t>
            </a:r>
            <a:r>
              <a:rPr dirty="0" sz="1250" spc="65" b="1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 spc="-25" b="1">
                <a:solidFill>
                  <a:srgbClr val="475568"/>
                </a:solidFill>
                <a:latin typeface="Noto Sans KR"/>
                <a:cs typeface="Noto Sans KR"/>
              </a:rPr>
              <a:t>편견</a:t>
            </a:r>
            <a:endParaRPr sz="1250">
              <a:latin typeface="Noto Sans KR"/>
              <a:cs typeface="Noto Sans KR"/>
            </a:endParaRPr>
          </a:p>
          <a:p>
            <a:pPr marL="12700" marR="73025" indent="36195">
              <a:lnSpc>
                <a:spcPct val="115500"/>
              </a:lnSpc>
            </a:pP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치료</a:t>
            </a:r>
            <a:r>
              <a:rPr dirty="0" sz="1250" spc="7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대상인</a:t>
            </a:r>
            <a:r>
              <a:rPr dirty="0" sz="1250" spc="8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조현병,</a:t>
            </a:r>
            <a:r>
              <a:rPr dirty="0" sz="1250" spc="8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우울증</a:t>
            </a:r>
            <a:r>
              <a:rPr dirty="0" sz="1250" spc="8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환자를</a:t>
            </a:r>
            <a:r>
              <a:rPr dirty="0" sz="1250" spc="8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"잠재적</a:t>
            </a:r>
            <a:r>
              <a:rPr dirty="0" sz="1250" spc="8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가해자"로</a:t>
            </a:r>
            <a:r>
              <a:rPr dirty="0" sz="1250" spc="8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매도하여</a:t>
            </a:r>
            <a:r>
              <a:rPr dirty="0" sz="1250" spc="8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 spc="-25">
                <a:solidFill>
                  <a:srgbClr val="475568"/>
                </a:solidFill>
                <a:latin typeface="Noto Sans KR"/>
                <a:cs typeface="Noto Sans KR"/>
              </a:rPr>
              <a:t>이들이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질환을</a:t>
            </a:r>
            <a:r>
              <a:rPr dirty="0" sz="1250" spc="8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숨기고</a:t>
            </a:r>
            <a:r>
              <a:rPr dirty="0" sz="1250" spc="8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병을</a:t>
            </a:r>
            <a:r>
              <a:rPr dirty="0" sz="1250" spc="8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악화시키는</a:t>
            </a:r>
            <a:r>
              <a:rPr dirty="0" sz="1250" spc="8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악순환을</a:t>
            </a:r>
            <a:r>
              <a:rPr dirty="0" sz="1250" spc="8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 spc="-10">
                <a:solidFill>
                  <a:srgbClr val="475568"/>
                </a:solidFill>
                <a:latin typeface="Noto Sans KR"/>
                <a:cs typeface="Noto Sans KR"/>
              </a:rPr>
              <a:t>만듭니다.</a:t>
            </a:r>
            <a:endParaRPr sz="1250">
              <a:latin typeface="Noto Sans KR"/>
              <a:cs typeface="Noto Sans KR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6296025" y="1304925"/>
            <a:ext cx="5048250" cy="257175"/>
            <a:chOff x="6296025" y="1304925"/>
            <a:chExt cx="5048250" cy="257175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96025" y="1304925"/>
              <a:ext cx="4301131" cy="200024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0373171" y="1381124"/>
              <a:ext cx="971550" cy="180975"/>
            </a:xfrm>
            <a:custGeom>
              <a:avLst/>
              <a:gdLst/>
              <a:ahLst/>
              <a:cxnLst/>
              <a:rect l="l" t="t" r="r" b="b"/>
              <a:pathLst>
                <a:path w="971550" h="180975">
                  <a:moveTo>
                    <a:pt x="971103" y="180974"/>
                  </a:moveTo>
                  <a:lnTo>
                    <a:pt x="0" y="180974"/>
                  </a:lnTo>
                  <a:lnTo>
                    <a:pt x="0" y="0"/>
                  </a:lnTo>
                  <a:lnTo>
                    <a:pt x="971103" y="0"/>
                  </a:lnTo>
                  <a:lnTo>
                    <a:pt x="971103" y="180974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10360472" y="1364615"/>
            <a:ext cx="918844" cy="139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>
                <a:solidFill>
                  <a:srgbClr val="333333"/>
                </a:solidFill>
                <a:latin typeface="Arial"/>
                <a:cs typeface="Arial"/>
              </a:rPr>
              <a:t>Google</a:t>
            </a:r>
            <a:r>
              <a:rPr dirty="0" sz="75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750">
                <a:solidFill>
                  <a:srgbClr val="333333"/>
                </a:solidFill>
                <a:latin typeface="Arial"/>
                <a:cs typeface="Arial"/>
              </a:rPr>
              <a:t>User</a:t>
            </a:r>
            <a:r>
              <a:rPr dirty="0" sz="75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750" spc="-10">
                <a:solidFill>
                  <a:srgbClr val="333333"/>
                </a:solidFill>
                <a:latin typeface="Arial"/>
                <a:cs typeface="Arial"/>
              </a:rPr>
              <a:t>Content</a:t>
            </a:r>
            <a:endParaRPr sz="750">
              <a:latin typeface="Arial"/>
              <a:cs typeface="Arial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2000" y="1333500"/>
            <a:ext cx="138706" cy="178295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2000" y="3965376"/>
            <a:ext cx="138706" cy="178295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신체적 기형 및 개인적 결함 </a:t>
            </a:r>
            <a:r>
              <a:rPr dirty="0" spc="-25"/>
              <a:t>낙인</a:t>
            </a:r>
          </a:p>
        </p:txBody>
      </p:sp>
      <p:sp>
        <p:nvSpPr>
          <p:cNvPr id="15" name="object 15" descr=""/>
          <p:cNvSpPr/>
          <p:nvPr/>
        </p:nvSpPr>
        <p:spPr>
          <a:xfrm>
            <a:off x="762000" y="1057275"/>
            <a:ext cx="5431790" cy="9525"/>
          </a:xfrm>
          <a:custGeom>
            <a:avLst/>
            <a:gdLst/>
            <a:ahLst/>
            <a:cxnLst/>
            <a:rect l="l" t="t" r="r" b="b"/>
            <a:pathLst>
              <a:path w="5431790" h="9525">
                <a:moveTo>
                  <a:pt x="5431182" y="9524"/>
                </a:moveTo>
                <a:lnTo>
                  <a:pt x="0" y="9524"/>
                </a:lnTo>
                <a:lnTo>
                  <a:pt x="0" y="0"/>
                </a:lnTo>
                <a:lnTo>
                  <a:pt x="5431182" y="0"/>
                </a:lnTo>
                <a:lnTo>
                  <a:pt x="5431182" y="9524"/>
                </a:lnTo>
                <a:close/>
              </a:path>
            </a:pathLst>
          </a:custGeom>
          <a:solidFill>
            <a:srgbClr val="E1E7F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6" name="object 16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96025" y="1304925"/>
            <a:ext cx="5124449" cy="51625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0" y="5972175"/>
            <a:ext cx="10667999" cy="31432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49300" y="6107303"/>
            <a:ext cx="15005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94A3B8"/>
                </a:solidFill>
                <a:latin typeface="Noto Sans KR"/>
                <a:cs typeface="Noto Sans KR"/>
              </a:rPr>
              <a:t>장애인사회복지론 | 사회적 </a:t>
            </a:r>
            <a:r>
              <a:rPr dirty="0" sz="900" spc="-25">
                <a:solidFill>
                  <a:srgbClr val="94A3B8"/>
                </a:solidFill>
                <a:latin typeface="Noto Sans KR"/>
                <a:cs typeface="Noto Sans KR"/>
              </a:rPr>
              <a:t>낙인</a:t>
            </a:r>
            <a:endParaRPr sz="900">
              <a:latin typeface="Noto Sans KR"/>
              <a:cs typeface="Noto Sans KR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845353" y="6107303"/>
            <a:ext cx="45148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94A3B8"/>
                </a:solidFill>
                <a:latin typeface="Noto Sans KR"/>
                <a:cs typeface="Noto Sans KR"/>
              </a:rPr>
              <a:t>Slide 8 </a:t>
            </a:r>
            <a:r>
              <a:rPr dirty="0" sz="900" spc="-50">
                <a:solidFill>
                  <a:srgbClr val="94A3B8"/>
                </a:solidFill>
                <a:latin typeface="Noto Sans KR"/>
                <a:cs typeface="Noto Sans KR"/>
              </a:rPr>
              <a:t>/</a:t>
            </a:r>
            <a:endParaRPr sz="900">
              <a:latin typeface="Noto Sans KR"/>
              <a:cs typeface="Noto Sans KR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49300" y="1642874"/>
            <a:ext cx="5087620" cy="1271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2225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0F172A"/>
                </a:solidFill>
                <a:latin typeface="Noto Sans KR"/>
                <a:cs typeface="Noto Sans KR"/>
              </a:rPr>
              <a:t>집단적·종족적</a:t>
            </a:r>
            <a:r>
              <a:rPr dirty="0" sz="1400" spc="-15" b="1">
                <a:solidFill>
                  <a:srgbClr val="0F172A"/>
                </a:solidFill>
                <a:latin typeface="Noto Sans KR"/>
                <a:cs typeface="Noto Sans KR"/>
              </a:rPr>
              <a:t> </a:t>
            </a:r>
            <a:r>
              <a:rPr dirty="0" sz="1400" b="1">
                <a:solidFill>
                  <a:srgbClr val="0F172A"/>
                </a:solidFill>
                <a:latin typeface="Noto Sans KR"/>
                <a:cs typeface="Noto Sans KR"/>
              </a:rPr>
              <a:t>낙인</a:t>
            </a:r>
            <a:r>
              <a:rPr dirty="0" sz="1400" spc="-10" b="1">
                <a:solidFill>
                  <a:srgbClr val="0F172A"/>
                </a:solidFill>
                <a:latin typeface="Noto Sans KR"/>
                <a:cs typeface="Noto Sans KR"/>
              </a:rPr>
              <a:t> (Tribal Stigma)</a:t>
            </a:r>
            <a:endParaRPr sz="1400">
              <a:latin typeface="Noto Sans KR"/>
              <a:cs typeface="Noto Sans KR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dirty="0" sz="1250" b="1">
                <a:solidFill>
                  <a:srgbClr val="475568"/>
                </a:solidFill>
                <a:latin typeface="Noto Sans KR"/>
                <a:cs typeface="Noto Sans KR"/>
              </a:rPr>
              <a:t>개념</a:t>
            </a:r>
            <a:r>
              <a:rPr dirty="0" sz="1250" spc="60" b="1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 b="1">
                <a:solidFill>
                  <a:srgbClr val="475568"/>
                </a:solidFill>
                <a:latin typeface="Noto Sans KR"/>
                <a:cs typeface="Noto Sans KR"/>
              </a:rPr>
              <a:t>:</a:t>
            </a:r>
            <a:r>
              <a:rPr dirty="0" sz="1250" spc="65" b="1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 b="1">
                <a:solidFill>
                  <a:srgbClr val="475568"/>
                </a:solidFill>
                <a:latin typeface="Noto Sans KR"/>
                <a:cs typeface="Noto Sans KR"/>
              </a:rPr>
              <a:t>집단적</a:t>
            </a:r>
            <a:r>
              <a:rPr dirty="0" sz="1250" spc="65" b="1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 b="1">
                <a:solidFill>
                  <a:srgbClr val="475568"/>
                </a:solidFill>
                <a:latin typeface="Noto Sans KR"/>
                <a:cs typeface="Noto Sans KR"/>
              </a:rPr>
              <a:t>고정관념과</a:t>
            </a:r>
            <a:r>
              <a:rPr dirty="0" sz="1250" spc="65" b="1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 spc="-25" b="1">
                <a:solidFill>
                  <a:srgbClr val="475568"/>
                </a:solidFill>
                <a:latin typeface="Noto Sans KR"/>
                <a:cs typeface="Noto Sans KR"/>
              </a:rPr>
              <a:t>상속성</a:t>
            </a:r>
            <a:endParaRPr sz="1250">
              <a:latin typeface="Noto Sans KR"/>
              <a:cs typeface="Noto Sans KR"/>
            </a:endParaRPr>
          </a:p>
          <a:p>
            <a:pPr marL="12700" marR="5080" indent="36195">
              <a:lnSpc>
                <a:spcPct val="115500"/>
              </a:lnSpc>
            </a:pP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개인의</a:t>
            </a:r>
            <a:r>
              <a:rPr dirty="0" sz="1250" spc="7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구체적인</a:t>
            </a:r>
            <a:r>
              <a:rPr dirty="0" sz="1250" spc="8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행동이나</a:t>
            </a:r>
            <a:r>
              <a:rPr dirty="0" sz="1250" spc="7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잘못과</a:t>
            </a:r>
            <a:r>
              <a:rPr dirty="0" sz="1250" spc="8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아무런</a:t>
            </a:r>
            <a:r>
              <a:rPr dirty="0" sz="1250" spc="7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상관없이,</a:t>
            </a:r>
            <a:r>
              <a:rPr dirty="0" sz="1250" spc="8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본인이</a:t>
            </a:r>
            <a:r>
              <a:rPr dirty="0" sz="1250" spc="7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속한</a:t>
            </a:r>
            <a:r>
              <a:rPr dirty="0" sz="1250" spc="8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국적,</a:t>
            </a:r>
            <a:r>
              <a:rPr dirty="0" sz="1250" spc="8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 spc="-25">
                <a:solidFill>
                  <a:srgbClr val="475568"/>
                </a:solidFill>
                <a:latin typeface="Noto Sans KR"/>
                <a:cs typeface="Noto Sans KR"/>
              </a:rPr>
              <a:t>인종,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종교,</a:t>
            </a:r>
            <a:r>
              <a:rPr dirty="0" sz="1250" spc="6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가문</a:t>
            </a:r>
            <a:r>
              <a:rPr dirty="0" sz="1250" spc="6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혹은</a:t>
            </a:r>
            <a:r>
              <a:rPr dirty="0" sz="1250" spc="6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특정</a:t>
            </a:r>
            <a:r>
              <a:rPr dirty="0" sz="1250" spc="6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정체성</a:t>
            </a:r>
            <a:r>
              <a:rPr dirty="0" sz="1250" spc="7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때문에</a:t>
            </a:r>
            <a:r>
              <a:rPr dirty="0" sz="1250" spc="6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연대책임</a:t>
            </a:r>
            <a:r>
              <a:rPr dirty="0" sz="1250" spc="6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형태의</a:t>
            </a:r>
            <a:r>
              <a:rPr dirty="0" sz="1250" spc="6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멸시와</a:t>
            </a:r>
            <a:r>
              <a:rPr dirty="0" sz="1250" spc="7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지탄을</a:t>
            </a:r>
            <a:r>
              <a:rPr dirty="0" sz="1250" spc="6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받게</a:t>
            </a:r>
            <a:r>
              <a:rPr dirty="0" sz="1250" spc="65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 spc="-25">
                <a:solidFill>
                  <a:srgbClr val="475568"/>
                </a:solidFill>
                <a:latin typeface="Noto Sans KR"/>
                <a:cs typeface="Noto Sans KR"/>
              </a:rPr>
              <a:t>되는 </a:t>
            </a:r>
            <a:r>
              <a:rPr dirty="0" sz="1250">
                <a:solidFill>
                  <a:srgbClr val="475568"/>
                </a:solidFill>
                <a:latin typeface="Noto Sans KR"/>
                <a:cs typeface="Noto Sans KR"/>
              </a:rPr>
              <a:t>사회적</a:t>
            </a:r>
            <a:r>
              <a:rPr dirty="0" sz="1250" spc="70">
                <a:solidFill>
                  <a:srgbClr val="475568"/>
                </a:solidFill>
                <a:latin typeface="Noto Sans KR"/>
                <a:cs typeface="Noto Sans KR"/>
              </a:rPr>
              <a:t> </a:t>
            </a:r>
            <a:r>
              <a:rPr dirty="0" sz="1250" spc="-10">
                <a:solidFill>
                  <a:srgbClr val="475568"/>
                </a:solidFill>
                <a:latin typeface="Noto Sans KR"/>
                <a:cs typeface="Noto Sans KR"/>
              </a:rPr>
              <a:t>낙인입니다.</a:t>
            </a:r>
            <a:endParaRPr sz="1250">
              <a:latin typeface="Noto Sans KR"/>
              <a:cs typeface="Noto Sans KR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이러한</a:t>
            </a:r>
            <a:r>
              <a:rPr dirty="0" spc="85"/>
              <a:t> </a:t>
            </a:r>
            <a:r>
              <a:rPr dirty="0"/>
              <a:t>낙인은</a:t>
            </a:r>
            <a:r>
              <a:rPr dirty="0" spc="85"/>
              <a:t> </a:t>
            </a:r>
            <a:r>
              <a:rPr dirty="0"/>
              <a:t>부모로부터</a:t>
            </a:r>
            <a:r>
              <a:rPr dirty="0" spc="85"/>
              <a:t> </a:t>
            </a:r>
            <a:r>
              <a:rPr dirty="0"/>
              <a:t>자녀에게</a:t>
            </a:r>
            <a:r>
              <a:rPr dirty="0" spc="85"/>
              <a:t> </a:t>
            </a:r>
            <a:r>
              <a:rPr dirty="0"/>
              <a:t>대를</a:t>
            </a:r>
            <a:r>
              <a:rPr dirty="0" spc="85"/>
              <a:t> </a:t>
            </a:r>
            <a:r>
              <a:rPr dirty="0"/>
              <a:t>이어</a:t>
            </a:r>
            <a:r>
              <a:rPr dirty="0" spc="85"/>
              <a:t> </a:t>
            </a:r>
            <a:r>
              <a:rPr dirty="0"/>
              <a:t>상속된다는</a:t>
            </a:r>
            <a:r>
              <a:rPr dirty="0" spc="85"/>
              <a:t> </a:t>
            </a:r>
            <a:r>
              <a:rPr dirty="0"/>
              <a:t>독특하고</a:t>
            </a:r>
            <a:r>
              <a:rPr dirty="0" spc="85"/>
              <a:t> </a:t>
            </a:r>
            <a:r>
              <a:rPr dirty="0" spc="-25"/>
              <a:t>강력한</a:t>
            </a: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dirty="0"/>
              <a:t>파괴적</a:t>
            </a:r>
            <a:r>
              <a:rPr dirty="0" spc="70"/>
              <a:t> </a:t>
            </a:r>
            <a:r>
              <a:rPr dirty="0"/>
              <a:t>고착화</a:t>
            </a:r>
            <a:r>
              <a:rPr dirty="0" spc="75"/>
              <a:t> </a:t>
            </a:r>
            <a:r>
              <a:rPr dirty="0"/>
              <a:t>특징을</a:t>
            </a:r>
            <a:r>
              <a:rPr dirty="0" spc="75"/>
              <a:t> </a:t>
            </a:r>
            <a:r>
              <a:rPr dirty="0"/>
              <a:t>가지고</a:t>
            </a:r>
            <a:r>
              <a:rPr dirty="0" spc="75"/>
              <a:t> </a:t>
            </a:r>
            <a:r>
              <a:rPr dirty="0" spc="-10"/>
              <a:t>있습니다.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/>
          </a:p>
          <a:p>
            <a:pPr marL="222250">
              <a:lnSpc>
                <a:spcPct val="100000"/>
              </a:lnSpc>
              <a:spcBef>
                <a:spcPts val="5"/>
              </a:spcBef>
            </a:pPr>
            <a:r>
              <a:rPr dirty="0" sz="1400" b="1">
                <a:solidFill>
                  <a:srgbClr val="0F172A"/>
                </a:solidFill>
                <a:latin typeface="Noto Sans KR"/>
                <a:cs typeface="Noto Sans KR"/>
              </a:rPr>
              <a:t>현대적 대표 </a:t>
            </a:r>
            <a:r>
              <a:rPr dirty="0" sz="1400" spc="-25" b="1">
                <a:solidFill>
                  <a:srgbClr val="0F172A"/>
                </a:solidFill>
                <a:latin typeface="Noto Sans KR"/>
                <a:cs typeface="Noto Sans KR"/>
              </a:rPr>
              <a:t>사례</a:t>
            </a:r>
            <a:endParaRPr sz="1400">
              <a:latin typeface="Noto Sans KR"/>
              <a:cs typeface="Noto Sans KR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dirty="0" b="1">
                <a:latin typeface="Noto Sans KR"/>
                <a:cs typeface="Noto Sans KR"/>
              </a:rPr>
              <a:t>사례</a:t>
            </a:r>
            <a:r>
              <a:rPr dirty="0" spc="45" b="1">
                <a:latin typeface="Noto Sans KR"/>
                <a:cs typeface="Noto Sans KR"/>
              </a:rPr>
              <a:t> </a:t>
            </a:r>
            <a:r>
              <a:rPr dirty="0" b="1">
                <a:latin typeface="Noto Sans KR"/>
                <a:cs typeface="Noto Sans KR"/>
              </a:rPr>
              <a:t>:</a:t>
            </a:r>
            <a:r>
              <a:rPr dirty="0" spc="50" b="1">
                <a:latin typeface="Noto Sans KR"/>
                <a:cs typeface="Noto Sans KR"/>
              </a:rPr>
              <a:t> </a:t>
            </a:r>
            <a:r>
              <a:rPr dirty="0" b="1">
                <a:latin typeface="Noto Sans KR"/>
                <a:cs typeface="Noto Sans KR"/>
              </a:rPr>
              <a:t>특정</a:t>
            </a:r>
            <a:r>
              <a:rPr dirty="0" spc="50" b="1">
                <a:latin typeface="Noto Sans KR"/>
                <a:cs typeface="Noto Sans KR"/>
              </a:rPr>
              <a:t> </a:t>
            </a:r>
            <a:r>
              <a:rPr dirty="0" b="1">
                <a:latin typeface="Noto Sans KR"/>
                <a:cs typeface="Noto Sans KR"/>
              </a:rPr>
              <a:t>국적</a:t>
            </a:r>
            <a:r>
              <a:rPr dirty="0" spc="45" b="1">
                <a:latin typeface="Noto Sans KR"/>
                <a:cs typeface="Noto Sans KR"/>
              </a:rPr>
              <a:t> </a:t>
            </a:r>
            <a:r>
              <a:rPr dirty="0" b="1">
                <a:latin typeface="Noto Sans KR"/>
                <a:cs typeface="Noto Sans KR"/>
              </a:rPr>
              <a:t>및</a:t>
            </a:r>
            <a:r>
              <a:rPr dirty="0" spc="50" b="1">
                <a:latin typeface="Noto Sans KR"/>
                <a:cs typeface="Noto Sans KR"/>
              </a:rPr>
              <a:t> </a:t>
            </a:r>
            <a:r>
              <a:rPr dirty="0" b="1">
                <a:latin typeface="Noto Sans KR"/>
                <a:cs typeface="Noto Sans KR"/>
              </a:rPr>
              <a:t>외국인</a:t>
            </a:r>
            <a:r>
              <a:rPr dirty="0" spc="50" b="1">
                <a:latin typeface="Noto Sans KR"/>
                <a:cs typeface="Noto Sans KR"/>
              </a:rPr>
              <a:t> </a:t>
            </a:r>
            <a:r>
              <a:rPr dirty="0" b="1">
                <a:latin typeface="Noto Sans KR"/>
                <a:cs typeface="Noto Sans KR"/>
              </a:rPr>
              <a:t>노동자</a:t>
            </a:r>
            <a:r>
              <a:rPr dirty="0" spc="45" b="1">
                <a:latin typeface="Noto Sans KR"/>
                <a:cs typeface="Noto Sans KR"/>
              </a:rPr>
              <a:t> </a:t>
            </a:r>
            <a:r>
              <a:rPr dirty="0" spc="-25" b="1">
                <a:latin typeface="Noto Sans KR"/>
                <a:cs typeface="Noto Sans KR"/>
              </a:rPr>
              <a:t>편견</a:t>
            </a:r>
          </a:p>
          <a:p>
            <a:pPr marL="12700" marR="5080" indent="36195">
              <a:lnSpc>
                <a:spcPct val="115500"/>
              </a:lnSpc>
            </a:pPr>
            <a:r>
              <a:rPr dirty="0"/>
              <a:t>특정</a:t>
            </a:r>
            <a:r>
              <a:rPr dirty="0" spc="65"/>
              <a:t> </a:t>
            </a:r>
            <a:r>
              <a:rPr dirty="0"/>
              <a:t>저개발</a:t>
            </a:r>
            <a:r>
              <a:rPr dirty="0" spc="65"/>
              <a:t> </a:t>
            </a:r>
            <a:r>
              <a:rPr dirty="0"/>
              <a:t>국가에서</a:t>
            </a:r>
            <a:r>
              <a:rPr dirty="0" spc="65"/>
              <a:t> </a:t>
            </a:r>
            <a:r>
              <a:rPr dirty="0"/>
              <a:t>온</a:t>
            </a:r>
            <a:r>
              <a:rPr dirty="0" spc="65"/>
              <a:t> </a:t>
            </a:r>
            <a:r>
              <a:rPr dirty="0"/>
              <a:t>노동자</a:t>
            </a:r>
            <a:r>
              <a:rPr dirty="0" spc="65"/>
              <a:t> </a:t>
            </a:r>
            <a:r>
              <a:rPr dirty="0"/>
              <a:t>집단</a:t>
            </a:r>
            <a:r>
              <a:rPr dirty="0" spc="65"/>
              <a:t> </a:t>
            </a:r>
            <a:r>
              <a:rPr dirty="0"/>
              <a:t>전체에</a:t>
            </a:r>
            <a:r>
              <a:rPr dirty="0" spc="70"/>
              <a:t> </a:t>
            </a:r>
            <a:r>
              <a:rPr dirty="0"/>
              <a:t>대해</a:t>
            </a:r>
            <a:r>
              <a:rPr dirty="0" spc="65"/>
              <a:t> </a:t>
            </a:r>
            <a:r>
              <a:rPr dirty="0"/>
              <a:t>"범죄율이</a:t>
            </a:r>
            <a:r>
              <a:rPr dirty="0" spc="65"/>
              <a:t> </a:t>
            </a:r>
            <a:r>
              <a:rPr dirty="0"/>
              <a:t>높고</a:t>
            </a:r>
            <a:r>
              <a:rPr dirty="0" spc="65"/>
              <a:t> </a:t>
            </a:r>
            <a:r>
              <a:rPr dirty="0" spc="-10"/>
              <a:t>비위생적일 </a:t>
            </a:r>
            <a:r>
              <a:rPr dirty="0"/>
              <a:t>것이다"라고</a:t>
            </a:r>
            <a:r>
              <a:rPr dirty="0" spc="105"/>
              <a:t> </a:t>
            </a:r>
            <a:r>
              <a:rPr dirty="0"/>
              <a:t>일반화하여,</a:t>
            </a:r>
            <a:r>
              <a:rPr dirty="0" spc="105"/>
              <a:t> </a:t>
            </a:r>
            <a:r>
              <a:rPr dirty="0"/>
              <a:t>개인의</a:t>
            </a:r>
            <a:r>
              <a:rPr dirty="0" spc="110"/>
              <a:t> </a:t>
            </a:r>
            <a:r>
              <a:rPr dirty="0"/>
              <a:t>성실성과</a:t>
            </a:r>
            <a:r>
              <a:rPr dirty="0" spc="105"/>
              <a:t> </a:t>
            </a:r>
            <a:r>
              <a:rPr dirty="0"/>
              <a:t>무관하게</a:t>
            </a:r>
            <a:r>
              <a:rPr dirty="0" spc="110"/>
              <a:t> </a:t>
            </a:r>
            <a:r>
              <a:rPr dirty="0"/>
              <a:t>배타적으로</a:t>
            </a:r>
            <a:r>
              <a:rPr dirty="0" spc="105"/>
              <a:t> </a:t>
            </a:r>
            <a:r>
              <a:rPr dirty="0" spc="-20"/>
              <a:t>격리하고 </a:t>
            </a:r>
            <a:r>
              <a:rPr dirty="0"/>
              <a:t>차별하는</a:t>
            </a:r>
            <a:r>
              <a:rPr dirty="0" spc="95"/>
              <a:t> </a:t>
            </a:r>
            <a:r>
              <a:rPr dirty="0" spc="-10"/>
              <a:t>현실입니다.</a:t>
            </a:r>
          </a:p>
        </p:txBody>
      </p:sp>
      <p:grpSp>
        <p:nvGrpSpPr>
          <p:cNvPr id="8" name="object 8" descr=""/>
          <p:cNvGrpSpPr/>
          <p:nvPr/>
        </p:nvGrpSpPr>
        <p:grpSpPr>
          <a:xfrm>
            <a:off x="6296025" y="1672232"/>
            <a:ext cx="5048250" cy="257175"/>
            <a:chOff x="6296025" y="1672232"/>
            <a:chExt cx="5048250" cy="257175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96025" y="1672232"/>
              <a:ext cx="4411264" cy="200024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0373171" y="1748431"/>
              <a:ext cx="971550" cy="180975"/>
            </a:xfrm>
            <a:custGeom>
              <a:avLst/>
              <a:gdLst/>
              <a:ahLst/>
              <a:cxnLst/>
              <a:rect l="l" t="t" r="r" b="b"/>
              <a:pathLst>
                <a:path w="971550" h="180975">
                  <a:moveTo>
                    <a:pt x="971103" y="180974"/>
                  </a:moveTo>
                  <a:lnTo>
                    <a:pt x="0" y="180974"/>
                  </a:lnTo>
                  <a:lnTo>
                    <a:pt x="0" y="0"/>
                  </a:lnTo>
                  <a:lnTo>
                    <a:pt x="971103" y="0"/>
                  </a:lnTo>
                  <a:lnTo>
                    <a:pt x="971103" y="180974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10360472" y="1731922"/>
            <a:ext cx="918844" cy="139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>
                <a:solidFill>
                  <a:srgbClr val="333333"/>
                </a:solidFill>
                <a:latin typeface="Arial"/>
                <a:cs typeface="Arial"/>
              </a:rPr>
              <a:t>Google</a:t>
            </a:r>
            <a:r>
              <a:rPr dirty="0" sz="75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750">
                <a:solidFill>
                  <a:srgbClr val="333333"/>
                </a:solidFill>
                <a:latin typeface="Arial"/>
                <a:cs typeface="Arial"/>
              </a:rPr>
              <a:t>User</a:t>
            </a:r>
            <a:r>
              <a:rPr dirty="0" sz="75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750" spc="-10">
                <a:solidFill>
                  <a:srgbClr val="333333"/>
                </a:solidFill>
                <a:latin typeface="Arial"/>
                <a:cs typeface="Arial"/>
              </a:rPr>
              <a:t>Content</a:t>
            </a:r>
            <a:endParaRPr sz="750">
              <a:latin typeface="Arial"/>
              <a:cs typeface="Arial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2000" y="1700807"/>
            <a:ext cx="138706" cy="178295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2000" y="4073723"/>
            <a:ext cx="138706" cy="178295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집단적·종족적 낙인의 </a:t>
            </a:r>
            <a:r>
              <a:rPr dirty="0" spc="-25"/>
              <a:t>범주</a:t>
            </a:r>
          </a:p>
        </p:txBody>
      </p:sp>
      <p:grpSp>
        <p:nvGrpSpPr>
          <p:cNvPr id="15" name="object 15" descr=""/>
          <p:cNvGrpSpPr/>
          <p:nvPr/>
        </p:nvGrpSpPr>
        <p:grpSpPr>
          <a:xfrm>
            <a:off x="762000" y="0"/>
            <a:ext cx="11430000" cy="6858000"/>
            <a:chOff x="762000" y="0"/>
            <a:chExt cx="11430000" cy="6858000"/>
          </a:xfrm>
        </p:grpSpPr>
        <p:sp>
          <p:nvSpPr>
            <p:cNvPr id="16" name="object 16" descr=""/>
            <p:cNvSpPr/>
            <p:nvPr/>
          </p:nvSpPr>
          <p:spPr>
            <a:xfrm>
              <a:off x="762000" y="1057275"/>
              <a:ext cx="6317615" cy="9525"/>
            </a:xfrm>
            <a:custGeom>
              <a:avLst/>
              <a:gdLst/>
              <a:ahLst/>
              <a:cxnLst/>
              <a:rect l="l" t="t" r="r" b="b"/>
              <a:pathLst>
                <a:path w="6317615" h="9525">
                  <a:moveTo>
                    <a:pt x="6317159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6317159" y="0"/>
                  </a:lnTo>
                  <a:lnTo>
                    <a:pt x="6317159" y="9524"/>
                  </a:lnTo>
                  <a:close/>
                </a:path>
              </a:pathLst>
            </a:custGeom>
            <a:solidFill>
              <a:srgbClr val="E1E7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96000" y="0"/>
              <a:ext cx="6095999" cy="6857999"/>
            </a:xfrm>
            <a:prstGeom prst="rect">
              <a:avLst/>
            </a:prstGeom>
          </p:spPr>
        </p:pic>
      </p:grpSp>
      <p:sp>
        <p:nvSpPr>
          <p:cNvPr id="18" name="object 18" descr=""/>
          <p:cNvSpPr txBox="1"/>
          <p:nvPr/>
        </p:nvSpPr>
        <p:spPr>
          <a:xfrm>
            <a:off x="10845353" y="6226175"/>
            <a:ext cx="152400" cy="19113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900" spc="-25">
                <a:solidFill>
                  <a:srgbClr val="94A3B8"/>
                </a:solidFill>
                <a:latin typeface="Noto Sans KR"/>
                <a:cs typeface="Noto Sans KR"/>
              </a:rPr>
              <a:t>14</a:t>
            </a:r>
            <a:endParaRPr sz="900">
              <a:latin typeface="Noto Sans KR"/>
              <a:cs typeface="Noto Sans K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62000" y="1295400"/>
            <a:ext cx="10668000" cy="4533900"/>
            <a:chOff x="762000" y="1295400"/>
            <a:chExt cx="10668000" cy="45339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0" y="4224337"/>
              <a:ext cx="10667999" cy="62864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0" y="1295400"/>
              <a:ext cx="10667999" cy="4533899"/>
            </a:xfrm>
            <a:prstGeom prst="rect">
              <a:avLst/>
            </a:prstGeom>
          </p:spPr>
        </p:pic>
      </p:grp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2000" y="5972175"/>
            <a:ext cx="10667999" cy="314324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49300" y="6107303"/>
            <a:ext cx="139509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94A3B8"/>
                </a:solidFill>
                <a:latin typeface="Noto Sans KR"/>
                <a:cs typeface="Noto Sans KR"/>
              </a:rPr>
              <a:t>장애인사회복지론 | 실태 </a:t>
            </a:r>
            <a:r>
              <a:rPr dirty="0" sz="900" spc="-25">
                <a:solidFill>
                  <a:srgbClr val="94A3B8"/>
                </a:solidFill>
                <a:latin typeface="Noto Sans KR"/>
                <a:cs typeface="Noto Sans KR"/>
              </a:rPr>
              <a:t>조사</a:t>
            </a:r>
            <a:endParaRPr sz="900">
              <a:latin typeface="Noto Sans KR"/>
              <a:cs typeface="Noto Sans KR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0845353" y="6107303"/>
            <a:ext cx="45148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94A3B8"/>
                </a:solidFill>
                <a:latin typeface="Noto Sans KR"/>
                <a:cs typeface="Noto Sans KR"/>
              </a:rPr>
              <a:t>Slide 9 </a:t>
            </a:r>
            <a:r>
              <a:rPr dirty="0" sz="900" spc="-50">
                <a:solidFill>
                  <a:srgbClr val="94A3B8"/>
                </a:solidFill>
                <a:latin typeface="Noto Sans KR"/>
                <a:cs typeface="Noto Sans KR"/>
              </a:rPr>
              <a:t>/</a:t>
            </a:r>
            <a:endParaRPr sz="900">
              <a:latin typeface="Noto Sans KR"/>
              <a:cs typeface="Noto Sans KR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통계로 보는 한국 사회의 차별 </a:t>
            </a:r>
            <a:r>
              <a:rPr dirty="0" spc="-25"/>
              <a:t>수준</a:t>
            </a:r>
          </a:p>
        </p:txBody>
      </p:sp>
      <p:sp>
        <p:nvSpPr>
          <p:cNvPr id="9" name="object 9" descr=""/>
          <p:cNvSpPr/>
          <p:nvPr/>
        </p:nvSpPr>
        <p:spPr>
          <a:xfrm>
            <a:off x="762000" y="1057275"/>
            <a:ext cx="5074285" cy="9525"/>
          </a:xfrm>
          <a:custGeom>
            <a:avLst/>
            <a:gdLst/>
            <a:ahLst/>
            <a:cxnLst/>
            <a:rect l="l" t="t" r="r" b="b"/>
            <a:pathLst>
              <a:path w="5074285" h="9525">
                <a:moveTo>
                  <a:pt x="5073995" y="9524"/>
                </a:moveTo>
                <a:lnTo>
                  <a:pt x="0" y="9524"/>
                </a:lnTo>
                <a:lnTo>
                  <a:pt x="0" y="0"/>
                </a:lnTo>
                <a:lnTo>
                  <a:pt x="5073995" y="0"/>
                </a:lnTo>
                <a:lnTo>
                  <a:pt x="5073995" y="9524"/>
                </a:lnTo>
                <a:close/>
              </a:path>
            </a:pathLst>
          </a:custGeom>
          <a:solidFill>
            <a:srgbClr val="E1E7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10845353" y="6226175"/>
            <a:ext cx="152400" cy="19113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900" spc="-25">
                <a:solidFill>
                  <a:srgbClr val="94A3B8"/>
                </a:solidFill>
                <a:latin typeface="Noto Sans KR"/>
                <a:cs typeface="Noto Sans KR"/>
              </a:rPr>
              <a:t>14</a:t>
            </a:r>
            <a:endParaRPr sz="900">
              <a:latin typeface="Noto Sans KR"/>
              <a:cs typeface="Noto Sans K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최종 사회적낙인</dc:title>
  <dcterms:created xsi:type="dcterms:W3CDTF">2026-06-09T08:32:51Z</dcterms:created>
  <dcterms:modified xsi:type="dcterms:W3CDTF">2026-06-09T08:32:51Z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