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24384000" cy="13716000"/>
  <p:notesSz cx="6858000" cy="9144000"/>
  <p:embeddedFontLst>
    <p:embeddedFont>
      <p:font typeface="Hakgyoansim Allimjang TTF B" panose="020B0600000101010101" charset="-127"/>
      <p:bold r:id="rId12"/>
    </p:embeddedFont>
    <p:embeddedFont>
      <p:font typeface="Hakgyoansim Allimjang TTF R" panose="020B0600000101010101" charset="-127"/>
      <p:regular r:id="rId13"/>
    </p:embeddedFont>
    <p:embeddedFont>
      <p:font typeface="NEXON Lv2 Gothic" panose="020B0600000101010101" charset="-127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1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63600"/>
            <a:ext cx="22390100" cy="1198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400" y="4152900"/>
            <a:ext cx="8534400" cy="11049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242300" y="4279900"/>
            <a:ext cx="7886700" cy="952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5344" b="0" i="0" u="none" strike="noStrike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장애인복지론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86300" y="5867400"/>
            <a:ext cx="14782800" cy="2552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4346" b="0" i="0" u="none" strike="noStrike">
                <a:solidFill>
                  <a:srgbClr val="17623E"/>
                </a:solidFill>
                <a:latin typeface="Hakgyoansim Allimjang TTF R"/>
                <a:ea typeface="Hakgyoansim Allimjang TTF R"/>
                <a:cs typeface="Hakgyoansim Allimjang TTF R"/>
              </a:rPr>
              <a:t>장애인 문화예술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98000" y="10083800"/>
            <a:ext cx="5295900" cy="609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404" b="0" i="0" u="none" strike="noStrike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김현정 문성미  정현주 최민솔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63600"/>
            <a:ext cx="22390100" cy="11988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800600" y="5334000"/>
            <a:ext cx="14782800" cy="2552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altLang="en-US" sz="14346" dirty="0">
                <a:solidFill>
                  <a:srgbClr val="17623E"/>
                </a:solidFill>
                <a:latin typeface="Hakgyoansim Allimjang TTF R"/>
                <a:ea typeface="Hakgyoansim Allimjang TTF R"/>
                <a:cs typeface="Hakgyoansim Allimjang TTF R"/>
              </a:rPr>
              <a:t>감사합니다</a:t>
            </a:r>
            <a:endParaRPr lang="en-US" sz="14346" b="0" i="0" u="none" strike="noStrike" dirty="0">
              <a:solidFill>
                <a:srgbClr val="17623E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63600"/>
            <a:ext cx="22390100" cy="1198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2280000">
            <a:off x="2489200" y="2476500"/>
            <a:ext cx="1320800" cy="685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76600" y="2819400"/>
            <a:ext cx="4241800" cy="156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8760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 목차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63900" y="5295900"/>
            <a:ext cx="1397000" cy="1333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7502" b="0" i="0" u="none" strike="noStrike">
                <a:solidFill>
                  <a:srgbClr val="17623E"/>
                </a:solidFill>
                <a:latin typeface="Hakgyoansim Allimjang TTF B"/>
                <a:ea typeface="Hakgyoansim Allimjang TTF B"/>
                <a:cs typeface="Hakgyoansim Allimjang TTF B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9400" y="5295900"/>
            <a:ext cx="1651000" cy="1333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7502" b="0" i="0" u="none" strike="noStrike">
                <a:solidFill>
                  <a:srgbClr val="17623E"/>
                </a:solidFill>
                <a:latin typeface="Hakgyoansim Allimjang TTF B"/>
                <a:ea typeface="Hakgyoansim Allimjang TTF B"/>
                <a:cs typeface="Hakgyoansim Allimjang TTF B"/>
              </a:rPr>
              <a:t>02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88900" y="5295900"/>
            <a:ext cx="1625600" cy="1333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7502" b="0" i="0" u="none" strike="noStrike">
                <a:solidFill>
                  <a:srgbClr val="17623E"/>
                </a:solidFill>
                <a:latin typeface="Hakgyoansim Allimjang TTF B"/>
                <a:ea typeface="Hakgyoansim Allimjang TTF B"/>
                <a:cs typeface="Hakgyoansim Allimjang TTF B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65700" y="5295900"/>
            <a:ext cx="1625600" cy="1333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7502" b="0" i="0" u="none" strike="noStrike">
                <a:solidFill>
                  <a:srgbClr val="17623E"/>
                </a:solidFill>
                <a:latin typeface="Hakgyoansim Allimjang TTF B"/>
                <a:ea typeface="Hakgyoansim Allimjang TTF B"/>
                <a:cs typeface="Hakgyoansim Allimjang TTF B"/>
              </a:rPr>
              <a:t>04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03600" y="6692900"/>
            <a:ext cx="3835400" cy="1320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7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장애인 문화예술의</a:t>
            </a:r>
          </a:p>
          <a:p>
            <a:pPr lvl="0" algn="l">
              <a:lnSpc>
                <a:spcPct val="116199"/>
              </a:lnSpc>
            </a:pPr>
            <a:r>
              <a:rPr lang="en-US" sz="37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개념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39100" y="6692900"/>
            <a:ext cx="3835400" cy="660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7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중요성과 필요성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28600" y="6692900"/>
            <a:ext cx="3835400" cy="660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7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국내 현황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805400" y="6692900"/>
            <a:ext cx="3835400" cy="660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7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사례 분석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63900" y="8902700"/>
            <a:ext cx="1676400" cy="1333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7502" b="0" i="0" u="none" strike="noStrike">
                <a:solidFill>
                  <a:srgbClr val="17623E"/>
                </a:solidFill>
                <a:latin typeface="Hakgyoansim Allimjang TTF B"/>
                <a:ea typeface="Hakgyoansim Allimjang TTF B"/>
                <a:cs typeface="Hakgyoansim Allimjang TTF B"/>
              </a:rPr>
              <a:t>06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99400" y="8902700"/>
            <a:ext cx="1651000" cy="1333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7502" b="0" i="0" u="none" strike="noStrike">
                <a:solidFill>
                  <a:srgbClr val="17623E"/>
                </a:solidFill>
                <a:latin typeface="Hakgyoansim Allimjang TTF B"/>
                <a:ea typeface="Hakgyoansim Allimjang TTF B"/>
                <a:cs typeface="Hakgyoansim Allimjang TTF B"/>
              </a:rPr>
              <a:t>07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88900" y="8902700"/>
            <a:ext cx="1625600" cy="1333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7502" b="0" i="0" u="none" strike="noStrike">
                <a:solidFill>
                  <a:srgbClr val="17623E"/>
                </a:solidFill>
                <a:latin typeface="Hakgyoansim Allimjang TTF B"/>
                <a:ea typeface="Hakgyoansim Allimjang TTF B"/>
                <a:cs typeface="Hakgyoansim Allimjang TTF B"/>
              </a:rPr>
              <a:t>08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03600" y="10287000"/>
            <a:ext cx="3835400" cy="660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7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문제점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39100" y="10287000"/>
            <a:ext cx="3835400" cy="660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7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개선방안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28600" y="10287000"/>
            <a:ext cx="3835400" cy="660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7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결론 및 느낀점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63600"/>
            <a:ext cx="22390100" cy="1198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2946400"/>
            <a:ext cx="20294600" cy="228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700" y="4165600"/>
            <a:ext cx="6324600" cy="568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19900" y="1955800"/>
            <a:ext cx="10820400" cy="1092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61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장애인 문화예술의 패러다임 전환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96400" y="3352800"/>
            <a:ext cx="8026400" cy="609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404" b="0" i="0" u="none" strike="noStrike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"복지적 접근에서 미학적 가치로"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7600" y="4229100"/>
            <a:ext cx="6553200" cy="568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8800" y="4229100"/>
            <a:ext cx="6604000" cy="57277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797300" y="10160000"/>
            <a:ext cx="2171700" cy="609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404" b="0" i="0" u="none" strike="noStrike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전통적 관점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10900" y="10160000"/>
            <a:ext cx="2260600" cy="609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404" b="0" i="0" u="none" strike="noStrike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현대적 관점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275300" y="10198100"/>
            <a:ext cx="1828800" cy="609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404" b="0" i="0" u="none" strike="noStrike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장애 미학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500" y="4597400"/>
            <a:ext cx="5156200" cy="45974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908300" y="9309100"/>
            <a:ext cx="52324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866" b="0" i="0" u="none" strike="noStrike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이미지 출처 : 네이버 블로그 한점미소발달센터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3700" y="4648200"/>
            <a:ext cx="5486400" cy="45720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702800" y="9347200"/>
            <a:ext cx="56388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866" b="0" i="0" u="none" strike="noStrike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이미지 출처 : 네이버 블로그 timebankskorea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57600" y="4648200"/>
            <a:ext cx="5511800" cy="45339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611600" y="9359900"/>
            <a:ext cx="58039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866" b="0" i="0" u="none" strike="noStrike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이미지 출처 : 케이휠댄스프로젝트의 창단공연 포토뉴스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33600" y="10883900"/>
            <a:ext cx="5791200" cy="965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장애 예술을 치료와 재활 중심의 활동으로 </a:t>
            </a:r>
          </a:p>
          <a:p>
            <a:pPr lvl="0" algn="ctr">
              <a:lnSpc>
                <a:spcPct val="116199"/>
              </a:lnSpc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바라보는 관점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94800" y="10896600"/>
            <a:ext cx="5791200" cy="965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장애를 하나의 문화적 정체성과 사회적 </a:t>
            </a:r>
          </a:p>
          <a:p>
            <a:pPr lvl="0" algn="ctr">
              <a:lnSpc>
                <a:spcPct val="116199"/>
              </a:lnSpc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다양성으로 바라보는 관점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243300" y="10934700"/>
            <a:ext cx="5448300" cy="965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장애의 신체와 감각 자체를 새로운 </a:t>
            </a:r>
          </a:p>
          <a:p>
            <a:pPr lvl="0" algn="ctr">
              <a:lnSpc>
                <a:spcPct val="116199"/>
              </a:lnSpc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예술 표현으로 이해하는 관점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63600"/>
            <a:ext cx="22390100" cy="1198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2489200"/>
            <a:ext cx="20294600" cy="228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100" y="3568700"/>
            <a:ext cx="13500100" cy="165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00" y="3543300"/>
            <a:ext cx="4191000" cy="1676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700" y="9931400"/>
            <a:ext cx="13538200" cy="1689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4700" y="5613400"/>
            <a:ext cx="4165600" cy="1714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1100" y="7797800"/>
            <a:ext cx="13512800" cy="1651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9300" y="7797800"/>
            <a:ext cx="4216400" cy="1651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309100" y="1638300"/>
            <a:ext cx="6184900" cy="1092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61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중요성 및 필요성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32200" y="4064000"/>
            <a:ext cx="3606800" cy="71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000" b="0" i="0" u="none" strike="noStrike">
                <a:solidFill>
                  <a:srgbClr val="FFFFFF"/>
                </a:solidFill>
                <a:latin typeface="Hakgyoansim Allimjang TTF B"/>
                <a:ea typeface="Hakgyoansim Allimjang TTF B"/>
                <a:cs typeface="Hakgyoansim Allimjang TTF B"/>
              </a:rPr>
              <a:t>문화 향유의 권리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61300" y="3949700"/>
            <a:ext cx="13068300" cy="965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모든 사람은 장애 여부와 관계없이 문화생활을 누릴 권리가 있음</a:t>
            </a:r>
          </a:p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문화 민주주의 실현에 기여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33800" y="10248900"/>
            <a:ext cx="3302000" cy="876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917" b="0" i="0" u="none" strike="noStrike">
                <a:solidFill>
                  <a:srgbClr val="FFFFFF"/>
                </a:solidFill>
                <a:latin typeface="Hakgyoansim Allimjang TTF B"/>
                <a:ea typeface="Hakgyoansim Allimjang TTF B"/>
                <a:cs typeface="Hakgyoansim Allimjang TTF B"/>
              </a:rPr>
              <a:t>핵심 키워드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94700" y="2832100"/>
            <a:ext cx="8026400" cy="609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404" b="0" i="0" u="none" strike="noStrike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"다양성이 만드는 사회적 가치와 문화적 풍요"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3900" y="9956800"/>
            <a:ext cx="4229100" cy="1651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8400" y="5613400"/>
            <a:ext cx="13512800" cy="16891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632200" y="6146800"/>
            <a:ext cx="3606800" cy="71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000" b="0" i="0" u="none" strike="noStrike">
                <a:solidFill>
                  <a:srgbClr val="FFFFFF"/>
                </a:solidFill>
                <a:latin typeface="Hakgyoansim Allimjang TTF B"/>
                <a:ea typeface="Hakgyoansim Allimjang TTF B"/>
                <a:cs typeface="Hakgyoansim Allimjang TTF B"/>
              </a:rPr>
              <a:t>사회적 가치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48600" y="5994400"/>
            <a:ext cx="13068300" cy="965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장애인과 비장애인의 소통 확대</a:t>
            </a:r>
          </a:p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사회적 편견과 차별 개선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44900" y="8293100"/>
            <a:ext cx="3606800" cy="71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000" b="0" i="0" u="none" strike="noStrike">
                <a:solidFill>
                  <a:srgbClr val="FFFFFF"/>
                </a:solidFill>
                <a:latin typeface="Hakgyoansim Allimjang TTF B"/>
                <a:ea typeface="Hakgyoansim Allimjang TTF B"/>
                <a:cs typeface="Hakgyoansim Allimjang TTF B"/>
              </a:rPr>
              <a:t>경제적 가치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48600" y="8242300"/>
            <a:ext cx="13068300" cy="965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창작 활동을 통한 직업 및 수익 창출 가능</a:t>
            </a:r>
          </a:p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문화산업 참여 기회 확대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644900" y="10452100"/>
            <a:ext cx="3606800" cy="71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000" b="0" i="0" u="none" strike="noStrike">
                <a:solidFill>
                  <a:srgbClr val="FFFFFF"/>
                </a:solidFill>
                <a:latin typeface="Hakgyoansim Allimjang TTF B"/>
                <a:ea typeface="Hakgyoansim Allimjang TTF B"/>
                <a:cs typeface="Hakgyoansim Allimjang TTF B"/>
              </a:rPr>
              <a:t>예술적 혁신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61300" y="10337800"/>
            <a:ext cx="13068300" cy="965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새로운 표현 방식과 예술 형식 등장</a:t>
            </a:r>
          </a:p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701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대중에게 새로운 미적 경험 제공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66800"/>
            <a:ext cx="22390100" cy="1198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2413000"/>
            <a:ext cx="20294600" cy="30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00" y="3581400"/>
            <a:ext cx="4381500" cy="2108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3695700"/>
            <a:ext cx="4381500" cy="1739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1100" y="3695700"/>
            <a:ext cx="4381500" cy="1701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1300" y="5257800"/>
            <a:ext cx="4406900" cy="154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9800" y="5283200"/>
            <a:ext cx="4406900" cy="1460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95700" y="5283200"/>
            <a:ext cx="4419600" cy="14859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537700" y="1689100"/>
            <a:ext cx="5181600" cy="1092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61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국내 현황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5900" y="5816600"/>
            <a:ext cx="4381500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989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국가 차원의 창작 지원 마련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20300" y="5778500"/>
            <a:ext cx="4013200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989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장애인 전용 공연장 운영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598900" y="5803900"/>
            <a:ext cx="4013200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2989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장애예술 작품 구매 지원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15500" y="2806700"/>
            <a:ext cx="4953000" cy="609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404" b="0" i="0" u="none" strike="noStrike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"성장하고 있는 장애인 예술"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25900" y="3962400"/>
            <a:ext cx="4394200" cy="1320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733" b="0" i="0" u="none" strike="noStrike">
                <a:solidFill>
                  <a:srgbClr val="FFFFFF"/>
                </a:solidFill>
                <a:latin typeface="Hakgyoansim Allimjang TTF R"/>
                <a:ea typeface="Hakgyoansim Allimjang TTF R"/>
                <a:cs typeface="Hakgyoansim Allimjang TTF R"/>
              </a:rPr>
              <a:t>장애인예술인법 시행</a:t>
            </a:r>
          </a:p>
          <a:p>
            <a:pPr lvl="0" algn="ctr">
              <a:lnSpc>
                <a:spcPct val="116199"/>
              </a:lnSpc>
            </a:pPr>
            <a:r>
              <a:rPr lang="en-US" sz="3733" b="0" i="0" u="none" strike="noStrike">
                <a:solidFill>
                  <a:srgbClr val="FFFFFF"/>
                </a:solidFill>
                <a:latin typeface="Hakgyoansim Allimjang TTF R"/>
                <a:ea typeface="Hakgyoansim Allimjang TTF R"/>
                <a:cs typeface="Hakgyoansim Allimjang TTF R"/>
              </a:rPr>
              <a:t>(2020)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17100" y="4025900"/>
            <a:ext cx="4394200" cy="1320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733" b="0" i="0" u="none" strike="noStrike">
                <a:solidFill>
                  <a:srgbClr val="FFFFFF"/>
                </a:solidFill>
                <a:latin typeface="Hakgyoansim Allimjang TTF R"/>
                <a:ea typeface="Hakgyoansim Allimjang TTF R"/>
                <a:cs typeface="Hakgyoansim Allimjang TTF R"/>
              </a:rPr>
              <a:t>모두예술극장 개관</a:t>
            </a:r>
          </a:p>
          <a:p>
            <a:pPr lvl="0" algn="ctr">
              <a:lnSpc>
                <a:spcPct val="116199"/>
              </a:lnSpc>
            </a:pPr>
            <a:r>
              <a:rPr lang="en-US" sz="3733" b="0" i="0" u="none" strike="noStrike">
                <a:solidFill>
                  <a:srgbClr val="FFFFFF"/>
                </a:solidFill>
                <a:latin typeface="Hakgyoansim Allimjang TTF R"/>
                <a:ea typeface="Hakgyoansim Allimjang TTF R"/>
                <a:cs typeface="Hakgyoansim Allimjang TTF R"/>
              </a:rPr>
              <a:t>(2023)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459200" y="4292600"/>
            <a:ext cx="4394200" cy="660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733" b="0" i="0" u="none" strike="noStrike">
                <a:solidFill>
                  <a:srgbClr val="FFFFFF"/>
                </a:solidFill>
                <a:latin typeface="Hakgyoansim Allimjang TTF R"/>
                <a:ea typeface="Hakgyoansim Allimjang TTF R"/>
                <a:cs typeface="Hakgyoansim Allimjang TTF R"/>
              </a:rPr>
              <a:t>우선구매 제도 시행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2300" y="7175500"/>
            <a:ext cx="3594100" cy="13081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540500" y="7340600"/>
            <a:ext cx="4432300" cy="825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4666" b="0" i="0" u="none" strike="noStrike">
                <a:solidFill>
                  <a:srgbClr val="FFFFFF"/>
                </a:solidFill>
                <a:latin typeface="Hakgyoansim Allimjang TTF R"/>
                <a:ea typeface="Hakgyoansim Allimjang TTF R"/>
                <a:cs typeface="Hakgyoansim Allimjang TTF R"/>
              </a:rPr>
              <a:t>약 3만 명+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26100" y="8534400"/>
            <a:ext cx="4978400" cy="723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070" b="0" i="0" u="none" strike="noStrike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국내 장애예술인 추산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28300" y="7010400"/>
            <a:ext cx="5156200" cy="576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63600"/>
            <a:ext cx="22390100" cy="1198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2413000"/>
            <a:ext cx="20294600" cy="228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">
            <a:off x="1574800" y="1663700"/>
            <a:ext cx="520700" cy="1625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400" y="9842500"/>
            <a:ext cx="5956300" cy="13462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575800" y="1663700"/>
            <a:ext cx="5181600" cy="1092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61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사례 분석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46400" y="10020300"/>
            <a:ext cx="5257800" cy="163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066" b="0" i="0" u="none" strike="noStrike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휠체어 무용을 통해 새로운 신체 표현 방식을 보여줌</a:t>
            </a:r>
          </a:p>
          <a:p>
            <a:pPr lvl="0" algn="ctr">
              <a:lnSpc>
                <a:spcPct val="116199"/>
              </a:lnSpc>
            </a:pPr>
            <a:endParaRPr lang="en-US" sz="3066" b="0" i="0" u="none" strike="noStrike">
              <a:solidFill>
                <a:srgbClr val="000000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79000" y="2806700"/>
            <a:ext cx="4953000" cy="609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404" b="0" i="0" u="none" strike="noStrike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"경계를 허무는 아티스트들"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500" y="3683000"/>
            <a:ext cx="5892800" cy="58674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19400" y="11430000"/>
            <a:ext cx="54864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866" b="0" i="0" u="none" strike="noStrike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이미지 출처 : 네이버 블로그 글 쓰는 여자의 춤추는 이야기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9100" y="3594100"/>
            <a:ext cx="5943600" cy="5994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5600" y="9880600"/>
            <a:ext cx="5981700" cy="13462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121900" y="11379200"/>
            <a:ext cx="54864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866" b="0" i="0" u="none" strike="noStrike" dirty="0" err="1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이미지</a:t>
            </a:r>
            <a:r>
              <a:rPr lang="en-US" sz="1866" b="0" i="0" u="none" strike="noStrike" dirty="0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 </a:t>
            </a:r>
            <a:r>
              <a:rPr lang="en-US" sz="1866" b="0" i="0" u="none" strike="noStrike" dirty="0" err="1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출처</a:t>
            </a:r>
            <a:r>
              <a:rPr lang="en-US" sz="1866" b="0" i="0" u="none" strike="noStrike" dirty="0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 : </a:t>
            </a:r>
            <a:r>
              <a:rPr lang="en-US" sz="1866" b="0" i="0" u="none" strike="noStrike" dirty="0" err="1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네이버</a:t>
            </a:r>
            <a:r>
              <a:rPr lang="en-US" sz="1866" b="0" i="0" u="none" strike="noStrike" dirty="0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 </a:t>
            </a:r>
            <a:r>
              <a:rPr lang="en-US" sz="1866" b="0" i="0" u="none" strike="noStrike" dirty="0" err="1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이미지</a:t>
            </a:r>
            <a:r>
              <a:rPr lang="en-US" sz="1866" b="0" i="0" u="none" strike="noStrike" dirty="0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 </a:t>
            </a:r>
            <a:r>
              <a:rPr lang="en-US" sz="1866" b="0" i="0" u="none" strike="noStrike" dirty="0" err="1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포토뉴스</a:t>
            </a:r>
            <a:endParaRPr lang="en-US" sz="1866" b="0" i="0" u="none" strike="noStrike" dirty="0">
              <a:solidFill>
                <a:srgbClr val="787878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30600" y="3606800"/>
            <a:ext cx="5740400" cy="6032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54400" y="9944100"/>
            <a:ext cx="5842000" cy="12827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7246600" y="11430000"/>
            <a:ext cx="52324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866" b="0" i="0" u="none" strike="noStrike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이미지 출처 : 네이버 이미지 포토뉴스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15500" y="10033000"/>
            <a:ext cx="5257800" cy="1092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066" b="0" i="0" u="none" strike="noStrike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독창적인 그림체와 따뜻한 표현으로 많은 사랑을 받음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433800" y="10071100"/>
            <a:ext cx="5448300" cy="1092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066" b="0" i="0" u="none" strike="noStrike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수어·자막·음성해설로 모두가 함께 즐길 수 있는 공연 문화 형성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A61A9A4C-D5D4-4053-AD07-6EB4B35E6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650" y="4354606"/>
            <a:ext cx="5981700" cy="3175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863600"/>
            <a:ext cx="22390100" cy="1198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0" y="2578100"/>
            <a:ext cx="20294600" cy="228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4940300"/>
            <a:ext cx="18465800" cy="58039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15500" y="1701800"/>
            <a:ext cx="5181600" cy="1092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6109" b="0" i="0" u="none" strike="noStrike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문제점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90900" y="5829300"/>
            <a:ext cx="75438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970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낮은 수입</a:t>
            </a:r>
          </a:p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970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전업 활동의 어려움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62300" y="9448800"/>
            <a:ext cx="6019800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970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전문 예술 교육 진입 장벽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72700" y="2857500"/>
            <a:ext cx="4953000" cy="609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404" b="0" i="0" u="none" strike="noStrike" dirty="0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"</a:t>
            </a:r>
            <a:r>
              <a:rPr lang="en-US" sz="3404" b="0" i="0" u="none" strike="noStrike" dirty="0" err="1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여전히</a:t>
            </a:r>
            <a:r>
              <a:rPr lang="en-US" sz="3404" b="0" i="0" u="none" strike="noStrike" dirty="0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 </a:t>
            </a:r>
            <a:r>
              <a:rPr lang="en-US" sz="3404" b="0" i="0" u="none" strike="noStrike" dirty="0" err="1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존재하는</a:t>
            </a:r>
            <a:r>
              <a:rPr lang="en-US" sz="3404" b="0" i="0" u="none" strike="noStrike" dirty="0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 </a:t>
            </a:r>
            <a:r>
              <a:rPr lang="en-US" sz="3404" b="0" i="0" u="none" strike="noStrike" dirty="0" err="1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성벽</a:t>
            </a:r>
            <a:r>
              <a:rPr lang="en-US" sz="3404" b="0" i="0" u="none" strike="noStrike" dirty="0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"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0" y="7620000"/>
            <a:ext cx="3873500" cy="13081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289300" y="7886700"/>
            <a:ext cx="3213100" cy="71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970" b="0" i="0" u="none" strike="noStrike">
                <a:solidFill>
                  <a:srgbClr val="FFFFFF"/>
                </a:solidFill>
                <a:latin typeface="Hakgyoansim Allimjang TTF R"/>
                <a:ea typeface="Hakgyoansim Allimjang TTF R"/>
                <a:cs typeface="Hakgyoansim Allimjang TTF R"/>
              </a:rPr>
              <a:t>교육 기회 부족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6900" y="4381500"/>
            <a:ext cx="4191000" cy="13081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4541500" y="4584700"/>
            <a:ext cx="4216400" cy="71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970" b="0" i="0" u="none" strike="noStrike">
                <a:solidFill>
                  <a:srgbClr val="FFFFFF"/>
                </a:solidFill>
                <a:latin typeface="Hakgyoansim Allimjang TTF R"/>
                <a:ea typeface="Hakgyoansim Allimjang TTF R"/>
                <a:cs typeface="Hakgyoansim Allimjang TTF R"/>
              </a:rPr>
              <a:t>물리적·심리적 장벽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2300" y="7531100"/>
            <a:ext cx="3695700" cy="13081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4046200" y="7772400"/>
            <a:ext cx="4216400" cy="71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970" b="0" i="0" u="none" strike="noStrike">
                <a:solidFill>
                  <a:srgbClr val="FFFFFF"/>
                </a:solidFill>
                <a:latin typeface="Hakgyoansim Allimjang TTF R"/>
                <a:ea typeface="Hakgyoansim Allimjang TTF R"/>
                <a:cs typeface="Hakgyoansim Allimjang TTF R"/>
              </a:rPr>
              <a:t>홍보 부족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655800" y="5892800"/>
            <a:ext cx="43434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970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무대 접근성 부족</a:t>
            </a:r>
          </a:p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970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동정 중심 평가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28800" y="9448800"/>
            <a:ext cx="4343400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2970" b="0" i="0" u="none" strike="noStrike">
                <a:solidFill>
                  <a:srgbClr val="000000"/>
                </a:solidFill>
                <a:latin typeface="NEXON Lv2 Gothic"/>
                <a:ea typeface="NEXON Lv2 Gothic"/>
                <a:cs typeface="NEXON Lv2 Gothic"/>
              </a:rPr>
              <a:t>유통·마케팅 채널 부족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6953" y="4260850"/>
            <a:ext cx="3962400" cy="13081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479800" y="4521200"/>
            <a:ext cx="3213100" cy="71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970" b="0" i="0" u="none" strike="noStrike" dirty="0" err="1">
                <a:solidFill>
                  <a:srgbClr val="FFFFFF"/>
                </a:solidFill>
                <a:latin typeface="Hakgyoansim Allimjang TTF R"/>
                <a:ea typeface="Hakgyoansim Allimjang TTF R"/>
                <a:cs typeface="Hakgyoansim Allimjang TTF R"/>
              </a:rPr>
              <a:t>경제적</a:t>
            </a:r>
            <a:r>
              <a:rPr lang="en-US" sz="3970" b="0" i="0" u="none" strike="noStrike" dirty="0">
                <a:solidFill>
                  <a:srgbClr val="FFFFFF"/>
                </a:solidFill>
                <a:latin typeface="Hakgyoansim Allimjang TTF R"/>
                <a:ea typeface="Hakgyoansim Allimjang TTF R"/>
                <a:cs typeface="Hakgyoansim Allimjang TTF R"/>
              </a:rPr>
              <a:t> </a:t>
            </a:r>
            <a:r>
              <a:rPr lang="en-US" sz="3970" b="0" i="0" u="none" strike="noStrike" dirty="0" err="1">
                <a:solidFill>
                  <a:srgbClr val="FFFFFF"/>
                </a:solidFill>
                <a:latin typeface="Hakgyoansim Allimjang TTF R"/>
                <a:ea typeface="Hakgyoansim Allimjang TTF R"/>
                <a:cs typeface="Hakgyoansim Allimjang TTF R"/>
              </a:rPr>
              <a:t>어려움</a:t>
            </a:r>
            <a:endParaRPr lang="en-US" sz="3970" b="0" i="0" u="none" strike="noStrike" dirty="0">
              <a:solidFill>
                <a:srgbClr val="FFFFFF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863600"/>
            <a:ext cx="22390100" cy="1198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0" y="2673350"/>
            <a:ext cx="20294600" cy="292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146" y="3765550"/>
            <a:ext cx="9934131" cy="11747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601200" y="1955800"/>
            <a:ext cx="5181600" cy="1092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altLang="en-US" sz="6109" b="0" i="0" u="none" strike="noStrike" dirty="0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개선방안</a:t>
            </a:r>
            <a:endParaRPr lang="en-US" sz="6109" b="0" i="0" u="none" strike="noStrike" dirty="0">
              <a:solidFill>
                <a:srgbClr val="000000"/>
              </a:solidFill>
              <a:latin typeface="Hakgyoansim Allimjang TTF B"/>
              <a:ea typeface="Hakgyoansim Allimjang TTF B"/>
              <a:cs typeface="Hakgyoansim Allimjang TTF B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95601" y="4025947"/>
            <a:ext cx="11554886" cy="71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3970" b="0" i="0" u="none" strike="noStrike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1. </a:t>
            </a:r>
            <a:r>
              <a:rPr lang="ko-KR" altLang="en-US" sz="3970" b="0" i="0" u="none" strike="noStrike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장애 예술인을 위한 전문 교육 기회 확대</a:t>
            </a:r>
            <a:endParaRPr lang="en-US" sz="3970" b="0" i="0" u="none" strike="noStrike" dirty="0">
              <a:solidFill>
                <a:srgbClr val="000000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D18A724-4EEF-4A91-9D9F-0BC6190819B4}"/>
              </a:ext>
            </a:extLst>
          </p:cNvPr>
          <p:cNvSpPr/>
          <p:nvPr/>
        </p:nvSpPr>
        <p:spPr>
          <a:xfrm>
            <a:off x="8854387" y="2924810"/>
            <a:ext cx="6675225" cy="656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6199"/>
              </a:lnSpc>
            </a:pPr>
            <a:r>
              <a:rPr lang="en-US" altLang="ko-KR" sz="3400" dirty="0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“</a:t>
            </a:r>
            <a:r>
              <a:rPr lang="ko-KR" altLang="en-US" sz="3400" dirty="0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더 나은 장애인 문화예술 환경을 위해</a:t>
            </a:r>
            <a:r>
              <a:rPr lang="en-US" altLang="ko-KR" sz="3400" dirty="0">
                <a:solidFill>
                  <a:srgbClr val="595959"/>
                </a:solidFill>
                <a:latin typeface="Hakgyoansim Allimjang TTF R"/>
                <a:ea typeface="Hakgyoansim Allimjang TTF R"/>
                <a:cs typeface="Hakgyoansim Allimjang TTF R"/>
              </a:rPr>
              <a:t>"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E76520B0-F89B-4179-80A2-C4F6D7A24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350" y="5283200"/>
            <a:ext cx="9953928" cy="1174750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08C3761C-E7FD-4E3B-94A4-625177F96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700" y="6991350"/>
            <a:ext cx="9953928" cy="117475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B141AAD3-0F20-4E0F-A7A9-1BC106A88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700" y="8740775"/>
            <a:ext cx="9953928" cy="1174750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FE1FA33F-77EA-4DEC-8512-B47C2AD1D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351" y="10490200"/>
            <a:ext cx="9953928" cy="117475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2A87D521-1138-488F-8275-2E3CC246A670}"/>
              </a:ext>
            </a:extLst>
          </p:cNvPr>
          <p:cNvSpPr/>
          <p:nvPr/>
        </p:nvSpPr>
        <p:spPr>
          <a:xfrm>
            <a:off x="2895600" y="5497950"/>
            <a:ext cx="9448800" cy="751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6199"/>
              </a:lnSpc>
            </a:pPr>
            <a:r>
              <a:rPr lang="en-US" altLang="ko-KR" sz="397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2. </a:t>
            </a:r>
            <a:r>
              <a:rPr lang="ko-KR" altLang="en-US" sz="397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예술단 운영 및 장애 예술인 채용 지원 강화</a:t>
            </a:r>
            <a:endParaRPr lang="en-US" altLang="ko-KR" sz="3970" dirty="0">
              <a:solidFill>
                <a:srgbClr val="000000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51C6211A-9031-441A-9C90-06F1055035ED}"/>
              </a:ext>
            </a:extLst>
          </p:cNvPr>
          <p:cNvSpPr/>
          <p:nvPr/>
        </p:nvSpPr>
        <p:spPr>
          <a:xfrm>
            <a:off x="3143121" y="7203174"/>
            <a:ext cx="6149440" cy="751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6199"/>
              </a:lnSpc>
            </a:pPr>
            <a:r>
              <a:rPr lang="en-US" altLang="ko-KR" sz="397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3. VR·A	I </a:t>
            </a:r>
            <a:r>
              <a:rPr lang="ko-KR" altLang="en-US" sz="397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등 디지털 기술 활용</a:t>
            </a:r>
            <a:endParaRPr lang="en-US" altLang="ko-KR" sz="3970" dirty="0">
              <a:solidFill>
                <a:srgbClr val="000000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610AE0D0-8442-479D-A0A7-544F9740EEBC}"/>
              </a:ext>
            </a:extLst>
          </p:cNvPr>
          <p:cNvSpPr/>
          <p:nvPr/>
        </p:nvSpPr>
        <p:spPr>
          <a:xfrm>
            <a:off x="3074147" y="8972550"/>
            <a:ext cx="7338869" cy="751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6199"/>
              </a:lnSpc>
            </a:pPr>
            <a:r>
              <a:rPr lang="en-US" altLang="ko-KR" sz="397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4. </a:t>
            </a:r>
            <a:r>
              <a:rPr lang="ko-KR" altLang="en-US" sz="397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작품 홍보와 전시 </a:t>
            </a:r>
            <a:r>
              <a:rPr lang="en-US" altLang="ko-KR" sz="397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· </a:t>
            </a:r>
            <a:r>
              <a:rPr lang="ko-KR" altLang="en-US" sz="397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공연 기회 확대</a:t>
            </a:r>
            <a:endParaRPr lang="en-US" altLang="ko-KR" sz="3970" dirty="0">
              <a:solidFill>
                <a:srgbClr val="000000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80D3284-D31E-4087-ABAE-76A8C719CD43}"/>
              </a:ext>
            </a:extLst>
          </p:cNvPr>
          <p:cNvSpPr/>
          <p:nvPr/>
        </p:nvSpPr>
        <p:spPr>
          <a:xfrm>
            <a:off x="3074147" y="10739643"/>
            <a:ext cx="9934131" cy="751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6199"/>
              </a:lnSpc>
            </a:pPr>
            <a:r>
              <a:rPr lang="en-US" altLang="ko-KR" sz="397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5. </a:t>
            </a:r>
            <a:r>
              <a:rPr lang="ko-KR" altLang="en-US" sz="397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장애 예술에 대한 인식 개선과 전문 비평 활성화</a:t>
            </a:r>
            <a:endParaRPr lang="en-US" altLang="ko-KR" sz="3970" dirty="0">
              <a:solidFill>
                <a:srgbClr val="000000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58E332AA-33D9-494A-A259-F9F035454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7881" y="3765550"/>
            <a:ext cx="8881419" cy="7899400"/>
          </a:xfrm>
          <a:prstGeom prst="rect">
            <a:avLst/>
          </a:prstGeom>
        </p:spPr>
      </p:pic>
      <p:sp>
        <p:nvSpPr>
          <p:cNvPr id="24" name="TextBox 13">
            <a:extLst>
              <a:ext uri="{FF2B5EF4-FFF2-40B4-BE49-F238E27FC236}">
                <a16:creationId xmlns:a16="http://schemas.microsoft.com/office/drawing/2014/main" id="{2FA645BB-92D0-4F06-8CCE-51803564AD1D}"/>
              </a:ext>
            </a:extLst>
          </p:cNvPr>
          <p:cNvSpPr txBox="1"/>
          <p:nvPr/>
        </p:nvSpPr>
        <p:spPr>
          <a:xfrm>
            <a:off x="13457881" y="11752590"/>
            <a:ext cx="54864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866" b="0" i="0" u="none" strike="noStrike" dirty="0" err="1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이미지</a:t>
            </a:r>
            <a:r>
              <a:rPr lang="en-US" sz="1866" b="0" i="0" u="none" strike="noStrike" dirty="0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 </a:t>
            </a:r>
            <a:r>
              <a:rPr lang="en-US" sz="1866" b="0" i="0" u="none" strike="noStrike" dirty="0" err="1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출처</a:t>
            </a:r>
            <a:r>
              <a:rPr lang="en-US" sz="1866" b="0" i="0" u="none" strike="noStrike" dirty="0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 : </a:t>
            </a:r>
            <a:r>
              <a:rPr lang="ko-KR" altLang="en-US" sz="1866" b="0" i="0" u="none" strike="noStrike" dirty="0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국립현대미술관</a:t>
            </a:r>
            <a:r>
              <a:rPr lang="en-US" altLang="ko-KR" sz="1866" b="0" i="0" u="none" strike="noStrike" dirty="0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(MMCA)</a:t>
            </a:r>
            <a:r>
              <a:rPr lang="ko-KR" altLang="en-US" sz="1866" b="0" i="0" u="none" strike="noStrike" dirty="0">
                <a:solidFill>
                  <a:srgbClr val="787878"/>
                </a:solidFill>
                <a:latin typeface="Hakgyoansim Allimjang TTF R"/>
                <a:ea typeface="Hakgyoansim Allimjang TTF R"/>
                <a:cs typeface="Hakgyoansim Allimjang TTF R"/>
              </a:rPr>
              <a:t>접근성 안내</a:t>
            </a:r>
            <a:endParaRPr lang="en-US" sz="1866" b="0" i="0" u="none" strike="noStrike" dirty="0">
              <a:solidFill>
                <a:srgbClr val="787878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6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63600"/>
            <a:ext cx="22390100" cy="1198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0" y="2781300"/>
            <a:ext cx="20294600" cy="215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538" y="3648262"/>
            <a:ext cx="16494312" cy="40098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481" y="4216400"/>
            <a:ext cx="660400" cy="698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481" y="5378450"/>
            <a:ext cx="660400" cy="698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538" y="8073184"/>
            <a:ext cx="16395700" cy="40098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703" y="8519098"/>
            <a:ext cx="660400" cy="698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703" y="9672597"/>
            <a:ext cx="660400" cy="6985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991600" y="1905000"/>
            <a:ext cx="6400800" cy="1092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ko-KR" altLang="en-US" sz="6109" b="0" i="0" u="none" strike="noStrike" dirty="0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결론 </a:t>
            </a:r>
            <a:r>
              <a:rPr lang="ko-KR" altLang="en-US" sz="6109" dirty="0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및 </a:t>
            </a:r>
            <a:r>
              <a:rPr lang="ko-KR" altLang="en-US" sz="6109" dirty="0" err="1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느낀점</a:t>
            </a:r>
            <a:endParaRPr lang="en-US" sz="6109" b="0" i="0" u="none" strike="noStrike" dirty="0">
              <a:solidFill>
                <a:srgbClr val="000000"/>
              </a:solidFill>
              <a:latin typeface="Hakgyoansim Allimjang TTF B"/>
              <a:ea typeface="Hakgyoansim Allimjang TTF B"/>
              <a:cs typeface="Hakgyoansim Allimjang TTF B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458012" y="4216400"/>
            <a:ext cx="13589000" cy="787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000" b="0" i="0" u="none" strike="noStrike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장애인 문화예술은 사회의 다양성과 포용성을 높여줍니다</a:t>
            </a:r>
            <a:r>
              <a:rPr lang="en-US" altLang="ko-KR" sz="4000" b="0" i="0" u="none" strike="noStrike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.</a:t>
            </a:r>
            <a:endParaRPr lang="en-US" sz="4000" b="0" i="0" u="none" strike="noStrike" dirty="0">
              <a:solidFill>
                <a:srgbClr val="000000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493870" y="8519098"/>
            <a:ext cx="13589000" cy="787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000" b="0" i="0" u="none" strike="noStrike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장애 예술인들의 재능과 노력을 알게 되었습니다</a:t>
            </a:r>
            <a:r>
              <a:rPr lang="en-US" altLang="ko-KR" sz="4000" b="0" i="0" u="none" strike="noStrike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.</a:t>
            </a:r>
            <a:endParaRPr lang="en-US" sz="4000" b="0" i="0" u="none" strike="noStrike" dirty="0">
              <a:solidFill>
                <a:srgbClr val="000000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E1A5CF8-386E-46B0-B46B-D74BAA40D996}"/>
              </a:ext>
            </a:extLst>
          </p:cNvPr>
          <p:cNvSpPr/>
          <p:nvPr/>
        </p:nvSpPr>
        <p:spPr>
          <a:xfrm>
            <a:off x="2146702" y="5378450"/>
            <a:ext cx="1165705" cy="822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6199"/>
              </a:lnSpc>
            </a:pPr>
            <a:r>
              <a:rPr lang="ko-KR" altLang="en-US" sz="4400" dirty="0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결론</a:t>
            </a:r>
            <a:endParaRPr lang="en-US" altLang="ko-KR" sz="4400" dirty="0">
              <a:solidFill>
                <a:srgbClr val="000000"/>
              </a:solidFill>
              <a:latin typeface="Hakgyoansim Allimjang TTF B"/>
              <a:ea typeface="Hakgyoansim Allimjang TTF B"/>
              <a:cs typeface="Hakgyoansim Allimjang TTF B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C3E5612E-99FA-466A-87D7-5961B6DE4E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3088" y="6474398"/>
            <a:ext cx="664522" cy="701101"/>
          </a:xfrm>
          <a:prstGeom prst="rect">
            <a:avLst/>
          </a:prstGeom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0DF5B1E9-0ED8-4C2A-9DB9-2F15CF9AF7B8}"/>
              </a:ext>
            </a:extLst>
          </p:cNvPr>
          <p:cNvSpPr txBox="1"/>
          <p:nvPr/>
        </p:nvSpPr>
        <p:spPr>
          <a:xfrm>
            <a:off x="5475941" y="5458759"/>
            <a:ext cx="13589000" cy="787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000" b="0" i="0" u="none" strike="noStrike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장애는 한계가 아니라 새로운 </a:t>
            </a:r>
            <a:r>
              <a:rPr lang="ko-KR" altLang="en-US" sz="400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창작의 가능성이 될 수 있습니다</a:t>
            </a:r>
            <a:r>
              <a:rPr lang="en-US" altLang="ko-KR" sz="400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.</a:t>
            </a:r>
            <a:endParaRPr lang="en-US" sz="4000" b="0" i="0" u="none" strike="noStrike" dirty="0">
              <a:solidFill>
                <a:srgbClr val="000000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F7973FB6-5956-4BC3-9054-6391290F3F11}"/>
              </a:ext>
            </a:extLst>
          </p:cNvPr>
          <p:cNvSpPr txBox="1"/>
          <p:nvPr/>
        </p:nvSpPr>
        <p:spPr>
          <a:xfrm>
            <a:off x="5493870" y="6500159"/>
            <a:ext cx="13589000" cy="787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00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누구나 예술 활동에 참여할 수 있는 환경이 필요합니다</a:t>
            </a:r>
            <a:r>
              <a:rPr lang="en-US" altLang="ko-KR" sz="400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.</a:t>
            </a:r>
            <a:endParaRPr lang="en-US" sz="4000" b="0" i="0" u="none" strike="noStrike" dirty="0">
              <a:solidFill>
                <a:srgbClr val="000000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844253F7-C886-4ADB-A8D1-8849BAD94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703" y="10826096"/>
            <a:ext cx="660400" cy="698500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D0BC8DD9-7EA7-4D64-B573-BC86B240826D}"/>
              </a:ext>
            </a:extLst>
          </p:cNvPr>
          <p:cNvSpPr txBox="1"/>
          <p:nvPr/>
        </p:nvSpPr>
        <p:spPr>
          <a:xfrm>
            <a:off x="5504329" y="9649432"/>
            <a:ext cx="13587506" cy="787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00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예술은 누구에게나 열려 있어야 한다고 생각합니다</a:t>
            </a:r>
            <a:r>
              <a:rPr lang="en-US" altLang="ko-KR" sz="400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.</a:t>
            </a:r>
            <a:endParaRPr lang="en-US" sz="4000" b="0" i="0" u="none" strike="noStrike" dirty="0">
              <a:solidFill>
                <a:srgbClr val="000000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63E9705C-74FF-4623-824C-221B76F03489}"/>
              </a:ext>
            </a:extLst>
          </p:cNvPr>
          <p:cNvSpPr txBox="1"/>
          <p:nvPr/>
        </p:nvSpPr>
        <p:spPr>
          <a:xfrm>
            <a:off x="5504329" y="10826096"/>
            <a:ext cx="13587506" cy="787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000" b="0" i="0" u="none" strike="noStrike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모두가 함</a:t>
            </a:r>
            <a:r>
              <a:rPr lang="ko-KR" altLang="en-US" sz="400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께 참여하는 문화예술 환경이 중요하다고 느꼈습니다</a:t>
            </a:r>
            <a:r>
              <a:rPr lang="en-US" altLang="ko-KR" sz="4000" dirty="0">
                <a:solidFill>
                  <a:srgbClr val="000000"/>
                </a:solidFill>
                <a:latin typeface="Hakgyoansim Allimjang TTF R"/>
                <a:ea typeface="Hakgyoansim Allimjang TTF R"/>
                <a:cs typeface="Hakgyoansim Allimjang TTF R"/>
              </a:rPr>
              <a:t>.</a:t>
            </a:r>
            <a:endParaRPr lang="en-US" altLang="ko-KR" sz="4000" b="0" i="0" u="none" strike="noStrike" dirty="0">
              <a:solidFill>
                <a:srgbClr val="000000"/>
              </a:solidFill>
              <a:latin typeface="Hakgyoansim Allimjang TTF R"/>
              <a:ea typeface="Hakgyoansim Allimjang TTF R"/>
              <a:cs typeface="Hakgyoansim Allimjang TTF R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E970A738-82BA-4374-A600-C04A3CF29D5A}"/>
              </a:ext>
            </a:extLst>
          </p:cNvPr>
          <p:cNvSpPr/>
          <p:nvPr/>
        </p:nvSpPr>
        <p:spPr>
          <a:xfrm>
            <a:off x="1901443" y="9666836"/>
            <a:ext cx="1656224" cy="822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6199"/>
              </a:lnSpc>
            </a:pPr>
            <a:r>
              <a:rPr lang="ko-KR" altLang="en-US" sz="4400" dirty="0" err="1">
                <a:solidFill>
                  <a:srgbClr val="000000"/>
                </a:solidFill>
                <a:latin typeface="Hakgyoansim Allimjang TTF B"/>
                <a:ea typeface="Hakgyoansim Allimjang TTF B"/>
                <a:cs typeface="Hakgyoansim Allimjang TTF B"/>
              </a:rPr>
              <a:t>느낀점</a:t>
            </a:r>
            <a:endParaRPr lang="en-US" altLang="ko-KR" sz="4400" dirty="0">
              <a:solidFill>
                <a:srgbClr val="000000"/>
              </a:solidFill>
              <a:latin typeface="Hakgyoansim Allimjang TTF B"/>
              <a:ea typeface="Hakgyoansim Allimjang TTF B"/>
              <a:cs typeface="Hakgyoansim Allimjang TTF 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419</Words>
  <Application>Microsoft Office PowerPoint</Application>
  <PresentationFormat>사용자 지정</PresentationFormat>
  <Paragraphs>98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6" baseType="lpstr">
      <vt:lpstr>Hakgyoansim Allimjang TTF R</vt:lpstr>
      <vt:lpstr>NEXON Lv2 Gothic</vt:lpstr>
      <vt:lpstr>Hakgyoansim Allimjang TTF B</vt:lpstr>
      <vt:lpstr>Calibri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5</cp:revision>
  <dcterms:created xsi:type="dcterms:W3CDTF">2006-08-16T00:00:00Z</dcterms:created>
  <dcterms:modified xsi:type="dcterms:W3CDTF">2026-06-01T00:54:39Z</dcterms:modified>
</cp:coreProperties>
</file>