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24384000" cy="13716000"/>
  <p:notesSz cx="6858000" cy="9144000"/>
  <p:embeddedFontLst>
    <p:embeddedFont>
      <p:font typeface="AndongKaturiOTF"/>
      <p:regular r:id="rId16"/>
    </p:embeddedFont>
    <p:embeddedFont>
      <p:font typeface="THEGaeideukmiri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.fntdata" Type="http://schemas.openxmlformats.org/officeDocument/2006/relationships/font"/><Relationship Id="rId17" Target="fonts/font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60.png" Type="http://schemas.openxmlformats.org/officeDocument/2006/relationships/image"/><Relationship Id="rId4" Target="../media/image14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png" Type="http://schemas.openxmlformats.org/officeDocument/2006/relationships/image"/><Relationship Id="rId12" Target="../media/image28.png" Type="http://schemas.openxmlformats.org/officeDocument/2006/relationships/image"/><Relationship Id="rId13" Target="../media/image29.png" Type="http://schemas.openxmlformats.org/officeDocument/2006/relationships/image"/><Relationship Id="rId14" Target="../media/image30.png" Type="http://schemas.openxmlformats.org/officeDocument/2006/relationships/image"/><Relationship Id="rId15" Target="../media/image31.png" Type="http://schemas.openxmlformats.org/officeDocument/2006/relationships/image"/><Relationship Id="rId16" Target="../media/image32.png" Type="http://schemas.openxmlformats.org/officeDocument/2006/relationships/image"/><Relationship Id="rId17" Target="../media/image33.png" Type="http://schemas.openxmlformats.org/officeDocument/2006/relationships/image"/><Relationship Id="rId18" Target="../media/image34.png" Type="http://schemas.openxmlformats.org/officeDocument/2006/relationships/image"/><Relationship Id="rId19" Target="../media/image35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29.png" Type="http://schemas.openxmlformats.org/officeDocument/2006/relationships/image"/><Relationship Id="rId12" Target="../media/image44.png" Type="http://schemas.openxmlformats.org/officeDocument/2006/relationships/image"/><Relationship Id="rId13" Target="../media/image45.png" Type="http://schemas.openxmlformats.org/officeDocument/2006/relationships/image"/><Relationship Id="rId14" Target="../media/image46.png" Type="http://schemas.openxmlformats.org/officeDocument/2006/relationships/image"/><Relationship Id="rId15" Target="../media/image47.png" Type="http://schemas.openxmlformats.org/officeDocument/2006/relationships/image"/><Relationship Id="rId16" Target="../media/image48.png" Type="http://schemas.openxmlformats.org/officeDocument/2006/relationships/image"/><Relationship Id="rId17" Target="../media/image49.png" Type="http://schemas.openxmlformats.org/officeDocument/2006/relationships/image"/><Relationship Id="rId18" Target="../media/image50.png" Type="http://schemas.openxmlformats.org/officeDocument/2006/relationships/image"/><Relationship Id="rId19" Target="../media/image51.png" Type="http://schemas.openxmlformats.org/officeDocument/2006/relationships/image"/><Relationship Id="rId2" Target="../media/image36.png" Type="http://schemas.openxmlformats.org/officeDocument/2006/relationships/image"/><Relationship Id="rId20" Target="../media/image52.png" Type="http://schemas.openxmlformats.org/officeDocument/2006/relationships/image"/><Relationship Id="rId21" Target="../media/image53.png" Type="http://schemas.openxmlformats.org/officeDocument/2006/relationships/image"/><Relationship Id="rId22" Target="../media/image54.png" Type="http://schemas.openxmlformats.org/officeDocument/2006/relationships/image"/><Relationship Id="rId23" Target="../media/image55.png" Type="http://schemas.openxmlformats.org/officeDocument/2006/relationships/image"/><Relationship Id="rId24" Target="../media/image56.png" Type="http://schemas.openxmlformats.org/officeDocument/2006/relationships/image"/><Relationship Id="rId25" Target="../media/image57.png" Type="http://schemas.openxmlformats.org/officeDocument/2006/relationships/image"/><Relationship Id="rId26" Target="../media/image58.png" Type="http://schemas.openxmlformats.org/officeDocument/2006/relationships/image"/><Relationship Id="rId3" Target="../media/image37.pn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Relationship Id="rId8" Target="../media/image42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5.png" Type="http://schemas.openxmlformats.org/officeDocument/2006/relationships/image"/><Relationship Id="rId11" Target="../media/image66.png" Type="http://schemas.openxmlformats.org/officeDocument/2006/relationships/image"/><Relationship Id="rId12" Target="../media/image67.png" Type="http://schemas.openxmlformats.org/officeDocument/2006/relationships/image"/><Relationship Id="rId13" Target="../media/image68.png" Type="http://schemas.openxmlformats.org/officeDocument/2006/relationships/image"/><Relationship Id="rId14" Target="../media/image69.png" Type="http://schemas.openxmlformats.org/officeDocument/2006/relationships/image"/><Relationship Id="rId2" Target="../media/image59.png" Type="http://schemas.openxmlformats.org/officeDocument/2006/relationships/image"/><Relationship Id="rId3" Target="../media/image19.png" Type="http://schemas.openxmlformats.org/officeDocument/2006/relationships/image"/><Relationship Id="rId4" Target="../media/image60.png" Type="http://schemas.openxmlformats.org/officeDocument/2006/relationships/image"/><Relationship Id="rId5" Target="../media/image61.png" Type="http://schemas.openxmlformats.org/officeDocument/2006/relationships/image"/><Relationship Id="rId6" Target="../media/image62.png" Type="http://schemas.openxmlformats.org/officeDocument/2006/relationships/image"/><Relationship Id="rId7" Target="../media/image63.png" Type="http://schemas.openxmlformats.org/officeDocument/2006/relationships/image"/><Relationship Id="rId8" Target="../media/image32.png" Type="http://schemas.openxmlformats.org/officeDocument/2006/relationships/image"/><Relationship Id="rId9" Target="../media/image6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7.png" Type="http://schemas.openxmlformats.org/officeDocument/2006/relationships/image"/><Relationship Id="rId11" Target="../media/image78.png" Type="http://schemas.openxmlformats.org/officeDocument/2006/relationships/image"/><Relationship Id="rId2" Target="../media/image70.png" Type="http://schemas.openxmlformats.org/officeDocument/2006/relationships/image"/><Relationship Id="rId3" Target="../media/image71.png" Type="http://schemas.openxmlformats.org/officeDocument/2006/relationships/image"/><Relationship Id="rId4" Target="../media/image72.png" Type="http://schemas.openxmlformats.org/officeDocument/2006/relationships/image"/><Relationship Id="rId5" Target="../media/image73.png" Type="http://schemas.openxmlformats.org/officeDocument/2006/relationships/image"/><Relationship Id="rId6" Target="../media/image62.png" Type="http://schemas.openxmlformats.org/officeDocument/2006/relationships/image"/><Relationship Id="rId7" Target="../media/image74.png" Type="http://schemas.openxmlformats.org/officeDocument/2006/relationships/image"/><Relationship Id="rId8" Target="../media/image75.png" Type="http://schemas.openxmlformats.org/officeDocument/2006/relationships/image"/><Relationship Id="rId9" Target="../media/image7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6.png" Type="http://schemas.openxmlformats.org/officeDocument/2006/relationships/image"/><Relationship Id="rId11" Target="../media/image87.png" Type="http://schemas.openxmlformats.org/officeDocument/2006/relationships/image"/><Relationship Id="rId12" Target="../media/image88.png" Type="http://schemas.openxmlformats.org/officeDocument/2006/relationships/image"/><Relationship Id="rId13" Target="../media/image89.png" Type="http://schemas.openxmlformats.org/officeDocument/2006/relationships/image"/><Relationship Id="rId14" Target="../media/image90.png" Type="http://schemas.openxmlformats.org/officeDocument/2006/relationships/image"/><Relationship Id="rId15" Target="../media/image91.png" Type="http://schemas.openxmlformats.org/officeDocument/2006/relationships/image"/><Relationship Id="rId16" Target="../media/image92.png" Type="http://schemas.openxmlformats.org/officeDocument/2006/relationships/image"/><Relationship Id="rId17" Target="../media/image93.png" Type="http://schemas.openxmlformats.org/officeDocument/2006/relationships/image"/><Relationship Id="rId18" Target="../media/image94.png" Type="http://schemas.openxmlformats.org/officeDocument/2006/relationships/image"/><Relationship Id="rId19" Target="../media/image95.png" Type="http://schemas.openxmlformats.org/officeDocument/2006/relationships/image"/><Relationship Id="rId2" Target="../media/image79.png" Type="http://schemas.openxmlformats.org/officeDocument/2006/relationships/image"/><Relationship Id="rId20" Target="../media/image96.png" Type="http://schemas.openxmlformats.org/officeDocument/2006/relationships/image"/><Relationship Id="rId21" Target="../media/image97.png" Type="http://schemas.openxmlformats.org/officeDocument/2006/relationships/image"/><Relationship Id="rId22" Target="../media/image98.png" Type="http://schemas.openxmlformats.org/officeDocument/2006/relationships/image"/><Relationship Id="rId23" Target="../media/image99.png" Type="http://schemas.openxmlformats.org/officeDocument/2006/relationships/image"/><Relationship Id="rId24" Target="../media/image100.png" Type="http://schemas.openxmlformats.org/officeDocument/2006/relationships/image"/><Relationship Id="rId25" Target="../media/image101.png" Type="http://schemas.openxmlformats.org/officeDocument/2006/relationships/image"/><Relationship Id="rId26" Target="../media/image102.png" Type="http://schemas.openxmlformats.org/officeDocument/2006/relationships/image"/><Relationship Id="rId27" Target="../media/image103.png" Type="http://schemas.openxmlformats.org/officeDocument/2006/relationships/image"/><Relationship Id="rId28" Target="../media/image104.png" Type="http://schemas.openxmlformats.org/officeDocument/2006/relationships/image"/><Relationship Id="rId3" Target="../media/image37.png" Type="http://schemas.openxmlformats.org/officeDocument/2006/relationships/image"/><Relationship Id="rId4" Target="../media/image80.png" Type="http://schemas.openxmlformats.org/officeDocument/2006/relationships/image"/><Relationship Id="rId5" Target="../media/image81.png" Type="http://schemas.openxmlformats.org/officeDocument/2006/relationships/image"/><Relationship Id="rId6" Target="../media/image82.png" Type="http://schemas.openxmlformats.org/officeDocument/2006/relationships/image"/><Relationship Id="rId7" Target="../media/image83.png" Type="http://schemas.openxmlformats.org/officeDocument/2006/relationships/image"/><Relationship Id="rId8" Target="../media/image84.png" Type="http://schemas.openxmlformats.org/officeDocument/2006/relationships/image"/><Relationship Id="rId9" Target="../media/image8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2.png" Type="http://schemas.openxmlformats.org/officeDocument/2006/relationships/image"/><Relationship Id="rId11" Target="../media/image113.png" Type="http://schemas.openxmlformats.org/officeDocument/2006/relationships/image"/><Relationship Id="rId12" Target="../media/image114.png" Type="http://schemas.openxmlformats.org/officeDocument/2006/relationships/image"/><Relationship Id="rId13" Target="../media/image115.png" Type="http://schemas.openxmlformats.org/officeDocument/2006/relationships/image"/><Relationship Id="rId14" Target="../media/image116.png" Type="http://schemas.openxmlformats.org/officeDocument/2006/relationships/image"/><Relationship Id="rId15" Target="../media/image117.png" Type="http://schemas.openxmlformats.org/officeDocument/2006/relationships/image"/><Relationship Id="rId16" Target="../media/image118.png" Type="http://schemas.openxmlformats.org/officeDocument/2006/relationships/image"/><Relationship Id="rId2" Target="../media/image105.png" Type="http://schemas.openxmlformats.org/officeDocument/2006/relationships/image"/><Relationship Id="rId3" Target="../media/image19.png" Type="http://schemas.openxmlformats.org/officeDocument/2006/relationships/image"/><Relationship Id="rId4" Target="../media/image106.png" Type="http://schemas.openxmlformats.org/officeDocument/2006/relationships/image"/><Relationship Id="rId5" Target="../media/image107.png" Type="http://schemas.openxmlformats.org/officeDocument/2006/relationships/image"/><Relationship Id="rId6" Target="../media/image108.png" Type="http://schemas.openxmlformats.org/officeDocument/2006/relationships/image"/><Relationship Id="rId7" Target="../media/image109.png" Type="http://schemas.openxmlformats.org/officeDocument/2006/relationships/image"/><Relationship Id="rId8" Target="../media/image110.png" Type="http://schemas.openxmlformats.org/officeDocument/2006/relationships/image"/><Relationship Id="rId9" Target="../media/image1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4.png" Type="http://schemas.openxmlformats.org/officeDocument/2006/relationships/image"/><Relationship Id="rId11" Target="../media/image125.png" Type="http://schemas.openxmlformats.org/officeDocument/2006/relationships/image"/><Relationship Id="rId12" Target="../media/image126.png" Type="http://schemas.openxmlformats.org/officeDocument/2006/relationships/image"/><Relationship Id="rId13" Target="../media/image127.png" Type="http://schemas.openxmlformats.org/officeDocument/2006/relationships/image"/><Relationship Id="rId14" Target="../media/image128.png" Type="http://schemas.openxmlformats.org/officeDocument/2006/relationships/image"/><Relationship Id="rId15" Target="../media/image129.png" Type="http://schemas.openxmlformats.org/officeDocument/2006/relationships/image"/><Relationship Id="rId16" Target="../media/image130.png" Type="http://schemas.openxmlformats.org/officeDocument/2006/relationships/image"/><Relationship Id="rId17" Target="../media/image131.png" Type="http://schemas.openxmlformats.org/officeDocument/2006/relationships/image"/><Relationship Id="rId18" Target="../media/image132.png" Type="http://schemas.openxmlformats.org/officeDocument/2006/relationships/image"/><Relationship Id="rId19" Target="../media/image133.png" Type="http://schemas.openxmlformats.org/officeDocument/2006/relationships/image"/><Relationship Id="rId2" Target="../media/image119.png" Type="http://schemas.openxmlformats.org/officeDocument/2006/relationships/image"/><Relationship Id="rId20" Target="../media/image134.png" Type="http://schemas.openxmlformats.org/officeDocument/2006/relationships/image"/><Relationship Id="rId21" Target="../media/image135.png" Type="http://schemas.openxmlformats.org/officeDocument/2006/relationships/image"/><Relationship Id="rId3" Target="../media/image19.png" Type="http://schemas.openxmlformats.org/officeDocument/2006/relationships/image"/><Relationship Id="rId4" Target="../media/image120.png" Type="http://schemas.openxmlformats.org/officeDocument/2006/relationships/image"/><Relationship Id="rId5" Target="../media/image121.png" Type="http://schemas.openxmlformats.org/officeDocument/2006/relationships/image"/><Relationship Id="rId6" Target="../media/image108.png" Type="http://schemas.openxmlformats.org/officeDocument/2006/relationships/image"/><Relationship Id="rId7" Target="../media/image109.png" Type="http://schemas.openxmlformats.org/officeDocument/2006/relationships/image"/><Relationship Id="rId8" Target="../media/image122.png" Type="http://schemas.openxmlformats.org/officeDocument/2006/relationships/image"/><Relationship Id="rId9" Target="../media/image12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6.png" Type="http://schemas.openxmlformats.org/officeDocument/2006/relationships/image"/><Relationship Id="rId3" Target="../media/image71.png" Type="http://schemas.openxmlformats.org/officeDocument/2006/relationships/image"/><Relationship Id="rId4" Target="../media/image137.png" Type="http://schemas.openxmlformats.org/officeDocument/2006/relationships/image"/><Relationship Id="rId5" Target="../media/image138.png" Type="http://schemas.openxmlformats.org/officeDocument/2006/relationships/image"/><Relationship Id="rId6" Target="../media/image139.png" Type="http://schemas.openxmlformats.org/officeDocument/2006/relationships/image"/><Relationship Id="rId7" Target="../media/image140.png" Type="http://schemas.openxmlformats.org/officeDocument/2006/relationships/image"/><Relationship Id="rId8" Target="../media/image14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DFAFF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882900" y="2006600"/>
            <a:ext cx="16979900" cy="6972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673100" y="11061700"/>
            <a:ext cx="16941800" cy="3238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6200" y="7886700"/>
            <a:ext cx="3314700" cy="5511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611100" y="11772900"/>
            <a:ext cx="13500100" cy="2590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159000" y="10274300"/>
            <a:ext cx="2311400" cy="2794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0" y="0"/>
            <a:ext cx="5321300" cy="4584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016500" y="9766300"/>
            <a:ext cx="3327400" cy="256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105900" y="10274300"/>
            <a:ext cx="1587500" cy="2794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7602200" y="10617200"/>
            <a:ext cx="1993900" cy="2235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3804900" y="10210800"/>
            <a:ext cx="2463800" cy="2844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1437600" y="7886700"/>
            <a:ext cx="2946400" cy="4902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0154900" y="10274300"/>
            <a:ext cx="2273300" cy="27559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552700" y="4559300"/>
            <a:ext cx="17538700" cy="2819400"/>
          </a:xfrm>
          <a:prstGeom prst="rect">
            <a:avLst/>
          </a:prstGeom>
          <a:effectLst>
            <a:outerShdw dir="2700000" dist="96856" blurRad="71638">
              <a:srgbClr val="000000">
                <a:alpha val="68000"/>
              </a:srgbClr>
            </a:outerShdw>
          </a:effectLst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9113500" y="0"/>
            <a:ext cx="5321300" cy="45847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0" y="11849100"/>
            <a:ext cx="4610100" cy="18669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9773900" y="11874500"/>
            <a:ext cx="4610100" cy="1866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1671300" y="11061700"/>
            <a:ext cx="1549400" cy="20193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3500100" y="7658100"/>
            <a:ext cx="7327900" cy="1257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7073" b="false" i="false" u="none" strike="noStrike">
                <a:solidFill>
                  <a:srgbClr val="040000"/>
                </a:solidFill>
                <a:latin typeface="AndongKaturiOTF"/>
                <a:ea typeface="AndongKaturiOTF"/>
                <a:cs typeface="AndongKaturiOTF"/>
              </a:rPr>
              <a:t>202537024 최상은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DFAFF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670300" y="11950700"/>
            <a:ext cx="16941800" cy="2590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11303000"/>
            <a:ext cx="5994400" cy="2413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389600" y="11303000"/>
            <a:ext cx="5994400" cy="24130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880100" y="5156200"/>
            <a:ext cx="12865100" cy="1854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10409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감사합니다.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DFAFF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111500" y="190500"/>
            <a:ext cx="7340600" cy="1765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670300" y="11950700"/>
            <a:ext cx="16941800" cy="2590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1303000"/>
            <a:ext cx="5994400" cy="241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389600" y="11303000"/>
            <a:ext cx="5994400" cy="2413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438900" y="10960100"/>
            <a:ext cx="1473200" cy="2463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40600" y="11925300"/>
            <a:ext cx="990600" cy="1193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19200" y="495300"/>
            <a:ext cx="11112500" cy="129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023600" y="5054600"/>
            <a:ext cx="1231900" cy="1295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833100" y="3213100"/>
            <a:ext cx="1231900" cy="1066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1125200" y="7112000"/>
            <a:ext cx="1130300" cy="1346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1252200" y="9474200"/>
            <a:ext cx="1244600" cy="12065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2560300" y="7289800"/>
            <a:ext cx="8255000" cy="1193800"/>
          </a:xfrm>
          <a:prstGeom prst="rect">
            <a:avLst/>
          </a:prstGeom>
        </p:spPr>
        <p:txBody>
          <a:bodyPr anchor="ctr" rtlCol="false" lIns="0" tIns="85058" rIns="0" bIns="85058"/>
          <a:lstStyle/>
          <a:p>
            <a:pPr algn="ctr" lvl="0">
              <a:lnSpc>
                <a:spcPct val="99600"/>
              </a:lnSpc>
            </a:pPr>
            <a:r>
              <a:rPr lang="en-US" sz="6697" b="false" i="false" u="none" strike="noStrike" spc="-400">
                <a:solidFill>
                  <a:srgbClr val="595959"/>
                </a:solidFill>
                <a:latin typeface="THEGaeideukmiri"/>
                <a:ea typeface="THEGaeideukmiri"/>
                <a:cs typeface="THEGaeideukmiri"/>
              </a:rPr>
              <a:t>실습 사진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674600" y="9321800"/>
            <a:ext cx="8458200" cy="1193800"/>
          </a:xfrm>
          <a:prstGeom prst="rect">
            <a:avLst/>
          </a:prstGeom>
        </p:spPr>
        <p:txBody>
          <a:bodyPr anchor="ctr" rtlCol="false" lIns="0" tIns="85058" rIns="0" bIns="85058"/>
          <a:lstStyle/>
          <a:p>
            <a:pPr algn="ctr" lvl="0">
              <a:lnSpc>
                <a:spcPct val="99600"/>
              </a:lnSpc>
            </a:pPr>
            <a:r>
              <a:rPr lang="en-US" sz="6697" b="false" i="false" u="none" strike="noStrike" spc="-400">
                <a:solidFill>
                  <a:srgbClr val="595959"/>
                </a:solidFill>
                <a:latin typeface="THEGaeideukmiri"/>
                <a:ea typeface="THEGaeideukmiri"/>
                <a:cs typeface="THEGaeideukmiri"/>
              </a:rPr>
              <a:t>실습 소감문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3360400" y="4368800"/>
            <a:ext cx="635000" cy="127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2433300" y="4508500"/>
            <a:ext cx="8229600" cy="177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2585700" y="6680200"/>
            <a:ext cx="8229600" cy="177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2674600" y="8953500"/>
            <a:ext cx="8229600" cy="1778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2700000" y="10871200"/>
            <a:ext cx="8229600" cy="177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5938500" y="11214100"/>
            <a:ext cx="1308100" cy="21717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5252700" y="12141200"/>
            <a:ext cx="1054100" cy="12700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355600" y="203200"/>
            <a:ext cx="2616200" cy="18796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0795000" y="1181100"/>
            <a:ext cx="1117600" cy="12827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2357100" y="2451100"/>
            <a:ext cx="8229600" cy="177800"/>
          </a:xfrm>
          <a:prstGeom prst="rect">
            <a:avLst/>
          </a:prstGeom>
        </p:spPr>
      </p:pic>
      <p:sp>
        <p:nvSpPr>
          <p:cNvPr name="TextBox 25" id="25"/>
          <p:cNvSpPr txBox="true"/>
          <p:nvPr/>
        </p:nvSpPr>
        <p:spPr>
          <a:xfrm rot="0">
            <a:off x="12242800" y="889000"/>
            <a:ext cx="8305800" cy="1193800"/>
          </a:xfrm>
          <a:prstGeom prst="rect">
            <a:avLst/>
          </a:prstGeom>
        </p:spPr>
        <p:txBody>
          <a:bodyPr anchor="ctr" rtlCol="false" lIns="0" tIns="85058" rIns="0" bIns="85058"/>
          <a:lstStyle/>
          <a:p>
            <a:pPr algn="ctr" lvl="0">
              <a:lnSpc>
                <a:spcPct val="99600"/>
              </a:lnSpc>
            </a:pPr>
            <a:r>
              <a:rPr lang="en-US" sz="6697" b="false" i="false" u="none" strike="noStrike" spc="-400">
                <a:solidFill>
                  <a:srgbClr val="595959"/>
                </a:solidFill>
                <a:latin typeface="THEGaeideukmiri"/>
                <a:ea typeface="THEGaeideukmiri"/>
                <a:cs typeface="THEGaeideukmiri"/>
              </a:rPr>
              <a:t>조직도 및 기관 소개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471400" y="5168900"/>
            <a:ext cx="8166100" cy="1193800"/>
          </a:xfrm>
          <a:prstGeom prst="rect">
            <a:avLst/>
          </a:prstGeom>
        </p:spPr>
        <p:txBody>
          <a:bodyPr anchor="ctr" rtlCol="false" lIns="0" tIns="85058" rIns="0" bIns="85058"/>
          <a:lstStyle/>
          <a:p>
            <a:pPr algn="ctr" lvl="0">
              <a:lnSpc>
                <a:spcPct val="99600"/>
              </a:lnSpc>
            </a:pPr>
            <a:r>
              <a:rPr lang="en-US" sz="6697" b="false" i="false" u="none" strike="noStrike" spc="-400">
                <a:solidFill>
                  <a:srgbClr val="595959"/>
                </a:solidFill>
                <a:latin typeface="THEGaeideukmiri"/>
                <a:ea typeface="THEGaeideukmiri"/>
                <a:cs typeface="THEGaeideukmiri"/>
              </a:rPr>
              <a:t>사업 내용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357100" y="2908300"/>
            <a:ext cx="8255000" cy="1193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6693" b="false" i="false" u="none" strike="noStrike">
                <a:solidFill>
                  <a:srgbClr val="595959"/>
                </a:solidFill>
                <a:latin typeface="THEGaeideukmiri"/>
                <a:ea typeface="THEGaeideukmiri"/>
                <a:cs typeface="THEGaeideukmiri"/>
              </a:rPr>
              <a:t>실습 일정</a:t>
            </a:r>
          </a:p>
        </p:txBody>
      </p:sp>
      <p:pic>
        <p:nvPicPr>
          <p:cNvPr name="Picture 28" id="28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104900" y="3060700"/>
            <a:ext cx="8407400" cy="6680200"/>
          </a:xfrm>
          <a:prstGeom prst="rect">
            <a:avLst/>
          </a:prstGeom>
        </p:spPr>
      </p:pic>
      <p:sp>
        <p:nvSpPr>
          <p:cNvPr name="TextBox 29" id="29"/>
          <p:cNvSpPr txBox="true"/>
          <p:nvPr/>
        </p:nvSpPr>
        <p:spPr>
          <a:xfrm rot="0">
            <a:off x="1130300" y="9918700"/>
            <a:ext cx="86233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208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이미지 출처 - 네이버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DFAFF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390900" y="228600"/>
            <a:ext cx="8026400" cy="2260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670300" y="11950700"/>
            <a:ext cx="16941800" cy="2590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1303000"/>
            <a:ext cx="5994400" cy="241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389600" y="11303000"/>
            <a:ext cx="5994400" cy="2413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438900" y="10960100"/>
            <a:ext cx="1473200" cy="2463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40600" y="11925300"/>
            <a:ext cx="990600" cy="1193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5938500" y="11214100"/>
            <a:ext cx="1308100" cy="2171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5252700" y="12141200"/>
            <a:ext cx="1054100" cy="1270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390900" y="266700"/>
            <a:ext cx="8051800" cy="2273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4643100" y="4356100"/>
            <a:ext cx="635000" cy="12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762000" y="2717800"/>
            <a:ext cx="10883900" cy="80010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482600" y="215900"/>
            <a:ext cx="2540000" cy="2184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2280900" y="2743200"/>
            <a:ext cx="11303000" cy="81280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2801600" y="4025900"/>
            <a:ext cx="10375900" cy="5016500"/>
          </a:xfrm>
          <a:prstGeom prst="rect">
            <a:avLst/>
          </a:prstGeom>
        </p:spPr>
        <p:txBody>
          <a:bodyPr anchor="ctr" rtlCol="false" lIns="0" tIns="67733" rIns="0" bIns="67733"/>
          <a:lstStyle/>
          <a:p>
            <a:pPr algn="ctr" lvl="0">
              <a:lnSpc>
                <a:spcPct val="99600"/>
              </a:lnSpc>
            </a:pPr>
            <a:r>
              <a:rPr lang="en-US" sz="5333" b="false" i="false" u="none" strike="noStrike" spc="-300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&lt;기관 현황&gt;
시설 명: 아이들천국지역아동센터
정 원 : 40명 현원:40명
종사자: 5명
운영요일: 월~토
운영시간: 09:00~22:00(야간보호 운영 중)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4597400" y="5867400"/>
            <a:ext cx="3111500" cy="685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-5399999">
            <a:off x="5943600" y="6794500"/>
            <a:ext cx="520700" cy="50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8369300" y="5207000"/>
            <a:ext cx="1993900" cy="7112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-10800000">
            <a:off x="1968500" y="7048500"/>
            <a:ext cx="7937500" cy="50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5400000">
            <a:off x="1536700" y="7531100"/>
            <a:ext cx="914400" cy="508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1066800" y="7835900"/>
            <a:ext cx="2387600" cy="6858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5400000">
            <a:off x="5537200" y="7429500"/>
            <a:ext cx="698500" cy="508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4864100" y="7785100"/>
            <a:ext cx="2425700" cy="736600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4521200" y="5803900"/>
            <a:ext cx="32766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207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센터장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280400" y="5168900"/>
            <a:ext cx="21463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207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운영위원회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04900" y="7835900"/>
            <a:ext cx="2425700" cy="673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3811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사회복지사 1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813300" y="7772400"/>
            <a:ext cx="25273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207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생활복지사 2</a:t>
            </a:r>
          </a:p>
        </p:txBody>
      </p:sp>
      <p:pic>
        <p:nvPicPr>
          <p:cNvPr name="Picture 28" id="28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8826500" y="7734300"/>
            <a:ext cx="2336800" cy="825500"/>
          </a:xfrm>
          <a:prstGeom prst="rect">
            <a:avLst/>
          </a:prstGeom>
        </p:spPr>
      </p:pic>
      <p:sp>
        <p:nvSpPr>
          <p:cNvPr name="TextBox 29" id="29"/>
          <p:cNvSpPr txBox="true"/>
          <p:nvPr/>
        </p:nvSpPr>
        <p:spPr>
          <a:xfrm rot="0">
            <a:off x="8661400" y="7772400"/>
            <a:ext cx="26670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207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아동복지교사</a:t>
            </a:r>
          </a:p>
        </p:txBody>
      </p:sp>
      <p:pic>
        <p:nvPicPr>
          <p:cNvPr name="Picture 30" id="30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4762500" y="4572000"/>
            <a:ext cx="2908300" cy="673100"/>
          </a:xfrm>
          <a:prstGeom prst="rect">
            <a:avLst/>
          </a:prstGeom>
        </p:spPr>
      </p:pic>
      <p:sp>
        <p:nvSpPr>
          <p:cNvPr name="TextBox 31" id="31"/>
          <p:cNvSpPr txBox="true"/>
          <p:nvPr/>
        </p:nvSpPr>
        <p:spPr>
          <a:xfrm rot="0">
            <a:off x="4064000" y="4508500"/>
            <a:ext cx="44196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207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대표자</a:t>
            </a:r>
          </a:p>
        </p:txBody>
      </p:sp>
      <p:pic>
        <p:nvPicPr>
          <p:cNvPr name="Picture 32" id="32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-5455495">
            <a:off x="5867400" y="5575300"/>
            <a:ext cx="711200" cy="508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rot="10742766">
            <a:off x="6223000" y="5562600"/>
            <a:ext cx="2146300" cy="50800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5400000">
            <a:off x="9537700" y="7404100"/>
            <a:ext cx="698500" cy="5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DFAFF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57400" y="317500"/>
            <a:ext cx="9486900" cy="2209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670300" y="11950700"/>
            <a:ext cx="16941800" cy="2590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1303000"/>
            <a:ext cx="5994400" cy="241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389600" y="11303000"/>
            <a:ext cx="5994400" cy="2413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667000" y="292100"/>
            <a:ext cx="8242300" cy="2273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17500" y="152400"/>
            <a:ext cx="1549400" cy="2717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16000" y="3238500"/>
            <a:ext cx="1054100" cy="1270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318500" y="11607800"/>
            <a:ext cx="2108200" cy="1638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358900" y="4279900"/>
            <a:ext cx="6070600" cy="69723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968500" y="2400300"/>
            <a:ext cx="5105400" cy="1841500"/>
          </a:xfrm>
          <a:prstGeom prst="rect">
            <a:avLst/>
          </a:prstGeom>
        </p:spPr>
        <p:txBody>
          <a:bodyPr anchor="ctr" rtlCol="false" lIns="0" tIns="70976" rIns="0" bIns="70976"/>
          <a:lstStyle/>
          <a:p>
            <a:pPr algn="ctr" lvl="0">
              <a:lnSpc>
                <a:spcPct val="99600"/>
              </a:lnSpc>
            </a:pPr>
            <a:r>
              <a:rPr lang="en-US" sz="5588" b="false" i="false" u="none" strike="noStrike" spc="-300">
                <a:solidFill>
                  <a:srgbClr val="595959"/>
                </a:solidFill>
                <a:latin typeface="THEGaeideukmiri"/>
                <a:ea typeface="THEGaeideukmiri"/>
                <a:cs typeface="THEGaeideukmiri"/>
              </a:rPr>
              <a:t>1주차 </a:t>
            </a:r>
          </a:p>
          <a:p>
            <a:pPr algn="ctr" lvl="0">
              <a:lnSpc>
                <a:spcPct val="99600"/>
              </a:lnSpc>
            </a:pPr>
            <a:r>
              <a:rPr lang="en-US" sz="5588" b="false" i="false" u="none" strike="noStrike" spc="-300">
                <a:solidFill>
                  <a:srgbClr val="595959"/>
                </a:solidFill>
                <a:latin typeface="THEGaeideukmiri"/>
                <a:ea typeface="THEGaeideukmiri"/>
                <a:cs typeface="THEGaeideukmiri"/>
              </a:rPr>
              <a:t>(적응 및 환경 이해 단계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089900" y="3213100"/>
            <a:ext cx="1054100" cy="12700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585200" y="4216400"/>
            <a:ext cx="6388100" cy="70612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8509000" y="2438400"/>
            <a:ext cx="6908800" cy="1803400"/>
          </a:xfrm>
          <a:prstGeom prst="rect">
            <a:avLst/>
          </a:prstGeom>
        </p:spPr>
        <p:txBody>
          <a:bodyPr anchor="ctr" rtlCol="false" lIns="0" tIns="69427" rIns="0" bIns="69427"/>
          <a:lstStyle/>
          <a:p>
            <a:pPr algn="ctr" lvl="0">
              <a:lnSpc>
                <a:spcPct val="99600"/>
              </a:lnSpc>
            </a:pPr>
            <a:r>
              <a:rPr lang="en-US" sz="5466" b="false" i="false" u="none" strike="noStrike" spc="-300">
                <a:solidFill>
                  <a:srgbClr val="595959"/>
                </a:solidFill>
                <a:latin typeface="THEGaeideukmiri"/>
                <a:ea typeface="THEGaeideukmiri"/>
                <a:cs typeface="THEGaeideukmiri"/>
              </a:rPr>
              <a:t>2주차</a:t>
            </a:r>
          </a:p>
          <a:p>
            <a:pPr algn="ctr" lvl="0">
              <a:lnSpc>
                <a:spcPct val="99600"/>
              </a:lnSpc>
            </a:pPr>
            <a:r>
              <a:rPr lang="en-US" sz="5466" b="false" i="false" u="none" strike="noStrike" spc="-300">
                <a:solidFill>
                  <a:srgbClr val="595959"/>
                </a:solidFill>
                <a:latin typeface="THEGaeideukmiri"/>
                <a:ea typeface="THEGaeideukmiri"/>
                <a:cs typeface="THEGaeideukmiri"/>
              </a:rPr>
              <a:t>(기초 학습 및 생활지도 참여)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5925800" y="3225800"/>
            <a:ext cx="1054100" cy="12700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6421100" y="4178300"/>
            <a:ext cx="6350000" cy="71374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6383000" y="2336800"/>
            <a:ext cx="6743700" cy="1803400"/>
          </a:xfrm>
          <a:prstGeom prst="rect">
            <a:avLst/>
          </a:prstGeom>
        </p:spPr>
        <p:txBody>
          <a:bodyPr anchor="ctr" rtlCol="false" lIns="0" tIns="69427" rIns="0" bIns="69427"/>
          <a:lstStyle/>
          <a:p>
            <a:pPr algn="ctr" lvl="0">
              <a:lnSpc>
                <a:spcPct val="99600"/>
              </a:lnSpc>
            </a:pPr>
            <a:r>
              <a:rPr lang="en-US" sz="5466" b="false" i="false" u="none" strike="noStrike" spc="-300">
                <a:solidFill>
                  <a:srgbClr val="595959"/>
                </a:solidFill>
                <a:latin typeface="THEGaeideukmiri"/>
                <a:ea typeface="THEGaeideukmiri"/>
                <a:cs typeface="THEGaeideukmiri"/>
              </a:rPr>
              <a:t>3주차</a:t>
            </a:r>
          </a:p>
          <a:p>
            <a:pPr algn="ctr" lvl="0">
              <a:lnSpc>
                <a:spcPct val="99600"/>
              </a:lnSpc>
            </a:pPr>
            <a:r>
              <a:rPr lang="en-US" sz="5466" b="false" i="false" u="none" strike="noStrike" spc="-300">
                <a:solidFill>
                  <a:srgbClr val="595959"/>
                </a:solidFill>
                <a:latin typeface="THEGaeideukmiri"/>
                <a:ea typeface="THEGaeideukmiri"/>
                <a:cs typeface="THEGaeideukmiri"/>
              </a:rPr>
              <a:t>(특별활동 및 프로그램 참여)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20800" y="4724400"/>
            <a:ext cx="6083300" cy="5854700"/>
          </a:xfrm>
          <a:prstGeom prst="rect">
            <a:avLst/>
          </a:prstGeom>
        </p:spPr>
        <p:txBody>
          <a:bodyPr anchor="ctr" rtlCol="false" lIns="0" tIns="53200" rIns="0" bIns="53200"/>
          <a:lstStyle/>
          <a:p>
            <a:pPr algn="ctr" lvl="0">
              <a:lnSpc>
                <a:spcPct val="99600"/>
              </a:lnSpc>
            </a:pPr>
            <a:r>
              <a:rPr lang="en-US" sz="4189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●기관 환경 정리 및 아동 맞이</a:t>
            </a:r>
          </a:p>
          <a:p>
            <a:pPr algn="ctr" lvl="0">
              <a:lnSpc>
                <a:spcPct val="99600"/>
              </a:lnSpc>
            </a:pPr>
            <a:r>
              <a:rPr lang="en-US" sz="4189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
●아이들과 의사소통 및 관계 형성</a:t>
            </a:r>
          </a:p>
          <a:p>
            <a:pPr algn="ctr" lvl="0">
              <a:lnSpc>
                <a:spcPct val="99600"/>
              </a:lnSpc>
            </a:pPr>
            <a:r>
              <a:rPr lang="en-US" sz="4189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
●자유놀이 및 보드게임 활동 참여</a:t>
            </a:r>
          </a:p>
          <a:p>
            <a:pPr algn="ctr" lvl="0">
              <a:lnSpc>
                <a:spcPct val="99600"/>
              </a:lnSpc>
            </a:pPr>
            <a:r>
              <a:rPr lang="en-US" sz="4189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
●간식 시간 지도 및 생활지도 보조</a:t>
            </a:r>
          </a:p>
          <a:p>
            <a:pPr algn="ctr" lvl="0">
              <a:lnSpc>
                <a:spcPct val="99600"/>
              </a:lnSpc>
            </a:pPr>
            <a:r>
              <a:rPr lang="en-US" sz="4189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
●아이들 안전 귀가 지도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597900" y="4318000"/>
            <a:ext cx="6489700" cy="6883400"/>
          </a:xfrm>
          <a:prstGeom prst="rect">
            <a:avLst/>
          </a:prstGeom>
        </p:spPr>
        <p:txBody>
          <a:bodyPr anchor="ctr" rtlCol="false" lIns="0" tIns="52493" rIns="0" bIns="52493"/>
          <a:lstStyle/>
          <a:p>
            <a:pPr algn="ctr" lvl="0">
              <a:lnSpc>
                <a:spcPct val="99600"/>
              </a:lnSpc>
            </a:pPr>
            <a:r>
              <a:rPr lang="en-US" sz="31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●문제집 풀이 지도 및 단어</a:t>
            </a:r>
          </a:p>
          <a:p>
            <a:pPr algn="ctr" lvl="0">
              <a:lnSpc>
                <a:spcPct val="99600"/>
              </a:lnSpc>
            </a:pPr>
            <a:r>
              <a:rPr lang="en-US" sz="31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/>
            </a:r>
          </a:p>
          <a:p>
            <a:pPr algn="ctr" lvl="0">
              <a:lnSpc>
                <a:spcPct val="99600"/>
              </a:lnSpc>
            </a:pPr>
            <a:r>
              <a:rPr lang="en-US" sz="31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 ●읽기 지도</a:t>
            </a:r>
          </a:p>
          <a:p>
            <a:pPr algn="ctr" lvl="0">
              <a:lnSpc>
                <a:spcPct val="99600"/>
              </a:lnSpc>
            </a:pPr>
            <a:r>
              <a:rPr lang="en-US" sz="31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
●타자 연습 지도</a:t>
            </a:r>
          </a:p>
          <a:p>
            <a:pPr algn="ctr" lvl="0">
              <a:lnSpc>
                <a:spcPct val="99600"/>
              </a:lnSpc>
            </a:pPr>
            <a:r>
              <a:rPr lang="en-US" sz="31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
●글쓰기 수업 및 자유독서 </a:t>
            </a:r>
          </a:p>
          <a:p>
            <a:pPr algn="ctr" lvl="0">
              <a:lnSpc>
                <a:spcPct val="99600"/>
              </a:lnSpc>
            </a:pPr>
            <a:r>
              <a:rPr lang="en-US" sz="31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/>
            </a:r>
          </a:p>
          <a:p>
            <a:pPr algn="ctr" lvl="0">
              <a:lnSpc>
                <a:spcPct val="99600"/>
              </a:lnSpc>
            </a:pPr>
            <a:r>
              <a:rPr lang="en-US" sz="31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●활동 보조</a:t>
            </a:r>
          </a:p>
          <a:p>
            <a:pPr algn="ctr" lvl="0">
              <a:lnSpc>
                <a:spcPct val="99600"/>
              </a:lnSpc>
            </a:pPr>
            <a:r>
              <a:rPr lang="en-US" sz="31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
●느린학습자 학습 지원</a:t>
            </a:r>
          </a:p>
          <a:p>
            <a:pPr algn="ctr" lvl="0">
              <a:lnSpc>
                <a:spcPct val="99600"/>
              </a:lnSpc>
            </a:pPr>
            <a:r>
              <a:rPr lang="en-US" sz="31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
●공기 놀이 및 공놀이 활동</a:t>
            </a:r>
          </a:p>
          <a:p>
            <a:pPr algn="ctr" lvl="0">
              <a:lnSpc>
                <a:spcPct val="99600"/>
              </a:lnSpc>
            </a:pPr>
            <a:r>
              <a:rPr lang="en-US" sz="31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/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6548100" y="4610100"/>
            <a:ext cx="6134100" cy="6273800"/>
          </a:xfrm>
          <a:prstGeom prst="rect">
            <a:avLst/>
          </a:prstGeom>
        </p:spPr>
        <p:txBody>
          <a:bodyPr anchor="ctr" rtlCol="false" lIns="0" tIns="53200" rIns="0" bIns="53200"/>
          <a:lstStyle/>
          <a:p>
            <a:pPr algn="ctr" lvl="0">
              <a:lnSpc>
                <a:spcPct val="99600"/>
              </a:lnSpc>
            </a:pPr>
            <a:r>
              <a:rPr lang="en-US" sz="36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●바이올린 및 파아노 치기 </a:t>
            </a:r>
          </a:p>
          <a:p>
            <a:pPr algn="ctr" lvl="0">
              <a:lnSpc>
                <a:spcPct val="99600"/>
              </a:lnSpc>
            </a:pPr>
            <a:r>
              <a:rPr lang="en-US" sz="36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 </a:t>
            </a:r>
          </a:p>
          <a:p>
            <a:pPr algn="ctr" lvl="0">
              <a:lnSpc>
                <a:spcPct val="99600"/>
              </a:lnSpc>
            </a:pPr>
            <a:r>
              <a:rPr lang="en-US" sz="36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●연습 지도 보조
</a:t>
            </a:r>
            <a:r>
              <a:rPr lang="en-US" sz="36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/>
            </a:r>
          </a:p>
          <a:p>
            <a:pPr algn="ctr" lvl="0">
              <a:lnSpc>
                <a:spcPct val="99600"/>
              </a:lnSpc>
            </a:pPr>
            <a:r>
              <a:rPr lang="en-US" sz="36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●방송댄스 활동 참여
</a:t>
            </a:r>
            <a:r>
              <a:rPr lang="en-US" sz="36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/>
            </a:r>
          </a:p>
          <a:p>
            <a:pPr algn="ctr" lvl="0">
              <a:lnSpc>
                <a:spcPct val="99600"/>
              </a:lnSpc>
            </a:pPr>
            <a:r>
              <a:rPr lang="en-US" sz="36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●어린이급식지원센터 프로그램 참여
</a:t>
            </a:r>
            <a:r>
              <a:rPr lang="en-US" sz="36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/>
            </a:r>
          </a:p>
          <a:p>
            <a:pPr algn="ctr" lvl="0">
              <a:lnSpc>
                <a:spcPct val="99600"/>
              </a:lnSpc>
            </a:pPr>
            <a:r>
              <a:rPr lang="en-US" sz="36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●독서논술 프로그램 보조
</a:t>
            </a:r>
            <a:r>
              <a:rPr lang="en-US" sz="36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/>
            </a:r>
          </a:p>
          <a:p>
            <a:pPr algn="ctr" lvl="0">
              <a:lnSpc>
                <a:spcPct val="99600"/>
              </a:lnSpc>
            </a:pPr>
            <a:r>
              <a:rPr lang="en-US" sz="3686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●수학게임 수업 진행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DFAFF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57400" y="317500"/>
            <a:ext cx="9486900" cy="2209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670300" y="11950700"/>
            <a:ext cx="16941800" cy="2590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1303000"/>
            <a:ext cx="5994400" cy="241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389600" y="11303000"/>
            <a:ext cx="5994400" cy="2413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667000" y="292100"/>
            <a:ext cx="8242300" cy="2273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17500" y="152400"/>
            <a:ext cx="1549400" cy="2717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12900" y="3175000"/>
            <a:ext cx="1054100" cy="1270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044700" y="4368800"/>
            <a:ext cx="6692900" cy="69723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768600" y="2540000"/>
            <a:ext cx="7747000" cy="1803400"/>
          </a:xfrm>
          <a:prstGeom prst="rect">
            <a:avLst/>
          </a:prstGeom>
        </p:spPr>
        <p:txBody>
          <a:bodyPr anchor="ctr" rtlCol="false" lIns="0" tIns="69427" rIns="0" bIns="69427"/>
          <a:lstStyle/>
          <a:p>
            <a:pPr algn="l" lvl="0">
              <a:lnSpc>
                <a:spcPct val="99600"/>
              </a:lnSpc>
            </a:pPr>
            <a:r>
              <a:rPr lang="en-US" sz="5466" b="false" i="false" u="none" strike="noStrike" spc="-300">
                <a:solidFill>
                  <a:srgbClr val="595959"/>
                </a:solidFill>
                <a:latin typeface="THEGaeideukmiri"/>
                <a:ea typeface="THEGaeideukmiri"/>
                <a:cs typeface="THEGaeideukmiri"/>
              </a:rPr>
              <a:t>4주차</a:t>
            </a:r>
          </a:p>
          <a:p>
            <a:pPr algn="l" lvl="0">
              <a:lnSpc>
                <a:spcPct val="99600"/>
              </a:lnSpc>
            </a:pPr>
            <a:r>
              <a:rPr lang="en-US" sz="5466" b="false" i="false" u="none" strike="noStrike" spc="-300">
                <a:solidFill>
                  <a:srgbClr val="595959"/>
                </a:solidFill>
                <a:latin typeface="THEGaeideukmiri"/>
                <a:ea typeface="THEGaeideukmiri"/>
                <a:cs typeface="THEGaeideukmiri"/>
              </a:rPr>
              <a:t>(심화 상호작용 및 정서 지원)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95500" y="4584700"/>
            <a:ext cx="6680200" cy="5918200"/>
          </a:xfrm>
          <a:prstGeom prst="rect">
            <a:avLst/>
          </a:prstGeom>
        </p:spPr>
        <p:txBody>
          <a:bodyPr anchor="ctr" rtlCol="false" lIns="0" tIns="53855" rIns="0" bIns="53855"/>
          <a:lstStyle/>
          <a:p>
            <a:pPr algn="ctr" lvl="0">
              <a:lnSpc>
                <a:spcPct val="99600"/>
              </a:lnSpc>
            </a:pP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●그림 그리기 및 비즈 공예 놀이
 </a:t>
            </a:r>
          </a:p>
          <a:p>
            <a:pPr algn="ctr" lvl="0">
              <a:lnSpc>
                <a:spcPct val="99600"/>
              </a:lnSpc>
            </a:pP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●팽이 꾸미기 활동
</a:t>
            </a: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/>
            </a:r>
          </a:p>
          <a:p>
            <a:pPr algn="ctr" lvl="0">
              <a:lnSpc>
                <a:spcPct val="99600"/>
              </a:lnSpc>
            </a:pP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●영화 감상 활동
</a:t>
            </a: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/>
            </a:r>
          </a:p>
          <a:p>
            <a:pPr algn="ctr" lvl="0">
              <a:lnSpc>
                <a:spcPct val="99600"/>
              </a:lnSpc>
            </a:pP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●자유놀이 및 정서적 상호작용 강화
</a:t>
            </a: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/>
            </a:r>
          </a:p>
          <a:p>
            <a:pPr algn="ctr" lvl="0">
              <a:lnSpc>
                <a:spcPct val="99600"/>
              </a:lnSpc>
            </a:pP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●아동 관찰 및 맞춤형 지도 경험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375900" y="2730500"/>
            <a:ext cx="13411200" cy="85090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940800" y="10591800"/>
            <a:ext cx="2565400" cy="29972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0464800" y="2857500"/>
            <a:ext cx="13462000" cy="7861300"/>
          </a:xfrm>
          <a:prstGeom prst="rect">
            <a:avLst/>
          </a:prstGeom>
        </p:spPr>
        <p:txBody>
          <a:bodyPr anchor="ctr" rtlCol="false" lIns="0" tIns="53855" rIns="0" bIns="53855"/>
          <a:lstStyle/>
          <a:p>
            <a:pPr algn="ctr" lvl="0">
              <a:lnSpc>
                <a:spcPct val="99600"/>
              </a:lnSpc>
            </a:pP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→ 1주차는 기관의 전반적인 운영 방식과 분위기를 파악하고, 아동들과의 라포(rapport) 형성 및 기본적인 상호작용에 중점을 둔 단계이다.</a:t>
            </a:r>
          </a:p>
          <a:p>
            <a:pPr algn="ctr" lvl="0">
              <a:lnSpc>
                <a:spcPct val="99600"/>
              </a:lnSpc>
            </a:pP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/>
            </a:r>
          </a:p>
          <a:p>
            <a:pPr algn="ctr" lvl="0">
              <a:lnSpc>
                <a:spcPct val="99600"/>
              </a:lnSpc>
            </a:pP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→ 2주차에는 아동의 학습 수준을 고려한 개별화 학습 지원과 함께, 놀이 활동을 통해 자연스러운 사회성 발달을 유도하는 데 초점을 두었다.</a:t>
            </a:r>
          </a:p>
          <a:p>
            <a:pPr algn="ctr" lvl="0">
              <a:lnSpc>
                <a:spcPct val="99600"/>
              </a:lnSpc>
            </a:pP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/>
            </a:r>
          </a:p>
          <a:p>
            <a:pPr algn="ctr" lvl="0">
              <a:lnSpc>
                <a:spcPct val="99600"/>
              </a:lnSpc>
            </a:pP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→ 3주차는 다양한 프로그램에 참여하면서 아동의 흥미와 잠재력을 이끌어내는 통합적 교육활동 및 창의·정서 발달 지원 중심의 실습이 이루어졌다.</a:t>
            </a:r>
          </a:p>
          <a:p>
            <a:pPr algn="ctr" lvl="0">
              <a:lnSpc>
                <a:spcPct val="99600"/>
              </a:lnSpc>
            </a:pP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/>
            </a:r>
          </a:p>
          <a:p>
            <a:pPr algn="ctr" lvl="0">
              <a:lnSpc>
                <a:spcPct val="99600"/>
              </a:lnSpc>
            </a:pPr>
            <a:r>
              <a:rPr lang="en-US" sz="4240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→ 4주차에는 아동과의 관계가 심화되면서 정서적 지지 및 개별 특성에 기반한 지도가 가능해졌으며, 다양한 창의 활동을 통해 아동의 표현력과 자율성을 증진시키는 데 중점을 두었다.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DFAFF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390900" y="317500"/>
            <a:ext cx="8039100" cy="223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670300" y="11950700"/>
            <a:ext cx="16941800" cy="2590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1303000"/>
            <a:ext cx="5994400" cy="241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389600" y="11303000"/>
            <a:ext cx="5994400" cy="2413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251200" y="330200"/>
            <a:ext cx="8242300" cy="2273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536700" y="114300"/>
            <a:ext cx="1803400" cy="233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5468600" y="11506200"/>
            <a:ext cx="1727200" cy="1943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7289800" y="11176000"/>
            <a:ext cx="1790700" cy="2070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2045552">
            <a:off x="4559300" y="6908800"/>
            <a:ext cx="4203700" cy="4330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21052981">
            <a:off x="825500" y="3060700"/>
            <a:ext cx="4546600" cy="4673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20803183">
            <a:off x="8343900" y="2921000"/>
            <a:ext cx="4406900" cy="4533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2357100" y="7213600"/>
            <a:ext cx="4165600" cy="42799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651000" y="4127500"/>
            <a:ext cx="2768600" cy="2413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5359400" y="7759700"/>
            <a:ext cx="2794000" cy="2451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9042400" y="3810000"/>
            <a:ext cx="2997200" cy="26289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2839700" y="7759700"/>
            <a:ext cx="2832100" cy="24765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066800" y="4724400"/>
            <a:ext cx="4064000" cy="1041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5105400" y="8001000"/>
            <a:ext cx="3289300" cy="1930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8547100" y="4216400"/>
            <a:ext cx="4267200" cy="18796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2865100" y="7658100"/>
            <a:ext cx="2857500" cy="27559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20803183">
            <a:off x="15709900" y="1358900"/>
            <a:ext cx="4406900" cy="45339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18681700" y="6667500"/>
            <a:ext cx="4330700" cy="44577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16408400" y="2235200"/>
            <a:ext cx="2997200" cy="26289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0">
            <a:off x="19367500" y="7645400"/>
            <a:ext cx="2971800" cy="25908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rot="0">
            <a:off x="15595600" y="2514600"/>
            <a:ext cx="4673600" cy="18796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7"/>
          <a:stretch>
            <a:fillRect/>
          </a:stretch>
        </p:blipFill>
        <p:spPr>
          <a:xfrm rot="0">
            <a:off x="18580100" y="8115300"/>
            <a:ext cx="4673600" cy="18796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28"/>
          <a:stretch>
            <a:fillRect/>
          </a:stretch>
        </p:blipFill>
        <p:spPr>
          <a:xfrm rot="0">
            <a:off x="21196300" y="165100"/>
            <a:ext cx="2984500" cy="248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DFAFF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84500" y="317500"/>
            <a:ext cx="8445500" cy="223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898900" y="11899900"/>
            <a:ext cx="16941800" cy="2590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1303000"/>
            <a:ext cx="5994400" cy="241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389600" y="11303000"/>
            <a:ext cx="5994400" cy="2413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149600" y="317500"/>
            <a:ext cx="8242300" cy="2273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1196300" y="165100"/>
            <a:ext cx="2984500" cy="2489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33400" y="355600"/>
            <a:ext cx="1892300" cy="1854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00100" y="4356100"/>
            <a:ext cx="6591300" cy="5067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813800" y="4330700"/>
            <a:ext cx="6286500" cy="5067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6827500" y="4267200"/>
            <a:ext cx="6464300" cy="5067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9232900" y="4737100"/>
            <a:ext cx="5435600" cy="43815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7437100" y="4660900"/>
            <a:ext cx="5308600" cy="4432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333500" y="4800600"/>
            <a:ext cx="5486400" cy="4114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448800" y="6121400"/>
            <a:ext cx="787400" cy="7112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5499100" y="4813300"/>
            <a:ext cx="520700" cy="4699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2501900" y="5918200"/>
            <a:ext cx="520700" cy="469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3817600" y="5461000"/>
            <a:ext cx="520700" cy="4699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4813300" y="5778500"/>
            <a:ext cx="520700" cy="4699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6032500" y="6019800"/>
            <a:ext cx="520700" cy="469900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9144000" y="9613900"/>
            <a:ext cx="55880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213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(문제집 풀이 및 학습 지도)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8199100" y="9613900"/>
            <a:ext cx="37846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208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(아동 차량 운행 지원)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00300" y="9613900"/>
            <a:ext cx="33020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208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(오티 및 슈퍼 비전)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DFAFF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84500" y="317500"/>
            <a:ext cx="8445500" cy="2235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670300" y="11950700"/>
            <a:ext cx="16941800" cy="2590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1303000"/>
            <a:ext cx="5994400" cy="241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389600" y="11303000"/>
            <a:ext cx="5994400" cy="2413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149600" y="317500"/>
            <a:ext cx="8242300" cy="2273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1196300" y="165100"/>
            <a:ext cx="2984500" cy="2489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33400" y="355600"/>
            <a:ext cx="1892300" cy="1854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00100" y="4356100"/>
            <a:ext cx="6591300" cy="5067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813800" y="4330700"/>
            <a:ext cx="6286500" cy="5067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6827500" y="4267200"/>
            <a:ext cx="6464300" cy="5067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9232900" y="4660900"/>
            <a:ext cx="5308600" cy="43688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7259300" y="4597400"/>
            <a:ext cx="5448300" cy="43815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346200" y="4838700"/>
            <a:ext cx="5486400" cy="4114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2928600" y="6743700"/>
            <a:ext cx="635000" cy="5715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9862800" y="5295900"/>
            <a:ext cx="1155700" cy="12192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3530600" y="5537200"/>
            <a:ext cx="508000" cy="469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4203700" y="5562600"/>
            <a:ext cx="469900" cy="4191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5867400" y="6083300"/>
            <a:ext cx="698500" cy="6223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207500" y="6794500"/>
            <a:ext cx="635000" cy="5715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1303000" y="5994400"/>
            <a:ext cx="635000" cy="5715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2738100" y="5295900"/>
            <a:ext cx="635000" cy="5715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2280900" y="4787900"/>
            <a:ext cx="635000" cy="5715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6273800" y="4864100"/>
            <a:ext cx="368300" cy="3302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3467100" y="4940300"/>
            <a:ext cx="495300" cy="4445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4762500" y="4914900"/>
            <a:ext cx="368300" cy="330200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17119600" y="9563100"/>
            <a:ext cx="58928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208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(느린학습자 문제집 풀이 도와주기)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858500" y="9563100"/>
            <a:ext cx="1955800" cy="749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208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(독서 활동)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11300" y="9563100"/>
            <a:ext cx="4914900" cy="1498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208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(어린이 급식 관리 지원센터 </a:t>
            </a:r>
          </a:p>
          <a:p>
            <a:pPr algn="ctr" lvl="0">
              <a:lnSpc>
                <a:spcPct val="116199"/>
              </a:lnSpc>
            </a:pPr>
            <a:r>
              <a:rPr lang="en-US" sz="4208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영양 요리 교육 프로그램)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DFAFF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57400" y="317500"/>
            <a:ext cx="9486900" cy="2209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670300" y="11950700"/>
            <a:ext cx="16941800" cy="2590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1303000"/>
            <a:ext cx="5994400" cy="241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389600" y="11303000"/>
            <a:ext cx="5994400" cy="2413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717800" y="292100"/>
            <a:ext cx="8166100" cy="2273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81000" y="2959100"/>
            <a:ext cx="23545800" cy="8229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55600" y="177800"/>
            <a:ext cx="1574800" cy="2209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673100" y="3302000"/>
            <a:ext cx="22961600" cy="7543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245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지역아동센터에서의 실습은 아동과의 상호작용을 통해 복지 현장을 직접 경험할 수 있었던 의미 있는 시간이었다. </a:t>
            </a:r>
          </a:p>
          <a:p>
            <a:pPr algn="ctr" lvl="0">
              <a:lnSpc>
                <a:spcPct val="116199"/>
              </a:lnSpc>
            </a:pPr>
            <a:r>
              <a:rPr lang="en-US" sz="4245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처음에는 아이들과 어떻게 소통해야 할지 몰라 다소 어색함을 느꼈지만, 보드게임이나 </a:t>
            </a:r>
          </a:p>
          <a:p>
            <a:pPr algn="ctr" lvl="0">
              <a:lnSpc>
                <a:spcPct val="116199"/>
              </a:lnSpc>
            </a:pPr>
            <a:r>
              <a:rPr lang="en-US" sz="4245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자유놀이 등 다양한 활동을 함께 하면서 점차 친밀감을 형성할 수 있었다. </a:t>
            </a:r>
          </a:p>
          <a:p>
            <a:pPr algn="ctr" lvl="0">
              <a:lnSpc>
                <a:spcPct val="116199"/>
              </a:lnSpc>
            </a:pPr>
            <a:r>
              <a:rPr lang="en-US" sz="4245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학습 지도와 느린학습자 지원 활동을 하면서 아동마다 학습 수준과 이해도가 다르다는 것을 알게 되었고,</a:t>
            </a:r>
          </a:p>
          <a:p>
            <a:pPr algn="ctr" lvl="0">
              <a:lnSpc>
                <a:spcPct val="116199"/>
              </a:lnSpc>
            </a:pPr>
            <a:r>
              <a:rPr lang="en-US" sz="4245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 이에 맞는 개별화된 지도 방식의 중요성을 느끼게 되었다. </a:t>
            </a:r>
          </a:p>
          <a:p>
            <a:pPr algn="ctr" lvl="0">
              <a:lnSpc>
                <a:spcPct val="116199"/>
              </a:lnSpc>
            </a:pPr>
            <a:r>
              <a:rPr lang="en-US" sz="4245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또한 피아노, 방송댄스와 같은 예체능 활동과 놀이 프로그램을 통해 </a:t>
            </a:r>
          </a:p>
          <a:p>
            <a:pPr algn="ctr" lvl="0">
              <a:lnSpc>
                <a:spcPct val="116199"/>
              </a:lnSpc>
            </a:pPr>
            <a:r>
              <a:rPr lang="en-US" sz="4245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아동의 정서적 안정과 사회성 발달이 함께 이루어진다는 점이 인상 깊었다.</a:t>
            </a:r>
          </a:p>
          <a:p>
            <a:pPr algn="ctr" lvl="0">
              <a:lnSpc>
                <a:spcPct val="116199"/>
              </a:lnSpc>
            </a:pPr>
            <a:r>
              <a:rPr lang="en-US" sz="4245" b="false" i="false" u="none" strike="noStrike">
                <a:solidFill>
                  <a:srgbClr val="000000"/>
                </a:solidFill>
                <a:latin typeface="THEGaeideukmiri"/>
                <a:ea typeface="THEGaeideukmiri"/>
                <a:cs typeface="THEGaeideukmiri"/>
              </a:rPr>
              <a:t>이와 함께 간식 시간이나 귀가 지도와 같은 일상적인 활동 속에서도 아동의 안전과 생활지도가 중요한 역할을 한다는 것을 깨닫게 되었다. 이번 실습을 통해 아동을 단순히 지도하는 대상이 아닌, 이해하고 공감해야 할 존재로 바라보게 되었으며, 앞으로 아동의 입장에서 생각하는 사회복지사가 되고자 하는 목표를 갖게 되었다.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