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p:presentation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sldMasterIdLst>
    <p:sldMasterId id="2147483648" r:id="rId1"/>
  </p:sldMasterIdLst>
  <p:handoutMasterIdLst>
    <p:handoutMasterId r:id="rId2"/>
  </p:handoutMasterIdLst>
  <p:sldIdLst>
    <p:sldId id="256" r:id="rId3"/>
    <p:sldId id="339" r:id="rId4"/>
    <p:sldId id="340" r:id="rId5"/>
    <p:sldId id="342" r:id="rId6"/>
    <p:sldId id="343" r:id="rId7"/>
    <p:sldId id="344" r:id="rId8"/>
    <p:sldId id="312" r:id="rId9"/>
    <p:sldId id="345" r:id="rId10"/>
    <p:sldId id="346" r:id="rId11"/>
    <p:sldId id="350" r:id="rId12"/>
    <p:sldId id="284" r:id="rId13"/>
    <p:sldId id="286" r:id="rId14"/>
    <p:sldId id="352" r:id="rId15"/>
    <p:sldId id="315" r:id="rId16"/>
    <p:sldId id="320" r:id="rId17"/>
    <p:sldId id="322" r:id="rId18"/>
    <p:sldId id="323" r:id="rId19"/>
    <p:sldId id="314" r:id="rId20"/>
    <p:sldId id="325" r:id="rId21"/>
    <p:sldId id="327" r:id="rId22"/>
    <p:sldId id="335" r:id="rId23"/>
    <p:sldId id="334" r:id="rId24"/>
    <p:sldId id="336" r:id="rId25"/>
    <p:sldId id="333" r:id="rId26"/>
    <p:sldId id="329" r:id="rId27"/>
    <p:sldId id="331" r:id="rId28"/>
    <p:sldId id="332" r:id="rId29"/>
    <p:sldId id="351" r:id="rId30"/>
  </p:sldIdLst>
  <p:sldSz cx="12192000" cy="6858000"/>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mAuthor id="1009063283" name="。" initials="。" lastIdx="2" clrIdx="0"/>
</p:cmAuthorLst>
</file>

<file path=ppt/presProps.xml><?xml version="1.0" encoding="utf-8"?>
<p:presentation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prnPr prnWhat="handouts4" scaleToFitPaper="1"/>
</p:presentationPr>
</file>

<file path=ppt/tableStyles.xml><?xml version="1.0" encoding="utf-8"?>
<a:tblStyleLst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def="{5C22544A-7EE6-4342-B048-85BDC9FD1C3A}"/>
</file>

<file path=ppt/viewProps.xml><?xml version="1.0" encoding="utf-8"?>
<p:viewP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normalViewPr horzBarState="maximized">
    <p:restoredLeft sz="13778" autoAdjust="0"/>
    <p:restoredTop sz="94660"/>
  </p:normalViewPr>
  <p:slideViewPr>
    <p:cSldViewPr snapToGrid="0">
      <p:cViewPr varScale="1">
        <p:scale>
          <a:sx n="100" d="100"/>
          <a:sy n="100" d="100"/>
        </p:scale>
        <p:origin x="84" y="582"/>
      </p:cViewPr>
      <p:guideLst>
        <p:guide orient="horz" pos="2157"/>
        <p:guide pos="3837"/>
      </p:guideLst>
    </p:cSldViewPr>
  </p:slideViewPr>
  <p:notesTextViewPr>
    <p:cViewPr>
      <p:scale>
        <a:sx n="150" d="100"/>
        <a:sy n="150" d="100"/>
      </p:scale>
      <p:origin x="0" y="0"/>
    </p:cViewPr>
  </p:notesTextViewPr>
  <p:notesViewPr>
    <p:cSldViewPr snapToGrid="0">
      <p:cViewPr varScale="1">
        <p:scale>
          <a:sx n="92" d="100"/>
          <a:sy n="92" d="100"/>
        </p:scale>
        <p:origin x="2550" y="102"/>
      </p:cViewPr>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handoutMaster" Target="handoutMasters/handout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commentAuthors" Target="commentAuthors.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말 개체 틀 1"/>
          <p:cNvSpPr>
            <a:spLocks noGrp="1"/>
          </p:cNvSpPr>
          <p:nvPr>
            <p:ph type="hdr" sz="quarter" idx="0"/>
          </p:nvPr>
        </p:nvSpPr>
        <p:spPr>
          <a:xfrm>
            <a:off x="0" y="0"/>
            <a:ext cx="3962400" cy="342900"/>
          </a:xfrm>
          <a:prstGeom prst="rect">
            <a:avLst/>
          </a:prstGeom>
        </p:spPr>
        <p:txBody>
          <a:bodyPr vert="horz" lIns="91440" tIns="45720" rIns="91440" bIns="45720"/>
          <a:lstStyle>
            <a:lvl1pPr algn="l">
              <a:defRPr sz="1200"/>
            </a:lvl1pPr>
          </a:lstStyle>
          <a:p>
            <a:pPr lvl="0">
              <a:defRPr/>
            </a:pPr>
            <a:r>
              <a:rPr lang="ko-KR" altLang="en-US"/>
              <a:t/>
            </a:r>
            <a:endParaRPr lang="ko-KR" altLang="en-US"/>
          </a:p>
        </p:txBody>
      </p:sp>
      <p:sp>
        <p:nvSpPr>
          <p:cNvPr id="3" name="날짜 개체 틀 2"/>
          <p:cNvSpPr>
            <a:spLocks noGrp="1"/>
          </p:cNvSpPr>
          <p:nvPr>
            <p:ph type="dt" sz="quarter" idx="1"/>
          </p:nvPr>
        </p:nvSpPr>
        <p:spPr>
          <a:xfrm>
            <a:off x="5179484" y="0"/>
            <a:ext cx="3962400" cy="342900"/>
          </a:xfrm>
          <a:prstGeom prst="rect">
            <a:avLst/>
          </a:prstGeom>
        </p:spPr>
        <p:txBody>
          <a:bodyPr vert="horz" lIns="91440" tIns="45720" rIns="91440" bIns="45720"/>
          <a:lstStyle>
            <a:lvl1pPr algn="r">
              <a:defRPr sz="1200"/>
            </a:lvl1pPr>
          </a:lstStyle>
          <a:p>
            <a:pPr lvl="0">
              <a:defRPr/>
            </a:pPr>
            <a:fld id="{D8D7A7C4-C82A-4D21-9AB0-F0C5A1D3EF09}" type="datetime1">
              <a:rPr lang="ko-KR" altLang="en-US"/>
              <a:pPr lvl="0">
                <a:defRPr/>
              </a:pPr>
              <a:t>2025-10-12</a:t>
            </a:fld>
            <a:endParaRPr lang="ko-KR" altLang="en-US"/>
          </a:p>
        </p:txBody>
      </p:sp>
      <p:sp>
        <p:nvSpPr>
          <p:cNvPr id="4" name="바닥글 개체 틀 3"/>
          <p:cNvSpPr>
            <a:spLocks noGrp="1"/>
          </p:cNvSpPr>
          <p:nvPr>
            <p:ph type="ftr" sz="quarter" idx="2"/>
          </p:nvPr>
        </p:nvSpPr>
        <p:spPr>
          <a:xfrm>
            <a:off x="0" y="6513910"/>
            <a:ext cx="3962400" cy="342900"/>
          </a:xfrm>
          <a:prstGeom prst="rect">
            <a:avLst/>
          </a:prstGeom>
        </p:spPr>
        <p:txBody>
          <a:bodyPr vert="horz" lIns="91440" tIns="45720" rIns="91440" bIns="45720" anchor="b"/>
          <a:lstStyle>
            <a:lvl1pPr algn="l">
              <a:defRPr sz="1200"/>
            </a:lvl1pPr>
          </a:lstStyle>
          <a:p>
            <a:pPr lvl="0">
              <a:defRPr/>
            </a:pPr>
            <a:r>
              <a:rPr lang="ko-KR" altLang="en-US"/>
              <a:t/>
            </a:r>
            <a:endParaRPr lang="ko-KR" altLang="en-US"/>
          </a:p>
        </p:txBody>
      </p:sp>
      <p:sp>
        <p:nvSpPr>
          <p:cNvPr id="5" name="슬라이드 번호 개체 틀 4"/>
          <p:cNvSpPr>
            <a:spLocks noGrp="1"/>
          </p:cNvSpPr>
          <p:nvPr>
            <p:ph type="sldNum" sz="quarter" idx="3"/>
          </p:nvPr>
        </p:nvSpPr>
        <p:spPr>
          <a:xfrm>
            <a:off x="5179484" y="6513910"/>
            <a:ext cx="3962400" cy="342900"/>
          </a:xfrm>
          <a:prstGeom prst="rect">
            <a:avLst/>
          </a:prstGeom>
        </p:spPr>
        <p:txBody>
          <a:bodyPr vert="horz" lIns="91440" tIns="45720" rIns="91440" bIns="45720" anchor="b"/>
          <a:lstStyle>
            <a:lvl1pPr algn="r">
              <a:defRPr sz="1200"/>
            </a:lvl1pPr>
          </a:lstStyle>
          <a:p>
            <a:pPr lvl="0">
              <a:defRPr/>
            </a:pPr>
            <a:fld id="{F450E784-2449-4FFD-AA69-3F5CFAA75BCB}" type="slidenum">
              <a:rPr lang="ko-KR" altLang="en-US"/>
              <a:pPr lvl="0">
                <a:defRPr/>
              </a:pPr>
              <a:t>‹#›</a:t>
            </a:fld>
            <a:endParaRPr lang="ko-KR" altLang="en-US"/>
          </a:p>
        </p:txBody>
      </p:sp>
    </p:spTree>
    <p:extLst>
      <p:ext uri="{BB962C8B-B14F-4D97-AF65-F5344CB8AC3E}">
        <p14:creationId xmlns:p14="http://schemas.microsoft.com/office/powerpoint/2010/main" val="10600167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1.xml"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tags" Target="../tags/tag4.xml"  /><Relationship Id="rId6" Type="http://schemas.openxmlformats.org/officeDocument/2006/relationships/tags" Target="../tags/tag5.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tags" Target="../tags/tag5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6.xml"  /><Relationship Id="rId3" Type="http://schemas.openxmlformats.org/officeDocument/2006/relationships/tags" Target="../tags/tag7.xml"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tags" Target="../tags/tag10.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11.xml"  /><Relationship Id="rId3" Type="http://schemas.openxmlformats.org/officeDocument/2006/relationships/tags" Target="../tags/tag12.xml"  /><Relationship Id="rId4" Type="http://schemas.openxmlformats.org/officeDocument/2006/relationships/tags" Target="../tags/tag13.xml"  /><Relationship Id="rId5" Type="http://schemas.openxmlformats.org/officeDocument/2006/relationships/tags" Target="../tags/tag14.xml"  /><Relationship Id="rId6" Type="http://schemas.openxmlformats.org/officeDocument/2006/relationships/tags" Target="../tags/tag15.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16.xml"  /><Relationship Id="rId3" Type="http://schemas.openxmlformats.org/officeDocument/2006/relationships/tags" Target="../tags/tag17.xml"  /><Relationship Id="rId4" Type="http://schemas.openxmlformats.org/officeDocument/2006/relationships/tags" Target="../tags/tag18.xml"  /><Relationship Id="rId5" Type="http://schemas.openxmlformats.org/officeDocument/2006/relationships/tags" Target="../tags/tag19.xml"  /><Relationship Id="rId6" Type="http://schemas.openxmlformats.org/officeDocument/2006/relationships/tags" Target="../tags/tag20.xml"  /><Relationship Id="rId7" Type="http://schemas.openxmlformats.org/officeDocument/2006/relationships/tags" Target="../tags/tag2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tags" Target="../tags/tag24.xml"  /><Relationship Id="rId5" Type="http://schemas.openxmlformats.org/officeDocument/2006/relationships/tags" Target="../tags/tag25.xml"  /><Relationship Id="rId6" Type="http://schemas.openxmlformats.org/officeDocument/2006/relationships/tags" Target="../tags/tag26.xml"  /><Relationship Id="rId7" Type="http://schemas.openxmlformats.org/officeDocument/2006/relationships/tags" Target="../tags/tag27.xml"  /><Relationship Id="rId8" Type="http://schemas.openxmlformats.org/officeDocument/2006/relationships/tags" Target="../tags/tag28.xml"  /><Relationship Id="rId9" Type="http://schemas.openxmlformats.org/officeDocument/2006/relationships/tags" Target="../tags/tag29.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30.xml"  /><Relationship Id="rId3" Type="http://schemas.openxmlformats.org/officeDocument/2006/relationships/tags" Target="../tags/tag31.xml"  /><Relationship Id="rId4" Type="http://schemas.openxmlformats.org/officeDocument/2006/relationships/tags" Target="../tags/tag32.xml"  /><Relationship Id="rId5" Type="http://schemas.openxmlformats.org/officeDocument/2006/relationships/tags" Target="../tags/tag33.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34.xml"  /><Relationship Id="rId3" Type="http://schemas.openxmlformats.org/officeDocument/2006/relationships/tags" Target="../tags/tag35.xml"  /><Relationship Id="rId4" Type="http://schemas.openxmlformats.org/officeDocument/2006/relationships/tags" Target="../tags/tag36.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37.xml"  /><Relationship Id="rId3" Type="http://schemas.openxmlformats.org/officeDocument/2006/relationships/tags" Target="../tags/tag38.xml"  /><Relationship Id="rId4" Type="http://schemas.openxmlformats.org/officeDocument/2006/relationships/tags" Target="../tags/tag39.xml"  /><Relationship Id="rId5" Type="http://schemas.openxmlformats.org/officeDocument/2006/relationships/tags" Target="../tags/tag40.xml"  /><Relationship Id="rId6" Type="http://schemas.openxmlformats.org/officeDocument/2006/relationships/tags" Target="../tags/tag41.xml"  /><Relationship Id="rId7" Type="http://schemas.openxmlformats.org/officeDocument/2006/relationships/tags" Target="../tags/tag4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tags" Target="../tags/tag43.xml"  /><Relationship Id="rId3" Type="http://schemas.openxmlformats.org/officeDocument/2006/relationships/tags" Target="../tags/tag44.xml"  /><Relationship Id="rId4" Type="http://schemas.openxmlformats.org/officeDocument/2006/relationships/tags" Target="../tags/tag45.xml"  /><Relationship Id="rId5" Type="http://schemas.openxmlformats.org/officeDocument/2006/relationships/tags" Target="../tags/tag46.xml"  /><Relationship Id="rId6" Type="http://schemas.openxmlformats.org/officeDocument/2006/relationships/tags" Target="../tags/tag47.xml"  /></Relationships>
</file>

<file path=ppt/slideLayouts/slideLayout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ransition xmlns:mc="http://schemas.openxmlformats.org/markup-compatibility/2006" xmlns:hp="http://schemas.haansoft.com/office/presentation/8.0" mc:Ignorable="hp" hp:hslDur="500"/>
</p:sldLayout>
</file>

<file path=ppt/slideLayouts/slideLayout10.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xmlns:mc="http://schemas.openxmlformats.org/markup-compatibility/2006" xmlns:hp="http://schemas.haansoft.com/office/presentation/8.0" mc:Ignorable="hp" hp:hslDur="500"/>
</p:sldLayout>
</file>

<file path=ppt/slideLayouts/slideLayout11.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transition xmlns:mc="http://schemas.openxmlformats.org/markup-compatibility/2006" xmlns:hp="http://schemas.haansoft.com/office/presentation/8.0" mc:Ignorable="hp" hp:hslDur="500"/>
</p:sldLayout>
</file>

<file path=ppt/slideLayouts/slideLayout1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1874"/>
      </p:ext>
    </p:extLst>
  </p:cSld>
  <p:clrMapOvr>
    <a:masterClrMapping/>
  </p:clrMapOvr>
  <p:transition xmlns:mc="http://schemas.openxmlformats.org/markup-compatibility/2006" xmlns:hp="http://schemas.haansoft.com/office/presentation/8.0" mc:Ignorable="hp" hp:hslDur="500"/>
</p:sldLayout>
</file>

<file path=ppt/slideLayouts/slideLayout2.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3.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4.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5.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6.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7.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8.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Layouts/slideLayout9.xml><?xml version="1.0" encoding="utf-8"?>
<p:sldLayou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showMasterPhAnim="1"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xmlns:mc="http://schemas.openxmlformats.org/markup-compatibility/2006" xmlns:hp="http://schemas.haansoft.com/office/presentation/8.0" mc:Ignorable="hp" hp:hslDur="50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14" Type="http://schemas.openxmlformats.org/officeDocument/2006/relationships/tags" Target="../tags/tag57.xml"  /><Relationship Id="rId15" Type="http://schemas.openxmlformats.org/officeDocument/2006/relationships/tags" Target="../tags/tag58.xml"  /><Relationship Id="rId16" Type="http://schemas.openxmlformats.org/officeDocument/2006/relationships/tags" Target="../tags/tag59.xml"  /><Relationship Id="rId17" Type="http://schemas.openxmlformats.org/officeDocument/2006/relationships/tags" Target="../tags/tag60.xml"  /><Relationship Id="rId18" Type="http://schemas.openxmlformats.org/officeDocument/2006/relationships/tags" Target="../tags/tag6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mc="http://schemas.openxmlformats.org/markup-compatibility/2006" xmlns:hp="http://schemas.haansoft.com/office/presentation/8.0" mc:Ignorable="hp" hp:hslDur="50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6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6.png"  /><Relationship Id="rId3" Type="http://schemas.openxmlformats.org/officeDocument/2006/relationships/image" Target="../media/image17.png"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9.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png"  /><Relationship Id="rId3" Type="http://schemas.openxmlformats.org/officeDocument/2006/relationships/image" Target="../media/image21.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png"  /><Relationship Id="rId3" Type="http://schemas.openxmlformats.org/officeDocument/2006/relationships/image" Target="../media/image23.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3.png"  /><Relationship Id="rId6" Type="http://schemas.openxmlformats.org/officeDocument/2006/relationships/image" Target="../media/image3.png"  /><Relationship Id="rId7" Type="http://schemas.openxmlformats.org/officeDocument/2006/relationships/image" Target="../media/image4.png"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4.png"  /><Relationship Id="rId3" Type="http://schemas.openxmlformats.org/officeDocument/2006/relationships/image" Target="../media/image25.png"  /><Relationship Id="rId4" Type="http://schemas.openxmlformats.org/officeDocument/2006/relationships/image" Target="../media/image26.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7.png"  /><Relationship Id="rId3" Type="http://schemas.openxmlformats.org/officeDocument/2006/relationships/image" Target="../media/image28.png"  /><Relationship Id="rId4" Type="http://schemas.openxmlformats.org/officeDocument/2006/relationships/image" Target="../media/image29.png"  /><Relationship Id="rId5" Type="http://schemas.openxmlformats.org/officeDocument/2006/relationships/image" Target="../media/image29.pn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0.png"  /><Relationship Id="rId3" Type="http://schemas.openxmlformats.org/officeDocument/2006/relationships/image" Target="../media/image31.png"  /><Relationship Id="rId4" Type="http://schemas.openxmlformats.org/officeDocument/2006/relationships/image" Target="../media/image32.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3.png"  /><Relationship Id="rId3" Type="http://schemas.openxmlformats.org/officeDocument/2006/relationships/image" Target="../media/image34.png"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35.png"  /><Relationship Id="rId4" Type="http://schemas.openxmlformats.org/officeDocument/2006/relationships/image" Target="../media/image36.png"  /><Relationship Id="rId5" Type="http://schemas.openxmlformats.org/officeDocument/2006/relationships/image" Target="../media/image36.png"  /><Relationship Id="rId6" Type="http://schemas.openxmlformats.org/officeDocument/2006/relationships/image" Target="../media/image36.png"  /><Relationship Id="rId7" Type="http://schemas.openxmlformats.org/officeDocument/2006/relationships/image" Target="../media/image37.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2.png"  /><Relationship Id="rId3" Type="http://schemas.openxmlformats.org/officeDocument/2006/relationships/image" Target="../media/image13.png"  /></Relationships>
</file>

<file path=ppt/slides/slide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4" name="文本框 3"/>
          <p:cNvSpPr txBox="1"/>
          <p:nvPr/>
        </p:nvSpPr>
        <p:spPr>
          <a:xfrm>
            <a:off x="3497580" y="649605"/>
            <a:ext cx="5377180" cy="915035"/>
          </a:xfrm>
          <a:prstGeom prst="rect">
            <a:avLst/>
          </a:prstGeom>
          <a:solidFill>
            <a:schemeClr val="accent4"/>
          </a:solidFill>
          <a:ln>
            <a:solidFill>
              <a:schemeClr val="dk1"/>
            </a:solidFill>
          </a:ln>
        </p:spPr>
        <p:txBody>
          <a:bodyPr wrap="square">
            <a:noAutofit/>
          </a:bodyPr>
          <a:p>
            <a:pPr lvl="0">
              <a:defRPr/>
            </a:pPr>
            <a:r>
              <a:rPr lang="ko-KR" altLang="en-US" sz="5400" b="1">
                <a:solidFill>
                  <a:schemeClr val="lt1"/>
                </a:solidFill>
                <a:latin typeface="맑은 고딕"/>
                <a:ea typeface="맑은 고딕"/>
              </a:rPr>
              <a:t>운동생리학</a:t>
            </a:r>
            <a:r>
              <a:rPr lang="en-US" altLang="zh-CN" sz="5400" b="1">
                <a:solidFill>
                  <a:schemeClr val="lt1"/>
                </a:solidFill>
                <a:latin typeface="맑은 고딕"/>
                <a:ea typeface="맑은 고딕"/>
              </a:rPr>
              <a:t> </a:t>
            </a:r>
            <a:r>
              <a:rPr lang="ko-KR" altLang="en-US" sz="5400" b="1">
                <a:solidFill>
                  <a:schemeClr val="lt1"/>
                </a:solidFill>
                <a:latin typeface="맑은 고딕"/>
                <a:ea typeface="맑은 고딕"/>
              </a:rPr>
              <a:t>연구</a:t>
            </a:r>
            <a:endParaRPr lang="ko-KR" altLang="en-US" sz="5400" b="1">
              <a:solidFill>
                <a:schemeClr val="lt1"/>
              </a:solidFill>
              <a:latin typeface="맑은 고딕"/>
              <a:ea typeface="맑은 고딕"/>
            </a:endParaRPr>
          </a:p>
        </p:txBody>
      </p:sp>
      <p:sp>
        <p:nvSpPr>
          <p:cNvPr id="5" name="文本框 4"/>
          <p:cNvSpPr txBox="1"/>
          <p:nvPr/>
        </p:nvSpPr>
        <p:spPr>
          <a:xfrm>
            <a:off x="223520" y="2018665"/>
            <a:ext cx="11715750" cy="1311275"/>
          </a:xfrm>
          <a:prstGeom prst="rect">
            <a:avLst/>
          </a:prstGeom>
          <a:solidFill>
            <a:schemeClr val="accent4"/>
          </a:solidFill>
          <a:ln>
            <a:solidFill>
              <a:schemeClr val="lt1"/>
            </a:solidFill>
          </a:ln>
        </p:spPr>
        <p:style>
          <a:lnRef idx="2">
            <a:schemeClr val="accent2">
              <a:shade val="20000"/>
            </a:schemeClr>
          </a:lnRef>
          <a:fillRef idx="1">
            <a:schemeClr val="accent2"/>
          </a:fillRef>
          <a:effectRef idx="0">
            <a:schemeClr val="accent2"/>
          </a:effectRef>
          <a:fontRef idx="minor">
            <a:schemeClr val="lt1"/>
          </a:fontRef>
        </p:style>
        <p:txBody>
          <a:bodyPr wrap="square">
            <a:noAutofit/>
          </a:bodyPr>
          <a:p>
            <a:pPr lvl="0" algn="ctr">
              <a:defRPr/>
            </a:pPr>
            <a:r>
              <a:rPr lang="en-US" altLang="ko-KR" sz="3600" b="1">
                <a:solidFill>
                  <a:srgbClr val="ffffff"/>
                </a:solidFill>
                <a:latin typeface="맑은 고딕"/>
                <a:ea typeface="맑은 고딕"/>
              </a:rPr>
              <a:t>12</a:t>
            </a:r>
            <a:r>
              <a:rPr lang="ko-KR" altLang="en-US" sz="3600" b="1">
                <a:solidFill>
                  <a:srgbClr val="ffffff"/>
                </a:solidFill>
                <a:latin typeface="맑은 고딕"/>
                <a:ea typeface="맑은 고딕"/>
              </a:rPr>
              <a:t>주간 밸런스워킹</a:t>
            </a:r>
            <a:r>
              <a:rPr lang="en-US" altLang="ko-KR" sz="3600" b="1">
                <a:solidFill>
                  <a:srgbClr val="ffffff"/>
                </a:solidFill>
                <a:latin typeface="맑은 고딕"/>
                <a:ea typeface="맑은 고딕"/>
              </a:rPr>
              <a:t>PT </a:t>
            </a:r>
            <a:r>
              <a:rPr lang="ko-KR" altLang="en-US" sz="3600" b="1">
                <a:solidFill>
                  <a:srgbClr val="ffffff"/>
                </a:solidFill>
                <a:latin typeface="맑은 고딕"/>
                <a:ea typeface="맑은 고딕"/>
              </a:rPr>
              <a:t>운동이 중년여성의 건강체력과 인지기능에 미치는 영향</a:t>
            </a:r>
            <a:endParaRPr lang="ko-KR" altLang="en-US" sz="3600" b="1">
              <a:solidFill>
                <a:srgbClr val="ffffff"/>
              </a:solidFill>
              <a:latin typeface="맑은 고딕"/>
              <a:ea typeface="맑은 고딕"/>
            </a:endParaRPr>
          </a:p>
        </p:txBody>
      </p:sp>
      <p:sp>
        <p:nvSpPr>
          <p:cNvPr id="6" name="文本框 5"/>
          <p:cNvSpPr txBox="1"/>
          <p:nvPr/>
        </p:nvSpPr>
        <p:spPr>
          <a:xfrm>
            <a:off x="8857624" y="5761554"/>
            <a:ext cx="3056892" cy="875665"/>
          </a:xfrm>
          <a:prstGeom prst="rect">
            <a:avLst/>
          </a:prstGeom>
          <a:solidFill>
            <a:schemeClr val="accent4"/>
          </a:solidFill>
          <a:ln>
            <a:solidFill>
              <a:schemeClr val="dk1"/>
            </a:solidFill>
          </a:ln>
        </p:spPr>
        <p:txBody>
          <a:bodyPr wrap="square">
            <a:noAutofit/>
          </a:bodyPr>
          <a:p>
            <a:pPr lvl="0">
              <a:defRPr/>
            </a:pPr>
            <a:r>
              <a:rPr lang="ko-KR" altLang="en-US" sz="2400" b="1">
                <a:solidFill>
                  <a:schemeClr val="lt1"/>
                </a:solidFill>
                <a:latin typeface="맑은 고딕"/>
                <a:ea typeface="맑은 고딕"/>
              </a:rPr>
              <a:t>지도 교수 </a:t>
            </a:r>
            <a:r>
              <a:rPr lang="en-US" altLang="ko-KR" sz="2400" b="1">
                <a:solidFill>
                  <a:schemeClr val="lt1"/>
                </a:solidFill>
                <a:latin typeface="맑은 고딕"/>
                <a:ea typeface="맑은 고딕"/>
              </a:rPr>
              <a:t>:</a:t>
            </a:r>
            <a:r>
              <a:rPr lang="ko-KR" altLang="en-US" sz="2400" b="1">
                <a:solidFill>
                  <a:schemeClr val="lt1"/>
                </a:solidFill>
                <a:latin typeface="맑은 고딕"/>
                <a:ea typeface="맑은 고딕"/>
              </a:rPr>
              <a:t>  허유섭</a:t>
            </a:r>
            <a:endParaRPr lang="ko-KR" altLang="en-US" sz="2400" b="1">
              <a:solidFill>
                <a:schemeClr val="lt1"/>
              </a:solidFill>
              <a:latin typeface="맑은 고딕"/>
              <a:ea typeface="맑은 고딕"/>
            </a:endParaRPr>
          </a:p>
          <a:p>
            <a:pPr lvl="0">
              <a:defRPr/>
            </a:pPr>
            <a:r>
              <a:rPr lang="ko-KR" altLang="en-US" sz="2400" b="1">
                <a:solidFill>
                  <a:schemeClr val="lt1"/>
                </a:solidFill>
                <a:latin typeface="맑은 고딕"/>
                <a:ea typeface="맑은 고딕"/>
              </a:rPr>
              <a:t> 발  표 자 </a:t>
            </a:r>
            <a:r>
              <a:rPr lang="en-US" altLang="ko-KR" sz="2400" b="1">
                <a:solidFill>
                  <a:schemeClr val="lt1"/>
                </a:solidFill>
                <a:latin typeface="맑은 고딕"/>
                <a:ea typeface="맑은 고딕"/>
              </a:rPr>
              <a:t>:</a:t>
            </a:r>
            <a:r>
              <a:rPr lang="ko-KR" altLang="en-US" sz="2400" b="1">
                <a:solidFill>
                  <a:schemeClr val="lt1"/>
                </a:solidFill>
                <a:latin typeface="맑은 고딕"/>
                <a:ea typeface="맑은 고딕"/>
              </a:rPr>
              <a:t>  박세연</a:t>
            </a:r>
            <a:endParaRPr lang="ko-KR" altLang="en-US" sz="2400" b="1">
              <a:solidFill>
                <a:schemeClr val="lt1"/>
              </a:solidFill>
              <a:latin typeface="맑은 고딕"/>
              <a:ea typeface="맑은 고딕"/>
            </a:endParaRPr>
          </a:p>
        </p:txBody>
      </p:sp>
    </p:spTree>
    <p:custDataLst>
      <p:tags r:id="rId2"/>
    </p:custDataLst>
  </p:cSld>
  <p:clrMapOvr>
    <a:masterClrMapping/>
  </p:clrMapOvr>
</p:sld>
</file>

<file path=ppt/slides/slide1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순서도: 처리 1"/>
          <p:cNvSpPr/>
          <p:nvPr/>
        </p:nvSpPr>
        <p:spPr>
          <a:xfrm>
            <a:off x="1542534" y="3910616"/>
            <a:ext cx="9106931" cy="20908"/>
          </a:xfrm>
          <a:prstGeom prst="flowChartProcess">
            <a:avLst/>
          </a:prstGeom>
          <a:solidFill>
            <a:schemeClr val="accent5"/>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설명선: 선 2"/>
          <p:cNvSpPr/>
          <p:nvPr/>
        </p:nvSpPr>
        <p:spPr>
          <a:xfrm>
            <a:off x="2660983" y="3726277"/>
            <a:ext cx="0" cy="146576"/>
          </a:xfrm>
          <a:prstGeom prst="borderCallout1">
            <a:avLst>
              <a:gd name="adj1" fmla="val 18750"/>
              <a:gd name="adj2" fmla="val -8333"/>
              <a:gd name="adj3" fmla="val 112500"/>
              <a:gd name="adj4" fmla="val -38333"/>
            </a:avLst>
          </a:prstGeom>
          <a:ln w="9525">
            <a:solidFill>
              <a:schemeClr val="accent5"/>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타원 3"/>
          <p:cNvSpPr/>
          <p:nvPr/>
        </p:nvSpPr>
        <p:spPr>
          <a:xfrm>
            <a:off x="2615543" y="3875630"/>
            <a:ext cx="89991" cy="89991"/>
          </a:xfrm>
          <a:prstGeom prst="ellipse">
            <a:avLst/>
          </a:prstGeom>
          <a:solidFill>
            <a:srgbClr val="3c5dff"/>
          </a:solidFill>
          <a:ln>
            <a:noFill/>
          </a:ln>
          <a:effectLst>
            <a:outerShdw blurRad="254000" sx="102000" sy="102000" algn="ctr" rotWithShape="0">
              <a:srgbClr val="3c5dff">
                <a:alpha val="10000"/>
              </a:srgbClr>
            </a:outerShdw>
          </a:effectLst>
        </p:spPr>
        <p:style>
          <a:lnRef idx="2">
            <a:scrgbClr r="0" g="0" b="0"/>
          </a:lnRef>
          <a:fillRef idx="1">
            <a:scrgbClr r="0" g="0" b="0"/>
          </a:fillRef>
          <a:effectRef idx="0">
            <a:scrgbClr r="0" g="0" b="0"/>
          </a:effectRef>
          <a:fontRef idx="minor">
            <a:schemeClr val="lt1"/>
          </a:fontRef>
        </p:style>
        <p:txBody>
          <a:bodyPr anchor="ctr"/>
          <a:lstStyle>
            <a:lvl1pPr marL="0" indent="0" algn="l" defTabSz="232257" rtl="0">
              <a:lnSpc>
                <a:spcPct val="100000"/>
              </a:lnSpc>
              <a:spcBef>
                <a:spcPct val="0"/>
              </a:spcBef>
              <a:spcAft>
                <a:spcPts val="0"/>
              </a:spcAft>
              <a:defRPr kumimoji="0" sz="1800" b="0" i="0" u="none" strike="noStrike" kern="1200" cap="none" spc="0" normalizeH="0" baseline="0">
                <a:solidFill>
                  <a:schemeClr val="lt1"/>
                </a:solidFill>
              </a:defRPr>
            </a:lvl1pPr>
          </a:lstStyle>
          <a:p>
            <a:pPr lvl="0" algn="ctr">
              <a:defRPr/>
            </a:pPr>
            <a:endParaRPr lang="ko-KR" altLang="en-US">
              <a:solidFill>
                <a:schemeClr val="accent1"/>
              </a:solidFill>
            </a:endParaRPr>
          </a:p>
        </p:txBody>
      </p:sp>
      <p:sp>
        <p:nvSpPr>
          <p:cNvPr id="5" name="설명선: 선 4"/>
          <p:cNvSpPr/>
          <p:nvPr/>
        </p:nvSpPr>
        <p:spPr>
          <a:xfrm>
            <a:off x="4378491" y="3966510"/>
            <a:ext cx="0" cy="146576"/>
          </a:xfrm>
          <a:prstGeom prst="borderCallout1">
            <a:avLst>
              <a:gd name="adj1" fmla="val 18750"/>
              <a:gd name="adj2" fmla="val -8333"/>
              <a:gd name="adj3" fmla="val 112500"/>
              <a:gd name="adj4" fmla="val -38333"/>
            </a:avLst>
          </a:prstGeom>
          <a:ln w="9525">
            <a:solidFill>
              <a:schemeClr val="accent5"/>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타원 5"/>
          <p:cNvSpPr/>
          <p:nvPr/>
        </p:nvSpPr>
        <p:spPr>
          <a:xfrm>
            <a:off x="4333051" y="3875630"/>
            <a:ext cx="90880" cy="90880"/>
          </a:xfrm>
          <a:prstGeom prst="ellipse">
            <a:avLst/>
          </a:prstGeom>
          <a:solidFill>
            <a:srgbClr val="3c5d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lvl1pPr marL="0" indent="0" algn="l" defTabSz="232257" rtl="0">
              <a:lnSpc>
                <a:spcPct val="100000"/>
              </a:lnSpc>
              <a:spcBef>
                <a:spcPct val="0"/>
              </a:spcBef>
              <a:spcAft>
                <a:spcPts val="0"/>
              </a:spcAft>
              <a:defRPr kumimoji="0" sz="1800" b="0" i="0" u="none" strike="noStrike" kern="1200" cap="none" spc="0" normalizeH="0" baseline="0">
                <a:solidFill>
                  <a:schemeClr val="lt1"/>
                </a:solidFill>
              </a:defRPr>
            </a:lvl1pPr>
          </a:lstStyle>
          <a:p>
            <a:pPr lvl="0" algn="ctr">
              <a:defRPr/>
            </a:pPr>
            <a:endParaRPr lang="ko-KR" altLang="en-US">
              <a:solidFill>
                <a:schemeClr val="accent1"/>
              </a:solidFill>
            </a:endParaRPr>
          </a:p>
        </p:txBody>
      </p:sp>
      <p:sp>
        <p:nvSpPr>
          <p:cNvPr id="7" name="설명선: 선 6"/>
          <p:cNvSpPr/>
          <p:nvPr/>
        </p:nvSpPr>
        <p:spPr>
          <a:xfrm>
            <a:off x="6096000" y="3726277"/>
            <a:ext cx="0" cy="146576"/>
          </a:xfrm>
          <a:prstGeom prst="borderCallout1">
            <a:avLst>
              <a:gd name="adj1" fmla="val 18750"/>
              <a:gd name="adj2" fmla="val -8333"/>
              <a:gd name="adj3" fmla="val 112500"/>
              <a:gd name="adj4" fmla="val -38333"/>
            </a:avLst>
          </a:prstGeom>
          <a:ln w="9525">
            <a:solidFill>
              <a:schemeClr val="accent5"/>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타원 7"/>
          <p:cNvSpPr/>
          <p:nvPr/>
        </p:nvSpPr>
        <p:spPr>
          <a:xfrm>
            <a:off x="6050559" y="3875630"/>
            <a:ext cx="90880" cy="90880"/>
          </a:xfrm>
          <a:prstGeom prst="ellipse">
            <a:avLst/>
          </a:prstGeom>
          <a:solidFill>
            <a:srgbClr val="3c5d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lvl1pPr marL="0" indent="0" algn="l" defTabSz="232257" rtl="0">
              <a:lnSpc>
                <a:spcPct val="100000"/>
              </a:lnSpc>
              <a:spcBef>
                <a:spcPct val="0"/>
              </a:spcBef>
              <a:spcAft>
                <a:spcPts val="0"/>
              </a:spcAft>
              <a:defRPr kumimoji="0" sz="1800" b="0" i="0" u="none" strike="noStrike" kern="1200" cap="none" spc="0" normalizeH="0" baseline="0">
                <a:solidFill>
                  <a:schemeClr val="lt1"/>
                </a:solidFill>
              </a:defRPr>
            </a:lvl1pPr>
          </a:lstStyle>
          <a:p>
            <a:pPr lvl="0" algn="ctr">
              <a:defRPr/>
            </a:pPr>
            <a:endParaRPr lang="ko-KR" altLang="en-US">
              <a:solidFill>
                <a:schemeClr val="accent1"/>
              </a:solidFill>
            </a:endParaRPr>
          </a:p>
        </p:txBody>
      </p:sp>
      <p:sp>
        <p:nvSpPr>
          <p:cNvPr id="9" name="설명선: 선 8"/>
          <p:cNvSpPr/>
          <p:nvPr/>
        </p:nvSpPr>
        <p:spPr>
          <a:xfrm>
            <a:off x="7813506" y="3966510"/>
            <a:ext cx="0" cy="146576"/>
          </a:xfrm>
          <a:prstGeom prst="borderCallout1">
            <a:avLst>
              <a:gd name="adj1" fmla="val 18750"/>
              <a:gd name="adj2" fmla="val -8333"/>
              <a:gd name="adj3" fmla="val 112500"/>
              <a:gd name="adj4" fmla="val -38333"/>
            </a:avLst>
          </a:prstGeom>
          <a:ln w="9525">
            <a:solidFill>
              <a:schemeClr val="accent5"/>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타원 9"/>
          <p:cNvSpPr/>
          <p:nvPr/>
        </p:nvSpPr>
        <p:spPr>
          <a:xfrm>
            <a:off x="7768067" y="3875630"/>
            <a:ext cx="90880" cy="90880"/>
          </a:xfrm>
          <a:prstGeom prst="ellipse">
            <a:avLst/>
          </a:prstGeom>
          <a:solidFill>
            <a:srgbClr val="3c5d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lvl1pPr marL="0" indent="0" algn="l" defTabSz="232257" rtl="0">
              <a:lnSpc>
                <a:spcPct val="100000"/>
              </a:lnSpc>
              <a:spcBef>
                <a:spcPct val="0"/>
              </a:spcBef>
              <a:spcAft>
                <a:spcPts val="0"/>
              </a:spcAft>
              <a:defRPr kumimoji="0" sz="1800" b="0" i="0" u="none" strike="noStrike" kern="1200" cap="none" spc="0" normalizeH="0" baseline="0">
                <a:solidFill>
                  <a:schemeClr val="lt1"/>
                </a:solidFill>
              </a:defRPr>
            </a:lvl1pPr>
          </a:lstStyle>
          <a:p>
            <a:pPr lvl="0" algn="ctr">
              <a:defRPr/>
            </a:pPr>
            <a:endParaRPr lang="ko-KR" altLang="en-US">
              <a:solidFill>
                <a:schemeClr val="accent1"/>
              </a:solidFill>
            </a:endParaRPr>
          </a:p>
        </p:txBody>
      </p:sp>
      <p:sp>
        <p:nvSpPr>
          <p:cNvPr id="11" name="설명선: 선 10"/>
          <p:cNvSpPr/>
          <p:nvPr/>
        </p:nvSpPr>
        <p:spPr>
          <a:xfrm>
            <a:off x="9531015" y="3726277"/>
            <a:ext cx="0" cy="146576"/>
          </a:xfrm>
          <a:prstGeom prst="borderCallout1">
            <a:avLst>
              <a:gd name="adj1" fmla="val 18750"/>
              <a:gd name="adj2" fmla="val -8333"/>
              <a:gd name="adj3" fmla="val 112500"/>
              <a:gd name="adj4" fmla="val -38333"/>
            </a:avLst>
          </a:prstGeom>
          <a:ln w="9525">
            <a:solidFill>
              <a:schemeClr val="accent5"/>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타원 11"/>
          <p:cNvSpPr/>
          <p:nvPr/>
        </p:nvSpPr>
        <p:spPr>
          <a:xfrm>
            <a:off x="9485575" y="3875630"/>
            <a:ext cx="90880" cy="90880"/>
          </a:xfrm>
          <a:prstGeom prst="ellipse">
            <a:avLst/>
          </a:prstGeom>
          <a:solidFill>
            <a:srgbClr val="3c5d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lvl1pPr marL="0" indent="0" algn="l" defTabSz="232257" rtl="0">
              <a:lnSpc>
                <a:spcPct val="100000"/>
              </a:lnSpc>
              <a:spcBef>
                <a:spcPct val="0"/>
              </a:spcBef>
              <a:spcAft>
                <a:spcPts val="0"/>
              </a:spcAft>
              <a:defRPr kumimoji="0" sz="1800" b="0" i="0" u="none" strike="noStrike" kern="1200" cap="none" spc="0" normalizeH="0" baseline="0">
                <a:solidFill>
                  <a:schemeClr val="lt1"/>
                </a:solidFill>
              </a:defRPr>
            </a:lvl1pPr>
          </a:lstStyle>
          <a:p>
            <a:pPr lvl="0" algn="ctr">
              <a:defRPr/>
            </a:pPr>
            <a:endParaRPr lang="ko-KR" altLang="en-US">
              <a:solidFill>
                <a:schemeClr val="accent1"/>
              </a:solidFill>
            </a:endParaRPr>
          </a:p>
        </p:txBody>
      </p:sp>
      <p:sp>
        <p:nvSpPr>
          <p:cNvPr id="16" name="TextBox 42"/>
          <p:cNvSpPr txBox="1"/>
          <p:nvPr/>
        </p:nvSpPr>
        <p:spPr>
          <a:xfrm>
            <a:off x="1487750" y="2420860"/>
            <a:ext cx="2172480" cy="1333500"/>
          </a:xfrm>
          <a:prstGeom prst="rect">
            <a:avLst/>
          </a:prstGeom>
          <a:noFill/>
        </p:spPr>
        <p:txBody>
          <a:bodyPr wrap="square" lIns="0" tIns="0" rIns="0" bIns="0" anchor="ctr">
            <a:no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lgn="ctr" latinLnBrk="1">
              <a:lnSpc>
                <a:spcPct val="150000"/>
              </a:lnSpc>
              <a:defRPr/>
            </a:pPr>
            <a:r>
              <a:rPr lang="ko-KR" altLang="en-US" sz="2200" b="1">
                <a:solidFill>
                  <a:schemeClr val="accent1"/>
                </a:solidFill>
                <a:latin typeface="+mn-ea"/>
              </a:rPr>
              <a:t> </a:t>
            </a:r>
            <a:r>
              <a:rPr lang="en-US" altLang="ko-KR" sz="2200" b="1">
                <a:solidFill>
                  <a:schemeClr val="accent1"/>
                </a:solidFill>
                <a:latin typeface="+mn-ea"/>
              </a:rPr>
              <a:t>1</a:t>
            </a:r>
            <a:endParaRPr lang="en-US" altLang="ko-KR" sz="2200" b="1">
              <a:solidFill>
                <a:schemeClr val="accent1"/>
              </a:solidFill>
              <a:latin typeface="+mn-ea"/>
            </a:endParaRPr>
          </a:p>
          <a:p>
            <a:pPr marL="0" lvl="0" indent="0" algn="ctr">
              <a:buFont typeface="Wingdings"/>
              <a:buNone/>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BDNF 농도는 </a:t>
            </a:r>
            <a:r>
              <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rPr>
              <a:t>10시간 공복</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 상태 후 측정</a:t>
            </a:r>
            <a:endParaRPr lang="en-US" altLang="ko-KR" sz="2000" b="1">
              <a:solidFill>
                <a:schemeClr val="accent1"/>
              </a:solidFill>
              <a:latin typeface="맑은 고딕"/>
              <a:ea typeface="맑은 고딕"/>
            </a:endParaRPr>
          </a:p>
          <a:p>
            <a:pPr lvl="0" algn="ctr" latinLnBrk="1">
              <a:lnSpc>
                <a:spcPct val="150000"/>
              </a:lnSpc>
              <a:defRPr/>
            </a:pPr>
            <a:r>
              <a:rPr lang="en-US" altLang="ko-KR" sz="2000" b="1">
                <a:latin typeface="맑은 고딕"/>
                <a:ea typeface="맑은 고딕"/>
              </a:rPr>
              <a:t>.</a:t>
            </a:r>
            <a:endParaRPr lang="ko-KR" altLang="en-US" sz="2000" b="1">
              <a:latin typeface="맑은 고딕"/>
              <a:ea typeface="맑은 고딕"/>
            </a:endParaRPr>
          </a:p>
        </p:txBody>
      </p:sp>
      <p:sp>
        <p:nvSpPr>
          <p:cNvPr id="18" name="TextBox 42"/>
          <p:cNvSpPr txBox="1"/>
          <p:nvPr/>
        </p:nvSpPr>
        <p:spPr>
          <a:xfrm>
            <a:off x="4490393" y="2420860"/>
            <a:ext cx="2362978" cy="914400"/>
          </a:xfrm>
          <a:prstGeom prst="rect">
            <a:avLst/>
          </a:prstGeom>
          <a:noFill/>
        </p:spPr>
        <p:txBody>
          <a:bodyPr wrap="square" lIns="0" tIns="0" rIns="0" bIns="0" anchor="ctr">
            <a:norm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marL="0" lvl="0" indent="0" algn="ctr">
              <a:buFont typeface="Wingdings"/>
              <a:buNone/>
              <a:defRPr/>
            </a:pPr>
            <a:r>
              <a:rPr xmlns:mc="http://schemas.openxmlformats.org/markup-compatibility/2006" xmlns:hp="http://schemas.haansoft.com/office/presentation/8.0" lang="en-US" altLang="ko-KR" sz="2000" b="1" i="0" strike="noStrike" mc:Ignorable="hp" hp:hslEmbossed="0">
                <a:solidFill>
                  <a:srgbClr val="0000ff"/>
                </a:solidFill>
                <a:latin typeface="Arial"/>
                <a:ea typeface="굴림"/>
              </a:rPr>
              <a:t>3</a:t>
            </a:r>
            <a:endParaRPr xmlns:mc="http://schemas.openxmlformats.org/markup-compatibility/2006" xmlns:hp="http://schemas.haansoft.com/office/presentation/8.0" sz="2000" b="1" i="0" strike="noStrike" mc:Ignorable="hp" hp:hslEmbossed="0">
              <a:solidFill>
                <a:srgbClr val="000000">
                  <a:alpha val="100000"/>
                </a:srgbClr>
              </a:solidFill>
              <a:latin typeface="Arial"/>
              <a:ea typeface="굴림"/>
            </a:endParaRPr>
          </a:p>
          <a:p>
            <a:pPr marL="0" lvl="0" indent="0" algn="ctr">
              <a:buFont typeface="Wingdings"/>
              <a:buNone/>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채취한 혈액은 </a:t>
            </a:r>
            <a:r>
              <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rPr>
              <a:t>30분간 상온 보관 </a:t>
            </a:r>
            <a:endPar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endParaRPr>
          </a:p>
        </p:txBody>
      </p:sp>
      <p:sp>
        <p:nvSpPr>
          <p:cNvPr id="20" name="TextBox 42"/>
          <p:cNvSpPr txBox="1"/>
          <p:nvPr/>
        </p:nvSpPr>
        <p:spPr>
          <a:xfrm>
            <a:off x="8077235" y="2500816"/>
            <a:ext cx="3709180" cy="1130299"/>
          </a:xfrm>
          <a:prstGeom prst="rect">
            <a:avLst/>
          </a:prstGeom>
          <a:noFill/>
        </p:spPr>
        <p:txBody>
          <a:bodyPr wrap="square" lIns="0" tIns="0" rIns="0" bIns="0" anchor="ctr">
            <a:no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marL="0" lvl="0" indent="0" algn="ctr">
              <a:buFont typeface="Wingdings"/>
              <a:buNone/>
              <a:defRPr/>
            </a:pPr>
            <a:r>
              <a:rPr xmlns:mc="http://schemas.openxmlformats.org/markup-compatibility/2006" xmlns:hp="http://schemas.haansoft.com/office/presentation/8.0" lang="en-US" altLang="ko-KR" sz="2000" b="1" i="0" strike="noStrike" mc:Ignorable="hp" hp:hslEmbossed="0">
                <a:solidFill>
                  <a:srgbClr val="0000ff"/>
                </a:solidFill>
                <a:latin typeface="맑은 고딕"/>
                <a:ea typeface="맑은 고딕"/>
              </a:rPr>
              <a:t>5</a:t>
            </a:r>
            <a:endParaRPr xmlns:mc="http://schemas.openxmlformats.org/markup-compatibility/2006" xmlns:hp="http://schemas.haansoft.com/office/presentation/8.0" lang="en-US" altLang="ko-KR" sz="2000" b="1" i="0" strike="noStrike" mc:Ignorable="hp" hp:hslEmbossed="0">
              <a:solidFill>
                <a:srgbClr val="0000ff"/>
              </a:solidFill>
              <a:latin typeface="맑은 고딕"/>
              <a:ea typeface="맑은 고딕"/>
            </a:endParaRPr>
          </a:p>
          <a:p>
            <a:pPr marL="0" lvl="0" indent="0" algn="ctr">
              <a:buFont typeface="Wingdings"/>
              <a:buNone/>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분리된 혈청은 </a:t>
            </a:r>
            <a:r>
              <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rPr>
              <a:t>–20°C에서 보관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후, 녹십자 의료재단에 분석을 의뢰</a:t>
            </a:r>
            <a:r>
              <a:rPr xmlns:mc="http://schemas.openxmlformats.org/markup-compatibility/2006" xmlns:hp="http://schemas.haansoft.com/office/presentation/8.0" lang="en-US" altLang="ko-KR" sz="2000" b="1" i="0" strike="noStrike" mc:Ignorable="hp" hp:hslEmbossed="0">
                <a:solidFill>
                  <a:srgbClr val="000000">
                    <a:alpha val="100000"/>
                  </a:srgbClr>
                </a:solidFill>
                <a:latin typeface="맑은 고딕"/>
                <a:ea typeface="맑은 고딕"/>
              </a:rPr>
              <a:t>.</a:t>
            </a:r>
            <a:endParaRPr xmlns:mc="http://schemas.openxmlformats.org/markup-compatibility/2006" xmlns:hp="http://schemas.haansoft.com/office/presentation/8.0" lang="en-US" altLang="ko-KR" sz="2000" b="1" i="0" strike="noStrike" mc:Ignorable="hp" hp:hslEmbossed="0">
              <a:solidFill>
                <a:srgbClr val="000000">
                  <a:alpha val="100000"/>
                </a:srgbClr>
              </a:solidFill>
              <a:latin typeface="맑은 고딕"/>
              <a:ea typeface="맑은 고딕"/>
            </a:endParaRPr>
          </a:p>
        </p:txBody>
      </p:sp>
      <p:sp>
        <p:nvSpPr>
          <p:cNvPr id="24" name="TextBox 42"/>
          <p:cNvSpPr txBox="1"/>
          <p:nvPr/>
        </p:nvSpPr>
        <p:spPr>
          <a:xfrm>
            <a:off x="7756161" y="4211023"/>
            <a:ext cx="3671080" cy="1200401"/>
          </a:xfrm>
          <a:prstGeom prst="rect">
            <a:avLst/>
          </a:prstGeom>
          <a:noFill/>
        </p:spPr>
        <p:txBody>
          <a:bodyPr wrap="square" lIns="0" tIns="0" rIns="0" bIns="0" anchor="ctr">
            <a:normAutofit fontScale="92500" lnSpcReduction="10000"/>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lgn="ctr" latinLnBrk="1">
              <a:lnSpc>
                <a:spcPct val="150000"/>
              </a:lnSpc>
              <a:defRPr/>
            </a:pPr>
            <a:r>
              <a:rPr lang="en-US" altLang="ko-KR" sz="2000" b="1">
                <a:solidFill>
                  <a:schemeClr val="accent1"/>
                </a:solidFill>
                <a:latin typeface="맑은 고딕"/>
                <a:ea typeface="맑은 고딕"/>
              </a:rPr>
              <a:t>4</a:t>
            </a:r>
            <a:endParaRPr lang="en-US" altLang="ko-KR" sz="2000" b="1">
              <a:solidFill>
                <a:schemeClr val="accent1"/>
              </a:solidFill>
              <a:latin typeface="맑은 고딕"/>
              <a:ea typeface="맑은 고딕"/>
            </a:endParaRPr>
          </a:p>
          <a:p>
            <a:pPr marL="0" lvl="0" indent="0" algn="ctr">
              <a:buFont typeface="Wingdings"/>
              <a:buNone/>
              <a:defRPr/>
            </a:pPr>
            <a:r>
              <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rPr>
              <a:t>3,200rpm으로 10분간 원심분리(Combi-514R, Hanil,Korea)</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하여, </a:t>
            </a:r>
            <a:r>
              <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rPr>
              <a:t>혈청분리</a:t>
            </a:r>
            <a:endParaRPr lang="ko-KR" altLang="en-US" sz="2000">
              <a:latin typeface="맑은 고딕"/>
              <a:ea typeface="맑은 고딕"/>
            </a:endParaRPr>
          </a:p>
        </p:txBody>
      </p:sp>
      <p:sp>
        <p:nvSpPr>
          <p:cNvPr id="25" name="가로 글상자 24"/>
          <p:cNvSpPr txBox="1"/>
          <p:nvPr/>
        </p:nvSpPr>
        <p:spPr>
          <a:xfrm>
            <a:off x="1384300" y="4325236"/>
            <a:ext cx="6096000" cy="996664"/>
          </a:xfrm>
          <a:prstGeom prst="rect">
            <a:avLst/>
          </a:prstGeom>
        </p:spPr>
        <p:txBody>
          <a:bodyPr wrap="square">
            <a:spAutoFit/>
          </a:bodyPr>
          <a:p>
            <a:pPr marL="0" lvl="0" indent="0" algn="ctr">
              <a:buFont typeface="Wingdings"/>
              <a:buNone/>
              <a:defRPr/>
            </a:pPr>
            <a:r>
              <a:rPr xmlns:mc="http://schemas.openxmlformats.org/markup-compatibility/2006" xmlns:hp="http://schemas.haansoft.com/office/presentation/8.0" lang="en-US" altLang="ko-KR" sz="2000" b="1" i="0" u="sng" strike="noStrike" mc:Ignorable="hp" hp:hslEmbossed="0">
                <a:solidFill>
                  <a:srgbClr val="0000ff"/>
                </a:solidFill>
                <a:latin typeface="맑은 고딕"/>
                <a:ea typeface="맑은 고딕"/>
              </a:rPr>
              <a:t>2</a:t>
            </a:r>
            <a:endPar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endParaRPr>
          </a:p>
          <a:p>
            <a:pPr marL="0" lvl="0" indent="0" algn="ctr">
              <a:buFont typeface="Wingdings"/>
              <a:buNone/>
              <a:defRPr/>
            </a:pPr>
            <a:r>
              <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rPr>
              <a:t>상완주정맥(antecubital vein)에서 5mL의 혈액</a:t>
            </a:r>
            <a:r>
              <a:rPr xmlns:mc="http://schemas.openxmlformats.org/markup-compatibility/2006" xmlns:hp="http://schemas.haansoft.com/office/presentation/8.0" lang="ko-KR" altLang="en-US" sz="2000" b="1" i="0" u="sng"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2000" b="1" i="0" u="sng" strike="noStrike" mc:Ignorable="hp" hp:hslEmbossed="0">
                <a:solidFill>
                  <a:srgbClr val="000000">
                    <a:alpha val="100000"/>
                  </a:srgbClr>
                </a:solidFill>
                <a:latin typeface="맑은 고딕"/>
                <a:ea typeface="맑은 고딕"/>
              </a:rPr>
              <a:t>채혈</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하여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혈청(serum) 분리 튜브에 담</a:t>
            </a:r>
            <a:r>
              <a:rPr xmlns:mc="http://schemas.openxmlformats.org/markup-compatibility/2006" xmlns:hp="http://schemas.haansoft.com/office/presentation/8.0" lang="ko-KR" altLang="en-US" sz="2000" b="1" i="0" strike="noStrike" mc:Ignorable="hp" hp:hslEmbossed="0">
                <a:solidFill>
                  <a:srgbClr val="000000">
                    <a:alpha val="100000"/>
                  </a:srgbClr>
                </a:solidFill>
                <a:latin typeface="맑은 고딕"/>
                <a:ea typeface="맑은 고딕"/>
              </a:rPr>
              <a:t>음</a:t>
            </a:r>
            <a:r>
              <a:rPr xmlns:mc="http://schemas.openxmlformats.org/markup-compatibility/2006" xmlns:hp="http://schemas.haansoft.com/office/presentation/8.0" lang="en-US" altLang="ko-KR" sz="2000" b="1" i="0" strike="noStrike" mc:Ignorable="hp" hp:hslEmbossed="0">
                <a:solidFill>
                  <a:srgbClr val="000000">
                    <a:alpha val="100000"/>
                  </a:srgbClr>
                </a:solidFill>
                <a:latin typeface="맑은 고딕"/>
                <a:ea typeface="맑은 고딕"/>
              </a:rPr>
              <a:t>.</a:t>
            </a:r>
            <a:endParaRPr xmlns:mc="http://schemas.openxmlformats.org/markup-compatibility/2006" xmlns:hp="http://schemas.haansoft.com/office/presentation/8.0" lang="en-US" altLang="ko-KR" sz="2000" b="1" i="0" strike="noStrike" mc:Ignorable="hp" hp:hslEmbossed="0">
              <a:solidFill>
                <a:srgbClr val="000000">
                  <a:alpha val="100000"/>
                </a:srgbClr>
              </a:solidFill>
              <a:latin typeface="맑은 고딕"/>
              <a:ea typeface="맑은 고딕"/>
            </a:endParaRPr>
          </a:p>
        </p:txBody>
      </p:sp>
      <p:sp>
        <p:nvSpPr>
          <p:cNvPr id="26" name="文本框 2"/>
          <p:cNvSpPr txBox="1"/>
          <p:nvPr/>
        </p:nvSpPr>
        <p:spPr>
          <a:xfrm>
            <a:off x="0" y="0"/>
            <a:ext cx="4302186" cy="822325"/>
          </a:xfrm>
          <a:prstGeom prst="rect">
            <a:avLst/>
          </a:prstGeom>
          <a:noFill/>
        </p:spPr>
        <p:txBody>
          <a:bodyPr wrap="square">
            <a:noAutofit/>
          </a:bodyPr>
          <a:p>
            <a:pPr lvl="0">
              <a:defRPr/>
            </a:pPr>
            <a:r>
              <a:rPr lang="ko-KR" altLang="en-US" sz="4100" b="1"/>
              <a:t>  </a:t>
            </a:r>
            <a:r>
              <a:rPr lang="en-US" altLang="ko-KR" sz="5000" b="1">
                <a:latin typeface="맑은 고딕"/>
                <a:ea typeface="맑은 고딕"/>
              </a:rPr>
              <a:t>2.</a:t>
            </a:r>
            <a:r>
              <a:rPr lang="ko-KR" altLang="en-US" sz="5000" b="1">
                <a:latin typeface="맑은 고딕"/>
                <a:ea typeface="맑은 고딕"/>
              </a:rPr>
              <a:t> 연구</a:t>
            </a:r>
            <a:r>
              <a:rPr lang="en-US" altLang="zh-CN" sz="5000" b="1">
                <a:latin typeface="맑은 고딕"/>
                <a:ea typeface="맑은 고딕"/>
              </a:rPr>
              <a:t> </a:t>
            </a:r>
            <a:r>
              <a:rPr lang="ko-KR" altLang="en-US" sz="5000" b="1">
                <a:latin typeface="맑은 고딕"/>
                <a:ea typeface="맑은 고딕"/>
              </a:rPr>
              <a:t>방법</a:t>
            </a:r>
            <a:endParaRPr lang="ko-KR" altLang="en-US" sz="5000" b="1">
              <a:latin typeface="맑은 고딕"/>
              <a:ea typeface="맑은 고딕"/>
            </a:endParaRPr>
          </a:p>
        </p:txBody>
      </p:sp>
      <p:sp>
        <p:nvSpPr>
          <p:cNvPr id="27" name="TextBox 1"/>
          <p:cNvSpPr txBox="1"/>
          <p:nvPr/>
        </p:nvSpPr>
        <p:spPr>
          <a:xfrm>
            <a:off x="543600" y="779455"/>
            <a:ext cx="10800000" cy="646331"/>
          </a:xfrm>
          <a:prstGeom prst="rect">
            <a:avLst/>
          </a:prstGeom>
          <a:noFill/>
        </p:spPr>
        <p:txBody>
          <a:bodyPr wrap="square" lIns="0" tIns="0" rIns="0" bIns="0">
            <a:norm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defRPr/>
            </a:pPr>
            <a:r>
              <a:rPr kumimoji="1" lang="ko-KR" altLang="en-US" sz="3000" b="1">
                <a:solidFill>
                  <a:schemeClr val="dk1"/>
                </a:solidFill>
                <a:latin typeface="맑은 고딕"/>
                <a:ea typeface="맑은 고딕"/>
              </a:rPr>
              <a:t>2. 측정항목 및 방법</a:t>
            </a:r>
            <a:endParaRPr kumimoji="1" lang="ko-KR" altLang="en-US" sz="3000" b="1">
              <a:solidFill>
                <a:schemeClr val="dk1"/>
              </a:solidFill>
              <a:latin typeface="맑은 고딕"/>
              <a:ea typeface="맑은 고딕"/>
            </a:endParaRPr>
          </a:p>
        </p:txBody>
      </p:sp>
      <p:sp>
        <p:nvSpPr>
          <p:cNvPr id="29" name="가로 글상자 28"/>
          <p:cNvSpPr txBox="1"/>
          <p:nvPr/>
        </p:nvSpPr>
        <p:spPr>
          <a:xfrm>
            <a:off x="774700" y="1407371"/>
            <a:ext cx="6096000" cy="514774"/>
          </a:xfrm>
          <a:prstGeom prst="rect">
            <a:avLst/>
          </a:prstGeom>
        </p:spPr>
        <p:txBody>
          <a:bodyPr wrap="square">
            <a:spAutoFit/>
          </a:bodyPr>
          <a:p>
            <a:pPr lvl="0" algn="l">
              <a:defRPr/>
            </a:pPr>
            <a:r>
              <a:rPr xmlns:mc="http://schemas.openxmlformats.org/markup-compatibility/2006" xmlns:hp="http://schemas.haansoft.com/office/presentation/8.0" sz="2800" b="1" i="0" strike="noStrike" mc:Ignorable="hp" hp:hslEmbossed="0">
                <a:solidFill>
                  <a:srgbClr val="000000">
                    <a:alpha val="100000"/>
                  </a:srgbClr>
                </a:solidFill>
                <a:latin typeface="맑은 고딕"/>
                <a:ea typeface="맑은 고딕"/>
              </a:rPr>
              <a:t>3) 혈액분석</a:t>
            </a:r>
            <a:endParaRPr lang="ko-KR" altLang="en-US">
              <a:latin typeface="맑은 고딕"/>
              <a:ea typeface="맑은 고딕"/>
            </a:endParaRPr>
          </a:p>
        </p:txBody>
      </p:sp>
    </p:spTree>
    <p:extLst>
      <p:ext uri="{BB962C8B-B14F-4D97-AF65-F5344CB8AC3E}">
        <p14:creationId xmlns:p14="http://schemas.microsoft.com/office/powerpoint/2010/main" val="67191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6" dur="2000" fill="hold"/>
                                        <p:tgtEl>
                                          <p:spTgt spid="16">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10" dur="2000" fill="hold"/>
                                        <p:tgtEl>
                                          <p:spTgt spid="16">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14" dur="2000" fill="hold"/>
                                        <p:tgtEl>
                                          <p:spTgt spid="16">
                                            <p:txEl>
                                              <p:pRg st="2" end="2"/>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18" dur="2000" fill="hold"/>
                                        <p:tgtEl>
                                          <p:spTgt spid="16">
                                            <p:txEl>
                                              <p:pRg st="0" end="0"/>
                                            </p:txEl>
                                          </p:spTgt>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22" dur="2000" fill="hold"/>
                                        <p:tgtEl>
                                          <p:spTgt spid="16">
                                            <p:txEl>
                                              <p:pRg st="1" end="1"/>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26" dur="2000" fill="hold"/>
                                        <p:tgtEl>
                                          <p:spTgt spid="16">
                                            <p:txEl>
                                              <p:pRg st="2" end="2"/>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30" dur="2000" fill="hold"/>
                                        <p:tgtEl>
                                          <p:spTgt spid="16">
                                            <p:txEl>
                                              <p:pRg st="0" end="0"/>
                                            </p:tx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34" dur="2000" fill="hold"/>
                                        <p:tgtEl>
                                          <p:spTgt spid="16">
                                            <p:txEl>
                                              <p:pRg st="1" end="1"/>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38" dur="2000" fill="hold"/>
                                        <p:tgtEl>
                                          <p:spTgt spid="16">
                                            <p:txEl>
                                              <p:pRg st="2" end="2"/>
                                            </p:txEl>
                                          </p:spTgt>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 calcmode="lin" valueType="num">
                                      <p:cBhvr additive="base">
                                        <p:cTn id="4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2" end="2"/>
                                            </p:txEl>
                                          </p:spTgt>
                                        </p:tgtEl>
                                        <p:attrNameLst>
                                          <p:attrName>style.visibility</p:attrName>
                                        </p:attrNameLst>
                                      </p:cBhvr>
                                      <p:to>
                                        <p:strVal val="visible"/>
                                      </p:to>
                                    </p:set>
                                    <p:anim calcmode="lin" valueType="num">
                                      <p:cBhvr additive="base">
                                        <p:cTn id="4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2"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3"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1" animBg="1"/>
      <p:bldP spid="24" grpId="2" animBg="1"/>
      <p:bldP spid="20" grpId="3" animBg="1"/>
    </p:bldLst>
  </p:timing>
</p:sld>
</file>

<file path=ppt/slides/slide1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标题 1"/>
          <p:cNvSpPr>
            <a:spLocks noGrp="1"/>
          </p:cNvSpPr>
          <p:nvPr>
            <p:ph type="title" idx="0"/>
          </p:nvPr>
        </p:nvSpPr>
        <p:spPr>
          <a:xfrm>
            <a:off x="0" y="0"/>
            <a:ext cx="8380132" cy="963044"/>
          </a:xfrm>
        </p:spPr>
        <p:txBody>
          <a:bodyPr>
            <a:noAutofit/>
          </a:bodyPr>
          <a:p>
            <a:pPr lvl="0">
              <a:defRPr/>
            </a:pPr>
            <a:r>
              <a:rPr lang="en-US" altLang="ko-KR" sz="3000" b="1">
                <a:latin typeface="맑은 고딕"/>
                <a:ea typeface="맑은 고딕"/>
              </a:rPr>
              <a:t>2.</a:t>
            </a:r>
            <a:r>
              <a:rPr lang="ko-KR" altLang="en-US" sz="3000" b="1">
                <a:latin typeface="맑은 고딕"/>
                <a:ea typeface="맑은 고딕"/>
              </a:rPr>
              <a:t>측저항목 및 방법</a:t>
            </a:r>
            <a:br>
              <a:rPr lang="ko-KR" altLang="en-US" b="1"/>
            </a:br>
            <a:r>
              <a:rPr lang="ko-KR" altLang="en-US" sz="2777" b="1"/>
              <a:t> </a:t>
            </a:r>
            <a:r>
              <a:rPr lang="ko-KR" altLang="en-US" sz="2800" b="1">
                <a:latin typeface="맑은 고딕"/>
                <a:ea typeface="맑은 고딕"/>
              </a:rPr>
              <a:t>4) 측정항목별 집단간 동질성 검증</a:t>
            </a:r>
            <a:endParaRPr lang="ko-KR" altLang="en-US" sz="2800" b="1">
              <a:latin typeface="맑은 고딕"/>
              <a:ea typeface="맑은 고딕"/>
            </a:endParaRPr>
          </a:p>
        </p:txBody>
      </p:sp>
      <p:pic>
        <p:nvPicPr>
          <p:cNvPr id="4" name="그림 3"/>
          <p:cNvPicPr>
            <a:picLocks noChangeAspect="1"/>
          </p:cNvPicPr>
          <p:nvPr/>
        </p:nvPicPr>
        <p:blipFill rotWithShape="1">
          <a:blip r:embed="rId2"/>
          <a:stretch>
            <a:fillRect/>
          </a:stretch>
        </p:blipFill>
        <p:spPr>
          <a:xfrm>
            <a:off x="0" y="1012191"/>
            <a:ext cx="12102887" cy="5753631"/>
          </a:xfrm>
          <a:prstGeom prst="rect">
            <a:avLst/>
          </a:prstGeom>
        </p:spPr>
      </p:pic>
    </p:spTree>
    <p:extLst>
      <p:ext uri="{BB962C8B-B14F-4D97-AF65-F5344CB8AC3E}">
        <p14:creationId xmlns:p14="http://schemas.microsoft.com/office/powerpoint/2010/main" val="3185343477"/>
      </p:ext>
    </p:extLst>
  </p:cSld>
  <p:clrMapOvr>
    <a:masterClrMapping/>
  </p:clrMapOvr>
</p:sld>
</file>

<file path=ppt/slides/slide1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2"/>
          <a:stretch>
            <a:fillRect/>
          </a:stretch>
        </p:blipFill>
        <p:spPr>
          <a:xfrm>
            <a:off x="0" y="1245790"/>
            <a:ext cx="6681839" cy="5612208"/>
          </a:xfrm>
          <a:prstGeom prst="rect">
            <a:avLst/>
          </a:prstGeom>
        </p:spPr>
      </p:pic>
      <p:sp>
        <p:nvSpPr>
          <p:cNvPr id="6" name="标题 1"/>
          <p:cNvSpPr/>
          <p:nvPr/>
        </p:nvSpPr>
        <p:spPr>
          <a:xfrm>
            <a:off x="112661" y="624758"/>
            <a:ext cx="8380132" cy="705600"/>
          </a:xfrm>
          <a:prstGeom prst="rect">
            <a:avLst/>
          </a:prstGeom>
        </p:spPr>
        <p:txBody>
          <a:bodyPr vert="horz" lIns="90170" tIns="46990" rIns="90170" bIns="46990" anchor="ctr" anchorCtr="0">
            <a:normAutofit lnSpcReduction="10000"/>
          </a:bodyPr>
          <a:p>
            <a:pPr marL="0" lvl="0" indent="0" algn="l" defTabSz="914400" rtl="0" eaLnBrk="1" latinLnBrk="0" hangingPunct="1">
              <a:lnSpc>
                <a:spcPct val="100000"/>
              </a:lnSpc>
              <a:spcBef>
                <a:spcPct val="0"/>
              </a:spcBef>
              <a:spcAft>
                <a:spcPts val="0"/>
              </a:spcAft>
              <a:buNone/>
              <a:defRPr/>
            </a:pPr>
            <a:r>
              <a:rPr xmlns:mc="http://schemas.openxmlformats.org/markup-compatibility/2006" xmlns:hp="http://schemas.haansoft.com/office/presentation/8.0" kumimoji="0" lang="ko-KR" altLang="en-US" sz="2000" b="1" i="0" u="none" strike="noStrike" kern="1200" cap="none" spc="300" normalizeH="0" baseline="0" mc:Ignorable="hp" hp:hslEmbossed="0">
                <a:solidFill>
                  <a:schemeClr val="tx1">
                    <a:lumMod val="85000"/>
                    <a:lumOff val="15000"/>
                  </a:schemeClr>
                </a:solidFill>
                <a:uLnTx/>
                <a:uFillTx/>
                <a:latin typeface="+mj-lt"/>
                <a:ea typeface="+mj-ea"/>
                <a:cs typeface="+mj-cs"/>
              </a:rPr>
              <a:t> </a:t>
            </a:r>
            <a:r>
              <a:rPr xmlns:mc="http://schemas.openxmlformats.org/markup-compatibility/2006" xmlns:hp="http://schemas.haansoft.com/office/presentation/8.0" kumimoji="0" lang="en-US" altLang="ko-KR" sz="3000" b="1" i="0" u="none" strike="noStrike" kern="1200" cap="none" spc="300" normalizeH="0" baseline="0" mc:Ignorable="hp" hp:hslEmbossed="0">
                <a:solidFill>
                  <a:schemeClr val="tx1">
                    <a:lumMod val="85000"/>
                    <a:lumOff val="15000"/>
                  </a:schemeClr>
                </a:solidFill>
                <a:uLnTx/>
                <a:uFillTx/>
                <a:latin typeface="맑은 고딕"/>
                <a:ea typeface="맑은 고딕"/>
                <a:cs typeface="+mj-cs"/>
              </a:rPr>
              <a:t>3. 밸런스워킹PT 운동프로그램</a:t>
            </a:r>
            <a:endParaRPr xmlns:mc="http://schemas.openxmlformats.org/markup-compatibility/2006" xmlns:hp="http://schemas.haansoft.com/office/presentation/8.0" kumimoji="0" lang="en-US" altLang="ko-KR" sz="3000" b="1" i="0" u="none" strike="noStrike" kern="1200" cap="none" spc="300" normalizeH="0" baseline="0" mc:Ignorable="hp" hp:hslEmbossed="0">
              <a:solidFill>
                <a:schemeClr val="tx1">
                  <a:lumMod val="85000"/>
                  <a:lumOff val="15000"/>
                </a:schemeClr>
              </a:solidFill>
              <a:uLnTx/>
              <a:uFillTx/>
              <a:latin typeface="맑은 고딕"/>
              <a:ea typeface="맑은 고딕"/>
              <a:cs typeface="+mj-cs"/>
            </a:endParaRPr>
          </a:p>
        </p:txBody>
      </p:sp>
      <p:sp>
        <p:nvSpPr>
          <p:cNvPr id="7" name="文本框 2"/>
          <p:cNvSpPr txBox="1"/>
          <p:nvPr/>
        </p:nvSpPr>
        <p:spPr>
          <a:xfrm>
            <a:off x="0" y="0"/>
            <a:ext cx="5651850" cy="822325"/>
          </a:xfrm>
          <a:prstGeom prst="rect">
            <a:avLst/>
          </a:prstGeom>
          <a:noFill/>
        </p:spPr>
        <p:txBody>
          <a:bodyPr wrap="square">
            <a:noAutofit/>
          </a:bodyPr>
          <a:p>
            <a:pPr lvl="0">
              <a:defRPr/>
            </a:pPr>
            <a:r>
              <a:rPr lang="en-US" altLang="ko-KR" sz="5000" b="1">
                <a:latin typeface="맑은 고딕"/>
                <a:ea typeface="맑은 고딕"/>
              </a:rPr>
              <a:t>2.</a:t>
            </a:r>
            <a:r>
              <a:rPr lang="ko-KR" altLang="en-US" sz="5000" b="1">
                <a:latin typeface="맑은 고딕"/>
                <a:ea typeface="맑은 고딕"/>
              </a:rPr>
              <a:t> 연구</a:t>
            </a:r>
            <a:r>
              <a:rPr lang="en-US" altLang="zh-CN" sz="5000" b="1">
                <a:latin typeface="맑은 고딕"/>
                <a:ea typeface="맑은 고딕"/>
              </a:rPr>
              <a:t> </a:t>
            </a:r>
            <a:r>
              <a:rPr lang="ko-KR" altLang="en-US" sz="5000" b="1">
                <a:latin typeface="맑은 고딕"/>
                <a:ea typeface="맑은 고딕"/>
              </a:rPr>
              <a:t>방법</a:t>
            </a:r>
            <a:endParaRPr lang="ko-KR" altLang="en-US" sz="5000" b="1">
              <a:latin typeface="맑은 고딕"/>
              <a:ea typeface="맑은 고딕"/>
            </a:endParaRPr>
          </a:p>
        </p:txBody>
      </p:sp>
      <p:sp>
        <p:nvSpPr>
          <p:cNvPr id="9" name="직사각형 8"/>
          <p:cNvSpPr/>
          <p:nvPr/>
        </p:nvSpPr>
        <p:spPr>
          <a:xfrm>
            <a:off x="6808411" y="1581700"/>
            <a:ext cx="5123816" cy="1004252"/>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강도의 범위를 다소 폭넓게 설정</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10" name="직사각형 9"/>
          <p:cNvSpPr/>
          <p:nvPr/>
        </p:nvSpPr>
        <p:spPr>
          <a:xfrm>
            <a:off x="6816551" y="2698165"/>
            <a:ext cx="5144540" cy="1461669"/>
          </a:xfrm>
          <a:prstGeom prst="rect">
            <a:avLst/>
          </a:prstGeom>
          <a:noFill/>
          <a:ln>
            <a:noFill/>
          </a:ln>
        </p:spPr>
        <p:txBody>
          <a:bodyPr wrap="square">
            <a:spAutoFit/>
          </a:bodyPr>
          <a:p>
            <a:pPr marL="357000" lvl="0" indent="-357000" algn="l">
              <a:buFont typeface="Wingdings"/>
              <a:buChar char="Ø"/>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운동의 강도</a:t>
            </a:r>
            <a:r>
              <a:rPr xmlns:mc="http://schemas.openxmlformats.org/markup-compatibility/2006" xmlns:hp="http://schemas.haansoft.com/office/presentation/8.0" lang="ko-KR" altLang="en-US" sz="3000" b="1" i="0" strike="noStrike" mc:Ignorable="hp" hp:hslEmbossed="0">
                <a:solidFill>
                  <a:srgbClr val="000000">
                    <a:alpha val="100000"/>
                  </a:srgbClr>
                </a:solidFill>
                <a:latin typeface="맑은 고딕"/>
                <a:ea typeface="맑은 고딕"/>
              </a:rPr>
              <a:t>         ACSM신체활동가이드라인 중강도 이상으로 설정</a:t>
            </a:r>
            <a:endParaRPr xmlns:mc="http://schemas.openxmlformats.org/markup-compatibility/2006" xmlns:hp="http://schemas.haansoft.com/office/presentation/8.0" lang="ko-KR" altLang="en-US" sz="3000" b="1" i="0" strike="noStrike" mc:Ignorable="hp" hp:hslEmbossed="0">
              <a:solidFill>
                <a:srgbClr val="000000">
                  <a:alpha val="100000"/>
                </a:srgbClr>
              </a:solidFill>
              <a:latin typeface="맑은 고딕"/>
              <a:ea typeface="맑은 고딕"/>
            </a:endParaRPr>
          </a:p>
        </p:txBody>
      </p:sp>
      <p:sp>
        <p:nvSpPr>
          <p:cNvPr id="11" name="오른쪽 화살표 10"/>
          <p:cNvSpPr/>
          <p:nvPr/>
        </p:nvSpPr>
        <p:spPr>
          <a:xfrm>
            <a:off x="9530775" y="2721840"/>
            <a:ext cx="678296" cy="420947"/>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a:t>    </a:t>
            </a:r>
            <a:endParaRPr lang="ko-KR" altLang="en-US"/>
          </a:p>
        </p:txBody>
      </p:sp>
      <p:sp>
        <p:nvSpPr>
          <p:cNvPr id="12" name="직사각형 11"/>
          <p:cNvSpPr/>
          <p:nvPr/>
        </p:nvSpPr>
        <p:spPr>
          <a:xfrm>
            <a:off x="6790949" y="4241905"/>
            <a:ext cx="5492838" cy="541857"/>
          </a:xfrm>
          <a:prstGeom prst="rect">
            <a:avLst/>
          </a:prstGeom>
          <a:noFill/>
          <a:ln>
            <a:noFill/>
          </a:ln>
        </p:spPr>
        <p:txBody>
          <a:bodyPr wrap="square">
            <a:spAutoFit/>
          </a:bodyPr>
          <a:p>
            <a:pPr marL="428400" lvl="0" indent="-428400" algn="l">
              <a:buFont typeface="Wingdings"/>
              <a:buChar char="Ø"/>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목표 심박수 유지 여부</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13" name="오른쪽 화살표 12"/>
          <p:cNvSpPr/>
          <p:nvPr/>
        </p:nvSpPr>
        <p:spPr>
          <a:xfrm>
            <a:off x="11199087" y="4272047"/>
            <a:ext cx="678296" cy="420947"/>
          </a:xfrm>
          <a:prstGeom prst="rightArrow">
            <a:avLst>
              <a:gd name="adj1" fmla="val 50000"/>
              <a:gd name="adj2" fmla="val 50000"/>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a:t>    </a:t>
            </a:r>
            <a:endParaRPr lang="ko-KR" altLang="en-US"/>
          </a:p>
        </p:txBody>
      </p:sp>
      <p:sp>
        <p:nvSpPr>
          <p:cNvPr id="14" name="직사각형 13"/>
          <p:cNvSpPr/>
          <p:nvPr/>
        </p:nvSpPr>
        <p:spPr>
          <a:xfrm>
            <a:off x="7144096" y="4828883"/>
            <a:ext cx="4907280" cy="997587"/>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무선심박수측정기(Polar610i, Finland)로 확인</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15" name="직사각형 14"/>
          <p:cNvSpPr/>
          <p:nvPr/>
        </p:nvSpPr>
        <p:spPr>
          <a:xfrm>
            <a:off x="6817360" y="6115368"/>
            <a:ext cx="5808981" cy="547052"/>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대조군은 만보계를 이용</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Tree>
    <p:extLst>
      <p:ext uri="{BB962C8B-B14F-4D97-AF65-F5344CB8AC3E}">
        <p14:creationId xmlns:p14="http://schemas.microsoft.com/office/powerpoint/2010/main" val="116402374"/>
      </p:ext>
    </p:extLst>
  </p:cSld>
  <p:clrMapOvr>
    <a:masterClrMapping/>
  </p:clrMapOvr>
</p:sld>
</file>

<file path=ppt/slides/slide1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215101" y="931710"/>
            <a:ext cx="11761796" cy="4352760"/>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4. 자료처리</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a:p>
            <a:pPr lvl="0" algn="l">
              <a:defRPr/>
            </a:pPr>
            <a:endParaRPr xmlns:mc="http://schemas.openxmlformats.org/markup-compatibility/2006" xmlns:hp="http://schemas.haansoft.com/office/presentation/8.0" sz="2500" b="1" i="0" strike="noStrike" mc:Ignorable="hp" hp:hslEmbossed="0">
              <a:solidFill>
                <a:srgbClr val="000000">
                  <a:alpha val="100000"/>
                </a:srgbClr>
              </a:solidFill>
              <a:latin typeface="Arial"/>
              <a:ea typeface="굴림"/>
            </a:endParaRPr>
          </a:p>
          <a:p>
            <a:pPr marL="357000" lvl="0" indent="-357000" algn="l">
              <a:buFont typeface="Wingdings"/>
              <a:buChar char="Ø"/>
              <a:defRPr/>
            </a:pP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자료처리는 </a:t>
            </a: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SPSS 26.0 프로그램</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을 이용. </a:t>
            </a:r>
            <a:endPar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endParaRPr>
          </a:p>
          <a:p>
            <a:pPr marL="357000" lvl="0" indent="-357000" algn="l">
              <a:buFont typeface="Wingdings"/>
              <a:buChar char="Ø"/>
              <a:defRPr/>
            </a:pPr>
            <a:endPar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endParaRPr>
          </a:p>
          <a:p>
            <a:pPr marL="357000" lvl="0" indent="-357000" algn="l">
              <a:buFont typeface="Wingdings"/>
              <a:buChar char="Ø"/>
              <a:defRPr/>
            </a:pP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각 측정 변인의 </a:t>
            </a: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기술통계를 산출</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 정규성 확인을 위해 </a:t>
            </a: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Shapiro-Wilke 검정을 적용</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 </a:t>
            </a:r>
            <a:endPar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endParaRPr>
          </a:p>
          <a:p>
            <a:pPr lvl="0" algn="l">
              <a:defRPr/>
            </a:pPr>
            <a:endPar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endParaRPr>
          </a:p>
          <a:p>
            <a:pPr marL="357000" lvl="0" indent="-357000" algn="l">
              <a:buFont typeface="Wingdings"/>
              <a:buChar char="Ø"/>
              <a:defRPr/>
            </a:pP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각 측정 변인의 처치 효과 검정을 위해서 </a:t>
            </a: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반복이원분산분석</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(repeated two-way ANOVA)</a:t>
            </a: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을 적용</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사후분석은 독립 t-검정 또는 종속 t-검정을 사용</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 </a:t>
            </a:r>
            <a:endPar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endParaRPr>
          </a:p>
          <a:p>
            <a:pPr lvl="0" algn="l">
              <a:defRPr/>
            </a:pPr>
            <a:endPar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endParaRPr>
          </a:p>
          <a:p>
            <a:pPr marL="357000" lvl="0" indent="-357000" algn="l">
              <a:buFont typeface="Wingdings"/>
              <a:buChar char="Ø"/>
              <a:defRPr/>
            </a:pP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 검정의 </a:t>
            </a:r>
            <a:r>
              <a:rPr xmlns:mc="http://schemas.openxmlformats.org/markup-compatibility/2006" xmlns:hp="http://schemas.haansoft.com/office/presentation/8.0" sz="2500" b="1" i="0" u="sng" strike="noStrike" mc:Ignorable="hp" hp:hslEmbossed="0">
                <a:solidFill>
                  <a:srgbClr val="000000">
                    <a:alpha val="100000"/>
                  </a:srgbClr>
                </a:solidFill>
                <a:latin typeface="맑은 고딕"/>
                <a:ea typeface="맑은 고딕"/>
              </a:rPr>
              <a:t>통계적 유의 수준은 5% 미만</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으로 </a:t>
            </a: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설정</a:t>
            </a:r>
            <a:r>
              <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rPr>
              <a:t>. </a:t>
            </a:r>
            <a:endParaRPr xmlns:mc="http://schemas.openxmlformats.org/markup-compatibility/2006" xmlns:hp="http://schemas.haansoft.com/office/presentation/8.0" sz="2500" b="0" i="0" strike="noStrike" mc:Ignorable="hp" hp:hslEmbossed="0">
              <a:solidFill>
                <a:srgbClr val="000000">
                  <a:alpha val="100000"/>
                </a:srgbClr>
              </a:solidFill>
              <a:latin typeface="맑은 고딕"/>
              <a:ea typeface="맑은 고딕"/>
            </a:endParaRPr>
          </a:p>
        </p:txBody>
      </p:sp>
      <p:sp>
        <p:nvSpPr>
          <p:cNvPr id="4" name="文本框 2"/>
          <p:cNvSpPr txBox="1"/>
          <p:nvPr/>
        </p:nvSpPr>
        <p:spPr>
          <a:xfrm>
            <a:off x="0" y="0"/>
            <a:ext cx="5651850" cy="822325"/>
          </a:xfrm>
          <a:prstGeom prst="rect">
            <a:avLst/>
          </a:prstGeom>
          <a:noFill/>
        </p:spPr>
        <p:txBody>
          <a:bodyPr wrap="square">
            <a:noAutofit/>
          </a:bodyPr>
          <a:p>
            <a:pPr lvl="0">
              <a:defRPr/>
            </a:pPr>
            <a:r>
              <a:rPr lang="en-US" altLang="ko-KR" sz="5000" b="1">
                <a:latin typeface="맑은 고딕"/>
                <a:ea typeface="맑은 고딕"/>
              </a:rPr>
              <a:t>2.</a:t>
            </a:r>
            <a:r>
              <a:rPr lang="ko-KR" altLang="en-US" sz="5000" b="1">
                <a:latin typeface="맑은 고딕"/>
                <a:ea typeface="맑은 고딕"/>
              </a:rPr>
              <a:t> 연구</a:t>
            </a:r>
            <a:r>
              <a:rPr lang="en-US" altLang="zh-CN" sz="5000" b="1">
                <a:latin typeface="맑은 고딕"/>
                <a:ea typeface="맑은 고딕"/>
              </a:rPr>
              <a:t> </a:t>
            </a:r>
            <a:r>
              <a:rPr lang="ko-KR" altLang="en-US" sz="5000" b="1">
                <a:latin typeface="맑은 고딕"/>
                <a:ea typeface="맑은 고딕"/>
              </a:rPr>
              <a:t>방법</a:t>
            </a:r>
            <a:endParaRPr lang="ko-KR" altLang="en-US" sz="5000" b="1">
              <a:latin typeface="맑은 고딕"/>
              <a:ea typeface="맑은 고딕"/>
            </a:endParaRPr>
          </a:p>
        </p:txBody>
      </p:sp>
      <p:sp>
        <p:nvSpPr>
          <p:cNvPr id="5" name="오른쪽으로 구부러진 화살표 4"/>
          <p:cNvSpPr/>
          <p:nvPr/>
        </p:nvSpPr>
        <p:spPr>
          <a:xfrm>
            <a:off x="8058149" y="1562100"/>
            <a:ext cx="355600" cy="1054099"/>
          </a:xfrm>
          <a:prstGeom prst="curvedRightArrow">
            <a:avLst>
              <a:gd name="adj1" fmla="val 25000"/>
              <a:gd name="adj2" fmla="val 50000"/>
              <a:gd name="adj3" fmla="val 25000"/>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endParaRPr lang="ko-KR" altLang="en-US">
              <a:solidFill>
                <a:schemeClr val="tx1"/>
              </a:solidFill>
            </a:endParaRPr>
          </a:p>
        </p:txBody>
      </p:sp>
      <p:sp>
        <p:nvSpPr>
          <p:cNvPr id="6" name="사각형 설명선 5"/>
          <p:cNvSpPr/>
          <p:nvPr/>
        </p:nvSpPr>
        <p:spPr>
          <a:xfrm>
            <a:off x="6915149" y="177800"/>
            <a:ext cx="5276850" cy="1841500"/>
          </a:xfrm>
          <a:prstGeom prst="wedgeRectCallout">
            <a:avLst>
              <a:gd name="adj1" fmla="val -20833"/>
              <a:gd name="adj2" fmla="val 62500"/>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sz="2000" b="1">
                <a:latin typeface="맑은 고딕"/>
                <a:ea typeface="맑은 고딕"/>
              </a:rPr>
              <a:t>데이터가 정규분포(normal distribution)를 따르는지를 검정하기 위한 통계적 방법입니다. 특히 소규모 표본(n &lt; 50)에 대해 매우 강력한 정규성 검정 방법으로 널리 사용</a:t>
            </a:r>
            <a:endParaRPr lang="ko-KR" altLang="en-US" sz="2000" b="1">
              <a:latin typeface="맑은 고딕"/>
              <a:ea typeface="맑은 고딕"/>
            </a:endParaRPr>
          </a:p>
        </p:txBody>
      </p:sp>
    </p:spTree>
    <p:extLst>
      <p:ext uri="{BB962C8B-B14F-4D97-AF65-F5344CB8AC3E}">
        <p14:creationId xmlns:p14="http://schemas.microsoft.com/office/powerpoint/2010/main" val="2296925082"/>
      </p:ext>
    </p:extLst>
  </p:cSld>
  <p:clrMapOvr>
    <a:masterClrMapping/>
  </p:clrMapOvr>
</p:sld>
</file>

<file path=ppt/slides/slide1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10" name="직사각형 9"/>
          <p:cNvSpPr/>
          <p:nvPr/>
        </p:nvSpPr>
        <p:spPr>
          <a:xfrm>
            <a:off x="0" y="0"/>
            <a:ext cx="3536908"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3</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연구결과</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11" name="직사각형 10"/>
          <p:cNvSpPr/>
          <p:nvPr/>
        </p:nvSpPr>
        <p:spPr>
          <a:xfrm>
            <a:off x="183965" y="938973"/>
            <a:ext cx="5912035" cy="1762774"/>
          </a:xfrm>
          <a:prstGeom prst="rect">
            <a:avLst/>
          </a:prstGeom>
          <a:noFill/>
          <a:ln>
            <a:noFill/>
          </a:ln>
        </p:spPr>
        <p:txBody>
          <a:bodyPr wrap="square">
            <a:spAutoFit/>
          </a:bodyPr>
          <a:p>
            <a:pPr lvl="0" algn="l">
              <a:defRPr/>
            </a:pPr>
            <a:r>
              <a:rPr xmlns:mc="http://schemas.openxmlformats.org/markup-compatibility/2006" xmlns:hp="http://schemas.haansoft.com/office/presentation/8.0" sz="3000" b="0" i="0" strike="noStrike" mc:Ignorable="hp" hp:hslEmbossed="0">
                <a:solidFill>
                  <a:srgbClr val="000000">
                    <a:alpha val="100000"/>
                  </a:srgbClr>
                </a:solidFill>
                <a:latin typeface="맑은 고딕"/>
                <a:ea typeface="맑은 고딕"/>
              </a:rPr>
              <a:t>1. </a:t>
            </a:r>
            <a:r>
              <a:rPr xmlns:mc="http://schemas.openxmlformats.org/markup-compatibility/2006" xmlns:hp="http://schemas.haansoft.com/office/presentation/8.0" sz="3000" b="1" i="0" strike="noStrike" mc:Ignorable="hp" hp:hslEmbossed="0">
                <a:solidFill>
                  <a:schemeClr val="dk1"/>
                </a:solidFill>
                <a:latin typeface="맑은 고딕"/>
                <a:ea typeface="맑은 고딕"/>
              </a:rPr>
              <a:t>신체구성</a:t>
            </a: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의 변화</a:t>
            </a:r>
            <a:endParaRPr xmlns:mc="http://schemas.openxmlformats.org/markup-compatibility/2006" xmlns:hp="http://schemas.haansoft.com/office/presentation/8.0" sz="2900" b="1" i="0" strike="noStrike" mc:Ignorable="hp" hp:hslEmbossed="0">
              <a:solidFill>
                <a:srgbClr val="000000">
                  <a:alpha val="100000"/>
                </a:srgbClr>
              </a:solidFill>
              <a:latin typeface="Arial"/>
              <a:ea typeface="굴림"/>
            </a:endParaRPr>
          </a:p>
          <a:p>
            <a:pPr lvl="0" algn="l">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체중</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은 집단과 시기의 유의한(p&lt;.05) 상호작용효과가 있었으며, 사후분석 결과, 운동군은 유의하게</a:t>
            </a:r>
            <a:r>
              <a:rPr xmlns:mc="http://schemas.openxmlformats.org/markup-compatibility/2006" xmlns:hp="http://schemas.haansoft.com/office/presentation/8.0" lang="ko-KR" altLang="en-US" sz="2000" b="0" i="0"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감소한 반면, 대조군은 변화가 없었다&lt;표 4&gt;.</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pic>
        <p:nvPicPr>
          <p:cNvPr id="12" name="그림 11"/>
          <p:cNvPicPr>
            <a:picLocks noChangeAspect="1"/>
          </p:cNvPicPr>
          <p:nvPr/>
        </p:nvPicPr>
        <p:blipFill rotWithShape="1">
          <a:blip r:embed="rId2"/>
          <a:stretch>
            <a:fillRect/>
          </a:stretch>
        </p:blipFill>
        <p:spPr>
          <a:xfrm>
            <a:off x="0" y="2794901"/>
            <a:ext cx="5380620" cy="4063099"/>
          </a:xfrm>
          <a:prstGeom prst="rect">
            <a:avLst/>
          </a:prstGeom>
        </p:spPr>
      </p:pic>
      <p:sp>
        <p:nvSpPr>
          <p:cNvPr id="14" name="직사각형 13"/>
          <p:cNvSpPr/>
          <p:nvPr/>
        </p:nvSpPr>
        <p:spPr>
          <a:xfrm>
            <a:off x="6401863" y="1101807"/>
            <a:ext cx="5891160" cy="1606583"/>
          </a:xfrm>
          <a:prstGeom prst="rect">
            <a:avLst/>
          </a:prstGeom>
          <a:noFill/>
          <a:ln>
            <a:noFill/>
          </a:ln>
        </p:spPr>
        <p:txBody>
          <a:bodyPr wrap="square">
            <a:spAutoFit/>
          </a:bodyPr>
          <a:p>
            <a:pPr lvl="0" algn="l">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체지방률</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은 집단과 시기의유의한(p&lt;.05) 상호작용효과가 있었으며, 사후분석결과, 운동군은</a:t>
            </a:r>
            <a:r>
              <a:rPr xmlns:mc="http://schemas.openxmlformats.org/markup-compatibility/2006" xmlns:hp="http://schemas.haansoft.com/office/presentation/8.0" lang="ko-KR" altLang="en-US" sz="2000" b="0" i="0"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유의하게(p&lt;.05) 감소하였고, 대조군에서도 다소 감소하는 경향이 나타났다&lt;표 5&gt;..</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pic>
        <p:nvPicPr>
          <p:cNvPr id="15" name="그림 14"/>
          <p:cNvPicPr>
            <a:picLocks noChangeAspect="1"/>
          </p:cNvPicPr>
          <p:nvPr/>
        </p:nvPicPr>
        <p:blipFill rotWithShape="1">
          <a:blip r:embed="rId3"/>
          <a:stretch>
            <a:fillRect/>
          </a:stretch>
        </p:blipFill>
        <p:spPr>
          <a:xfrm>
            <a:off x="6405512" y="2732549"/>
            <a:ext cx="5786488" cy="4125451"/>
          </a:xfrm>
          <a:prstGeom prst="rect">
            <a:avLst/>
          </a:prstGeom>
        </p:spPr>
      </p:pic>
    </p:spTree>
    <p:extLst>
      <p:ext uri="{BB962C8B-B14F-4D97-AF65-F5344CB8AC3E}">
        <p14:creationId xmlns:p14="http://schemas.microsoft.com/office/powerpoint/2010/main" val="4118616451"/>
      </p:ext>
    </p:extLst>
  </p:cSld>
  <p:clrMapOvr>
    <a:masterClrMapping/>
  </p:clrMapOvr>
</p:sld>
</file>

<file path=ppt/slides/slide1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직사각형 1"/>
          <p:cNvSpPr/>
          <p:nvPr/>
        </p:nvSpPr>
        <p:spPr>
          <a:xfrm>
            <a:off x="0" y="0"/>
            <a:ext cx="3536908"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3</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연구결과</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3" name="직사각형 2"/>
          <p:cNvSpPr/>
          <p:nvPr/>
        </p:nvSpPr>
        <p:spPr>
          <a:xfrm>
            <a:off x="187321" y="703769"/>
            <a:ext cx="5908679" cy="542101"/>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2. 건강체력의 평형성의 변화</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pic>
        <p:nvPicPr>
          <p:cNvPr id="5" name="그림 4"/>
          <p:cNvPicPr>
            <a:picLocks noChangeAspect="1"/>
          </p:cNvPicPr>
          <p:nvPr/>
        </p:nvPicPr>
        <p:blipFill rotWithShape="1">
          <a:blip r:embed="rId2"/>
          <a:stretch>
            <a:fillRect/>
          </a:stretch>
        </p:blipFill>
        <p:spPr>
          <a:xfrm>
            <a:off x="0" y="2734914"/>
            <a:ext cx="5301307" cy="4123086"/>
          </a:xfrm>
          <a:prstGeom prst="rect">
            <a:avLst/>
          </a:prstGeom>
        </p:spPr>
      </p:pic>
      <p:sp>
        <p:nvSpPr>
          <p:cNvPr id="6" name="직사각형 5"/>
          <p:cNvSpPr/>
          <p:nvPr/>
        </p:nvSpPr>
        <p:spPr>
          <a:xfrm>
            <a:off x="0" y="1151389"/>
            <a:ext cx="5660210" cy="1608956"/>
          </a:xfrm>
          <a:prstGeom prst="rect">
            <a:avLst/>
          </a:prstGeom>
          <a:noFill/>
          <a:ln>
            <a:noFill/>
          </a:ln>
        </p:spPr>
        <p:txBody>
          <a:bodyPr wrap="square">
            <a:spAutoFit/>
          </a:bodyPr>
          <a:p>
            <a:pPr lvl="0" algn="l">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우측과 좌측의 체중 당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상대 악력</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은 각각</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a:p>
            <a:pPr lvl="0" algn="l">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집단과시기의상호작용효과가유의하였으며</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a:p>
            <a:pPr lvl="0" algn="l">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(p&lt;.05) .사후분석 결과, 우측과 좌측 각각 운동군은 유의한(p&lt;.05) 증가를 보인 반면, 대조군은 변화가 없었다&lt;표 6&gt;.</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7" name="직사각형 6"/>
          <p:cNvSpPr/>
          <p:nvPr/>
        </p:nvSpPr>
        <p:spPr>
          <a:xfrm>
            <a:off x="5814111" y="1217262"/>
            <a:ext cx="6377889" cy="1306494"/>
          </a:xfrm>
          <a:prstGeom prst="rect">
            <a:avLst/>
          </a:prstGeom>
          <a:noFill/>
          <a:ln>
            <a:noFill/>
          </a:ln>
        </p:spPr>
        <p:txBody>
          <a:bodyPr wrap="square">
            <a:spAutoFit/>
          </a:bodyPr>
          <a:p>
            <a:pPr lvl="0" algn="l">
              <a:defRPr/>
            </a:pPr>
            <a:r>
              <a:rPr xmlns:mc="http://schemas.openxmlformats.org/markup-compatibility/2006" xmlns:hp="http://schemas.haansoft.com/office/presentation/8.0" sz="2000" b="1" i="0" strike="noStrike" mc:Ignorable="hp" hp:hslEmbossed="0">
                <a:solidFill>
                  <a:srgbClr val="000000">
                    <a:alpha val="100000"/>
                  </a:srgbClr>
                </a:solidFill>
                <a:latin typeface="Arial"/>
                <a:ea typeface="굴림"/>
              </a:rPr>
              <a:t>윗몸일으키기</a:t>
            </a:r>
            <a:r>
              <a:rPr xmlns:mc="http://schemas.openxmlformats.org/markup-compatibility/2006" xmlns:hp="http://schemas.haansoft.com/office/presentation/8.0" lang="ko-KR" altLang="en-US" sz="2000" b="1" i="0" strike="noStrike" mc:Ignorable="hp" hp:hslEmbossed="0">
                <a:solidFill>
                  <a:srgbClr val="000000">
                    <a:alpha val="100000"/>
                  </a:srgbClr>
                </a:solidFill>
                <a:latin typeface="Arial"/>
                <a:ea typeface="굴림"/>
              </a:rPr>
              <a:t> </a:t>
            </a:r>
            <a:r>
              <a:rPr xmlns:mc="http://schemas.openxmlformats.org/markup-compatibility/2006" xmlns:hp="http://schemas.haansoft.com/office/presentation/8.0" sz="2000" i="0" strike="noStrike" mc:Ignorable="hp" hp:hslEmbossed="0">
                <a:solidFill>
                  <a:srgbClr val="000000">
                    <a:alpha val="100000"/>
                  </a:srgbClr>
                </a:solidFill>
                <a:latin typeface="Arial"/>
                <a:ea typeface="굴림"/>
              </a:rPr>
              <a:t>기록은집단과시기의유의한(p&lt;.05)상호</a:t>
            </a:r>
            <a:r>
              <a:rPr xmlns:mc="http://schemas.openxmlformats.org/markup-compatibility/2006" xmlns:hp="http://schemas.haansoft.com/office/presentation/8.0" lang="ko-KR" altLang="en-US" sz="2000" i="0" strike="noStrike" mc:Ignorable="hp" hp:hslEmbossed="0">
                <a:solidFill>
                  <a:srgbClr val="000000">
                    <a:alpha val="100000"/>
                  </a:srgbClr>
                </a:solidFill>
                <a:latin typeface="Arial"/>
                <a:ea typeface="굴림"/>
              </a:rPr>
              <a:t> </a:t>
            </a:r>
            <a:r>
              <a:rPr xmlns:mc="http://schemas.openxmlformats.org/markup-compatibility/2006" xmlns:hp="http://schemas.haansoft.com/office/presentation/8.0" sz="2000" i="0" strike="noStrike" mc:Ignorable="hp" hp:hslEmbossed="0">
                <a:solidFill>
                  <a:srgbClr val="000000">
                    <a:alpha val="100000"/>
                  </a:srgbClr>
                </a:solidFill>
                <a:latin typeface="Arial"/>
                <a:ea typeface="굴림"/>
              </a:rPr>
              <a:t>작용</a:t>
            </a:r>
            <a:r>
              <a:rPr xmlns:mc="http://schemas.openxmlformats.org/markup-compatibility/2006" xmlns:hp="http://schemas.haansoft.com/office/presentation/8.0" lang="ko-KR" altLang="en-US" sz="2000" i="0" strike="noStrike" mc:Ignorable="hp" hp:hslEmbossed="0">
                <a:solidFill>
                  <a:srgbClr val="000000">
                    <a:alpha val="100000"/>
                  </a:srgbClr>
                </a:solidFill>
                <a:latin typeface="Arial"/>
                <a:ea typeface="굴림"/>
              </a:rPr>
              <a:t> 효</a:t>
            </a:r>
            <a:r>
              <a:rPr xmlns:mc="http://schemas.openxmlformats.org/markup-compatibility/2006" xmlns:hp="http://schemas.haansoft.com/office/presentation/8.0" sz="2000" i="0" strike="noStrike" mc:Ignorable="hp" hp:hslEmbossed="0">
                <a:solidFill>
                  <a:srgbClr val="000000">
                    <a:alpha val="100000"/>
                  </a:srgbClr>
                </a:solidFill>
                <a:latin typeface="Arial"/>
                <a:ea typeface="굴림"/>
              </a:rPr>
              <a:t>과가 있었으며, 사후</a:t>
            </a:r>
            <a:r>
              <a:rPr xmlns:mc="http://schemas.openxmlformats.org/markup-compatibility/2006" xmlns:hp="http://schemas.haansoft.com/office/presentation/8.0" lang="ko-KR" altLang="en-US" sz="2000" i="0" strike="noStrike" mc:Ignorable="hp" hp:hslEmbossed="0">
                <a:solidFill>
                  <a:srgbClr val="000000">
                    <a:alpha val="100000"/>
                  </a:srgbClr>
                </a:solidFill>
                <a:latin typeface="Arial"/>
                <a:ea typeface="굴림"/>
              </a:rPr>
              <a:t> </a:t>
            </a:r>
            <a:r>
              <a:rPr xmlns:mc="http://schemas.openxmlformats.org/markup-compatibility/2006" xmlns:hp="http://schemas.haansoft.com/office/presentation/8.0" sz="2000" i="0" strike="noStrike" mc:Ignorable="hp" hp:hslEmbossed="0">
                <a:solidFill>
                  <a:srgbClr val="000000">
                    <a:alpha val="100000"/>
                  </a:srgbClr>
                </a:solidFill>
                <a:latin typeface="Arial"/>
                <a:ea typeface="굴림"/>
              </a:rPr>
              <a:t>분석 결과, 운동군은 유의하게(p&lt;.05) 증가한 반면, 대조군은 변화가</a:t>
            </a:r>
            <a:endParaRPr xmlns:mc="http://schemas.openxmlformats.org/markup-compatibility/2006" xmlns:hp="http://schemas.haansoft.com/office/presentation/8.0" sz="2000" i="0" strike="noStrike" mc:Ignorable="hp" hp:hslEmbossed="0">
              <a:solidFill>
                <a:srgbClr val="000000">
                  <a:alpha val="100000"/>
                </a:srgbClr>
              </a:solidFill>
              <a:latin typeface="Arial"/>
              <a:ea typeface="굴림"/>
            </a:endParaRPr>
          </a:p>
          <a:p>
            <a:pPr lvl="0" algn="l">
              <a:defRPr/>
            </a:pPr>
            <a:r>
              <a:rPr xmlns:mc="http://schemas.openxmlformats.org/markup-compatibility/2006" xmlns:hp="http://schemas.haansoft.com/office/presentation/8.0" sz="2000" i="0" strike="noStrike" mc:Ignorable="hp" hp:hslEmbossed="0">
                <a:solidFill>
                  <a:srgbClr val="000000">
                    <a:alpha val="100000"/>
                  </a:srgbClr>
                </a:solidFill>
                <a:latin typeface="Arial"/>
                <a:ea typeface="굴림"/>
              </a:rPr>
              <a:t>없었다&lt;표 7&gt;</a:t>
            </a:r>
            <a:endParaRPr xmlns:mc="http://schemas.openxmlformats.org/markup-compatibility/2006" xmlns:hp="http://schemas.haansoft.com/office/presentation/8.0" sz="2000" i="0" strike="noStrike" mc:Ignorable="hp" hp:hslEmbossed="0">
              <a:solidFill>
                <a:srgbClr val="000000">
                  <a:alpha val="100000"/>
                </a:srgbClr>
              </a:solidFill>
              <a:latin typeface="Arial"/>
              <a:ea typeface="굴림"/>
            </a:endParaRPr>
          </a:p>
        </p:txBody>
      </p:sp>
      <p:pic>
        <p:nvPicPr>
          <p:cNvPr id="8" name="그림 7"/>
          <p:cNvPicPr>
            <a:picLocks noChangeAspect="1"/>
          </p:cNvPicPr>
          <p:nvPr/>
        </p:nvPicPr>
        <p:blipFill rotWithShape="1">
          <a:blip r:embed="rId3"/>
          <a:stretch>
            <a:fillRect/>
          </a:stretch>
        </p:blipFill>
        <p:spPr>
          <a:xfrm>
            <a:off x="6003454" y="2705715"/>
            <a:ext cx="6188546" cy="4152285"/>
          </a:xfrm>
          <a:prstGeom prst="rect">
            <a:avLst/>
          </a:prstGeom>
        </p:spPr>
      </p:pic>
    </p:spTree>
    <p:extLst>
      <p:ext uri="{BB962C8B-B14F-4D97-AF65-F5344CB8AC3E}">
        <p14:creationId xmlns:p14="http://schemas.microsoft.com/office/powerpoint/2010/main" val="2551510966"/>
      </p:ext>
    </p:extLst>
  </p:cSld>
  <p:clrMapOvr>
    <a:masterClrMapping/>
  </p:clrMapOvr>
</p:sld>
</file>

<file path=ppt/slides/slide1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직사각형 1"/>
          <p:cNvSpPr/>
          <p:nvPr/>
        </p:nvSpPr>
        <p:spPr>
          <a:xfrm>
            <a:off x="0" y="0"/>
            <a:ext cx="3536908"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3</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연구결과</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3" name="직사각형 2"/>
          <p:cNvSpPr/>
          <p:nvPr/>
        </p:nvSpPr>
        <p:spPr>
          <a:xfrm>
            <a:off x="172889" y="718201"/>
            <a:ext cx="6186620" cy="546719"/>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2. 건강체력의 평형성의 변화</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9" name="직사각형 8"/>
          <p:cNvSpPr/>
          <p:nvPr/>
        </p:nvSpPr>
        <p:spPr>
          <a:xfrm>
            <a:off x="132141" y="1426041"/>
            <a:ext cx="5127073" cy="1302554"/>
          </a:xfrm>
          <a:prstGeom prst="rect">
            <a:avLst/>
          </a:prstGeom>
          <a:noFill/>
          <a:ln>
            <a:noFill/>
          </a:ln>
        </p:spPr>
        <p:txBody>
          <a:bodyPr wrap="square">
            <a:spAutoFit/>
          </a:bodyPr>
          <a:p>
            <a:pPr lvl="0" algn="l">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좌전굴 기록</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은 집단과 시기의유의한(p&lt;.05)</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a:p>
            <a:pPr lvl="0" algn="l">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 상호작용효과가 있었으며, 사후분석 결과, 운동군은 유의하게(p&lt;.05) 증가한 반면, 대조군은 변화가 없었다&lt;표 8&gt;.</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pic>
        <p:nvPicPr>
          <p:cNvPr id="10" name="그림 9"/>
          <p:cNvPicPr>
            <a:picLocks noChangeAspect="1"/>
          </p:cNvPicPr>
          <p:nvPr/>
        </p:nvPicPr>
        <p:blipFill rotWithShape="1">
          <a:blip r:embed="rId2"/>
          <a:stretch>
            <a:fillRect/>
          </a:stretch>
        </p:blipFill>
        <p:spPr>
          <a:xfrm>
            <a:off x="0" y="2717754"/>
            <a:ext cx="5159353" cy="4140246"/>
          </a:xfrm>
          <a:prstGeom prst="rect">
            <a:avLst/>
          </a:prstGeom>
        </p:spPr>
      </p:pic>
      <p:sp>
        <p:nvSpPr>
          <p:cNvPr id="11" name="직사각형 10"/>
          <p:cNvSpPr/>
          <p:nvPr/>
        </p:nvSpPr>
        <p:spPr>
          <a:xfrm>
            <a:off x="6668628" y="1119963"/>
            <a:ext cx="5427470" cy="1614981"/>
          </a:xfrm>
          <a:prstGeom prst="rect">
            <a:avLst/>
          </a:prstGeom>
          <a:noFill/>
          <a:ln>
            <a:noFill/>
          </a:ln>
        </p:spPr>
        <p:txBody>
          <a:bodyPr wrap="square">
            <a:spAutoFit/>
          </a:bodyPr>
          <a:p>
            <a:pPr lvl="0" algn="l">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하버드스텝 검사</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 기록의 변화는 집단과 시기의 유의한.한(p&lt;.05) 상호작용효과가 나타났으며, 사후분석 결과, 운동군은 유의한(p&lt;.05) 증가를 보인 반면, 대조군은 변화가 없었다&lt;표 9&gt;.</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pic>
        <p:nvPicPr>
          <p:cNvPr id="12" name="그림 11"/>
          <p:cNvPicPr>
            <a:picLocks noChangeAspect="1"/>
          </p:cNvPicPr>
          <p:nvPr/>
        </p:nvPicPr>
        <p:blipFill rotWithShape="1">
          <a:blip r:embed="rId3"/>
          <a:stretch>
            <a:fillRect/>
          </a:stretch>
        </p:blipFill>
        <p:spPr>
          <a:xfrm>
            <a:off x="6568932" y="2722306"/>
            <a:ext cx="5623068" cy="4135694"/>
          </a:xfrm>
          <a:prstGeom prst="rect">
            <a:avLst/>
          </a:prstGeom>
        </p:spPr>
      </p:pic>
    </p:spTree>
    <p:extLst>
      <p:ext uri="{BB962C8B-B14F-4D97-AF65-F5344CB8AC3E}">
        <p14:creationId xmlns:p14="http://schemas.microsoft.com/office/powerpoint/2010/main" val="1963025510"/>
      </p:ext>
    </p:extLst>
  </p:cSld>
  <p:clrMapOvr>
    <a:masterClrMapping/>
  </p:clrMapOvr>
</p:sld>
</file>

<file path=ppt/slides/slide1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직사각형 1"/>
          <p:cNvSpPr/>
          <p:nvPr/>
        </p:nvSpPr>
        <p:spPr>
          <a:xfrm>
            <a:off x="0" y="0"/>
            <a:ext cx="3536908"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3</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연구결과</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3" name="직사각형 2"/>
          <p:cNvSpPr/>
          <p:nvPr/>
        </p:nvSpPr>
        <p:spPr>
          <a:xfrm>
            <a:off x="245048" y="732633"/>
            <a:ext cx="5850952" cy="541812"/>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2. 건강체력의 평형성의 변화</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13" name="직사각형 12"/>
          <p:cNvSpPr/>
          <p:nvPr/>
        </p:nvSpPr>
        <p:spPr>
          <a:xfrm>
            <a:off x="124682" y="1217729"/>
            <a:ext cx="5821681" cy="1183896"/>
          </a:xfrm>
          <a:prstGeom prst="rect">
            <a:avLst/>
          </a:prstGeom>
          <a:noFill/>
          <a:ln>
            <a:noFill/>
          </a:ln>
        </p:spPr>
        <p:txBody>
          <a:bodyPr wrap="square">
            <a:spAutoFit/>
          </a:bodyPr>
          <a:p>
            <a:pPr lvl="0" algn="l">
              <a:defRPr/>
            </a:pPr>
            <a:r>
              <a:rPr xmlns:mc="http://schemas.openxmlformats.org/markup-compatibility/2006" xmlns:hp="http://schemas.haansoft.com/office/presentation/8.0" sz="1800" b="1" i="0" strike="noStrike" mc:Ignorable="hp" hp:hslEmbossed="0">
                <a:solidFill>
                  <a:srgbClr val="000000">
                    <a:alpha val="100000"/>
                  </a:srgbClr>
                </a:solidFill>
                <a:latin typeface="맑은 고딕"/>
                <a:ea typeface="맑은 고딕"/>
              </a:rPr>
              <a:t>눈감고 외발서기 기록</a:t>
            </a:r>
            <a:r>
              <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rPr>
              <a:t>의 변화는 집단과 시기의 유의한(p&lt;.05) 상호작용효과가 있었으며, 사후분</a:t>
            </a:r>
            <a:endPar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endParaRPr>
          </a:p>
          <a:p>
            <a:pPr lvl="0" algn="l">
              <a:defRPr/>
            </a:pPr>
            <a:r>
              <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rPr>
              <a:t>석 결과, 운동군은 유의하게(p&lt;.05) 증가한 반면, </a:t>
            </a:r>
            <a:endPar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endParaRPr>
          </a:p>
          <a:p>
            <a:pPr lvl="0" algn="l">
              <a:defRPr/>
            </a:pPr>
            <a:r>
              <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rPr>
              <a:t>대조군은 변화가 없었다&lt;표 10&gt;.</a:t>
            </a:r>
            <a:endPar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endParaRPr>
          </a:p>
        </p:txBody>
      </p:sp>
      <p:pic>
        <p:nvPicPr>
          <p:cNvPr id="14" name="그림 13"/>
          <p:cNvPicPr>
            <a:picLocks noChangeAspect="1"/>
          </p:cNvPicPr>
          <p:nvPr/>
        </p:nvPicPr>
        <p:blipFill rotWithShape="1">
          <a:blip r:embed="rId2"/>
          <a:stretch>
            <a:fillRect/>
          </a:stretch>
        </p:blipFill>
        <p:spPr>
          <a:xfrm>
            <a:off x="-63827" y="2355655"/>
            <a:ext cx="5375623" cy="4502345"/>
          </a:xfrm>
          <a:prstGeom prst="rect">
            <a:avLst/>
          </a:prstGeom>
        </p:spPr>
      </p:pic>
      <p:sp>
        <p:nvSpPr>
          <p:cNvPr id="16" name="직사각형 15"/>
          <p:cNvSpPr/>
          <p:nvPr/>
        </p:nvSpPr>
        <p:spPr>
          <a:xfrm>
            <a:off x="6177936" y="592505"/>
            <a:ext cx="6014063" cy="1643965"/>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3. BDNF 변화</a:t>
            </a:r>
            <a:endParaRPr xmlns:mc="http://schemas.openxmlformats.org/markup-compatibility/2006" xmlns:hp="http://schemas.haansoft.com/office/presentation/8.0" sz="2800" b="1" i="0" strike="noStrike" mc:Ignorable="hp" hp:hslEmbossed="0">
              <a:solidFill>
                <a:srgbClr val="000000">
                  <a:alpha val="100000"/>
                </a:srgbClr>
              </a:solidFill>
              <a:latin typeface="Arial"/>
              <a:ea typeface="굴림"/>
            </a:endParaRPr>
          </a:p>
          <a:p>
            <a:pPr lvl="0" algn="l">
              <a:defRPr/>
            </a:pPr>
            <a:r>
              <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rPr>
              <a:t>혈중의 BDNF는 시기와 집단의 유의한(p&lt;.05) 상호작용 효과가 나타났다. </a:t>
            </a:r>
            <a:endPar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endParaRPr>
          </a:p>
          <a:p>
            <a:pPr lvl="0" algn="l">
              <a:defRPr/>
            </a:pPr>
            <a:r>
              <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rPr>
              <a:t>사후</a:t>
            </a:r>
            <a:r>
              <a:rPr xmlns:mc="http://schemas.openxmlformats.org/markup-compatibility/2006" xmlns:hp="http://schemas.haansoft.com/office/presentation/8.0" lang="ko-KR" altLang="en-US" sz="1800" b="0" i="0"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rPr>
              <a:t>분석결과, 운동군의 BDNF는 유의하게(p&lt;.05) 증가하였으며, 대조군은 감소하는 경향을 보였다&lt;표 11&gt;.</a:t>
            </a:r>
            <a:endParaRPr xmlns:mc="http://schemas.openxmlformats.org/markup-compatibility/2006" xmlns:hp="http://schemas.haansoft.com/office/presentation/8.0" sz="1800" b="0" i="0" strike="noStrike" mc:Ignorable="hp" hp:hslEmbossed="0">
              <a:solidFill>
                <a:srgbClr val="000000">
                  <a:alpha val="100000"/>
                </a:srgbClr>
              </a:solidFill>
              <a:latin typeface="맑은 고딕"/>
              <a:ea typeface="맑은 고딕"/>
            </a:endParaRPr>
          </a:p>
        </p:txBody>
      </p:sp>
      <p:pic>
        <p:nvPicPr>
          <p:cNvPr id="17" name="그림 16"/>
          <p:cNvPicPr>
            <a:picLocks noChangeAspect="1"/>
          </p:cNvPicPr>
          <p:nvPr/>
        </p:nvPicPr>
        <p:blipFill rotWithShape="1">
          <a:blip r:embed="rId3"/>
          <a:stretch>
            <a:fillRect/>
          </a:stretch>
        </p:blipFill>
        <p:spPr>
          <a:xfrm>
            <a:off x="6371221" y="2390140"/>
            <a:ext cx="5820778" cy="4467860"/>
          </a:xfrm>
          <a:prstGeom prst="rect">
            <a:avLst/>
          </a:prstGeom>
        </p:spPr>
      </p:pic>
    </p:spTree>
    <p:extLst>
      <p:ext uri="{BB962C8B-B14F-4D97-AF65-F5344CB8AC3E}">
        <p14:creationId xmlns:p14="http://schemas.microsoft.com/office/powerpoint/2010/main" val="2703977274"/>
      </p:ext>
    </p:extLst>
  </p:cSld>
  <p:clrMapOvr>
    <a:masterClrMapping/>
  </p:clrMapOvr>
</p:sld>
</file>

<file path=ppt/slides/slide1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8" name="직사각형 7"/>
          <p:cNvSpPr/>
          <p:nvPr/>
        </p:nvSpPr>
        <p:spPr>
          <a:xfrm>
            <a:off x="0" y="0"/>
            <a:ext cx="3376929"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4</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논  의</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9" name="직사각형 8"/>
          <p:cNvSpPr/>
          <p:nvPr/>
        </p:nvSpPr>
        <p:spPr>
          <a:xfrm>
            <a:off x="289130" y="816895"/>
            <a:ext cx="4184610" cy="545006"/>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1. 신체조성의 변화</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10" name="직사각형 9"/>
          <p:cNvSpPr/>
          <p:nvPr/>
        </p:nvSpPr>
        <p:spPr>
          <a:xfrm>
            <a:off x="482361" y="1487711"/>
            <a:ext cx="11411629" cy="691609"/>
          </a:xfrm>
          <a:prstGeom prst="rect">
            <a:avLst/>
          </a:prstGeom>
          <a:noFill/>
          <a:ln>
            <a:noFill/>
          </a:ln>
        </p:spPr>
        <p:txBody>
          <a:bodyPr wrap="square">
            <a:spAutoFit/>
          </a:bodyPr>
          <a:p>
            <a:pPr marL="285600" lvl="0" indent="-28560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여성 체지방률</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의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정상범위 기준</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은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신체 질량의 30% 미만</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이며(대한비만학회, 2018), 본 연구 참여자의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체지방률은 34.9%로 확인</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되어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체방 함량이 정상범위보다 높은 수치</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였다.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12" name="직사각형 11"/>
          <p:cNvSpPr/>
          <p:nvPr/>
        </p:nvSpPr>
        <p:spPr>
          <a:xfrm>
            <a:off x="523331" y="2431814"/>
            <a:ext cx="11319449" cy="700006"/>
          </a:xfrm>
          <a:prstGeom prst="rect">
            <a:avLst/>
          </a:prstGeom>
          <a:noFill/>
          <a:ln>
            <a:noFill/>
          </a:ln>
        </p:spPr>
        <p:txBody>
          <a:bodyPr wrap="square">
            <a:spAutoFit/>
          </a:bodyPr>
          <a:p>
            <a:pPr marL="285600" lvl="0" indent="-28560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 체지방의 증가</a:t>
            </a:r>
            <a:r>
              <a:rPr xmlns:mc="http://schemas.openxmlformats.org/markup-compatibility/2006" xmlns:hp="http://schemas.haansoft.com/office/presentation/8.0" lang="ko-KR" altLang="en-US" sz="2000" b="1" i="0" strike="noStrike" mc:Ignorable="hp" hp:hslEmbossed="0">
                <a:solidFill>
                  <a:srgbClr val="000000">
                    <a:alpha val="100000"/>
                  </a:srgbClr>
                </a:solidFill>
                <a:latin typeface="맑은 고딕"/>
                <a:ea typeface="맑은 고딕"/>
              </a:rPr>
              <a:t>는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심혈관계 질환, 근골격계 질환, 당뇨</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 등과 같은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대사적 이상의 원인</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이 되며,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질환 발생 위험도를 증가</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시키기에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적정 수준의 체지방률을 유지하는 것이 바람직</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하다고 하였다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13" name="직사각형 12"/>
          <p:cNvSpPr/>
          <p:nvPr/>
        </p:nvSpPr>
        <p:spPr>
          <a:xfrm>
            <a:off x="575617" y="3429000"/>
            <a:ext cx="11194394" cy="998220"/>
          </a:xfrm>
          <a:prstGeom prst="rect">
            <a:avLst/>
          </a:prstGeom>
          <a:noFill/>
          <a:ln>
            <a:noFill/>
          </a:ln>
        </p:spPr>
        <p:txBody>
          <a:bodyPr wrap="square">
            <a:spAutoFit/>
          </a:bodyPr>
          <a:p>
            <a:pPr marL="285600" lvl="0" indent="-28560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복합 운동군의 체지방률 감소가 현저하게 나타났으며(박주식, 2009), 12주간 유산소성 운동은 40∼80%HRmax, 저항성 운동은 40∼80RM으로 실시한 결과, 체지방률이 유의하게 감소</a:t>
            </a:r>
            <a:r>
              <a:rPr xmlns:mc="http://schemas.openxmlformats.org/markup-compatibility/2006" xmlns:hp="http://schemas.haansoft.com/office/presentation/8.0" lang="ko-KR" altLang="en-US" sz="2000" b="1" i="0"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하였다</a:t>
            </a:r>
            <a:endPar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endParaRPr>
          </a:p>
        </p:txBody>
      </p:sp>
      <p:sp>
        <p:nvSpPr>
          <p:cNvPr id="14" name="직사각형 13"/>
          <p:cNvSpPr/>
          <p:nvPr/>
        </p:nvSpPr>
        <p:spPr>
          <a:xfrm>
            <a:off x="581095" y="4978052"/>
            <a:ext cx="11029810" cy="1001742"/>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복합운동 실시</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는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효율적 에너지원의 이용이 에너지소바량을 증가시켜 보다 직접적으로 체지방 연소에 작용한다고 보고하고 있으며(Green et al., 2004), 특히 체지방률 감소에 효과적이라는 다수의 연구 결과</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는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본 연구결과와도 일치함</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을 보여주고 있다. </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Tree>
    <p:extLst>
      <p:ext uri="{BB962C8B-B14F-4D97-AF65-F5344CB8AC3E}">
        <p14:creationId xmlns:p14="http://schemas.microsoft.com/office/powerpoint/2010/main" val="3314404919"/>
      </p:ext>
    </p:extLst>
  </p:cSld>
  <p:clrMapOvr>
    <a:masterClrMapping/>
  </p:clrMapOvr>
</p:sld>
</file>

<file path=ppt/slides/slide1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6" name="직사각형 5"/>
          <p:cNvSpPr/>
          <p:nvPr/>
        </p:nvSpPr>
        <p:spPr>
          <a:xfrm>
            <a:off x="0" y="0"/>
            <a:ext cx="3376929"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4</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논  의</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7" name="직사각형 6"/>
          <p:cNvSpPr/>
          <p:nvPr/>
        </p:nvSpPr>
        <p:spPr>
          <a:xfrm>
            <a:off x="259772" y="800137"/>
            <a:ext cx="6384473" cy="542137"/>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2. 건강체력과 평형성의 변화</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8" name="직사각형 7"/>
          <p:cNvSpPr/>
          <p:nvPr/>
        </p:nvSpPr>
        <p:spPr>
          <a:xfrm>
            <a:off x="427826" y="1371071"/>
            <a:ext cx="11673728" cy="693949"/>
          </a:xfrm>
          <a:prstGeom prst="rect">
            <a:avLst/>
          </a:prstGeom>
          <a:noFill/>
          <a:ln>
            <a:noFill/>
          </a:ln>
        </p:spPr>
        <p:txBody>
          <a:bodyPr wrap="square">
            <a:spAutoFit/>
          </a:bodyPr>
          <a:p>
            <a:pPr marL="285600" lvl="0" indent="-28560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12주간의 밸런스워킹PT를 수행한 운동군이 일반 걷기를 수행한 대조군보다 체중 당 상대 악력의 유의한 향상을</a:t>
            </a:r>
            <a:r>
              <a:rPr xmlns:mc="http://schemas.openxmlformats.org/markup-compatibility/2006" xmlns:hp="http://schemas.haansoft.com/office/presentation/8.0" lang="ko-KR" altLang="en-US" sz="2000" b="1" i="0"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보였다.</a:t>
            </a:r>
            <a:endPar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endParaRPr>
          </a:p>
        </p:txBody>
      </p:sp>
      <p:sp>
        <p:nvSpPr>
          <p:cNvPr id="9" name="직사각형 8"/>
          <p:cNvSpPr/>
          <p:nvPr/>
        </p:nvSpPr>
        <p:spPr>
          <a:xfrm>
            <a:off x="350909" y="2335145"/>
            <a:ext cx="11649956" cy="691900"/>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첫째, 본 연구에서 관찰한 악력은 체중 당 상대 악력이므로 체중의 감소가 상대 악력의 증가에 영향을 주었을 수 있다.</a:t>
            </a:r>
            <a:endPar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endParaRPr>
          </a:p>
        </p:txBody>
      </p:sp>
      <p:sp>
        <p:nvSpPr>
          <p:cNvPr id="10" name="직사각형 9"/>
          <p:cNvSpPr/>
          <p:nvPr/>
        </p:nvSpPr>
        <p:spPr>
          <a:xfrm>
            <a:off x="271994" y="3055842"/>
            <a:ext cx="11648010" cy="1305878"/>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둘째, 체중의 변화와 상관없이 절대 </a:t>
            </a:r>
            <a:r>
              <a:rPr xmlns:mc="http://schemas.openxmlformats.org/markup-compatibility/2006" xmlns:hp="http://schemas.haansoft.com/office/presentation/8.0" sz="2000" b="1" i="0" strike="noStrike" mc:Ignorable="hp" hp:hslEmbossed="0">
                <a:solidFill>
                  <a:srgbClr val="ff0000"/>
                </a:solidFill>
                <a:latin typeface="맑은 고딕"/>
                <a:ea typeface="맑은 고딕"/>
              </a:rPr>
              <a:t>악력</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의</a:t>
            </a:r>
            <a:r>
              <a:rPr xmlns:mc="http://schemas.openxmlformats.org/markup-compatibility/2006" xmlns:hp="http://schemas.haansoft.com/office/presentation/8.0" lang="ko-KR" altLang="en-US" sz="2000" b="1" i="0" strike="noStrike" mc:Ignorable="hp" hp:hslEmbossed="0">
                <a:solidFill>
                  <a:srgbClr val="000000">
                    <a:alpha val="100000"/>
                  </a:srgbClr>
                </a:solidFill>
                <a:latin typeface="맑은 고딕"/>
                <a:ea typeface="맑은 고딕"/>
              </a:rPr>
              <a:t>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증가가 영향을 주었을 수 있다. 본 연구에서 사용한 운동 프로그램에는 본 운동과 정리운동에 악력 증가에 도움이 되는 </a:t>
            </a:r>
            <a:r>
              <a:rPr xmlns:mc="http://schemas.openxmlformats.org/markup-compatibility/2006" xmlns:hp="http://schemas.haansoft.com/office/presentation/8.0" sz="2000" b="1" i="0" strike="noStrike" mc:Ignorable="hp" hp:hslEmbossed="0">
                <a:solidFill>
                  <a:srgbClr val="0000ff"/>
                </a:solidFill>
                <a:latin typeface="맑은 고딕"/>
                <a:ea typeface="맑은 고딕"/>
              </a:rPr>
              <a:t>잼잼운동</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(반복적으로 손을 쥐었다 펴는 동작)이 포함되어 있다. 따라서 12주간 운동 프로그램을 수행하는 과정에서 </a:t>
            </a:r>
            <a:r>
              <a:rPr xmlns:mc="http://schemas.openxmlformats.org/markup-compatibility/2006" xmlns:hp="http://schemas.haansoft.com/office/presentation/8.0" sz="2000" b="1" i="0" strike="noStrike" mc:Ignorable="hp" hp:hslEmbossed="0">
                <a:solidFill>
                  <a:srgbClr val="0000ff"/>
                </a:solidFill>
                <a:latin typeface="맑은 고딕"/>
                <a:ea typeface="맑은 고딕"/>
              </a:rPr>
              <a:t>양손의 절대 악력이 증가</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했을 수 있을 것이다.</a:t>
            </a:r>
            <a:endPar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endParaRPr>
          </a:p>
        </p:txBody>
      </p:sp>
      <p:sp>
        <p:nvSpPr>
          <p:cNvPr id="11" name="직사각형 10"/>
          <p:cNvSpPr/>
          <p:nvPr/>
        </p:nvSpPr>
        <p:spPr>
          <a:xfrm>
            <a:off x="404319" y="4579842"/>
            <a:ext cx="11649648" cy="695103"/>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잼잼 동작이 포함된 밸런스워킹PT 운동프로그램이 악력의 증가에 영향을 주었으며, 체중의 감소가 상대 악력의 증가에 추가적인 영향을 준 것으로 이해해야 할 것이다.</a:t>
            </a:r>
            <a:endPar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endParaRPr>
          </a:p>
        </p:txBody>
      </p:sp>
      <p:sp>
        <p:nvSpPr>
          <p:cNvPr id="12" name="직사각형 11"/>
          <p:cNvSpPr/>
          <p:nvPr/>
        </p:nvSpPr>
        <p:spPr>
          <a:xfrm>
            <a:off x="274319" y="5466745"/>
            <a:ext cx="11917680" cy="1303625"/>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ff0000"/>
                </a:solidFill>
                <a:latin typeface="맑은 고딕"/>
                <a:ea typeface="맑은 고딕"/>
              </a:rPr>
              <a:t>윗몸일으키기 기록</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은 대조군에 비해 </a:t>
            </a:r>
            <a:r>
              <a:rPr xmlns:mc="http://schemas.openxmlformats.org/markup-compatibility/2006" xmlns:hp="http://schemas.haansoft.com/office/presentation/8.0" sz="2000" b="1" i="0" strike="noStrike" mc:Ignorable="hp" hp:hslEmbossed="0">
                <a:solidFill>
                  <a:srgbClr val="0000ff"/>
                </a:solidFill>
                <a:latin typeface="맑은 고딕"/>
                <a:ea typeface="맑은 고딕"/>
              </a:rPr>
              <a:t>운동군에서만 유의하게 증가</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하였다. 선행연구들(김승영과 윤수미, 2019; 임승택과 정현훈, 2012)을 보면, 지속적인 근체력 운동은 근지구력 향상에 도움이 되는 것을 알 수 있다. 본 연구에서 적용한 운동프로그램에는 가슴 펴기 동작과 무릎을 굽혔다 펴는 동작이 연속적·반복적으로 수행되도록 포함되어 있다.</a:t>
            </a:r>
            <a:endPar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endParaRPr>
          </a:p>
        </p:txBody>
      </p:sp>
    </p:spTree>
    <p:extLst>
      <p:ext uri="{BB962C8B-B14F-4D97-AF65-F5344CB8AC3E}">
        <p14:creationId xmlns:p14="http://schemas.microsoft.com/office/powerpoint/2010/main" val="354958407"/>
      </p:ext>
    </p:extLst>
  </p:cSld>
  <p:clrMapOvr>
    <a:masterClrMapping/>
  </p:clrMapOvr>
</p:sld>
</file>

<file path=ppt/slides/slide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tretch>
            <a:fillRect/>
          </a:stretch>
        </p:blipFill>
        <p:spPr>
          <a:xfrm rot="9120000">
            <a:off x="-762000" y="-1504950"/>
            <a:ext cx="4114800" cy="2317750"/>
          </a:xfrm>
          <a:prstGeom prst="rect">
            <a:avLst/>
          </a:prstGeom>
          <a:ln>
            <a:solidFill>
              <a:srgbClr val="dbf4ee"/>
            </a:solidFill>
          </a:ln>
        </p:spPr>
      </p:pic>
      <p:pic>
        <p:nvPicPr>
          <p:cNvPr id="3" name="Picture 3"/>
          <p:cNvPicPr>
            <a:picLocks noChangeAspect="1"/>
          </p:cNvPicPr>
          <p:nvPr/>
        </p:nvPicPr>
        <p:blipFill rotWithShape="1">
          <a:blip r:embed="rId3"/>
          <a:stretch>
            <a:fillRect/>
          </a:stretch>
        </p:blipFill>
        <p:spPr>
          <a:xfrm>
            <a:off x="5575300" y="1714500"/>
            <a:ext cx="5715000" cy="6350"/>
          </a:xfrm>
          <a:prstGeom prst="rect">
            <a:avLst/>
          </a:prstGeom>
        </p:spPr>
      </p:pic>
      <p:pic>
        <p:nvPicPr>
          <p:cNvPr id="4" name="Picture 4"/>
          <p:cNvPicPr>
            <a:picLocks noChangeAspect="1"/>
          </p:cNvPicPr>
          <p:nvPr/>
        </p:nvPicPr>
        <p:blipFill rotWithShape="1">
          <a:blip r:embed="rId4"/>
          <a:stretch>
            <a:fillRect/>
          </a:stretch>
        </p:blipFill>
        <p:spPr>
          <a:xfrm>
            <a:off x="5568950" y="2819400"/>
            <a:ext cx="5715000" cy="12700"/>
          </a:xfrm>
          <a:prstGeom prst="rect">
            <a:avLst/>
          </a:prstGeom>
        </p:spPr>
      </p:pic>
      <p:pic>
        <p:nvPicPr>
          <p:cNvPr id="5" name="Picture 5"/>
          <p:cNvPicPr>
            <a:picLocks noChangeAspect="1"/>
          </p:cNvPicPr>
          <p:nvPr/>
        </p:nvPicPr>
        <p:blipFill rotWithShape="1">
          <a:blip r:embed="rId5"/>
          <a:stretch>
            <a:fillRect/>
          </a:stretch>
        </p:blipFill>
        <p:spPr>
          <a:xfrm>
            <a:off x="5715000" y="4023955"/>
            <a:ext cx="5715000" cy="12700"/>
          </a:xfrm>
          <a:prstGeom prst="rect">
            <a:avLst/>
          </a:prstGeom>
        </p:spPr>
      </p:pic>
      <p:pic>
        <p:nvPicPr>
          <p:cNvPr id="6" name="Picture 6"/>
          <p:cNvPicPr>
            <a:picLocks noChangeAspect="1"/>
          </p:cNvPicPr>
          <p:nvPr/>
        </p:nvPicPr>
        <p:blipFill rotWithShape="1">
          <a:blip r:embed="rId6"/>
          <a:stretch>
            <a:fillRect/>
          </a:stretch>
        </p:blipFill>
        <p:spPr>
          <a:xfrm>
            <a:off x="5568950" y="5168900"/>
            <a:ext cx="5715000" cy="12700"/>
          </a:xfrm>
          <a:prstGeom prst="rect">
            <a:avLst/>
          </a:prstGeom>
        </p:spPr>
      </p:pic>
      <p:pic>
        <p:nvPicPr>
          <p:cNvPr id="7" name="Picture 7"/>
          <p:cNvPicPr>
            <a:picLocks noChangeAspect="1"/>
          </p:cNvPicPr>
          <p:nvPr/>
        </p:nvPicPr>
        <p:blipFill rotWithShape="1">
          <a:blip r:embed="rId7"/>
          <a:stretch>
            <a:fillRect/>
          </a:stretch>
        </p:blipFill>
        <p:spPr>
          <a:xfrm>
            <a:off x="6775450" y="6047144"/>
            <a:ext cx="3740150" cy="1111250"/>
          </a:xfrm>
          <a:prstGeom prst="rect">
            <a:avLst/>
          </a:prstGeom>
        </p:spPr>
      </p:pic>
      <p:sp>
        <p:nvSpPr>
          <p:cNvPr id="8" name="TextBox 8"/>
          <p:cNvSpPr txBox="1"/>
          <p:nvPr/>
        </p:nvSpPr>
        <p:spPr>
          <a:xfrm>
            <a:off x="863600" y="2673350"/>
            <a:ext cx="4432300" cy="1511300"/>
          </a:xfrm>
          <a:prstGeom prst="rect">
            <a:avLst/>
          </a:prstGeom>
        </p:spPr>
        <p:txBody>
          <a:bodyPr lIns="0" tIns="216366" rIns="0" bIns="0" anchor="t"/>
          <a:lstStyle/>
          <a:p>
            <a:pPr lvl="0" algn="l">
              <a:lnSpc>
                <a:spcPct val="99600"/>
              </a:lnSpc>
              <a:defRPr/>
            </a:pPr>
            <a:endParaRPr lang="en" sz="8500" b="0" i="0" u="none" strike="noStrike">
              <a:solidFill>
                <a:srgbClr val="2d2d2d"/>
              </a:solidFill>
              <a:latin typeface="Cormorant Bold"/>
            </a:endParaRPr>
          </a:p>
        </p:txBody>
      </p:sp>
      <p:sp>
        <p:nvSpPr>
          <p:cNvPr id="9" name="TextBox 9"/>
          <p:cNvSpPr txBox="1"/>
          <p:nvPr/>
        </p:nvSpPr>
        <p:spPr>
          <a:xfrm>
            <a:off x="1092200" y="2514600"/>
            <a:ext cx="3765550" cy="914400"/>
          </a:xfrm>
          <a:prstGeom prst="rect">
            <a:avLst/>
          </a:prstGeom>
        </p:spPr>
        <p:txBody>
          <a:bodyPr lIns="0" tIns="46840" rIns="0" bIns="0" anchor="t"/>
          <a:lstStyle/>
          <a:p>
            <a:pPr lvl="0">
              <a:defRPr/>
            </a:pPr>
            <a:r>
              <a:rPr kumimoji="1" lang="ko-KR" altLang="en-US" sz="5000" b="1">
                <a:solidFill>
                  <a:schemeClr val="accent1"/>
                </a:solidFill>
                <a:latin typeface="맑은 고딕"/>
                <a:ea typeface="맑은 고딕"/>
              </a:rPr>
              <a:t>목차</a:t>
            </a:r>
            <a:endParaRPr lang="en" sz="5000" b="0" i="0" u="none" strike="noStrike">
              <a:solidFill>
                <a:srgbClr val="2d2d2d"/>
              </a:solidFill>
              <a:latin typeface="맑은 고딕"/>
              <a:ea typeface="맑은 고딕"/>
            </a:endParaRPr>
          </a:p>
        </p:txBody>
      </p:sp>
      <p:sp>
        <p:nvSpPr>
          <p:cNvPr id="10" name="TextBox 10"/>
          <p:cNvSpPr txBox="1"/>
          <p:nvPr/>
        </p:nvSpPr>
        <p:spPr>
          <a:xfrm>
            <a:off x="6515100" y="1104900"/>
            <a:ext cx="4965700" cy="298450"/>
          </a:xfrm>
          <a:prstGeom prst="rect">
            <a:avLst/>
          </a:prstGeom>
        </p:spPr>
        <p:txBody>
          <a:bodyPr anchor="t"/>
          <a:lstStyle/>
          <a:p>
            <a:pPr lvl="0">
              <a:defRPr/>
            </a:pPr>
            <a:r>
              <a:rPr kumimoji="1" lang="ko-KR" altLang="en-US" sz="2500" b="1">
                <a:latin typeface="맑은 고딕"/>
                <a:ea typeface="맑은 고딕"/>
              </a:rPr>
              <a:t>서론</a:t>
            </a:r>
            <a:endParaRPr lang="en-US" sz="2500" b="0" i="0" u="none" strike="noStrike">
              <a:solidFill>
                <a:srgbClr val="2d2d2d"/>
              </a:solidFill>
              <a:latin typeface="맑은 고딕"/>
              <a:ea typeface="맑은 고딕"/>
            </a:endParaRPr>
          </a:p>
        </p:txBody>
      </p:sp>
      <p:sp>
        <p:nvSpPr>
          <p:cNvPr id="14" name="TextBox 14"/>
          <p:cNvSpPr txBox="1"/>
          <p:nvPr/>
        </p:nvSpPr>
        <p:spPr>
          <a:xfrm>
            <a:off x="6534150" y="3581400"/>
            <a:ext cx="4933950" cy="228600"/>
          </a:xfrm>
          <a:prstGeom prst="rect">
            <a:avLst/>
          </a:prstGeom>
        </p:spPr>
        <p:txBody>
          <a:bodyPr anchor="t"/>
          <a:lstStyle/>
          <a:p>
            <a:pPr lvl="0" algn="l">
              <a:lnSpc>
                <a:spcPct val="139440"/>
              </a:lnSpc>
              <a:defRPr/>
            </a:pPr>
            <a:r>
              <a:rPr lang="en-US" sz="1200" b="0" i="0" u="none" strike="noStrike">
                <a:solidFill>
                  <a:srgbClr val="2d2d2d"/>
                </a:solidFill>
                <a:latin typeface="Pretendard Regular"/>
              </a:rPr>
              <a:t>.</a:t>
            </a:r>
            <a:endParaRPr lang="en-US" sz="1200" b="0" i="0" u="none" strike="noStrike">
              <a:solidFill>
                <a:srgbClr val="2d2d2d"/>
              </a:solidFill>
              <a:latin typeface="Pretendard Regular"/>
            </a:endParaRPr>
          </a:p>
        </p:txBody>
      </p:sp>
      <p:sp>
        <p:nvSpPr>
          <p:cNvPr id="16" name="TextBox 16"/>
          <p:cNvSpPr txBox="1"/>
          <p:nvPr/>
        </p:nvSpPr>
        <p:spPr>
          <a:xfrm>
            <a:off x="6546850" y="4673600"/>
            <a:ext cx="4933950" cy="228600"/>
          </a:xfrm>
          <a:prstGeom prst="rect">
            <a:avLst/>
          </a:prstGeom>
        </p:spPr>
        <p:txBody>
          <a:bodyPr anchor="t"/>
          <a:lstStyle/>
          <a:p>
            <a:pPr lvl="0" algn="l">
              <a:lnSpc>
                <a:spcPct val="139440"/>
              </a:lnSpc>
              <a:defRPr/>
            </a:pPr>
            <a:r>
              <a:rPr lang="en-US" sz="1200" b="0" i="0" u="none" strike="noStrike">
                <a:solidFill>
                  <a:srgbClr val="2d2d2d"/>
                </a:solidFill>
                <a:latin typeface="Pretendard Regular"/>
              </a:rPr>
              <a:t>.</a:t>
            </a:r>
            <a:endParaRPr lang="en-US" sz="1200" b="0" i="0" u="none" strike="noStrike">
              <a:solidFill>
                <a:srgbClr val="2d2d2d"/>
              </a:solidFill>
              <a:latin typeface="Pretendard Regular"/>
            </a:endParaRPr>
          </a:p>
        </p:txBody>
      </p:sp>
      <p:sp>
        <p:nvSpPr>
          <p:cNvPr id="18" name="TextBox 18"/>
          <p:cNvSpPr txBox="1"/>
          <p:nvPr/>
        </p:nvSpPr>
        <p:spPr>
          <a:xfrm>
            <a:off x="6546850" y="5842000"/>
            <a:ext cx="4933950" cy="228600"/>
          </a:xfrm>
          <a:prstGeom prst="rect">
            <a:avLst/>
          </a:prstGeom>
        </p:spPr>
        <p:txBody>
          <a:bodyPr anchor="t"/>
          <a:lstStyle/>
          <a:p>
            <a:pPr lvl="0" algn="l">
              <a:lnSpc>
                <a:spcPct val="139440"/>
              </a:lnSpc>
              <a:defRPr/>
            </a:pPr>
            <a:endParaRPr lang="en-US" sz="1200" b="0" i="0" u="none" strike="noStrike">
              <a:solidFill>
                <a:srgbClr val="2d2d2d"/>
              </a:solidFill>
              <a:latin typeface="Pretendard Regular"/>
            </a:endParaRPr>
          </a:p>
        </p:txBody>
      </p:sp>
      <p:sp>
        <p:nvSpPr>
          <p:cNvPr id="20" name="TextBox 20"/>
          <p:cNvSpPr txBox="1"/>
          <p:nvPr/>
        </p:nvSpPr>
        <p:spPr>
          <a:xfrm>
            <a:off x="5581650" y="685800"/>
            <a:ext cx="793750" cy="927100"/>
          </a:xfrm>
          <a:prstGeom prst="rect">
            <a:avLst/>
          </a:prstGeom>
        </p:spPr>
        <p:txBody>
          <a:bodyPr anchor="ctr"/>
          <a:lstStyle/>
          <a:p>
            <a:pPr lvl="0" algn="ctr">
              <a:lnSpc>
                <a:spcPct val="116199"/>
              </a:lnSpc>
              <a:defRPr/>
            </a:pPr>
            <a:r>
              <a:rPr lang="en" sz="5200" b="0" i="1" u="none" strike="noStrike">
                <a:solidFill>
                  <a:schemeClr val="dk1"/>
                </a:solidFill>
                <a:latin typeface="맑은 고딕"/>
                <a:ea typeface="맑은 고딕"/>
              </a:rPr>
              <a:t>1</a:t>
            </a:r>
            <a:endParaRPr lang="en" sz="5200" b="0" i="1" u="none" strike="noStrike">
              <a:solidFill>
                <a:schemeClr val="dk1"/>
              </a:solidFill>
              <a:latin typeface="맑은 고딕"/>
              <a:ea typeface="맑은 고딕"/>
            </a:endParaRPr>
          </a:p>
        </p:txBody>
      </p:sp>
      <p:sp>
        <p:nvSpPr>
          <p:cNvPr id="21" name="TextBox 21"/>
          <p:cNvSpPr txBox="1"/>
          <p:nvPr/>
        </p:nvSpPr>
        <p:spPr>
          <a:xfrm>
            <a:off x="5581650" y="1847850"/>
            <a:ext cx="793750" cy="927100"/>
          </a:xfrm>
          <a:prstGeom prst="rect">
            <a:avLst/>
          </a:prstGeom>
        </p:spPr>
        <p:txBody>
          <a:bodyPr anchor="ctr"/>
          <a:lstStyle/>
          <a:p>
            <a:pPr lvl="0" algn="ctr">
              <a:lnSpc>
                <a:spcPct val="116199"/>
              </a:lnSpc>
              <a:defRPr/>
            </a:pPr>
            <a:r>
              <a:rPr lang="en" sz="5200" b="0" i="1" u="none" strike="noStrike">
                <a:solidFill>
                  <a:srgbClr val="082108"/>
                </a:solidFill>
                <a:latin typeface="맑은 고딕"/>
                <a:ea typeface="맑은 고딕"/>
              </a:rPr>
              <a:t>2</a:t>
            </a:r>
            <a:endParaRPr lang="en" sz="5200" b="0" i="1" u="none" strike="noStrike">
              <a:solidFill>
                <a:srgbClr val="082108"/>
              </a:solidFill>
              <a:latin typeface="맑은 고딕"/>
              <a:ea typeface="맑은 고딕"/>
            </a:endParaRPr>
          </a:p>
        </p:txBody>
      </p:sp>
      <p:sp>
        <p:nvSpPr>
          <p:cNvPr id="22" name="TextBox 22"/>
          <p:cNvSpPr txBox="1"/>
          <p:nvPr/>
        </p:nvSpPr>
        <p:spPr>
          <a:xfrm>
            <a:off x="5581650" y="2965450"/>
            <a:ext cx="793750" cy="927100"/>
          </a:xfrm>
          <a:prstGeom prst="rect">
            <a:avLst/>
          </a:prstGeom>
        </p:spPr>
        <p:txBody>
          <a:bodyPr anchor="ctr"/>
          <a:lstStyle/>
          <a:p>
            <a:pPr lvl="0" algn="ctr">
              <a:lnSpc>
                <a:spcPct val="116199"/>
              </a:lnSpc>
              <a:defRPr/>
            </a:pPr>
            <a:r>
              <a:rPr lang="en" sz="5200" b="0" i="1" u="none" strike="noStrike">
                <a:solidFill>
                  <a:srgbClr val="082108"/>
                </a:solidFill>
                <a:latin typeface="맑은 고딕"/>
                <a:ea typeface="맑은 고딕"/>
              </a:rPr>
              <a:t>3</a:t>
            </a:r>
            <a:endParaRPr lang="en" sz="5200" b="0" i="1" u="none" strike="noStrike">
              <a:solidFill>
                <a:srgbClr val="082108"/>
              </a:solidFill>
              <a:latin typeface="맑은 고딕"/>
              <a:ea typeface="맑은 고딕"/>
            </a:endParaRPr>
          </a:p>
        </p:txBody>
      </p:sp>
      <p:sp>
        <p:nvSpPr>
          <p:cNvPr id="23" name="TextBox 23"/>
          <p:cNvSpPr txBox="1"/>
          <p:nvPr/>
        </p:nvSpPr>
        <p:spPr>
          <a:xfrm>
            <a:off x="5543550" y="4168060"/>
            <a:ext cx="793750" cy="927100"/>
          </a:xfrm>
          <a:prstGeom prst="rect">
            <a:avLst/>
          </a:prstGeom>
        </p:spPr>
        <p:txBody>
          <a:bodyPr anchor="ctr"/>
          <a:lstStyle/>
          <a:p>
            <a:pPr lvl="0" algn="ctr">
              <a:lnSpc>
                <a:spcPct val="116199"/>
              </a:lnSpc>
              <a:defRPr/>
            </a:pPr>
            <a:r>
              <a:rPr lang="en" sz="5200" b="0" i="1" u="none" strike="noStrike">
                <a:solidFill>
                  <a:srgbClr val="000000"/>
                </a:solidFill>
                <a:latin typeface="맑은 고딕"/>
                <a:ea typeface="맑은 고딕"/>
              </a:rPr>
              <a:t>4</a:t>
            </a:r>
            <a:endParaRPr lang="en" sz="5200" b="0" i="1" u="none" strike="noStrike">
              <a:solidFill>
                <a:srgbClr val="000000"/>
              </a:solidFill>
              <a:latin typeface="맑은 고딕"/>
              <a:ea typeface="맑은 고딕"/>
            </a:endParaRPr>
          </a:p>
        </p:txBody>
      </p:sp>
      <p:sp>
        <p:nvSpPr>
          <p:cNvPr id="24" name="TextBox 24"/>
          <p:cNvSpPr txBox="1"/>
          <p:nvPr/>
        </p:nvSpPr>
        <p:spPr>
          <a:xfrm>
            <a:off x="5581650" y="5321300"/>
            <a:ext cx="793750" cy="927100"/>
          </a:xfrm>
          <a:prstGeom prst="rect">
            <a:avLst/>
          </a:prstGeom>
        </p:spPr>
        <p:txBody>
          <a:bodyPr anchor="ctr"/>
          <a:lstStyle/>
          <a:p>
            <a:pPr lvl="0" algn="ctr">
              <a:lnSpc>
                <a:spcPct val="116199"/>
              </a:lnSpc>
              <a:defRPr/>
            </a:pPr>
            <a:r>
              <a:rPr lang="en" sz="5200" b="0" i="1" u="none" strike="noStrike">
                <a:solidFill>
                  <a:srgbClr val="082108"/>
                </a:solidFill>
                <a:latin typeface="맑은 고딕"/>
                <a:ea typeface="맑은 고딕"/>
              </a:rPr>
              <a:t>5</a:t>
            </a:r>
            <a:endParaRPr lang="en" sz="5200" b="0" i="1" u="none" strike="noStrike">
              <a:solidFill>
                <a:srgbClr val="082108"/>
              </a:solidFill>
              <a:latin typeface="맑은 고딕"/>
              <a:ea typeface="맑은 고딕"/>
            </a:endParaRPr>
          </a:p>
        </p:txBody>
      </p:sp>
      <p:sp>
        <p:nvSpPr>
          <p:cNvPr id="25" name="TextBox 21"/>
          <p:cNvSpPr txBox="1"/>
          <p:nvPr/>
        </p:nvSpPr>
        <p:spPr>
          <a:xfrm>
            <a:off x="6591300" y="2247900"/>
            <a:ext cx="2628900" cy="254000"/>
          </a:xfrm>
          <a:prstGeom prst="rect">
            <a:avLst/>
          </a:prstGeom>
          <a:noFill/>
        </p:spPr>
        <p:txBody>
          <a:bodyPr wrap="square" lIns="0" tIns="0" rIns="0" bIns="0">
            <a:noAutofit/>
          </a:bodyPr>
          <a:lstStyle>
            <a:lvl1pPr marL="0" indent="0" algn="l" defTabSz="232257" rtl="0">
              <a:lnSpc>
                <a:spcPct val="100000"/>
              </a:lnSpc>
              <a:spcBef>
                <a:spcPct val="0"/>
              </a:spcBef>
              <a:spcAft>
                <a:spcPts val="0"/>
              </a:spcAft>
              <a:defRPr kumimoji="0" sz="900" b="0" i="0" u="none" strike="noStrike" kern="1200" cap="none" spc="0" normalizeH="0" baseline="0">
                <a:solidFill>
                  <a:schemeClr val="tx1"/>
                </a:solidFill>
              </a:defRPr>
            </a:lvl1pPr>
          </a:lstStyle>
          <a:p>
            <a:pPr lvl="0">
              <a:defRPr/>
            </a:pPr>
            <a:r>
              <a:rPr kumimoji="1" lang="ko-KR" altLang="en-US" sz="2500" b="1">
                <a:latin typeface="맑은 고딕"/>
                <a:ea typeface="맑은 고딕"/>
              </a:rPr>
              <a:t>연구방법</a:t>
            </a:r>
            <a:endParaRPr kumimoji="1" lang="ko-KR" altLang="en-US" sz="2500" b="1">
              <a:latin typeface="맑은 고딕"/>
              <a:ea typeface="맑은 고딕"/>
            </a:endParaRPr>
          </a:p>
        </p:txBody>
      </p:sp>
      <p:sp>
        <p:nvSpPr>
          <p:cNvPr id="27" name="TextBox 13"/>
          <p:cNvSpPr txBox="1"/>
          <p:nvPr/>
        </p:nvSpPr>
        <p:spPr>
          <a:xfrm>
            <a:off x="6564300" y="3429000"/>
            <a:ext cx="1893900" cy="72310"/>
          </a:xfrm>
          <a:prstGeom prst="rect">
            <a:avLst/>
          </a:prstGeom>
          <a:noFill/>
        </p:spPr>
        <p:txBody>
          <a:bodyPr wrap="square" lIns="0" tIns="0" rIns="0" bIns="0">
            <a:noAutofit/>
          </a:bodyPr>
          <a:lstStyle>
            <a:lvl1pPr marL="0" indent="0" algn="l" defTabSz="232257" rtl="0">
              <a:lnSpc>
                <a:spcPct val="100000"/>
              </a:lnSpc>
              <a:spcBef>
                <a:spcPct val="0"/>
              </a:spcBef>
              <a:spcAft>
                <a:spcPts val="0"/>
              </a:spcAft>
              <a:defRPr kumimoji="0" sz="900" b="0" i="0" u="none" strike="noStrike" kern="1200" cap="none" spc="0" normalizeH="0" baseline="0">
                <a:solidFill>
                  <a:schemeClr val="tx1"/>
                </a:solidFill>
              </a:defRPr>
            </a:lvl1pPr>
          </a:lstStyle>
          <a:p>
            <a:pPr lvl="0">
              <a:defRPr/>
            </a:pPr>
            <a:r>
              <a:rPr kumimoji="1" lang="ko-KR" altLang="en-US" sz="2500" b="1">
                <a:latin typeface="맑은 고딕"/>
                <a:ea typeface="맑은 고딕"/>
              </a:rPr>
              <a:t>연구결과</a:t>
            </a:r>
            <a:endParaRPr kumimoji="1" lang="ko-KR" altLang="en-US" sz="2500" b="1">
              <a:latin typeface="맑은 고딕"/>
              <a:ea typeface="맑은 고딕"/>
            </a:endParaRPr>
          </a:p>
        </p:txBody>
      </p:sp>
      <p:sp>
        <p:nvSpPr>
          <p:cNvPr id="28" name="TextBox 9"/>
          <p:cNvSpPr txBox="1"/>
          <p:nvPr/>
        </p:nvSpPr>
        <p:spPr>
          <a:xfrm>
            <a:off x="6629400" y="4559300"/>
            <a:ext cx="1360500" cy="355600"/>
          </a:xfrm>
          <a:prstGeom prst="rect">
            <a:avLst/>
          </a:prstGeom>
          <a:noFill/>
        </p:spPr>
        <p:txBody>
          <a:bodyPr wrap="square" lIns="0" tIns="0" rIns="0" bIns="0">
            <a:noAutofit/>
          </a:bodyPr>
          <a:lstStyle>
            <a:lvl1pPr marL="0" indent="0" algn="l" defTabSz="232257" rtl="0">
              <a:lnSpc>
                <a:spcPct val="100000"/>
              </a:lnSpc>
              <a:spcBef>
                <a:spcPct val="0"/>
              </a:spcBef>
              <a:spcAft>
                <a:spcPts val="0"/>
              </a:spcAft>
              <a:defRPr kumimoji="0" sz="900" b="0" i="0" u="none" strike="noStrike" kern="1200" cap="none" spc="0" normalizeH="0" baseline="0">
                <a:solidFill>
                  <a:schemeClr val="tx1"/>
                </a:solidFill>
              </a:defRPr>
            </a:lvl1pPr>
          </a:lstStyle>
          <a:p>
            <a:pPr lvl="0">
              <a:defRPr/>
            </a:pPr>
            <a:r>
              <a:rPr kumimoji="1" lang="ko-KR" altLang="en-US" sz="2500" b="1">
                <a:latin typeface="맑은 고딕"/>
                <a:ea typeface="맑은 고딕"/>
              </a:rPr>
              <a:t>논의</a:t>
            </a:r>
            <a:endParaRPr kumimoji="1" lang="ko-KR" altLang="en-US" sz="2500" b="1">
              <a:latin typeface="맑은 고딕"/>
              <a:ea typeface="맑은 고딕"/>
            </a:endParaRPr>
          </a:p>
        </p:txBody>
      </p:sp>
      <p:sp>
        <p:nvSpPr>
          <p:cNvPr id="30" name="TextBox 25"/>
          <p:cNvSpPr txBox="1"/>
          <p:nvPr/>
        </p:nvSpPr>
        <p:spPr>
          <a:xfrm>
            <a:off x="6743699" y="5651500"/>
            <a:ext cx="3429000" cy="315555"/>
          </a:xfrm>
          <a:prstGeom prst="rect">
            <a:avLst/>
          </a:prstGeom>
          <a:noFill/>
        </p:spPr>
        <p:txBody>
          <a:bodyPr wrap="square" lIns="0" tIns="0" rIns="0" bIns="0">
            <a:noAutofit/>
          </a:bodyPr>
          <a:lstStyle>
            <a:lvl1pPr marL="0" indent="0" algn="l" defTabSz="232257" rtl="0">
              <a:lnSpc>
                <a:spcPct val="100000"/>
              </a:lnSpc>
              <a:spcBef>
                <a:spcPct val="0"/>
              </a:spcBef>
              <a:spcAft>
                <a:spcPts val="0"/>
              </a:spcAft>
              <a:defRPr kumimoji="0" sz="900" b="0" i="0" u="none" strike="noStrike" kern="1200" cap="none" spc="0" normalizeH="0" baseline="0">
                <a:solidFill>
                  <a:schemeClr val="tx1"/>
                </a:solidFill>
              </a:defRPr>
            </a:lvl1pPr>
          </a:lstStyle>
          <a:p>
            <a:pPr lvl="0">
              <a:defRPr/>
            </a:pPr>
            <a:r>
              <a:rPr kumimoji="1" lang="ko-KR" altLang="en-US" sz="2500" b="1">
                <a:latin typeface="맑은 고딕"/>
                <a:ea typeface="맑은 고딕"/>
              </a:rPr>
              <a:t>결론 및 제언</a:t>
            </a:r>
            <a:endParaRPr kumimoji="1" lang="ko-KR" altLang="en-US" sz="2500" b="1">
              <a:latin typeface="맑은 고딕"/>
              <a:ea typeface="맑은 고딕"/>
            </a:endParaRPr>
          </a:p>
        </p:txBody>
      </p:sp>
      <p:sp>
        <p:nvSpPr>
          <p:cNvPr id="34" name="TextBox 17"/>
          <p:cNvSpPr txBox="1"/>
          <p:nvPr/>
        </p:nvSpPr>
        <p:spPr>
          <a:xfrm>
            <a:off x="6729400" y="6337300"/>
            <a:ext cx="2833699" cy="175854"/>
          </a:xfrm>
          <a:prstGeom prst="rect">
            <a:avLst/>
          </a:prstGeom>
          <a:noFill/>
        </p:spPr>
        <p:txBody>
          <a:bodyPr wrap="square" lIns="0" tIns="0" rIns="0" bIns="0">
            <a:noAutofit/>
          </a:bodyPr>
          <a:lstStyle>
            <a:lvl1pPr marL="0" indent="0" algn="l" defTabSz="232257" rtl="0">
              <a:lnSpc>
                <a:spcPct val="100000"/>
              </a:lnSpc>
              <a:spcBef>
                <a:spcPct val="0"/>
              </a:spcBef>
              <a:spcAft>
                <a:spcPts val="0"/>
              </a:spcAft>
              <a:defRPr kumimoji="0" sz="900" b="0" i="0" u="none" strike="noStrike" kern="1200" cap="none" spc="0" normalizeH="0" baseline="0">
                <a:solidFill>
                  <a:schemeClr val="tx1"/>
                </a:solidFill>
              </a:defRPr>
            </a:lvl1pPr>
          </a:lstStyle>
          <a:p>
            <a:pPr lvl="0">
              <a:defRPr/>
            </a:pPr>
            <a:r>
              <a:rPr kumimoji="1" lang="ko-KR" altLang="en-US" sz="2500" b="1">
                <a:latin typeface="맑은 고딕"/>
                <a:ea typeface="맑은 고딕"/>
              </a:rPr>
              <a:t>참고문헌 </a:t>
            </a:r>
            <a:endParaRPr kumimoji="1" lang="ko-KR" altLang="en-US" sz="2500" b="1">
              <a:latin typeface="맑은 고딕"/>
              <a:ea typeface="맑은 고딕"/>
            </a:endParaRPr>
          </a:p>
        </p:txBody>
      </p:sp>
      <p:sp>
        <p:nvSpPr>
          <p:cNvPr id="35" name="TextBox 24"/>
          <p:cNvSpPr txBox="1"/>
          <p:nvPr/>
        </p:nvSpPr>
        <p:spPr>
          <a:xfrm>
            <a:off x="5521325" y="6083300"/>
            <a:ext cx="793750" cy="927100"/>
          </a:xfrm>
          <a:prstGeom prst="rect">
            <a:avLst/>
          </a:prstGeom>
        </p:spPr>
        <p:txBody>
          <a:bodyPr anchor="ctr"/>
          <a:lstStyle/>
          <a:p>
            <a:pPr lvl="0" algn="ctr">
              <a:lnSpc>
                <a:spcPct val="116199"/>
              </a:lnSpc>
              <a:defRPr/>
            </a:pPr>
            <a:r>
              <a:rPr lang="en-US" altLang="ko-KR" sz="5200" b="0" i="1" u="none" strike="noStrike">
                <a:solidFill>
                  <a:schemeClr val="dk1"/>
                </a:solidFill>
                <a:latin typeface="맑은 고딕"/>
                <a:ea typeface="맑은 고딕"/>
              </a:rPr>
              <a:t>6</a:t>
            </a:r>
            <a:endParaRPr lang="en-US" altLang="ko-KR" sz="5200" b="0" i="1" u="none" strike="noStrike">
              <a:solidFill>
                <a:schemeClr val="dk1"/>
              </a:solidFill>
              <a:latin typeface="맑은 고딕"/>
              <a:ea typeface="맑은 고딕"/>
            </a:endParaRPr>
          </a:p>
        </p:txBody>
      </p:sp>
    </p:spTree>
    <p:extLst>
      <p:ext uri="{BB962C8B-B14F-4D97-AF65-F5344CB8AC3E}">
        <p14:creationId xmlns:p14="http://schemas.microsoft.com/office/powerpoint/2010/main" val="3075461079"/>
      </p:ext>
    </p:extLst>
  </p:cSld>
  <p:clrMapOvr>
    <a:masterClrMapping/>
  </p:clrMapOvr>
</p:sld>
</file>

<file path=ppt/slides/slide20.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6" name="직사각형 5"/>
          <p:cNvSpPr/>
          <p:nvPr/>
        </p:nvSpPr>
        <p:spPr>
          <a:xfrm>
            <a:off x="0" y="0"/>
            <a:ext cx="3376929"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4</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논  의</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7" name="직사각형 6"/>
          <p:cNvSpPr/>
          <p:nvPr/>
        </p:nvSpPr>
        <p:spPr>
          <a:xfrm>
            <a:off x="117955" y="843433"/>
            <a:ext cx="6384473" cy="545312"/>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2. 건강체력과 평형성의 변화</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8" name="직사각형 7"/>
          <p:cNvSpPr/>
          <p:nvPr/>
        </p:nvSpPr>
        <p:spPr>
          <a:xfrm>
            <a:off x="435117" y="1514279"/>
            <a:ext cx="11756882" cy="693616"/>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근지구력의 향상</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에 영향을 준 것으로 볼 수 있다. 특히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바른 자세를 유지</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하면서 </a:t>
            </a:r>
            <a:r>
              <a:rPr xmlns:mc="http://schemas.openxmlformats.org/markup-compatibility/2006" xmlns:hp="http://schemas.haansoft.com/office/presentation/8.0" sz="2000" b="1" i="0" strike="noStrike" mc:Ignorable="hp" hp:hslEmbossed="0">
                <a:solidFill>
                  <a:srgbClr val="ff0000"/>
                </a:solidFill>
                <a:latin typeface="맑은 고딕"/>
                <a:ea typeface="맑은 고딕"/>
              </a:rPr>
              <a:t>사방돌기</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를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반복한 동작</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이 요근부의 안정화에 도움을 주어 운동군의 윗몸일으키기 기록이 향상된 것으로 판단된다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9" name="직사각형 8"/>
          <p:cNvSpPr/>
          <p:nvPr/>
        </p:nvSpPr>
        <p:spPr>
          <a:xfrm>
            <a:off x="517647" y="2511071"/>
            <a:ext cx="11525417" cy="1001749"/>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유연성</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의 변인인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좌전굴 기록</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이 </a:t>
            </a:r>
            <a:r>
              <a:rPr xmlns:mc="http://schemas.openxmlformats.org/markup-compatibility/2006" xmlns:hp="http://schemas.haansoft.com/office/presentation/8.0" sz="2000" b="0" i="0" u="sng" strike="noStrike" mc:Ignorable="hp" hp:hslEmbossed="0">
                <a:solidFill>
                  <a:srgbClr val="000000">
                    <a:alpha val="100000"/>
                  </a:srgbClr>
                </a:solidFill>
                <a:latin typeface="맑은 고딕"/>
                <a:ea typeface="맑은 고딕"/>
              </a:rPr>
              <a:t>운동군에서만 유의하게 개선되어 대조군과 차이를 보였다.</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 본 연구에서 사용한 운동프로그램은 상체를 위로 향하거나 다리를 좌·우로 뻗는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등 전신 스트레칭 동작</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이 포함되어 있어서 근육의 긴장 완화와 관절의 가동범위 확장에 도움이 될 수 있다.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10" name="직사각형 9"/>
          <p:cNvSpPr/>
          <p:nvPr/>
        </p:nvSpPr>
        <p:spPr>
          <a:xfrm>
            <a:off x="590980" y="4177183"/>
            <a:ext cx="11419715" cy="1002512"/>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실제로 본 운동프로그램과 같이 스트레칭을 포함한 복합운동을 12주간 적용한 경우, 단순히 스트레칭만 수행한 경우보다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유연성이 3배 이상 증가</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했다는 보고(박기범, 이원재, 김진환, 2010)는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본 연구결과를 뒷받침</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한다.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11" name="직사각형 10"/>
          <p:cNvSpPr/>
          <p:nvPr/>
        </p:nvSpPr>
        <p:spPr>
          <a:xfrm>
            <a:off x="626826" y="5318749"/>
            <a:ext cx="10938348" cy="1003946"/>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심폐지구력</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의 지표인 </a:t>
            </a:r>
            <a:r>
              <a:rPr xmlns:mc="http://schemas.openxmlformats.org/markup-compatibility/2006" xmlns:hp="http://schemas.haansoft.com/office/presentation/8.0" sz="2000" b="1" i="0" strike="noStrike" mc:Ignorable="hp" hp:hslEmbossed="0">
                <a:solidFill>
                  <a:srgbClr val="000000">
                    <a:alpha val="100000"/>
                  </a:srgbClr>
                </a:solidFill>
                <a:latin typeface="맑은 고딕"/>
                <a:ea typeface="맑은 고딕"/>
              </a:rPr>
              <a:t>하버드스텝 검사 기록</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은 </a:t>
            </a:r>
            <a:r>
              <a:rPr xmlns:mc="http://schemas.openxmlformats.org/markup-compatibility/2006" xmlns:hp="http://schemas.haansoft.com/office/presentation/8.0" sz="2000" b="0" i="0" u="sng" strike="noStrike" mc:Ignorable="hp" hp:hslEmbossed="0">
                <a:solidFill>
                  <a:srgbClr val="000000">
                    <a:alpha val="100000"/>
                  </a:srgbClr>
                </a:solidFill>
                <a:latin typeface="맑은 고딕"/>
                <a:ea typeface="맑은 고딕"/>
              </a:rPr>
              <a:t>운동군에서만 유의하게 증가하여 대조군과 차이를 보였다. </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이러한 결과는 본 연구에서 사용한 본 운동의 </a:t>
            </a:r>
            <a:r>
              <a:rPr xmlns:mc="http://schemas.openxmlformats.org/markup-compatibility/2006" xmlns:hp="http://schemas.haansoft.com/office/presentation/8.0" sz="2000" b="0" i="0" u="sng" strike="noStrike" mc:Ignorable="hp" hp:hslEmbossed="0">
                <a:solidFill>
                  <a:srgbClr val="000000">
                    <a:alpha val="100000"/>
                  </a:srgbClr>
                </a:solidFill>
                <a:latin typeface="맑은 고딕"/>
                <a:ea typeface="맑은 고딕"/>
              </a:rPr>
              <a:t>운동강도가 HRmax의 60~75%인 점을 고려할 때, 충분히 예상되는 결과이다</a:t>
            </a:r>
            <a:endParaRPr xmlns:mc="http://schemas.openxmlformats.org/markup-compatibility/2006" xmlns:hp="http://schemas.haansoft.com/office/presentation/8.0" sz="2000" b="0" i="0" u="sng" strike="noStrike" mc:Ignorable="hp" hp:hslEmbossed="0">
              <a:solidFill>
                <a:srgbClr val="000000">
                  <a:alpha val="100000"/>
                </a:srgbClr>
              </a:solidFill>
              <a:latin typeface="맑은 고딕"/>
              <a:ea typeface="맑은 고딕"/>
            </a:endParaRPr>
          </a:p>
        </p:txBody>
      </p:sp>
      <p:sp>
        <p:nvSpPr>
          <p:cNvPr id="12" name="위쪽 화살표 설명선 11"/>
          <p:cNvSpPr/>
          <p:nvPr/>
        </p:nvSpPr>
        <p:spPr>
          <a:xfrm>
            <a:off x="7260936" y="5844058"/>
            <a:ext cx="4931064" cy="1013942"/>
          </a:xfrm>
          <a:prstGeom prst="upArrowCallout">
            <a:avLst>
              <a:gd name="adj1" fmla="val 25000"/>
              <a:gd name="adj2" fmla="val 25000"/>
              <a:gd name="adj3" fmla="val 25000"/>
              <a:gd name="adj4" fmla="val 64977"/>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a:t>HRmax는 개인의 심장박동이 운동 중 도달할 수 있는 최대한의 심박수를 의미</a:t>
            </a:r>
            <a:endParaRPr lang="ko-KR" altLang="en-US"/>
          </a:p>
        </p:txBody>
      </p:sp>
    </p:spTree>
    <p:extLst>
      <p:ext uri="{BB962C8B-B14F-4D97-AF65-F5344CB8AC3E}">
        <p14:creationId xmlns:p14="http://schemas.microsoft.com/office/powerpoint/2010/main" val="564385303"/>
      </p:ext>
    </p:extLst>
  </p:cSld>
  <p:clrMapOvr>
    <a:masterClrMapping/>
  </p:clrMapOvr>
</p:sld>
</file>

<file path=ppt/slides/slide21.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6" name="직사각형 5"/>
          <p:cNvSpPr/>
          <p:nvPr/>
        </p:nvSpPr>
        <p:spPr>
          <a:xfrm>
            <a:off x="0" y="0"/>
            <a:ext cx="3376929"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4</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논  의</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7" name="직사각형 6"/>
          <p:cNvSpPr/>
          <p:nvPr/>
        </p:nvSpPr>
        <p:spPr>
          <a:xfrm>
            <a:off x="132387" y="814569"/>
            <a:ext cx="6384473" cy="542137"/>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rPr>
              <a:t>2. 건강체력과 평형성의 변화</a:t>
            </a:r>
            <a:endParaRPr xmlns:mc="http://schemas.openxmlformats.org/markup-compatibility/2006" xmlns:hp="http://schemas.haansoft.com/office/presentation/8.0" sz="3000" b="1" i="0" strike="noStrike" mc:Ignorable="hp" hp:hslEmbossed="0">
              <a:solidFill>
                <a:srgbClr val="000000">
                  <a:alpha val="100000"/>
                </a:srgbClr>
              </a:solidFill>
              <a:latin typeface="맑은 고딕"/>
              <a:ea typeface="맑은 고딕"/>
            </a:endParaRPr>
          </a:p>
        </p:txBody>
      </p:sp>
      <p:sp>
        <p:nvSpPr>
          <p:cNvPr id="8" name="직사각형 7"/>
          <p:cNvSpPr/>
          <p:nvPr/>
        </p:nvSpPr>
        <p:spPr>
          <a:xfrm>
            <a:off x="324499" y="1707943"/>
            <a:ext cx="11867501" cy="1309577"/>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평형성의 변인인</a:t>
            </a:r>
            <a:r>
              <a:rPr xmlns:mc="http://schemas.openxmlformats.org/markup-compatibility/2006" xmlns:hp="http://schemas.haansoft.com/office/presentation/8.0" sz="2000" b="1" i="0" strike="noStrike" mc:Ignorable="hp" hp:hslEmbossed="0">
                <a:solidFill>
                  <a:srgbClr val="ff0000"/>
                </a:solidFill>
                <a:latin typeface="맑은 고딕"/>
                <a:ea typeface="맑은 고딕"/>
              </a:rPr>
              <a:t> 눈감고 외발서기 기록</a:t>
            </a: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은 운동군에서만 유의하게 증가하여 대조군과 차이를 보였다. 이상호 등(2013)은 중년여성은 하체 근력의 부족으로 몸의 균형 능력이 감소되기 때문에 하지 강화 운동과 체간 중심 안정화 운동을 결합하면 평형성 향상에 효과적이라고 주장하였고, 더욱이 과체중일 때는 몸의 무게 중심에서 벗어나는 속도 및 범위가 커지기 때문에 평형성 유지가 어렵다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9" name="직사각형 8"/>
          <p:cNvSpPr/>
          <p:nvPr/>
        </p:nvSpPr>
        <p:spPr>
          <a:xfrm>
            <a:off x="381760" y="3755705"/>
            <a:ext cx="11810240" cy="1919290"/>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실제로 Messier et al.(2000)은 18개월의 근력 강화 운동으로 평형성이 개선되었음을 보고하였고, 변재철(2018)은 제자리에 서서 팔, 몸통, 다리를 굽혔다 폈다, 오므렸다 폈다 하는 동작으로 구성된 덤벨 운동 트레이닝을 24주간 실시한 결과, 여성 노인의 평형성 향상이 나타났음을 보고한 바 있다. 본 연구에서 사용한 운동프로그램에도 근력 향상을 위한 동작과 코어안정화를 위한 동작이 포함되어 트레이닝 기간 동안 반복적으로 수행하였기 때문에 평형성 개선 효과가 나타난 것으로 이해된다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Tree>
    <p:extLst>
      <p:ext uri="{BB962C8B-B14F-4D97-AF65-F5344CB8AC3E}">
        <p14:creationId xmlns:p14="http://schemas.microsoft.com/office/powerpoint/2010/main" val="320964562"/>
      </p:ext>
    </p:extLst>
  </p:cSld>
  <p:clrMapOvr>
    <a:masterClrMapping/>
  </p:clrMapOvr>
</p:sld>
</file>

<file path=ppt/slides/slide22.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7" name="직사각형 6"/>
          <p:cNvSpPr/>
          <p:nvPr/>
        </p:nvSpPr>
        <p:spPr>
          <a:xfrm>
            <a:off x="0" y="0"/>
            <a:ext cx="3376929" cy="845820"/>
          </a:xfrm>
          <a:prstGeom prst="rect">
            <a:avLst/>
          </a:prstGeom>
          <a:noFill/>
          <a:ln>
            <a:noFill/>
          </a:ln>
        </p:spPr>
        <p:txBody>
          <a:bodyPr wrap="square">
            <a:spAutoFit/>
          </a:bodyPr>
          <a:p>
            <a:pPr lvl="0" algn="l">
              <a:defRPr/>
            </a:pPr>
            <a:r>
              <a:rPr xmlns:mc="http://schemas.openxmlformats.org/markup-compatibility/2006" xmlns:hp="http://schemas.haansoft.com/office/presentation/8.0" lang="en-US" altLang="ko-KR" sz="5000" b="1" i="0" strike="noStrike" mc:Ignorable="hp" hp:hslEmbossed="0">
                <a:solidFill>
                  <a:srgbClr val="000000">
                    <a:alpha val="100000"/>
                  </a:srgbClr>
                </a:solidFill>
                <a:latin typeface="맑은 고딕"/>
                <a:ea typeface="맑은 고딕"/>
              </a:rPr>
              <a:t>4</a:t>
            </a:r>
            <a:r>
              <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rPr>
              <a:t>. 논  의</a:t>
            </a:r>
            <a:endParaRPr xmlns:mc="http://schemas.openxmlformats.org/markup-compatibility/2006" xmlns:hp="http://schemas.haansoft.com/office/presentation/8.0" sz="5000" b="1" i="0" strike="noStrike" mc:Ignorable="hp" hp:hslEmbossed="0">
              <a:solidFill>
                <a:srgbClr val="000000">
                  <a:alpha val="100000"/>
                </a:srgbClr>
              </a:solidFill>
              <a:latin typeface="맑은 고딕"/>
              <a:ea typeface="맑은 고딕"/>
            </a:endParaRPr>
          </a:p>
        </p:txBody>
      </p:sp>
      <p:sp>
        <p:nvSpPr>
          <p:cNvPr id="8" name="직사각형 7"/>
          <p:cNvSpPr/>
          <p:nvPr/>
        </p:nvSpPr>
        <p:spPr>
          <a:xfrm>
            <a:off x="200631" y="822016"/>
            <a:ext cx="5664661" cy="547679"/>
          </a:xfrm>
          <a:prstGeom prst="rect">
            <a:avLst/>
          </a:prstGeom>
          <a:noFill/>
          <a:ln>
            <a:noFill/>
          </a:ln>
        </p:spPr>
        <p:txBody>
          <a:bodyPr wrap="square">
            <a:spAutoFit/>
          </a:bodyPr>
          <a:p>
            <a:pPr lvl="0" algn="l">
              <a:defRPr/>
            </a:pPr>
            <a:r>
              <a:rPr xmlns:mc="http://schemas.openxmlformats.org/markup-compatibility/2006" xmlns:hp="http://schemas.haansoft.com/office/presentation/8.0" sz="3000" b="0" i="0" strike="noStrike" mc:Ignorable="hp" hp:hslEmbossed="0">
                <a:solidFill>
                  <a:srgbClr val="000000">
                    <a:alpha val="100000"/>
                  </a:srgbClr>
                </a:solidFill>
                <a:latin typeface="맑은 고딕"/>
                <a:ea typeface="맑은 고딕"/>
              </a:rPr>
              <a:t>3. BDNF의 변화</a:t>
            </a:r>
            <a:endParaRPr xmlns:mc="http://schemas.openxmlformats.org/markup-compatibility/2006" xmlns:hp="http://schemas.haansoft.com/office/presentation/8.0" sz="3000" b="0" i="0" strike="noStrike" mc:Ignorable="hp" hp:hslEmbossed="0">
              <a:solidFill>
                <a:srgbClr val="000000">
                  <a:alpha val="100000"/>
                </a:srgbClr>
              </a:solidFill>
              <a:latin typeface="맑은 고딕"/>
              <a:ea typeface="맑은 고딕"/>
            </a:endParaRPr>
          </a:p>
        </p:txBody>
      </p:sp>
      <p:sp>
        <p:nvSpPr>
          <p:cNvPr id="9" name="직사각형 8"/>
          <p:cNvSpPr/>
          <p:nvPr/>
        </p:nvSpPr>
        <p:spPr>
          <a:xfrm>
            <a:off x="292856" y="1527133"/>
            <a:ext cx="11899143" cy="1309412"/>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Arial"/>
                <a:ea typeface="굴림"/>
              </a:rPr>
              <a:t>본 연구에서 BDNF는 운동군에서만 유의하게 증가하여 대조군과 차이를 보였다. 일반적으로 신체활동과 심폐체력의 향상이 뇌 신경세포 생성인자의 수준을 높이며(Ferris et al., 2007; Gutin et al., 2005; Sofi et al., 2001; Swardfager et al., 2011), 근육세포에서 지방산화에 대한 반응으로 BDNF의 농도 증가에 긍정적 영향을 미치는 것으로 보고되고 있다(</a:t>
            </a:r>
            <a:endParaRPr xmlns:mc="http://schemas.openxmlformats.org/markup-compatibility/2006" xmlns:hp="http://schemas.haansoft.com/office/presentation/8.0" sz="2000" b="0" i="0" strike="noStrike" mc:Ignorable="hp" hp:hslEmbossed="0">
              <a:solidFill>
                <a:srgbClr val="000000">
                  <a:alpha val="100000"/>
                </a:srgbClr>
              </a:solidFill>
              <a:latin typeface="Arial"/>
              <a:ea typeface="굴림"/>
            </a:endParaRPr>
          </a:p>
        </p:txBody>
      </p:sp>
      <p:sp>
        <p:nvSpPr>
          <p:cNvPr id="10" name="직사각형 9"/>
          <p:cNvSpPr/>
          <p:nvPr/>
        </p:nvSpPr>
        <p:spPr>
          <a:xfrm>
            <a:off x="350086" y="2822559"/>
            <a:ext cx="11747869" cy="1303420"/>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Arial"/>
                <a:ea typeface="굴림"/>
              </a:rPr>
              <a:t>체력 요인 중 근력과 평형성의 향상이 BDNF의 증가에 도움이 된다고 주장하였다. 더욱이 복합운동은 근육 내 AMPK(AMP-activated protein kinase)를 활성화시킴으로써 에너지 대사와 혈액순환 기능을 개선하고 지방산화를 증가시킬 뿐만 아니라(Matthews et al., 2009), 골격근의 BDNF를 상향 조절하면서(Pedersen et al., 2009) BDNF 활성 촉진에 영향을 미친다.</a:t>
            </a:r>
            <a:endParaRPr xmlns:mc="http://schemas.openxmlformats.org/markup-compatibility/2006" xmlns:hp="http://schemas.haansoft.com/office/presentation/8.0" sz="2000" b="0" i="0" strike="noStrike" mc:Ignorable="hp" hp:hslEmbossed="0">
              <a:solidFill>
                <a:srgbClr val="000000">
                  <a:alpha val="100000"/>
                </a:srgbClr>
              </a:solidFill>
              <a:latin typeface="Arial"/>
              <a:ea typeface="굴림"/>
            </a:endParaRPr>
          </a:p>
        </p:txBody>
      </p:sp>
      <p:sp>
        <p:nvSpPr>
          <p:cNvPr id="11" name="직사각형 10"/>
          <p:cNvSpPr/>
          <p:nvPr/>
        </p:nvSpPr>
        <p:spPr>
          <a:xfrm>
            <a:off x="386550" y="4156918"/>
            <a:ext cx="11418900" cy="1003727"/>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Arial"/>
                <a:ea typeface="굴림"/>
              </a:rPr>
              <a:t>저항성 운동만 주당 3회 수행한 경우에는 혈중 BDNF를 증가시키기에 충분하지 않다고 하였는데(Knaepen et al., 2010), 이유는 저항성 운동 시 휴식기를 가지기 때문에 충분한 운동 강도를 달성하지 못해서라고 주장하였다</a:t>
            </a:r>
            <a:r>
              <a:rPr xmlns:mc="http://schemas.openxmlformats.org/markup-compatibility/2006" xmlns:hp="http://schemas.haansoft.com/office/presentation/8.0" lang="en-US" altLang="ko-KR" sz="2000" b="0" i="0" strike="noStrike" mc:Ignorable="hp" hp:hslEmbossed="0">
                <a:solidFill>
                  <a:srgbClr val="000000">
                    <a:alpha val="100000"/>
                  </a:srgbClr>
                </a:solidFill>
                <a:latin typeface="Arial"/>
                <a:ea typeface="굴림"/>
              </a:rPr>
              <a:t>.</a:t>
            </a:r>
            <a:endParaRPr xmlns:mc="http://schemas.openxmlformats.org/markup-compatibility/2006" xmlns:hp="http://schemas.haansoft.com/office/presentation/8.0" lang="en-US" altLang="ko-KR" sz="2000" b="0" i="0" strike="noStrike" mc:Ignorable="hp" hp:hslEmbossed="0">
              <a:solidFill>
                <a:srgbClr val="000000">
                  <a:alpha val="100000"/>
                </a:srgbClr>
              </a:solidFill>
              <a:latin typeface="Arial"/>
              <a:ea typeface="굴림"/>
            </a:endParaRPr>
          </a:p>
        </p:txBody>
      </p:sp>
      <p:sp>
        <p:nvSpPr>
          <p:cNvPr id="12" name="직사각형 11"/>
          <p:cNvSpPr/>
          <p:nvPr/>
        </p:nvSpPr>
        <p:spPr>
          <a:xfrm>
            <a:off x="389777" y="5191584"/>
            <a:ext cx="11412445" cy="692961"/>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본 운동프로그램은 HRmax 60%이상의 중강도 이상으로 설정된 요인도 고강도 운동 시 BDNF가 증가했다는 선행연구와 유사한 결과를 보여주었다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
        <p:nvSpPr>
          <p:cNvPr id="13" name="직사각형 12"/>
          <p:cNvSpPr/>
          <p:nvPr/>
        </p:nvSpPr>
        <p:spPr>
          <a:xfrm>
            <a:off x="436307" y="5841958"/>
            <a:ext cx="11548991" cy="999019"/>
          </a:xfrm>
          <a:prstGeom prst="rect">
            <a:avLst/>
          </a:prstGeom>
          <a:noFill/>
          <a:ln>
            <a:noFill/>
          </a:ln>
        </p:spPr>
        <p:txBody>
          <a:bodyPr wrap="square">
            <a:spAutoFit/>
          </a:bodyPr>
          <a:p>
            <a:pPr marL="257040" lvl="0" indent="-257040" algn="l">
              <a:buFont typeface="Wingdings"/>
              <a:buChar char="Ø"/>
              <a:defRPr/>
            </a:pPr>
            <a:r>
              <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rPr>
              <a:t>중년여성을 대상으로 안정 시 혈중 BDNF 농도를 증가시키기 위해서는 유산소성 운동과 저항성 운동을 섞은 복합운동이 수행되어야 하며, 운동 강도는 HRR의 60% 이상, 운동 빈도는 주 3회 이상, 운동 기간은 12주 이상으로 설정하는 것이 효과적인 것을 알 수 있다.</a:t>
            </a:r>
            <a:endParaRPr xmlns:mc="http://schemas.openxmlformats.org/markup-compatibility/2006" xmlns:hp="http://schemas.haansoft.com/office/presentation/8.0" sz="2000" b="0" i="0" strike="noStrike" mc:Ignorable="hp" hp:hslEmbossed="0">
              <a:solidFill>
                <a:srgbClr val="000000">
                  <a:alpha val="100000"/>
                </a:srgbClr>
              </a:solidFill>
              <a:latin typeface="맑은 고딕"/>
              <a:ea typeface="맑은 고딕"/>
            </a:endParaRPr>
          </a:p>
        </p:txBody>
      </p:sp>
    </p:spTree>
    <p:extLst>
      <p:ext uri="{BB962C8B-B14F-4D97-AF65-F5344CB8AC3E}">
        <p14:creationId xmlns:p14="http://schemas.microsoft.com/office/powerpoint/2010/main" val="3370142138"/>
      </p:ext>
    </p:extLst>
  </p:cSld>
  <p:clrMapOvr>
    <a:masterClrMapping/>
  </p:clrMapOvr>
</p:sld>
</file>

<file path=ppt/slides/slide2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6" name="文本框 3"/>
          <p:cNvSpPr txBox="1"/>
          <p:nvPr/>
        </p:nvSpPr>
        <p:spPr>
          <a:xfrm>
            <a:off x="0" y="0"/>
            <a:ext cx="4215826" cy="779145"/>
          </a:xfrm>
          <a:prstGeom prst="rect">
            <a:avLst/>
          </a:prstGeom>
          <a:noFill/>
        </p:spPr>
        <p:txBody>
          <a:bodyPr wrap="square">
            <a:noAutofit/>
          </a:bodyPr>
          <a:p>
            <a:pPr lvl="0" algn="ctr">
              <a:defRPr/>
            </a:pPr>
            <a:r>
              <a:rPr lang="ko-KR" altLang="en-US" sz="5000" b="1">
                <a:latin typeface="맑은 고딕"/>
                <a:ea typeface="맑은 고딕"/>
              </a:rPr>
              <a:t>결론과 제언</a:t>
            </a:r>
            <a:endParaRPr lang="ko-KR" altLang="en-US" sz="5000" b="1">
              <a:latin typeface="맑은 고딕"/>
              <a:ea typeface="맑은 고딕"/>
            </a:endParaRPr>
          </a:p>
        </p:txBody>
      </p:sp>
      <p:sp>
        <p:nvSpPr>
          <p:cNvPr id="7" name="가로 글상자 6"/>
          <p:cNvSpPr txBox="1"/>
          <p:nvPr/>
        </p:nvSpPr>
        <p:spPr>
          <a:xfrm>
            <a:off x="851104" y="985279"/>
            <a:ext cx="10878985" cy="1641716"/>
          </a:xfrm>
          <a:prstGeom prst="rect">
            <a:avLst/>
          </a:prstGeom>
        </p:spPr>
        <p:txBody>
          <a:bodyPr wrap="square">
            <a:spAutoFit/>
          </a:bodyPr>
          <a:p>
            <a:pPr lvl="0" algn="l">
              <a:defRPr/>
            </a:pPr>
            <a:r>
              <a:rPr xmlns:mc="http://schemas.openxmlformats.org/markup-compatibility/2006" xmlns:hp="http://schemas.haansoft.com/office/presentation/8.0" lang="ko-KR" altLang="en-US" sz="3400" b="1" i="0" strike="noStrike" mc:Ignorable="hp" hp:hslEmbossed="0">
                <a:solidFill>
                  <a:srgbClr val="000000">
                    <a:alpha val="100000"/>
                  </a:srgbClr>
                </a:solidFill>
                <a:latin typeface="Arial"/>
                <a:ea typeface="굴림"/>
              </a:rPr>
              <a:t> </a:t>
            </a:r>
            <a:r>
              <a:rPr xmlns:mc="http://schemas.openxmlformats.org/markup-compatibility/2006" xmlns:hp="http://schemas.haansoft.com/office/presentation/8.0" sz="3400" b="1" i="0" strike="noStrike" mc:Ignorable="hp" hp:hslEmbossed="0">
                <a:solidFill>
                  <a:srgbClr val="000000">
                    <a:alpha val="100000"/>
                  </a:srgbClr>
                </a:solidFill>
                <a:latin typeface="맑은 고딕"/>
                <a:ea typeface="맑은 고딕"/>
              </a:rPr>
              <a:t>중년여성에게 12주간, 주 3회, 60분씩 밸런스워킹PT 운동을 적용하여 건강체력, BDNF의 변화를 관찰한 결과</a:t>
            </a:r>
            <a:r>
              <a:rPr xmlns:mc="http://schemas.openxmlformats.org/markup-compatibility/2006" xmlns:hp="http://schemas.haansoft.com/office/presentation/8.0" sz="3400" b="1" i="0" strike="noStrike" mc:Ignorable="hp" hp:hslEmbossed="0">
                <a:solidFill>
                  <a:srgbClr val="000000">
                    <a:alpha val="100000"/>
                  </a:srgbClr>
                </a:solidFill>
                <a:latin typeface="Arial"/>
                <a:ea typeface="굴림"/>
              </a:rPr>
              <a:t> </a:t>
            </a:r>
            <a:endParaRPr xmlns:mc="http://schemas.openxmlformats.org/markup-compatibility/2006" xmlns:hp="http://schemas.haansoft.com/office/presentation/8.0" sz="3400" b="1" i="0" strike="noStrike" mc:Ignorable="hp" hp:hslEmbossed="0">
              <a:solidFill>
                <a:srgbClr val="000000">
                  <a:alpha val="100000"/>
                </a:srgbClr>
              </a:solidFill>
              <a:latin typeface="Arial"/>
              <a:ea typeface="굴림"/>
            </a:endParaRPr>
          </a:p>
        </p:txBody>
      </p:sp>
      <p:sp>
        <p:nvSpPr>
          <p:cNvPr id="8" name="Object 1107"/>
          <p:cNvSpPr txBox="1"/>
          <p:nvPr/>
        </p:nvSpPr>
        <p:spPr>
          <a:xfrm>
            <a:off x="1974264" y="2529889"/>
            <a:ext cx="1215001" cy="1075610"/>
          </a:xfrm>
          <a:prstGeom prst="rect">
            <a:avLst/>
          </a:prstGeom>
        </p:spPr>
        <p:txBody>
          <a:bodyPr vert="horz" lIns="0" tIns="0" rIns="0" bIns="0" anchor="ctr" anchorCtr="0">
            <a:normAutofit/>
          </a:bodyPr>
          <a:lstStyle/>
          <a:p>
            <a:pPr lvl="0" algn="ctr" defTabSz="457200">
              <a:lnSpc>
                <a:spcPct val="150000"/>
              </a:lnSpc>
              <a:defRPr/>
            </a:pPr>
            <a:r>
              <a:rPr lang="en-US" altLang="zh-CN" sz="3600" b="1" spc="150">
                <a:solidFill>
                  <a:schemeClr val="accent1">
                    <a:lumMod val="75000"/>
                  </a:schemeClr>
                </a:solidFill>
                <a:latin typeface="맑은 고딕"/>
                <a:ea typeface="맑은 고딕"/>
              </a:rPr>
              <a:t>01</a:t>
            </a:r>
            <a:endParaRPr lang="en-US" altLang="zh-CN" sz="3600" b="1" spc="150">
              <a:solidFill>
                <a:schemeClr val="accent1">
                  <a:lumMod val="75000"/>
                </a:schemeClr>
              </a:solidFill>
              <a:latin typeface="맑은 고딕"/>
              <a:ea typeface="맑은 고딕"/>
            </a:endParaRPr>
          </a:p>
        </p:txBody>
      </p:sp>
      <p:sp>
        <p:nvSpPr>
          <p:cNvPr id="9" name="가로 글상자 8"/>
          <p:cNvSpPr txBox="1"/>
          <p:nvPr/>
        </p:nvSpPr>
        <p:spPr>
          <a:xfrm>
            <a:off x="3301284" y="2755777"/>
            <a:ext cx="6853902" cy="847888"/>
          </a:xfrm>
          <a:prstGeom prst="rect">
            <a:avLst/>
          </a:prstGeom>
        </p:spPr>
        <p:txBody>
          <a:bodyPr wrap="square">
            <a:spAutoFit/>
          </a:bodyPr>
          <a:p>
            <a:pPr lvl="0" algn="l">
              <a:defRPr/>
            </a:pP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운동군의 근력, 근지구력, 유연성, 심폐지구력, 평형성은 대조군 보다 유의하게 향상</a:t>
            </a:r>
            <a:r>
              <a:rPr xmlns:mc="http://schemas.openxmlformats.org/markup-compatibility/2006" xmlns:hp="http://schemas.haansoft.com/office/presentation/8.0" lang="ko-KR" altLang="en-US" sz="2500" b="1" i="0" strike="noStrike" mc:Ignorable="hp" hp:hslEmbossed="0">
                <a:solidFill>
                  <a:srgbClr val="000000">
                    <a:alpha val="100000"/>
                  </a:srgbClr>
                </a:solidFill>
                <a:latin typeface="맑은 고딕"/>
                <a:ea typeface="맑은 고딕"/>
              </a:rPr>
              <a:t> 됨</a:t>
            </a:r>
            <a:r>
              <a:rPr xmlns:mc="http://schemas.openxmlformats.org/markup-compatibility/2006" xmlns:hp="http://schemas.haansoft.com/office/presentation/8.0" lang="en-US" altLang="ko-KR" sz="2500" b="1" i="0" strike="noStrike" mc:Ignorable="hp" hp:hslEmbossed="0">
                <a:solidFill>
                  <a:srgbClr val="000000">
                    <a:alpha val="100000"/>
                  </a:srgbClr>
                </a:solidFill>
                <a:latin typeface="맑은 고딕"/>
                <a:ea typeface="맑은 고딕"/>
              </a:rPr>
              <a:t>.</a:t>
            </a:r>
            <a:endParaRPr xmlns:mc="http://schemas.openxmlformats.org/markup-compatibility/2006" xmlns:hp="http://schemas.haansoft.com/office/presentation/8.0" lang="en-US" altLang="ko-KR" sz="2500" b="1" i="0" strike="noStrike" mc:Ignorable="hp" hp:hslEmbossed="0">
              <a:solidFill>
                <a:srgbClr val="000000">
                  <a:alpha val="100000"/>
                </a:srgbClr>
              </a:solidFill>
              <a:latin typeface="맑은 고딕"/>
              <a:ea typeface="맑은 고딕"/>
            </a:endParaRPr>
          </a:p>
        </p:txBody>
      </p:sp>
      <p:sp>
        <p:nvSpPr>
          <p:cNvPr id="10" name="Object 1107"/>
          <p:cNvSpPr txBox="1"/>
          <p:nvPr/>
        </p:nvSpPr>
        <p:spPr>
          <a:xfrm>
            <a:off x="1877432" y="3684854"/>
            <a:ext cx="1215001" cy="1075610"/>
          </a:xfrm>
          <a:prstGeom prst="rect">
            <a:avLst/>
          </a:prstGeom>
        </p:spPr>
        <p:txBody>
          <a:bodyPr vert="horz" lIns="0" tIns="0" rIns="0" bIns="0" anchor="ctr" anchorCtr="0">
            <a:normAutofit/>
          </a:bodyPr>
          <a:lstStyle/>
          <a:p>
            <a:pPr lvl="0" algn="ctr" defTabSz="457200">
              <a:lnSpc>
                <a:spcPct val="150000"/>
              </a:lnSpc>
              <a:defRPr/>
            </a:pPr>
            <a:r>
              <a:rPr lang="en-US" altLang="zh-CN" sz="3600" b="1" spc="150">
                <a:solidFill>
                  <a:schemeClr val="accent1">
                    <a:lumMod val="75000"/>
                  </a:schemeClr>
                </a:solidFill>
                <a:latin typeface="맑은 고딕"/>
                <a:ea typeface="맑은 고딕"/>
              </a:rPr>
              <a:t>02</a:t>
            </a:r>
            <a:endParaRPr lang="en-US" altLang="zh-CN" sz="3600" b="1" spc="150">
              <a:solidFill>
                <a:schemeClr val="accent1">
                  <a:lumMod val="75000"/>
                </a:schemeClr>
              </a:solidFill>
              <a:latin typeface="맑은 고딕"/>
              <a:ea typeface="맑은 고딕"/>
            </a:endParaRPr>
          </a:p>
        </p:txBody>
      </p:sp>
      <p:sp>
        <p:nvSpPr>
          <p:cNvPr id="12" name="가로 글상자 11"/>
          <p:cNvSpPr txBox="1"/>
          <p:nvPr/>
        </p:nvSpPr>
        <p:spPr>
          <a:xfrm>
            <a:off x="3297834" y="3913324"/>
            <a:ext cx="7017774" cy="851888"/>
          </a:xfrm>
          <a:prstGeom prst="rect">
            <a:avLst/>
          </a:prstGeom>
        </p:spPr>
        <p:txBody>
          <a:bodyPr wrap="square">
            <a:spAutoFit/>
          </a:bodyPr>
          <a:p>
            <a:pPr lvl="0" algn="l">
              <a:defRPr/>
            </a:pP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운동군의 BDNF의 농도는 대조군 보다 유의하게 개선</a:t>
            </a:r>
            <a:r>
              <a:rPr xmlns:mc="http://schemas.openxmlformats.org/markup-compatibility/2006" xmlns:hp="http://schemas.haansoft.com/office/presentation/8.0" lang="ko-KR" altLang="en-US" sz="2500" b="1" i="0" strike="noStrike" mc:Ignorable="hp" hp:hslEmbossed="0">
                <a:solidFill>
                  <a:srgbClr val="000000">
                    <a:alpha val="100000"/>
                  </a:srgbClr>
                </a:solidFill>
                <a:latin typeface="맑은 고딕"/>
                <a:ea typeface="맑은 고딕"/>
              </a:rPr>
              <a:t> 됨</a:t>
            </a:r>
            <a:r>
              <a:rPr xmlns:mc="http://schemas.openxmlformats.org/markup-compatibility/2006" xmlns:hp="http://schemas.haansoft.com/office/presentation/8.0" lang="en-US" altLang="ko-KR" sz="2500" b="1" i="0" strike="noStrike" mc:Ignorable="hp" hp:hslEmbossed="0">
                <a:solidFill>
                  <a:srgbClr val="000000">
                    <a:alpha val="100000"/>
                  </a:srgbClr>
                </a:solidFill>
                <a:latin typeface="맑은 고딕"/>
                <a:ea typeface="맑은 고딕"/>
              </a:rPr>
              <a:t>.</a:t>
            </a:r>
            <a:endParaRPr xmlns:mc="http://schemas.openxmlformats.org/markup-compatibility/2006" xmlns:hp="http://schemas.haansoft.com/office/presentation/8.0" lang="en-US" altLang="ko-KR" sz="2500" b="1" i="0" strike="noStrike" mc:Ignorable="hp" hp:hslEmbossed="0">
              <a:solidFill>
                <a:srgbClr val="000000">
                  <a:alpha val="100000"/>
                </a:srgbClr>
              </a:solidFill>
              <a:latin typeface="맑은 고딕"/>
              <a:ea typeface="맑은 고딕"/>
            </a:endParaRPr>
          </a:p>
        </p:txBody>
      </p:sp>
      <p:sp>
        <p:nvSpPr>
          <p:cNvPr id="14" name="직사각형 13"/>
          <p:cNvSpPr/>
          <p:nvPr/>
        </p:nvSpPr>
        <p:spPr>
          <a:xfrm>
            <a:off x="2179203" y="4893994"/>
            <a:ext cx="9920316" cy="1990676"/>
          </a:xfrm>
          <a:prstGeom prst="rect">
            <a:avLst/>
          </a:prstGeom>
          <a:noFill/>
          <a:ln>
            <a:noFill/>
          </a:ln>
        </p:spPr>
        <p:txBody>
          <a:bodyPr wrap="square">
            <a:spAutoFit/>
          </a:bodyPr>
          <a:p>
            <a:pPr marL="357000" lvl="0" indent="-357000" algn="l">
              <a:buFont typeface="Wingdings"/>
              <a:buChar char="Ø"/>
              <a:defRPr/>
            </a:pP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운동강도를 점증하여 더 우수한 효과를 얻을 수 있었을 것이라는 예상도 가능하므로 향후 운동프로그램 구성 시 고려할 필요가 있다. 또한, 걷기 운동을 기반으로 접근성과 응용성이 높은 밸런스워킹PT 운동을 다른 연령대 및 남성들에게도 적용할 경우, 건강 및 체력적 이점을 줄 수 있는가에 대한 후속 연구가 필요</a:t>
            </a:r>
            <a:endPar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endParaRPr>
          </a:p>
        </p:txBody>
      </p:sp>
    </p:spTree>
    <p:extLst>
      <p:ext uri="{BB962C8B-B14F-4D97-AF65-F5344CB8AC3E}">
        <p14:creationId xmlns:p14="http://schemas.microsoft.com/office/powerpoint/2010/main" val="4204863611"/>
      </p:ext>
    </p:extLst>
  </p:cSld>
  <p:clrMapOvr>
    <a:masterClrMapping/>
  </p:clrMapOvr>
</p:sld>
</file>

<file path=ppt/slides/slide2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dbf4ee"/>
        </a:solidFill>
      </p:bgPr>
    </p:bg>
    <p:spTree>
      <p:nvGrpSpPr>
        <p:cNvPr id="1" name=""/>
        <p:cNvGrpSpPr/>
        <p:nvPr/>
      </p:nvGrpSpPr>
      <p:grpSpPr>
        <a:xfrm>
          <a:off x="0" y="0"/>
          <a:ext cx="0" cy="0"/>
          <a:chOff x="0" y="0"/>
          <a:chExt cx="0" cy="0"/>
        </a:xfrm>
      </p:grpSpPr>
      <p:sp>
        <p:nvSpPr>
          <p:cNvPr id="6" name="文本框 1"/>
          <p:cNvSpPr txBox="1"/>
          <p:nvPr/>
        </p:nvSpPr>
        <p:spPr>
          <a:xfrm>
            <a:off x="0" y="0"/>
            <a:ext cx="4062730" cy="871855"/>
          </a:xfrm>
          <a:prstGeom prst="rect">
            <a:avLst/>
          </a:prstGeom>
          <a:solidFill>
            <a:srgbClr val="b7e8dd"/>
          </a:solidFill>
        </p:spPr>
        <p:txBody>
          <a:bodyPr wrap="square">
            <a:noAutofit/>
          </a:bodyPr>
          <a:p>
            <a:pPr lvl="0">
              <a:defRPr/>
            </a:pPr>
            <a:r>
              <a:rPr lang="en-US" altLang="ko-KR" sz="5000" b="1">
                <a:latin typeface="맑은 고딕"/>
                <a:ea typeface="맑은 고딕"/>
              </a:rPr>
              <a:t>6.</a:t>
            </a:r>
            <a:r>
              <a:rPr lang="ko-KR" altLang="en-US" sz="5000" b="1">
                <a:latin typeface="맑은 고딕"/>
                <a:ea typeface="맑은 고딕"/>
              </a:rPr>
              <a:t> 참고</a:t>
            </a:r>
            <a:r>
              <a:rPr lang="en-US" altLang="zh-CN" sz="5000" b="1">
                <a:latin typeface="맑은 고딕"/>
                <a:ea typeface="맑은 고딕"/>
              </a:rPr>
              <a:t> </a:t>
            </a:r>
            <a:r>
              <a:rPr lang="ko-KR" altLang="en-US" sz="5000" b="1">
                <a:latin typeface="맑은 고딕"/>
                <a:ea typeface="맑은 고딕"/>
              </a:rPr>
              <a:t>문헌</a:t>
            </a:r>
            <a:endParaRPr lang="ko-KR" altLang="en-US" sz="5000" b="1">
              <a:latin typeface="맑은 고딕"/>
              <a:ea typeface="맑은 고딕"/>
            </a:endParaRPr>
          </a:p>
        </p:txBody>
      </p:sp>
      <p:pic>
        <p:nvPicPr>
          <p:cNvPr id="7" name="그림 6"/>
          <p:cNvPicPr>
            <a:picLocks noChangeAspect="1"/>
          </p:cNvPicPr>
          <p:nvPr/>
        </p:nvPicPr>
        <p:blipFill rotWithShape="1">
          <a:blip r:embed="rId2"/>
          <a:stretch>
            <a:fillRect/>
          </a:stretch>
        </p:blipFill>
        <p:spPr>
          <a:xfrm>
            <a:off x="-65467" y="1069379"/>
            <a:ext cx="4190836" cy="5788620"/>
          </a:xfrm>
          <a:prstGeom prst="rect">
            <a:avLst/>
          </a:prstGeom>
        </p:spPr>
      </p:pic>
      <p:pic>
        <p:nvPicPr>
          <p:cNvPr id="8" name="그림 7"/>
          <p:cNvPicPr>
            <a:picLocks noChangeAspect="1"/>
          </p:cNvPicPr>
          <p:nvPr/>
        </p:nvPicPr>
        <p:blipFill rotWithShape="1">
          <a:blip r:embed="rId3"/>
          <a:stretch>
            <a:fillRect/>
          </a:stretch>
        </p:blipFill>
        <p:spPr>
          <a:xfrm>
            <a:off x="4091243" y="0"/>
            <a:ext cx="4460154" cy="6858000"/>
          </a:xfrm>
          <a:prstGeom prst="rect">
            <a:avLst/>
          </a:prstGeom>
        </p:spPr>
      </p:pic>
      <p:pic>
        <p:nvPicPr>
          <p:cNvPr id="10" name="그림 9"/>
          <p:cNvPicPr>
            <a:picLocks noChangeAspect="1"/>
          </p:cNvPicPr>
          <p:nvPr/>
        </p:nvPicPr>
        <p:blipFill rotWithShape="1">
          <a:blip r:embed="rId4"/>
          <a:stretch>
            <a:fillRect/>
          </a:stretch>
        </p:blipFill>
        <p:spPr>
          <a:xfrm>
            <a:off x="8466556" y="0"/>
            <a:ext cx="3725444" cy="6858000"/>
          </a:xfrm>
          <a:prstGeom prst="rect">
            <a:avLst/>
          </a:prstGeom>
        </p:spPr>
      </p:pic>
    </p:spTree>
    <p:extLst>
      <p:ext uri="{BB962C8B-B14F-4D97-AF65-F5344CB8AC3E}">
        <p14:creationId xmlns:p14="http://schemas.microsoft.com/office/powerpoint/2010/main" val="204908977"/>
      </p:ext>
    </p:extLst>
  </p:cSld>
  <p:clrMapOvr>
    <a:masterClrMapping/>
  </p:clrMapOvr>
</p:sld>
</file>

<file path=ppt/slides/slide2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dbf4ee"/>
        </a:solidFill>
      </p:bgPr>
    </p:bg>
    <p:spTree>
      <p:nvGrpSpPr>
        <p:cNvPr id="1" name=""/>
        <p:cNvGrpSpPr/>
        <p:nvPr/>
      </p:nvGrpSpPr>
      <p:grpSpPr>
        <a:xfrm>
          <a:off x="0" y="0"/>
          <a:ext cx="0" cy="0"/>
          <a:chOff x="0" y="0"/>
          <a:chExt cx="0" cy="0"/>
        </a:xfrm>
      </p:grpSpPr>
      <p:sp>
        <p:nvSpPr>
          <p:cNvPr id="6" name="文本框 7"/>
          <p:cNvSpPr txBox="1"/>
          <p:nvPr/>
        </p:nvSpPr>
        <p:spPr>
          <a:xfrm>
            <a:off x="0" y="0"/>
            <a:ext cx="3966210" cy="758825"/>
          </a:xfrm>
          <a:prstGeom prst="rect">
            <a:avLst/>
          </a:prstGeom>
          <a:solidFill>
            <a:srgbClr val="b7e8dd"/>
          </a:solidFill>
        </p:spPr>
        <p:txBody>
          <a:bodyPr wrap="square">
            <a:noAutofit/>
          </a:bodyPr>
          <a:p>
            <a:pPr lvl="0">
              <a:defRPr/>
            </a:pPr>
            <a:r>
              <a:rPr lang="en-US" altLang="ko-KR" sz="5000" b="1">
                <a:latin typeface="맑은 고딕"/>
                <a:ea typeface="맑은 고딕"/>
              </a:rPr>
              <a:t>6.</a:t>
            </a:r>
            <a:r>
              <a:rPr lang="ko-KR" altLang="en-US" sz="5000" b="1">
                <a:latin typeface="맑은 고딕"/>
                <a:ea typeface="맑은 고딕"/>
              </a:rPr>
              <a:t> 참고</a:t>
            </a:r>
            <a:r>
              <a:rPr lang="en-US" altLang="zh-CN" sz="5000" b="1">
                <a:latin typeface="맑은 고딕"/>
                <a:ea typeface="맑은 고딕"/>
              </a:rPr>
              <a:t> </a:t>
            </a:r>
            <a:r>
              <a:rPr lang="ko-KR" altLang="en-US" sz="5000" b="1">
                <a:latin typeface="맑은 고딕"/>
                <a:ea typeface="맑은 고딕"/>
              </a:rPr>
              <a:t>문</a:t>
            </a:r>
            <a:r>
              <a:rPr lang="ko-KR" altLang="en-US" sz="5000" b="1">
                <a:latin typeface="맑은 고딕"/>
                <a:ea typeface="맑은 고딕"/>
                <a:sym typeface="+mn-ea"/>
              </a:rPr>
              <a:t>헌</a:t>
            </a:r>
            <a:endParaRPr lang="ko-KR" altLang="en-US" sz="5000" b="1">
              <a:latin typeface="맑은 고딕"/>
              <a:ea typeface="맑은 고딕"/>
              <a:sym typeface="+mn-ea"/>
            </a:endParaRPr>
          </a:p>
        </p:txBody>
      </p:sp>
      <p:pic>
        <p:nvPicPr>
          <p:cNvPr id="7" name="그림 6"/>
          <p:cNvPicPr>
            <a:picLocks noChangeAspect="1"/>
          </p:cNvPicPr>
          <p:nvPr/>
        </p:nvPicPr>
        <p:blipFill rotWithShape="1">
          <a:blip r:embed="rId2"/>
          <a:stretch>
            <a:fillRect/>
          </a:stretch>
        </p:blipFill>
        <p:spPr>
          <a:xfrm>
            <a:off x="0" y="861889"/>
            <a:ext cx="3936151" cy="3764936"/>
          </a:xfrm>
          <a:prstGeom prst="rect">
            <a:avLst/>
          </a:prstGeom>
        </p:spPr>
      </p:pic>
      <p:pic>
        <p:nvPicPr>
          <p:cNvPr id="8" name="그림 7"/>
          <p:cNvPicPr>
            <a:picLocks noChangeAspect="1"/>
          </p:cNvPicPr>
          <p:nvPr/>
        </p:nvPicPr>
        <p:blipFill rotWithShape="1">
          <a:blip r:embed="rId3"/>
          <a:stretch>
            <a:fillRect/>
          </a:stretch>
        </p:blipFill>
        <p:spPr>
          <a:xfrm>
            <a:off x="0" y="4658196"/>
            <a:ext cx="3947897" cy="2199804"/>
          </a:xfrm>
          <a:prstGeom prst="rect">
            <a:avLst/>
          </a:prstGeom>
        </p:spPr>
      </p:pic>
      <p:pic>
        <p:nvPicPr>
          <p:cNvPr id="9" name="그림 8"/>
          <p:cNvPicPr>
            <a:picLocks noChangeAspect="1"/>
          </p:cNvPicPr>
          <p:nvPr/>
        </p:nvPicPr>
        <p:blipFill rotWithShape="1">
          <a:blip r:embed="rId4"/>
          <a:stretch>
            <a:fillRect/>
          </a:stretch>
        </p:blipFill>
        <p:spPr>
          <a:xfrm>
            <a:off x="3861983" y="0"/>
            <a:ext cx="4211985" cy="6858000"/>
          </a:xfrm>
          <a:prstGeom prst="rect">
            <a:avLst/>
          </a:prstGeom>
        </p:spPr>
      </p:pic>
      <p:pic>
        <p:nvPicPr>
          <p:cNvPr id="10" name="그림 9"/>
          <p:cNvPicPr>
            <a:picLocks noChangeAspect="1"/>
          </p:cNvPicPr>
          <p:nvPr/>
        </p:nvPicPr>
        <p:blipFill rotWithShape="1">
          <a:blip r:embed="rId5"/>
          <a:stretch>
            <a:fillRect/>
          </a:stretch>
        </p:blipFill>
        <p:spPr>
          <a:xfrm>
            <a:off x="7887837" y="0"/>
            <a:ext cx="4304163" cy="6858000"/>
          </a:xfrm>
          <a:prstGeom prst="rect">
            <a:avLst/>
          </a:prstGeom>
        </p:spPr>
      </p:pic>
    </p:spTree>
    <p:extLst>
      <p:ext uri="{BB962C8B-B14F-4D97-AF65-F5344CB8AC3E}">
        <p14:creationId xmlns:p14="http://schemas.microsoft.com/office/powerpoint/2010/main" val="3299719628"/>
      </p:ext>
    </p:extLst>
  </p:cSld>
  <p:clrMapOvr>
    <a:masterClrMapping/>
  </p:clrMapOvr>
</p:sld>
</file>

<file path=ppt/slides/slide2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6" name="文本框 7"/>
          <p:cNvSpPr txBox="1"/>
          <p:nvPr/>
        </p:nvSpPr>
        <p:spPr>
          <a:xfrm>
            <a:off x="0" y="0"/>
            <a:ext cx="3973941" cy="758825"/>
          </a:xfrm>
          <a:prstGeom prst="rect">
            <a:avLst/>
          </a:prstGeom>
          <a:noFill/>
        </p:spPr>
        <p:txBody>
          <a:bodyPr wrap="square">
            <a:noAutofit/>
          </a:bodyPr>
          <a:p>
            <a:pPr lvl="0">
              <a:defRPr/>
            </a:pPr>
            <a:r>
              <a:rPr lang="en-US" altLang="ko-KR" sz="5000" b="1">
                <a:latin typeface="맑은 고딕"/>
                <a:ea typeface="맑은 고딕"/>
              </a:rPr>
              <a:t>6.</a:t>
            </a:r>
            <a:r>
              <a:rPr lang="ko-KR" altLang="en-US" sz="5000" b="1">
                <a:latin typeface="맑은 고딕"/>
                <a:ea typeface="맑은 고딕"/>
              </a:rPr>
              <a:t> 참고</a:t>
            </a:r>
            <a:r>
              <a:rPr lang="en-US" altLang="zh-CN" sz="5000" b="1">
                <a:latin typeface="맑은 고딕"/>
                <a:ea typeface="맑은 고딕"/>
              </a:rPr>
              <a:t> </a:t>
            </a:r>
            <a:r>
              <a:rPr lang="ko-KR" altLang="en-US" sz="5000" b="1">
                <a:latin typeface="맑은 고딕"/>
                <a:ea typeface="맑은 고딕"/>
              </a:rPr>
              <a:t>문</a:t>
            </a:r>
            <a:r>
              <a:rPr lang="ko-KR" altLang="en-US" sz="5000" b="1">
                <a:latin typeface="맑은 고딕"/>
                <a:ea typeface="맑은 고딕"/>
                <a:sym typeface="+mn-ea"/>
              </a:rPr>
              <a:t>헌</a:t>
            </a:r>
            <a:endParaRPr lang="ko-KR" altLang="en-US" sz="5000" b="1">
              <a:latin typeface="맑은 고딕"/>
              <a:ea typeface="맑은 고딕"/>
              <a:sym typeface="+mn-ea"/>
            </a:endParaRPr>
          </a:p>
        </p:txBody>
      </p:sp>
      <p:pic>
        <p:nvPicPr>
          <p:cNvPr id="7" name="그림 6"/>
          <p:cNvPicPr>
            <a:picLocks noChangeAspect="1"/>
          </p:cNvPicPr>
          <p:nvPr/>
        </p:nvPicPr>
        <p:blipFill rotWithShape="1">
          <a:blip r:embed="rId2"/>
          <a:stretch>
            <a:fillRect/>
          </a:stretch>
        </p:blipFill>
        <p:spPr>
          <a:xfrm>
            <a:off x="0" y="1013951"/>
            <a:ext cx="3973942" cy="5844048"/>
          </a:xfrm>
          <a:prstGeom prst="rect">
            <a:avLst/>
          </a:prstGeom>
        </p:spPr>
      </p:pic>
      <p:pic>
        <p:nvPicPr>
          <p:cNvPr id="8" name="그림 7"/>
          <p:cNvPicPr>
            <a:picLocks noChangeAspect="1"/>
          </p:cNvPicPr>
          <p:nvPr/>
        </p:nvPicPr>
        <p:blipFill rotWithShape="1">
          <a:blip r:embed="rId3"/>
          <a:stretch>
            <a:fillRect/>
          </a:stretch>
        </p:blipFill>
        <p:spPr>
          <a:xfrm>
            <a:off x="4025869" y="0"/>
            <a:ext cx="4310052" cy="6796548"/>
          </a:xfrm>
          <a:prstGeom prst="rect">
            <a:avLst/>
          </a:prstGeom>
        </p:spPr>
      </p:pic>
      <p:pic>
        <p:nvPicPr>
          <p:cNvPr id="9" name="그림 8"/>
          <p:cNvPicPr>
            <a:picLocks noChangeAspect="1"/>
          </p:cNvPicPr>
          <p:nvPr/>
        </p:nvPicPr>
        <p:blipFill rotWithShape="1">
          <a:blip r:embed="rId4"/>
          <a:stretch>
            <a:fillRect/>
          </a:stretch>
        </p:blipFill>
        <p:spPr>
          <a:xfrm>
            <a:off x="8387849" y="0"/>
            <a:ext cx="3937594" cy="6858000"/>
          </a:xfrm>
          <a:prstGeom prst="rect">
            <a:avLst/>
          </a:prstGeom>
        </p:spPr>
      </p:pic>
    </p:spTree>
    <p:extLst>
      <p:ext uri="{BB962C8B-B14F-4D97-AF65-F5344CB8AC3E}">
        <p14:creationId xmlns:p14="http://schemas.microsoft.com/office/powerpoint/2010/main" val="755316306"/>
      </p:ext>
    </p:extLst>
  </p:cSld>
  <p:clrMapOvr>
    <a:masterClrMapping/>
  </p:clrMapOvr>
</p:sld>
</file>

<file path=ppt/slides/slide2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6" name="文本框 7"/>
          <p:cNvSpPr txBox="1"/>
          <p:nvPr/>
        </p:nvSpPr>
        <p:spPr>
          <a:xfrm>
            <a:off x="0" y="0"/>
            <a:ext cx="4385309" cy="758825"/>
          </a:xfrm>
          <a:prstGeom prst="rect">
            <a:avLst/>
          </a:prstGeom>
          <a:noFill/>
        </p:spPr>
        <p:txBody>
          <a:bodyPr wrap="square">
            <a:noAutofit/>
          </a:bodyPr>
          <a:p>
            <a:pPr lvl="0">
              <a:defRPr/>
            </a:pPr>
            <a:r>
              <a:rPr lang="en-US" altLang="ko-KR" sz="5000" b="1">
                <a:latin typeface="맑은 고딕"/>
                <a:ea typeface="맑은 고딕"/>
              </a:rPr>
              <a:t>6.</a:t>
            </a:r>
            <a:r>
              <a:rPr lang="ko-KR" altLang="en-US" sz="5000" b="1">
                <a:latin typeface="맑은 고딕"/>
                <a:ea typeface="맑은 고딕"/>
              </a:rPr>
              <a:t> 참고</a:t>
            </a:r>
            <a:r>
              <a:rPr lang="en-US" altLang="zh-CN" sz="5000" b="1">
                <a:latin typeface="맑은 고딕"/>
                <a:ea typeface="맑은 고딕"/>
              </a:rPr>
              <a:t> </a:t>
            </a:r>
            <a:r>
              <a:rPr lang="ko-KR" altLang="en-US" sz="5000" b="1">
                <a:latin typeface="맑은 고딕"/>
                <a:ea typeface="맑은 고딕"/>
              </a:rPr>
              <a:t>문</a:t>
            </a:r>
            <a:r>
              <a:rPr lang="ko-KR" altLang="en-US" sz="5000" b="1">
                <a:latin typeface="맑은 고딕"/>
                <a:ea typeface="맑은 고딕"/>
                <a:sym typeface="+mn-ea"/>
              </a:rPr>
              <a:t>헌</a:t>
            </a:r>
            <a:endParaRPr lang="ko-KR" altLang="en-US" sz="5000" b="1">
              <a:latin typeface="맑은 고딕"/>
              <a:ea typeface="맑은 고딕"/>
              <a:sym typeface="+mn-ea"/>
            </a:endParaRPr>
          </a:p>
        </p:txBody>
      </p:sp>
      <p:pic>
        <p:nvPicPr>
          <p:cNvPr id="7" name="그림 6"/>
          <p:cNvPicPr>
            <a:picLocks noChangeAspect="1"/>
          </p:cNvPicPr>
          <p:nvPr/>
        </p:nvPicPr>
        <p:blipFill rotWithShape="1">
          <a:blip r:embed="rId2"/>
          <a:stretch>
            <a:fillRect/>
          </a:stretch>
        </p:blipFill>
        <p:spPr>
          <a:xfrm>
            <a:off x="0" y="1034436"/>
            <a:ext cx="6380270" cy="5823564"/>
          </a:xfrm>
          <a:prstGeom prst="rect">
            <a:avLst/>
          </a:prstGeom>
        </p:spPr>
      </p:pic>
      <p:pic>
        <p:nvPicPr>
          <p:cNvPr id="8" name="그림 7"/>
          <p:cNvPicPr>
            <a:picLocks noChangeAspect="1"/>
          </p:cNvPicPr>
          <p:nvPr/>
        </p:nvPicPr>
        <p:blipFill rotWithShape="1">
          <a:blip r:embed="rId3"/>
          <a:stretch>
            <a:fillRect/>
          </a:stretch>
        </p:blipFill>
        <p:spPr>
          <a:xfrm>
            <a:off x="6370878" y="0"/>
            <a:ext cx="5821122" cy="6858000"/>
          </a:xfrm>
          <a:prstGeom prst="rect">
            <a:avLst/>
          </a:prstGeom>
        </p:spPr>
      </p:pic>
    </p:spTree>
    <p:extLst>
      <p:ext uri="{BB962C8B-B14F-4D97-AF65-F5344CB8AC3E}">
        <p14:creationId xmlns:p14="http://schemas.microsoft.com/office/powerpoint/2010/main" val="299330451"/>
      </p:ext>
    </p:extLst>
  </p:cSld>
  <p:clrMapOvr>
    <a:masterClrMapping/>
  </p:clrMapOvr>
</p:sld>
</file>

<file path=ppt/slides/slide2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tretch>
            <a:fillRect/>
          </a:stretch>
        </p:blipFill>
        <p:spPr>
          <a:xfrm rot="9120000">
            <a:off x="-762000" y="-1504950"/>
            <a:ext cx="4114800" cy="2317750"/>
          </a:xfrm>
          <a:prstGeom prst="rect">
            <a:avLst/>
          </a:prstGeom>
          <a:ln>
            <a:solidFill>
              <a:srgbClr val="dbf4ee"/>
            </a:solidFill>
          </a:ln>
        </p:spPr>
      </p:pic>
      <p:pic>
        <p:nvPicPr>
          <p:cNvPr id="3" name="Picture 3"/>
          <p:cNvPicPr>
            <a:picLocks noChangeAspect="1"/>
          </p:cNvPicPr>
          <p:nvPr/>
        </p:nvPicPr>
        <p:blipFill rotWithShape="1">
          <a:blip r:embed="rId3"/>
          <a:stretch>
            <a:fillRect/>
          </a:stretch>
        </p:blipFill>
        <p:spPr>
          <a:xfrm>
            <a:off x="5575300" y="1714500"/>
            <a:ext cx="5715000" cy="6350"/>
          </a:xfrm>
          <a:prstGeom prst="rect">
            <a:avLst/>
          </a:prstGeom>
        </p:spPr>
      </p:pic>
      <p:pic>
        <p:nvPicPr>
          <p:cNvPr id="4" name="Picture 4"/>
          <p:cNvPicPr>
            <a:picLocks noChangeAspect="1"/>
          </p:cNvPicPr>
          <p:nvPr/>
        </p:nvPicPr>
        <p:blipFill rotWithShape="1">
          <a:blip r:embed="rId4"/>
          <a:stretch>
            <a:fillRect/>
          </a:stretch>
        </p:blipFill>
        <p:spPr>
          <a:xfrm>
            <a:off x="5568950" y="2819400"/>
            <a:ext cx="5715000" cy="12700"/>
          </a:xfrm>
          <a:prstGeom prst="rect">
            <a:avLst/>
          </a:prstGeom>
        </p:spPr>
      </p:pic>
      <p:pic>
        <p:nvPicPr>
          <p:cNvPr id="5" name="Picture 5"/>
          <p:cNvPicPr>
            <a:picLocks noChangeAspect="1"/>
          </p:cNvPicPr>
          <p:nvPr/>
        </p:nvPicPr>
        <p:blipFill rotWithShape="1">
          <a:blip r:embed="rId5"/>
          <a:stretch>
            <a:fillRect/>
          </a:stretch>
        </p:blipFill>
        <p:spPr>
          <a:xfrm>
            <a:off x="5715000" y="4023955"/>
            <a:ext cx="5715000" cy="12700"/>
          </a:xfrm>
          <a:prstGeom prst="rect">
            <a:avLst/>
          </a:prstGeom>
        </p:spPr>
      </p:pic>
      <p:pic>
        <p:nvPicPr>
          <p:cNvPr id="6" name="Picture 6"/>
          <p:cNvPicPr>
            <a:picLocks noChangeAspect="1"/>
          </p:cNvPicPr>
          <p:nvPr/>
        </p:nvPicPr>
        <p:blipFill rotWithShape="1">
          <a:blip r:embed="rId6"/>
          <a:stretch>
            <a:fillRect/>
          </a:stretch>
        </p:blipFill>
        <p:spPr>
          <a:xfrm>
            <a:off x="5568950" y="5168900"/>
            <a:ext cx="5715000" cy="12700"/>
          </a:xfrm>
          <a:prstGeom prst="rect">
            <a:avLst/>
          </a:prstGeom>
        </p:spPr>
      </p:pic>
      <p:pic>
        <p:nvPicPr>
          <p:cNvPr id="7" name="Picture 7"/>
          <p:cNvPicPr>
            <a:picLocks noChangeAspect="1"/>
          </p:cNvPicPr>
          <p:nvPr/>
        </p:nvPicPr>
        <p:blipFill rotWithShape="1">
          <a:blip r:embed="rId7"/>
          <a:stretch>
            <a:fillRect/>
          </a:stretch>
        </p:blipFill>
        <p:spPr>
          <a:xfrm>
            <a:off x="6775450" y="6047144"/>
            <a:ext cx="3740150" cy="1111250"/>
          </a:xfrm>
          <a:prstGeom prst="rect">
            <a:avLst/>
          </a:prstGeom>
        </p:spPr>
      </p:pic>
      <p:sp>
        <p:nvSpPr>
          <p:cNvPr id="8" name="TextBox 8"/>
          <p:cNvSpPr txBox="1"/>
          <p:nvPr/>
        </p:nvSpPr>
        <p:spPr>
          <a:xfrm>
            <a:off x="863600" y="2673350"/>
            <a:ext cx="4432300" cy="1511300"/>
          </a:xfrm>
          <a:prstGeom prst="rect">
            <a:avLst/>
          </a:prstGeom>
        </p:spPr>
        <p:txBody>
          <a:bodyPr lIns="0" tIns="216366" rIns="0" bIns="0" anchor="t"/>
          <a:lstStyle/>
          <a:p>
            <a:pPr lvl="0" algn="l">
              <a:lnSpc>
                <a:spcPct val="99600"/>
              </a:lnSpc>
              <a:defRPr/>
            </a:pPr>
            <a:endParaRPr lang="en" sz="8500" b="0" i="0" u="none" strike="noStrike">
              <a:solidFill>
                <a:srgbClr val="2d2d2d"/>
              </a:solidFill>
              <a:latin typeface="Cormorant Bold"/>
            </a:endParaRPr>
          </a:p>
        </p:txBody>
      </p:sp>
      <p:sp>
        <p:nvSpPr>
          <p:cNvPr id="9" name="TextBox 9"/>
          <p:cNvSpPr txBox="1"/>
          <p:nvPr/>
        </p:nvSpPr>
        <p:spPr>
          <a:xfrm>
            <a:off x="1092200" y="2514600"/>
            <a:ext cx="3765550" cy="914400"/>
          </a:xfrm>
          <a:prstGeom prst="rect">
            <a:avLst/>
          </a:prstGeom>
        </p:spPr>
        <p:txBody>
          <a:bodyPr lIns="0" tIns="46840" rIns="0" bIns="0" anchor="t"/>
          <a:lstStyle/>
          <a:p>
            <a:pPr lvl="0">
              <a:defRPr/>
            </a:pPr>
            <a:endParaRPr lang="en" sz="5000" b="0" i="0" u="none" strike="noStrike">
              <a:solidFill>
                <a:srgbClr val="2d2d2d"/>
              </a:solidFill>
              <a:latin typeface="맑은 고딕"/>
              <a:ea typeface="맑은 고딕"/>
            </a:endParaRPr>
          </a:p>
        </p:txBody>
      </p:sp>
      <p:sp>
        <p:nvSpPr>
          <p:cNvPr id="14" name="TextBox 14"/>
          <p:cNvSpPr txBox="1"/>
          <p:nvPr/>
        </p:nvSpPr>
        <p:spPr>
          <a:xfrm>
            <a:off x="6534150" y="3581400"/>
            <a:ext cx="4933950" cy="228600"/>
          </a:xfrm>
          <a:prstGeom prst="rect">
            <a:avLst/>
          </a:prstGeom>
        </p:spPr>
        <p:txBody>
          <a:bodyPr anchor="t"/>
          <a:lstStyle/>
          <a:p>
            <a:pPr lvl="0" algn="l">
              <a:lnSpc>
                <a:spcPct val="139440"/>
              </a:lnSpc>
              <a:defRPr/>
            </a:pPr>
            <a:r>
              <a:rPr lang="en-US" sz="1200" b="0" i="0" u="none" strike="noStrike">
                <a:solidFill>
                  <a:srgbClr val="2d2d2d"/>
                </a:solidFill>
                <a:latin typeface="Pretendard Regular"/>
              </a:rPr>
              <a:t>.</a:t>
            </a:r>
            <a:endParaRPr lang="en-US" sz="1200" b="0" i="0" u="none" strike="noStrike">
              <a:solidFill>
                <a:srgbClr val="2d2d2d"/>
              </a:solidFill>
              <a:latin typeface="Pretendard Regular"/>
            </a:endParaRPr>
          </a:p>
        </p:txBody>
      </p:sp>
      <p:sp>
        <p:nvSpPr>
          <p:cNvPr id="16" name="TextBox 16"/>
          <p:cNvSpPr txBox="1"/>
          <p:nvPr/>
        </p:nvSpPr>
        <p:spPr>
          <a:xfrm>
            <a:off x="6546850" y="4673600"/>
            <a:ext cx="4933950" cy="228600"/>
          </a:xfrm>
          <a:prstGeom prst="rect">
            <a:avLst/>
          </a:prstGeom>
        </p:spPr>
        <p:txBody>
          <a:bodyPr anchor="t"/>
          <a:lstStyle/>
          <a:p>
            <a:pPr lvl="0" algn="l">
              <a:lnSpc>
                <a:spcPct val="139440"/>
              </a:lnSpc>
              <a:defRPr/>
            </a:pPr>
            <a:r>
              <a:rPr lang="en-US" sz="1200" b="0" i="0" u="none" strike="noStrike">
                <a:solidFill>
                  <a:srgbClr val="2d2d2d"/>
                </a:solidFill>
                <a:latin typeface="Pretendard Regular"/>
              </a:rPr>
              <a:t>.</a:t>
            </a:r>
            <a:endParaRPr lang="en-US" sz="1200" b="0" i="0" u="none" strike="noStrike">
              <a:solidFill>
                <a:srgbClr val="2d2d2d"/>
              </a:solidFill>
              <a:latin typeface="Pretendard Regular"/>
            </a:endParaRPr>
          </a:p>
        </p:txBody>
      </p:sp>
      <p:sp>
        <p:nvSpPr>
          <p:cNvPr id="18" name="TextBox 18"/>
          <p:cNvSpPr txBox="1"/>
          <p:nvPr/>
        </p:nvSpPr>
        <p:spPr>
          <a:xfrm>
            <a:off x="6546850" y="5842000"/>
            <a:ext cx="4933950" cy="228600"/>
          </a:xfrm>
          <a:prstGeom prst="rect">
            <a:avLst/>
          </a:prstGeom>
        </p:spPr>
        <p:txBody>
          <a:bodyPr anchor="t"/>
          <a:lstStyle/>
          <a:p>
            <a:pPr lvl="0" algn="l">
              <a:lnSpc>
                <a:spcPct val="139440"/>
              </a:lnSpc>
              <a:defRPr/>
            </a:pPr>
            <a:endParaRPr lang="en-US" sz="1200" b="0" i="0" u="none" strike="noStrike">
              <a:solidFill>
                <a:srgbClr val="2d2d2d"/>
              </a:solidFill>
              <a:latin typeface="Pretendard Regular"/>
            </a:endParaRPr>
          </a:p>
        </p:txBody>
      </p:sp>
      <p:sp>
        <p:nvSpPr>
          <p:cNvPr id="36" name="가로 글상자 35"/>
          <p:cNvSpPr txBox="1"/>
          <p:nvPr/>
        </p:nvSpPr>
        <p:spPr>
          <a:xfrm>
            <a:off x="3048000" y="2715577"/>
            <a:ext cx="6096000" cy="1426845"/>
          </a:xfrm>
          <a:prstGeom prst="rect">
            <a:avLst/>
          </a:prstGeom>
        </p:spPr>
        <p:txBody>
          <a:bodyPr wrap="square">
            <a:spAutoFit/>
          </a:bodyPr>
          <a:p>
            <a:pPr lvl="0" algn="ctr">
              <a:defRPr/>
            </a:pPr>
            <a:r>
              <a:rPr lang="ko-KR" altLang="en-US" sz="8800">
                <a:latin typeface="맑은 고딕"/>
                <a:ea typeface="맑은 고딕"/>
              </a:rPr>
              <a:t>감사합니다</a:t>
            </a:r>
            <a:endParaRPr lang="ko-KR" altLang="en-US"/>
          </a:p>
        </p:txBody>
      </p:sp>
    </p:spTree>
    <p:extLst>
      <p:ext uri="{BB962C8B-B14F-4D97-AF65-F5344CB8AC3E}">
        <p14:creationId xmlns:p14="http://schemas.microsoft.com/office/powerpoint/2010/main" val="2410211158"/>
      </p:ext>
    </p:extLst>
  </p:cSld>
  <p:clrMapOvr>
    <a:masterClrMapping/>
  </p:clrMapOvr>
</p:sld>
</file>

<file path=ppt/slides/slide3.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tretch>
            <a:fillRect/>
          </a:stretch>
        </p:blipFill>
        <p:spPr>
          <a:xfrm>
            <a:off x="552450" y="2540000"/>
            <a:ext cx="11087100" cy="6350"/>
          </a:xfrm>
          <a:prstGeom prst="rect">
            <a:avLst/>
          </a:prstGeom>
        </p:spPr>
      </p:pic>
      <p:pic>
        <p:nvPicPr>
          <p:cNvPr id="9" name="Picture 9"/>
          <p:cNvPicPr>
            <a:picLocks noChangeAspect="1"/>
          </p:cNvPicPr>
          <p:nvPr/>
        </p:nvPicPr>
        <p:blipFill rotWithShape="1">
          <a:blip r:embed="rId3"/>
          <a:stretch>
            <a:fillRect/>
          </a:stretch>
        </p:blipFill>
        <p:spPr>
          <a:xfrm rot="12480000">
            <a:off x="7689850" y="-1784350"/>
            <a:ext cx="5149850" cy="2895600"/>
          </a:xfrm>
          <a:prstGeom prst="rect">
            <a:avLst/>
          </a:prstGeom>
          <a:ln>
            <a:solidFill>
              <a:srgbClr val="b7e8dd"/>
            </a:solidFill>
          </a:ln>
        </p:spPr>
      </p:pic>
      <p:pic>
        <p:nvPicPr>
          <p:cNvPr id="24" name="그림 23"/>
          <p:cNvPicPr>
            <a:picLocks noChangeAspect="1"/>
          </p:cNvPicPr>
          <p:nvPr/>
        </p:nvPicPr>
        <p:blipFill rotWithShape="1">
          <a:blip r:embed="rId4"/>
          <a:stretch>
            <a:fillRect/>
          </a:stretch>
        </p:blipFill>
        <p:spPr>
          <a:xfrm>
            <a:off x="0" y="0"/>
            <a:ext cx="6000291" cy="6966856"/>
          </a:xfrm>
          <a:prstGeom prst="rect">
            <a:avLst/>
          </a:prstGeom>
        </p:spPr>
      </p:pic>
      <p:sp>
        <p:nvSpPr>
          <p:cNvPr id="27" name="직사각형 26"/>
          <p:cNvSpPr/>
          <p:nvPr/>
        </p:nvSpPr>
        <p:spPr>
          <a:xfrm>
            <a:off x="5892800" y="0"/>
            <a:ext cx="6184900" cy="6858000"/>
          </a:xfrm>
          <a:prstGeom prst="rect">
            <a:avLst/>
          </a:prstGeom>
          <a:solidFill>
            <a:srgbClr val="dbf4ee"/>
          </a:solidFill>
          <a:ln w="57150">
            <a:solidFill>
              <a:schemeClr val="accent1">
                <a:shade val="20000"/>
              </a:schemeClr>
            </a:solidFill>
            <a:prstDash val="solid"/>
          </a:ln>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endParaRPr lang="ko-KR" altLang="en-US"/>
          </a:p>
          <a:p>
            <a:pPr lvl="0" algn="ctr">
              <a:defRPr/>
            </a:pPr>
            <a:endParaRPr lang="ko-KR" altLang="en-US" sz="1800" b="1"/>
          </a:p>
          <a:p>
            <a:pPr lvl="0" algn="ctr">
              <a:defRPr/>
            </a:pPr>
            <a:r>
              <a:rPr lang="ko-KR" altLang="en-US" sz="2300" b="1">
                <a:solidFill>
                  <a:schemeClr val="dk1"/>
                </a:solidFill>
                <a:latin typeface="맑은 고딕"/>
                <a:ea typeface="맑은 고딕"/>
              </a:rPr>
              <a:t>초록</a:t>
            </a:r>
            <a:endParaRPr lang="ko-KR" altLang="en-US" sz="1800" b="1">
              <a:solidFill>
                <a:schemeClr val="dk1"/>
              </a:solidFill>
            </a:endParaRPr>
          </a:p>
          <a:p>
            <a:pPr lvl="0">
              <a:defRPr/>
            </a:pPr>
            <a:r>
              <a:rPr lang="ko-KR" altLang="en-US" sz="1800" b="1">
                <a:solidFill>
                  <a:schemeClr val="dk1"/>
                </a:solidFill>
              </a:rPr>
              <a:t> </a:t>
            </a:r>
            <a:r>
              <a:rPr lang="ko-KR" altLang="en-US" sz="1800" b="1">
                <a:solidFill>
                  <a:schemeClr val="dk1"/>
                </a:solidFill>
                <a:latin typeface="맑은 고딕"/>
                <a:ea typeface="맑은 고딕"/>
              </a:rPr>
              <a:t>본 연구는 </a:t>
            </a:r>
            <a:r>
              <a:rPr lang="ko-KR" altLang="en-US" sz="1800" b="1" u="sng">
                <a:solidFill>
                  <a:schemeClr val="dk1"/>
                </a:solidFill>
                <a:latin typeface="맑은 고딕"/>
                <a:ea typeface="맑은 고딕"/>
              </a:rPr>
              <a:t>12주간의 밸런스워킹PT 운동 프로그램이 중년 여성의 건강 관련 체력 요인과 인지 기능에 미치는 영향을 규명하는 것을 목적으로 한다. </a:t>
            </a:r>
            <a:endParaRPr lang="ko-KR" altLang="en-US" sz="1800" b="1" u="sng">
              <a:solidFill>
                <a:schemeClr val="dk1"/>
              </a:solidFill>
              <a:latin typeface="맑은 고딕"/>
              <a:ea typeface="맑은 고딕"/>
            </a:endParaRPr>
          </a:p>
          <a:p>
            <a:pPr lvl="0">
              <a:defRPr/>
            </a:pPr>
            <a:r>
              <a:rPr lang="ko-KR" altLang="en-US" sz="1800" b="1">
                <a:solidFill>
                  <a:schemeClr val="dk1"/>
                </a:solidFill>
                <a:latin typeface="맑은 고딕"/>
                <a:ea typeface="맑은 고딕"/>
              </a:rPr>
              <a:t> 연구 대상자는 보행에 지장이 없는 45세에서 54세의 중년 여성 50명이었으며, 무작위 배정 방법을 통해 </a:t>
            </a:r>
            <a:r>
              <a:rPr lang="ko-KR" altLang="en-US" sz="1800" b="1" u="sng">
                <a:solidFill>
                  <a:schemeClr val="dk1"/>
                </a:solidFill>
                <a:latin typeface="맑은 고딕"/>
                <a:ea typeface="맑은 고딕"/>
              </a:rPr>
              <a:t>25명은 운동군, 25명은 통제군</a:t>
            </a:r>
            <a:r>
              <a:rPr lang="ko-KR" altLang="en-US" sz="1800" b="1">
                <a:solidFill>
                  <a:schemeClr val="dk1"/>
                </a:solidFill>
                <a:latin typeface="맑은 고딕"/>
                <a:ea typeface="맑은 고딕"/>
              </a:rPr>
              <a:t>으로 나누었다.           12주간의 실험 기간 동안 운동군에서 2명, 통제군에서 4명이 탈락하여 </a:t>
            </a:r>
            <a:r>
              <a:rPr lang="ko-KR" altLang="en-US" sz="1800" b="1" u="sng">
                <a:solidFill>
                  <a:schemeClr val="dk1"/>
                </a:solidFill>
                <a:latin typeface="맑은 고딕"/>
                <a:ea typeface="맑은 고딕"/>
              </a:rPr>
              <a:t>최종적으로 44명이 참여</a:t>
            </a:r>
            <a:r>
              <a:rPr lang="ko-KR" altLang="en-US" sz="1800" b="1">
                <a:solidFill>
                  <a:schemeClr val="dk1"/>
                </a:solidFill>
                <a:latin typeface="맑은 고딕"/>
                <a:ea typeface="맑은 고딕"/>
              </a:rPr>
              <a:t>하였다. 측정 변인으로는 체중, 체중 대비 상대 악력, 윗몸일으키기, 앉아 윗몸 앞으로 굽히기, 하버스 스텝 검사, 눈 감고 외발 서기, 그리고 BDNF가 포함되었다. 처치 효과를 검증하기 위해 반복 </a:t>
            </a:r>
            <a:r>
              <a:rPr lang="ko-KR" altLang="en-US" sz="1800" b="1" u="sng">
                <a:solidFill>
                  <a:schemeClr val="dk1"/>
                </a:solidFill>
                <a:latin typeface="맑은 고딕"/>
                <a:ea typeface="맑은 고딕"/>
              </a:rPr>
              <a:t>이원분산분석</a:t>
            </a:r>
            <a:r>
              <a:rPr lang="ko-KR" altLang="en-US" sz="1800" b="1">
                <a:solidFill>
                  <a:schemeClr val="dk1"/>
                </a:solidFill>
                <a:latin typeface="맑은 고딕"/>
                <a:ea typeface="맑은 고딕"/>
              </a:rPr>
              <a:t>을 실시하였으며, </a:t>
            </a:r>
            <a:r>
              <a:rPr lang="ko-KR" altLang="en-US" sz="1800" b="1" u="sng">
                <a:solidFill>
                  <a:schemeClr val="dk1"/>
                </a:solidFill>
                <a:latin typeface="맑은 고딕"/>
                <a:ea typeface="맑은 고딕"/>
              </a:rPr>
              <a:t>사후</a:t>
            </a:r>
            <a:endParaRPr lang="ko-KR" altLang="en-US" sz="1800" b="1" u="sng">
              <a:solidFill>
                <a:schemeClr val="dk1"/>
              </a:solidFill>
              <a:latin typeface="맑은 고딕"/>
              <a:ea typeface="맑은 고딕"/>
            </a:endParaRPr>
          </a:p>
          <a:p>
            <a:pPr lvl="0">
              <a:defRPr/>
            </a:pPr>
            <a:r>
              <a:rPr lang="ko-KR" altLang="en-US" sz="1800" b="1" u="sng">
                <a:solidFill>
                  <a:schemeClr val="dk1"/>
                </a:solidFill>
                <a:latin typeface="맑은 고딕"/>
                <a:ea typeface="맑은 고딕"/>
              </a:rPr>
              <a:t>검증으로는 Student t-검정</a:t>
            </a:r>
            <a:r>
              <a:rPr lang="ko-KR" altLang="en-US" sz="1800" b="1">
                <a:solidFill>
                  <a:schemeClr val="dk1"/>
                </a:solidFill>
                <a:latin typeface="맑은 고딕"/>
                <a:ea typeface="맑은 고딕"/>
              </a:rPr>
              <a:t>을 사용하였다. 연구 결과, 근력, 근지구력, 유연성, 심폐지구력, 평형성, 그리고 BDNF에서 운동군만 유의한 향상이 나타났다. 이러한 결과는 12주간의 밸런스워킹PT 운동이 중년 여성의 건강 관련 체력 요인과 인지 기능에 </a:t>
            </a:r>
            <a:r>
              <a:rPr lang="ko-KR" altLang="en-US" sz="1800" b="1" u="sng">
                <a:solidFill>
                  <a:schemeClr val="dk1"/>
                </a:solidFill>
                <a:latin typeface="맑은 고딕"/>
                <a:ea typeface="맑은 고딕"/>
              </a:rPr>
              <a:t>긍정적인 영향을 미친다</a:t>
            </a:r>
            <a:r>
              <a:rPr lang="ko-KR" altLang="en-US" sz="1800" b="1">
                <a:solidFill>
                  <a:schemeClr val="dk1"/>
                </a:solidFill>
                <a:latin typeface="맑은 고딕"/>
                <a:ea typeface="맑은 고딕"/>
              </a:rPr>
              <a:t>는 것을 보여준다.</a:t>
            </a:r>
            <a:endParaRPr lang="ko-KR" altLang="en-US" sz="1800" b="1">
              <a:solidFill>
                <a:schemeClr val="dk1"/>
              </a:solidFill>
              <a:latin typeface="맑은 고딕"/>
              <a:ea typeface="맑은 고딕"/>
            </a:endParaRPr>
          </a:p>
          <a:p>
            <a:pPr lvl="0" algn="ctr">
              <a:defRPr/>
            </a:pPr>
            <a:endParaRPr lang="ko-KR" altLang="en-US" sz="1800" b="1">
              <a:solidFill>
                <a:schemeClr val="dk1"/>
              </a:solidFill>
              <a:latin typeface="맑은 고딕"/>
              <a:ea typeface="맑은 고딕"/>
            </a:endParaRPr>
          </a:p>
          <a:p>
            <a:pPr lvl="0" algn="ctr">
              <a:defRPr/>
            </a:pPr>
            <a:r>
              <a:rPr lang="ko-KR" altLang="en-US" sz="1800" b="1">
                <a:solidFill>
                  <a:schemeClr val="dk1"/>
                </a:solidFill>
                <a:latin typeface="맑은 고딕"/>
                <a:ea typeface="맑은 고딕"/>
              </a:rPr>
              <a:t>핵심어: 밸런스워킹PT 운동, 건강 관련 체력 요인, BDNF, 중년 여성</a:t>
            </a:r>
            <a:endParaRPr lang="ko-KR" altLang="en-US" sz="1800" b="1">
              <a:solidFill>
                <a:schemeClr val="dk1"/>
              </a:solidFill>
              <a:latin typeface="맑은 고딕"/>
              <a:ea typeface="맑은 고딕"/>
            </a:endParaRPr>
          </a:p>
        </p:txBody>
      </p:sp>
    </p:spTree>
    <p:extLst>
      <p:ext uri="{BB962C8B-B14F-4D97-AF65-F5344CB8AC3E}">
        <p14:creationId xmlns:p14="http://schemas.microsoft.com/office/powerpoint/2010/main" val="1681667842"/>
      </p:ext>
    </p:extLst>
  </p:cSld>
  <p:clrMapOvr>
    <a:masterClrMapping/>
  </p:clrMapOvr>
</p:sld>
</file>

<file path=ppt/slides/slide4.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TextBox 1"/>
          <p:cNvSpPr txBox="1"/>
          <p:nvPr/>
        </p:nvSpPr>
        <p:spPr>
          <a:xfrm>
            <a:off x="0" y="102542"/>
            <a:ext cx="10800000" cy="646331"/>
          </a:xfrm>
          <a:prstGeom prst="rect">
            <a:avLst/>
          </a:prstGeom>
          <a:noFill/>
        </p:spPr>
        <p:txBody>
          <a:bodyPr wrap="square" lIns="0" tIns="0" rIns="0" bIns="0">
            <a:normAutofit fontScale="92500" lnSpcReduction="20000"/>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defRPr/>
            </a:pPr>
            <a:r>
              <a:rPr kumimoji="1" lang="ko-KR" altLang="en-US" sz="3600" b="1">
                <a:solidFill>
                  <a:schemeClr val="accent1"/>
                </a:solidFill>
                <a:latin typeface="+mj-ea"/>
                <a:ea typeface="+mj-ea"/>
              </a:rPr>
              <a:t>  </a:t>
            </a:r>
            <a:r>
              <a:rPr kumimoji="1" lang="ko-KR" altLang="en-US" sz="5405" b="1">
                <a:solidFill>
                  <a:schemeClr val="accent1"/>
                </a:solidFill>
                <a:latin typeface="맑은 고딕"/>
                <a:ea typeface="맑은 고딕"/>
              </a:rPr>
              <a:t>서 론</a:t>
            </a:r>
            <a:endParaRPr kumimoji="1" lang="ko-KR" altLang="en-US" sz="5405" b="1">
              <a:solidFill>
                <a:schemeClr val="accent1"/>
              </a:solidFill>
              <a:latin typeface="맑은 고딕"/>
              <a:ea typeface="맑은 고딕"/>
            </a:endParaRPr>
          </a:p>
        </p:txBody>
      </p:sp>
      <p:sp>
        <p:nvSpPr>
          <p:cNvPr id="3" name="TextBox 2"/>
          <p:cNvSpPr txBox="1"/>
          <p:nvPr/>
        </p:nvSpPr>
        <p:spPr>
          <a:xfrm>
            <a:off x="327699" y="974510"/>
            <a:ext cx="11041300" cy="976700"/>
          </a:xfrm>
          <a:prstGeom prst="rect">
            <a:avLst/>
          </a:prstGeom>
          <a:noFill/>
        </p:spPr>
        <p:txBody>
          <a:bodyPr wrap="square" lIns="0" tIns="0" rIns="0" bIns="0">
            <a:norm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marL="36000" lvl="0">
              <a:defRPr/>
            </a:pPr>
            <a:r>
              <a:rPr kumimoji="1" lang="en-US" altLang="ko-KR" sz="2800" b="1">
                <a:latin typeface="맑은 고딕"/>
                <a:ea typeface="맑은 고딕"/>
              </a:rPr>
              <a:t>40</a:t>
            </a:r>
            <a:r>
              <a:rPr kumimoji="1" lang="ko-KR" altLang="en-US" sz="2800" b="1">
                <a:latin typeface="맑은 고딕"/>
                <a:ea typeface="맑은 고딕"/>
              </a:rPr>
              <a:t>대 중</a:t>
            </a:r>
            <a:r>
              <a:rPr kumimoji="1" lang="en-US" altLang="ko-KR" sz="2800" b="1">
                <a:latin typeface="맑은 고딕"/>
                <a:ea typeface="맑은 고딕"/>
              </a:rPr>
              <a:t>.</a:t>
            </a:r>
            <a:r>
              <a:rPr kumimoji="1" lang="ko-KR" altLang="en-US" sz="2800" b="1">
                <a:latin typeface="맑은 고딕"/>
                <a:ea typeface="맑은 고딕"/>
              </a:rPr>
              <a:t> 후반의 여성</a:t>
            </a:r>
            <a:endParaRPr kumimoji="1" lang="ko-KR" altLang="en-US" sz="2800" b="1">
              <a:latin typeface="맑은 고딕"/>
              <a:ea typeface="맑은 고딕"/>
            </a:endParaRPr>
          </a:p>
        </p:txBody>
      </p:sp>
      <p:sp>
        <p:nvSpPr>
          <p:cNvPr id="4" name="사각형: 둥근 모서리 3"/>
          <p:cNvSpPr/>
          <p:nvPr/>
        </p:nvSpPr>
        <p:spPr>
          <a:xfrm>
            <a:off x="1389268" y="1837194"/>
            <a:ext cx="6149564" cy="1591806"/>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603360" lvl="1" indent="-171360" algn="l" latinLnBrk="1">
              <a:lnSpc>
                <a:spcPct val="120000"/>
              </a:lnSpc>
              <a:spcAft>
                <a:spcPct val="15000"/>
              </a:spcAft>
              <a:buClr>
                <a:schemeClr val="accent3"/>
              </a:buClr>
              <a:buFont typeface="Wingdings"/>
              <a:buChar char="Ø"/>
              <a:defRPr/>
            </a:pPr>
            <a:r>
              <a:rPr lang="en-US" altLang="ko-KR" sz="1600" b="1">
                <a:solidFill>
                  <a:schemeClr val="dk1"/>
                </a:solidFill>
                <a:latin typeface="맑은 고딕"/>
                <a:ea typeface="맑은 고딕"/>
              </a:rPr>
              <a:t>신체활동 부족</a:t>
            </a:r>
            <a:endParaRPr lang="en-US" altLang="ko-KR" sz="16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en-US" altLang="ko-KR" sz="1600" b="1">
                <a:solidFill>
                  <a:schemeClr val="dk1"/>
                </a:solidFill>
                <a:latin typeface="맑은 고딕"/>
                <a:ea typeface="맑은 고딕"/>
              </a:rPr>
              <a:t>생리적 기능이 저하.</a:t>
            </a:r>
            <a:r>
              <a:rPr lang="ko-KR" altLang="en-US" sz="1600" b="1">
                <a:solidFill>
                  <a:schemeClr val="dk1"/>
                </a:solidFill>
                <a:latin typeface="맑은 고딕"/>
                <a:ea typeface="맑은 고딕"/>
              </a:rPr>
              <a:t> </a:t>
            </a:r>
            <a:endParaRPr lang="ko-KR" altLang="en-US" sz="16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ko-KR" altLang="en-US" sz="1600" b="1">
                <a:solidFill>
                  <a:schemeClr val="dk1"/>
                </a:solidFill>
                <a:latin typeface="맑은 고딕"/>
                <a:ea typeface="맑은 고딕"/>
              </a:rPr>
              <a:t>비만, 당뇨, 동맥경화, 고혈압, 심근경색</a:t>
            </a:r>
            <a:endParaRPr lang="ko-KR" altLang="en-US" sz="16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ko-KR" altLang="en-US" sz="1600" b="1">
                <a:solidFill>
                  <a:schemeClr val="dk1"/>
                </a:solidFill>
                <a:latin typeface="맑은 고딕"/>
                <a:ea typeface="맑은 고딕"/>
              </a:rPr>
              <a:t>대사성 질환의 발병 가능성이 증가 </a:t>
            </a:r>
            <a:endParaRPr lang="ko-KR" altLang="en-US" sz="16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ko-KR" altLang="en-US" sz="1600" b="1">
                <a:solidFill>
                  <a:schemeClr val="dk1"/>
                </a:solidFill>
                <a:latin typeface="맑은 고딕"/>
                <a:ea typeface="맑은 고딕"/>
              </a:rPr>
              <a:t>체력 저하</a:t>
            </a:r>
            <a:endParaRPr lang="ko-KR" altLang="en-US" sz="1600" b="1">
              <a:solidFill>
                <a:schemeClr val="dk1"/>
              </a:solidFill>
              <a:latin typeface="맑은 고딕"/>
              <a:ea typeface="맑은 고딕"/>
            </a:endParaRPr>
          </a:p>
        </p:txBody>
      </p:sp>
      <p:sp>
        <p:nvSpPr>
          <p:cNvPr id="6" name="사각형: 둥근 모서리 5"/>
          <p:cNvSpPr/>
          <p:nvPr/>
        </p:nvSpPr>
        <p:spPr>
          <a:xfrm>
            <a:off x="4537026" y="3758710"/>
            <a:ext cx="6276567" cy="1661947"/>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603360" lvl="1" indent="-171360" algn="l" latinLnBrk="1">
              <a:lnSpc>
                <a:spcPct val="120000"/>
              </a:lnSpc>
              <a:spcAft>
                <a:spcPct val="15000"/>
              </a:spcAft>
              <a:buClr>
                <a:schemeClr val="accent3"/>
              </a:buClr>
              <a:buFont typeface="Wingdings"/>
              <a:buChar char="Ø"/>
              <a:defRPr/>
            </a:pPr>
            <a:r>
              <a:rPr lang="ko-KR" altLang="en-US" sz="1600" b="1">
                <a:solidFill>
                  <a:schemeClr val="dk1"/>
                </a:solidFill>
                <a:latin typeface="맑은 고딕"/>
                <a:ea typeface="맑은 고딕"/>
              </a:rPr>
              <a:t>신체수행 능력은 인지기능 저하를 지연</a:t>
            </a:r>
            <a:endParaRPr lang="ko-KR" altLang="en-US" sz="16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ko-KR" altLang="en-US" sz="1500" b="1">
                <a:solidFill>
                  <a:schemeClr val="dk1"/>
                </a:solidFill>
                <a:latin typeface="맑은 고딕"/>
                <a:ea typeface="맑은 고딕"/>
              </a:rPr>
              <a:t>근력 수준이 높을수록 인지기능 저하의 폭이 낮고 </a:t>
            </a:r>
            <a:endParaRPr lang="ko-KR" altLang="en-US" sz="15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ko-KR" altLang="en-US" sz="1500" b="1">
                <a:solidFill>
                  <a:schemeClr val="dk1"/>
                </a:solidFill>
                <a:latin typeface="맑은 고딕"/>
                <a:ea typeface="맑은 고딕"/>
              </a:rPr>
              <a:t>상체 유연성은 인지기능과 상관관계가 있음</a:t>
            </a:r>
            <a:endParaRPr lang="ko-KR" altLang="en-US" sz="15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ko-KR" altLang="en-US" sz="1500" b="1">
                <a:solidFill>
                  <a:schemeClr val="dk1"/>
                </a:solidFill>
                <a:latin typeface="맑은 고딕"/>
                <a:ea typeface="맑은 고딕"/>
              </a:rPr>
              <a:t> 보행속도 및 악력 감</a:t>
            </a:r>
            <a:endParaRPr lang="ko-KR" altLang="en-US" sz="1500" b="1">
              <a:solidFill>
                <a:schemeClr val="dk1"/>
              </a:solidFill>
              <a:latin typeface="맑은 고딕"/>
              <a:ea typeface="맑은 고딕"/>
            </a:endParaRPr>
          </a:p>
          <a:p>
            <a:pPr marL="603360" lvl="1" indent="-171360" algn="l" latinLnBrk="1">
              <a:lnSpc>
                <a:spcPct val="120000"/>
              </a:lnSpc>
              <a:spcAft>
                <a:spcPct val="15000"/>
              </a:spcAft>
              <a:buClr>
                <a:schemeClr val="accent3"/>
              </a:buClr>
              <a:buFont typeface="Wingdings"/>
              <a:buChar char="Ø"/>
              <a:defRPr/>
            </a:pPr>
            <a:r>
              <a:rPr lang="ko-KR" altLang="en-US" sz="1500" b="1">
                <a:solidFill>
                  <a:schemeClr val="dk1"/>
                </a:solidFill>
                <a:latin typeface="맑은 고딕"/>
                <a:ea typeface="맑은 고딕"/>
              </a:rPr>
              <a:t>소가 클수록 인지기능 저하 속도가 빠른 것으로 나타났다</a:t>
            </a:r>
            <a:endParaRPr lang="ko-KR" altLang="en-US" sz="1500" b="1">
              <a:solidFill>
                <a:schemeClr val="dk1"/>
              </a:solidFill>
              <a:latin typeface="맑은 고딕"/>
              <a:ea typeface="맑은 고딕"/>
            </a:endParaRPr>
          </a:p>
        </p:txBody>
      </p:sp>
      <p:sp>
        <p:nvSpPr>
          <p:cNvPr id="8" name="사각형: 둥근 모서리 7"/>
          <p:cNvSpPr/>
          <p:nvPr/>
        </p:nvSpPr>
        <p:spPr>
          <a:xfrm>
            <a:off x="1027318" y="5557456"/>
            <a:ext cx="9476964" cy="1058985"/>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432000" lvl="1" indent="0" algn="l" latinLnBrk="1">
              <a:lnSpc>
                <a:spcPct val="120000"/>
              </a:lnSpc>
              <a:spcAft>
                <a:spcPct val="15000"/>
              </a:spcAft>
              <a:buClr>
                <a:schemeClr val="accent3"/>
              </a:buClr>
              <a:buFont typeface="Arial"/>
              <a:buNone/>
              <a:defRPr/>
            </a:pPr>
            <a:r>
              <a:rPr lang="ko-KR" altLang="en-US" sz="2200" b="1">
                <a:solidFill>
                  <a:srgbClr val="0000ff"/>
                </a:solidFill>
                <a:latin typeface="Calibri"/>
                <a:ea typeface="맑은 고딕"/>
              </a:rPr>
              <a:t>체력의 감소</a:t>
            </a:r>
            <a:r>
              <a:rPr lang="ko-KR" altLang="en-US" sz="2200" b="1">
                <a:solidFill>
                  <a:schemeClr val="dk1"/>
                </a:solidFill>
                <a:latin typeface="Calibri"/>
                <a:ea typeface="맑은 고딕"/>
              </a:rPr>
              <a:t>가 인지기능 저하와 관련이 있다는 점을 고려할 때 </a:t>
            </a:r>
            <a:r>
              <a:rPr lang="ko-KR" altLang="en-US" sz="2200" b="1">
                <a:solidFill>
                  <a:srgbClr val="ff0000"/>
                </a:solidFill>
                <a:latin typeface="Calibri"/>
                <a:ea typeface="맑은 고딕"/>
              </a:rPr>
              <a:t>건강체력의 관리가 매우 중요</a:t>
            </a:r>
            <a:r>
              <a:rPr lang="ko-KR" altLang="en-US" sz="2200" b="1">
                <a:solidFill>
                  <a:schemeClr val="dk1"/>
                </a:solidFill>
                <a:latin typeface="Calibri"/>
                <a:ea typeface="맑은 고딕"/>
              </a:rPr>
              <a:t>함을 알 수 있다.</a:t>
            </a:r>
            <a:endParaRPr lang="ko-KR" altLang="en-US" sz="2200" b="1">
              <a:solidFill>
                <a:schemeClr val="dk1"/>
              </a:solidFill>
              <a:latin typeface="Calibri"/>
              <a:ea typeface="맑은 고딕"/>
            </a:endParaRPr>
          </a:p>
        </p:txBody>
      </p:sp>
      <p:sp>
        <p:nvSpPr>
          <p:cNvPr id="13" name="왼쪽 화살표 설명선 12"/>
          <p:cNvSpPr/>
          <p:nvPr/>
        </p:nvSpPr>
        <p:spPr>
          <a:xfrm>
            <a:off x="7727950" y="2019300"/>
            <a:ext cx="2946401" cy="1315720"/>
          </a:xfrm>
          <a:prstGeom prst="leftArrowCallout">
            <a:avLst>
              <a:gd name="adj1" fmla="val 25000"/>
              <a:gd name="adj2" fmla="val 25000"/>
              <a:gd name="adj3" fmla="val 25000"/>
              <a:gd name="adj4" fmla="val 64977"/>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a:latin typeface="맑은 고딕"/>
                <a:ea typeface="맑은 고딕"/>
              </a:rPr>
              <a:t> 체력과 인지기능에 관련성이 존재</a:t>
            </a:r>
            <a:endParaRPr lang="ko-KR" altLang="en-US">
              <a:latin typeface="맑은 고딕"/>
              <a:ea typeface="맑은 고딕"/>
            </a:endParaRPr>
          </a:p>
        </p:txBody>
      </p:sp>
      <p:sp>
        <p:nvSpPr>
          <p:cNvPr id="14" name="오른쪽 화살표 설명선 13"/>
          <p:cNvSpPr/>
          <p:nvPr/>
        </p:nvSpPr>
        <p:spPr>
          <a:xfrm>
            <a:off x="1250949" y="3633650"/>
            <a:ext cx="3174999" cy="1397000"/>
          </a:xfrm>
          <a:prstGeom prst="rightArrowCallout">
            <a:avLst>
              <a:gd name="adj1" fmla="val 25000"/>
              <a:gd name="adj2" fmla="val 25000"/>
              <a:gd name="adj3" fmla="val 25000"/>
              <a:gd name="adj4" fmla="val 64977"/>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a:latin typeface="맑은 고딕"/>
                <a:ea typeface="맑은 고딕"/>
              </a:rPr>
              <a:t> 체력과 인지기능에 관한 선행연구</a:t>
            </a:r>
            <a:endParaRPr lang="ko-KR" altLang="en-US">
              <a:latin typeface="맑은 고딕"/>
              <a:ea typeface="맑은 고딕"/>
            </a:endParaRPr>
          </a:p>
        </p:txBody>
      </p:sp>
    </p:spTree>
    <p:extLst>
      <p:ext uri="{BB962C8B-B14F-4D97-AF65-F5344CB8AC3E}">
        <p14:creationId xmlns:p14="http://schemas.microsoft.com/office/powerpoint/2010/main" val="2536947174"/>
      </p:ext>
    </p:extLst>
  </p:cSld>
  <p:clrMapOvr>
    <a:masterClrMapping/>
  </p:clrMapOvr>
</p:sld>
</file>

<file path=ppt/slides/slide5.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TextBox 1"/>
          <p:cNvSpPr txBox="1"/>
          <p:nvPr/>
        </p:nvSpPr>
        <p:spPr>
          <a:xfrm>
            <a:off x="0" y="129886"/>
            <a:ext cx="4305682" cy="691145"/>
          </a:xfrm>
          <a:prstGeom prst="rect">
            <a:avLst/>
          </a:prstGeom>
          <a:noFill/>
        </p:spPr>
        <p:txBody>
          <a:bodyPr wrap="square" lIns="0" tIns="0" rIns="0" bIns="0">
            <a:normAutofit fontScale="92500" lnSpcReduction="10000"/>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defRPr/>
            </a:pPr>
            <a:r>
              <a:rPr kumimoji="1" lang="ko-KR" altLang="en-US" sz="3600" b="1">
                <a:solidFill>
                  <a:schemeClr val="accent1"/>
                </a:solidFill>
                <a:latin typeface="+mj-ea"/>
                <a:ea typeface="+mj-ea"/>
              </a:rPr>
              <a:t>  </a:t>
            </a:r>
            <a:r>
              <a:rPr kumimoji="1" lang="ko-KR" altLang="en-US" sz="5405" b="1">
                <a:solidFill>
                  <a:schemeClr val="accent1"/>
                </a:solidFill>
                <a:latin typeface="맑은 고딕"/>
                <a:ea typeface="맑은 고딕"/>
              </a:rPr>
              <a:t>서 론</a:t>
            </a:r>
            <a:endParaRPr kumimoji="1" lang="ko-KR" altLang="en-US" sz="5405" b="1">
              <a:solidFill>
                <a:schemeClr val="accent1"/>
              </a:solidFill>
              <a:latin typeface="맑은 고딕"/>
              <a:ea typeface="맑은 고딕"/>
            </a:endParaRPr>
          </a:p>
        </p:txBody>
      </p:sp>
      <p:sp>
        <p:nvSpPr>
          <p:cNvPr id="3" name="TextBox 2"/>
          <p:cNvSpPr txBox="1"/>
          <p:nvPr/>
        </p:nvSpPr>
        <p:spPr>
          <a:xfrm>
            <a:off x="327699" y="987210"/>
            <a:ext cx="11041300" cy="976700"/>
          </a:xfrm>
          <a:prstGeom prst="rect">
            <a:avLst/>
          </a:prstGeom>
          <a:noFill/>
        </p:spPr>
        <p:txBody>
          <a:bodyPr wrap="square" lIns="0" tIns="0" rIns="0" bIns="0">
            <a:norm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marL="36000" lvl="0">
              <a:defRPr/>
            </a:pPr>
            <a:r>
              <a:rPr kumimoji="1" lang="en-US" altLang="ko-KR" sz="2800" b="1">
                <a:latin typeface="맑은 고딕"/>
                <a:ea typeface="맑은 고딕"/>
              </a:rPr>
              <a:t>40</a:t>
            </a:r>
            <a:r>
              <a:rPr kumimoji="1" lang="ko-KR" altLang="en-US" sz="2800" b="1">
                <a:latin typeface="맑은 고딕"/>
                <a:ea typeface="맑은 고딕"/>
              </a:rPr>
              <a:t>대 중</a:t>
            </a:r>
            <a:r>
              <a:rPr kumimoji="1" lang="en-US" altLang="ko-KR" sz="2800" b="1">
                <a:latin typeface="맑은 고딕"/>
                <a:ea typeface="맑은 고딕"/>
              </a:rPr>
              <a:t>.</a:t>
            </a:r>
            <a:r>
              <a:rPr kumimoji="1" lang="ko-KR" altLang="en-US" sz="2800" b="1">
                <a:latin typeface="맑은 고딕"/>
                <a:ea typeface="맑은 고딕"/>
              </a:rPr>
              <a:t> 후반의 여성</a:t>
            </a:r>
            <a:endParaRPr kumimoji="1" lang="ko-KR" altLang="en-US" sz="2800" b="1">
              <a:latin typeface="맑은 고딕"/>
              <a:ea typeface="맑은 고딕"/>
            </a:endParaRPr>
          </a:p>
        </p:txBody>
      </p:sp>
      <p:sp>
        <p:nvSpPr>
          <p:cNvPr id="6" name="사각형: 둥근 모서리 5"/>
          <p:cNvSpPr/>
          <p:nvPr/>
        </p:nvSpPr>
        <p:spPr>
          <a:xfrm>
            <a:off x="4587825" y="2376653"/>
            <a:ext cx="7185074" cy="4341647"/>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660480" lvl="1" indent="-228480" algn="l" latinLnBrk="1">
              <a:lnSpc>
                <a:spcPct val="120000"/>
              </a:lnSpc>
              <a:spcAft>
                <a:spcPct val="15000"/>
              </a:spcAft>
              <a:buClr>
                <a:schemeClr val="accent3"/>
              </a:buClr>
              <a:buFont typeface="Wingdings"/>
              <a:buChar char="Ø"/>
              <a:defRPr/>
            </a:pPr>
            <a:r>
              <a:rPr lang="ko-KR" altLang="en-US" b="1">
                <a:solidFill>
                  <a:schemeClr val="dk1"/>
                </a:solidFill>
                <a:latin typeface="맑은 고딕"/>
                <a:ea typeface="맑은 고딕"/>
              </a:rPr>
              <a:t>학습과 기억에 중요한 역할을 하는 뇌세포 생성 인자</a:t>
            </a:r>
            <a:endParaRPr lang="ko-KR" altLang="en-US" b="1">
              <a:solidFill>
                <a:schemeClr val="dk1"/>
              </a:solidFill>
              <a:latin typeface="맑은 고딕"/>
              <a:ea typeface="맑은 고딕"/>
            </a:endParaRPr>
          </a:p>
          <a:p>
            <a:pPr marL="660480" lvl="1" indent="-228480" algn="l" latinLnBrk="1">
              <a:lnSpc>
                <a:spcPct val="120000"/>
              </a:lnSpc>
              <a:spcAft>
                <a:spcPct val="15000"/>
              </a:spcAft>
              <a:buClr>
                <a:schemeClr val="accent3"/>
              </a:buClr>
              <a:buFont typeface="Wingdings"/>
              <a:buChar char="Ø"/>
              <a:defRPr/>
            </a:pPr>
            <a:r>
              <a:rPr lang="ko-KR" altLang="en-US" b="1">
                <a:solidFill>
                  <a:schemeClr val="dk1"/>
                </a:solidFill>
                <a:latin typeface="맑은 고딕"/>
                <a:ea typeface="맑은 고딕"/>
              </a:rPr>
              <a:t> BDNF는 뇌, 혈액, 지방조직, 근육 등에 광범위하게 분포되어 있는데(Cassiman et al., 2001), BDNF 수용체인 TrkB(tropomyosin-related kinase B)와 결합하여 다양한 생리적 효과를 나타낼 수 있다 </a:t>
            </a:r>
            <a:endParaRPr lang="ko-KR" altLang="en-US" b="1">
              <a:solidFill>
                <a:schemeClr val="dk1"/>
              </a:solidFill>
              <a:latin typeface="맑은 고딕"/>
              <a:ea typeface="맑은 고딕"/>
            </a:endParaRPr>
          </a:p>
          <a:p>
            <a:pPr marL="660480" lvl="1" indent="-228480" algn="l" latinLnBrk="1">
              <a:lnSpc>
                <a:spcPct val="120000"/>
              </a:lnSpc>
              <a:spcAft>
                <a:spcPct val="15000"/>
              </a:spcAft>
              <a:buClr>
                <a:schemeClr val="accent3"/>
              </a:buClr>
              <a:buFont typeface="Wingdings"/>
              <a:buChar char="Ø"/>
              <a:defRPr/>
            </a:pPr>
            <a:r>
              <a:rPr lang="ko-KR" altLang="en-US" b="1">
                <a:solidFill>
                  <a:schemeClr val="dk1"/>
                </a:solidFill>
                <a:latin typeface="맑은 고딕"/>
                <a:ea typeface="맑은 고딕"/>
              </a:rPr>
              <a:t>뇌의 건강과 기능 개선을 위해 뇌에서 BDNF의 생성과 활동을 조절하는 요인이 무엇인지 이해하는 것은 매우 중요하다</a:t>
            </a:r>
            <a:endParaRPr lang="ko-KR" altLang="en-US" b="1">
              <a:solidFill>
                <a:schemeClr val="dk1"/>
              </a:solidFill>
              <a:latin typeface="맑은 고딕"/>
              <a:ea typeface="맑은 고딕"/>
            </a:endParaRPr>
          </a:p>
          <a:p>
            <a:pPr marL="660480" lvl="1" indent="-228480" algn="l" latinLnBrk="1">
              <a:lnSpc>
                <a:spcPct val="120000"/>
              </a:lnSpc>
              <a:spcAft>
                <a:spcPct val="15000"/>
              </a:spcAft>
              <a:buClr>
                <a:schemeClr val="accent3"/>
              </a:buClr>
              <a:buFont typeface="Wingdings"/>
              <a:buChar char="Ø"/>
              <a:defRPr/>
            </a:pPr>
            <a:r>
              <a:rPr lang="ko-KR" altLang="en-US" b="1">
                <a:solidFill>
                  <a:schemeClr val="dk1"/>
                </a:solidFill>
                <a:latin typeface="맑은 고딕"/>
                <a:ea typeface="맑은 고딕"/>
              </a:rPr>
              <a:t> 운동 강도와 운동량은 BDNF 수준을 결정하는 주요 요인이며</a:t>
            </a:r>
            <a:r>
              <a:rPr lang="en-US" altLang="ko-KR" b="1">
                <a:solidFill>
                  <a:schemeClr val="dk1"/>
                </a:solidFill>
                <a:latin typeface="맑은 고딕"/>
                <a:ea typeface="맑은 고딕"/>
              </a:rPr>
              <a:t>,</a:t>
            </a:r>
            <a:r>
              <a:rPr lang="ko-KR" altLang="en-US" b="1">
                <a:solidFill>
                  <a:schemeClr val="dk1"/>
                </a:solidFill>
                <a:latin typeface="맑은 고딕"/>
                <a:ea typeface="맑은 고딕"/>
              </a:rPr>
              <a:t> 강도가 높은 운동에서 혈중 BDNF 농도 증가가 인지기능 개선에 기여하는 것으로 알려져 있다.</a:t>
            </a:r>
            <a:endParaRPr lang="ko-KR" altLang="en-US" b="1">
              <a:solidFill>
                <a:schemeClr val="dk1"/>
              </a:solidFill>
              <a:latin typeface="맑은 고딕"/>
              <a:ea typeface="맑은 고딕"/>
            </a:endParaRPr>
          </a:p>
          <a:p>
            <a:pPr marL="1117680" lvl="2" indent="-228480" algn="l" latinLnBrk="1">
              <a:lnSpc>
                <a:spcPct val="120000"/>
              </a:lnSpc>
              <a:spcAft>
                <a:spcPct val="15000"/>
              </a:spcAft>
              <a:buClr>
                <a:schemeClr val="accent3"/>
              </a:buClr>
              <a:buFont typeface="Wingdings"/>
              <a:buChar char="Ø"/>
              <a:defRPr/>
            </a:pPr>
            <a:endParaRPr lang="ko-KR" altLang="en-US" sz="1800" b="1">
              <a:solidFill>
                <a:schemeClr val="dk1"/>
              </a:solidFill>
              <a:latin typeface="맑은 고딕"/>
              <a:ea typeface="맑은 고딕"/>
            </a:endParaRPr>
          </a:p>
        </p:txBody>
      </p:sp>
      <p:sp>
        <p:nvSpPr>
          <p:cNvPr id="14" name="오른쪽 화살표 설명선 13"/>
          <p:cNvSpPr/>
          <p:nvPr/>
        </p:nvSpPr>
        <p:spPr>
          <a:xfrm>
            <a:off x="412750" y="3544750"/>
            <a:ext cx="4051299" cy="2222500"/>
          </a:xfrm>
          <a:prstGeom prst="rightArrowCallout">
            <a:avLst>
              <a:gd name="adj1" fmla="val 25000"/>
              <a:gd name="adj2" fmla="val 25000"/>
              <a:gd name="adj3" fmla="val 25000"/>
              <a:gd name="adj4" fmla="val 64977"/>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a:t> </a:t>
            </a:r>
            <a:r>
              <a:rPr lang="ko-KR" altLang="en-US" b="1">
                <a:latin typeface="맑은 고딕"/>
                <a:ea typeface="맑은 고딕"/>
              </a:rPr>
              <a:t>인지기능의 지표인 뇌 유래 신경 인자(Brain </a:t>
            </a:r>
            <a:endParaRPr lang="ko-KR" altLang="en-US" b="1">
              <a:latin typeface="맑은 고딕"/>
              <a:ea typeface="맑은 고딕"/>
            </a:endParaRPr>
          </a:p>
          <a:p>
            <a:pPr lvl="0" algn="ctr">
              <a:defRPr/>
            </a:pPr>
            <a:r>
              <a:rPr lang="ko-KR" altLang="en-US" b="1">
                <a:latin typeface="맑은 고딕"/>
                <a:ea typeface="맑은 고딕"/>
              </a:rPr>
              <a:t>Derived Neurotrophic Factor, BDNF)</a:t>
            </a:r>
            <a:endParaRPr lang="ko-KR" altLang="en-US" b="1">
              <a:latin typeface="맑은 고딕"/>
              <a:ea typeface="맑은 고딕"/>
            </a:endParaRPr>
          </a:p>
        </p:txBody>
      </p:sp>
      <p:sp>
        <p:nvSpPr>
          <p:cNvPr id="18" name="오른쪽으로 구부러진 화살표 17"/>
          <p:cNvSpPr/>
          <p:nvPr/>
        </p:nvSpPr>
        <p:spPr>
          <a:xfrm>
            <a:off x="5378450" y="1828800"/>
            <a:ext cx="317500" cy="1371600"/>
          </a:xfrm>
          <a:prstGeom prst="curvedRightArrow">
            <a:avLst>
              <a:gd name="adj1" fmla="val 25000"/>
              <a:gd name="adj2" fmla="val 50000"/>
              <a:gd name="adj3" fmla="val 25000"/>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endParaRPr lang="ko-KR" altLang="en-US">
              <a:solidFill>
                <a:schemeClr val="tx1"/>
              </a:solidFill>
            </a:endParaRPr>
          </a:p>
        </p:txBody>
      </p:sp>
      <p:sp>
        <p:nvSpPr>
          <p:cNvPr id="19" name="모서리가 둥근 직사각형 18"/>
          <p:cNvSpPr/>
          <p:nvPr/>
        </p:nvSpPr>
        <p:spPr>
          <a:xfrm>
            <a:off x="5911849" y="431800"/>
            <a:ext cx="5981701" cy="1905000"/>
          </a:xfrm>
          <a:prstGeom prst="roundRect">
            <a:avLst>
              <a:gd name="adj" fmla="val 16667"/>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endParaRPr lang="ko-KR" altLang="en-US"/>
          </a:p>
        </p:txBody>
      </p:sp>
      <p:sp>
        <p:nvSpPr>
          <p:cNvPr id="21" name="가로 글상자 20"/>
          <p:cNvSpPr txBox="1"/>
          <p:nvPr/>
        </p:nvSpPr>
        <p:spPr>
          <a:xfrm>
            <a:off x="6299196" y="571499"/>
            <a:ext cx="5527676" cy="1734821"/>
          </a:xfrm>
          <a:prstGeom prst="rect">
            <a:avLst/>
          </a:prstGeom>
        </p:spPr>
        <p:txBody>
          <a:bodyPr wrap="square">
            <a:spAutoFit/>
          </a:bodyPr>
          <a:p>
            <a:pPr lvl="0">
              <a:defRPr/>
            </a:pPr>
            <a:r>
              <a:rPr lang="ko-KR" altLang="en-US" b="1">
                <a:solidFill>
                  <a:schemeClr val="lt1"/>
                </a:solidFill>
                <a:latin typeface="맑은 고딕"/>
                <a:ea typeface="맑은 고딕"/>
              </a:rPr>
              <a:t>BDNF는 신경영양인자(neurotrophic factor)의 일종으로, 뇌와 신경계에서 신경세포(뉴런)의 성장·분화·생존·가소성(plasticity)을 촉진하는 단백질.</a:t>
            </a:r>
            <a:endParaRPr lang="ko-KR" altLang="en-US" b="1">
              <a:solidFill>
                <a:schemeClr val="lt1"/>
              </a:solidFill>
              <a:latin typeface="맑은 고딕"/>
              <a:ea typeface="맑은 고딕"/>
            </a:endParaRPr>
          </a:p>
          <a:p>
            <a:pPr lvl="0">
              <a:defRPr/>
            </a:pPr>
            <a:r>
              <a:rPr lang="ko-KR" altLang="en-US" b="1">
                <a:solidFill>
                  <a:schemeClr val="lt1"/>
                </a:solidFill>
                <a:latin typeface="맑은 고딕"/>
                <a:ea typeface="맑은 고딕"/>
              </a:rPr>
              <a:t>뇌에서 "비료" 같은 역할을 해서 뉴런이 잘 연결되고 강화되도록 돕는 물질</a:t>
            </a:r>
            <a:endParaRPr lang="ko-KR" altLang="en-US" b="1">
              <a:solidFill>
                <a:schemeClr val="lt1"/>
              </a:solidFill>
              <a:latin typeface="맑은 고딕"/>
              <a:ea typeface="맑은 고딕"/>
            </a:endParaRPr>
          </a:p>
        </p:txBody>
      </p:sp>
    </p:spTree>
    <p:extLst>
      <p:ext uri="{BB962C8B-B14F-4D97-AF65-F5344CB8AC3E}">
        <p14:creationId xmlns:p14="http://schemas.microsoft.com/office/powerpoint/2010/main" val="1255392887"/>
      </p:ext>
    </p:extLst>
  </p:cSld>
  <p:clrMapOvr>
    <a:masterClrMapping/>
  </p:clrMapOvr>
</p:sld>
</file>

<file path=ppt/slides/slide6.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TextBox 1"/>
          <p:cNvSpPr txBox="1"/>
          <p:nvPr/>
        </p:nvSpPr>
        <p:spPr>
          <a:xfrm>
            <a:off x="0" y="102542"/>
            <a:ext cx="10800000" cy="646331"/>
          </a:xfrm>
          <a:prstGeom prst="rect">
            <a:avLst/>
          </a:prstGeom>
          <a:noFill/>
        </p:spPr>
        <p:txBody>
          <a:bodyPr wrap="square" lIns="0" tIns="0" rIns="0" bIns="0">
            <a:normAutofit fontScale="92500" lnSpcReduction="10000"/>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defRPr/>
            </a:pPr>
            <a:r>
              <a:rPr kumimoji="1" lang="ko-KR" altLang="en-US" sz="3600" b="1">
                <a:solidFill>
                  <a:schemeClr val="accent1"/>
                </a:solidFill>
                <a:latin typeface="+mj-ea"/>
                <a:ea typeface="+mj-ea"/>
              </a:rPr>
              <a:t> </a:t>
            </a:r>
            <a:r>
              <a:rPr kumimoji="1" lang="ko-KR" altLang="en-US" sz="5000" b="1">
                <a:solidFill>
                  <a:schemeClr val="accent1"/>
                </a:solidFill>
                <a:latin typeface="맑은 고딕"/>
                <a:ea typeface="맑은 고딕"/>
              </a:rPr>
              <a:t> 서 론</a:t>
            </a:r>
            <a:endParaRPr kumimoji="1" lang="ko-KR" altLang="en-US" sz="5000" b="1">
              <a:solidFill>
                <a:schemeClr val="accent1"/>
              </a:solidFill>
              <a:latin typeface="맑은 고딕"/>
              <a:ea typeface="맑은 고딕"/>
            </a:endParaRPr>
          </a:p>
        </p:txBody>
      </p:sp>
      <p:sp>
        <p:nvSpPr>
          <p:cNvPr id="3" name="TextBox 2"/>
          <p:cNvSpPr txBox="1"/>
          <p:nvPr/>
        </p:nvSpPr>
        <p:spPr>
          <a:xfrm>
            <a:off x="327699" y="987210"/>
            <a:ext cx="11041300" cy="976700"/>
          </a:xfrm>
          <a:prstGeom prst="rect">
            <a:avLst/>
          </a:prstGeom>
          <a:noFill/>
        </p:spPr>
        <p:txBody>
          <a:bodyPr wrap="square" lIns="0" tIns="0" rIns="0" bIns="0">
            <a:norm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marL="36000" lvl="0">
              <a:defRPr/>
            </a:pPr>
            <a:r>
              <a:rPr kumimoji="1" lang="en-US" altLang="ko-KR" sz="2800" b="1">
                <a:latin typeface="맑은 고딕"/>
                <a:ea typeface="맑은 고딕"/>
              </a:rPr>
              <a:t>40</a:t>
            </a:r>
            <a:r>
              <a:rPr kumimoji="1" lang="ko-KR" altLang="en-US" sz="2800" b="1">
                <a:latin typeface="맑은 고딕"/>
                <a:ea typeface="맑은 고딕"/>
              </a:rPr>
              <a:t>대 중</a:t>
            </a:r>
            <a:r>
              <a:rPr kumimoji="1" lang="en-US" altLang="ko-KR" sz="2800" b="1">
                <a:latin typeface="맑은 고딕"/>
                <a:ea typeface="맑은 고딕"/>
              </a:rPr>
              <a:t>.</a:t>
            </a:r>
            <a:r>
              <a:rPr kumimoji="1" lang="ko-KR" altLang="en-US" sz="2800" b="1">
                <a:latin typeface="맑은 고딕"/>
                <a:ea typeface="맑은 고딕"/>
              </a:rPr>
              <a:t> 후반의 여성</a:t>
            </a:r>
            <a:endParaRPr kumimoji="1" lang="ko-KR" altLang="en-US" sz="2800" b="1">
              <a:latin typeface="맑은 고딕"/>
              <a:ea typeface="맑은 고딕"/>
            </a:endParaRPr>
          </a:p>
        </p:txBody>
      </p:sp>
      <p:sp>
        <p:nvSpPr>
          <p:cNvPr id="6" name="사각형: 둥근 모서리 5"/>
          <p:cNvSpPr/>
          <p:nvPr/>
        </p:nvSpPr>
        <p:spPr>
          <a:xfrm>
            <a:off x="777828" y="1449553"/>
            <a:ext cx="7693074" cy="5243347"/>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674760" lvl="1" indent="-242760" algn="l" latinLnBrk="1">
              <a:lnSpc>
                <a:spcPct val="120000"/>
              </a:lnSpc>
              <a:spcAft>
                <a:spcPct val="15000"/>
              </a:spcAft>
              <a:buClr>
                <a:schemeClr val="accent3"/>
              </a:buClr>
              <a:buFont typeface="Wingdings"/>
              <a:buChar char="Ø"/>
              <a:defRPr/>
            </a:pPr>
            <a:r>
              <a:rPr lang="ko-KR" altLang="en-US" b="1">
                <a:solidFill>
                  <a:schemeClr val="dk1"/>
                </a:solidFill>
                <a:latin typeface="맑은 고딕"/>
                <a:ea typeface="맑은 고딕"/>
              </a:rPr>
              <a:t>운동을 규칙적으로 수행하면 </a:t>
            </a:r>
            <a:r>
              <a:rPr lang="ko-KR" altLang="en-US" b="1">
                <a:solidFill>
                  <a:srgbClr val="0000ff"/>
                </a:solidFill>
                <a:latin typeface="맑은 고딕"/>
                <a:ea typeface="맑은 고딕"/>
              </a:rPr>
              <a:t>근력, 근지구력, 유연성, 심폐지구력</a:t>
            </a:r>
            <a:r>
              <a:rPr lang="ko-KR" altLang="en-US" b="1">
                <a:solidFill>
                  <a:schemeClr val="dk1"/>
                </a:solidFill>
                <a:latin typeface="맑은 고딕"/>
                <a:ea typeface="맑은 고딕"/>
              </a:rPr>
              <a:t> 등 </a:t>
            </a:r>
            <a:r>
              <a:rPr lang="ko-KR" altLang="en-US" b="1">
                <a:solidFill>
                  <a:srgbClr val="ff0000"/>
                </a:solidFill>
                <a:latin typeface="맑은 고딕"/>
                <a:ea typeface="맑은 고딕"/>
              </a:rPr>
              <a:t>건강관련체력을 개선</a:t>
            </a:r>
            <a:r>
              <a:rPr lang="ko-KR" altLang="en-US" b="1">
                <a:solidFill>
                  <a:schemeClr val="dk1"/>
                </a:solidFill>
                <a:latin typeface="맑은 고딕"/>
                <a:ea typeface="맑은 고딕"/>
              </a:rPr>
              <a:t>시켜서 이상적인 건강체력을 유지할 수 있다.</a:t>
            </a:r>
            <a:endParaRPr lang="ko-KR" altLang="en-US" b="1">
              <a:solidFill>
                <a:schemeClr val="dk1"/>
              </a:solidFill>
              <a:latin typeface="맑은 고딕"/>
              <a:ea typeface="맑은 고딕"/>
            </a:endParaRPr>
          </a:p>
          <a:p>
            <a:pPr marL="674760" lvl="1" indent="-242760" algn="l" latinLnBrk="1">
              <a:lnSpc>
                <a:spcPct val="120000"/>
              </a:lnSpc>
              <a:spcAft>
                <a:spcPct val="15000"/>
              </a:spcAft>
              <a:buClr>
                <a:schemeClr val="accent3"/>
              </a:buClr>
              <a:buFont typeface="Wingdings"/>
              <a:buChar char="Ø"/>
              <a:defRPr/>
            </a:pPr>
            <a:r>
              <a:rPr lang="ko-KR" altLang="en-US" b="1">
                <a:solidFill>
                  <a:schemeClr val="dk1"/>
                </a:solidFill>
                <a:latin typeface="맑은 고딕"/>
                <a:ea typeface="맑은 고딕"/>
              </a:rPr>
              <a:t>복합운동의 수행을 위해서 특정 기구나 장비를 사용하는 경우가 대부분이어서 중년여성을 포함한 일반인들의 접근성이 제한될 수 있다. </a:t>
            </a:r>
            <a:endParaRPr lang="ko-KR" altLang="en-US" b="1">
              <a:solidFill>
                <a:schemeClr val="dk1"/>
              </a:solidFill>
              <a:latin typeface="맑은 고딕"/>
              <a:ea typeface="맑은 고딕"/>
            </a:endParaRPr>
          </a:p>
          <a:p>
            <a:pPr marL="674760" lvl="1" indent="-242760" algn="l" latinLnBrk="1">
              <a:lnSpc>
                <a:spcPct val="120000"/>
              </a:lnSpc>
              <a:spcAft>
                <a:spcPct val="15000"/>
              </a:spcAft>
              <a:buClr>
                <a:schemeClr val="accent3"/>
              </a:buClr>
              <a:buFont typeface="Wingdings"/>
              <a:buChar char="Ø"/>
              <a:defRPr/>
            </a:pPr>
            <a:r>
              <a:rPr lang="ko-KR" altLang="en-US" b="1">
                <a:solidFill>
                  <a:schemeClr val="dk1"/>
                </a:solidFill>
                <a:latin typeface="맑은 고딕"/>
                <a:ea typeface="맑은 고딕"/>
              </a:rPr>
              <a:t>최근 다양한 자극을 통한 복합운동으로 밸런스워킹PT가 소개되고 있다</a:t>
            </a:r>
            <a:r>
              <a:rPr lang="en-US" altLang="ko-KR" b="1">
                <a:solidFill>
                  <a:schemeClr val="dk1"/>
                </a:solidFill>
                <a:latin typeface="맑은 고딕"/>
                <a:ea typeface="맑은 고딕"/>
              </a:rPr>
              <a:t>.</a:t>
            </a:r>
            <a:endParaRPr lang="en-US" altLang="ko-KR" b="1">
              <a:solidFill>
                <a:schemeClr val="dk1"/>
              </a:solidFill>
              <a:latin typeface="맑은 고딕"/>
              <a:ea typeface="맑은 고딕"/>
            </a:endParaRPr>
          </a:p>
          <a:p>
            <a:pPr marL="674760" lvl="1" indent="-242760" algn="l" latinLnBrk="1">
              <a:lnSpc>
                <a:spcPct val="120000"/>
              </a:lnSpc>
              <a:spcAft>
                <a:spcPct val="15000"/>
              </a:spcAft>
              <a:buClr>
                <a:schemeClr val="accent3"/>
              </a:buClr>
              <a:buFont typeface="Wingdings"/>
              <a:buChar char="Ø"/>
              <a:defRPr/>
            </a:pPr>
            <a:r>
              <a:rPr lang="en-US" altLang="ko-KR" b="1">
                <a:solidFill>
                  <a:schemeClr val="dk1"/>
                </a:solidFill>
                <a:latin typeface="맑은 고딕"/>
                <a:ea typeface="맑은 고딕"/>
              </a:rPr>
              <a:t>밸런스워킹PT 운동은</a:t>
            </a:r>
            <a:r>
              <a:rPr lang="ko-KR" altLang="en-US" b="1">
                <a:solidFill>
                  <a:schemeClr val="dk1"/>
                </a:solidFill>
                <a:latin typeface="맑은 고딕"/>
                <a:ea typeface="맑은 고딕"/>
              </a:rPr>
              <a:t>  </a:t>
            </a:r>
            <a:r>
              <a:rPr lang="ko-KR" altLang="en-US" b="1">
                <a:solidFill>
                  <a:srgbClr val="0000ff"/>
                </a:solidFill>
                <a:latin typeface="맑은 고딕"/>
                <a:ea typeface="맑은 고딕"/>
              </a:rPr>
              <a:t>제자리걸음</a:t>
            </a:r>
            <a:r>
              <a:rPr lang="ko-KR" altLang="en-US" b="1">
                <a:solidFill>
                  <a:schemeClr val="dk1"/>
                </a:solidFill>
                <a:latin typeface="맑은 고딕"/>
                <a:ea typeface="맑은 고딕"/>
              </a:rPr>
              <a:t>을 기본으로 </a:t>
            </a:r>
            <a:r>
              <a:rPr lang="ko-KR" altLang="en-US" b="1">
                <a:solidFill>
                  <a:srgbClr val="ff0000"/>
                </a:solidFill>
                <a:latin typeface="맑은 고딕"/>
                <a:ea typeface="맑은 고딕"/>
              </a:rPr>
              <a:t>사방 돌기 </a:t>
            </a:r>
            <a:r>
              <a:rPr lang="ko-KR" altLang="en-US" b="1">
                <a:solidFill>
                  <a:schemeClr val="dk1"/>
                </a:solidFill>
                <a:latin typeface="맑은 고딕"/>
                <a:ea typeface="맑은 고딕"/>
              </a:rPr>
              <a:t>회전을 통해 유산소성 및 근력 운동, 스트레칭, 균형성 및 점핑 운동을 조합할 수 있는 복합운동이다</a:t>
            </a:r>
            <a:endParaRPr lang="ko-KR" altLang="en-US" b="1">
              <a:solidFill>
                <a:schemeClr val="dk1"/>
              </a:solidFill>
              <a:latin typeface="맑은 고딕"/>
              <a:ea typeface="맑은 고딕"/>
            </a:endParaRPr>
          </a:p>
          <a:p>
            <a:pPr marL="674760" lvl="1" indent="-242760" algn="l" latinLnBrk="1">
              <a:lnSpc>
                <a:spcPct val="120000"/>
              </a:lnSpc>
              <a:spcAft>
                <a:spcPct val="15000"/>
              </a:spcAft>
              <a:buClr>
                <a:schemeClr val="accent3"/>
              </a:buClr>
              <a:buFont typeface="Wingdings"/>
              <a:buChar char="Ø"/>
              <a:defRPr/>
            </a:pPr>
            <a:endParaRPr lang="en-US" altLang="ko-KR" b="1">
              <a:solidFill>
                <a:schemeClr val="dk1"/>
              </a:solidFill>
              <a:latin typeface="맑은 고딕"/>
              <a:ea typeface="맑은 고딕"/>
            </a:endParaRPr>
          </a:p>
        </p:txBody>
      </p:sp>
      <p:sp>
        <p:nvSpPr>
          <p:cNvPr id="22" name="왼쪽 화살표 설명선 21"/>
          <p:cNvSpPr/>
          <p:nvPr/>
        </p:nvSpPr>
        <p:spPr>
          <a:xfrm>
            <a:off x="8591550" y="1803401"/>
            <a:ext cx="2946401" cy="4503420"/>
          </a:xfrm>
          <a:prstGeom prst="leftArrowCallout">
            <a:avLst>
              <a:gd name="adj1" fmla="val 25000"/>
              <a:gd name="adj2" fmla="val 25000"/>
              <a:gd name="adj3" fmla="val 25000"/>
              <a:gd name="adj4" fmla="val 64977"/>
            </a:avLst>
          </a:prstGeom>
        </p:spPr>
        <p:style>
          <a:lnRef idx="2">
            <a:schemeClr val="accent1">
              <a:shade val="20000"/>
            </a:schemeClr>
          </a:lnRef>
          <a:fillRef idx="1">
            <a:schemeClr val="accent1"/>
          </a:fillRef>
          <a:effectRef idx="0">
            <a:schemeClr val="accent1"/>
          </a:effectRef>
          <a:fontRef idx="minor">
            <a:schemeClr val="lt1"/>
          </a:fontRef>
        </p:style>
        <p:txBody>
          <a:bodyPr anchor="ctr"/>
          <a:p>
            <a:pPr lvl="0" algn="ctr">
              <a:defRPr/>
            </a:pPr>
            <a:r>
              <a:rPr lang="ko-KR" altLang="en-US" sz="1900" b="1"/>
              <a:t> </a:t>
            </a:r>
            <a:r>
              <a:rPr lang="ko-KR" altLang="en-US" sz="1900" b="1">
                <a:latin typeface="맑은 고딕"/>
                <a:ea typeface="맑은 고딕"/>
              </a:rPr>
              <a:t>12주간의 밸런스워킹PT 프로그램이 중년여성의 건강체력과 BDNF에 미치는 영향을 규명하는데 목적</a:t>
            </a:r>
            <a:endParaRPr lang="ko-KR" altLang="en-US" sz="1900">
              <a:latin typeface="맑은 고딕"/>
              <a:ea typeface="맑은 고딕"/>
            </a:endParaRPr>
          </a:p>
        </p:txBody>
      </p:sp>
    </p:spTree>
    <p:extLst>
      <p:ext uri="{BB962C8B-B14F-4D97-AF65-F5344CB8AC3E}">
        <p14:creationId xmlns:p14="http://schemas.microsoft.com/office/powerpoint/2010/main" val="3593045693"/>
      </p:ext>
    </p:extLst>
  </p:cSld>
  <p:clrMapOvr>
    <a:masterClrMapping/>
  </p:clrMapOvr>
</p:sld>
</file>

<file path=ppt/slides/slide7.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9" name="文本框 2"/>
          <p:cNvSpPr txBox="1"/>
          <p:nvPr/>
        </p:nvSpPr>
        <p:spPr>
          <a:xfrm>
            <a:off x="0" y="0"/>
            <a:ext cx="3082986" cy="822325"/>
          </a:xfrm>
          <a:prstGeom prst="rect">
            <a:avLst/>
          </a:prstGeom>
          <a:noFill/>
        </p:spPr>
        <p:txBody>
          <a:bodyPr wrap="square">
            <a:noAutofit/>
          </a:bodyPr>
          <a:p>
            <a:pPr lvl="0">
              <a:defRPr/>
            </a:pPr>
            <a:r>
              <a:rPr lang="en-US" altLang="ko-KR" sz="4100" b="1"/>
              <a:t>2.</a:t>
            </a:r>
            <a:r>
              <a:rPr lang="ko-KR" altLang="en-US" sz="4100" b="1"/>
              <a:t> 연구</a:t>
            </a:r>
            <a:r>
              <a:rPr lang="en-US" altLang="zh-CN" sz="4100" b="1"/>
              <a:t> </a:t>
            </a:r>
            <a:r>
              <a:rPr lang="ko-KR" altLang="en-US" sz="4100" b="1"/>
              <a:t>방법</a:t>
            </a:r>
            <a:endParaRPr lang="ko-KR" altLang="en-US" sz="4100" b="1"/>
          </a:p>
        </p:txBody>
      </p:sp>
      <p:sp>
        <p:nvSpPr>
          <p:cNvPr id="10" name="직사각형 9"/>
          <p:cNvSpPr/>
          <p:nvPr/>
        </p:nvSpPr>
        <p:spPr>
          <a:xfrm>
            <a:off x="128148" y="735891"/>
            <a:ext cx="12063852" cy="1157679"/>
          </a:xfrm>
          <a:prstGeom prst="rect">
            <a:avLst/>
          </a:prstGeom>
          <a:noFill/>
          <a:ln>
            <a:noFill/>
          </a:ln>
        </p:spPr>
        <p:txBody>
          <a:bodyPr wrap="square">
            <a:spAutoFit/>
          </a:bodyPr>
          <a:p>
            <a:pPr lvl="0" algn="l">
              <a:defRPr/>
            </a:pPr>
            <a:r>
              <a:rPr xmlns:mc="http://schemas.openxmlformats.org/markup-compatibility/2006" xmlns:hp="http://schemas.haansoft.com/office/presentation/8.0" sz="3000" b="1" i="0" strike="noStrike" mc:Ignorable="hp" hp:hslEmbossed="0">
                <a:solidFill>
                  <a:srgbClr val="000000">
                    <a:alpha val="100000"/>
                  </a:srgbClr>
                </a:solidFill>
                <a:latin typeface="Arial"/>
                <a:ea typeface="굴림"/>
              </a:rPr>
              <a:t>1. 연구대상</a:t>
            </a:r>
            <a:endParaRPr xmlns:mc="http://schemas.openxmlformats.org/markup-compatibility/2006" xmlns:hp="http://schemas.haansoft.com/office/presentation/8.0" sz="3000" b="1" i="0" strike="noStrike" mc:Ignorable="hp" hp:hslEmbossed="0">
              <a:solidFill>
                <a:srgbClr val="000000">
                  <a:alpha val="100000"/>
                </a:srgbClr>
              </a:solidFill>
              <a:latin typeface="Arial"/>
              <a:ea typeface="굴림"/>
            </a:endParaRPr>
          </a:p>
          <a:p>
            <a:pPr lvl="0" algn="l">
              <a:defRPr/>
            </a:pPr>
            <a:r>
              <a:rPr xmlns:mc="http://schemas.openxmlformats.org/markup-compatibility/2006" xmlns:hp="http://schemas.haansoft.com/office/presentation/8.0" sz="2000" b="0" i="0" strike="noStrike" mc:Ignorable="hp" hp:hslEmbossed="0">
                <a:solidFill>
                  <a:srgbClr val="000000">
                    <a:alpha val="100000"/>
                  </a:srgbClr>
                </a:solidFill>
                <a:latin typeface="Arial"/>
                <a:ea typeface="굴림"/>
              </a:rPr>
              <a:t>본 연구는 </a:t>
            </a:r>
            <a:r>
              <a:rPr xmlns:mc="http://schemas.openxmlformats.org/markup-compatibility/2006" xmlns:hp="http://schemas.haansoft.com/office/presentation/8.0" sz="2000" b="1" i="0" strike="noStrike" mc:Ignorable="hp" hp:hslEmbossed="0">
                <a:solidFill>
                  <a:srgbClr val="000000">
                    <a:alpha val="100000"/>
                  </a:srgbClr>
                </a:solidFill>
                <a:latin typeface="Arial"/>
                <a:ea typeface="굴림"/>
              </a:rPr>
              <a:t>기관생명윤리위원회의 승인(</a:t>
            </a:r>
            <a:r>
              <a:rPr xmlns:mc="http://schemas.openxmlformats.org/markup-compatibility/2006" xmlns:hp="http://schemas.haansoft.com/office/presentation/8.0" sz="2000" b="0" i="0" strike="noStrike" mc:Ignorable="hp" hp:hslEmbossed="0">
                <a:solidFill>
                  <a:srgbClr val="000000">
                    <a:alpha val="100000"/>
                  </a:srgbClr>
                </a:solidFill>
                <a:latin typeface="Arial"/>
                <a:ea typeface="굴림"/>
              </a:rPr>
              <a:t>IRB: 1044396-202204-HR-087-01)을 받은 후. </a:t>
            </a:r>
            <a:r>
              <a:rPr xmlns:mc="http://schemas.openxmlformats.org/markup-compatibility/2006" xmlns:hp="http://schemas.haansoft.com/office/presentation/8.0" sz="2000" b="1" i="0" u="sng" strike="noStrike" mc:Ignorable="hp" hp:hslEmbossed="0">
                <a:solidFill>
                  <a:srgbClr val="000000">
                    <a:alpha val="100000"/>
                  </a:srgbClr>
                </a:solidFill>
                <a:latin typeface="Arial"/>
                <a:ea typeface="굴림"/>
              </a:rPr>
              <a:t>최근 6개월 이내에 규칙적인 운동 경험이 없는 45∼54세의 중년여성 50명으로 </a:t>
            </a:r>
            <a:r>
              <a:rPr xmlns:mc="http://schemas.openxmlformats.org/markup-compatibility/2006" xmlns:hp="http://schemas.haansoft.com/office/presentation/8.0" lang="ko-KR" altLang="en-US" sz="2000" b="1" i="0" u="sng" strike="noStrike" mc:Ignorable="hp" hp:hslEmbossed="0">
                <a:solidFill>
                  <a:srgbClr val="000000">
                    <a:alpha val="100000"/>
                  </a:srgbClr>
                </a:solidFill>
                <a:latin typeface="Arial"/>
                <a:ea typeface="굴림"/>
              </a:rPr>
              <a:t>선정</a:t>
            </a:r>
            <a:r>
              <a:rPr xmlns:mc="http://schemas.openxmlformats.org/markup-compatibility/2006" xmlns:hp="http://schemas.haansoft.com/office/presentation/8.0" lang="en-US" altLang="ko-KR" sz="2000" b="1" i="0" u="sng" strike="noStrike" mc:Ignorable="hp" hp:hslEmbossed="0">
                <a:solidFill>
                  <a:srgbClr val="000000">
                    <a:alpha val="100000"/>
                  </a:srgbClr>
                </a:solidFill>
                <a:latin typeface="Arial"/>
                <a:ea typeface="굴림"/>
              </a:rPr>
              <a:t>.</a:t>
            </a:r>
            <a:endParaRPr xmlns:mc="http://schemas.openxmlformats.org/markup-compatibility/2006" xmlns:hp="http://schemas.haansoft.com/office/presentation/8.0" lang="en-US" altLang="ko-KR" sz="2000" b="1" i="0" u="sng" strike="noStrike" mc:Ignorable="hp" hp:hslEmbossed="0">
              <a:solidFill>
                <a:srgbClr val="000000">
                  <a:alpha val="100000"/>
                </a:srgbClr>
              </a:solidFill>
              <a:latin typeface="Arial"/>
              <a:ea typeface="굴림"/>
            </a:endParaRPr>
          </a:p>
        </p:txBody>
      </p:sp>
      <p:sp>
        <p:nvSpPr>
          <p:cNvPr id="11" name="직사각형 10"/>
          <p:cNvSpPr/>
          <p:nvPr/>
        </p:nvSpPr>
        <p:spPr>
          <a:xfrm>
            <a:off x="168873" y="1973037"/>
            <a:ext cx="12023126" cy="663482"/>
          </a:xfrm>
          <a:prstGeom prst="rect">
            <a:avLst/>
          </a:prstGeom>
          <a:noFill/>
          <a:ln>
            <a:noFill/>
          </a:ln>
        </p:spPr>
        <p:txBody>
          <a:bodyPr wrap="square">
            <a:spAutoFit/>
          </a:bodyPr>
          <a:p>
            <a:pPr lvl="0" algn="l">
              <a:defRPr/>
            </a:pPr>
            <a:r>
              <a:rPr xmlns:mc="http://schemas.openxmlformats.org/markup-compatibility/2006" xmlns:hp="http://schemas.haansoft.com/office/presentation/8.0" sz="1900" b="1" i="0" strike="noStrike" mc:Ignorable="hp" hp:hslEmbossed="0">
                <a:solidFill>
                  <a:srgbClr val="000000">
                    <a:alpha val="100000"/>
                  </a:srgbClr>
                </a:solidFill>
                <a:latin typeface="Arial"/>
                <a:ea typeface="굴림"/>
              </a:rPr>
              <a:t>운동군 25명</a:t>
            </a:r>
            <a:r>
              <a:rPr xmlns:mc="http://schemas.openxmlformats.org/markup-compatibility/2006" xmlns:hp="http://schemas.haansoft.com/office/presentation/8.0" sz="1800" b="0" i="0" strike="noStrike" mc:Ignorable="hp" hp:hslEmbossed="0">
                <a:solidFill>
                  <a:srgbClr val="000000">
                    <a:alpha val="100000"/>
                  </a:srgbClr>
                </a:solidFill>
                <a:latin typeface="Arial"/>
                <a:ea typeface="굴림"/>
              </a:rPr>
              <a:t>과 </a:t>
            </a:r>
            <a:r>
              <a:rPr xmlns:mc="http://schemas.openxmlformats.org/markup-compatibility/2006" xmlns:hp="http://schemas.haansoft.com/office/presentation/8.0" sz="1900" i="0" strike="noStrike" mc:Ignorable="hp" hp:hslEmbossed="0">
                <a:solidFill>
                  <a:srgbClr val="000000">
                    <a:alpha val="100000"/>
                  </a:srgbClr>
                </a:solidFill>
                <a:latin typeface="Arial"/>
                <a:ea typeface="굴림"/>
              </a:rPr>
              <a:t>대조군 25명</a:t>
            </a:r>
            <a:r>
              <a:rPr xmlns:mc="http://schemas.openxmlformats.org/markup-compatibility/2006" xmlns:hp="http://schemas.haansoft.com/office/presentation/8.0" sz="1800" b="0" i="0" strike="noStrike" mc:Ignorable="hp" hp:hslEmbossed="0">
                <a:solidFill>
                  <a:srgbClr val="000000">
                    <a:alpha val="100000"/>
                  </a:srgbClr>
                </a:solidFill>
                <a:latin typeface="Arial"/>
                <a:ea typeface="굴림"/>
              </a:rPr>
              <a:t>으로 분할. 12주간의 실험 진행 중 </a:t>
            </a:r>
            <a:r>
              <a:rPr xmlns:mc="http://schemas.openxmlformats.org/markup-compatibility/2006" xmlns:hp="http://schemas.haansoft.com/office/presentation/8.0" sz="1800" b="1" i="0" strike="noStrike" mc:Ignorable="hp" hp:hslEmbossed="0">
                <a:solidFill>
                  <a:srgbClr val="000000">
                    <a:alpha val="100000"/>
                  </a:srgbClr>
                </a:solidFill>
                <a:latin typeface="Arial"/>
                <a:ea typeface="굴림"/>
              </a:rPr>
              <a:t>운동군 2명, 대조군 4명이 탈락</a:t>
            </a:r>
            <a:r>
              <a:rPr xmlns:mc="http://schemas.openxmlformats.org/markup-compatibility/2006" xmlns:hp="http://schemas.haansoft.com/office/presentation/8.0" sz="1800" b="0" i="0" strike="noStrike" mc:Ignorable="hp" hp:hslEmbossed="0">
                <a:solidFill>
                  <a:srgbClr val="000000">
                    <a:alpha val="100000"/>
                  </a:srgbClr>
                </a:solidFill>
                <a:latin typeface="Arial"/>
                <a:ea typeface="굴림"/>
              </a:rPr>
              <a:t>하여 </a:t>
            </a:r>
            <a:r>
              <a:rPr xmlns:mc="http://schemas.openxmlformats.org/markup-compatibility/2006" xmlns:hp="http://schemas.haansoft.com/office/presentation/8.0" sz="1900" b="1" i="0" u="sng" strike="noStrike" mc:Ignorable="hp" hp:hslEmbossed="0">
                <a:solidFill>
                  <a:srgbClr val="000000">
                    <a:alpha val="100000"/>
                  </a:srgbClr>
                </a:solidFill>
                <a:latin typeface="Arial"/>
                <a:ea typeface="굴림"/>
              </a:rPr>
              <a:t>최종적으로</a:t>
            </a:r>
            <a:r>
              <a:rPr xmlns:mc="http://schemas.openxmlformats.org/markup-compatibility/2006" xmlns:hp="http://schemas.haansoft.com/office/presentation/8.0" lang="ko-KR" altLang="en-US" sz="1900" b="1" i="0" u="sng" strike="noStrike" mc:Ignorable="hp" hp:hslEmbossed="0">
                <a:solidFill>
                  <a:srgbClr val="000000">
                    <a:alpha val="100000"/>
                  </a:srgbClr>
                </a:solidFill>
                <a:latin typeface="Arial"/>
                <a:ea typeface="굴림"/>
              </a:rPr>
              <a:t> </a:t>
            </a:r>
            <a:r>
              <a:rPr xmlns:mc="http://schemas.openxmlformats.org/markup-compatibility/2006" xmlns:hp="http://schemas.haansoft.com/office/presentation/8.0" sz="1900" b="1" i="0" u="sng" strike="noStrike" mc:Ignorable="hp" hp:hslEmbossed="0">
                <a:solidFill>
                  <a:srgbClr val="000000">
                    <a:alpha val="100000"/>
                  </a:srgbClr>
                </a:solidFill>
                <a:latin typeface="Arial"/>
                <a:ea typeface="굴림"/>
              </a:rPr>
              <a:t>44명</a:t>
            </a:r>
            <a:r>
              <a:rPr xmlns:mc="http://schemas.openxmlformats.org/markup-compatibility/2006" xmlns:hp="http://schemas.haansoft.com/office/presentation/8.0" sz="1800" b="0" i="0" strike="noStrike" mc:Ignorable="hp" hp:hslEmbossed="0">
                <a:solidFill>
                  <a:srgbClr val="000000">
                    <a:alpha val="100000"/>
                  </a:srgbClr>
                </a:solidFill>
                <a:latin typeface="Arial"/>
                <a:ea typeface="굴림"/>
              </a:rPr>
              <a:t>의 </a:t>
            </a:r>
            <a:r>
              <a:rPr xmlns:mc="http://schemas.openxmlformats.org/markup-compatibility/2006" xmlns:hp="http://schemas.haansoft.com/office/presentation/8.0" sz="1800" b="1" i="0" strike="noStrike" mc:Ignorable="hp" hp:hslEmbossed="0">
                <a:solidFill>
                  <a:srgbClr val="000000">
                    <a:alpha val="100000"/>
                  </a:srgbClr>
                </a:solidFill>
                <a:latin typeface="Arial"/>
                <a:ea typeface="굴림"/>
              </a:rPr>
              <a:t>데이터를 수집</a:t>
            </a:r>
            <a:r>
              <a:rPr xmlns:mc="http://schemas.openxmlformats.org/markup-compatibility/2006" xmlns:hp="http://schemas.haansoft.com/office/presentation/8.0" sz="1800" b="0" i="0" strike="noStrike" mc:Ignorable="hp" hp:hslEmbossed="0">
                <a:solidFill>
                  <a:srgbClr val="000000">
                    <a:alpha val="100000"/>
                  </a:srgbClr>
                </a:solidFill>
                <a:latin typeface="Arial"/>
                <a:ea typeface="굴림"/>
              </a:rPr>
              <a:t>.</a:t>
            </a:r>
            <a:endParaRPr xmlns:mc="http://schemas.openxmlformats.org/markup-compatibility/2006" xmlns:hp="http://schemas.haansoft.com/office/presentation/8.0" sz="1800" b="0" i="0" strike="noStrike" mc:Ignorable="hp" hp:hslEmbossed="0">
              <a:solidFill>
                <a:srgbClr val="000000">
                  <a:alpha val="100000"/>
                </a:srgbClr>
              </a:solidFill>
              <a:latin typeface="Arial"/>
              <a:ea typeface="굴림"/>
            </a:endParaRPr>
          </a:p>
        </p:txBody>
      </p:sp>
      <p:pic>
        <p:nvPicPr>
          <p:cNvPr id="12" name="그림 11"/>
          <p:cNvPicPr>
            <a:picLocks noChangeAspect="1"/>
          </p:cNvPicPr>
          <p:nvPr/>
        </p:nvPicPr>
        <p:blipFill rotWithShape="1">
          <a:blip r:embed="rId2"/>
          <a:stretch>
            <a:fillRect/>
          </a:stretch>
        </p:blipFill>
        <p:spPr>
          <a:xfrm>
            <a:off x="0" y="3144069"/>
            <a:ext cx="12192000" cy="3713930"/>
          </a:xfrm>
          <a:prstGeom prst="rect">
            <a:avLst/>
          </a:prstGeom>
        </p:spPr>
      </p:pic>
      <p:sp>
        <p:nvSpPr>
          <p:cNvPr id="13" name="직사각형 12"/>
          <p:cNvSpPr/>
          <p:nvPr/>
        </p:nvSpPr>
        <p:spPr>
          <a:xfrm>
            <a:off x="390545" y="2722590"/>
            <a:ext cx="5818812" cy="409229"/>
          </a:xfrm>
          <a:prstGeom prst="rect">
            <a:avLst/>
          </a:prstGeom>
          <a:noFill/>
          <a:ln>
            <a:noFill/>
          </a:ln>
        </p:spPr>
        <p:txBody>
          <a:bodyPr wrap="square">
            <a:spAutoFit/>
          </a:bodyPr>
          <a:p>
            <a:pPr lvl="0" algn="l">
              <a:defRPr/>
            </a:pPr>
            <a:r>
              <a:rPr xmlns:mc="http://schemas.openxmlformats.org/markup-compatibility/2006" xmlns:hp="http://schemas.haansoft.com/office/presentation/8.0" sz="2100" b="0" i="0" strike="noStrike" mc:Ignorable="hp" hp:hslEmbossed="0">
                <a:solidFill>
                  <a:srgbClr val="000000">
                    <a:alpha val="100000"/>
                  </a:srgbClr>
                </a:solidFill>
                <a:latin typeface="Arial"/>
                <a:ea typeface="굴림"/>
              </a:rPr>
              <a:t>연구 참여자의 신체적 특성은</a:t>
            </a:r>
            <a:r>
              <a:rPr xmlns:mc="http://schemas.openxmlformats.org/markup-compatibility/2006" xmlns:hp="http://schemas.haansoft.com/office/presentation/8.0" lang="ko-KR" altLang="en-US" sz="2100" b="0" i="0" strike="noStrike" mc:Ignorable="hp" hp:hslEmbossed="0">
                <a:solidFill>
                  <a:srgbClr val="000000">
                    <a:alpha val="100000"/>
                  </a:srgbClr>
                </a:solidFill>
                <a:latin typeface="Arial"/>
                <a:ea typeface="굴림"/>
              </a:rPr>
              <a:t> </a:t>
            </a:r>
            <a:r>
              <a:rPr xmlns:mc="http://schemas.openxmlformats.org/markup-compatibility/2006" xmlns:hp="http://schemas.haansoft.com/office/presentation/8.0" sz="2100" b="0" i="0" strike="noStrike" mc:Ignorable="hp" hp:hslEmbossed="0">
                <a:solidFill>
                  <a:srgbClr val="000000">
                    <a:alpha val="100000"/>
                  </a:srgbClr>
                </a:solidFill>
                <a:latin typeface="Arial"/>
                <a:ea typeface="굴림"/>
              </a:rPr>
              <a:t>&lt;표 1&gt;과 같다.</a:t>
            </a:r>
            <a:endParaRPr xmlns:mc="http://schemas.openxmlformats.org/markup-compatibility/2006" xmlns:hp="http://schemas.haansoft.com/office/presentation/8.0" sz="2100" b="0" i="0" strike="noStrike" mc:Ignorable="hp" hp:hslEmbossed="0">
              <a:solidFill>
                <a:srgbClr val="000000">
                  <a:alpha val="100000"/>
                </a:srgbClr>
              </a:solidFill>
              <a:latin typeface="Arial"/>
              <a:ea typeface="굴림"/>
            </a:endParaRPr>
          </a:p>
        </p:txBody>
      </p:sp>
    </p:spTree>
    <p:extLst>
      <p:ext uri="{BB962C8B-B14F-4D97-AF65-F5344CB8AC3E}">
        <p14:creationId xmlns:p14="http://schemas.microsoft.com/office/powerpoint/2010/main" val="3045690318"/>
      </p:ext>
    </p:extLst>
  </p:cSld>
  <p:clrMapOvr>
    <a:masterClrMapping/>
  </p:clrMapOvr>
</p:sld>
</file>

<file path=ppt/slides/slide8.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TextBox 1"/>
          <p:cNvSpPr txBox="1"/>
          <p:nvPr/>
        </p:nvSpPr>
        <p:spPr>
          <a:xfrm>
            <a:off x="904395" y="736159"/>
            <a:ext cx="10800000" cy="646331"/>
          </a:xfrm>
          <a:prstGeom prst="rect">
            <a:avLst/>
          </a:prstGeom>
          <a:noFill/>
        </p:spPr>
        <p:txBody>
          <a:bodyPr wrap="square" lIns="0" tIns="0" rIns="0" bIns="0">
            <a:norm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defRPr/>
            </a:pPr>
            <a:r>
              <a:rPr kumimoji="1" lang="ko-KR" altLang="en-US" sz="3000" b="1">
                <a:solidFill>
                  <a:schemeClr val="dk1"/>
                </a:solidFill>
                <a:latin typeface="맑은 고딕"/>
                <a:ea typeface="맑은 고딕"/>
              </a:rPr>
              <a:t>2. 측정항목 및 방법</a:t>
            </a:r>
            <a:endParaRPr kumimoji="1" lang="ko-KR" altLang="en-US" sz="3000" b="1">
              <a:solidFill>
                <a:schemeClr val="dk1"/>
              </a:solidFill>
              <a:latin typeface="맑은 고딕"/>
              <a:ea typeface="맑은 고딕"/>
            </a:endParaRPr>
          </a:p>
        </p:txBody>
      </p:sp>
      <p:sp>
        <p:nvSpPr>
          <p:cNvPr id="4" name="사각형: 둥근 모서리 3"/>
          <p:cNvSpPr/>
          <p:nvPr/>
        </p:nvSpPr>
        <p:spPr>
          <a:xfrm>
            <a:off x="4067126" y="2172095"/>
            <a:ext cx="7368765" cy="1058406"/>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rm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432000" lvl="1" indent="0" algn="l" latinLnBrk="1">
              <a:lnSpc>
                <a:spcPct val="120000"/>
              </a:lnSpc>
              <a:spcAft>
                <a:spcPct val="15000"/>
              </a:spcAft>
              <a:buClr>
                <a:schemeClr val="accent3"/>
              </a:buClr>
              <a:buFont typeface="Arial"/>
              <a:buNone/>
              <a:defRPr/>
            </a:pPr>
            <a:r>
              <a:rPr lang="en-US" altLang="ko-KR" sz="2000" b="1">
                <a:solidFill>
                  <a:schemeClr val="dk1"/>
                </a:solidFill>
                <a:latin typeface="맑은 고딕"/>
                <a:ea typeface="맑은 고딕"/>
              </a:rPr>
              <a:t>체성분 분석기(Inbody270, Biospace, Korea)를 이용.</a:t>
            </a:r>
            <a:r>
              <a:rPr lang="ko-KR" altLang="en-US" sz="2000" b="1">
                <a:solidFill>
                  <a:schemeClr val="dk1"/>
                </a:solidFill>
                <a:latin typeface="+mn-ea"/>
                <a:ea typeface="+mn-ea"/>
              </a:rPr>
              <a:t> </a:t>
            </a:r>
            <a:endParaRPr lang="ko-KR" altLang="en-US" sz="2000" b="1">
              <a:solidFill>
                <a:schemeClr val="dk1"/>
              </a:solidFill>
              <a:latin typeface="+mn-ea"/>
              <a:ea typeface="+mn-ea"/>
            </a:endParaRPr>
          </a:p>
        </p:txBody>
      </p:sp>
      <p:sp>
        <p:nvSpPr>
          <p:cNvPr id="5" name="사각형: 둥근 모서리 4"/>
          <p:cNvSpPr/>
          <p:nvPr/>
        </p:nvSpPr>
        <p:spPr>
          <a:xfrm>
            <a:off x="1580553" y="2172095"/>
            <a:ext cx="2325940" cy="1058406"/>
          </a:xfrm>
          <a:prstGeom prst="roundRect">
            <a:avLst>
              <a:gd name="adj" fmla="val 16667"/>
            </a:avLst>
          </a:prstGeom>
          <a:solidFill>
            <a:schemeClr val="accent1"/>
          </a:solidFill>
          <a:ln>
            <a:noFill/>
          </a:ln>
          <a:effectLst>
            <a:outerShdw blurRad="127000" sx="102000" sy="102000" algn="ctr" rotWithShape="0">
              <a:prstClr val="black">
                <a:alpha val="5000"/>
              </a:prstClr>
            </a:outerShdw>
          </a:effectLst>
        </p:spPr>
        <p:style>
          <a:lnRef idx="2">
            <a:schemeClr val="accent1"/>
          </a:lnRef>
          <a:fillRef idx="1">
            <a:schemeClr val="accent1"/>
          </a:fillRef>
          <a:effectRef idx="0">
            <a:srgbClr val="000000"/>
          </a:effectRef>
          <a:fontRef idx="minor">
            <a:schemeClr val="lt1"/>
          </a:fontRef>
        </p:style>
        <p:txBody>
          <a:bodyPr vert="horz" lIns="60960" tIns="30480" rIns="60960" bIns="30480" anchor="ctr" anchorCtr="0">
            <a:normAutofit/>
          </a:bodyPr>
          <a:lstStyle>
            <a:lvl1pPr marL="0" indent="0" algn="l" defTabSz="58993" rtl="0">
              <a:lnSpc>
                <a:spcPct val="100000"/>
              </a:lnSpc>
              <a:spcBef>
                <a:spcPct val="0"/>
              </a:spcBef>
              <a:spcAft>
                <a:spcPts val="0"/>
              </a:spcAft>
              <a:defRPr kumimoji="0" sz="1800" b="0" i="0" u="none" strike="noStrike" kern="1200" cap="none" spc="0" normalizeH="0" baseline="0">
                <a:solidFill>
                  <a:schemeClr val="lt1"/>
                </a:solidFill>
              </a:defRPr>
            </a:lvl1pPr>
          </a:lstStyle>
          <a:p>
            <a:pPr marL="108000" lvl="0" algn="ctr" latinLnBrk="1">
              <a:lnSpc>
                <a:spcPct val="120000"/>
              </a:lnSpc>
              <a:spcAft>
                <a:spcPct val="35000"/>
              </a:spcAft>
              <a:defRPr/>
            </a:pPr>
            <a:r>
              <a:rPr lang="ko-KR" altLang="en-US" sz="2000" b="1">
                <a:solidFill>
                  <a:schemeClr val="lt1"/>
                </a:solidFill>
                <a:latin typeface="맑은 고딕"/>
                <a:ea typeface="맑은 고딕"/>
              </a:rPr>
              <a:t>체중과 체지방률</a:t>
            </a:r>
            <a:endParaRPr lang="ko-KR" altLang="en-US" sz="2000" b="1">
              <a:solidFill>
                <a:schemeClr val="lt1"/>
              </a:solidFill>
              <a:latin typeface="맑은 고딕"/>
              <a:ea typeface="맑은 고딕"/>
            </a:endParaRPr>
          </a:p>
        </p:txBody>
      </p:sp>
      <p:sp>
        <p:nvSpPr>
          <p:cNvPr id="6" name="사각형: 둥근 모서리 5"/>
          <p:cNvSpPr/>
          <p:nvPr/>
        </p:nvSpPr>
        <p:spPr>
          <a:xfrm>
            <a:off x="4079826" y="4123264"/>
            <a:ext cx="7457665" cy="1166647"/>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rm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432000" lvl="1" indent="0" latinLnBrk="1">
              <a:lnSpc>
                <a:spcPct val="120000"/>
              </a:lnSpc>
              <a:spcAft>
                <a:spcPct val="15000"/>
              </a:spcAft>
              <a:buClr>
                <a:schemeClr val="accent3"/>
              </a:buClr>
              <a:buFont typeface="Arial"/>
              <a:buNone/>
              <a:defRPr/>
            </a:pPr>
            <a:r>
              <a:rPr lang="ko-KR" altLang="en-US" sz="2000" b="1">
                <a:solidFill>
                  <a:schemeClr val="dk1"/>
                </a:solidFill>
                <a:latin typeface="맑은 고딕"/>
                <a:ea typeface="맑은 고딕"/>
              </a:rPr>
              <a:t>악력계(EH101 CAMRY, ㈜카벤토리, China)</a:t>
            </a:r>
            <a:r>
              <a:rPr lang="ko-KR" altLang="en-US" sz="2000" b="1">
                <a:solidFill>
                  <a:schemeClr val="dk1"/>
                </a:solidFill>
                <a:latin typeface="+mn-ea"/>
                <a:ea typeface="+mn-ea"/>
              </a:rPr>
              <a:t> </a:t>
            </a:r>
            <a:endParaRPr lang="ko-KR" altLang="en-US" sz="2000" b="1">
              <a:solidFill>
                <a:schemeClr val="dk1"/>
              </a:solidFill>
              <a:latin typeface="+mn-ea"/>
              <a:ea typeface="+mn-ea"/>
            </a:endParaRPr>
          </a:p>
        </p:txBody>
      </p:sp>
      <p:sp>
        <p:nvSpPr>
          <p:cNvPr id="7" name="사각형: 둥근 모서리 6"/>
          <p:cNvSpPr/>
          <p:nvPr/>
        </p:nvSpPr>
        <p:spPr>
          <a:xfrm>
            <a:off x="1555154" y="4121948"/>
            <a:ext cx="2249740" cy="1115847"/>
          </a:xfrm>
          <a:prstGeom prst="roundRect">
            <a:avLst>
              <a:gd name="adj" fmla="val 16667"/>
            </a:avLst>
          </a:prstGeom>
          <a:solidFill>
            <a:schemeClr val="accent6"/>
          </a:solidFill>
          <a:ln w="9525">
            <a:noFill/>
          </a:ln>
          <a:effectLst/>
        </p:spPr>
        <p:style>
          <a:lnRef idx="2">
            <a:schemeClr val="accent1"/>
          </a:lnRef>
          <a:fillRef idx="1">
            <a:schemeClr val="accent1"/>
          </a:fillRef>
          <a:effectRef idx="0">
            <a:srgbClr val="000000"/>
          </a:effectRef>
          <a:fontRef idx="minor">
            <a:schemeClr val="lt1"/>
          </a:fontRef>
        </p:style>
        <p:txBody>
          <a:bodyPr vert="horz" lIns="60960" tIns="30480" rIns="60960" bIns="30480" anchor="ctr" anchorCtr="0">
            <a:normAutofit/>
          </a:bodyPr>
          <a:lstStyle>
            <a:lvl1pPr marL="0" indent="0" algn="l" defTabSz="58993" rtl="0">
              <a:lnSpc>
                <a:spcPct val="100000"/>
              </a:lnSpc>
              <a:spcBef>
                <a:spcPct val="0"/>
              </a:spcBef>
              <a:spcAft>
                <a:spcPts val="0"/>
              </a:spcAft>
              <a:defRPr kumimoji="0" sz="1800" b="0" i="0" u="none" strike="noStrike" kern="1200" cap="none" spc="0" normalizeH="0" baseline="0">
                <a:solidFill>
                  <a:schemeClr val="lt1"/>
                </a:solidFill>
              </a:defRPr>
            </a:lvl1pPr>
          </a:lstStyle>
          <a:p>
            <a:pPr marL="108000" lvl="0" algn="ctr" latinLnBrk="1">
              <a:lnSpc>
                <a:spcPct val="120000"/>
              </a:lnSpc>
              <a:spcAft>
                <a:spcPct val="35000"/>
              </a:spcAft>
              <a:defRPr/>
            </a:pPr>
            <a:r>
              <a:rPr lang="ko-KR" altLang="en-US" sz="2000" b="1">
                <a:solidFill>
                  <a:schemeClr val="lt1"/>
                </a:solidFill>
                <a:latin typeface="맑은 고딕"/>
                <a:ea typeface="맑은 고딕"/>
              </a:rPr>
              <a:t>악력</a:t>
            </a:r>
            <a:endParaRPr lang="ko-KR" altLang="en-US" sz="2000" b="1">
              <a:solidFill>
                <a:schemeClr val="lt1"/>
              </a:solidFill>
              <a:latin typeface="맑은 고딕"/>
              <a:ea typeface="맑은 고딕"/>
            </a:endParaRPr>
          </a:p>
        </p:txBody>
      </p:sp>
      <p:sp>
        <p:nvSpPr>
          <p:cNvPr id="8" name="사각형: 둥근 모서리 7"/>
          <p:cNvSpPr/>
          <p:nvPr/>
        </p:nvSpPr>
        <p:spPr>
          <a:xfrm>
            <a:off x="4117925" y="5557456"/>
            <a:ext cx="7457666" cy="1160585"/>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432000" lvl="1" indent="0" algn="l" latinLnBrk="1">
              <a:lnSpc>
                <a:spcPct val="120000"/>
              </a:lnSpc>
              <a:spcAft>
                <a:spcPct val="15000"/>
              </a:spcAft>
              <a:buClr>
                <a:schemeClr val="accent3"/>
              </a:buClr>
              <a:buFont typeface="Arial"/>
              <a:buNone/>
              <a:defRPr/>
            </a:pPr>
            <a:r>
              <a:rPr lang="ko-KR" altLang="en-US" sz="2000" b="1">
                <a:solidFill>
                  <a:schemeClr val="dk1"/>
                </a:solidFill>
                <a:latin typeface="맑은 고딕"/>
                <a:ea typeface="맑은 고딕"/>
              </a:rPr>
              <a:t>측정 장비(SUB-12000, ㈜지군코리아,China)</a:t>
            </a:r>
            <a:endParaRPr lang="ko-KR" altLang="en-US" sz="2000" b="1">
              <a:solidFill>
                <a:schemeClr val="dk1"/>
              </a:solidFill>
              <a:latin typeface="맑은 고딕"/>
              <a:ea typeface="맑은 고딕"/>
            </a:endParaRPr>
          </a:p>
        </p:txBody>
      </p:sp>
      <p:sp>
        <p:nvSpPr>
          <p:cNvPr id="9" name="사각형: 둥근 모서리 8"/>
          <p:cNvSpPr/>
          <p:nvPr/>
        </p:nvSpPr>
        <p:spPr>
          <a:xfrm>
            <a:off x="1567853" y="5582856"/>
            <a:ext cx="2237040" cy="1122484"/>
          </a:xfrm>
          <a:prstGeom prst="roundRect">
            <a:avLst>
              <a:gd name="adj" fmla="val 16667"/>
            </a:avLst>
          </a:prstGeom>
          <a:solidFill>
            <a:schemeClr val="accent6"/>
          </a:solidFill>
          <a:ln w="9525">
            <a:noFill/>
          </a:ln>
          <a:effectLst/>
        </p:spPr>
        <p:style>
          <a:lnRef idx="2">
            <a:schemeClr val="accent1"/>
          </a:lnRef>
          <a:fillRef idx="1">
            <a:schemeClr val="accent1"/>
          </a:fillRef>
          <a:effectRef idx="0">
            <a:srgbClr val="000000"/>
          </a:effectRef>
          <a:fontRef idx="minor">
            <a:schemeClr val="lt1"/>
          </a:fontRef>
        </p:style>
        <p:txBody>
          <a:bodyPr vert="horz" lIns="60960" tIns="30480" rIns="60960" bIns="30480" anchor="ctr" anchorCtr="0">
            <a:normAutofit/>
          </a:bodyPr>
          <a:lstStyle>
            <a:lvl1pPr marL="0" indent="0" algn="l" defTabSz="58993" rtl="0">
              <a:lnSpc>
                <a:spcPct val="100000"/>
              </a:lnSpc>
              <a:spcBef>
                <a:spcPct val="0"/>
              </a:spcBef>
              <a:spcAft>
                <a:spcPts val="0"/>
              </a:spcAft>
              <a:defRPr kumimoji="0" sz="1800" b="0" i="0" u="none" strike="noStrike" kern="1200" cap="none" spc="0" normalizeH="0" baseline="0">
                <a:solidFill>
                  <a:schemeClr val="lt1"/>
                </a:solidFill>
              </a:defRPr>
            </a:lvl1pPr>
          </a:lstStyle>
          <a:p>
            <a:pPr marL="108000" lvl="0" algn="ctr" latinLnBrk="1">
              <a:lnSpc>
                <a:spcPct val="120000"/>
              </a:lnSpc>
              <a:spcAft>
                <a:spcPct val="35000"/>
              </a:spcAft>
              <a:defRPr/>
            </a:pPr>
            <a:r>
              <a:rPr lang="ko-KR" altLang="en-US" sz="1900" b="1">
                <a:solidFill>
                  <a:srgbClr val="ffffff"/>
                </a:solidFill>
                <a:latin typeface="맑은 고딕"/>
                <a:ea typeface="맑은 고딕"/>
              </a:rPr>
              <a:t>윗몸일으키</a:t>
            </a:r>
            <a:r>
              <a:rPr lang="ko-KR" altLang="en-US" sz="2000" b="1">
                <a:solidFill>
                  <a:srgbClr val="ffffff"/>
                </a:solidFill>
                <a:latin typeface="맑은 고딕"/>
                <a:ea typeface="맑은 고딕"/>
              </a:rPr>
              <a:t>기</a:t>
            </a:r>
            <a:endParaRPr lang="ko-KR" altLang="en-US" sz="2000" b="1">
              <a:solidFill>
                <a:srgbClr val="ffffff"/>
              </a:solidFill>
              <a:latin typeface="맑은 고딕"/>
              <a:ea typeface="맑은 고딕"/>
            </a:endParaRPr>
          </a:p>
        </p:txBody>
      </p:sp>
      <p:sp>
        <p:nvSpPr>
          <p:cNvPr id="10" name="文本框 2"/>
          <p:cNvSpPr txBox="1"/>
          <p:nvPr/>
        </p:nvSpPr>
        <p:spPr>
          <a:xfrm>
            <a:off x="0" y="0"/>
            <a:ext cx="4302186" cy="822325"/>
          </a:xfrm>
          <a:prstGeom prst="rect">
            <a:avLst/>
          </a:prstGeom>
          <a:noFill/>
        </p:spPr>
        <p:txBody>
          <a:bodyPr wrap="square">
            <a:noAutofit/>
          </a:bodyPr>
          <a:p>
            <a:pPr lvl="0">
              <a:defRPr/>
            </a:pPr>
            <a:r>
              <a:rPr lang="ko-KR" altLang="en-US" sz="5000" b="1">
                <a:latin typeface="맑은 고딕"/>
                <a:ea typeface="맑은 고딕"/>
              </a:rPr>
              <a:t>  </a:t>
            </a:r>
            <a:r>
              <a:rPr lang="en-US" altLang="ko-KR" sz="5000" b="1">
                <a:latin typeface="맑은 고딕"/>
                <a:ea typeface="맑은 고딕"/>
              </a:rPr>
              <a:t>2.</a:t>
            </a:r>
            <a:r>
              <a:rPr lang="ko-KR" altLang="en-US" sz="5000" b="1">
                <a:latin typeface="맑은 고딕"/>
                <a:ea typeface="맑은 고딕"/>
              </a:rPr>
              <a:t> 연구</a:t>
            </a:r>
            <a:r>
              <a:rPr lang="en-US" altLang="zh-CN" sz="5000" b="1">
                <a:latin typeface="맑은 고딕"/>
                <a:ea typeface="맑은 고딕"/>
              </a:rPr>
              <a:t> </a:t>
            </a:r>
            <a:r>
              <a:rPr lang="ko-KR" altLang="en-US" sz="5000" b="1">
                <a:latin typeface="맑은 고딕"/>
                <a:ea typeface="맑은 고딕"/>
              </a:rPr>
              <a:t>방법</a:t>
            </a:r>
            <a:endParaRPr lang="ko-KR" altLang="en-US" sz="5000" b="1">
              <a:latin typeface="맑은 고딕"/>
              <a:ea typeface="맑은 고딕"/>
            </a:endParaRPr>
          </a:p>
        </p:txBody>
      </p:sp>
      <p:sp>
        <p:nvSpPr>
          <p:cNvPr id="11" name="직사각형 10"/>
          <p:cNvSpPr/>
          <p:nvPr/>
        </p:nvSpPr>
        <p:spPr>
          <a:xfrm>
            <a:off x="1132089" y="1264316"/>
            <a:ext cx="4197812" cy="467329"/>
          </a:xfrm>
          <a:prstGeom prst="rect">
            <a:avLst/>
          </a:prstGeom>
          <a:noFill/>
          <a:ln>
            <a:noFill/>
          </a:ln>
        </p:spPr>
        <p:txBody>
          <a:bodyPr wrap="square">
            <a:spAutoFit/>
          </a:bodyPr>
          <a:p>
            <a:pPr lvl="0" algn="l">
              <a:defRPr/>
            </a:pPr>
            <a:r>
              <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rPr>
              <a:t>1) 신체구성의 측정</a:t>
            </a:r>
            <a:endParaRPr xmlns:mc="http://schemas.openxmlformats.org/markup-compatibility/2006" xmlns:hp="http://schemas.haansoft.com/office/presentation/8.0" sz="2500" b="1" i="0" strike="noStrike" mc:Ignorable="hp" hp:hslEmbossed="0">
              <a:solidFill>
                <a:srgbClr val="000000">
                  <a:alpha val="100000"/>
                </a:srgbClr>
              </a:solidFill>
              <a:latin typeface="맑은 고딕"/>
              <a:ea typeface="맑은 고딕"/>
            </a:endParaRPr>
          </a:p>
        </p:txBody>
      </p:sp>
      <p:sp>
        <p:nvSpPr>
          <p:cNvPr id="12" name="직사각형 11"/>
          <p:cNvSpPr/>
          <p:nvPr/>
        </p:nvSpPr>
        <p:spPr>
          <a:xfrm>
            <a:off x="897573" y="3651901"/>
            <a:ext cx="4656455" cy="470519"/>
          </a:xfrm>
          <a:prstGeom prst="rect">
            <a:avLst/>
          </a:prstGeom>
          <a:noFill/>
          <a:ln>
            <a:noFill/>
          </a:ln>
        </p:spPr>
        <p:txBody>
          <a:bodyPr wrap="square">
            <a:spAutoFit/>
          </a:bodyPr>
          <a:p>
            <a:pPr lvl="0" algn="l">
              <a:defRPr/>
            </a:pPr>
            <a:r>
              <a:rPr xmlns:mc="http://schemas.openxmlformats.org/markup-compatibility/2006" xmlns:hp="http://schemas.haansoft.com/office/presentation/8.0" sz="2500" b="1" i="0" strike="noStrike" mc:Ignorable="hp" hp:hslEmbossed="0">
                <a:solidFill>
                  <a:srgbClr val="000000">
                    <a:alpha val="100000"/>
                  </a:srgbClr>
                </a:solidFill>
                <a:latin typeface="Arial"/>
                <a:ea typeface="굴림"/>
              </a:rPr>
              <a:t>2) 건강체력 및 평형성 측정</a:t>
            </a:r>
            <a:endParaRPr xmlns:mc="http://schemas.openxmlformats.org/markup-compatibility/2006" xmlns:hp="http://schemas.haansoft.com/office/presentation/8.0" sz="2500" b="1" i="0" strike="noStrike" mc:Ignorable="hp" hp:hslEmbossed="0">
              <a:solidFill>
                <a:srgbClr val="000000">
                  <a:alpha val="100000"/>
                </a:srgbClr>
              </a:solidFill>
              <a:latin typeface="Arial"/>
              <a:ea typeface="굴림"/>
            </a:endParaRPr>
          </a:p>
        </p:txBody>
      </p:sp>
      <p:pic>
        <p:nvPicPr>
          <p:cNvPr id="14" name="그림 13"/>
          <p:cNvPicPr>
            <a:picLocks noChangeAspect="1"/>
          </p:cNvPicPr>
          <p:nvPr/>
        </p:nvPicPr>
        <p:blipFill rotWithShape="1">
          <a:blip r:embed="rId2"/>
          <a:stretch>
            <a:fillRect/>
          </a:stretch>
        </p:blipFill>
        <p:spPr>
          <a:xfrm>
            <a:off x="9186057" y="241695"/>
            <a:ext cx="2396810" cy="2044305"/>
          </a:xfrm>
          <a:prstGeom prst="rect">
            <a:avLst/>
          </a:prstGeom>
        </p:spPr>
      </p:pic>
      <p:pic>
        <p:nvPicPr>
          <p:cNvPr id="15" name="그림 14"/>
          <p:cNvPicPr>
            <a:picLocks noChangeAspect="1"/>
          </p:cNvPicPr>
          <p:nvPr/>
        </p:nvPicPr>
        <p:blipFill rotWithShape="1">
          <a:blip r:embed="rId3"/>
          <a:stretch>
            <a:fillRect/>
          </a:stretch>
        </p:blipFill>
        <p:spPr>
          <a:xfrm>
            <a:off x="10337801" y="5613401"/>
            <a:ext cx="1155700" cy="1092200"/>
          </a:xfrm>
          <a:prstGeom prst="rect">
            <a:avLst/>
          </a:prstGeom>
        </p:spPr>
      </p:pic>
      <p:pic>
        <p:nvPicPr>
          <p:cNvPr id="16" name="그림 15"/>
          <p:cNvPicPr>
            <a:picLocks noChangeAspect="1"/>
          </p:cNvPicPr>
          <p:nvPr/>
        </p:nvPicPr>
        <p:blipFill rotWithShape="1">
          <a:blip r:embed="rId4"/>
          <a:stretch>
            <a:fillRect/>
          </a:stretch>
        </p:blipFill>
        <p:spPr>
          <a:xfrm>
            <a:off x="10003367" y="4152899"/>
            <a:ext cx="1439333" cy="1092200"/>
          </a:xfrm>
          <a:prstGeom prst="rect">
            <a:avLst/>
          </a:prstGeom>
        </p:spPr>
      </p:pic>
    </p:spTree>
    <p:extLst>
      <p:ext uri="{BB962C8B-B14F-4D97-AF65-F5344CB8AC3E}">
        <p14:creationId xmlns:p14="http://schemas.microsoft.com/office/powerpoint/2010/main" val="300184305"/>
      </p:ext>
    </p:extLst>
  </p:cSld>
  <p:clrMapOvr>
    <a:masterClrMapping/>
  </p:clrMapOvr>
</p:sld>
</file>

<file path=ppt/slides/slide9.xml><?xml version="1.0" encoding="utf-8"?>
<p:sld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cSld>
    <p:bg>
      <p:bgPr shadeToTitle="0">
        <a:solidFill>
          <a:srgbClr val="b7e8dd"/>
        </a:solidFill>
      </p:bgPr>
    </p:bg>
    <p:spTree>
      <p:nvGrpSpPr>
        <p:cNvPr id="1" name=""/>
        <p:cNvGrpSpPr/>
        <p:nvPr/>
      </p:nvGrpSpPr>
      <p:grpSpPr>
        <a:xfrm>
          <a:off x="0" y="0"/>
          <a:ext cx="0" cy="0"/>
          <a:chOff x="0" y="0"/>
          <a:chExt cx="0" cy="0"/>
        </a:xfrm>
      </p:grpSpPr>
      <p:sp>
        <p:nvSpPr>
          <p:cNvPr id="2" name="TextBox 1"/>
          <p:cNvSpPr txBox="1"/>
          <p:nvPr/>
        </p:nvSpPr>
        <p:spPr>
          <a:xfrm>
            <a:off x="861099" y="866045"/>
            <a:ext cx="10800000" cy="646331"/>
          </a:xfrm>
          <a:prstGeom prst="rect">
            <a:avLst/>
          </a:prstGeom>
          <a:noFill/>
        </p:spPr>
        <p:txBody>
          <a:bodyPr wrap="square" lIns="0" tIns="0" rIns="0" bIns="0">
            <a:normAutofit/>
          </a:bodyPr>
          <a:lstStyle>
            <a:lvl1pPr marL="0" indent="0" algn="l" defTabSz="232257" rtl="0">
              <a:lnSpc>
                <a:spcPct val="100000"/>
              </a:lnSpc>
              <a:spcBef>
                <a:spcPct val="0"/>
              </a:spcBef>
              <a:spcAft>
                <a:spcPts val="0"/>
              </a:spcAft>
              <a:defRPr kumimoji="0" sz="1800" b="0" i="0" u="none" strike="noStrike" kern="1200" cap="none" spc="0" normalizeH="0" baseline="0">
                <a:solidFill>
                  <a:schemeClr val="tx1"/>
                </a:solidFill>
              </a:defRPr>
            </a:lvl1pPr>
          </a:lstStyle>
          <a:p>
            <a:pPr lvl="0">
              <a:defRPr/>
            </a:pPr>
            <a:r>
              <a:rPr kumimoji="1" lang="ko-KR" altLang="en-US" sz="3000" b="1">
                <a:solidFill>
                  <a:schemeClr val="dk1"/>
                </a:solidFill>
                <a:latin typeface="맑은 고딕"/>
                <a:ea typeface="맑은 고딕"/>
              </a:rPr>
              <a:t>2. 측정항목 및 방법</a:t>
            </a:r>
            <a:endParaRPr kumimoji="1" lang="ko-KR" altLang="en-US" sz="3000" b="1">
              <a:solidFill>
                <a:schemeClr val="dk1"/>
              </a:solidFill>
              <a:latin typeface="맑은 고딕"/>
              <a:ea typeface="맑은 고딕"/>
            </a:endParaRPr>
          </a:p>
        </p:txBody>
      </p:sp>
      <p:sp>
        <p:nvSpPr>
          <p:cNvPr id="4" name="사각형: 둥근 모서리 3"/>
          <p:cNvSpPr/>
          <p:nvPr/>
        </p:nvSpPr>
        <p:spPr>
          <a:xfrm>
            <a:off x="4067126" y="2172095"/>
            <a:ext cx="7368765" cy="1058406"/>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rm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lvl="0" algn="l">
              <a:defRPr/>
            </a:pPr>
            <a:r>
              <a:rPr xmlns:mc="http://schemas.openxmlformats.org/markup-compatibility/2006" xmlns:hp="http://schemas.haansoft.com/office/presentation/8.0" lang="en-US" altLang="ko-KR" sz="1900" b="1" i="0" strike="noStrike" mc:Ignorable="hp" hp:hslEmbossed="0">
                <a:solidFill>
                  <a:srgbClr val="000000">
                    <a:alpha val="100000"/>
                  </a:srgbClr>
                </a:solidFill>
                <a:latin typeface="맑은 고딕"/>
                <a:ea typeface="맑은 고딕"/>
              </a:rPr>
              <a:t>측정 장비(DWR-OT1038, 다우리 스포츠, Korea) </a:t>
            </a:r>
            <a:endParaRPr lang="ko-KR" altLang="en-US" sz="2000" b="1">
              <a:solidFill>
                <a:schemeClr val="dk1"/>
              </a:solidFill>
              <a:latin typeface="맑은 고딕"/>
              <a:ea typeface="맑은 고딕"/>
            </a:endParaRPr>
          </a:p>
        </p:txBody>
      </p:sp>
      <p:sp>
        <p:nvSpPr>
          <p:cNvPr id="5" name="사각형: 둥근 모서리 4"/>
          <p:cNvSpPr/>
          <p:nvPr/>
        </p:nvSpPr>
        <p:spPr>
          <a:xfrm>
            <a:off x="1580553" y="2172095"/>
            <a:ext cx="2325940" cy="1058406"/>
          </a:xfrm>
          <a:prstGeom prst="roundRect">
            <a:avLst>
              <a:gd name="adj" fmla="val 16667"/>
            </a:avLst>
          </a:prstGeom>
          <a:solidFill>
            <a:schemeClr val="accent1"/>
          </a:solidFill>
          <a:ln>
            <a:noFill/>
          </a:ln>
          <a:effectLst>
            <a:outerShdw blurRad="127000" sx="102000" sy="102000" algn="ctr" rotWithShape="0">
              <a:prstClr val="black">
                <a:alpha val="5000"/>
              </a:prstClr>
            </a:outerShdw>
          </a:effectLst>
        </p:spPr>
        <p:style>
          <a:lnRef idx="2">
            <a:schemeClr val="accent1"/>
          </a:lnRef>
          <a:fillRef idx="1">
            <a:schemeClr val="accent1"/>
          </a:fillRef>
          <a:effectRef idx="0">
            <a:srgbClr val="000000"/>
          </a:effectRef>
          <a:fontRef idx="minor">
            <a:schemeClr val="lt1"/>
          </a:fontRef>
        </p:style>
        <p:txBody>
          <a:bodyPr vert="horz" lIns="60960" tIns="30480" rIns="60960" bIns="30480" anchor="ctr" anchorCtr="0">
            <a:normAutofit/>
          </a:bodyPr>
          <a:lstStyle>
            <a:lvl1pPr marL="0" indent="0" algn="l" defTabSz="58993" rtl="0">
              <a:lnSpc>
                <a:spcPct val="100000"/>
              </a:lnSpc>
              <a:spcBef>
                <a:spcPct val="0"/>
              </a:spcBef>
              <a:spcAft>
                <a:spcPts val="0"/>
              </a:spcAft>
              <a:defRPr kumimoji="0" sz="1800" b="0" i="0" u="none" strike="noStrike" kern="1200" cap="none" spc="0" normalizeH="0" baseline="0">
                <a:solidFill>
                  <a:schemeClr val="lt1"/>
                </a:solidFill>
              </a:defRPr>
            </a:lvl1pPr>
          </a:lstStyle>
          <a:p>
            <a:pPr lvl="0" algn="ctr">
              <a:defRPr/>
            </a:pPr>
            <a:r>
              <a:rPr xmlns:mc="http://schemas.openxmlformats.org/markup-compatibility/2006" xmlns:hp="http://schemas.haansoft.com/office/presentation/8.0" lang="en-US" altLang="ko-KR" sz="2000" b="1" i="0" strike="noStrike" mc:Ignorable="hp" hp:hslEmbossed="0">
                <a:solidFill>
                  <a:schemeClr val="lt1"/>
                </a:solidFill>
                <a:latin typeface="맑은 고딕"/>
                <a:ea typeface="맑은 고딕"/>
              </a:rPr>
              <a:t>좌전굴</a:t>
            </a:r>
            <a:endParaRPr lang="ko-KR" altLang="en-US" sz="2000" b="1">
              <a:solidFill>
                <a:schemeClr val="lt1"/>
              </a:solidFill>
              <a:latin typeface="맑은 고딕"/>
              <a:ea typeface="맑은 고딕"/>
            </a:endParaRPr>
          </a:p>
        </p:txBody>
      </p:sp>
      <p:sp>
        <p:nvSpPr>
          <p:cNvPr id="6" name="사각형: 둥근 모서리 5"/>
          <p:cNvSpPr/>
          <p:nvPr/>
        </p:nvSpPr>
        <p:spPr>
          <a:xfrm>
            <a:off x="4054425" y="3678763"/>
            <a:ext cx="7457665" cy="1115846"/>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rm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lvl="0" algn="l">
              <a:defRPr/>
            </a:pPr>
            <a:r>
              <a:rPr xmlns:mc="http://schemas.openxmlformats.org/markup-compatibility/2006" xmlns:hp="http://schemas.haansoft.com/office/presentation/8.0" lang="en-US" altLang="ko-KR" sz="2000" b="1" i="0" strike="noStrike" mc:Ignorable="hp" hp:hslEmbossed="0">
                <a:solidFill>
                  <a:srgbClr val="000000">
                    <a:alpha val="100000"/>
                  </a:srgbClr>
                </a:solidFill>
                <a:latin typeface="맑은 고딕"/>
                <a:ea typeface="맑은 고딕"/>
              </a:rPr>
              <a:t>35cm 스텝박스</a:t>
            </a:r>
            <a:endParaRPr lang="ko-KR" altLang="en-US" sz="2000" b="1">
              <a:solidFill>
                <a:schemeClr val="dk1"/>
              </a:solidFill>
              <a:latin typeface="맑은 고딕"/>
              <a:ea typeface="맑은 고딕"/>
            </a:endParaRPr>
          </a:p>
        </p:txBody>
      </p:sp>
      <p:sp>
        <p:nvSpPr>
          <p:cNvPr id="7" name="사각형: 둥근 모서리 6"/>
          <p:cNvSpPr/>
          <p:nvPr/>
        </p:nvSpPr>
        <p:spPr>
          <a:xfrm>
            <a:off x="1605954" y="3699532"/>
            <a:ext cx="2249740" cy="1039647"/>
          </a:xfrm>
          <a:prstGeom prst="roundRect">
            <a:avLst>
              <a:gd name="adj" fmla="val 16667"/>
            </a:avLst>
          </a:prstGeom>
          <a:solidFill>
            <a:schemeClr val="accent6"/>
          </a:solidFill>
          <a:ln w="9525">
            <a:noFill/>
          </a:ln>
          <a:effectLst/>
        </p:spPr>
        <p:style>
          <a:lnRef idx="2">
            <a:schemeClr val="accent1"/>
          </a:lnRef>
          <a:fillRef idx="1">
            <a:schemeClr val="accent1"/>
          </a:fillRef>
          <a:effectRef idx="0">
            <a:srgbClr val="000000"/>
          </a:effectRef>
          <a:fontRef idx="minor">
            <a:schemeClr val="lt1"/>
          </a:fontRef>
        </p:style>
        <p:txBody>
          <a:bodyPr vert="horz" lIns="60960" tIns="30480" rIns="60960" bIns="30480" anchor="ctr" anchorCtr="0">
            <a:normAutofit/>
          </a:bodyPr>
          <a:lstStyle>
            <a:lvl1pPr marL="0" indent="0" algn="l" defTabSz="58993" rtl="0">
              <a:lnSpc>
                <a:spcPct val="100000"/>
              </a:lnSpc>
              <a:spcBef>
                <a:spcPct val="0"/>
              </a:spcBef>
              <a:spcAft>
                <a:spcPts val="0"/>
              </a:spcAft>
              <a:defRPr kumimoji="0" sz="1800" b="0" i="0" u="none" strike="noStrike" kern="1200" cap="none" spc="0" normalizeH="0" baseline="0">
                <a:solidFill>
                  <a:schemeClr val="lt1"/>
                </a:solidFill>
              </a:defRPr>
            </a:lvl1pPr>
          </a:lstStyle>
          <a:p>
            <a:pPr lvl="0" algn="l">
              <a:defRPr/>
            </a:pPr>
            <a:r>
              <a:rPr xmlns:mc="http://schemas.openxmlformats.org/markup-compatibility/2006" xmlns:hp="http://schemas.haansoft.com/office/presentation/8.0" lang="en-US" altLang="ko-KR" sz="1900" b="1" i="0" strike="noStrike" mc:Ignorable="hp" hp:hslEmbossed="0">
                <a:solidFill>
                  <a:schemeClr val="lt1"/>
                </a:solidFill>
                <a:latin typeface="맑은 고딕"/>
                <a:ea typeface="맑은 고딕"/>
              </a:rPr>
              <a:t>하버드 스텝 검사</a:t>
            </a:r>
            <a:endParaRPr lang="ko-KR" altLang="en-US" sz="2000" b="1">
              <a:solidFill>
                <a:schemeClr val="lt1"/>
              </a:solidFill>
              <a:latin typeface="맑은 고딕"/>
              <a:ea typeface="맑은 고딕"/>
            </a:endParaRPr>
          </a:p>
        </p:txBody>
      </p:sp>
      <p:sp>
        <p:nvSpPr>
          <p:cNvPr id="8" name="사각형: 둥근 모서리 7"/>
          <p:cNvSpPr/>
          <p:nvPr/>
        </p:nvSpPr>
        <p:spPr>
          <a:xfrm>
            <a:off x="4143325" y="5379656"/>
            <a:ext cx="7457666" cy="1058985"/>
          </a:xfrm>
          <a:prstGeom prst="roundRect">
            <a:avLst>
              <a:gd name="adj" fmla="val 16667"/>
            </a:avLst>
          </a:prstGeom>
          <a:solidFill>
            <a:schemeClr val="lt1"/>
          </a:solidFill>
          <a:ln w="0">
            <a:solidFill>
              <a:schemeClr val="accent5"/>
            </a:solidFill>
          </a:ln>
        </p:spPr>
        <p:style>
          <a:lnRef idx="2">
            <a:schemeClr val="accent1">
              <a:alpha val="90000"/>
              <a:tint val="40000"/>
            </a:schemeClr>
          </a:lnRef>
          <a:fillRef idx="1">
            <a:schemeClr val="accent1">
              <a:alpha val="90000"/>
              <a:tint val="40000"/>
            </a:schemeClr>
          </a:fillRef>
          <a:effectRef idx="0">
            <a:srgbClr val="000000"/>
          </a:effectRef>
          <a:fontRef idx="minor">
            <a:schemeClr val="dk1"/>
          </a:fontRef>
        </p:style>
        <p:txBody>
          <a:bodyPr vert="horz" lIns="247650" tIns="123825" rIns="247650" bIns="123825" anchor="ctr" anchorCtr="0">
            <a:noAutofit/>
          </a:bodyPr>
          <a:lstStyle>
            <a:lvl2pPr marL="457200" indent="0" algn="l" defTabSz="58993" rtl="0">
              <a:lnSpc>
                <a:spcPct val="100000"/>
              </a:lnSpc>
              <a:spcBef>
                <a:spcPct val="0"/>
              </a:spcBef>
              <a:spcAft>
                <a:spcPts val="0"/>
              </a:spcAft>
              <a:defRPr kumimoji="0" sz="1800" b="0" i="0" u="none" strike="noStrike" kern="1200" cap="none" spc="0" normalizeH="0" baseline="0">
                <a:solidFill>
                  <a:schemeClr val="dk1"/>
                </a:solidFill>
              </a:defRPr>
            </a:lvl2pPr>
          </a:lstStyle>
          <a:p>
            <a:pPr marL="432000" lvl="1" indent="0" algn="l" latinLnBrk="1">
              <a:lnSpc>
                <a:spcPct val="120000"/>
              </a:lnSpc>
              <a:spcAft>
                <a:spcPct val="15000"/>
              </a:spcAft>
              <a:buClr>
                <a:schemeClr val="accent3"/>
              </a:buClr>
              <a:buFont typeface="Arial"/>
              <a:buNone/>
              <a:defRPr/>
            </a:pPr>
            <a:endParaRPr lang="ko-KR" altLang="en-US" sz="2000" b="1">
              <a:solidFill>
                <a:schemeClr val="dk1"/>
              </a:solidFill>
              <a:latin typeface="+mn-ea"/>
              <a:ea typeface="+mn-ea"/>
            </a:endParaRPr>
          </a:p>
        </p:txBody>
      </p:sp>
      <p:sp>
        <p:nvSpPr>
          <p:cNvPr id="9" name="사각형: 둥근 모서리 8"/>
          <p:cNvSpPr/>
          <p:nvPr/>
        </p:nvSpPr>
        <p:spPr>
          <a:xfrm>
            <a:off x="1586325" y="5394087"/>
            <a:ext cx="2237040" cy="1058985"/>
          </a:xfrm>
          <a:prstGeom prst="roundRect">
            <a:avLst>
              <a:gd name="adj" fmla="val 16667"/>
            </a:avLst>
          </a:prstGeom>
          <a:solidFill>
            <a:schemeClr val="accent6"/>
          </a:solidFill>
          <a:ln w="9525">
            <a:noFill/>
          </a:ln>
          <a:effectLst/>
        </p:spPr>
        <p:style>
          <a:lnRef idx="2">
            <a:schemeClr val="accent1"/>
          </a:lnRef>
          <a:fillRef idx="1">
            <a:schemeClr val="accent1"/>
          </a:fillRef>
          <a:effectRef idx="0">
            <a:srgbClr val="000000"/>
          </a:effectRef>
          <a:fontRef idx="minor">
            <a:schemeClr val="lt1"/>
          </a:fontRef>
        </p:style>
        <p:txBody>
          <a:bodyPr vert="horz" lIns="60960" tIns="30480" rIns="60960" bIns="30480" anchor="ctr" anchorCtr="0">
            <a:normAutofit/>
          </a:bodyPr>
          <a:lstStyle>
            <a:lvl1pPr marL="0" indent="0" algn="l" defTabSz="58993" rtl="0">
              <a:lnSpc>
                <a:spcPct val="100000"/>
              </a:lnSpc>
              <a:spcBef>
                <a:spcPct val="0"/>
              </a:spcBef>
              <a:spcAft>
                <a:spcPts val="0"/>
              </a:spcAft>
              <a:defRPr kumimoji="0" sz="1800" b="0" i="0" u="none" strike="noStrike" kern="1200" cap="none" spc="0" normalizeH="0" baseline="0">
                <a:solidFill>
                  <a:schemeClr val="lt1"/>
                </a:solidFill>
              </a:defRPr>
            </a:lvl1pPr>
          </a:lstStyle>
          <a:p>
            <a:pPr lvl="0" algn="l">
              <a:defRPr/>
            </a:pPr>
            <a:r>
              <a:rPr xmlns:mc="http://schemas.openxmlformats.org/markup-compatibility/2006" xmlns:hp="http://schemas.haansoft.com/office/presentation/8.0" lang="en-US" altLang="ko-KR" sz="2000" b="1" i="0" strike="noStrike" mc:Ignorable="hp" hp:hslEmbossed="0">
                <a:solidFill>
                  <a:schemeClr val="lt1"/>
                </a:solidFill>
                <a:latin typeface="맑은 고딕"/>
                <a:ea typeface="맑은 고딕"/>
              </a:rPr>
              <a:t>눈감고 외발서기</a:t>
            </a:r>
            <a:endParaRPr lang="ko-KR" altLang="en-US" sz="2000" b="1">
              <a:solidFill>
                <a:schemeClr val="lt1"/>
              </a:solidFill>
              <a:latin typeface="맑은 고딕"/>
              <a:ea typeface="맑은 고딕"/>
            </a:endParaRPr>
          </a:p>
        </p:txBody>
      </p:sp>
      <p:sp>
        <p:nvSpPr>
          <p:cNvPr id="10" name="文本框 2"/>
          <p:cNvSpPr txBox="1"/>
          <p:nvPr/>
        </p:nvSpPr>
        <p:spPr>
          <a:xfrm>
            <a:off x="0" y="0"/>
            <a:ext cx="4302186" cy="822325"/>
          </a:xfrm>
          <a:prstGeom prst="rect">
            <a:avLst/>
          </a:prstGeom>
          <a:noFill/>
        </p:spPr>
        <p:txBody>
          <a:bodyPr wrap="square">
            <a:noAutofit/>
          </a:bodyPr>
          <a:p>
            <a:pPr lvl="0">
              <a:defRPr/>
            </a:pPr>
            <a:r>
              <a:rPr lang="ko-KR" altLang="en-US" sz="5000" b="1">
                <a:latin typeface="맑은 고딕"/>
                <a:ea typeface="맑은 고딕"/>
              </a:rPr>
              <a:t>  </a:t>
            </a:r>
            <a:r>
              <a:rPr lang="en-US" altLang="ko-KR" sz="5000" b="1">
                <a:latin typeface="맑은 고딕"/>
                <a:ea typeface="맑은 고딕"/>
              </a:rPr>
              <a:t>2.</a:t>
            </a:r>
            <a:r>
              <a:rPr lang="ko-KR" altLang="en-US" sz="5000" b="1">
                <a:latin typeface="맑은 고딕"/>
                <a:ea typeface="맑은 고딕"/>
              </a:rPr>
              <a:t> 연구</a:t>
            </a:r>
            <a:r>
              <a:rPr lang="en-US" altLang="zh-CN" sz="5000" b="1">
                <a:latin typeface="맑은 고딕"/>
                <a:ea typeface="맑은 고딕"/>
              </a:rPr>
              <a:t> </a:t>
            </a:r>
            <a:r>
              <a:rPr lang="ko-KR" altLang="en-US" sz="5000" b="1">
                <a:latin typeface="맑은 고딕"/>
                <a:ea typeface="맑은 고딕"/>
              </a:rPr>
              <a:t>방법</a:t>
            </a:r>
            <a:endParaRPr lang="ko-KR" altLang="en-US" sz="5000" b="1">
              <a:latin typeface="맑은 고딕"/>
              <a:ea typeface="맑은 고딕"/>
            </a:endParaRPr>
          </a:p>
        </p:txBody>
      </p:sp>
      <p:sp>
        <p:nvSpPr>
          <p:cNvPr id="12" name="직사각형 11"/>
          <p:cNvSpPr/>
          <p:nvPr/>
        </p:nvSpPr>
        <p:spPr>
          <a:xfrm>
            <a:off x="846773" y="1340500"/>
            <a:ext cx="4656455" cy="514970"/>
          </a:xfrm>
          <a:prstGeom prst="rect">
            <a:avLst/>
          </a:prstGeom>
          <a:noFill/>
          <a:ln>
            <a:noFill/>
          </a:ln>
        </p:spPr>
        <p:txBody>
          <a:bodyPr wrap="square">
            <a:spAutoFit/>
          </a:bodyPr>
          <a:p>
            <a:pPr lvl="0" algn="l">
              <a:defRPr/>
            </a:pPr>
            <a:r>
              <a:rPr xmlns:mc="http://schemas.openxmlformats.org/markup-compatibility/2006" xmlns:hp="http://schemas.haansoft.com/office/presentation/8.0" sz="2800" b="1" i="0" strike="noStrike" mc:Ignorable="hp" hp:hslEmbossed="0">
                <a:solidFill>
                  <a:srgbClr val="000000">
                    <a:alpha val="100000"/>
                  </a:srgbClr>
                </a:solidFill>
                <a:latin typeface="맑은 고딕"/>
                <a:ea typeface="맑은 고딕"/>
              </a:rPr>
              <a:t>2</a:t>
            </a:r>
            <a:r>
              <a:rPr xmlns:mc="http://schemas.openxmlformats.org/markup-compatibility/2006" xmlns:hp="http://schemas.haansoft.com/office/presentation/8.0" sz="2800" b="1" i="0" strike="noStrike" mc:Ignorable="hp" hp:hslEmbossed="0">
                <a:solidFill>
                  <a:srgbClr val="000000">
                    <a:alpha val="100000"/>
                  </a:srgbClr>
                </a:solidFill>
                <a:latin typeface="Arial"/>
                <a:ea typeface="굴림"/>
              </a:rPr>
              <a:t>) 건강체력 및 평형성 측정</a:t>
            </a:r>
            <a:endParaRPr xmlns:mc="http://schemas.openxmlformats.org/markup-compatibility/2006" xmlns:hp="http://schemas.haansoft.com/office/presentation/8.0" sz="2800" b="1" i="0" strike="noStrike" mc:Ignorable="hp" hp:hslEmbossed="0">
              <a:solidFill>
                <a:srgbClr val="000000">
                  <a:alpha val="100000"/>
                </a:srgbClr>
              </a:solidFill>
              <a:latin typeface="Arial"/>
              <a:ea typeface="굴림"/>
            </a:endParaRPr>
          </a:p>
        </p:txBody>
      </p:sp>
      <p:pic>
        <p:nvPicPr>
          <p:cNvPr id="13" name="그림 12"/>
          <p:cNvPicPr>
            <a:picLocks noChangeAspect="1"/>
          </p:cNvPicPr>
          <p:nvPr/>
        </p:nvPicPr>
        <p:blipFill rotWithShape="1">
          <a:blip r:embed="rId2"/>
          <a:stretch>
            <a:fillRect/>
          </a:stretch>
        </p:blipFill>
        <p:spPr>
          <a:xfrm>
            <a:off x="6184900" y="3699402"/>
            <a:ext cx="1846578" cy="1037542"/>
          </a:xfrm>
          <a:prstGeom prst="rect">
            <a:avLst/>
          </a:prstGeom>
        </p:spPr>
      </p:pic>
      <p:pic>
        <p:nvPicPr>
          <p:cNvPr id="14" name="그림 13"/>
          <p:cNvPicPr>
            <a:picLocks noChangeAspect="1"/>
          </p:cNvPicPr>
          <p:nvPr/>
        </p:nvPicPr>
        <p:blipFill rotWithShape="1">
          <a:blip r:embed="rId3"/>
          <a:stretch>
            <a:fillRect/>
          </a:stretch>
        </p:blipFill>
        <p:spPr>
          <a:xfrm>
            <a:off x="6534258" y="5387732"/>
            <a:ext cx="1474361" cy="1033780"/>
          </a:xfrm>
          <a:prstGeom prst="rect">
            <a:avLst/>
          </a:prstGeom>
        </p:spPr>
      </p:pic>
    </p:spTree>
    <p:extLst>
      <p:ext uri="{BB962C8B-B14F-4D97-AF65-F5344CB8AC3E}">
        <p14:creationId xmlns:p14="http://schemas.microsoft.com/office/powerpoint/2010/main" val="2037058103"/>
      </p:ext>
    </p:ext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r="http://schemas.openxmlformats.org/officeDocument/2006/relationships" xmlns:c="http://schemas.openxmlformats.org/drawingml/2006/chart" xmlns:a="http://schemas.openxmlformats.org/drawingml/2006/main" xmlns:dgm="http://schemas.openxmlformats.org/drawingml/2006/diagram" xmlns:dsp="http://schemas.microsoft.com/office/drawing/2008/diagram"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a:ln>
        <a:ln w="12700" cap="flat" cmpd="sng" algn="ctr">
          <a:solidFill>
            <a:schemeClr val="phClr"/>
          </a:solidFill>
          <a:prstDash val="solid"/>
          <a:miter/>
        </a:ln>
        <a:ln w="12700" cap="flat" cmpd="sng" algn="ctr">
          <a:gradFill>
            <a:gsLst>
              <a:gs pos="0">
                <a:schemeClr val="phClr">
                  <a:hueOff val="-4200000"/>
                </a:schemeClr>
              </a:gs>
              <a:gs pos="100000">
                <a:schemeClr val="phClr"/>
              </a:gs>
            </a:gsLst>
            <a:lin ang="2700000" scaled="1"/>
          </a:gradFill>
          <a:prstDash val="solid"/>
          <a:miter/>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r="http://schemas.openxmlformats.org/officeDocument/2006/relationships" xmlns:c="http://schemas.openxmlformats.org/drawingml/2006/chart" xmlns:dgm="http://schemas.openxmlformats.org/drawingml/2006/diagram" xmlns:dsp="http://schemas.microsoft.com/office/drawing/2008/diagram" xmlns:a="http://schemas.openxmlformats.org/drawingml/2006/main" xmlns:pic="http://schemas.openxmlformats.org/drawingml/2006/picture" xmlns:wp="http://schemas.openxmlformats.org/drawingml/2006/wordprocessingDrawing" xmlns:xdr="http://schemas.openxmlformats.org/drawingml/2006/spreadsheetDrawing" xmlns:lc="http://schemas.openxmlformats.org/drawingml/2006/lockedCanvas" xmlns:p="http://schemas.openxmlformats.org/presentationml/2006/main" name="한컴오피스">
  <a:themeElements>
    <a:clrScheme name="한컴오피스">
      <a:dk1>
        <a:sysClr val="windowText" lastClr="000000"/>
      </a:dk1>
      <a:lt1>
        <a:sysClr val="window" lastClr="ffffff"/>
      </a:lt1>
      <a:dk2>
        <a:srgbClr val="3a3c84"/>
      </a:dk2>
      <a:lt2>
        <a:srgbClr val="faf3db"/>
      </a:lt2>
      <a:accent1>
        <a:srgbClr val="6182d6"/>
      </a:accent1>
      <a:accent2>
        <a:srgbClr val="ff843a"/>
      </a:accent2>
      <a:accent3>
        <a:srgbClr val="b2b2b2"/>
      </a:accent3>
      <a:accent4>
        <a:srgbClr val="ffd700"/>
      </a:accent4>
      <a:accent5>
        <a:srgbClr val="289b6e"/>
      </a:accent5>
      <a:accent6>
        <a:srgbClr val="9d5cbb"/>
      </a:accent6>
      <a:hlink>
        <a:srgbClr val="4a45ff"/>
      </a:hlink>
      <a:folHlink>
        <a:srgbClr val="be27bb"/>
      </a:folHlink>
    </a:clrScheme>
    <a:fontScheme name="한컴오피스">
      <a:maj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ajorFont>
      <a:minorFont>
        <a:latin typeface="Calibri"/>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Ethi" typeface="Leelawadee UI"/>
        <a:font script="Mymr" typeface="Myanmar Text"/>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ep:Properties xmlns:r="http://schemas.openxmlformats.org/officeDocument/2006/relationships" xmlns:ep="http://schemas.openxmlformats.org/officeDocument/2006/extended-properties" xmlns:vt="http://schemas.openxmlformats.org/officeDocument/2006/docPropsVTypes">
  <ep:Manager/>
  <ep:Company/>
  <ep:Words>1602</ep:Words>
  <ep:PresentationFormat>宽屏</ep:PresentationFormat>
  <ep:Paragraphs>202</ep:Paragraphs>
  <ep:Slides>28</ep:Slides>
  <ep:Notes>0</ep:Notes>
  <ep:TotalTime>0</ep:TotalTime>
  <ep:HiddenSlides>0</ep:HiddenSlides>
  <ep:MMClips>0</ep:MMClips>
  <ep:HeadingPairs>
    <vt:vector size="4" baseType="variant">
      <vt:variant>
        <vt:lpstr>테마</vt:lpstr>
      </vt:variant>
      <vt:variant>
        <vt:i4>1</vt:i4>
      </vt:variant>
      <vt:variant>
        <vt:lpstr>슬라이드 제목</vt:lpstr>
      </vt:variant>
      <vt:variant>
        <vt:i4>28</vt:i4>
      </vt:variant>
    </vt:vector>
  </ep:HeadingPairs>
  <ep:TitlesOfParts>
    <vt:vector size="29" baseType="lpstr">
      <vt:lpstr>WPS</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2.측저항목 및 방법  4) 측정항목별 집단간 동질성 검증</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vector>
  </ep:TitlesOfParts>
  <ep:HyperlinkBase/>
  <ep:Application>Show</ep:Application>
  <ep:AppVersion>12.0000</ep:AppVersion>
</ep:Properties>
</file>

<file path=docProps/core.xml><?xml version="1.0" encoding="utf-8"?>
<cp:coreProperties xmlns:r="http://schemas.openxmlformats.org/officeDocument/2006/relationships" xmlns:cp="http://schemas.openxmlformats.org/package/2006/metadata/core-properties" xmlns:dc="http://purl.org/dc/elements/1.1/" xmlns:dcterms="http://purl.org/dc/terms/" xmlns:dcmitype="http://purl.org/dc/dcmitype/" xmlns:xsi="http://www.w3.org/2001/XMLSchema-instance">
  <dcterms:created xsi:type="dcterms:W3CDTF">2019-06-19T02:08:00.000</dcterms:created>
  <cp:lastModifiedBy>USER</cp:lastModifiedBy>
  <dcterms:modified xsi:type="dcterms:W3CDTF">2025-10-12T07:56:53.412</dcterms:modified>
  <cp:revision>379</cp:revision>
  <dc:title>空白演示</dc:title>
  <cp:version/>
</cp:coreProperties>
</file>

<file path=docProps/custom.xml><?xml version="1.0" encoding="utf-8"?>
<cfp:Properties xmlns:r="http://schemas.openxmlformats.org/officeDocument/2006/relationships" xmlns:cfp="http://schemas.openxmlformats.org/officeDocument/2006/custom-properties" xmlns:vt="http://schemas.openxmlformats.org/officeDocument/2006/docPropsVTypes"/>
</file>