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</p:sldIdLst>
  <p:sldSz cx="24384000" cy="13716000"/>
  <p:notesSz cx="6858000" cy="9144000"/>
  <p:embeddedFontLst>
    <p:embeddedFont>
      <p:font typeface="Gmarket Sans Bold" panose="020B0600000101010101" charset="-127"/>
      <p:bold r:id="rId25"/>
    </p:embeddedFont>
    <p:embeddedFont>
      <p:font typeface="Gmarket Sans Medium" panose="020B0600000101010101" charset="-127"/>
      <p:regular r:id="rId26"/>
    </p:embeddedFont>
    <p:embeddedFont>
      <p:font typeface="마루 부리OTF 굵은" panose="020B0600000101010101" pitchFamily="34" charset="-127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8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11595100" cy="762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800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800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14249400" y="9982200"/>
            <a:ext cx="8229600" cy="2311400"/>
          </a:xfrm>
          <a:prstGeom prst="rect">
            <a:avLst/>
          </a:prstGeom>
        </p:spPr>
        <p:txBody>
          <a:bodyPr lIns="0" tIns="87545" rIns="0" bIns="0" rtlCol="0" anchor="t"/>
          <a:lstStyle/>
          <a:p>
            <a:pPr lvl="0" algn="ctr">
              <a:lnSpc>
                <a:spcPct val="107070"/>
              </a:lnSpc>
            </a:pPr>
            <a:r>
              <a:rPr lang="ko-KR" altLang="en-US" sz="4000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경남대학교 대학원 체육학과 </a:t>
            </a:r>
            <a:endParaRPr lang="en-US" altLang="ko-KR" sz="4000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  <a:p>
            <a:pPr lvl="0" algn="ctr">
              <a:lnSpc>
                <a:spcPct val="107070"/>
              </a:lnSpc>
            </a:pPr>
            <a:endParaRPr lang="en-US" altLang="ko-KR" sz="4000" b="0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  <a:p>
            <a:pPr lvl="0" algn="ctr">
              <a:lnSpc>
                <a:spcPct val="107070"/>
              </a:lnSpc>
            </a:pPr>
            <a:r>
              <a:rPr lang="en-US" altLang="ko-KR" sz="4000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    </a:t>
            </a:r>
            <a:r>
              <a:rPr lang="ko-KR" altLang="en-US" sz="4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박사과정 </a:t>
            </a:r>
            <a:r>
              <a:rPr lang="en-US" altLang="ko-KR" sz="4000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4</a:t>
            </a:r>
            <a:r>
              <a:rPr lang="ko-KR" altLang="en-US" sz="4000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차 김완수</a:t>
            </a:r>
            <a:endParaRPr lang="en-US" sz="4000" b="0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2828977" y="3505200"/>
            <a:ext cx="10622902" cy="2311400"/>
          </a:xfrm>
          <a:prstGeom prst="rect">
            <a:avLst/>
          </a:prstGeom>
        </p:spPr>
        <p:txBody>
          <a:bodyPr lIns="0" tIns="87545" rIns="0" bIns="0" rtlCol="0" anchor="t"/>
          <a:lstStyle/>
          <a:p>
            <a:pPr lvl="0" algn="ctr">
              <a:lnSpc>
                <a:spcPct val="107070"/>
              </a:lnSpc>
            </a:pPr>
            <a:r>
              <a:rPr lang="ko-KR" altLang="en-US" sz="4400" b="1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태권도 세부종목별 선수들의 </a:t>
            </a:r>
            <a:endParaRPr lang="en-US" altLang="ko-KR" sz="4400" b="1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  <a:p>
            <a:pPr lvl="0" algn="ctr">
              <a:lnSpc>
                <a:spcPct val="107070"/>
              </a:lnSpc>
            </a:pPr>
            <a:endParaRPr lang="en-US" sz="4400" b="1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  <a:p>
            <a:pPr lvl="0" algn="ctr">
              <a:lnSpc>
                <a:spcPct val="107070"/>
              </a:lnSpc>
            </a:pPr>
            <a:r>
              <a:rPr lang="ko-KR" altLang="en-US" sz="5400" b="1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무산소 운동능력과 신체능력 비교</a:t>
            </a:r>
            <a:endParaRPr lang="en-US" sz="5400" b="1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B5855FE-FD99-BA39-526C-2DE7EE900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1" y="3124200"/>
            <a:ext cx="11259879" cy="9753600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D1447A56-88AC-2613-ACF3-6C772BCC6BB6}"/>
              </a:ext>
            </a:extLst>
          </p:cNvPr>
          <p:cNvSpPr txBox="1"/>
          <p:nvPr/>
        </p:nvSpPr>
        <p:spPr>
          <a:xfrm>
            <a:off x="12577828" y="6430630"/>
            <a:ext cx="11125200" cy="854740"/>
          </a:xfrm>
          <a:prstGeom prst="rect">
            <a:avLst/>
          </a:prstGeom>
        </p:spPr>
        <p:txBody>
          <a:bodyPr lIns="0" tIns="87545" rIns="0" bIns="0" rtlCol="0" anchor="t"/>
          <a:lstStyle/>
          <a:p>
            <a:pPr lvl="0" algn="ctr">
              <a:lnSpc>
                <a:spcPct val="107070"/>
              </a:lnSpc>
            </a:pP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성신여자대학교 장정은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(</a:t>
            </a: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석사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) · </a:t>
            </a: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박은희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*(</a:t>
            </a: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박사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)</a:t>
            </a:r>
          </a:p>
          <a:p>
            <a:pPr lvl="0" algn="ctr">
              <a:lnSpc>
                <a:spcPct val="107070"/>
              </a:lnSpc>
            </a:pPr>
            <a:endParaRPr lang="en-US" altLang="ko-KR" sz="3000" b="0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  <a:p>
            <a:pPr lvl="0" algn="ctr">
              <a:lnSpc>
                <a:spcPct val="107070"/>
              </a:lnSpc>
            </a:pP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국기원 태권도 연구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, 2020, </a:t>
            </a: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제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11</a:t>
            </a: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권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, </a:t>
            </a: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제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2</a:t>
            </a:r>
            <a:r>
              <a:rPr lang="ko-KR" altLang="en-US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호</a:t>
            </a:r>
            <a:r>
              <a:rPr lang="en-US" altLang="ko-KR" sz="3000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, 91-102</a:t>
            </a:r>
            <a:endParaRPr lang="en-US" sz="3000" b="0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81117-0705-A835-318A-8464C59A6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769CA0B-B990-B43B-05DE-14721F571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37E3D5C-F8CC-7E4F-2A76-5AC37E569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2AAF9E1F-BFCB-6084-16EB-9D2F600BE6A1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1FA92F63-8387-2B70-7F76-AC863BA22114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02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7703D9C5-5372-DACB-3CEF-C67115EE3967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연구방법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179AFC3-DE4D-BD14-CF92-E729F93A87B0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실험설계</a:t>
            </a: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</a:t>
            </a: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능력 측정</a:t>
            </a: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BEA1A32-1171-2D9B-E58F-D42774A7E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0" y="3331422"/>
            <a:ext cx="9242926" cy="1016692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E85760F-8B0C-00F4-6896-3D9A69CBD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643" y="4104373"/>
            <a:ext cx="9364913" cy="86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19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15C000-5339-D6C9-633F-11C6D8019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97C483C0-8642-4BC9-AC7A-D5574165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74A1DE7-D858-40EE-E64A-501A8A1F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C777F2BB-7CF1-E8BE-3C4C-1672D7AA6C81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A2786F4F-58E3-CC11-4056-47D928FEDD0E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02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F14E7D50-CAC7-0E27-1584-29B1003E172C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연구방법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11E55584-4864-9E73-9537-2E8AC86B8950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실험설계</a:t>
            </a: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</a:t>
            </a: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신체 능력 측정</a:t>
            </a: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2D099D9-3A5F-4746-00C2-8642112A1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0" y="3549073"/>
            <a:ext cx="7931057" cy="100838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B855118-EA24-08BE-F197-F04F10F7F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185" y="4280459"/>
            <a:ext cx="10115550" cy="86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BFD87-409F-6040-B85F-EF9C6C74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403B579-996D-80A7-A59F-68DA8611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F5A3C74-3ABB-10C0-AD84-57CC94DD4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80A77588-1582-1848-B30F-ADDCE834F770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3B75708C-2F18-97C6-6A3E-B78E184D7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5054600"/>
            <a:ext cx="1016000" cy="1016000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AE671D03-3D94-D73F-50F7-D37E77C67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0" y="5270500"/>
            <a:ext cx="647700" cy="571500"/>
          </a:xfrm>
          <a:prstGeom prst="rect">
            <a:avLst/>
          </a:prstGeom>
        </p:spPr>
      </p:pic>
      <p:pic>
        <p:nvPicPr>
          <p:cNvPr id="63" name="Picture 7">
            <a:extLst>
              <a:ext uri="{FF2B5EF4-FFF2-40B4-BE49-F238E27FC236}">
                <a16:creationId xmlns:a16="http://schemas.microsoft.com/office/drawing/2014/main" id="{6DA6037D-33DD-A540-A6B1-C59DE4972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6515100"/>
            <a:ext cx="1016000" cy="1016000"/>
          </a:xfrm>
          <a:prstGeom prst="rect">
            <a:avLst/>
          </a:prstGeom>
        </p:spPr>
      </p:pic>
      <p:pic>
        <p:nvPicPr>
          <p:cNvPr id="65" name="Picture 8">
            <a:extLst>
              <a:ext uri="{FF2B5EF4-FFF2-40B4-BE49-F238E27FC236}">
                <a16:creationId xmlns:a16="http://schemas.microsoft.com/office/drawing/2014/main" id="{F46445F4-764B-E819-7818-72F867E93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0" y="6731000"/>
            <a:ext cx="647700" cy="571500"/>
          </a:xfrm>
          <a:prstGeom prst="rect">
            <a:avLst/>
          </a:prstGeom>
        </p:spPr>
      </p:pic>
      <p:pic>
        <p:nvPicPr>
          <p:cNvPr id="67" name="Picture 9">
            <a:extLst>
              <a:ext uri="{FF2B5EF4-FFF2-40B4-BE49-F238E27FC236}">
                <a16:creationId xmlns:a16="http://schemas.microsoft.com/office/drawing/2014/main" id="{F288D52F-39A1-3C7A-7FE4-5D2FD5E19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7962900"/>
            <a:ext cx="1016000" cy="1016000"/>
          </a:xfrm>
          <a:prstGeom prst="rect">
            <a:avLst/>
          </a:prstGeom>
        </p:spPr>
      </p:pic>
      <p:pic>
        <p:nvPicPr>
          <p:cNvPr id="69" name="Picture 10">
            <a:extLst>
              <a:ext uri="{FF2B5EF4-FFF2-40B4-BE49-F238E27FC236}">
                <a16:creationId xmlns:a16="http://schemas.microsoft.com/office/drawing/2014/main" id="{6766E959-B279-34AA-1E1C-E9CCC3552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0" y="8191500"/>
            <a:ext cx="647700" cy="571500"/>
          </a:xfrm>
          <a:prstGeom prst="rect">
            <a:avLst/>
          </a:prstGeom>
        </p:spPr>
      </p:pic>
      <p:pic>
        <p:nvPicPr>
          <p:cNvPr id="71" name="Picture 11">
            <a:extLst>
              <a:ext uri="{FF2B5EF4-FFF2-40B4-BE49-F238E27FC236}">
                <a16:creationId xmlns:a16="http://schemas.microsoft.com/office/drawing/2014/main" id="{54EB0106-E8D0-5C62-082B-C624F55D7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9423400"/>
            <a:ext cx="1016000" cy="1016000"/>
          </a:xfrm>
          <a:prstGeom prst="rect">
            <a:avLst/>
          </a:prstGeom>
        </p:spPr>
      </p:pic>
      <p:pic>
        <p:nvPicPr>
          <p:cNvPr id="73" name="Picture 12">
            <a:extLst>
              <a:ext uri="{FF2B5EF4-FFF2-40B4-BE49-F238E27FC236}">
                <a16:creationId xmlns:a16="http://schemas.microsoft.com/office/drawing/2014/main" id="{4D0A9A91-3ABF-39D8-FDBA-1BAF68702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900" y="9639300"/>
            <a:ext cx="647700" cy="571500"/>
          </a:xfrm>
          <a:prstGeom prst="rect">
            <a:avLst/>
          </a:prstGeom>
        </p:spPr>
      </p:pic>
      <p:sp>
        <p:nvSpPr>
          <p:cNvPr id="79" name="TextBox 29">
            <a:extLst>
              <a:ext uri="{FF2B5EF4-FFF2-40B4-BE49-F238E27FC236}">
                <a16:creationId xmlns:a16="http://schemas.microsoft.com/office/drawing/2014/main" id="{350BAA63-5A8E-FA06-F4D0-B5778F4CFD30}"/>
              </a:ext>
            </a:extLst>
          </p:cNvPr>
          <p:cNvSpPr txBox="1"/>
          <p:nvPr/>
        </p:nvSpPr>
        <p:spPr>
          <a:xfrm>
            <a:off x="11264900" y="52832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SPSS ver. 21.0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통계 프로그램을 이용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1" name="TextBox 31">
            <a:extLst>
              <a:ext uri="{FF2B5EF4-FFF2-40B4-BE49-F238E27FC236}">
                <a16:creationId xmlns:a16="http://schemas.microsoft.com/office/drawing/2014/main" id="{CD863367-73B9-5CB1-4B00-D4ABF44E6B82}"/>
              </a:ext>
            </a:extLst>
          </p:cNvPr>
          <p:cNvSpPr txBox="1"/>
          <p:nvPr/>
        </p:nvSpPr>
        <p:spPr>
          <a:xfrm>
            <a:off x="11125200" y="6792940"/>
            <a:ext cx="12192000" cy="6238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피험자와 각 변인들의 평균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(M)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과 표준편차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(SD)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를 산출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3" name="TextBox 33">
            <a:extLst>
              <a:ext uri="{FF2B5EF4-FFF2-40B4-BE49-F238E27FC236}">
                <a16:creationId xmlns:a16="http://schemas.microsoft.com/office/drawing/2014/main" id="{559A8B0F-9649-E433-07A2-89BC7DDDDF42}"/>
              </a:ext>
            </a:extLst>
          </p:cNvPr>
          <p:cNvSpPr txBox="1"/>
          <p:nvPr/>
        </p:nvSpPr>
        <p:spPr>
          <a:xfrm>
            <a:off x="11264899" y="8231382"/>
            <a:ext cx="14262101" cy="557018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그룹 간 유의차를 알아보기 위해 독립표본 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t-test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를 실시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5" name="TextBox 35">
            <a:extLst>
              <a:ext uri="{FF2B5EF4-FFF2-40B4-BE49-F238E27FC236}">
                <a16:creationId xmlns:a16="http://schemas.microsoft.com/office/drawing/2014/main" id="{45AE1E3C-E675-FC80-83AC-3C6C1E3B111C}"/>
              </a:ext>
            </a:extLst>
          </p:cNvPr>
          <p:cNvSpPr txBox="1"/>
          <p:nvPr/>
        </p:nvSpPr>
        <p:spPr>
          <a:xfrm>
            <a:off x="11264899" y="9575800"/>
            <a:ext cx="12462553" cy="6238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통계적 유의수준은 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.05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로 설정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4DF93482-FBB5-6CA9-13CF-1D321961AABD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02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7F8F7861-7CD2-1768-AC10-8D15E44B9778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연구방법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E845EF99-2962-F73E-7445-7CC9CFB2F895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자료처리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1432620-2334-7460-27BD-BE6A66DB8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4519" y="4412345"/>
            <a:ext cx="4905597" cy="71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6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D31B9-0963-57C6-8EFA-CF672B359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5EBABE9-48C3-ACC7-A5D0-3CA0DA975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230C4D2-4AE4-B796-FD3E-63BA60A6E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8E9C7095-8DF3-614A-A7EA-E02BC5F1EC13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1635D21D-303C-92CC-3AEC-1CAABE7757F1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03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C06DC6AB-1597-B092-9E3D-805D6FA17AF2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연구결과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B05F334E-1F4D-5C0D-43FE-34EE73BE5F02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1. </a:t>
            </a: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운동능력 비교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5027C8A-B162-DA26-65A4-900D596C3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0" y="8331200"/>
            <a:ext cx="11518900" cy="254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CEAB0FA-561D-3806-4476-53CD14DF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0" y="10477500"/>
            <a:ext cx="11518900" cy="254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A6FD1C9-29C5-AECD-2119-26AAABA71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0" y="12623800"/>
            <a:ext cx="11518900" cy="254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AFDF49B9-E0D6-C059-1F9A-EFE5FE15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0" y="6184900"/>
            <a:ext cx="11518900" cy="25400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5ABD35CB-2AAF-4F83-FB29-435C323F0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4318000"/>
            <a:ext cx="1016000" cy="1016000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39E1C4CA-488A-A895-FF56-37054098F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10756900"/>
            <a:ext cx="1016000" cy="10160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985E117A-A6E6-28A2-7E9B-9E280E2F3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6464300"/>
            <a:ext cx="1016000" cy="1016000"/>
          </a:xfrm>
          <a:prstGeom prst="rect">
            <a:avLst/>
          </a:prstGeom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760B6C27-E2A5-C94E-42D5-947521434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8610600"/>
            <a:ext cx="1016000" cy="1016000"/>
          </a:xfrm>
          <a:prstGeom prst="rect">
            <a:avLst/>
          </a:prstGeom>
        </p:spPr>
      </p:pic>
      <p:sp>
        <p:nvSpPr>
          <p:cNvPr id="28" name="TextBox 23">
            <a:extLst>
              <a:ext uri="{FF2B5EF4-FFF2-40B4-BE49-F238E27FC236}">
                <a16:creationId xmlns:a16="http://schemas.microsoft.com/office/drawing/2014/main" id="{872D89AE-8D21-29CA-A6F8-318FE48FA99F}"/>
              </a:ext>
            </a:extLst>
          </p:cNvPr>
          <p:cNvSpPr txBox="1"/>
          <p:nvPr/>
        </p:nvSpPr>
        <p:spPr>
          <a:xfrm>
            <a:off x="10502900" y="44704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01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26028E31-7FCC-4EAB-63C8-3255FB3FC1AC}"/>
              </a:ext>
            </a:extLst>
          </p:cNvPr>
          <p:cNvSpPr txBox="1"/>
          <p:nvPr/>
        </p:nvSpPr>
        <p:spPr>
          <a:xfrm>
            <a:off x="11950700" y="43942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최대파워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2" name="TextBox 25">
            <a:extLst>
              <a:ext uri="{FF2B5EF4-FFF2-40B4-BE49-F238E27FC236}">
                <a16:creationId xmlns:a16="http://schemas.microsoft.com/office/drawing/2014/main" id="{53807597-29BA-1D0C-CDFC-9EADC09473B0}"/>
              </a:ext>
            </a:extLst>
          </p:cNvPr>
          <p:cNvSpPr txBox="1"/>
          <p:nvPr/>
        </p:nvSpPr>
        <p:spPr>
          <a:xfrm>
            <a:off x="10502900" y="109093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04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1E0174B8-9AF2-7476-F4B2-351BAE33450B}"/>
              </a:ext>
            </a:extLst>
          </p:cNvPr>
          <p:cNvSpPr txBox="1"/>
          <p:nvPr/>
        </p:nvSpPr>
        <p:spPr>
          <a:xfrm>
            <a:off x="11950700" y="108331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능력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F5741678-47EC-05AB-49AC-A1B1BF03C024}"/>
              </a:ext>
            </a:extLst>
          </p:cNvPr>
          <p:cNvSpPr txBox="1"/>
          <p:nvPr/>
        </p:nvSpPr>
        <p:spPr>
          <a:xfrm>
            <a:off x="10502900" y="66167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02</a:t>
            </a:r>
          </a:p>
        </p:txBody>
      </p:sp>
      <p:sp>
        <p:nvSpPr>
          <p:cNvPr id="38" name="TextBox 28">
            <a:extLst>
              <a:ext uri="{FF2B5EF4-FFF2-40B4-BE49-F238E27FC236}">
                <a16:creationId xmlns:a16="http://schemas.microsoft.com/office/drawing/2014/main" id="{7A1E4B5F-03FB-80B3-51CB-4C453F5EB071}"/>
              </a:ext>
            </a:extLst>
          </p:cNvPr>
          <p:cNvSpPr txBox="1"/>
          <p:nvPr/>
        </p:nvSpPr>
        <p:spPr>
          <a:xfrm>
            <a:off x="11950700" y="65405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상대적 최대파워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40" name="TextBox 30">
            <a:extLst>
              <a:ext uri="{FF2B5EF4-FFF2-40B4-BE49-F238E27FC236}">
                <a16:creationId xmlns:a16="http://schemas.microsoft.com/office/drawing/2014/main" id="{E1AC1F64-8E71-69B3-CAEC-1685AC405CE5}"/>
              </a:ext>
            </a:extLst>
          </p:cNvPr>
          <p:cNvSpPr txBox="1"/>
          <p:nvPr/>
        </p:nvSpPr>
        <p:spPr>
          <a:xfrm>
            <a:off x="10502900" y="87630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03</a:t>
            </a: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31EE2474-BD78-89F8-02F7-0DE0856BC19D}"/>
              </a:ext>
            </a:extLst>
          </p:cNvPr>
          <p:cNvSpPr txBox="1"/>
          <p:nvPr/>
        </p:nvSpPr>
        <p:spPr>
          <a:xfrm>
            <a:off x="11950700" y="86868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피로지수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id="{5AA5B059-6D6B-3D44-7B59-0B2F8CE6D522}"/>
              </a:ext>
            </a:extLst>
          </p:cNvPr>
          <p:cNvSpPr txBox="1"/>
          <p:nvPr/>
        </p:nvSpPr>
        <p:spPr>
          <a:xfrm>
            <a:off x="11950700" y="5181600"/>
            <a:ext cx="36703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＜ </a:t>
            </a: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없음</a:t>
            </a:r>
            <a:r>
              <a:rPr lang="en-US" altLang="ko-KR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P=.359)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46" name="TextBox 35">
            <a:extLst>
              <a:ext uri="{FF2B5EF4-FFF2-40B4-BE49-F238E27FC236}">
                <a16:creationId xmlns:a16="http://schemas.microsoft.com/office/drawing/2014/main" id="{A52519AD-9A57-5F99-1B28-9742D8E731A6}"/>
              </a:ext>
            </a:extLst>
          </p:cNvPr>
          <p:cNvSpPr txBox="1"/>
          <p:nvPr/>
        </p:nvSpPr>
        <p:spPr>
          <a:xfrm>
            <a:off x="11963400" y="7327900"/>
            <a:ext cx="36576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＜ </a:t>
            </a: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있음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(P=.048*)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08BDB174-6AC2-8E0F-571C-2B6D4450C03F}"/>
              </a:ext>
            </a:extLst>
          </p:cNvPr>
          <p:cNvSpPr txBox="1"/>
          <p:nvPr/>
        </p:nvSpPr>
        <p:spPr>
          <a:xfrm>
            <a:off x="11963400" y="9474200"/>
            <a:ext cx="109474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＜ </a:t>
            </a: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있음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(P=.004**)</a:t>
            </a:r>
          </a:p>
        </p:txBody>
      </p:sp>
      <p:sp>
        <p:nvSpPr>
          <p:cNvPr id="50" name="TextBox 37">
            <a:extLst>
              <a:ext uri="{FF2B5EF4-FFF2-40B4-BE49-F238E27FC236}">
                <a16:creationId xmlns:a16="http://schemas.microsoft.com/office/drawing/2014/main" id="{FB83167D-C86E-4795-DCF4-C57EFD744754}"/>
              </a:ext>
            </a:extLst>
          </p:cNvPr>
          <p:cNvSpPr txBox="1"/>
          <p:nvPr/>
        </p:nvSpPr>
        <p:spPr>
          <a:xfrm>
            <a:off x="11963400" y="11620500"/>
            <a:ext cx="109474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＜ </a:t>
            </a: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없음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(P=.089)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F898247F-F505-8D2D-16F6-5153CE569DD2}"/>
              </a:ext>
            </a:extLst>
          </p:cNvPr>
          <p:cNvSpPr txBox="1"/>
          <p:nvPr/>
        </p:nvSpPr>
        <p:spPr>
          <a:xfrm>
            <a:off x="16556665" y="5181600"/>
            <a:ext cx="5693735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체중대비 순간 폭발력 우수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58" name="TextBox 34">
            <a:extLst>
              <a:ext uri="{FF2B5EF4-FFF2-40B4-BE49-F238E27FC236}">
                <a16:creationId xmlns:a16="http://schemas.microsoft.com/office/drawing/2014/main" id="{CF37310D-7934-F3DE-5FCD-F6EFDB340FE0}"/>
              </a:ext>
            </a:extLst>
          </p:cNvPr>
          <p:cNvSpPr txBox="1"/>
          <p:nvPr/>
        </p:nvSpPr>
        <p:spPr>
          <a:xfrm>
            <a:off x="16687800" y="7327900"/>
            <a:ext cx="7065336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폭발력은 크지만 지속 유지 능력은 상대적으로 낮음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66" name="TextBox 34">
            <a:extLst>
              <a:ext uri="{FF2B5EF4-FFF2-40B4-BE49-F238E27FC236}">
                <a16:creationId xmlns:a16="http://schemas.microsoft.com/office/drawing/2014/main" id="{425DDA31-1BF6-48C8-8F97-91F58926A2BD}"/>
              </a:ext>
            </a:extLst>
          </p:cNvPr>
          <p:cNvSpPr txBox="1"/>
          <p:nvPr/>
        </p:nvSpPr>
        <p:spPr>
          <a:xfrm>
            <a:off x="16687800" y="9525000"/>
            <a:ext cx="7065336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파워를 더 오래 유지하는 능력 우수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70" name="TextBox 34">
            <a:extLst>
              <a:ext uri="{FF2B5EF4-FFF2-40B4-BE49-F238E27FC236}">
                <a16:creationId xmlns:a16="http://schemas.microsoft.com/office/drawing/2014/main" id="{5D210900-A8FC-70CF-BE43-112032A71524}"/>
              </a:ext>
            </a:extLst>
          </p:cNvPr>
          <p:cNvSpPr txBox="1"/>
          <p:nvPr/>
        </p:nvSpPr>
        <p:spPr>
          <a:xfrm>
            <a:off x="16535400" y="11658600"/>
            <a:ext cx="7621772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무산소성 능력 평균은 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더 높았으나 유의한 차이가 없음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74" name="TextBox 24">
            <a:extLst>
              <a:ext uri="{FF2B5EF4-FFF2-40B4-BE49-F238E27FC236}">
                <a16:creationId xmlns:a16="http://schemas.microsoft.com/office/drawing/2014/main" id="{6B6481F5-B26D-4D9F-D2A1-0D1D7072E0B6}"/>
              </a:ext>
            </a:extLst>
          </p:cNvPr>
          <p:cNvSpPr txBox="1"/>
          <p:nvPr/>
        </p:nvSpPr>
        <p:spPr>
          <a:xfrm>
            <a:off x="8256337" y="3048000"/>
            <a:ext cx="16862926" cy="756521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6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품새 선수</a:t>
            </a:r>
            <a:r>
              <a:rPr lang="ko-KR" altLang="en-US" sz="36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는 순간 폭발력이 강하고</a:t>
            </a:r>
            <a:r>
              <a:rPr lang="en-US" altLang="ko-KR" sz="36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</a:t>
            </a:r>
            <a:r>
              <a:rPr lang="ko-KR" altLang="en-US" sz="36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 선수</a:t>
            </a:r>
            <a:r>
              <a:rPr lang="ko-KR" altLang="en-US" sz="36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는 파워를 유지하는 능력이 강함</a:t>
            </a:r>
            <a:r>
              <a:rPr lang="ko-KR" altLang="en-US" sz="36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</a:t>
            </a:r>
            <a:endParaRPr lang="en-US" sz="36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76" name="그림 75">
            <a:extLst>
              <a:ext uri="{FF2B5EF4-FFF2-40B4-BE49-F238E27FC236}">
                <a16:creationId xmlns:a16="http://schemas.microsoft.com/office/drawing/2014/main" id="{B475C72E-DB54-6D5F-4A30-E275133C6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50" y="4470400"/>
            <a:ext cx="9086850" cy="78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C66DDC-E7DE-4671-DF63-FEBD51BF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8DD9B43-C685-31B6-8A05-20DE7F47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8E90BBF-DDC0-E2FD-A413-CB8226A61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B7848B84-CC85-5612-1693-C7C5F1DCC226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0988BE16-F462-206E-D7AC-12B83FA872BC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03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FA512C31-7F3A-DB6E-AFD7-EC9F286D9E9E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연구결과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3C27625C-1BC4-0B8A-8144-C71CEAA7B374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2. </a:t>
            </a: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신체능력 비교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45E2B1A-5FB7-091C-3505-50AC25DE0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0" y="9029700"/>
            <a:ext cx="11518900" cy="254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27FF3018-BDB4-86CF-ACB1-A7218867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0" y="11176000"/>
            <a:ext cx="11518900" cy="254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592A5CE-3048-5558-4A41-08A0F6A7A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0" y="6883400"/>
            <a:ext cx="11518900" cy="25400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AEF6F748-283E-E733-9300-79923C3E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5016500"/>
            <a:ext cx="1016000" cy="10160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FE708AAE-E852-D5C8-BDDB-52371B998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7162800"/>
            <a:ext cx="1016000" cy="1016000"/>
          </a:xfrm>
          <a:prstGeom prst="rect">
            <a:avLst/>
          </a:prstGeom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B81FBE10-F730-48E6-D59E-487F0776A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9309100"/>
            <a:ext cx="1016000" cy="1016000"/>
          </a:xfrm>
          <a:prstGeom prst="rect">
            <a:avLst/>
          </a:prstGeom>
        </p:spPr>
      </p:pic>
      <p:sp>
        <p:nvSpPr>
          <p:cNvPr id="28" name="TextBox 23">
            <a:extLst>
              <a:ext uri="{FF2B5EF4-FFF2-40B4-BE49-F238E27FC236}">
                <a16:creationId xmlns:a16="http://schemas.microsoft.com/office/drawing/2014/main" id="{08235988-7809-CFEC-5FAE-610860C9F88C}"/>
              </a:ext>
            </a:extLst>
          </p:cNvPr>
          <p:cNvSpPr txBox="1"/>
          <p:nvPr/>
        </p:nvSpPr>
        <p:spPr>
          <a:xfrm>
            <a:off x="10502900" y="51689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01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1D12DEC-7EDD-B053-E6B1-63E637E3ED2E}"/>
              </a:ext>
            </a:extLst>
          </p:cNvPr>
          <p:cNvSpPr txBox="1"/>
          <p:nvPr/>
        </p:nvSpPr>
        <p:spPr>
          <a:xfrm>
            <a:off x="11950700" y="50927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순발력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756ED7BF-BABA-100F-F130-AD50C6BEDFF1}"/>
              </a:ext>
            </a:extLst>
          </p:cNvPr>
          <p:cNvSpPr txBox="1"/>
          <p:nvPr/>
        </p:nvSpPr>
        <p:spPr>
          <a:xfrm>
            <a:off x="10502900" y="73152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02</a:t>
            </a:r>
          </a:p>
        </p:txBody>
      </p:sp>
      <p:sp>
        <p:nvSpPr>
          <p:cNvPr id="38" name="TextBox 28">
            <a:extLst>
              <a:ext uri="{FF2B5EF4-FFF2-40B4-BE49-F238E27FC236}">
                <a16:creationId xmlns:a16="http://schemas.microsoft.com/office/drawing/2014/main" id="{5F9E3344-8F35-DABE-AD8F-83E02D5968DE}"/>
              </a:ext>
            </a:extLst>
          </p:cNvPr>
          <p:cNvSpPr txBox="1"/>
          <p:nvPr/>
        </p:nvSpPr>
        <p:spPr>
          <a:xfrm>
            <a:off x="11950700" y="72390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민첩성</a:t>
            </a:r>
            <a:r>
              <a:rPr lang="en-US" altLang="ko-KR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(20</a:t>
            </a: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초</a:t>
            </a:r>
            <a:r>
              <a:rPr lang="en-US" altLang="ko-KR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40" name="TextBox 30">
            <a:extLst>
              <a:ext uri="{FF2B5EF4-FFF2-40B4-BE49-F238E27FC236}">
                <a16:creationId xmlns:a16="http://schemas.microsoft.com/office/drawing/2014/main" id="{DDC325BB-15AD-6B7F-44BA-F6F48AED0D60}"/>
              </a:ext>
            </a:extLst>
          </p:cNvPr>
          <p:cNvSpPr txBox="1"/>
          <p:nvPr/>
        </p:nvSpPr>
        <p:spPr>
          <a:xfrm>
            <a:off x="10502900" y="94615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03</a:t>
            </a: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DC896FE2-1271-7C63-6A89-FEF51AD87D47}"/>
              </a:ext>
            </a:extLst>
          </p:cNvPr>
          <p:cNvSpPr txBox="1"/>
          <p:nvPr/>
        </p:nvSpPr>
        <p:spPr>
          <a:xfrm>
            <a:off x="11950700" y="93853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>
              <a:lnSpc>
                <a:spcPct val="91299"/>
              </a:lnSpc>
            </a:pPr>
            <a:r>
              <a:rPr lang="ko-KR" altLang="en-US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민첩성</a:t>
            </a:r>
            <a:r>
              <a:rPr lang="en-US" altLang="ko-KR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(30</a:t>
            </a:r>
            <a:r>
              <a:rPr lang="ko-KR" altLang="en-US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초</a:t>
            </a:r>
            <a:r>
              <a:rPr lang="en-US" altLang="ko-KR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</a:t>
            </a: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id="{146C66C3-99E8-A417-1D76-0C8C94A90A3E}"/>
              </a:ext>
            </a:extLst>
          </p:cNvPr>
          <p:cNvSpPr txBox="1"/>
          <p:nvPr/>
        </p:nvSpPr>
        <p:spPr>
          <a:xfrm>
            <a:off x="11950700" y="5880100"/>
            <a:ext cx="36703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=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</a:t>
            </a: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없음</a:t>
            </a:r>
            <a:r>
              <a:rPr lang="en-US" altLang="ko-KR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P=.950)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46" name="TextBox 35">
            <a:extLst>
              <a:ext uri="{FF2B5EF4-FFF2-40B4-BE49-F238E27FC236}">
                <a16:creationId xmlns:a16="http://schemas.microsoft.com/office/drawing/2014/main" id="{FF695675-4218-39A4-67AD-8004AACFB327}"/>
              </a:ext>
            </a:extLst>
          </p:cNvPr>
          <p:cNvSpPr txBox="1"/>
          <p:nvPr/>
        </p:nvSpPr>
        <p:spPr>
          <a:xfrm>
            <a:off x="11963400" y="8026400"/>
            <a:ext cx="36576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 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＜ </a:t>
            </a: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있음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(P=.000**)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BAD5E989-1FE9-6E0E-C092-5B9DCE6EA6AB}"/>
              </a:ext>
            </a:extLst>
          </p:cNvPr>
          <p:cNvSpPr txBox="1"/>
          <p:nvPr/>
        </p:nvSpPr>
        <p:spPr>
          <a:xfrm>
            <a:off x="11963400" y="10172700"/>
            <a:ext cx="109474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 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＜ </a:t>
            </a: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있음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(P=.000**)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A6F03657-9D07-5978-03A0-E0CCABB3A471}"/>
              </a:ext>
            </a:extLst>
          </p:cNvPr>
          <p:cNvSpPr txBox="1"/>
          <p:nvPr/>
        </p:nvSpPr>
        <p:spPr>
          <a:xfrm>
            <a:off x="16556665" y="5880100"/>
            <a:ext cx="5693735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400" dirty="0"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없음</a:t>
            </a:r>
            <a:endParaRPr lang="en-US" altLang="ko-KR" sz="2400" b="0" i="0" u="none" strike="noStrike" dirty="0"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두 집단간 순발력 수행 능력은 유사함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58" name="TextBox 34">
            <a:extLst>
              <a:ext uri="{FF2B5EF4-FFF2-40B4-BE49-F238E27FC236}">
                <a16:creationId xmlns:a16="http://schemas.microsoft.com/office/drawing/2014/main" id="{F0C31B1D-D989-8A3D-CCAC-9A2CF3A2D54E}"/>
              </a:ext>
            </a:extLst>
          </p:cNvPr>
          <p:cNvSpPr txBox="1"/>
          <p:nvPr/>
        </p:nvSpPr>
        <p:spPr>
          <a:xfrm>
            <a:off x="16687800" y="8026400"/>
            <a:ext cx="7065336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b="0" i="0" u="none" strike="noStrike" dirty="0">
              <a:solidFill>
                <a:srgbClr val="00206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폭발력은 크지만 지속 유지 능력은 상대적으로 낮음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66" name="TextBox 34">
            <a:extLst>
              <a:ext uri="{FF2B5EF4-FFF2-40B4-BE49-F238E27FC236}">
                <a16:creationId xmlns:a16="http://schemas.microsoft.com/office/drawing/2014/main" id="{0AE89246-132B-3234-DA1E-7737444E9C6B}"/>
              </a:ext>
            </a:extLst>
          </p:cNvPr>
          <p:cNvSpPr txBox="1"/>
          <p:nvPr/>
        </p:nvSpPr>
        <p:spPr>
          <a:xfrm>
            <a:off x="16687800" y="10223500"/>
            <a:ext cx="7065336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파워를 더 오래 유지하는 능력 우수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74" name="TextBox 24">
            <a:extLst>
              <a:ext uri="{FF2B5EF4-FFF2-40B4-BE49-F238E27FC236}">
                <a16:creationId xmlns:a16="http://schemas.microsoft.com/office/drawing/2014/main" id="{10F2627E-D9FD-2E4F-43A7-436B63D4F6C3}"/>
              </a:ext>
            </a:extLst>
          </p:cNvPr>
          <p:cNvSpPr txBox="1"/>
          <p:nvPr/>
        </p:nvSpPr>
        <p:spPr>
          <a:xfrm>
            <a:off x="8415087" y="3205879"/>
            <a:ext cx="16862926" cy="756521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6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품새 선수</a:t>
            </a:r>
            <a:r>
              <a:rPr lang="ko-KR" altLang="en-US" sz="36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는 유연성이 우수한 특성을</a:t>
            </a:r>
            <a:r>
              <a:rPr lang="en-US" altLang="ko-KR" sz="36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</a:t>
            </a:r>
            <a:r>
              <a:rPr lang="ko-KR" altLang="en-US" sz="36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 선수</a:t>
            </a:r>
            <a:r>
              <a:rPr lang="ko-KR" altLang="en-US" sz="36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는 민첩성과 근지구력이 우수</a:t>
            </a:r>
            <a:endParaRPr lang="en-US" sz="36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F668CC9-B3BC-D3DE-A3EA-6B61C6BFD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13" y="4492550"/>
            <a:ext cx="9351187" cy="81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71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A8A9FC-0F1C-B92B-59DC-DB4AAAE8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893C88D-B566-87D7-6FA9-E1CF82B0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8A428DA-E22B-05A8-D6E1-7AABA362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774A3DDE-572C-007F-A50E-7332AED7D5CF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4EE5A601-5C11-23E6-42CC-673F14462EEC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03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D1F70D95-FF3C-2070-542B-9EC2C363734C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연구결과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67A57BF1-36A6-7B1F-2F29-30D21A6EDF8A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2. </a:t>
            </a: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신체능력 비교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8F29C05-E4E2-354D-6359-B9BFBC0F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0" y="9029700"/>
            <a:ext cx="11518900" cy="254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27B2F17-5D12-DE7B-1F7D-4F14C5900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0700" y="11176000"/>
            <a:ext cx="11518900" cy="254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AFF1CB40-B428-CCA1-370D-8DE1AA43D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0" y="6883400"/>
            <a:ext cx="11518900" cy="25400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E7C1FDAA-3504-77E9-96E7-1997D25E9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5016500"/>
            <a:ext cx="1016000" cy="10160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D8F76F23-BA97-6D8D-C10C-374B4FA5B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7162800"/>
            <a:ext cx="1016000" cy="1016000"/>
          </a:xfrm>
          <a:prstGeom prst="rect">
            <a:avLst/>
          </a:prstGeom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1F786743-BB50-1EF4-37BB-472C6433B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9309100"/>
            <a:ext cx="1016000" cy="1016000"/>
          </a:xfrm>
          <a:prstGeom prst="rect">
            <a:avLst/>
          </a:prstGeom>
        </p:spPr>
      </p:pic>
      <p:sp>
        <p:nvSpPr>
          <p:cNvPr id="28" name="TextBox 23">
            <a:extLst>
              <a:ext uri="{FF2B5EF4-FFF2-40B4-BE49-F238E27FC236}">
                <a16:creationId xmlns:a16="http://schemas.microsoft.com/office/drawing/2014/main" id="{5CA1F231-8EE1-F8D3-1D3B-C684A38160D9}"/>
              </a:ext>
            </a:extLst>
          </p:cNvPr>
          <p:cNvSpPr txBox="1"/>
          <p:nvPr/>
        </p:nvSpPr>
        <p:spPr>
          <a:xfrm>
            <a:off x="10502900" y="51689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 dirty="0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04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A245624E-AEC1-E5E9-8577-52013F5D1D26}"/>
              </a:ext>
            </a:extLst>
          </p:cNvPr>
          <p:cNvSpPr txBox="1"/>
          <p:nvPr/>
        </p:nvSpPr>
        <p:spPr>
          <a:xfrm>
            <a:off x="11950700" y="50927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유연성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C2F00B94-067E-4D4C-EEED-A40E1E6C896A}"/>
              </a:ext>
            </a:extLst>
          </p:cNvPr>
          <p:cNvSpPr txBox="1"/>
          <p:nvPr/>
        </p:nvSpPr>
        <p:spPr>
          <a:xfrm>
            <a:off x="10502900" y="73152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 dirty="0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05</a:t>
            </a:r>
          </a:p>
        </p:txBody>
      </p:sp>
      <p:sp>
        <p:nvSpPr>
          <p:cNvPr id="38" name="TextBox 28">
            <a:extLst>
              <a:ext uri="{FF2B5EF4-FFF2-40B4-BE49-F238E27FC236}">
                <a16:creationId xmlns:a16="http://schemas.microsoft.com/office/drawing/2014/main" id="{EF16E0A7-4B5F-4F9D-ABB8-84B694BFA90D}"/>
              </a:ext>
            </a:extLst>
          </p:cNvPr>
          <p:cNvSpPr txBox="1"/>
          <p:nvPr/>
        </p:nvSpPr>
        <p:spPr>
          <a:xfrm>
            <a:off x="11950700" y="72390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근지구력</a:t>
            </a:r>
            <a:r>
              <a:rPr lang="en-US" altLang="ko-KR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(30</a:t>
            </a: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초</a:t>
            </a:r>
            <a:r>
              <a:rPr lang="en-US" altLang="ko-KR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40" name="TextBox 30">
            <a:extLst>
              <a:ext uri="{FF2B5EF4-FFF2-40B4-BE49-F238E27FC236}">
                <a16:creationId xmlns:a16="http://schemas.microsoft.com/office/drawing/2014/main" id="{168E8EDC-8C9F-88A5-B523-DFBC128980B7}"/>
              </a:ext>
            </a:extLst>
          </p:cNvPr>
          <p:cNvSpPr txBox="1"/>
          <p:nvPr/>
        </p:nvSpPr>
        <p:spPr>
          <a:xfrm>
            <a:off x="10502900" y="9461500"/>
            <a:ext cx="901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ctr">
              <a:lnSpc>
                <a:spcPct val="91299"/>
              </a:lnSpc>
            </a:pPr>
            <a:r>
              <a:rPr lang="en-US" sz="4000" b="0" i="0" u="none" strike="noStrike" dirty="0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06</a:t>
            </a: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56B3088E-72A0-A52F-DB45-44D14F3A53EE}"/>
              </a:ext>
            </a:extLst>
          </p:cNvPr>
          <p:cNvSpPr txBox="1"/>
          <p:nvPr/>
        </p:nvSpPr>
        <p:spPr>
          <a:xfrm>
            <a:off x="11950700" y="9385300"/>
            <a:ext cx="4457700" cy="7112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>
              <a:lnSpc>
                <a:spcPct val="91299"/>
              </a:lnSpc>
            </a:pPr>
            <a:r>
              <a:rPr lang="ko-KR" altLang="en-US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민첩성</a:t>
            </a:r>
            <a:r>
              <a:rPr lang="en-US" altLang="ko-KR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(30</a:t>
            </a:r>
            <a:r>
              <a:rPr lang="ko-KR" altLang="en-US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초</a:t>
            </a:r>
            <a:r>
              <a:rPr lang="en-US" altLang="ko-KR" sz="40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</a:t>
            </a: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id="{2E970C00-AA6A-40CC-C190-A899D05C22E2}"/>
              </a:ext>
            </a:extLst>
          </p:cNvPr>
          <p:cNvSpPr txBox="1"/>
          <p:nvPr/>
        </p:nvSpPr>
        <p:spPr>
          <a:xfrm>
            <a:off x="11950700" y="5880100"/>
            <a:ext cx="3898900" cy="952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＜ </a:t>
            </a: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있음</a:t>
            </a:r>
            <a:r>
              <a:rPr lang="en-US" altLang="ko-KR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P=. 009**)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46" name="TextBox 35">
            <a:extLst>
              <a:ext uri="{FF2B5EF4-FFF2-40B4-BE49-F238E27FC236}">
                <a16:creationId xmlns:a16="http://schemas.microsoft.com/office/drawing/2014/main" id="{CF45CED0-D158-0C9A-F3BC-3E19FF0EFC34}"/>
              </a:ext>
            </a:extLst>
          </p:cNvPr>
          <p:cNvSpPr txBox="1"/>
          <p:nvPr/>
        </p:nvSpPr>
        <p:spPr>
          <a:xfrm>
            <a:off x="11963400" y="8026400"/>
            <a:ext cx="36576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 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=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 </a:t>
            </a: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없음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(P=.266)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E6BC1DC5-4221-405F-C639-99CE0F728CAB}"/>
              </a:ext>
            </a:extLst>
          </p:cNvPr>
          <p:cNvSpPr txBox="1"/>
          <p:nvPr/>
        </p:nvSpPr>
        <p:spPr>
          <a:xfrm>
            <a:off x="11963400" y="10172700"/>
            <a:ext cx="10947400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 </a:t>
            </a: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＜ </a:t>
            </a: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유의한 차이 있음</a:t>
            </a:r>
            <a:r>
              <a:rPr lang="en-US" altLang="ko-KR" sz="2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(P=.022*)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84E9F579-9467-ECE9-4E2B-94B0EF34EB4F}"/>
              </a:ext>
            </a:extLst>
          </p:cNvPr>
          <p:cNvSpPr txBox="1"/>
          <p:nvPr/>
        </p:nvSpPr>
        <p:spPr>
          <a:xfrm>
            <a:off x="16556665" y="5880100"/>
            <a:ext cx="5693735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품새 선수 </a:t>
            </a:r>
            <a:endParaRPr lang="en-US" altLang="ko-KR" sz="2400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유연성 우수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58" name="TextBox 34">
            <a:extLst>
              <a:ext uri="{FF2B5EF4-FFF2-40B4-BE49-F238E27FC236}">
                <a16:creationId xmlns:a16="http://schemas.microsoft.com/office/drawing/2014/main" id="{A4A28EC7-C4E8-E971-BD04-D3467015B678}"/>
              </a:ext>
            </a:extLst>
          </p:cNvPr>
          <p:cNvSpPr txBox="1"/>
          <p:nvPr/>
        </p:nvSpPr>
        <p:spPr>
          <a:xfrm>
            <a:off x="16687800" y="8026400"/>
            <a:ext cx="7065336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두 집단 간 근지구력은 유사함</a:t>
            </a:r>
            <a:endParaRPr lang="en-US" altLang="ko-KR" sz="2400" dirty="0">
              <a:solidFill>
                <a:srgbClr val="00206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통계적 유의한 차이 없음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66" name="TextBox 34">
            <a:extLst>
              <a:ext uri="{FF2B5EF4-FFF2-40B4-BE49-F238E27FC236}">
                <a16:creationId xmlns:a16="http://schemas.microsoft.com/office/drawing/2014/main" id="{0C327F9C-249C-9E70-75D4-A462A77BFB3E}"/>
              </a:ext>
            </a:extLst>
          </p:cNvPr>
          <p:cNvSpPr txBox="1"/>
          <p:nvPr/>
        </p:nvSpPr>
        <p:spPr>
          <a:xfrm>
            <a:off x="16687800" y="10223500"/>
            <a:ext cx="7065336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겨루기 선수</a:t>
            </a:r>
            <a:endParaRPr lang="en-US" altLang="ko-KR" sz="2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  <a:p>
            <a:pPr lvl="0" algn="l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장시간 근지구력 우수</a:t>
            </a:r>
            <a:endParaRPr lang="en-US" sz="2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sp>
        <p:nvSpPr>
          <p:cNvPr id="74" name="TextBox 24">
            <a:extLst>
              <a:ext uri="{FF2B5EF4-FFF2-40B4-BE49-F238E27FC236}">
                <a16:creationId xmlns:a16="http://schemas.microsoft.com/office/drawing/2014/main" id="{EE49287B-E0B3-AC6A-09EB-BA8ABE1B0296}"/>
              </a:ext>
            </a:extLst>
          </p:cNvPr>
          <p:cNvSpPr txBox="1"/>
          <p:nvPr/>
        </p:nvSpPr>
        <p:spPr>
          <a:xfrm>
            <a:off x="8415087" y="3205879"/>
            <a:ext cx="16862926" cy="756521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6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품새 선수</a:t>
            </a:r>
            <a:r>
              <a:rPr lang="ko-KR" altLang="en-US" sz="36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는 유연성이 우수한 특성을</a:t>
            </a:r>
            <a:r>
              <a:rPr lang="en-US" altLang="ko-KR" sz="36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</a:t>
            </a:r>
            <a:r>
              <a:rPr lang="ko-KR" altLang="en-US" sz="3600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 선수</a:t>
            </a:r>
            <a:r>
              <a:rPr lang="ko-KR" altLang="en-US" sz="36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는 민첩성과 근지구력이 우수</a:t>
            </a:r>
            <a:endParaRPr lang="en-US" sz="36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0371B38-2095-A9BB-41DA-10C5D83EC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13" y="4492550"/>
            <a:ext cx="9351187" cy="813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5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123C9-1F94-306A-2A4A-D0CE5B198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A6D307D-8108-8ECC-21BB-4019DF38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F8250B9-721E-3CA3-8673-B5CB2402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A1C1AA91-57DF-FB6E-8897-17A70D3F3923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1CD397F5-C1F3-8AEE-B65D-0237F60E16E1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04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B537C439-014E-6E32-A5D6-88BE08DC8E12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논의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93C514BA-4056-555F-E551-6403D2D3532A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1. </a:t>
            </a: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운동능력 비교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C31F177-3095-F431-30E5-5CF665600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762341"/>
            <a:ext cx="18288000" cy="98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2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7E8228-996C-6940-F56E-2BCF4498C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4900EAB-8720-E0BE-040E-8859EEC7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9EDDAAF-BD8A-E42D-7543-A927C7A7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49254D62-4E5D-092A-CCFE-1F09A54B855D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745E7B0F-61D6-D77F-B2C3-5D236410461F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04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A751522D-7B81-EC70-54DA-4BB3C854F68B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논의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B096B343-37AA-CB3F-E900-BCA58D80D422}"/>
              </a:ext>
            </a:extLst>
          </p:cNvPr>
          <p:cNvSpPr txBox="1"/>
          <p:nvPr/>
        </p:nvSpPr>
        <p:spPr>
          <a:xfrm>
            <a:off x="967874" y="2514600"/>
            <a:ext cx="16862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altLang="ko-KR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2. </a:t>
            </a: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 세부종목별 선수들의 신체능력 비교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4812987-CAE2-A6E6-6710-71A28BC4B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767137"/>
            <a:ext cx="18158326" cy="92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53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D4EBB-6CD4-9134-D48E-02028E366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4004C78-3A24-72C0-5729-E44E1E13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0DBDDD4-295A-F481-8AA9-D7D9C5A6B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F3F8C385-98E1-CCAF-9C0E-772C086D4D88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772FAF44-9243-515E-2C28-E2255722218C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05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78EFE534-4C1F-7E16-F75E-2D746E3C04E0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결론 및 제언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A29DCC7-E64F-3983-27B2-9D80D9E36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8" y="3175000"/>
            <a:ext cx="8791575" cy="95504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9DECEF1-E510-2902-6994-A14CDC320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0" y="2448570"/>
            <a:ext cx="1016000" cy="1016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0BCF254-CE92-4B93-86D6-3D5D65EE4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700" y="2664470"/>
            <a:ext cx="647700" cy="571500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DFF57B24-749E-0BF0-9FD9-939DC682BD15}"/>
              </a:ext>
            </a:extLst>
          </p:cNvPr>
          <p:cNvSpPr txBox="1"/>
          <p:nvPr/>
        </p:nvSpPr>
        <p:spPr>
          <a:xfrm>
            <a:off x="11353800" y="37338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대학에 소속된 태권도선수 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20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명을 대상으로 겨루기와 품새선수의 무산소성 운동능력을 비교하고 </a:t>
            </a:r>
            <a:r>
              <a:rPr lang="ko-KR" altLang="en-US" sz="3800" b="0" i="0" u="none" strike="noStrike" dirty="0" err="1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윙게이트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테스트를 통한 무산소성 운동 후 신체능력의 변화를 비교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‧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분석한 결과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04946D77-79CE-0E06-BE4F-178C51B4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0" y="6642100"/>
            <a:ext cx="1016000" cy="1016000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8F5A820E-2D1D-A7D9-18BC-A4D2E9EE6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700" y="6858000"/>
            <a:ext cx="647700" cy="571500"/>
          </a:xfrm>
          <a:prstGeom prst="rect">
            <a:avLst/>
          </a:prstGeom>
        </p:spPr>
      </p:pic>
      <p:sp>
        <p:nvSpPr>
          <p:cNvPr id="35" name="TextBox 29">
            <a:extLst>
              <a:ext uri="{FF2B5EF4-FFF2-40B4-BE49-F238E27FC236}">
                <a16:creationId xmlns:a16="http://schemas.microsoft.com/office/drawing/2014/main" id="{7682CF91-6839-3D2F-AEC3-38D70C8D9262}"/>
              </a:ext>
            </a:extLst>
          </p:cNvPr>
          <p:cNvSpPr txBox="1"/>
          <p:nvPr/>
        </p:nvSpPr>
        <p:spPr>
          <a:xfrm>
            <a:off x="11353800" y="76581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 겨루기와 품새선수의 무산소성 운동능력 중 상대적최대파워는 품새 선수가 높은 결과를 나타냈고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 선수는 품새선수보다 피로지수가 낮다는 결과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2FEB1BAB-E3C7-CB5F-DF3D-A576FC535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6800" y="9933930"/>
            <a:ext cx="1016000" cy="1016000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6236B334-AD27-75D6-C437-9FF88F719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700" y="10149830"/>
            <a:ext cx="647700" cy="571500"/>
          </a:xfrm>
          <a:prstGeom prst="rect">
            <a:avLst/>
          </a:prstGeom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4A6E48FE-FBA9-C29D-C7D0-D6BDA4FE1D6B}"/>
              </a:ext>
            </a:extLst>
          </p:cNvPr>
          <p:cNvSpPr txBox="1"/>
          <p:nvPr/>
        </p:nvSpPr>
        <p:spPr>
          <a:xfrm>
            <a:off x="11353800" y="11331575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 겨루기와 품새선수의 무산소성 운동 후 신체능력을 비교한 결과 품새선수가 겨루기 선수보다 유연성에서 높은 결과를 나타냈고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 선수는 품새선수보다 민첩성과 </a:t>
            </a:r>
          </a:p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근지구력이 높다는 결과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082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8C74B-6E23-7564-3342-C24A87C34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17DB920-7897-AE56-671F-2FFDA2756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16A8254-6893-4345-68F9-C0998B23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DEA927E5-B32B-B201-CB83-AA7AD3C364CD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1BC8DDA3-9751-89B6-39EA-977C0E681EDB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05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B1B4246F-E694-9329-D071-4D1FA4C594D3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결론 및 제언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E1A140E-FC76-8C7C-B2B4-86A7081A5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0" y="4277370"/>
            <a:ext cx="1016000" cy="1016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0D39743-66F2-BD83-E692-D14B5B287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00" y="4493270"/>
            <a:ext cx="647700" cy="571500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D9ACC064-C579-63F1-7510-3190C394F768}"/>
              </a:ext>
            </a:extLst>
          </p:cNvPr>
          <p:cNvSpPr txBox="1"/>
          <p:nvPr/>
        </p:nvSpPr>
        <p:spPr>
          <a:xfrm>
            <a:off x="11353800" y="55626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60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초에서 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70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초 내에 정적인 동작이 주를 이루는 품새 경기의 경우 유연한 동작과 순간적 힘을 발휘한 연속동작을 요구하기 때문에 상대적최대파워와 유연성에서 겨루기 선수에 비해 높은 결과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A032C640-38DE-5B0F-DA11-8C433899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0" y="8470900"/>
            <a:ext cx="1016000" cy="1016000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7CA3BE6E-08D8-1351-60F1-56F933D82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00" y="8686800"/>
            <a:ext cx="647700" cy="571500"/>
          </a:xfrm>
          <a:prstGeom prst="rect">
            <a:avLst/>
          </a:prstGeom>
        </p:spPr>
      </p:pic>
      <p:sp>
        <p:nvSpPr>
          <p:cNvPr id="35" name="TextBox 29">
            <a:extLst>
              <a:ext uri="{FF2B5EF4-FFF2-40B4-BE49-F238E27FC236}">
                <a16:creationId xmlns:a16="http://schemas.microsoft.com/office/drawing/2014/main" id="{BCB5825F-6546-8B45-517C-18104FD17F72}"/>
              </a:ext>
            </a:extLst>
          </p:cNvPr>
          <p:cNvSpPr txBox="1"/>
          <p:nvPr/>
        </p:nvSpPr>
        <p:spPr>
          <a:xfrm>
            <a:off x="11353800" y="98806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2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분 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3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회전 동안 끊임없이 공격과 방어를 하면서 상대 선수보다 높은 점수를 획득해야 하는 겨루기 선수는 품새 선수에 비해 피로 지수가 낮고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민첩성과 근지구력에서 높은 결과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8B1FCB24-1A01-B1BA-53C9-C8F791E10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01675"/>
            <a:ext cx="8255000" cy="90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28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2667000"/>
            <a:ext cx="13716000" cy="76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711700"/>
            <a:ext cx="13716000" cy="76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6769100"/>
            <a:ext cx="13716000" cy="76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8813800"/>
            <a:ext cx="13716000" cy="76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10871200"/>
            <a:ext cx="13716000" cy="762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62100" y="2413000"/>
            <a:ext cx="5791200" cy="2222500"/>
          </a:xfrm>
          <a:prstGeom prst="rect">
            <a:avLst/>
          </a:prstGeom>
        </p:spPr>
        <p:txBody>
          <a:bodyPr lIns="0" tIns="87545" rIns="0" bIns="0" rtlCol="0" anchor="t"/>
          <a:lstStyle/>
          <a:p>
            <a:pPr lvl="0" algn="l">
              <a:lnSpc>
                <a:spcPct val="107070"/>
              </a:lnSpc>
            </a:pPr>
            <a:r>
              <a:rPr lang="en-US" sz="12533" b="0" i="0" u="none" strike="noStrike" spc="3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목차</a:t>
            </a:r>
            <a:endParaRPr lang="en-US" sz="12533" b="0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62100" y="4660900"/>
            <a:ext cx="5956300" cy="99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5600" b="0" i="0" u="none" strike="noStrike" spc="1100" dirty="0">
                <a:solidFill>
                  <a:srgbClr val="76767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Medium"/>
              </a:rPr>
              <a:t>Content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05900" y="2882900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05900" y="4940300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05900" y="6985000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05900" y="9042400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05900" y="11087100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560300" y="28829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서론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560300" y="4940300"/>
            <a:ext cx="7404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연구방법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560300" y="69850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 결과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560300" y="90424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논의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560300" y="110871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결론 및 제언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A01BA3-6097-FA9B-4299-EF012A6E1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1BB9283-B4CF-5B92-4B29-0F39C5A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513FF8F-A379-CCC4-C65E-752FFD5EC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9746B403-B67D-F28D-5D89-4C06F1455BB7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5CC996A6-EE79-EABE-F5D1-114C06EAAF87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05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C9A58D46-5754-AB49-0531-68F803B4897B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결론 및 제언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1B41FC85-7B22-B3BA-5C7C-D3A3A183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0" y="4277370"/>
            <a:ext cx="1016000" cy="1016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615E7F8-1FF0-5764-976C-0211BAC22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00" y="4493270"/>
            <a:ext cx="647700" cy="571500"/>
          </a:xfrm>
          <a:prstGeom prst="rect">
            <a:avLst/>
          </a:prstGeom>
        </p:spPr>
      </p:pic>
      <p:sp>
        <p:nvSpPr>
          <p:cNvPr id="26" name="TextBox 29">
            <a:extLst>
              <a:ext uri="{FF2B5EF4-FFF2-40B4-BE49-F238E27FC236}">
                <a16:creationId xmlns:a16="http://schemas.microsoft.com/office/drawing/2014/main" id="{6088BACE-7169-DE18-483F-C6282C01CCDF}"/>
              </a:ext>
            </a:extLst>
          </p:cNvPr>
          <p:cNvSpPr txBox="1"/>
          <p:nvPr/>
        </p:nvSpPr>
        <p:spPr>
          <a:xfrm>
            <a:off x="11353800" y="51435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이러한 결과는 태권도 세부종목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품새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선수들의 효율적 훈련과 훈련의 극대화를 가져오게 하는 과학적 기초자료를 제공했다고 사료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31A9B464-EE32-3B22-38AE-CC8494B16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800" y="8470900"/>
            <a:ext cx="1016000" cy="1016000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B268E6C3-0720-F51B-A769-3F8135FA8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00" y="8686800"/>
            <a:ext cx="647700" cy="571500"/>
          </a:xfrm>
          <a:prstGeom prst="rect">
            <a:avLst/>
          </a:prstGeom>
        </p:spPr>
      </p:pic>
      <p:sp>
        <p:nvSpPr>
          <p:cNvPr id="35" name="TextBox 29">
            <a:extLst>
              <a:ext uri="{FF2B5EF4-FFF2-40B4-BE49-F238E27FC236}">
                <a16:creationId xmlns:a16="http://schemas.microsoft.com/office/drawing/2014/main" id="{887523F4-4AE3-70CE-C6F6-DC73A1722D83}"/>
              </a:ext>
            </a:extLst>
          </p:cNvPr>
          <p:cNvSpPr txBox="1"/>
          <p:nvPr/>
        </p:nvSpPr>
        <p:spPr>
          <a:xfrm>
            <a:off x="11353800" y="94869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향후 후속연구에서 무산소성 운동 후 회복방법을 적용하여 신체능력을 비교한다면 훈련프로그램의 질적 향상과 더불어 경기력 향상에 도움을 줄 수 있을 것이라 사료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3DEFC9F-CA9B-CF3E-5E65-55EEBA348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4493270"/>
            <a:ext cx="860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7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B60AA-08BD-7D8A-6199-3CA21D2CC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A923121-BEC7-9E1A-0A83-56F2E035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878C86B-511B-AC14-903D-DEA9BF3E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732487BC-72EA-C5DB-3D9B-12DC7B458C14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3803513-3E42-DE6D-273C-FE2F0837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28799"/>
            <a:ext cx="19050000" cy="114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19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0BB2C-5482-C017-D9FD-A984A030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D5FAF9D-C45E-07BF-3499-A9CF369A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BD600FE-88D3-6EB0-9467-5FB86DD7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6DCBBD65-7496-0B22-350E-A2A66701B5CE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8F04E8A-9C92-A5FC-A837-E3E7CDBC1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447800"/>
            <a:ext cx="19735800" cy="115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00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CD863-0D38-7D51-1241-14A57E262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42621CCE-1153-F9C0-8219-5BEBEB7F2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53DE740-F488-8171-92F2-944694BF6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2FD0E499-9E51-A814-CF52-70F1A3FFE0BA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CF366AFF-4256-E461-75D8-2BC5A279CC84}"/>
              </a:ext>
            </a:extLst>
          </p:cNvPr>
          <p:cNvSpPr txBox="1"/>
          <p:nvPr/>
        </p:nvSpPr>
        <p:spPr>
          <a:xfrm>
            <a:off x="4464050" y="5746750"/>
            <a:ext cx="15468600" cy="2222500"/>
          </a:xfrm>
          <a:prstGeom prst="rect">
            <a:avLst/>
          </a:prstGeom>
        </p:spPr>
        <p:txBody>
          <a:bodyPr lIns="0" tIns="87545" rIns="0" bIns="0" rtlCol="0" anchor="t"/>
          <a:lstStyle/>
          <a:p>
            <a:pPr lvl="0" algn="ctr">
              <a:lnSpc>
                <a:spcPct val="107070"/>
              </a:lnSpc>
            </a:pPr>
            <a:r>
              <a:rPr lang="ko-KR" altLang="en-US" sz="12533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감사합니다</a:t>
            </a:r>
            <a:r>
              <a:rPr lang="en-US" altLang="ko-KR" sz="12533" b="0" i="0" u="none" strike="noStrike" spc="300" dirty="0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ONE Mobile Title OTF"/>
              </a:rPr>
              <a:t>.</a:t>
            </a:r>
            <a:endParaRPr lang="en-US" sz="12533" b="0" i="0" u="none" strike="noStrike" spc="3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ONE Mobile Title OTF"/>
            </a:endParaRPr>
          </a:p>
        </p:txBody>
      </p:sp>
    </p:spTree>
    <p:extLst>
      <p:ext uri="{BB962C8B-B14F-4D97-AF65-F5344CB8AC3E}">
        <p14:creationId xmlns:p14="http://schemas.microsoft.com/office/powerpoint/2010/main" val="179634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5930C-053D-1FA7-4675-C7B2E8D8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A520797-8B3F-0406-6CA1-B6FC14FF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7CC9E58-38F5-FAE6-DC03-BD3D200D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D56B2B3A-D357-0B59-295E-59C85F5674AB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81831591-0119-4F6F-3ADD-41008F9DE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4648200"/>
            <a:ext cx="1016000" cy="1016000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39C6B884-0105-5427-BB55-234514497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0" y="4864100"/>
            <a:ext cx="647700" cy="571500"/>
          </a:xfrm>
          <a:prstGeom prst="rect">
            <a:avLst/>
          </a:prstGeom>
        </p:spPr>
      </p:pic>
      <p:pic>
        <p:nvPicPr>
          <p:cNvPr id="63" name="Picture 7">
            <a:extLst>
              <a:ext uri="{FF2B5EF4-FFF2-40B4-BE49-F238E27FC236}">
                <a16:creationId xmlns:a16="http://schemas.microsoft.com/office/drawing/2014/main" id="{68251832-0412-31F6-7B2A-9F5994D26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6108700"/>
            <a:ext cx="1016000" cy="1016000"/>
          </a:xfrm>
          <a:prstGeom prst="rect">
            <a:avLst/>
          </a:prstGeom>
        </p:spPr>
      </p:pic>
      <p:pic>
        <p:nvPicPr>
          <p:cNvPr id="65" name="Picture 8">
            <a:extLst>
              <a:ext uri="{FF2B5EF4-FFF2-40B4-BE49-F238E27FC236}">
                <a16:creationId xmlns:a16="http://schemas.microsoft.com/office/drawing/2014/main" id="{A06FE764-AA9F-802F-ACB4-FB44ECFCE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0" y="6324600"/>
            <a:ext cx="647700" cy="571500"/>
          </a:xfrm>
          <a:prstGeom prst="rect">
            <a:avLst/>
          </a:prstGeom>
        </p:spPr>
      </p:pic>
      <p:pic>
        <p:nvPicPr>
          <p:cNvPr id="67" name="Picture 9">
            <a:extLst>
              <a:ext uri="{FF2B5EF4-FFF2-40B4-BE49-F238E27FC236}">
                <a16:creationId xmlns:a16="http://schemas.microsoft.com/office/drawing/2014/main" id="{22FBF4E4-00FD-5154-F791-EC482B0A0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7556500"/>
            <a:ext cx="1016000" cy="1016000"/>
          </a:xfrm>
          <a:prstGeom prst="rect">
            <a:avLst/>
          </a:prstGeom>
        </p:spPr>
      </p:pic>
      <p:pic>
        <p:nvPicPr>
          <p:cNvPr id="69" name="Picture 10">
            <a:extLst>
              <a:ext uri="{FF2B5EF4-FFF2-40B4-BE49-F238E27FC236}">
                <a16:creationId xmlns:a16="http://schemas.microsoft.com/office/drawing/2014/main" id="{1916708F-13EE-D274-A5DF-D7592A756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0" y="7785100"/>
            <a:ext cx="647700" cy="571500"/>
          </a:xfrm>
          <a:prstGeom prst="rect">
            <a:avLst/>
          </a:prstGeom>
        </p:spPr>
      </p:pic>
      <p:pic>
        <p:nvPicPr>
          <p:cNvPr id="71" name="Picture 11">
            <a:extLst>
              <a:ext uri="{FF2B5EF4-FFF2-40B4-BE49-F238E27FC236}">
                <a16:creationId xmlns:a16="http://schemas.microsoft.com/office/drawing/2014/main" id="{7A94D718-261B-084D-F53E-2AF0B5FE9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9017000"/>
            <a:ext cx="1016000" cy="1016000"/>
          </a:xfrm>
          <a:prstGeom prst="rect">
            <a:avLst/>
          </a:prstGeom>
        </p:spPr>
      </p:pic>
      <p:pic>
        <p:nvPicPr>
          <p:cNvPr id="73" name="Picture 12">
            <a:extLst>
              <a:ext uri="{FF2B5EF4-FFF2-40B4-BE49-F238E27FC236}">
                <a16:creationId xmlns:a16="http://schemas.microsoft.com/office/drawing/2014/main" id="{A3788FC8-BBD4-10A7-1AE6-A831D4651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900" y="9232900"/>
            <a:ext cx="647700" cy="571500"/>
          </a:xfrm>
          <a:prstGeom prst="rect">
            <a:avLst/>
          </a:prstGeom>
        </p:spPr>
      </p:pic>
      <p:pic>
        <p:nvPicPr>
          <p:cNvPr id="75" name="Picture 13">
            <a:extLst>
              <a:ext uri="{FF2B5EF4-FFF2-40B4-BE49-F238E27FC236}">
                <a16:creationId xmlns:a16="http://schemas.microsoft.com/office/drawing/2014/main" id="{22E64A43-9D2D-AFF7-DB07-EBF672A2E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0477500"/>
            <a:ext cx="1016000" cy="1016000"/>
          </a:xfrm>
          <a:prstGeom prst="rect">
            <a:avLst/>
          </a:prstGeom>
        </p:spPr>
      </p:pic>
      <p:pic>
        <p:nvPicPr>
          <p:cNvPr id="77" name="Picture 14">
            <a:extLst>
              <a:ext uri="{FF2B5EF4-FFF2-40B4-BE49-F238E27FC236}">
                <a16:creationId xmlns:a16="http://schemas.microsoft.com/office/drawing/2014/main" id="{A52CF08D-B480-250D-E81B-111C568DA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0" y="10693400"/>
            <a:ext cx="647700" cy="571500"/>
          </a:xfrm>
          <a:prstGeom prst="rect">
            <a:avLst/>
          </a:prstGeom>
        </p:spPr>
      </p:pic>
      <p:sp>
        <p:nvSpPr>
          <p:cNvPr id="79" name="TextBox 29">
            <a:extLst>
              <a:ext uri="{FF2B5EF4-FFF2-40B4-BE49-F238E27FC236}">
                <a16:creationId xmlns:a16="http://schemas.microsoft.com/office/drawing/2014/main" id="{DABA9677-4192-6DFC-DAA5-5133ADF88E84}"/>
              </a:ext>
            </a:extLst>
          </p:cNvPr>
          <p:cNvSpPr txBox="1"/>
          <p:nvPr/>
        </p:nvSpPr>
        <p:spPr>
          <a:xfrm>
            <a:off x="11264900" y="48768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태권도는 대한민국에서 발전하여 </a:t>
            </a:r>
            <a:r>
              <a:rPr lang="ko-KR" altLang="en-US" sz="38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세계적인 스포츠로 성장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1" name="TextBox 31">
            <a:extLst>
              <a:ext uri="{FF2B5EF4-FFF2-40B4-BE49-F238E27FC236}">
                <a16:creationId xmlns:a16="http://schemas.microsoft.com/office/drawing/2014/main" id="{D37C04BA-7211-DB97-4AD2-E7FE632C200B}"/>
              </a:ext>
            </a:extLst>
          </p:cNvPr>
          <p:cNvSpPr txBox="1"/>
          <p:nvPr/>
        </p:nvSpPr>
        <p:spPr>
          <a:xfrm>
            <a:off x="11264900" y="6386540"/>
            <a:ext cx="12573000" cy="6238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1988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서울올림픽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1992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바르셀로나올림픽 시범종목 </a:t>
            </a:r>
            <a:r>
              <a:rPr lang="ko-KR" altLang="en-US" sz="38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채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택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3" name="TextBox 33">
            <a:extLst>
              <a:ext uri="{FF2B5EF4-FFF2-40B4-BE49-F238E27FC236}">
                <a16:creationId xmlns:a16="http://schemas.microsoft.com/office/drawing/2014/main" id="{9B14A6AE-8272-D89E-8B88-C58123FB2B52}"/>
              </a:ext>
            </a:extLst>
          </p:cNvPr>
          <p:cNvSpPr txBox="1"/>
          <p:nvPr/>
        </p:nvSpPr>
        <p:spPr>
          <a:xfrm>
            <a:off x="11264899" y="7708900"/>
            <a:ext cx="12462553" cy="6238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1994 IOC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총회에서 정식 종목 승인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5" name="TextBox 35">
            <a:extLst>
              <a:ext uri="{FF2B5EF4-FFF2-40B4-BE49-F238E27FC236}">
                <a16:creationId xmlns:a16="http://schemas.microsoft.com/office/drawing/2014/main" id="{E2E4A3B8-ACE5-D6A3-BEDD-77227BD1F559}"/>
              </a:ext>
            </a:extLst>
          </p:cNvPr>
          <p:cNvSpPr txBox="1"/>
          <p:nvPr/>
        </p:nvSpPr>
        <p:spPr>
          <a:xfrm>
            <a:off x="11264899" y="9169400"/>
            <a:ext cx="12462553" cy="6238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2000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시드니올림픽 정식 종목 채택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7" name="TextBox 37">
            <a:extLst>
              <a:ext uri="{FF2B5EF4-FFF2-40B4-BE49-F238E27FC236}">
                <a16:creationId xmlns:a16="http://schemas.microsoft.com/office/drawing/2014/main" id="{63D42D6B-07F3-2CBA-772C-E262732F7883}"/>
              </a:ext>
            </a:extLst>
          </p:cNvPr>
          <p:cNvSpPr txBox="1"/>
          <p:nvPr/>
        </p:nvSpPr>
        <p:spPr>
          <a:xfrm>
            <a:off x="11264899" y="10629900"/>
            <a:ext cx="12462553" cy="557018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태권도는 겨루기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품새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격파로 구분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FD3C77E3-705B-A85F-2E84-D5F613D5F6F4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01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FE2AC4CF-7050-998D-7D5F-52AF06C04FA3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서론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93" name="그림 92">
            <a:extLst>
              <a:ext uri="{FF2B5EF4-FFF2-40B4-BE49-F238E27FC236}">
                <a16:creationId xmlns:a16="http://schemas.microsoft.com/office/drawing/2014/main" id="{4CAC5916-0AAC-473E-D5AD-21724BDB4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05" y="3445282"/>
            <a:ext cx="8637109" cy="4885706"/>
          </a:xfrm>
          <a:prstGeom prst="rect">
            <a:avLst/>
          </a:prstGeom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id="{CD134A4B-A86B-7B02-5871-FE55695F4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8653476"/>
            <a:ext cx="6775537" cy="39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18B52D-87FC-B44C-5CAB-41B573C4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9BA9F80-F1BA-3275-0889-462932102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866FD2-B6EE-3A5A-0A99-7174DA74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9828381A-116E-1ED1-8AA8-02E994824C8A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1B3E30B0-4780-F30D-759C-D87A1AF3A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733800"/>
            <a:ext cx="1016000" cy="1016000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61B8AABD-CB9E-F1A5-7CE2-3BB7A2660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300" y="3949700"/>
            <a:ext cx="647700" cy="571500"/>
          </a:xfrm>
          <a:prstGeom prst="rect">
            <a:avLst/>
          </a:prstGeom>
        </p:spPr>
      </p:pic>
      <p:pic>
        <p:nvPicPr>
          <p:cNvPr id="63" name="Picture 7">
            <a:extLst>
              <a:ext uri="{FF2B5EF4-FFF2-40B4-BE49-F238E27FC236}">
                <a16:creationId xmlns:a16="http://schemas.microsoft.com/office/drawing/2014/main" id="{1386F4D5-34C5-FE77-5B2E-4E0A707BC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5194300"/>
            <a:ext cx="1016000" cy="1016000"/>
          </a:xfrm>
          <a:prstGeom prst="rect">
            <a:avLst/>
          </a:prstGeom>
        </p:spPr>
      </p:pic>
      <p:pic>
        <p:nvPicPr>
          <p:cNvPr id="65" name="Picture 8">
            <a:extLst>
              <a:ext uri="{FF2B5EF4-FFF2-40B4-BE49-F238E27FC236}">
                <a16:creationId xmlns:a16="http://schemas.microsoft.com/office/drawing/2014/main" id="{BB97B32A-BBA4-2A27-D260-87923A04C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300" y="5410200"/>
            <a:ext cx="647700" cy="571500"/>
          </a:xfrm>
          <a:prstGeom prst="rect">
            <a:avLst/>
          </a:prstGeom>
        </p:spPr>
      </p:pic>
      <p:pic>
        <p:nvPicPr>
          <p:cNvPr id="69" name="Picture 10">
            <a:extLst>
              <a:ext uri="{FF2B5EF4-FFF2-40B4-BE49-F238E27FC236}">
                <a16:creationId xmlns:a16="http://schemas.microsoft.com/office/drawing/2014/main" id="{4D720FBE-736C-2969-24B6-DFF744F06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300" y="6870700"/>
            <a:ext cx="647700" cy="571500"/>
          </a:xfrm>
          <a:prstGeom prst="rect">
            <a:avLst/>
          </a:prstGeom>
        </p:spPr>
      </p:pic>
      <p:pic>
        <p:nvPicPr>
          <p:cNvPr id="77" name="Picture 14">
            <a:extLst>
              <a:ext uri="{FF2B5EF4-FFF2-40B4-BE49-F238E27FC236}">
                <a16:creationId xmlns:a16="http://schemas.microsoft.com/office/drawing/2014/main" id="{39542C1D-15AB-BDBD-2BCB-59F2CB3B2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300" y="9779000"/>
            <a:ext cx="647700" cy="571500"/>
          </a:xfrm>
          <a:prstGeom prst="rect">
            <a:avLst/>
          </a:prstGeom>
        </p:spPr>
      </p:pic>
      <p:sp>
        <p:nvSpPr>
          <p:cNvPr id="79" name="TextBox 29">
            <a:extLst>
              <a:ext uri="{FF2B5EF4-FFF2-40B4-BE49-F238E27FC236}">
                <a16:creationId xmlns:a16="http://schemas.microsoft.com/office/drawing/2014/main" id="{99951FA5-7F66-6402-0522-58EADC3EEABC}"/>
              </a:ext>
            </a:extLst>
          </p:cNvPr>
          <p:cNvSpPr txBox="1"/>
          <p:nvPr/>
        </p:nvSpPr>
        <p:spPr>
          <a:xfrm>
            <a:off x="10655300" y="3962400"/>
            <a:ext cx="12573000" cy="5984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경기력 향상을 위해 기술 뿐만 아니라 체력요인도 매우 중요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1" name="TextBox 31">
            <a:extLst>
              <a:ext uri="{FF2B5EF4-FFF2-40B4-BE49-F238E27FC236}">
                <a16:creationId xmlns:a16="http://schemas.microsoft.com/office/drawing/2014/main" id="{00919FE8-DCB1-7810-7CD1-F15CB94EC96D}"/>
              </a:ext>
            </a:extLst>
          </p:cNvPr>
          <p:cNvSpPr txBox="1"/>
          <p:nvPr/>
        </p:nvSpPr>
        <p:spPr>
          <a:xfrm>
            <a:off x="10655300" y="5472140"/>
            <a:ext cx="12573000" cy="6238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주요 체력요인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3969128A-2C94-3B95-25BA-246EA8EBC6EE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01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C5B43B7F-1356-ED47-EC82-68EBAB0BFBE1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서론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EDC228C-97F3-5EDC-9092-F7835ACD2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82" y="2833943"/>
            <a:ext cx="6487836" cy="1041215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9FD8777-7A3B-6612-41FC-5EBDDC86C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3664" y="6350054"/>
            <a:ext cx="10468935" cy="187954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EF2D16C-5860-494F-EAFD-7A0BCB96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8737600"/>
            <a:ext cx="1016000" cy="10160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3D12F11-7984-D5D3-650F-90525C607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300" y="8953500"/>
            <a:ext cx="647700" cy="571500"/>
          </a:xfrm>
          <a:prstGeom prst="rect">
            <a:avLst/>
          </a:prstGeom>
        </p:spPr>
      </p:pic>
      <p:sp>
        <p:nvSpPr>
          <p:cNvPr id="13" name="TextBox 29">
            <a:extLst>
              <a:ext uri="{FF2B5EF4-FFF2-40B4-BE49-F238E27FC236}">
                <a16:creationId xmlns:a16="http://schemas.microsoft.com/office/drawing/2014/main" id="{4B99843A-C43C-2FB5-1622-564E551EBC0D}"/>
              </a:ext>
            </a:extLst>
          </p:cNvPr>
          <p:cNvSpPr txBox="1"/>
          <p:nvPr/>
        </p:nvSpPr>
        <p:spPr>
          <a:xfrm>
            <a:off x="10655300" y="9129740"/>
            <a:ext cx="12814300" cy="6238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경기력 향상을 위해 경기력 결정 요인을 체계적으로 분류하고 분석하는 것이 중요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ECECC9B4-D8CE-CCC5-8701-59E8A589F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100" y="10947400"/>
            <a:ext cx="1016000" cy="10160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E62EF366-2A19-F6D4-8EA7-24DEEE572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11163300"/>
            <a:ext cx="647700" cy="571500"/>
          </a:xfrm>
          <a:prstGeom prst="rect">
            <a:avLst/>
          </a:prstGeom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C08A34D0-A0AB-C875-6A07-9F647932EEB9}"/>
              </a:ext>
            </a:extLst>
          </p:cNvPr>
          <p:cNvSpPr txBox="1"/>
          <p:nvPr/>
        </p:nvSpPr>
        <p:spPr>
          <a:xfrm>
            <a:off x="10668000" y="11404600"/>
            <a:ext cx="13106400" cy="5588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태권도는 세부 종목에 따라 신체기능 및 움직임 등 운동 형태가</a:t>
            </a:r>
            <a:endParaRPr lang="en-US" altLang="ko-KR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 algn="l">
              <a:lnSpc>
                <a:spcPct val="150000"/>
              </a:lnSpc>
            </a:pPr>
            <a:r>
              <a:rPr lang="ko-KR" altLang="en-US" sz="38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다양하여 종목에 따른 운동 형태 고려 필요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5406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384266-ABB5-430C-3270-AB9D0D6F6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D617D0DB-6ED0-04CF-E203-3B4130F25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C47FE8D-06E6-2B4A-67DB-C87712634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2E849286-EA31-A237-8EA6-9BFB08AB8ED9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6B5E886D-BC09-87A9-B845-1475DE01AD1C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01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58FFC532-94E0-2523-6100-4CDC4D7A9FCD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서론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19C73B2-31FF-27C8-85EC-56A9AC8898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900" y="2320870"/>
            <a:ext cx="22694900" cy="38005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D792DAE5-D9DE-449A-41AC-FE3FC352D4F7}"/>
              </a:ext>
            </a:extLst>
          </p:cNvPr>
          <p:cNvSpPr txBox="1"/>
          <p:nvPr/>
        </p:nvSpPr>
        <p:spPr>
          <a:xfrm>
            <a:off x="1181100" y="2371670"/>
            <a:ext cx="3398982" cy="882337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en-US" sz="4000" b="0" i="0" u="none" strike="noStrike">
                <a:solidFill>
                  <a:srgbClr val="F8F8F6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01</a:t>
            </a: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C77B1E3C-BC05-268B-4841-5568AB2A5E6B}"/>
              </a:ext>
            </a:extLst>
          </p:cNvPr>
          <p:cNvSpPr txBox="1"/>
          <p:nvPr/>
        </p:nvSpPr>
        <p:spPr>
          <a:xfrm>
            <a:off x="1209453" y="2786257"/>
            <a:ext cx="12573000" cy="59846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능력이란</a:t>
            </a:r>
            <a:r>
              <a:rPr lang="en-US" altLang="ko-KR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?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D01B038D-A5FC-9EC0-0B5C-7566C1C8180E}"/>
              </a:ext>
            </a:extLst>
          </p:cNvPr>
          <p:cNvSpPr txBox="1"/>
          <p:nvPr/>
        </p:nvSpPr>
        <p:spPr>
          <a:xfrm>
            <a:off x="1209452" y="3615576"/>
            <a:ext cx="21879147" cy="202322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능력이라는 용어는 </a:t>
            </a: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1941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년 </a:t>
            </a: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Maison &amp; Broeker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에 의해서 처음으로 제시되었으며</a:t>
            </a: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이러한 생리학적인 테스트는 </a:t>
            </a:r>
            <a:r>
              <a:rPr lang="ko-KR" altLang="en-US" sz="3200" b="0" i="0" u="none" strike="noStrike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능력을 정량화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시키거나 물리적인 </a:t>
            </a:r>
            <a:r>
              <a:rPr lang="ko-KR" altLang="en-US" sz="3200" b="0" i="0" u="none" strike="noStrike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작업량을 측정함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으로 인해 결정된다</a:t>
            </a: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</a:t>
            </a:r>
            <a:r>
              <a:rPr lang="en-US" altLang="ko-KR" sz="3200" b="0" i="0" u="none" strike="noStrike" dirty="0" err="1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Greenhaff</a:t>
            </a: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et al., 1994).</a:t>
            </a:r>
            <a:endParaRPr lang="en-US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D7FDC73C-758B-4850-8654-6760643455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0" y="6586789"/>
            <a:ext cx="9677400" cy="69006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B65C8E0D-3E9C-B462-D970-7F6ADD4A99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6400" y="6590333"/>
            <a:ext cx="9677400" cy="69006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2" name="TextBox 29">
            <a:extLst>
              <a:ext uri="{FF2B5EF4-FFF2-40B4-BE49-F238E27FC236}">
                <a16:creationId xmlns:a16="http://schemas.microsoft.com/office/drawing/2014/main" id="{33E1AF84-780F-157B-7985-CE40E5F7ECC4}"/>
              </a:ext>
            </a:extLst>
          </p:cNvPr>
          <p:cNvSpPr txBox="1"/>
          <p:nvPr/>
        </p:nvSpPr>
        <p:spPr>
          <a:xfrm>
            <a:off x="1600200" y="7001982"/>
            <a:ext cx="5181600" cy="770417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파워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CEE50B4E-A118-877A-362C-CA002CF2FE1A}"/>
              </a:ext>
            </a:extLst>
          </p:cNvPr>
          <p:cNvSpPr txBox="1"/>
          <p:nvPr/>
        </p:nvSpPr>
        <p:spPr>
          <a:xfrm>
            <a:off x="1600200" y="7781259"/>
            <a:ext cx="9144000" cy="202322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유산소성 에너지 공급에 거의 의존하지 않고 </a:t>
            </a:r>
            <a:endParaRPr lang="en-US" altLang="ko-KR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 algn="l">
              <a:lnSpc>
                <a:spcPct val="150000"/>
              </a:lnSpc>
            </a:pP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수행할 수 있는 </a:t>
            </a:r>
            <a:r>
              <a:rPr lang="ko-KR" altLang="en-US" sz="3200" b="0" i="0" u="none" strike="noStrike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단위 시간당 최대 작업량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을 의미</a:t>
            </a:r>
            <a:endParaRPr lang="en-US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2167EE8E-227E-9F5C-0014-10A85DE01778}"/>
              </a:ext>
            </a:extLst>
          </p:cNvPr>
          <p:cNvSpPr txBox="1"/>
          <p:nvPr/>
        </p:nvSpPr>
        <p:spPr>
          <a:xfrm>
            <a:off x="13258800" y="7010400"/>
            <a:ext cx="5181600" cy="770417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</a:t>
            </a:r>
            <a:r>
              <a:rPr lang="ko-KR" altLang="en-US" sz="38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능력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EE38582D-8EC0-464F-3270-8607F73380EB}"/>
              </a:ext>
            </a:extLst>
          </p:cNvPr>
          <p:cNvSpPr txBox="1"/>
          <p:nvPr/>
        </p:nvSpPr>
        <p:spPr>
          <a:xfrm>
            <a:off x="13258800" y="7789677"/>
            <a:ext cx="9144000" cy="202322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에너지 공급에 의지하여 강한 수축활동을 </a:t>
            </a:r>
            <a:r>
              <a:rPr lang="ko-KR" altLang="en-US" sz="3200" b="0" i="0" u="none" strike="noStrike" dirty="0">
                <a:solidFill>
                  <a:srgbClr val="00206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반복하거나 유지할 수 있는 능력</a:t>
            </a:r>
            <a:endParaRPr lang="en-US" sz="3200" b="0" i="0" u="none" strike="noStrike" dirty="0">
              <a:solidFill>
                <a:srgbClr val="00206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5BB42980-3CF3-C68A-C8C6-C7C300241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5" y="9622979"/>
            <a:ext cx="3124200" cy="354430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BB99584F-A153-7864-192F-C4B567305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46490" y="8763000"/>
            <a:ext cx="3175803" cy="44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B9E26-8DC6-EE68-3B03-7682232D3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4D21565-748E-514C-AB9E-A827079E2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BB27908-027B-A746-22C3-87B48A4E8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043CB7A7-CFF7-71BD-9739-4D0C15A3D4E5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DFDA117D-9D3D-406C-6B72-677A9E2DA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035" y="3962400"/>
            <a:ext cx="1016000" cy="1016000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49D1C236-AC8D-8800-CE5D-9B6B960A0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7935" y="4178300"/>
            <a:ext cx="647700" cy="571500"/>
          </a:xfrm>
          <a:prstGeom prst="rect">
            <a:avLst/>
          </a:prstGeom>
        </p:spPr>
      </p:pic>
      <p:pic>
        <p:nvPicPr>
          <p:cNvPr id="63" name="Picture 7">
            <a:extLst>
              <a:ext uri="{FF2B5EF4-FFF2-40B4-BE49-F238E27FC236}">
                <a16:creationId xmlns:a16="http://schemas.microsoft.com/office/drawing/2014/main" id="{ED524D7E-E01C-700D-138E-9BF02B0F8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035" y="6489700"/>
            <a:ext cx="1016000" cy="1016000"/>
          </a:xfrm>
          <a:prstGeom prst="rect">
            <a:avLst/>
          </a:prstGeom>
        </p:spPr>
      </p:pic>
      <p:pic>
        <p:nvPicPr>
          <p:cNvPr id="65" name="Picture 8">
            <a:extLst>
              <a:ext uri="{FF2B5EF4-FFF2-40B4-BE49-F238E27FC236}">
                <a16:creationId xmlns:a16="http://schemas.microsoft.com/office/drawing/2014/main" id="{E3F1E02A-ACEE-44D7-54C9-EC63AC84D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7935" y="6705600"/>
            <a:ext cx="647700" cy="571500"/>
          </a:xfrm>
          <a:prstGeom prst="rect">
            <a:avLst/>
          </a:prstGeom>
        </p:spPr>
      </p:pic>
      <p:sp>
        <p:nvSpPr>
          <p:cNvPr id="79" name="TextBox 29">
            <a:extLst>
              <a:ext uri="{FF2B5EF4-FFF2-40B4-BE49-F238E27FC236}">
                <a16:creationId xmlns:a16="http://schemas.microsoft.com/office/drawing/2014/main" id="{99F4367B-49BE-F0A9-4629-C7B11825E1E4}"/>
              </a:ext>
            </a:extLst>
          </p:cNvPr>
          <p:cNvSpPr txBox="1"/>
          <p:nvPr/>
        </p:nvSpPr>
        <p:spPr>
          <a:xfrm>
            <a:off x="13920935" y="43434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다양한 종목과 대상에 따라 무산소 운동능력을 비교한</a:t>
            </a:r>
            <a:endParaRPr lang="en-US" altLang="ko-KR" sz="3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 algn="l">
              <a:lnSpc>
                <a:spcPct val="150000"/>
              </a:lnSpc>
            </a:pPr>
            <a:r>
              <a:rPr lang="ko-KR" altLang="en-US" sz="3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선행연구들이 진행되어 왔음</a:t>
            </a:r>
            <a:endParaRPr lang="en-US" sz="3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1BE2C1E2-B6B1-4962-ABDE-1A2F1CC53D1E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01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DF9C76BF-38E2-EAAF-D55E-C2569162BD89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서론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BF17DD2-3A89-4A7C-E118-61213FC31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" y="3716310"/>
            <a:ext cx="12030075" cy="8958290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A6624DB6-02FE-1BD7-A6CB-EA19D8D58907}"/>
              </a:ext>
            </a:extLst>
          </p:cNvPr>
          <p:cNvSpPr txBox="1"/>
          <p:nvPr/>
        </p:nvSpPr>
        <p:spPr>
          <a:xfrm>
            <a:off x="13944600" y="69088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태권도와 관련하여 우수선수와 비우수선수를 비교한</a:t>
            </a:r>
            <a:endParaRPr lang="en-US" altLang="ko-KR" sz="3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 algn="l">
              <a:lnSpc>
                <a:spcPct val="150000"/>
              </a:lnSpc>
            </a:pPr>
            <a:r>
              <a:rPr lang="ko-KR" altLang="en-US" sz="3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연구도 이루어짐</a:t>
            </a:r>
            <a:endParaRPr lang="en-US" sz="3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FADDA7C9-5DA6-999A-4160-47643776A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0" y="8623300"/>
            <a:ext cx="1016000" cy="1016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F7087ED-DCC5-7C7D-5ED1-AAF94E1E8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900" y="8839200"/>
            <a:ext cx="647700" cy="571500"/>
          </a:xfrm>
          <a:prstGeom prst="rect">
            <a:avLst/>
          </a:prstGeom>
        </p:spPr>
      </p:pic>
      <p:sp>
        <p:nvSpPr>
          <p:cNvPr id="16" name="TextBox 29">
            <a:extLst>
              <a:ext uri="{FF2B5EF4-FFF2-40B4-BE49-F238E27FC236}">
                <a16:creationId xmlns:a16="http://schemas.microsoft.com/office/drawing/2014/main" id="{756AD8ED-23C5-2AE9-0DB7-1357C4FE5CE0}"/>
              </a:ext>
            </a:extLst>
          </p:cNvPr>
          <p:cNvSpPr txBox="1"/>
          <p:nvPr/>
        </p:nvSpPr>
        <p:spPr>
          <a:xfrm>
            <a:off x="13955565" y="90424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하지만</a:t>
            </a:r>
            <a:r>
              <a:rPr lang="en-US" altLang="ko-KR" sz="3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4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태권도 세부종목</a:t>
            </a:r>
            <a:r>
              <a:rPr lang="en-US" altLang="ko-KR" sz="34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(</a:t>
            </a:r>
            <a:r>
              <a:rPr lang="ko-KR" altLang="en-US" sz="34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</a:t>
            </a:r>
            <a:r>
              <a:rPr lang="en-US" altLang="ko-KR" sz="34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, </a:t>
            </a:r>
            <a:r>
              <a:rPr lang="ko-KR" altLang="en-US" sz="34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품새</a:t>
            </a:r>
            <a:r>
              <a:rPr lang="en-US" altLang="ko-KR" sz="34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) </a:t>
            </a:r>
            <a:r>
              <a:rPr lang="ko-KR" altLang="en-US" sz="3400" b="0" i="0" u="none" strike="noStrike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간의 무산소</a:t>
            </a:r>
            <a:endParaRPr lang="en-US" altLang="ko-KR" sz="3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 algn="l">
              <a:lnSpc>
                <a:spcPct val="150000"/>
              </a:lnSpc>
            </a:pPr>
            <a:r>
              <a:rPr lang="ko-KR" altLang="en-US" sz="3400" dirty="0">
                <a:solidFill>
                  <a:srgbClr val="FF0000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운동능력과 신체능력에 대한 연구는 부족한 실정</a:t>
            </a:r>
            <a:endParaRPr lang="en-US" sz="3400" b="0" i="0" u="none" strike="noStrike" dirty="0">
              <a:solidFill>
                <a:srgbClr val="FF0000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FD293743-85DF-6C11-FDB1-333FE03C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0" y="10896600"/>
            <a:ext cx="1016000" cy="1016000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026ADA82-1087-26DB-7B93-D8984FE42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900" y="11112500"/>
            <a:ext cx="647700" cy="571500"/>
          </a:xfrm>
          <a:prstGeom prst="rect">
            <a:avLst/>
          </a:prstGeom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31A7AC89-8E74-EDF0-5C29-CE6BBB7150B0}"/>
              </a:ext>
            </a:extLst>
          </p:cNvPr>
          <p:cNvSpPr txBox="1"/>
          <p:nvPr/>
        </p:nvSpPr>
        <p:spPr>
          <a:xfrm>
            <a:off x="13955565" y="113157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ko-KR" altLang="en-US" sz="3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대부분의 연구는 심리 요인 또는 태권도 동작의 역학적</a:t>
            </a:r>
            <a:endParaRPr lang="en-US" altLang="ko-KR" sz="3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 algn="l">
              <a:lnSpc>
                <a:spcPct val="150000"/>
              </a:lnSpc>
            </a:pPr>
            <a:r>
              <a:rPr lang="ko-KR" altLang="en-US" sz="3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연구에 집중</a:t>
            </a:r>
            <a:endParaRPr lang="en-US" sz="3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1958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01659-82E7-B17D-2EF7-CBCE83FD3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673BA9D-3814-B8B4-806D-550A68A4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10FA55D-ACA5-A652-200F-EE9866204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D9D81795-D34C-DC24-0563-1D35A3BCCB0B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005CF0ED-D31A-D76D-B9C8-1D6EC5EBF60E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01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D2A43D6A-B384-3ACD-A98E-0D98D2F018F8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서론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93614B5A-2B08-DDFB-4ECD-41531325C1EF}"/>
              </a:ext>
            </a:extLst>
          </p:cNvPr>
          <p:cNvSpPr txBox="1"/>
          <p:nvPr/>
        </p:nvSpPr>
        <p:spPr>
          <a:xfrm>
            <a:off x="1559425" y="9252527"/>
            <a:ext cx="3146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5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연구목적</a:t>
            </a:r>
            <a:endParaRPr lang="en-US" sz="5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6170CF66-1662-B6D0-D7AB-A4028AF3E378}"/>
              </a:ext>
            </a:extLst>
          </p:cNvPr>
          <p:cNvSpPr txBox="1"/>
          <p:nvPr/>
        </p:nvSpPr>
        <p:spPr>
          <a:xfrm>
            <a:off x="1559425" y="10045700"/>
            <a:ext cx="21793201" cy="850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250000"/>
              </a:lnSpc>
            </a:pP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태권도 세부종목별 선수들의 무산소 운동능력을 비교하고 무산소성 운동 후 신체능력을 비교</a:t>
            </a:r>
            <a:r>
              <a:rPr lang="en-US" altLang="ko-KR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‧</a:t>
            </a:r>
            <a:r>
              <a:rPr lang="ko-KR" altLang="en-US" sz="40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Pretendard Regular"/>
              </a:rPr>
              <a:t>분석함으로써 경기력에 미치는 요인을 규명하고 과학적이고 실증적인 기초자료를 제공</a:t>
            </a:r>
            <a:endParaRPr lang="en-US" sz="40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Pretendard Regular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AF9E505E-6321-184C-FD4E-7463C7EF7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554" y="1586102"/>
            <a:ext cx="10966806" cy="74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51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CE9846-2FEF-0B7C-B524-0EB199DBD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36F62DF-848A-5909-95F4-DE705C876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EA6B463-153D-5D0E-5F86-CEC6986DD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8F9B83AB-AB6D-9EAB-821C-9DEEBA4E4849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FF1408C7-442B-F598-7306-BA1B6F521950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02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5EE9CF81-0C1F-B75A-3B03-D634844D4D5F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연구방법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594C0EF-5BA7-15B9-3423-06091D49128E}"/>
              </a:ext>
            </a:extLst>
          </p:cNvPr>
          <p:cNvSpPr txBox="1"/>
          <p:nvPr/>
        </p:nvSpPr>
        <p:spPr>
          <a:xfrm>
            <a:off x="967874" y="2514600"/>
            <a:ext cx="3146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4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연구대상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C91E823-B823-B198-BD5F-88311EBB2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63" y="4412674"/>
            <a:ext cx="11032238" cy="86232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11DA8FA-F42D-91B3-18B6-8FD6BBEBE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2793" y="4343400"/>
            <a:ext cx="12143007" cy="91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25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A1C82-401D-5B78-8D95-A33724DE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194FED6-9A63-2F75-4269-4DEBFC53B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016000"/>
            <a:ext cx="22694900" cy="254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28D79D-3F91-5D51-1A4C-DEC3B147B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" y="990600"/>
            <a:ext cx="3975100" cy="76200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95F2D7F2-2868-9BC1-8581-6E538252DFA3}"/>
              </a:ext>
            </a:extLst>
          </p:cNvPr>
          <p:cNvSpPr txBox="1"/>
          <p:nvPr/>
        </p:nvSpPr>
        <p:spPr>
          <a:xfrm>
            <a:off x="914400" y="469900"/>
            <a:ext cx="56007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2666" spc="600" dirty="0" err="1">
                <a:solidFill>
                  <a:srgbClr val="282828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Gmarket Sans Bold"/>
              </a:rPr>
              <a:t>스포츠생리학특론</a:t>
            </a:r>
            <a:endParaRPr lang="en-US" sz="2666" b="0" i="0" u="none" strike="noStrike" spc="600" dirty="0">
              <a:solidFill>
                <a:srgbClr val="282828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Gmarket Sans Bold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EF092AC7-CDE0-EE4E-5396-B8E424DE8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0" y="4038600"/>
            <a:ext cx="1016000" cy="1016000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383E6A87-203E-D518-9164-CF9AA3FD2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7700" y="4254500"/>
            <a:ext cx="647700" cy="571500"/>
          </a:xfrm>
          <a:prstGeom prst="rect">
            <a:avLst/>
          </a:prstGeom>
        </p:spPr>
      </p:pic>
      <p:sp>
        <p:nvSpPr>
          <p:cNvPr id="79" name="TextBox 29">
            <a:extLst>
              <a:ext uri="{FF2B5EF4-FFF2-40B4-BE49-F238E27FC236}">
                <a16:creationId xmlns:a16="http://schemas.microsoft.com/office/drawing/2014/main" id="{376EDA6B-5398-3D7A-7669-62A86AA39CBF}"/>
              </a:ext>
            </a:extLst>
          </p:cNvPr>
          <p:cNvSpPr txBox="1"/>
          <p:nvPr/>
        </p:nvSpPr>
        <p:spPr>
          <a:xfrm>
            <a:off x="11950700" y="42672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연구대상 선발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3B9B7306-AC2A-31ED-10A6-A946519D800D}"/>
              </a:ext>
            </a:extLst>
          </p:cNvPr>
          <p:cNvSpPr txBox="1"/>
          <p:nvPr/>
        </p:nvSpPr>
        <p:spPr>
          <a:xfrm>
            <a:off x="850900" y="1387021"/>
            <a:ext cx="33401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en-US" sz="3200" b="0" i="0" u="none" strike="noStrike" dirty="0">
                <a:solidFill>
                  <a:srgbClr val="282828"/>
                </a:solidFill>
                <a:latin typeface="Gmarket Sans Bold"/>
                <a:ea typeface="Gmarket Sans Bold"/>
                <a:cs typeface="Gmarket Sans Bold"/>
              </a:rPr>
              <a:t>CHAPTER 02</a:t>
            </a:r>
          </a:p>
        </p:txBody>
      </p:sp>
      <p:sp>
        <p:nvSpPr>
          <p:cNvPr id="91" name="TextBox 24">
            <a:extLst>
              <a:ext uri="{FF2B5EF4-FFF2-40B4-BE49-F238E27FC236}">
                <a16:creationId xmlns:a16="http://schemas.microsoft.com/office/drawing/2014/main" id="{581F7128-279A-820D-C99F-772CD298AB2D}"/>
              </a:ext>
            </a:extLst>
          </p:cNvPr>
          <p:cNvSpPr txBox="1"/>
          <p:nvPr/>
        </p:nvSpPr>
        <p:spPr>
          <a:xfrm>
            <a:off x="4156075" y="1387800"/>
            <a:ext cx="9385300" cy="571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6199"/>
              </a:lnSpc>
            </a:pPr>
            <a:r>
              <a:rPr lang="ko-KR" altLang="en-US" sz="3200" b="0" i="0" u="none" strike="noStrike" dirty="0">
                <a:solidFill>
                  <a:srgbClr val="282828"/>
                </a:solidFill>
                <a:latin typeface="Gmarket Sans Medium"/>
                <a:ea typeface="Gmarket Sans Medium"/>
                <a:cs typeface="Gmarket Sans Medium"/>
              </a:rPr>
              <a:t>연구방법</a:t>
            </a:r>
            <a:endParaRPr lang="en-US" sz="3200" b="0" i="0" u="none" strike="noStrike" dirty="0">
              <a:solidFill>
                <a:srgbClr val="282828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BB582451-22C9-16AC-6C33-FBE43C9434B3}"/>
              </a:ext>
            </a:extLst>
          </p:cNvPr>
          <p:cNvSpPr txBox="1"/>
          <p:nvPr/>
        </p:nvSpPr>
        <p:spPr>
          <a:xfrm>
            <a:off x="967874" y="2514600"/>
            <a:ext cx="3146926" cy="1034473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44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실험설계</a:t>
            </a:r>
            <a:endParaRPr lang="en-US" sz="44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15DCB8C-CBD2-8768-65A0-F50428881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43" y="3945878"/>
            <a:ext cx="10125917" cy="8313444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30162B20-BEEB-B685-7E83-138C7D6A6048}"/>
              </a:ext>
            </a:extLst>
          </p:cNvPr>
          <p:cNvSpPr txBox="1"/>
          <p:nvPr/>
        </p:nvSpPr>
        <p:spPr>
          <a:xfrm>
            <a:off x="11734800" y="54610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 · 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겨루기 선수 </a:t>
            </a: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10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명</a:t>
            </a:r>
            <a:endParaRPr lang="en-US" altLang="ko-KR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 </a:t>
            </a:r>
            <a:r>
              <a:rPr lang="en-US" altLang="ko-KR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· 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품새 선수 </a:t>
            </a:r>
            <a:r>
              <a:rPr lang="en-US" altLang="ko-KR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10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명</a:t>
            </a:r>
            <a:endParaRPr lang="en-US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0AD00079-1567-E7B5-68FF-485F67974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900" y="4038600"/>
            <a:ext cx="1016000" cy="101600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9B807D9-A26D-19D5-8642-88640E4BC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7800" y="4254500"/>
            <a:ext cx="647700" cy="571500"/>
          </a:xfrm>
          <a:prstGeom prst="rect">
            <a:avLst/>
          </a:prstGeom>
        </p:spPr>
      </p:pic>
      <p:sp>
        <p:nvSpPr>
          <p:cNvPr id="18" name="TextBox 29">
            <a:extLst>
              <a:ext uri="{FF2B5EF4-FFF2-40B4-BE49-F238E27FC236}">
                <a16:creationId xmlns:a16="http://schemas.microsoft.com/office/drawing/2014/main" id="{6DA9A7A7-F514-63B5-402E-6BBF688E8285}"/>
              </a:ext>
            </a:extLst>
          </p:cNvPr>
          <p:cNvSpPr txBox="1"/>
          <p:nvPr/>
        </p:nvSpPr>
        <p:spPr>
          <a:xfrm>
            <a:off x="17830800" y="42672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사전검사 실시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CCB76F56-663D-FE70-1430-9567C3D34854}"/>
              </a:ext>
            </a:extLst>
          </p:cNvPr>
          <p:cNvSpPr txBox="1"/>
          <p:nvPr/>
        </p:nvSpPr>
        <p:spPr>
          <a:xfrm>
            <a:off x="17614900" y="54610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 · 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신체구성 측정</a:t>
            </a:r>
            <a:endParaRPr lang="en-US" altLang="ko-KR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6C860B72-6CBC-B7D5-2372-50A81AB52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1300" y="7315200"/>
            <a:ext cx="1016000" cy="1016000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74C6434-546F-4E46-DF9F-CE73D4F92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7200" y="7531100"/>
            <a:ext cx="647700" cy="571500"/>
          </a:xfrm>
          <a:prstGeom prst="rect">
            <a:avLst/>
          </a:prstGeom>
        </p:spPr>
      </p:pic>
      <p:sp>
        <p:nvSpPr>
          <p:cNvPr id="24" name="TextBox 29">
            <a:extLst>
              <a:ext uri="{FF2B5EF4-FFF2-40B4-BE49-F238E27FC236}">
                <a16:creationId xmlns:a16="http://schemas.microsoft.com/office/drawing/2014/main" id="{559E5029-BE83-AF8B-D565-0CA3D4C06EFB}"/>
              </a:ext>
            </a:extLst>
          </p:cNvPr>
          <p:cNvSpPr txBox="1"/>
          <p:nvPr/>
        </p:nvSpPr>
        <p:spPr>
          <a:xfrm>
            <a:off x="14300200" y="75438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 err="1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윙게이트</a:t>
            </a: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테스트 실시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BA4E64F7-BAA9-ABC4-B685-7C2E73855610}"/>
              </a:ext>
            </a:extLst>
          </p:cNvPr>
          <p:cNvSpPr txBox="1"/>
          <p:nvPr/>
        </p:nvSpPr>
        <p:spPr>
          <a:xfrm>
            <a:off x="14084300" y="87376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150000"/>
              </a:lnSpc>
            </a:pP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 · 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무산소성 운동능력 측정</a:t>
            </a:r>
            <a:endParaRPr lang="en-US" altLang="ko-KR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12443373-48CC-3D94-A47B-ACD61FA08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0660" y="10287000"/>
            <a:ext cx="1016000" cy="1016000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CAB2CDC8-C97B-2F08-3913-19856B38C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560" y="10502900"/>
            <a:ext cx="647700" cy="571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2179BA1-A7A7-2E41-7B77-AFDA4A87A2DF}"/>
              </a:ext>
            </a:extLst>
          </p:cNvPr>
          <p:cNvSpPr txBox="1"/>
          <p:nvPr/>
        </p:nvSpPr>
        <p:spPr>
          <a:xfrm>
            <a:off x="11959560" y="105156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신체능력 평가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C7998911-D23C-DC91-49EB-DDCFCFA18F01}"/>
              </a:ext>
            </a:extLst>
          </p:cNvPr>
          <p:cNvSpPr txBox="1"/>
          <p:nvPr/>
        </p:nvSpPr>
        <p:spPr>
          <a:xfrm>
            <a:off x="11743660" y="117094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>
              <a:lnSpc>
                <a:spcPct val="150000"/>
              </a:lnSpc>
            </a:pP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 · 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순발력  </a:t>
            </a:r>
            <a:r>
              <a:rPr lang="en-US" altLang="ko-KR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· 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유연성</a:t>
            </a:r>
            <a:endParaRPr lang="en-US" altLang="ko-KR" sz="3200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 </a:t>
            </a:r>
            <a:r>
              <a:rPr lang="en-US" altLang="ko-KR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· 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민첩성  </a:t>
            </a:r>
            <a:r>
              <a:rPr lang="en-US" altLang="ko-KR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· 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근지구력</a:t>
            </a:r>
            <a:endParaRPr lang="en-US" altLang="ko-KR" sz="32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BAC705EC-031E-BB3D-38A6-06765C116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800" y="10274300"/>
            <a:ext cx="1016000" cy="1016000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3F101B80-741B-7ACC-A54A-E4679343D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0" y="10490200"/>
            <a:ext cx="647700" cy="5715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F29729-BD68-DB36-9DC7-33DD07BFFFBC}"/>
              </a:ext>
            </a:extLst>
          </p:cNvPr>
          <p:cNvSpPr txBox="1"/>
          <p:nvPr/>
        </p:nvSpPr>
        <p:spPr>
          <a:xfrm>
            <a:off x="18046700" y="105029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 algn="l">
              <a:lnSpc>
                <a:spcPct val="91299"/>
              </a:lnSpc>
            </a:pPr>
            <a:r>
              <a:rPr lang="ko-KR" altLang="en-US" sz="38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추가 변수 측정</a:t>
            </a:r>
            <a:endParaRPr lang="en-US" sz="3800" b="0" i="0" u="none" strike="noStrike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B8BB9EB9-6986-2615-868A-24CDF792DC1C}"/>
              </a:ext>
            </a:extLst>
          </p:cNvPr>
          <p:cNvSpPr txBox="1"/>
          <p:nvPr/>
        </p:nvSpPr>
        <p:spPr>
          <a:xfrm>
            <a:off x="17830800" y="11696700"/>
            <a:ext cx="12192000" cy="635000"/>
          </a:xfrm>
          <a:prstGeom prst="rect">
            <a:avLst/>
          </a:prstGeom>
        </p:spPr>
        <p:txBody>
          <a:bodyPr lIns="0" tIns="76200" rIns="0" bIns="76200" rtlCol="0" anchor="ctr"/>
          <a:lstStyle/>
          <a:p>
            <a:pPr lvl="0">
              <a:lnSpc>
                <a:spcPct val="150000"/>
              </a:lnSpc>
            </a:pPr>
            <a:r>
              <a:rPr lang="en-US" altLang="ko-KR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  · </a:t>
            </a:r>
            <a:r>
              <a:rPr lang="ko-KR" altLang="en-US" sz="3200" b="0" i="0" u="none" strike="noStrike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심박수  </a:t>
            </a:r>
            <a:r>
              <a:rPr lang="en-US" altLang="ko-KR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· </a:t>
            </a:r>
            <a:r>
              <a:rPr lang="ko-KR" altLang="en-US" sz="3200" dirty="0">
                <a:solidFill>
                  <a:srgbClr val="111111"/>
                </a:solidFill>
                <a:latin typeface="마루 부리OTF 굵은" panose="020B0600000101010101" pitchFamily="34" charset="-127"/>
                <a:ea typeface="마루 부리OTF 굵은" panose="020B0600000101010101" pitchFamily="34" charset="-127"/>
                <a:cs typeface="210 Yukjundabang Regular"/>
              </a:rPr>
              <a:t>운동자각도</a:t>
            </a:r>
            <a:endParaRPr lang="en-US" altLang="ko-KR" sz="3200" dirty="0">
              <a:solidFill>
                <a:srgbClr val="111111"/>
              </a:solidFill>
              <a:latin typeface="마루 부리OTF 굵은" panose="020B0600000101010101" pitchFamily="34" charset="-127"/>
              <a:ea typeface="마루 부리OTF 굵은" panose="020B0600000101010101" pitchFamily="34" charset="-127"/>
              <a:cs typeface="210 Yukjundabang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44069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911</Words>
  <Application>Microsoft Office PowerPoint</Application>
  <PresentationFormat>사용자 지정</PresentationFormat>
  <Paragraphs>206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9" baseType="lpstr">
      <vt:lpstr>Gmarket Sans Bold</vt:lpstr>
      <vt:lpstr>Arial</vt:lpstr>
      <vt:lpstr>Calibri</vt:lpstr>
      <vt:lpstr>마루 부리OTF 굵은</vt:lpstr>
      <vt:lpstr>Gmarket Sans Medium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양정모</dc:creator>
  <cp:lastModifiedBy>완수 김</cp:lastModifiedBy>
  <cp:revision>22</cp:revision>
  <dcterms:created xsi:type="dcterms:W3CDTF">2006-08-16T00:00:00Z</dcterms:created>
  <dcterms:modified xsi:type="dcterms:W3CDTF">2026-06-11T14:14:06Z</dcterms:modified>
</cp:coreProperties>
</file>