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1183" r:id="rId2"/>
    <p:sldId id="1446" r:id="rId3"/>
    <p:sldId id="1479" r:id="rId4"/>
    <p:sldId id="1480" r:id="rId5"/>
    <p:sldId id="1481" r:id="rId6"/>
    <p:sldId id="1482" r:id="rId7"/>
    <p:sldId id="1483" r:id="rId8"/>
    <p:sldId id="1486" r:id="rId9"/>
    <p:sldId id="1485" r:id="rId10"/>
    <p:sldId id="1484" r:id="rId11"/>
    <p:sldId id="1487" r:id="rId12"/>
    <p:sldId id="1489" r:id="rId13"/>
    <p:sldId id="1488" r:id="rId14"/>
    <p:sldId id="1490" r:id="rId15"/>
    <p:sldId id="1491" r:id="rId16"/>
    <p:sldId id="1492" r:id="rId17"/>
    <p:sldId id="1494" r:id="rId18"/>
    <p:sldId id="1495" r:id="rId19"/>
    <p:sldId id="1496" r:id="rId20"/>
    <p:sldId id="1497" r:id="rId21"/>
    <p:sldId id="1498" r:id="rId22"/>
    <p:sldId id="1493" r:id="rId23"/>
    <p:sldId id="1500" r:id="rId24"/>
    <p:sldId id="1501" r:id="rId25"/>
    <p:sldId id="1499" r:id="rId26"/>
    <p:sldId id="1502" r:id="rId27"/>
    <p:sldId id="1504" r:id="rId28"/>
    <p:sldId id="1503" r:id="rId29"/>
    <p:sldId id="1506" r:id="rId30"/>
    <p:sldId id="1505" r:id="rId31"/>
    <p:sldId id="1508" r:id="rId32"/>
    <p:sldId id="1507" r:id="rId33"/>
    <p:sldId id="1509" r:id="rId34"/>
    <p:sldId id="1510" r:id="rId35"/>
    <p:sldId id="1511" r:id="rId36"/>
    <p:sldId id="1512" r:id="rId37"/>
    <p:sldId id="1513" r:id="rId38"/>
    <p:sldId id="1514" r:id="rId39"/>
    <p:sldId id="1515" r:id="rId40"/>
    <p:sldId id="1516" r:id="rId41"/>
    <p:sldId id="1517" r:id="rId42"/>
    <p:sldId id="1518" r:id="rId43"/>
    <p:sldId id="1519" r:id="rId44"/>
    <p:sldId id="1520" r:id="rId45"/>
    <p:sldId id="1521" r:id="rId46"/>
    <p:sldId id="1522" r:id="rId47"/>
    <p:sldId id="1523" r:id="rId48"/>
    <p:sldId id="1524" r:id="rId49"/>
    <p:sldId id="1525" r:id="rId50"/>
    <p:sldId id="1526" r:id="rId51"/>
    <p:sldId id="1527" r:id="rId52"/>
    <p:sldId id="1528" r:id="rId53"/>
    <p:sldId id="1421" r:id="rId5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xmlns="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CCFF"/>
    <a:srgbClr val="181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7" autoAdjust="0"/>
    <p:restoredTop sz="86193" autoAdjust="0"/>
  </p:normalViewPr>
  <p:slideViewPr>
    <p:cSldViewPr snapToGrid="0">
      <p:cViewPr varScale="1">
        <p:scale>
          <a:sx n="69" d="100"/>
          <a:sy n="69" d="100"/>
        </p:scale>
        <p:origin x="-324" y="-102"/>
      </p:cViewPr>
      <p:guideLst>
        <p:guide orient="horz" pos="2137"/>
        <p:guide orient="horz" pos="1603"/>
        <p:guide pos="2880"/>
      </p:guideLst>
    </p:cSldViewPr>
  </p:slideViewPr>
  <p:outlineViewPr>
    <p:cViewPr>
      <p:scale>
        <a:sx n="33" d="100"/>
        <a:sy n="33" d="100"/>
      </p:scale>
      <p:origin x="0" y="5049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EA091-62F9-47D0-8956-3AEE22AC97BB}" type="datetimeFigureOut">
              <a:rPr lang="ko-KR" altLang="en-US" smtClean="0"/>
              <a:t>2021-06-03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ACA64-F19A-467C-86A0-DE276ACEE8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5256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DB70A-A530-48CD-84F3-7F393B5D7329}" type="datetimeFigureOut">
              <a:rPr lang="ko-KR" altLang="en-US" smtClean="0"/>
              <a:t>2021-06-03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D09CC-1C9B-456B-989E-105FF069CA2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659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09CC-1C9B-456B-989E-105FF069CA20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0871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41AF3-492D-4A22-94C2-082532C36E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4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7FC6B0E-4833-4243-B1AF-F48994B905CC}" type="datetimeFigureOut">
              <a:rPr lang="ko-KR" altLang="en-US" smtClean="0"/>
              <a:t>2021-06-03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3C78D48-46B4-481B-B2EF-49703D7D1B5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090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7FC6B0E-4833-4243-B1AF-F48994B905CC}" type="datetimeFigureOut">
              <a:rPr lang="ko-KR" altLang="en-US" smtClean="0"/>
              <a:t>2021-06-03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3C78D48-46B4-481B-B2EF-49703D7D1B5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092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7FC6B0E-4833-4243-B1AF-F48994B905CC}" type="datetimeFigureOut">
              <a:rPr lang="ko-KR" altLang="en-US" smtClean="0"/>
              <a:t>2021-06-03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3C78D48-46B4-481B-B2EF-49703D7D1B5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535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47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258099" y="273245"/>
            <a:ext cx="3366844" cy="307777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latinLnBrk="1"/>
            <a:r>
              <a:rPr lang="en-US" altLang="ko-KR" sz="1400" b="1" dirty="0">
                <a:latin typeface="+mj-lt"/>
                <a:ea typeface="나눔고딕 ExtraBold" panose="020D0904000000000000"/>
              </a:rPr>
              <a:t>SMAT </a:t>
            </a:r>
            <a:r>
              <a:rPr lang="ko-KR" altLang="en-US" sz="1400" b="1" dirty="0">
                <a:latin typeface="+mj-lt"/>
                <a:ea typeface="나눔고딕 ExtraBold" panose="020D0904000000000000"/>
              </a:rPr>
              <a:t>모듈</a:t>
            </a:r>
            <a:r>
              <a:rPr lang="en-US" altLang="ko-KR" sz="1400" b="1" dirty="0">
                <a:latin typeface="+mj-lt"/>
                <a:ea typeface="나눔고딕 ExtraBold" panose="020D0904000000000000"/>
              </a:rPr>
              <a:t>A-</a:t>
            </a:r>
            <a:r>
              <a:rPr lang="ko-KR" altLang="en-US" sz="1400" b="1" dirty="0">
                <a:latin typeface="+mj-lt"/>
                <a:ea typeface="나눔고딕 ExtraBold" panose="020D0904000000000000"/>
              </a:rPr>
              <a:t>실전동형 모의고사 </a:t>
            </a:r>
            <a:r>
              <a:rPr lang="en-US" altLang="ko-KR" sz="1400" b="1" dirty="0">
                <a:latin typeface="+mj-lt"/>
                <a:ea typeface="나눔고딕 ExtraBold" panose="020D0904000000000000"/>
              </a:rPr>
              <a:t>1</a:t>
            </a:r>
            <a:r>
              <a:rPr lang="ko-KR" altLang="en-US" sz="1400" b="1" dirty="0">
                <a:latin typeface="+mj-lt"/>
                <a:ea typeface="나눔고딕 ExtraBold" panose="020D0904000000000000"/>
              </a:rPr>
              <a:t>회</a:t>
            </a:r>
            <a:endParaRPr lang="en-US" altLang="ko-KR" sz="1100" b="1" dirty="0">
              <a:latin typeface="+mj-lt"/>
              <a:ea typeface="나눔고딕 ExtraBold" panose="020D0904000000000000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xmlns="" id="{25DB12DE-ACB0-4FA2-80F6-93178257D223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258100" y="777523"/>
            <a:ext cx="8698121" cy="3625068"/>
          </a:xfrm>
          <a:prstGeom prst="rect">
            <a:avLst/>
          </a:prstGeom>
        </p:spPr>
        <p:txBody>
          <a:bodyPr anchor="ctr"/>
          <a:lstStyle>
            <a:lvl1pPr marL="648000" indent="-360000" algn="l">
              <a:lnSpc>
                <a:spcPts val="3200"/>
              </a:lnSpc>
              <a:defRPr sz="2200" baseline="0">
                <a:solidFill>
                  <a:schemeClr val="bg1"/>
                </a:solidFill>
                <a:ea typeface="나눔고딕 ExtraBold" panose="020D0904000000000000"/>
              </a:defRPr>
            </a:lvl1pPr>
          </a:lstStyle>
          <a:p>
            <a:pPr fontAlgn="base"/>
            <a:r>
              <a:rPr lang="en-US" altLang="ko-KR" sz="2800" b="1" dirty="0" err="1">
                <a:solidFill>
                  <a:srgbClr val="66CC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dsafgh</a:t>
            </a:r>
            <a:endParaRPr lang="ko-KR" altLang="en-US" sz="2800" b="1" dirty="0">
              <a:solidFill>
                <a:srgbClr val="66CCF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922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266185" y="273845"/>
            <a:ext cx="7886700" cy="381064"/>
          </a:xfrm>
          <a:prstGeom prst="rect">
            <a:avLst/>
          </a:prstGeom>
        </p:spPr>
        <p:txBody>
          <a:bodyPr anchor="ctr"/>
          <a:lstStyle/>
          <a:p>
            <a:pPr fontAlgn="base"/>
            <a:r>
              <a:rPr lang="en-US" altLang="ko-KR" sz="25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endParaRPr lang="ko-KR" altLang="en-US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654909" y="664978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ko-KR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235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7FC6B0E-4833-4243-B1AF-F48994B905CC}" type="datetimeFigureOut">
              <a:rPr lang="ko-KR" altLang="en-US" smtClean="0"/>
              <a:t>2021-06-03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3C78D48-46B4-481B-B2EF-49703D7D1B5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75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7FC6B0E-4833-4243-B1AF-F48994B905CC}" type="datetimeFigureOut">
              <a:rPr lang="ko-KR" altLang="en-US" smtClean="0"/>
              <a:t>2021-06-03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3C78D48-46B4-481B-B2EF-49703D7D1B5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023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7FC6B0E-4833-4243-B1AF-F48994B905CC}" type="datetimeFigureOut">
              <a:rPr lang="ko-KR" altLang="en-US" smtClean="0"/>
              <a:t>2021-06-03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3C78D48-46B4-481B-B2EF-49703D7D1B5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684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7FC6B0E-4833-4243-B1AF-F48994B905CC}" type="datetimeFigureOut">
              <a:rPr lang="ko-KR" altLang="en-US" smtClean="0"/>
              <a:t>2021-06-03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3C78D48-46B4-481B-B2EF-49703D7D1B5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387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7FC6B0E-4833-4243-B1AF-F48994B905CC}" type="datetimeFigureOut">
              <a:rPr lang="ko-KR" altLang="en-US" smtClean="0"/>
              <a:t>2021-06-03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3C78D48-46B4-481B-B2EF-49703D7D1B5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014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7FC6B0E-4833-4243-B1AF-F48994B905CC}" type="datetimeFigureOut">
              <a:rPr lang="ko-KR" altLang="en-US" smtClean="0"/>
              <a:t>2021-06-03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3C78D48-46B4-481B-B2EF-49703D7D1B5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891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-57150" y="0"/>
            <a:ext cx="920115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958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김권섭\Desktop\img_그라데이션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8227"/>
            <a:ext cx="8582026" cy="182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83901"/>
            <a:ext cx="56016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latinLnBrk="1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FF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회계학을 쉽고</a:t>
            </a:r>
            <a:r>
              <a:rPr lang="en-US" altLang="ko-KR" sz="2400" b="1" dirty="0" smtClean="0">
                <a:solidFill>
                  <a:srgbClr val="FFFF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!</a:t>
            </a:r>
            <a:r>
              <a:rPr lang="ko-KR" altLang="en-US" sz="2400" b="1" dirty="0" smtClean="0">
                <a:solidFill>
                  <a:srgbClr val="FFFF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빠르게</a:t>
            </a:r>
            <a:r>
              <a:rPr lang="en-US" altLang="ko-KR" sz="2400" b="1" dirty="0" smtClean="0">
                <a:solidFill>
                  <a:srgbClr val="FFFF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!</a:t>
            </a:r>
          </a:p>
          <a:p>
            <a:pPr defTabSz="914400" latinLnBrk="1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FF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회계학에 자신감을</a:t>
            </a:r>
            <a:endParaRPr lang="en-US" altLang="ko-KR" sz="2400" b="1" dirty="0" smtClean="0">
              <a:solidFill>
                <a:srgbClr val="FFFF00"/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  <a:p>
            <a:pPr defTabSz="914400" latinLnBrk="1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FF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논리회계학 김성수</a:t>
            </a:r>
            <a:endParaRPr lang="en-US" altLang="ko-KR" sz="2400" b="1" dirty="0" smtClean="0">
              <a:solidFill>
                <a:srgbClr val="FFFF00"/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463738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6000" dirty="0" smtClean="0">
                <a:solidFill>
                  <a:srgbClr val="3C59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김성수 </a:t>
            </a:r>
            <a:r>
              <a:rPr lang="ko-KR" altLang="en-US" sz="6000" dirty="0">
                <a:solidFill>
                  <a:srgbClr val="3C59EC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교수</a:t>
            </a:r>
            <a:endParaRPr lang="en-US" altLang="ko-KR" sz="6000" dirty="0">
              <a:solidFill>
                <a:srgbClr val="3C59EC"/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  <a:p>
            <a:pPr defTabSz="914400" latinLnBrk="1"/>
            <a:endParaRPr lang="ko-KR" altLang="en-US" sz="6000" dirty="0">
              <a:solidFill>
                <a:srgbClr val="55111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899592" y="2496741"/>
            <a:ext cx="578644" cy="0"/>
          </a:xfrm>
          <a:prstGeom prst="line">
            <a:avLst/>
          </a:prstGeom>
          <a:ln w="25400">
            <a:solidFill>
              <a:srgbClr val="306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6" r="34081" b="24011"/>
          <a:stretch/>
        </p:blipFill>
        <p:spPr>
          <a:xfrm>
            <a:off x="5145579" y="1632187"/>
            <a:ext cx="3856223" cy="347390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4110340"/>
            <a:ext cx="6955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 smtClean="0">
                <a:solidFill>
                  <a:schemeClr val="bg1"/>
                </a:solidFill>
                <a:latin typeface="+mj-ea"/>
                <a:ea typeface="+mj-ea"/>
              </a:rPr>
              <a:t>라이브특강 </a:t>
            </a:r>
            <a:r>
              <a:rPr lang="en-US" altLang="ko-KR" sz="3200" b="1" dirty="0" smtClean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sz="3200" b="1" dirty="0" smtClean="0">
                <a:solidFill>
                  <a:schemeClr val="bg1"/>
                </a:solidFill>
                <a:latin typeface="+mj-ea"/>
                <a:ea typeface="+mj-ea"/>
              </a:rPr>
              <a:t>출제가능성 높은 </a:t>
            </a:r>
            <a:r>
              <a:rPr lang="en-US" altLang="ko-KR" sz="3200" b="1" dirty="0" smtClean="0">
                <a:solidFill>
                  <a:schemeClr val="bg1"/>
                </a:solidFill>
                <a:latin typeface="+mj-ea"/>
                <a:ea typeface="+mj-ea"/>
              </a:rPr>
              <a:t>30</a:t>
            </a:r>
            <a:r>
              <a:rPr lang="ko-KR" altLang="en-US" sz="3200" b="1" dirty="0" smtClean="0">
                <a:solidFill>
                  <a:schemeClr val="bg1"/>
                </a:solidFill>
                <a:latin typeface="+mj-ea"/>
                <a:ea typeface="+mj-ea"/>
              </a:rPr>
              <a:t>문제</a:t>
            </a:r>
            <a:endParaRPr lang="ko-KR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329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04</a:t>
            </a: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초 장기건설계약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건설기간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을 체결하였다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err="1" smtClean="0">
                <a:solidFill>
                  <a:schemeClr val="bg1"/>
                </a:solidFill>
                <a:latin typeface="+mj-ea"/>
                <a:ea typeface="+mj-ea"/>
              </a:rPr>
              <a:t>총공사계약액은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이고 공사원가 관련 자료는 다음과 같다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논리가 발생원가에 기초하여 진행률을 계산하는 경우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20×3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년도에 인식할 공사손익은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0" y="2355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561955"/>
              </p:ext>
            </p:extLst>
          </p:nvPr>
        </p:nvGraphicFramePr>
        <p:xfrm>
          <a:off x="102844" y="3121007"/>
          <a:ext cx="7511143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429"/>
                <a:gridCol w="1248228"/>
                <a:gridCol w="1161143"/>
                <a:gridCol w="1161143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구분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kern="0" spc="0" dirty="0" smtClean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20×1</a:t>
                      </a:r>
                      <a:r>
                        <a:rPr lang="ko-KR" altLang="en-US" sz="2200" b="1" kern="0" spc="0" dirty="0" smtClean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년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kern="0" spc="0" dirty="0" smtClean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20×2</a:t>
                      </a:r>
                      <a:r>
                        <a:rPr lang="ko-KR" altLang="en-US" sz="2200" b="1" kern="0" spc="0" dirty="0" smtClean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년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kern="0" spc="0" dirty="0" smtClean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20×3</a:t>
                      </a:r>
                      <a:r>
                        <a:rPr lang="ko-KR" altLang="en-US" sz="2200" b="1" kern="0" spc="0" dirty="0" smtClean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년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1" kern="0" spc="0" dirty="0" smtClean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20×4</a:t>
                      </a:r>
                      <a:r>
                        <a:rPr lang="ko-KR" altLang="en-US" sz="2200" b="1" kern="0" spc="0" dirty="0" smtClean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년</a:t>
                      </a:r>
                      <a:endParaRPr lang="ko-KR" altLang="en-US" sz="2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err="1" smtClean="0">
                          <a:solidFill>
                            <a:schemeClr val="bg1"/>
                          </a:solidFill>
                        </a:rPr>
                        <a:t>당기발생공사원가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\1,200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\2,300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\2,500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\2,000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완성에 소요될 </a:t>
                      </a:r>
                      <a:endParaRPr lang="en-US" altLang="ko-KR" sz="2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2200" b="1" dirty="0" err="1" smtClean="0">
                          <a:solidFill>
                            <a:schemeClr val="bg1"/>
                          </a:solidFill>
                        </a:rPr>
                        <a:t>추가가공원가예상액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\4,800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\3,500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\2,000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0" y="4758779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</a:rPr>
              <a:t>① \1,500 </a:t>
            </a:r>
            <a:r>
              <a:rPr lang="en-US" altLang="ko-KR" sz="2200" b="1" dirty="0" err="1">
                <a:solidFill>
                  <a:schemeClr val="bg1"/>
                </a:solidFill>
              </a:rPr>
              <a:t>손실</a:t>
            </a:r>
            <a:r>
              <a:rPr lang="en-US" altLang="ko-KR" sz="2200" b="1" dirty="0">
                <a:solidFill>
                  <a:schemeClr val="bg1"/>
                </a:solidFill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</a:rPr>
              <a:t>     ② </a:t>
            </a:r>
            <a:r>
              <a:rPr lang="en-US" altLang="ko-KR" sz="2200" b="1" dirty="0">
                <a:solidFill>
                  <a:schemeClr val="bg1"/>
                </a:solidFill>
              </a:rPr>
              <a:t>\700 </a:t>
            </a:r>
            <a:r>
              <a:rPr lang="en-US" altLang="ko-KR" sz="2200" b="1" dirty="0" err="1">
                <a:solidFill>
                  <a:schemeClr val="bg1"/>
                </a:solidFill>
              </a:rPr>
              <a:t>손실</a:t>
            </a:r>
            <a:r>
              <a:rPr lang="en-US" altLang="ko-KR" sz="2200" b="1" dirty="0">
                <a:solidFill>
                  <a:schemeClr val="bg1"/>
                </a:solidFill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</a:rPr>
              <a:t>     ③ </a:t>
            </a:r>
            <a:r>
              <a:rPr lang="en-US" altLang="ko-KR" sz="2200" b="1" dirty="0">
                <a:solidFill>
                  <a:schemeClr val="bg1"/>
                </a:solidFill>
              </a:rPr>
              <a:t>\0 </a:t>
            </a:r>
            <a:r>
              <a:rPr lang="en-US" altLang="ko-KR" sz="2200" b="1" dirty="0" smtClean="0">
                <a:solidFill>
                  <a:schemeClr val="bg1"/>
                </a:solidFill>
              </a:rPr>
              <a:t>     ④ </a:t>
            </a:r>
            <a:r>
              <a:rPr lang="en-US" altLang="ko-KR" sz="2200" b="1" dirty="0">
                <a:solidFill>
                  <a:schemeClr val="bg1"/>
                </a:solidFill>
              </a:rPr>
              <a:t>\700 </a:t>
            </a:r>
            <a:r>
              <a:rPr lang="en-US" altLang="ko-KR" sz="2200" b="1" dirty="0" err="1">
                <a:solidFill>
                  <a:schemeClr val="bg1"/>
                </a:solidFill>
              </a:rPr>
              <a:t>이익</a:t>
            </a:r>
            <a:r>
              <a:rPr lang="en-US" altLang="ko-KR" sz="22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22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05</a:t>
            </a: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일에 액면금액 ￦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1,000,000,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표시이자율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연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8%,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이자지급일 매년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31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만기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년인 사채를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할인발행하였다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만기까지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상각되는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연도별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사채할인발행차금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상각액은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다음과 같다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0" y="2355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33700" y="2617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955951"/>
              </p:ext>
            </p:extLst>
          </p:nvPr>
        </p:nvGraphicFramePr>
        <p:xfrm>
          <a:off x="117868" y="2846388"/>
          <a:ext cx="609600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20×1. 12. 31.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20×2. 12. 31.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20×3. 12. 31.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\15,025</a:t>
                      </a:r>
                      <a:endParaRPr lang="ko-KR" altLang="en-US" sz="22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\16,528</a:t>
                      </a:r>
                      <a:endParaRPr lang="ko-KR" altLang="en-US" sz="22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\18,195</a:t>
                      </a:r>
                      <a:endParaRPr lang="ko-KR" altLang="en-US" sz="22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9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05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0" y="2355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33700" y="2617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-1" y="1766790"/>
            <a:ext cx="898434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이에 대한 설명으로 옳지 않은 것은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31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일에 인식할 이자비용은 ￦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96,528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②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일 사채의 발행금액은 ￦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950,252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③ 이 사채의 표시이자율은 유효이자율보다 낮다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④ 이 사채의 발행 기간에 매년 인식하는 이자비용은 동일한 금액이다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510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06</a:t>
            </a: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일 화재로 인하여 창고에 남아있던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논리의 재고자산이 전부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소실되었다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논리는 모든 매입과 매출을 외상으로 하고 있으며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이용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가능한 자료는 다음과 같다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r>
              <a:rPr lang="ko-KR" altLang="en-US" sz="2200" b="1" dirty="0" err="1" smtClean="0">
                <a:solidFill>
                  <a:schemeClr val="bg1"/>
                </a:solidFill>
                <a:latin typeface="+mj-ea"/>
                <a:ea typeface="+mj-ea"/>
              </a:rPr>
              <a:t>매출총이익률이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30%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라고 가정할 때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화재로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인한 추정재고손실액은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0" y="2355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06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-1" y="1766790"/>
            <a:ext cx="6197601" cy="313932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(1)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기초 재고자산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: \1,000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(2)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기초 매출채권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: \3,000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 12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일 매출채권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: \2,000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(3)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기초부터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일까지 거래</a:t>
            </a: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○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매입액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: \80,000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 (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FOB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선적지인도조건으로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매입하여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일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현재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운송 중인 상품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\100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포함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○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매출채권 현금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회수액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: \100,000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○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매출할인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: \200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504262" y="3459561"/>
            <a:ext cx="20643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\11,600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②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\12,600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③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\13,600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④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\51,200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702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07</a:t>
            </a: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20x1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일에 사용 중인 기계장치와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한국이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보유하고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있는 자동차를 교환하였다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교환일 현재 두 회사가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소유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중인 자산의 장부금액과 공정가치가 다음과 같고 자동차의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공정가치가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기계장치의 공정가치보다 더 명백하다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en-US" altLang="ko-KR" sz="3200" b="1" dirty="0" smtClean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966506"/>
              </p:ext>
            </p:extLst>
          </p:nvPr>
        </p:nvGraphicFramePr>
        <p:xfrm>
          <a:off x="0" y="3121007"/>
          <a:ext cx="7119711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883"/>
                <a:gridCol w="2569028"/>
                <a:gridCol w="23368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구분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㈜논리의 기계장치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㈜한국의 자동차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취득원가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\100,000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\80,000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err="1" smtClean="0">
                          <a:solidFill>
                            <a:schemeClr val="bg1"/>
                          </a:solidFill>
                        </a:rPr>
                        <a:t>감가상각누계액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\55,000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\20,000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공정가치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\50,000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\60,000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4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07</a:t>
            </a: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논리가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교환일에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추가적으로 현금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을 지급하였을 경우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20x1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년도에 인식할 유형자산처분손익은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단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교환거래는 상업적 실질이 있다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.)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처분이익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5,000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②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처분이익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10,000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③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0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④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처분손실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5,000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09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08</a:t>
            </a: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도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·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소매인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초 무형자산인 산업재산권을 취득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취득원가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\1,000,000,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내용연수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잔존가치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\0,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정액법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상각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하고 사용을 시작하였다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논리는 산업재산권에 재평가모형을 적용하고 있으며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말과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말 산업재산권의 공정가치는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각각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\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780,000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과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\610,000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산업재산권 평가와 관련하여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년도에 인식할 </a:t>
            </a:r>
            <a:r>
              <a:rPr lang="ko-KR" altLang="en-US" sz="2200" b="1" dirty="0" err="1" smtClean="0">
                <a:solidFill>
                  <a:schemeClr val="bg1"/>
                </a:solidFill>
                <a:latin typeface="+mj-ea"/>
                <a:ea typeface="+mj-ea"/>
              </a:rPr>
              <a:t>당기손익과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기타포괄손익은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 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단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재평가잉여금의 이익잉여금 대체는 없다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.)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당기손실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\20,000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기타포괄손익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\5,000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②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당기손실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\25,000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기타포괄손익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③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당기손익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\0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기타포괄손실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\25,000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④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당기이익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\20,000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기타포괄이익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\5,000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1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09</a:t>
            </a: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재무제표 표시에 대한 설명으로 옳은 것은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재무상태표에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자산과 부채는 반드시 유동성 순서에 따라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표시하여야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한다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② 정상적인 영업활동과 구분되는 거래나 사건에서 발생하는 것으로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그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성격이나 미래의 지속성에 차이가 나는 특별손익항목은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포괄손익계산서에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구분해서 표시하여야 한다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③ 부적절한 회계정책이라도 공시나 주석 또는 보충 자료를 통해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잘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설명된다면 정당화될 수 있다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④ 재무제표 항목의 표시와 분류방법의 적절한 변경은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회계정책변경에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해당된다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95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10</a:t>
            </a: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초 임대수익 목적으로 건물을 취득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취득원가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\100,000,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내용연수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잔존가치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\0,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정액법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상각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하고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이를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투자부동산으로 분류하여 공정가치모형을 적용하였다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말 건물의 공정가치가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\120,000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일 때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동 건물과 관련하여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년도 인식할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당기손익은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\20,000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손실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②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\10,000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손실 </a:t>
            </a: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③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\10,000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이익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④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\20,000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이익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76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5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개년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480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 기출분석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390509"/>
              </p:ext>
            </p:extLst>
          </p:nvPr>
        </p:nvGraphicFramePr>
        <p:xfrm>
          <a:off x="0" y="1054739"/>
          <a:ext cx="6511636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436"/>
                <a:gridCol w="983673"/>
                <a:gridCol w="2244436"/>
                <a:gridCol w="1039091"/>
              </a:tblGrid>
              <a:tr h="37084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재무회계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 smtClean="0">
                          <a:solidFill>
                            <a:schemeClr val="bg1"/>
                          </a:solidFill>
                        </a:rPr>
                        <a:t>시산표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어음의 할인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 smtClean="0">
                          <a:solidFill>
                            <a:srgbClr val="FFFF00"/>
                          </a:solidFill>
                        </a:rPr>
                        <a:t>당기손익계산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12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00B0F0"/>
                          </a:solidFill>
                        </a:rPr>
                        <a:t>대손회계</a:t>
                      </a:r>
                      <a:endParaRPr lang="ko-KR" altLang="en-US" sz="20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4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기말수정분개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21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유형자산취득원가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매출원가계산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11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00B0F0"/>
                          </a:solidFill>
                        </a:rPr>
                        <a:t>유형자산장부금액</a:t>
                      </a:r>
                      <a:endParaRPr lang="ko-KR" altLang="en-US" sz="20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00B0F0"/>
                          </a:solidFill>
                        </a:rPr>
                        <a:t>단가결정방법</a:t>
                      </a:r>
                      <a:endParaRPr lang="ko-KR" altLang="en-US" sz="20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감가상각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11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 smtClean="0">
                          <a:solidFill>
                            <a:srgbClr val="00B0F0"/>
                          </a:solidFill>
                        </a:rPr>
                        <a:t>소매재고법</a:t>
                      </a:r>
                      <a:endParaRPr lang="ko-KR" altLang="en-US" sz="20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일괄구입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재고자산저가평가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8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교환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6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 smtClean="0">
                          <a:solidFill>
                            <a:schemeClr val="bg1"/>
                          </a:solidFill>
                        </a:rPr>
                        <a:t>현금및현금성자산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복구원가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은행계정조정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5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차입원가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6626209" y="4243139"/>
            <a:ext cx="2496196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다음카페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: </a:t>
            </a:r>
          </a:p>
          <a:p>
            <a:pPr algn="ctr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김성수 </a:t>
            </a:r>
            <a:r>
              <a:rPr lang="ko-KR" altLang="en-US" sz="2200" b="1" dirty="0" err="1" smtClean="0">
                <a:solidFill>
                  <a:schemeClr val="bg1"/>
                </a:solidFill>
                <a:latin typeface="+mj-ea"/>
                <a:ea typeface="+mj-ea"/>
              </a:rPr>
              <a:t>회계스터디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548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11</a:t>
            </a: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유용한 재무정보의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질적특성에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관한 설명으로 옳은 것은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근본적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질적특성은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목적적합성과 검증가능성이다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②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목적적합한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재무정보는 이용자들의 의사결정에 차이가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나도록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할 수 있다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③ 보고기간이 지난 정보는 더 이상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적시성을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갖지 않는다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④ 정보가 비교가능하기 위해서는 비슷한 것은 다르게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보여야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하고 다른 것은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비슷해보여야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한다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2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12</a:t>
            </a: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초 기계장치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취득원가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\1,000,000,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내용연수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잔존가치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\50,000,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정액법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상각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를 구입하고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원가모형을 적용하였다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20×4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초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논리는 기계장치의 내용연수를 당초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년에서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7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년으로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잔존가치도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변경하였다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논리가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20×4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년에 인식한 감가상각비가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\100,000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인 경우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기계장치의 변동된 잔존가치는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\20,000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②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\30,000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③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\50,000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④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\70,000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29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13</a:t>
            </a: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</a:rPr>
              <a:t>(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논리의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중 발생한 자본항목 사건이다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-1" y="2118023"/>
            <a:ext cx="7968344" cy="110799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○ 무상증자 시행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\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500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○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주식배당 결의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\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300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○ 자기주식 취득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\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600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○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자기주식 소각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\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600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○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당기순이익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발생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\1,000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○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기타포괄이익 발생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\800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1" y="3370373"/>
            <a:ext cx="79683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초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논리의 자본은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이고 이 외에 자본항목 사건은 없다고 가정할 때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말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논리의 자본은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10,400      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②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\11,000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③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11,200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  ④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\11,600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045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14</a:t>
            </a: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고객과의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계약으로 식별하기 위한 기준에 관한 설명으로 옳지 않은 것은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계약 당사자들이 계약을 서면으로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구두로 또는 그 밖의 사업 관행에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따라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승인하고 각자의 의무를 수행하기로 확약한다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② 이전할 재화나 용역과 관련된 각 당사자의 권리를 식별할 수 있다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③ 이전할 재화나 용역의 지급조건을 식별할 수 있다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④ 계약에 상업적 실질을 요하지는 않는다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38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15</a:t>
            </a: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</a:rPr>
              <a:t>(주)</a:t>
            </a:r>
            <a:r>
              <a:rPr lang="en-US" altLang="ko-KR" sz="2200" b="1" dirty="0" err="1">
                <a:solidFill>
                  <a:schemeClr val="bg1"/>
                </a:solidFill>
              </a:rPr>
              <a:t>논리는</a:t>
            </a:r>
            <a:r>
              <a:rPr lang="en-US" altLang="ko-KR" sz="2200" b="1" dirty="0">
                <a:solidFill>
                  <a:schemeClr val="bg1"/>
                </a:solidFill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</a:rPr>
              <a:t>재고자산을</a:t>
            </a:r>
            <a:r>
              <a:rPr lang="en-US" altLang="ko-KR" sz="2200" b="1" dirty="0">
                <a:solidFill>
                  <a:schemeClr val="bg1"/>
                </a:solidFill>
              </a:rPr>
              <a:t> 20×1년 </a:t>
            </a:r>
            <a:r>
              <a:rPr lang="en-US" altLang="ko-KR" sz="2200" b="1" dirty="0" err="1">
                <a:solidFill>
                  <a:schemeClr val="bg1"/>
                </a:solidFill>
              </a:rPr>
              <a:t>말까지</a:t>
            </a:r>
            <a:r>
              <a:rPr lang="en-US" altLang="ko-KR" sz="2200" b="1" dirty="0">
                <a:solidFill>
                  <a:schemeClr val="bg1"/>
                </a:solidFill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</a:rPr>
              <a:t>평균법을</a:t>
            </a:r>
            <a:r>
              <a:rPr lang="en-US" altLang="ko-KR" sz="2200" b="1" dirty="0">
                <a:solidFill>
                  <a:schemeClr val="bg1"/>
                </a:solidFill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</a:rPr>
              <a:t>적용해</a:t>
            </a:r>
            <a:r>
              <a:rPr lang="en-US" altLang="ko-KR" sz="2200" b="1" dirty="0">
                <a:solidFill>
                  <a:schemeClr val="bg1"/>
                </a:solidFill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</a:rPr>
              <a:t>오다가</a:t>
            </a:r>
            <a:r>
              <a:rPr lang="en-US" altLang="ko-KR" sz="2200" b="1" dirty="0">
                <a:solidFill>
                  <a:schemeClr val="bg1"/>
                </a:solidFill>
              </a:rPr>
              <a:t> </a:t>
            </a:r>
            <a:endParaRPr lang="en-US" altLang="ko-KR" sz="2200" b="1" dirty="0" smtClean="0">
              <a:solidFill>
                <a:schemeClr val="bg1"/>
              </a:solidFill>
            </a:endParaRPr>
          </a:p>
          <a:p>
            <a:pPr fontAlgn="base" latinLnBrk="1"/>
            <a:r>
              <a:rPr lang="en-US" altLang="ko-KR" sz="2200" b="1" dirty="0" smtClean="0">
                <a:solidFill>
                  <a:schemeClr val="bg1"/>
                </a:solidFill>
              </a:rPr>
              <a:t>20×2</a:t>
            </a:r>
            <a:r>
              <a:rPr lang="en-US" altLang="ko-KR" sz="2200" b="1" dirty="0">
                <a:solidFill>
                  <a:schemeClr val="bg1"/>
                </a:solidFill>
              </a:rPr>
              <a:t>년 초 </a:t>
            </a:r>
            <a:r>
              <a:rPr lang="en-US" altLang="ko-KR" sz="2200" b="1" dirty="0" err="1">
                <a:solidFill>
                  <a:schemeClr val="bg1"/>
                </a:solidFill>
              </a:rPr>
              <a:t>선입선출법으로</a:t>
            </a:r>
            <a:r>
              <a:rPr lang="en-US" altLang="ko-KR" sz="2200" b="1" dirty="0">
                <a:solidFill>
                  <a:schemeClr val="bg1"/>
                </a:solidFill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</a:rPr>
              <a:t>회계정책을</a:t>
            </a:r>
            <a:r>
              <a:rPr lang="en-US" altLang="ko-KR" sz="2200" b="1" dirty="0">
                <a:solidFill>
                  <a:schemeClr val="bg1"/>
                </a:solidFill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</a:rPr>
              <a:t>변경하였다</a:t>
            </a:r>
            <a:r>
              <a:rPr lang="en-US" altLang="ko-KR" sz="2200" b="1" dirty="0">
                <a:solidFill>
                  <a:schemeClr val="bg1"/>
                </a:solidFill>
              </a:rPr>
              <a:t>. </a:t>
            </a:r>
            <a:endParaRPr lang="en-US" altLang="ko-KR" sz="2200" b="1" dirty="0" smtClean="0">
              <a:solidFill>
                <a:schemeClr val="bg1"/>
              </a:solidFill>
            </a:endParaRPr>
          </a:p>
          <a:p>
            <a:pPr fontAlgn="base" latinLnBrk="1"/>
            <a:r>
              <a:rPr lang="en-US" altLang="ko-KR" sz="2200" b="1" dirty="0" err="1" smtClean="0">
                <a:solidFill>
                  <a:schemeClr val="bg1"/>
                </a:solidFill>
              </a:rPr>
              <a:t>다음은</a:t>
            </a:r>
            <a:r>
              <a:rPr lang="en-US" altLang="ko-KR" sz="22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</a:rPr>
              <a:t>20×1년 </a:t>
            </a:r>
            <a:r>
              <a:rPr lang="en-US" altLang="ko-KR" sz="2200" b="1" dirty="0" err="1">
                <a:solidFill>
                  <a:schemeClr val="bg1"/>
                </a:solidFill>
              </a:rPr>
              <a:t>말과</a:t>
            </a:r>
            <a:r>
              <a:rPr lang="en-US" altLang="ko-KR" sz="2200" b="1" dirty="0">
                <a:solidFill>
                  <a:schemeClr val="bg1"/>
                </a:solidFill>
              </a:rPr>
              <a:t> 20×2년 </a:t>
            </a:r>
            <a:r>
              <a:rPr lang="en-US" altLang="ko-KR" sz="2200" b="1" dirty="0" err="1">
                <a:solidFill>
                  <a:schemeClr val="bg1"/>
                </a:solidFill>
              </a:rPr>
              <a:t>말의</a:t>
            </a:r>
            <a:r>
              <a:rPr lang="en-US" altLang="ko-KR" sz="2200" b="1" dirty="0">
                <a:solidFill>
                  <a:schemeClr val="bg1"/>
                </a:solidFill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</a:rPr>
              <a:t>평가방법별</a:t>
            </a:r>
            <a:r>
              <a:rPr lang="en-US" altLang="ko-KR" sz="2200" b="1" dirty="0">
                <a:solidFill>
                  <a:schemeClr val="bg1"/>
                </a:solidFill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</a:rPr>
              <a:t>재고자산</a:t>
            </a:r>
            <a:r>
              <a:rPr lang="en-US" altLang="ko-KR" sz="2200" b="1" dirty="0">
                <a:solidFill>
                  <a:schemeClr val="bg1"/>
                </a:solidFill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</a:rPr>
              <a:t>금액이다</a:t>
            </a:r>
            <a:r>
              <a:rPr lang="en-US" altLang="ko-KR" sz="22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006693"/>
              </p:ext>
            </p:extLst>
          </p:nvPr>
        </p:nvGraphicFramePr>
        <p:xfrm>
          <a:off x="116115" y="2905578"/>
          <a:ext cx="632822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11085"/>
                <a:gridCol w="1582057"/>
                <a:gridCol w="1611086"/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구분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20×1</a:t>
                      </a:r>
                      <a:r>
                        <a:rPr lang="ko-KR" alt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 말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20×2</a:t>
                      </a:r>
                      <a:r>
                        <a:rPr lang="ko-KR" alt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 말</a:t>
                      </a:r>
                    </a:p>
                  </a:txBody>
                  <a:tcPr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재고자산금액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평균법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\2,800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\2,200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선입선출법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\2,500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\2,800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7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15</a:t>
            </a: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평균법을 적용한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당기순이익이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\2,000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일 때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변경 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당기순이익은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 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단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동 회계정책 변경은 한국채택국제회계기준에서 제시하는 조건을 충족하는 것이며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선입선출법으로의 회계정책 변경에 대한 소급효과를 모두 결정할 수 있다고 가정한다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.)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\1,400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②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\2,000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③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\2,300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④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2,900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99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16</a:t>
            </a: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20×3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7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일 상장회사인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서준의 보통주식을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\3,000,000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에 취득하고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취득에 따른 거래비용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\30,000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을 지급하였다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20x3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말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서준의 보통주식 공정가치는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\3,500,000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이었다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</a:p>
          <a:p>
            <a:pPr fontAlgn="base" latinLnBrk="1"/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20×4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일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서준의 보통주식을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\3,400,000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에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매도하였으며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매도와 관련하여 부대비용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\50,000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을 지급하였다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서준의 보통주식을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FVPL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금융자산 혹은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FVOCI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금융자산으로 분류할 경우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논리의 회계처리에 관한 설명으로 옳은 것은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97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16</a:t>
            </a: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①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FVPL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금융자산으로 분류한 경우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FVOCI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금융자산으로 분류한 경우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취득원가는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동일하다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②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FVOCI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금융자산으로 분류한 경우나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FVPL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금융자산으로 분류한 경우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20×3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말 공정가치 변화가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당기손익에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미치는 영향은 동일하다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③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FVOCI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금융자산으로 분류한 경우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20×4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FVOCI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금융자산처분손실은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\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50,000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④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FVPL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금융자산으로 분류한 경우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20×4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FVPL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금융자산처분손실은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\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50,000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80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17</a:t>
            </a: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다음은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논리의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년도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현금흐름표를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작성하기 위한 자료이다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2130789"/>
            <a:ext cx="7431314" cy="212365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(1) 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년도 포괄손익계산서 자료</a:t>
            </a:r>
          </a:p>
          <a:p>
            <a:pPr fontAlgn="base" latinLnBrk="1"/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당기순이익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100,000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대손상각비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5,000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감가상각비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유형자산처분이익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7,000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사채상환손실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8,000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164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17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0" y="1766790"/>
            <a:ext cx="7536426" cy="76944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(2) 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말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재무상태표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자료</a:t>
            </a: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기초금액 대비 기말금액의 증감은 다음과 같다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08175" y="2198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59497"/>
              </p:ext>
            </p:extLst>
          </p:nvPr>
        </p:nvGraphicFramePr>
        <p:xfrm>
          <a:off x="0" y="2693762"/>
          <a:ext cx="6720114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486"/>
                <a:gridCol w="1596571"/>
                <a:gridCol w="1654629"/>
                <a:gridCol w="1451428"/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자산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부채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계정과목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증가</a:t>
                      </a:r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감소</a:t>
                      </a:r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계정과목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증가</a:t>
                      </a:r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감소</a:t>
                      </a:r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재고자산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(\80,000)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매입채무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(\4,000)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매출채권</a:t>
                      </a:r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ko-KR" altLang="en-US" sz="2200" b="1" dirty="0" err="1" smtClean="0">
                          <a:solidFill>
                            <a:schemeClr val="bg1"/>
                          </a:solidFill>
                        </a:rPr>
                        <a:t>순액</a:t>
                      </a:r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\50,000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미지급급여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6,000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유형자산</a:t>
                      </a:r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ko-KR" altLang="en-US" sz="2200" b="1" dirty="0" err="1" smtClean="0">
                          <a:solidFill>
                            <a:schemeClr val="bg1"/>
                          </a:solidFill>
                        </a:rPr>
                        <a:t>순액</a:t>
                      </a:r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(\120,000)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사채</a:t>
                      </a:r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ko-KR" altLang="en-US" sz="2200" b="1" dirty="0" err="1" smtClean="0">
                          <a:solidFill>
                            <a:schemeClr val="bg1"/>
                          </a:solidFill>
                        </a:rPr>
                        <a:t>순액</a:t>
                      </a:r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(\90,000)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2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5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개년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480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 기출분석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678940"/>
              </p:ext>
            </p:extLst>
          </p:nvPr>
        </p:nvGraphicFramePr>
        <p:xfrm>
          <a:off x="0" y="1054739"/>
          <a:ext cx="6677891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418"/>
                <a:gridCol w="1011382"/>
                <a:gridCol w="2313709"/>
                <a:gridCol w="1011382"/>
              </a:tblGrid>
              <a:tr h="37084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재무회계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유형자산손상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9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주당순이익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05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재평가모형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10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00B0F0"/>
                          </a:solidFill>
                        </a:rPr>
                        <a:t>우선주배당</a:t>
                      </a:r>
                      <a:endParaRPr lang="ko-KR" altLang="en-US" sz="20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무형자산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5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금융자산측정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12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영업권계산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수익인식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13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투자부동산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8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건설계약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7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사채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18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현금흐름</a:t>
                      </a:r>
                      <a:r>
                        <a:rPr lang="en-US" altLang="ko-KR" sz="2000" b="1" dirty="0" smtClean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간접법</a:t>
                      </a:r>
                      <a:r>
                        <a:rPr lang="en-US" altLang="ko-KR" sz="2000" b="1" dirty="0" smtClean="0">
                          <a:solidFill>
                            <a:srgbClr val="FFFF00"/>
                          </a:solidFill>
                        </a:rPr>
                        <a:t>)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12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충당부채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현금흐름</a:t>
                      </a:r>
                      <a:r>
                        <a:rPr lang="en-US" altLang="ko-KR" sz="2000" b="1" dirty="0" smtClean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직접법</a:t>
                      </a:r>
                      <a:r>
                        <a:rPr lang="en-US" altLang="ko-KR" sz="2000" b="1" dirty="0" smtClean="0">
                          <a:solidFill>
                            <a:srgbClr val="FFFF00"/>
                          </a:solidFill>
                        </a:rPr>
                        <a:t>)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13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신주발행</a:t>
                      </a:r>
                      <a:r>
                        <a:rPr lang="en-US" altLang="ko-KR" sz="2000" b="1" dirty="0" smtClean="0">
                          <a:solidFill>
                            <a:srgbClr val="FFFF00"/>
                          </a:solidFill>
                        </a:rPr>
                        <a:t>/</a:t>
                      </a:r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자기주식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투자활동</a:t>
                      </a:r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재무활동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자본거래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17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회계변경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7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17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08175" y="2198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-2" y="1772304"/>
            <a:ext cx="753642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논리의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영업활동순현금흐름은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89,000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②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153,000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③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158,000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④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160,000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934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18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08175" y="2198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-2" y="1772304"/>
            <a:ext cx="90133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무형자산에 대한 설명으로 옳지 않은 것은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무형자산으로 정의되기 위해서는 식별가능성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자원에 대한 통제 및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미래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경제적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효익의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존재라는 조건을 모두 충족하여야 한다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② 무형자산에는 특허권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상표권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저작권 등이 있다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③ 사업결합으로 취득한 식별가능 무형자산의 취득원가는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취득일의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공정가치로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평가한다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④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비한정내용연수를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가지는 것으로 분류되었던 무형자산이 이후에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유한한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내용연수를 가지는 것으로 변경된 경우에도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상각을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하지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않는다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460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19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08175" y="2198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-1" y="1704013"/>
            <a:ext cx="89698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논리가 기말에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은행계정조정표를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작성하기 위하여 당좌예금계정 </a:t>
            </a:r>
            <a:endParaRPr lang="en-US" altLang="ko-KR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잔액을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확인한 결과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이었다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아래의 자료를 이용하여 불일치한 차이를 조정한 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논리측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잔액과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은행측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잔액은 일치하였다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조정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논리측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잔액과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은행측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잔액의 차이는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415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19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08175" y="2198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-2" y="1766790"/>
            <a:ext cx="8984343" cy="347787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○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논리가 발행한 수표₩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24,000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 당좌예금 계좌에서 아직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인출되지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않았다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○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논리가 기중에 예입한 수표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51,000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 은행에서 입금처리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되지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않았다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○ 거래처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대한이 제품을 매입한 대가로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논리계좌로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29,000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을 입금하였으나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논리에는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통보되지 않았다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○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한국에 매출하고 수취한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13,000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의 수표가 부도처리 되었으나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논리는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통보받지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못했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○ 은행은 당좌거래 수수료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을 부과하고 당좌예금계좌에서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차감하였으나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논리에는 통보되지 않았다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9461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19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-1" y="176679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12,000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	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②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14,000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	</a:t>
            </a: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③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16,000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	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④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41,000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02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20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-2" y="1766790"/>
            <a:ext cx="75364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다음은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논리의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20×8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일 자본계정의 내역이다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2202009"/>
            <a:ext cx="7536426" cy="178510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자본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: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자본금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보통주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주당 액면가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\1,000)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\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3,000,000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자본잉여금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         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\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1,500,000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이익잉여금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          </a:t>
            </a:r>
            <a:r>
              <a:rPr lang="en-US" altLang="ko-KR" sz="2200" b="1" u="sng" dirty="0" smtClean="0">
                <a:solidFill>
                  <a:schemeClr val="bg1"/>
                </a:solidFill>
                <a:latin typeface="+mj-ea"/>
                <a:ea typeface="+mj-ea"/>
              </a:rPr>
              <a:t>\</a:t>
            </a:r>
            <a:r>
              <a:rPr lang="en-US" altLang="ko-KR" sz="2200" b="1" u="sng" dirty="0">
                <a:solidFill>
                  <a:schemeClr val="bg1"/>
                </a:solidFill>
                <a:latin typeface="+mj-ea"/>
                <a:ea typeface="+mj-ea"/>
              </a:rPr>
              <a:t>5,500,000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자본 총계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          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\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10,000,000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1" y="4160604"/>
            <a:ext cx="90193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다음과 같은 거래가 발생하였을 때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논리의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20×8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말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재무상태표상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자본 총계는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단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기초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주식할인발행차금은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없다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100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20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0" y="1757314"/>
            <a:ext cx="8950036" cy="313932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〇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일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증자를 결의하고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보통주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주당 액면가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\1,000)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를 주당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\2,000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에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전액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현금으로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납입받았다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 때 신주발행비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\500,000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은 모두 현금으로 지급하였다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〇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일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: 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한국이 발행한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보통주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주를 주당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\3,000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에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매입하였다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〇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일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자기주식 전량을 주당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\2,000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에 외부 매각하였다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〇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논리의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20×8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당기순이익은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\1,000,000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이며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2019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월 말 주주총회에서 </a:t>
            </a:r>
          </a:p>
          <a:p>
            <a:pPr fontAlgn="base" latinLnBrk="1"/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보통주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주당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0.1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주의 주식배당을 결의하였다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9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20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0" y="178488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\12,400,000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②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\12,500,000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③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\12,800,000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④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\12,900,000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714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21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0" y="1784885"/>
            <a:ext cx="87837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논리의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말과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말 재무상태표의 매출채권 관련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부분이다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420206"/>
              </p:ext>
            </p:extLst>
          </p:nvPr>
        </p:nvGraphicFramePr>
        <p:xfrm>
          <a:off x="0" y="2583166"/>
          <a:ext cx="6096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구분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kern="0" spc="0" dirty="0" smtClean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20×1</a:t>
                      </a:r>
                      <a:r>
                        <a:rPr lang="ko-KR" altLang="en-US" sz="2200" kern="0" spc="0" dirty="0" smtClean="0">
                          <a:solidFill>
                            <a:schemeClr val="bg1"/>
                          </a:solidFill>
                          <a:effectLst/>
                          <a:ea typeface="굴림"/>
                        </a:rPr>
                        <a:t>년 말</a:t>
                      </a:r>
                      <a:endParaRPr lang="ko-KR" altLang="en-US" sz="2200" kern="0" spc="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kern="0" spc="0" dirty="0" smtClean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20×2</a:t>
                      </a:r>
                      <a:r>
                        <a:rPr lang="ko-KR" altLang="en-US" sz="2200" kern="0" spc="0" dirty="0" smtClean="0">
                          <a:solidFill>
                            <a:schemeClr val="bg1"/>
                          </a:solidFill>
                          <a:effectLst/>
                          <a:ea typeface="굴림"/>
                        </a:rPr>
                        <a:t>년 말</a:t>
                      </a:r>
                      <a:endParaRPr lang="ko-KR" altLang="en-US" sz="2200" kern="0" spc="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매출채권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\100,000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\300,000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손실충당금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     (5,000)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     (6,000)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-2" y="3989338"/>
            <a:ext cx="90424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7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월 초 매출채권 ￦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7,000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 회수불능으로 확정되어 장부에서 제각하였으나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동년도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월 초 제각한 매출채권 중 ￦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3,000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을 회수하였다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논리의 매출채권과 관련한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년도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손상차손은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480175" y="2443452"/>
            <a:ext cx="17494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</a:rPr>
              <a:t>① ￦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</a:rPr>
              <a:t>2,000 </a:t>
            </a:r>
            <a:endParaRPr lang="en-US" altLang="ko-KR" sz="2200" b="1" dirty="0" smtClean="0">
              <a:solidFill>
                <a:schemeClr val="bg1"/>
              </a:solidFill>
              <a:latin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</a:rPr>
              <a:t>②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</a:rPr>
              <a:t>￦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</a:rPr>
              <a:t>3,000 </a:t>
            </a:r>
            <a:endParaRPr lang="en-US" altLang="ko-KR" sz="2200" b="1" dirty="0" smtClean="0">
              <a:solidFill>
                <a:schemeClr val="bg1"/>
              </a:solidFill>
              <a:latin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</a:rPr>
              <a:t>③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</a:rPr>
              <a:t>￦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</a:rPr>
              <a:t>5,000 </a:t>
            </a:r>
            <a:endParaRPr lang="en-US" altLang="ko-KR" sz="2200" b="1" dirty="0" smtClean="0">
              <a:solidFill>
                <a:schemeClr val="bg1"/>
              </a:solidFill>
              <a:latin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</a:rPr>
              <a:t>④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</a:rPr>
              <a:t>￦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</a:rPr>
              <a:t>6,000 </a:t>
            </a:r>
            <a:endParaRPr lang="ko-KR" altLang="en-US" sz="2200" b="1" dirty="0">
              <a:solidFill>
                <a:schemeClr val="bg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550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22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-2" y="1766790"/>
            <a:ext cx="903316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월 초 기계장치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취득원가 ￦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5,000,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잔존가치 ￦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0,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내용연수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정액법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상각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를 취득하여 원가모형을 적용하여 평가하였다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월 말 동 기계 장치의 가치가 크게 하락하여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순공정가치가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￦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2,600,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사용가치가 ￦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3,000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으로 추정되었다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20×2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월 말에는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회수가능액이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￦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2,700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으로 회복되었다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20×2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월 말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논리가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인식할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손상차손환입액은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 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단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월할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상각한다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.)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￦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500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②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￦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700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③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￦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750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④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￦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1,000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758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5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개년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480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 기출분석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334382"/>
              </p:ext>
            </p:extLst>
          </p:nvPr>
        </p:nvGraphicFramePr>
        <p:xfrm>
          <a:off x="0" y="1054739"/>
          <a:ext cx="6981767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091"/>
                <a:gridCol w="1024313"/>
                <a:gridCol w="2382981"/>
                <a:gridCol w="1011382"/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재무회계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원가관리회계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오류수정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8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제조원가계산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9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재무비율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원가의 분류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재무회계개념체계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17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개별원가계산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7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구성요소와 측정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6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활동원가계산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재무제표작성과 표시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23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종합원가계산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11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00B0F0"/>
                          </a:solidFill>
                        </a:rPr>
                        <a:t>법인세회계</a:t>
                      </a:r>
                      <a:endParaRPr lang="ko-KR" altLang="en-US" sz="20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표준원가계산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</a:rPr>
                        <a:t>7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관계기업투자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</a:rPr>
                        <a:t>정상원가계산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기타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변동원가계산</a:t>
                      </a:r>
                      <a:endParaRPr lang="ko-KR" altLang="en-US" sz="2000" b="1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  <a:latin typeface="+mj-ea"/>
                          <a:ea typeface="+mj-ea"/>
                        </a:rPr>
                        <a:t>7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  <a:latin typeface="+mj-ea"/>
                          <a:ea typeface="+mj-ea"/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noFill/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결합원가계산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문제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b="1" dirty="0" smtClean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CVP</a:t>
                      </a:r>
                      <a:r>
                        <a:rPr lang="ko-KR" altLang="en-US" sz="2000" b="1" dirty="0" smtClean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분석</a:t>
                      </a:r>
                      <a:endParaRPr lang="ko-KR" altLang="en-US" sz="2000" b="1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b="1" dirty="0" smtClean="0">
                          <a:solidFill>
                            <a:srgbClr val="FFC000"/>
                          </a:solidFill>
                          <a:latin typeface="+mj-ea"/>
                          <a:ea typeface="+mj-ea"/>
                        </a:rPr>
                        <a:t>13</a:t>
                      </a:r>
                      <a:r>
                        <a:rPr lang="ko-KR" altLang="en-US" sz="2000" b="1" dirty="0" smtClean="0">
                          <a:solidFill>
                            <a:srgbClr val="FFC000"/>
                          </a:solidFill>
                          <a:latin typeface="+mj-ea"/>
                          <a:ea typeface="+mj-ea"/>
                        </a:rPr>
                        <a:t>문제</a:t>
                      </a:r>
                      <a:endParaRPr lang="ko-KR" altLang="en-US" sz="2000" b="1" dirty="0">
                        <a:solidFill>
                          <a:srgbClr val="FFC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7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23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-1" y="1712774"/>
            <a:ext cx="90193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논리의 수정전시산표상에 자산총액은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20,000,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부채총액은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15,000,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수익총액은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8,000,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비용총액은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5,000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다음과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같은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논리의 결산수정 사항을 반영한 후 작성한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재무제표와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관련된 설명으로 옳은 것은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666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23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-2" y="1766790"/>
            <a:ext cx="7869384" cy="212365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○ 이자수익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600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과 이자비용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800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 발생하였으나 아직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장부에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반영하지 않았다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○ 보험료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l,200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을 지급하면서 전액 자산으로 인식하였으나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이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중 다음 연도에 해당하는 금액은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900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○ 임대료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2,400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을 수취하면서 전액 수익으로 인식하였으나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당기에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해당하는 금액은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800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4077476"/>
            <a:ext cx="88807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자산총액은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20,900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	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②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부채총액은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14,200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③ 수익총액은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7,400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	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④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당기순이익은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₩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900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159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24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-2" y="1757084"/>
            <a:ext cx="75364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다음 자료를 이용하여 계산한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년도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매출총이익은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63825" y="1219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855188"/>
              </p:ext>
            </p:extLst>
          </p:nvPr>
        </p:nvGraphicFramePr>
        <p:xfrm>
          <a:off x="0" y="2187971"/>
          <a:ext cx="725714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713"/>
                <a:gridCol w="1625600"/>
                <a:gridCol w="1843315"/>
                <a:gridCol w="1538514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구분</a:t>
                      </a:r>
                      <a:endParaRPr lang="ko-KR" altLang="en-US" sz="22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20×1</a:t>
                      </a:r>
                      <a:r>
                        <a:rPr lang="ko-KR" altLang="en-US" sz="22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년 초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20×1</a:t>
                      </a:r>
                      <a:r>
                        <a:rPr lang="ko-KR" altLang="en-US" sz="22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년 기중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20×1</a:t>
                      </a:r>
                      <a:r>
                        <a:rPr lang="ko-KR" altLang="en-US" sz="22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년 말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직접재료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\20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\15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err="1" smtClean="0">
                          <a:solidFill>
                            <a:schemeClr val="bg1"/>
                          </a:solidFill>
                        </a:rPr>
                        <a:t>재공품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\30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\10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제품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\20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\10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직접재료매입액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\350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직접노무원가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\250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2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24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-2" y="1757084"/>
            <a:ext cx="75364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다음 자료를 이용하여 계산한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년도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매출총이익은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63825" y="1219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76110"/>
              </p:ext>
            </p:extLst>
          </p:nvPr>
        </p:nvGraphicFramePr>
        <p:xfrm>
          <a:off x="49153" y="2198799"/>
          <a:ext cx="7438117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146"/>
                <a:gridCol w="1625600"/>
                <a:gridCol w="1857828"/>
                <a:gridCol w="1567543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구분</a:t>
                      </a:r>
                      <a:endParaRPr lang="ko-KR" altLang="en-US" sz="22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20×1</a:t>
                      </a:r>
                      <a:r>
                        <a:rPr lang="ko-KR" altLang="en-US" sz="22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년 초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20×1</a:t>
                      </a:r>
                      <a:r>
                        <a:rPr lang="ko-KR" altLang="en-US" sz="22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년 기중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20×1</a:t>
                      </a:r>
                      <a:r>
                        <a:rPr lang="ko-KR" altLang="en-US" sz="22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년 말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간접노무원가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\80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공장임차료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\10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영업장화재보험료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\5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공장수도광열비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\15</a:t>
                      </a:r>
                      <a:endParaRPr lang="ko-KR" altLang="en-US" sz="22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판매원상여금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\40</a:t>
                      </a:r>
                      <a:endParaRPr lang="ko-KR" altLang="en-US" sz="22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매출액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\1,400</a:t>
                      </a:r>
                      <a:endParaRPr lang="ko-KR" altLang="en-US" sz="22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7645040" y="3688794"/>
            <a:ext cx="140134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￦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660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②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￦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665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③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￦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730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④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￦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740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047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25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63825" y="1219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1" y="1766790"/>
            <a:ext cx="90278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20×6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년도에 설립되었고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당해연도에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A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제품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25,000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단위를 생산하여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단위를 판매하였다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논리의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20×6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A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제품 관련 자료가 다음과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같을때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전부원가계산과 변동원가계산에 의한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20×6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년도 기말재고자산의 차이는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217626"/>
            <a:ext cx="5442858" cy="178510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○ 단위당 판매가격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             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\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250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○ 단위당 변동제조원가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          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130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○ 단위당 변동판매관리비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         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30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○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총고정제조원가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        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1,000,000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○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총고정판매비와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관리비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 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500,000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827486" y="3556180"/>
            <a:ext cx="228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\50,000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②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\200,000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③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\250,000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④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\350,000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750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-2" y="99149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26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63825" y="1219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-2" y="1447800"/>
            <a:ext cx="89843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당사는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단계배부법을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이용하여 보조부문원가를 배부하고 있다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다음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자료에 의하여 동력부문원가를 먼저 배부하는 경우에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수선부문에서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조립부문으로 배부되는 원가는 얼마인가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1538" y="2198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923013"/>
              </p:ext>
            </p:extLst>
          </p:nvPr>
        </p:nvGraphicFramePr>
        <p:xfrm>
          <a:off x="0" y="2555796"/>
          <a:ext cx="85344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171"/>
                <a:gridCol w="1407886"/>
                <a:gridCol w="1393372"/>
                <a:gridCol w="1422400"/>
                <a:gridCol w="1436914"/>
                <a:gridCol w="1683657"/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구분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보조부문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제조부문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합계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동력부문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수선부문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절단부문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조립부문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부문원가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200,000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원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140,000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원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730,000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원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680,000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원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1,750,000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원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동력원가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20%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40%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40%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수선부문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16%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42%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42%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-2" y="4628928"/>
            <a:ext cx="8519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70,000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원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②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80,000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원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③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90,000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원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④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100,000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원</a:t>
            </a:r>
          </a:p>
        </p:txBody>
      </p:sp>
    </p:spTree>
    <p:extLst>
      <p:ext uri="{BB962C8B-B14F-4D97-AF65-F5344CB8AC3E}">
        <p14:creationId xmlns:p14="http://schemas.microsoft.com/office/powerpoint/2010/main" val="4674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27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63825" y="1219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0" y="1745019"/>
            <a:ext cx="904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</a:rPr>
              <a:t>(주)</a:t>
            </a:r>
            <a:r>
              <a:rPr lang="en-US" altLang="ko-KR" sz="2200" b="1" dirty="0" err="1">
                <a:solidFill>
                  <a:schemeClr val="bg1"/>
                </a:solidFill>
              </a:rPr>
              <a:t>논리는</a:t>
            </a:r>
            <a:r>
              <a:rPr lang="en-US" altLang="ko-KR" sz="2200" b="1" dirty="0">
                <a:solidFill>
                  <a:schemeClr val="bg1"/>
                </a:solidFill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</a:rPr>
              <a:t>표준원가계산을</a:t>
            </a:r>
            <a:r>
              <a:rPr lang="en-US" altLang="ko-KR" sz="2200" b="1" dirty="0">
                <a:solidFill>
                  <a:schemeClr val="bg1"/>
                </a:solidFill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</a:rPr>
              <a:t>적용하고</a:t>
            </a:r>
            <a:r>
              <a:rPr lang="en-US" altLang="ko-KR" sz="2200" b="1" dirty="0">
                <a:solidFill>
                  <a:schemeClr val="bg1"/>
                </a:solidFill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</a:rPr>
              <a:t>있다</a:t>
            </a:r>
            <a:r>
              <a:rPr lang="en-US" altLang="ko-KR" sz="2200" b="1" dirty="0">
                <a:solidFill>
                  <a:schemeClr val="bg1"/>
                </a:solidFill>
              </a:rPr>
              <a:t>. </a:t>
            </a:r>
            <a:endParaRPr lang="en-US" altLang="ko-KR" sz="2200" b="1" dirty="0" smtClean="0">
              <a:solidFill>
                <a:schemeClr val="bg1"/>
              </a:solidFill>
            </a:endParaRPr>
          </a:p>
          <a:p>
            <a:pPr fontAlgn="base" latinLnBrk="1"/>
            <a:r>
              <a:rPr lang="en-US" altLang="ko-KR" sz="2200" b="1" dirty="0" smtClean="0">
                <a:solidFill>
                  <a:schemeClr val="bg1"/>
                </a:solidFill>
              </a:rPr>
              <a:t>20×1</a:t>
            </a:r>
            <a:r>
              <a:rPr lang="en-US" altLang="ko-KR" sz="2200" b="1" dirty="0">
                <a:solidFill>
                  <a:schemeClr val="bg1"/>
                </a:solidFill>
              </a:rPr>
              <a:t>년 </a:t>
            </a:r>
            <a:r>
              <a:rPr lang="en-US" altLang="ko-KR" sz="2200" b="1" dirty="0" err="1">
                <a:solidFill>
                  <a:schemeClr val="bg1"/>
                </a:solidFill>
              </a:rPr>
              <a:t>단위당</a:t>
            </a:r>
            <a:r>
              <a:rPr lang="en-US" altLang="ko-KR" sz="2200" b="1" dirty="0">
                <a:solidFill>
                  <a:schemeClr val="bg1"/>
                </a:solidFill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</a:rPr>
              <a:t>표준직접재료원가는</a:t>
            </a:r>
            <a:r>
              <a:rPr lang="en-US" altLang="ko-KR" sz="2200" b="1" dirty="0">
                <a:solidFill>
                  <a:schemeClr val="bg1"/>
                </a:solidFill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</a:rPr>
              <a:t>다음과</a:t>
            </a:r>
            <a:r>
              <a:rPr lang="en-US" altLang="ko-KR" sz="2200" b="1" dirty="0">
                <a:solidFill>
                  <a:schemeClr val="bg1"/>
                </a:solidFill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</a:rPr>
              <a:t>같다</a:t>
            </a:r>
            <a:r>
              <a:rPr lang="en-US" altLang="ko-KR" sz="22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2513331"/>
            <a:ext cx="7431314" cy="43088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제품 단위당 직접재료 표준원가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: 6Kg × \10/kg = \60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3112175"/>
            <a:ext cx="9042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논리의 실제생산량은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단위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직접재료구입량은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7,500kg, kg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당 실제 구입가격은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논리는 직접재료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6,500kg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을 생산에 투입하였다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논리의 직접재료 가격차이와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수량차이는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 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단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직접재료 가격차이는 구입시점에서 분리한다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.)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924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27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63825" y="1219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833086"/>
            <a:ext cx="75364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</a:t>
            </a:r>
            <a:r>
              <a:rPr lang="ko-KR" altLang="en-US" sz="2200" b="1" u="sng" dirty="0" smtClean="0">
                <a:solidFill>
                  <a:schemeClr val="bg1"/>
                </a:solidFill>
                <a:latin typeface="+mj-ea"/>
                <a:ea typeface="+mj-ea"/>
              </a:rPr>
              <a:t> 구입가격차이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</a:t>
            </a:r>
            <a:r>
              <a:rPr lang="ko-KR" altLang="en-US" sz="2200" b="1" u="sng" dirty="0" smtClean="0">
                <a:solidFill>
                  <a:schemeClr val="bg1"/>
                </a:solidFill>
                <a:latin typeface="+mj-ea"/>
                <a:ea typeface="+mj-ea"/>
              </a:rPr>
              <a:t>    수량차이    </a:t>
            </a:r>
            <a:r>
              <a:rPr lang="en-US" altLang="ko-KR" sz="2200" b="1" u="sng" dirty="0" smtClean="0">
                <a:latin typeface="+mj-ea"/>
                <a:ea typeface="+mj-ea"/>
              </a:rPr>
              <a:t>.</a:t>
            </a:r>
            <a:r>
              <a:rPr lang="ko-KR" altLang="en-US" sz="2200" b="1" u="sng" dirty="0" smtClean="0">
                <a:latin typeface="+mj-ea"/>
                <a:ea typeface="+mj-ea"/>
              </a:rPr>
              <a:t> </a:t>
            </a:r>
            <a:endParaRPr lang="ko-KR" altLang="en-US" sz="2200" b="1" dirty="0"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\13,000(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불리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\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5,000(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불리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②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\15,000(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불리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\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5,000(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불리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③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\13,000(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유리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\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5,000(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유리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④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\15,000(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유리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\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10,000(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유리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936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28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63825" y="1219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936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체" pitchFamily="49" charset="-127"/>
                <a:cs typeface="굴림" pitchFamily="50" charset="-127"/>
              </a:rPr>
              <a:t>종합원가계산을 이용하는 </a:t>
            </a:r>
            <a:r>
              <a:rPr kumimoji="1" lang="en-US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체" pitchFamily="49" charset="-127"/>
                <a:ea typeface="굴림" pitchFamily="50" charset="-127"/>
                <a:cs typeface="굴림" pitchFamily="50" charset="-127"/>
              </a:rPr>
              <a:t>(</a:t>
            </a: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체" pitchFamily="49" charset="-127"/>
                <a:cs typeface="굴림" pitchFamily="50" charset="-127"/>
              </a:rPr>
              <a:t>주</a:t>
            </a:r>
            <a:r>
              <a:rPr kumimoji="1" lang="en-US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체" pitchFamily="49" charset="-127"/>
                <a:ea typeface="굴림" pitchFamily="50" charset="-127"/>
                <a:cs typeface="굴림" pitchFamily="50" charset="-127"/>
              </a:rPr>
              <a:t>)</a:t>
            </a: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체" pitchFamily="49" charset="-127"/>
                <a:cs typeface="굴림" pitchFamily="50" charset="-127"/>
              </a:rPr>
              <a:t>논리의 공정</a:t>
            </a:r>
            <a:r>
              <a:rPr kumimoji="1" lang="en-US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체" pitchFamily="49" charset="-127"/>
                <a:ea typeface="굴림" pitchFamily="50" charset="-127"/>
                <a:cs typeface="굴림" pitchFamily="50" charset="-127"/>
              </a:rPr>
              <a:t>A</a:t>
            </a: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체" pitchFamily="49" charset="-127"/>
                <a:cs typeface="굴림" pitchFamily="50" charset="-127"/>
              </a:rPr>
              <a:t>와 관련한 자료는 다음과 같다</a:t>
            </a:r>
            <a:r>
              <a:rPr kumimoji="1" lang="en-US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체" pitchFamily="49" charset="-127"/>
                <a:ea typeface="굴림" pitchFamily="50" charset="-127"/>
                <a:cs typeface="굴림" pitchFamily="50" charset="-127"/>
              </a:rPr>
              <a:t>.</a:t>
            </a:r>
            <a:endParaRPr kumimoji="1" lang="en-US" altLang="ko-K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7667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종합원가계산을 이용하는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논리의 공정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A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와 관련한 자료는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다음과 같다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5504" y="2503250"/>
            <a:ext cx="4954875" cy="178510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             </a:t>
            </a:r>
            <a:r>
              <a:rPr lang="ko-KR" altLang="en-US" sz="2200" b="1" u="sng" dirty="0" smtClean="0">
                <a:solidFill>
                  <a:schemeClr val="bg1"/>
                </a:solidFill>
                <a:latin typeface="+mj-ea"/>
                <a:ea typeface="+mj-ea"/>
              </a:rPr>
              <a:t>            수 량             </a:t>
            </a:r>
            <a:r>
              <a:rPr lang="en-US" altLang="ko-KR" sz="2200" b="1" u="sng" dirty="0" smtClean="0">
                <a:latin typeface="+mj-ea"/>
                <a:ea typeface="+mj-ea"/>
              </a:rPr>
              <a:t>.</a:t>
            </a:r>
            <a:r>
              <a:rPr lang="ko-KR" altLang="en-US" sz="2200" b="1" u="sng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기초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재공품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: 6,000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단위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완성도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60%)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당기 착수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54,000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단위</a:t>
            </a:r>
          </a:p>
          <a:p>
            <a:pPr fontAlgn="base" latinLnBrk="1"/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당기완성품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55,000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단위</a:t>
            </a:r>
          </a:p>
          <a:p>
            <a:pPr fontAlgn="base" latinLnBrk="1"/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기말재공품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5,000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단위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완성도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20%)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280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28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63825" y="1219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936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체" pitchFamily="49" charset="-127"/>
                <a:cs typeface="굴림" pitchFamily="50" charset="-127"/>
              </a:rPr>
              <a:t>종합원가계산을 이용하는 </a:t>
            </a:r>
            <a:r>
              <a:rPr kumimoji="1" lang="en-US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체" pitchFamily="49" charset="-127"/>
                <a:ea typeface="굴림" pitchFamily="50" charset="-127"/>
                <a:cs typeface="굴림" pitchFamily="50" charset="-127"/>
              </a:rPr>
              <a:t>(</a:t>
            </a: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체" pitchFamily="49" charset="-127"/>
                <a:cs typeface="굴림" pitchFamily="50" charset="-127"/>
              </a:rPr>
              <a:t>주</a:t>
            </a:r>
            <a:r>
              <a:rPr kumimoji="1" lang="en-US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체" pitchFamily="49" charset="-127"/>
                <a:ea typeface="굴림" pitchFamily="50" charset="-127"/>
                <a:cs typeface="굴림" pitchFamily="50" charset="-127"/>
              </a:rPr>
              <a:t>)</a:t>
            </a: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체" pitchFamily="49" charset="-127"/>
                <a:cs typeface="굴림" pitchFamily="50" charset="-127"/>
              </a:rPr>
              <a:t>논리의 공정</a:t>
            </a:r>
            <a:r>
              <a:rPr kumimoji="1" lang="en-US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체" pitchFamily="49" charset="-127"/>
                <a:ea typeface="굴림" pitchFamily="50" charset="-127"/>
                <a:cs typeface="굴림" pitchFamily="50" charset="-127"/>
              </a:rPr>
              <a:t>A</a:t>
            </a: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체" pitchFamily="49" charset="-127"/>
                <a:cs typeface="굴림" pitchFamily="50" charset="-127"/>
              </a:rPr>
              <a:t>와 관련한 자료는 다음과 같다</a:t>
            </a:r>
            <a:r>
              <a:rPr kumimoji="1" lang="en-US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체" pitchFamily="49" charset="-127"/>
                <a:ea typeface="굴림" pitchFamily="50" charset="-127"/>
                <a:cs typeface="굴림" pitchFamily="50" charset="-127"/>
              </a:rPr>
              <a:t>.</a:t>
            </a:r>
            <a:endParaRPr kumimoji="1" lang="en-US" altLang="ko-K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-2" y="1730829"/>
            <a:ext cx="9144001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재료는 공정착수시점에서 투입되며 가공비는 공정 전반에 걸쳐 균등하게 발생된다고 할 때 평균법으로 계산된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완성품환산량과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선입선출법으로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계산된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완성품환산량의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차이는 얼마인가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?</a:t>
            </a:r>
          </a:p>
          <a:p>
            <a:pPr fontAlgn="base" latinLnBrk="1"/>
            <a:endParaRPr lang="ko-KR" altLang="en-US" sz="11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</a:t>
            </a:r>
            <a:r>
              <a:rPr lang="ko-KR" altLang="en-US" sz="2200" b="1" u="sng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u="sng" dirty="0" err="1" smtClean="0">
                <a:solidFill>
                  <a:schemeClr val="bg1"/>
                </a:solidFill>
                <a:latin typeface="+mj-ea"/>
                <a:ea typeface="+mj-ea"/>
              </a:rPr>
              <a:t>완성품환산량</a:t>
            </a:r>
            <a:r>
              <a:rPr lang="ko-KR" altLang="en-US" sz="2200" b="1" u="sng" dirty="0" smtClean="0">
                <a:solidFill>
                  <a:schemeClr val="bg1"/>
                </a:solidFill>
                <a:latin typeface="+mj-ea"/>
                <a:ea typeface="+mj-ea"/>
              </a:rPr>
              <a:t> 차이   </a:t>
            </a:r>
            <a:r>
              <a:rPr lang="en-US" altLang="ko-KR" sz="2200" b="1" u="sng" dirty="0" smtClean="0">
                <a:latin typeface="+mj-ea"/>
                <a:ea typeface="+mj-ea"/>
              </a:rPr>
              <a:t>.</a:t>
            </a:r>
            <a:endParaRPr lang="ko-KR" altLang="en-US" sz="2200" b="1" dirty="0"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</a:t>
            </a:r>
            <a:r>
              <a:rPr lang="ko-KR" altLang="en-US" sz="2200" b="1" u="sng" dirty="0" smtClean="0">
                <a:solidFill>
                  <a:schemeClr val="bg1"/>
                </a:solidFill>
                <a:latin typeface="+mj-ea"/>
                <a:ea typeface="+mj-ea"/>
              </a:rPr>
              <a:t>  재료비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</a:t>
            </a:r>
            <a:r>
              <a:rPr lang="ko-KR" altLang="en-US" sz="2200" b="1" u="sng" dirty="0" smtClean="0">
                <a:solidFill>
                  <a:schemeClr val="bg1"/>
                </a:solidFill>
                <a:latin typeface="+mj-ea"/>
                <a:ea typeface="+mj-ea"/>
              </a:rPr>
              <a:t>  가공비  </a:t>
            </a:r>
            <a:r>
              <a:rPr lang="en-US" altLang="ko-KR" sz="2200" b="1" u="sng" dirty="0" smtClean="0">
                <a:latin typeface="+mj-ea"/>
                <a:ea typeface="+mj-ea"/>
              </a:rPr>
              <a:t>.</a:t>
            </a:r>
            <a:r>
              <a:rPr lang="ko-KR" altLang="en-US" sz="2200" b="1" u="sng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단위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 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2,400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단위</a:t>
            </a: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②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단위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 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3,600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단위</a:t>
            </a: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③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6,000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단위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3,600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단위</a:t>
            </a: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④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6,000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단위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2,400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단위</a:t>
            </a:r>
          </a:p>
        </p:txBody>
      </p:sp>
    </p:spTree>
    <p:extLst>
      <p:ext uri="{BB962C8B-B14F-4D97-AF65-F5344CB8AC3E}">
        <p14:creationId xmlns:p14="http://schemas.microsoft.com/office/powerpoint/2010/main" val="26959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01</a:t>
            </a: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다음은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논리의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기말상품과 관련된 자료이다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논리는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err="1" smtClean="0">
                <a:solidFill>
                  <a:schemeClr val="bg1"/>
                </a:solidFill>
                <a:latin typeface="+mj-ea"/>
                <a:ea typeface="+mj-ea"/>
              </a:rPr>
              <a:t>재고자산감모손실과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재고자산평가손실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환입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을 매출원가에서 조정한다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재고자산평가충당금 기초잔액이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\100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존재할 때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20×1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재고자산감모손실과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재고자산평가손실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환입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이 매출원가에 미치는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순영향은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24075" y="2617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894284"/>
              </p:ext>
            </p:extLst>
          </p:nvPr>
        </p:nvGraphicFramePr>
        <p:xfrm>
          <a:off x="156649" y="3251200"/>
          <a:ext cx="7223125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782"/>
                <a:gridCol w="1320800"/>
                <a:gridCol w="1567543"/>
                <a:gridCol w="3048000"/>
              </a:tblGrid>
              <a:tr h="3114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장부재고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실지재고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err="1" smtClean="0">
                          <a:solidFill>
                            <a:schemeClr val="bg1"/>
                          </a:solidFill>
                        </a:rPr>
                        <a:t>단위당원가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단위당</a:t>
                      </a:r>
                      <a:r>
                        <a:rPr lang="en-US" altLang="ko-KR" sz="2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ko-KR" altLang="en-US" sz="2200" b="1" dirty="0" err="1" smtClean="0">
                          <a:solidFill>
                            <a:schemeClr val="bg1"/>
                          </a:solidFill>
                        </a:rPr>
                        <a:t>순실현가능가치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200</a:t>
                      </a:r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개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180</a:t>
                      </a:r>
                      <a:r>
                        <a:rPr lang="ko-KR" altLang="en-US" sz="2200" b="1" dirty="0" smtClean="0">
                          <a:solidFill>
                            <a:schemeClr val="bg1"/>
                          </a:solidFill>
                        </a:rPr>
                        <a:t>개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\10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 smtClean="0">
                          <a:solidFill>
                            <a:schemeClr val="bg1"/>
                          </a:solidFill>
                        </a:rPr>
                        <a:t>\9</a:t>
                      </a:r>
                      <a:endParaRPr lang="ko-KR" alt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0" y="4324127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\80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증가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 ②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\180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증가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③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\280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증가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④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\380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증가 </a:t>
            </a:r>
          </a:p>
        </p:txBody>
      </p:sp>
    </p:spTree>
    <p:extLst>
      <p:ext uri="{BB962C8B-B14F-4D97-AF65-F5344CB8AC3E}">
        <p14:creationId xmlns:p14="http://schemas.microsoft.com/office/powerpoint/2010/main" val="36605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29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63825" y="1219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2" y="1766790"/>
            <a:ext cx="91440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다음 자료를 이용하여 계산한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논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리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의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20×5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손익분기점 매출액은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2270125"/>
            <a:ext cx="5805714" cy="178510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○ 단위당 판매가격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\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○ 단위당 변동제조원가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700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○ 단위당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변동판매비와관리비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      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500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○ 연간 고정제조간접원가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   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1,350,000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○ 연간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고정판매비와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관리비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1,250,000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2" y="419349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\2,500,000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②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\2,700,000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③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\4,000,000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④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\6,500,000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537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30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63825" y="1219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-2" y="1748691"/>
            <a:ext cx="93326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㈜논리는 예정개별원가계산을 택하고 있으며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제조간접비 배부차이를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err="1" smtClean="0">
                <a:solidFill>
                  <a:schemeClr val="bg1"/>
                </a:solidFill>
                <a:latin typeface="+mj-ea"/>
                <a:ea typeface="+mj-ea"/>
              </a:rPr>
              <a:t>총원가비례법에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따라 조정한다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다음 자료에 대한 설명으로 맞는 것은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단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기말재공품을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증가시키는 제조간접비 배부차이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조정액은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4,000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원이다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2" y="2894916"/>
            <a:ext cx="3512459" cy="110799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ko-KR" altLang="en-US" sz="2200" b="1" dirty="0" err="1" smtClean="0">
                <a:solidFill>
                  <a:schemeClr val="bg1"/>
                </a:solidFill>
                <a:latin typeface="+mj-ea"/>
                <a:ea typeface="+mj-ea"/>
              </a:rPr>
              <a:t>ㆍ매출원가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: 100,000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원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ㆍ기말제품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:   60,000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원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ㆍ기말재공품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40,000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원</a:t>
            </a:r>
          </a:p>
        </p:txBody>
      </p:sp>
    </p:spTree>
    <p:extLst>
      <p:ext uri="{BB962C8B-B14F-4D97-AF65-F5344CB8AC3E}">
        <p14:creationId xmlns:p14="http://schemas.microsoft.com/office/powerpoint/2010/main" val="3541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30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63825" y="1219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784977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제조간접비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총배부차이는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원이다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② 제조간접비 배부차이를 조정하면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당기순이익이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원 증가한다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③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재무상태표에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표시될 재고자산가액은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100,000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원이다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④ 제조간접비 배부차이는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초과배부되었다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672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8175" y="2478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08175" y="2478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328988" y="2478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40063" y="2478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8092" y="1892171"/>
            <a:ext cx="8700372" cy="78483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ko-KR" altLang="en-US" sz="4500" b="1" dirty="0" smtClean="0">
                <a:solidFill>
                  <a:srgbClr val="FFC000"/>
                </a:solidFill>
                <a:latin typeface="+mn-ea"/>
              </a:rPr>
              <a:t>감사합니다</a:t>
            </a:r>
            <a:r>
              <a:rPr lang="en-US" altLang="ko-KR" sz="4500" b="1" dirty="0" smtClean="0">
                <a:solidFill>
                  <a:srgbClr val="FFC000"/>
                </a:solidFill>
                <a:latin typeface="+mn-ea"/>
              </a:rPr>
              <a:t>.</a:t>
            </a:r>
            <a:endParaRPr lang="en-US" altLang="ko-KR" sz="4500" b="1" dirty="0">
              <a:solidFill>
                <a:srgbClr val="FFC000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33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02</a:t>
            </a: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｢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재무보고를 위한 개념체계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｣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에서 제시된 ‘측정’에 대한 설명으로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옳지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않은 것은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역사적 원가와는 달리 자산이나 부채의 현행가치는 자산이나 부채를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발생시킨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거래나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그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밖의 사건의 가격으로부터 부분적으로라도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도출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되지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않는다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② 자산의 공정가치는 측정일 현재 동등한 자산의 원가로서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측정일에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지급할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대가와 그날에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발생할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거래원가를 포함하지 않는다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24075" y="2617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8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02</a:t>
            </a: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｢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재무보고를 위한 개념체계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｣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에서 제시된 ‘측정’에 대한 설명으로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옳지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않은 것은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③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사용가치는 기업이 자산의 사용과 궁극적인 처분으로 얻을 것으로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기대하는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현금흐름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또는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그 밖의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경제적효익의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현재가치이다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④ 사용가치와 이행가치는 직접 관측 혹은 간접 관측할 수 있으며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간접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관측시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현금흐름기준 측정기법으로 결정된다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24075" y="2617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2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03</a:t>
            </a: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논리의 충당부채에 관한 다음 회계처리 중 가장 옳지 않은 것은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①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논리는 판매시점으로부터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년간 품질을 보증하는 조건으로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제품을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판매하여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20X1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년 중에 판매한 제품에 대해 추정한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보증수리비용을 충당부채로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인식하였다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②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논리는 충당부채를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계상할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때 현재의무의 이행에 소요되는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지출에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대한 보고기간종료일 현재의 최선의 추정치를 산출하였다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24075" y="2617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7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06722"/>
            <a:ext cx="753642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출제가능성 높은 </a:t>
            </a:r>
            <a:r>
              <a:rPr lang="en-US" altLang="ko-K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30</a:t>
            </a:r>
            <a:r>
              <a:rPr lang="ko-KR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문제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82015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3200" b="1" dirty="0" smtClean="0">
                <a:solidFill>
                  <a:srgbClr val="FFC000"/>
                </a:solidFill>
                <a:latin typeface="+mj-ea"/>
                <a:ea typeface="+mj-ea"/>
              </a:rPr>
              <a:t>03</a:t>
            </a: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논리의 충당부채에 관한 다음 회계처리 중 가장 옳지 않은 것은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③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논리는 화재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폭발 또는 기타 재해에 의한 재산상의 손실에 대비한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보험에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가입하고 있지 않아 이의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멸실에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대비하여 충당부채를 </a:t>
            </a:r>
            <a:r>
              <a:rPr lang="ko-KR" altLang="en-US" sz="2200" b="1" dirty="0" err="1" smtClean="0">
                <a:solidFill>
                  <a:schemeClr val="bg1"/>
                </a:solidFill>
                <a:latin typeface="+mj-ea"/>
                <a:ea typeface="+mj-ea"/>
              </a:rPr>
              <a:t>계상하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였다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④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주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논리는 충당부채의 명목가액과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현재가의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차이가 중요하여 예상 </a:t>
            </a:r>
            <a:endParaRPr lang="en-US" altLang="ko-KR" sz="2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base" latinLnBrk="1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지출액의 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현재가치로 충당부채를 평가하였다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24075" y="2617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89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나눔 고딕 ExtraBold"/>
        <a:ea typeface="나눔고딕 ExtraBold"/>
        <a:cs typeface=""/>
      </a:majorFont>
      <a:minorFont>
        <a:latin typeface="나눔 고딕 ExtraBold"/>
        <a:ea typeface="나눔고딕 ExtraBold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20086</TotalTime>
  <Words>3372</Words>
  <Application>Microsoft Office PowerPoint</Application>
  <PresentationFormat>화면 슬라이드 쇼(16:9)</PresentationFormat>
  <Paragraphs>693</Paragraphs>
  <Slides>53</Slides>
  <Notes>53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5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owner</cp:lastModifiedBy>
  <cp:revision>1058</cp:revision>
  <dcterms:created xsi:type="dcterms:W3CDTF">2018-04-19T07:00:55Z</dcterms:created>
  <dcterms:modified xsi:type="dcterms:W3CDTF">2021-06-02T23:37:12Z</dcterms:modified>
</cp:coreProperties>
</file>