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56" r:id="rId2"/>
  </p:sldIdLst>
  <p:sldSz cx="75692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197D153-9C0F-45A4-A76D-B5DC2E27B64C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TxStyle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TxStyle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>
        <a:fontRef idx="minor">
          <a:scrgbClr r="0" g="0" b="0"/>
        </a:fontRef>
        <a:schemeClr val="accent4"/>
      </a:tcTxStyle>
      <a:tcStyle>
        <a:tcBdr>
          <a:top>
            <a:ln w="6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4">
          <a:shade val="40000"/>
        </a:schemeClr>
      </a:tcTxStyle>
      <a:tcStyle>
        <a:tcBdr/>
        <a:fill>
          <a:solidFill>
            <a:schemeClr val="accent4">
              <a:alpha val="40000"/>
            </a:schemeClr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2064" y="126"/>
      </p:cViewPr>
      <p:guideLst>
        <p:guide orient="horz" pos="3367"/>
        <p:guide pos="23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15411" y="685800"/>
            <a:ext cx="242717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34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7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54000" y="-215900"/>
            <a:ext cx="8077200" cy="24718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600" y="88900"/>
            <a:ext cx="330200" cy="38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375400" y="152400"/>
            <a:ext cx="1104900" cy="1066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78177" y="1511300"/>
            <a:ext cx="4092222" cy="635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46100" y="165100"/>
            <a:ext cx="965200" cy="2667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143590"/>
              </a:lnSpc>
              <a:defRPr/>
            </a:pPr>
            <a:r>
              <a:rPr lang="ko-KR" sz="1500" b="0" i="0" u="none" strike="noStrike">
                <a:solidFill>
                  <a:srgbClr val="295A79"/>
                </a:solidFill>
                <a:ea typeface="NanumSquare ExtraBold"/>
              </a:rPr>
              <a:t>놀땐플러스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7"/>
          <a:srcRect b="42340"/>
          <a:stretch>
            <a:fillRect/>
          </a:stretch>
        </p:blipFill>
        <p:spPr>
          <a:xfrm>
            <a:off x="-660400" y="-88900"/>
            <a:ext cx="8458200" cy="1625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248400" y="457200"/>
            <a:ext cx="1371600" cy="6477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123669"/>
              </a:lnSpc>
              <a:defRPr/>
            </a:pPr>
            <a:r>
              <a:rPr lang="en-US" altLang="ko-KR" sz="3600" spc="-100" dirty="0">
                <a:solidFill>
                  <a:srgbClr val="500089"/>
                </a:solidFill>
                <a:latin typeface="나눔스퀘어 네오 OTF ExtraBold"/>
                <a:ea typeface="나눔스퀘어 네오 OTF ExtraBold"/>
              </a:rPr>
              <a:t>7</a:t>
            </a:r>
            <a:r>
              <a:rPr lang="ko-KR" sz="3600" b="0" i="0" u="none" strike="noStrike" spc="-100" dirty="0" smtClean="0">
                <a:solidFill>
                  <a:srgbClr val="500089"/>
                </a:solidFill>
                <a:latin typeface="나눔스퀘어 네오 OTF ExtraBold"/>
                <a:ea typeface="나눔스퀘어 네오 OTF ExtraBold"/>
              </a:rPr>
              <a:t>월</a:t>
            </a:r>
            <a:endParaRPr lang="ko-KR" sz="3600" b="0" i="0" u="none" strike="noStrike" spc="-100" dirty="0">
              <a:solidFill>
                <a:srgbClr val="500089"/>
              </a:solidFill>
              <a:latin typeface="나눔스퀘어 네오 OTF ExtraBold"/>
              <a:ea typeface="나눔스퀘어 네오 OTF Extra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0200" y="1574800"/>
            <a:ext cx="660400" cy="3937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83000"/>
              </a:lnSpc>
              <a:defRPr/>
            </a:pPr>
            <a:r>
              <a:rPr lang="ko-KR" sz="1300" b="0" i="0" u="none" strike="noStrike" spc="-100">
                <a:solidFill>
                  <a:srgbClr val="500089"/>
                </a:solidFill>
                <a:latin typeface="나눔스퀘어 네오 OTF ExtraBold"/>
                <a:ea typeface="나눔스퀘어 네오 OTF ExtraBold"/>
              </a:rPr>
              <a:t>학습</a:t>
            </a:r>
          </a:p>
          <a:p>
            <a:pPr lvl="0" algn="ctr">
              <a:lnSpc>
                <a:spcPct val="83000"/>
              </a:lnSpc>
              <a:defRPr/>
            </a:pPr>
            <a:r>
              <a:rPr lang="ko-KR" sz="1300" b="0" i="0" u="none" strike="noStrike" spc="-100">
                <a:solidFill>
                  <a:srgbClr val="500089"/>
                </a:solidFill>
                <a:latin typeface="나눔스퀘어 네오 OTF ExtraBold"/>
                <a:ea typeface="나눔스퀘어 네오 OTF ExtraBold"/>
              </a:rPr>
              <a:t>목표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3300" y="1689100"/>
            <a:ext cx="3416300" cy="1524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83000"/>
              </a:lnSpc>
              <a:defRPr/>
            </a:pPr>
            <a:r>
              <a:rPr lang="ko-KR" altLang="en-US" sz="1100" b="0" i="0" u="none" strike="noStrike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다양한 교구를 통해 표현 놀이를 배우고 협동을 배운다</a:t>
            </a:r>
            <a:endParaRPr lang="en-US" sz="1100" b="0" i="0" u="none" strike="noStrike" dirty="0">
              <a:solidFill>
                <a:srgbClr val="000000"/>
              </a:solidFill>
              <a:latin typeface="나눔스퀘어 네오 OTF Bold"/>
              <a:ea typeface="나눔스퀘어 네오 OTF Bold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 rotWithShape="1">
          <a:blip r:embed="rId6"/>
          <a:srcRect r="35380"/>
          <a:stretch>
            <a:fillRect/>
          </a:stretch>
        </p:blipFill>
        <p:spPr>
          <a:xfrm>
            <a:off x="4645378" y="1511300"/>
            <a:ext cx="2644422" cy="635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97400" y="1600200"/>
            <a:ext cx="647700" cy="3683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ctr">
              <a:lnSpc>
                <a:spcPct val="83000"/>
              </a:lnSpc>
              <a:defRPr/>
            </a:pPr>
            <a:r>
              <a:rPr lang="ko-KR" sz="1200" b="0" i="0" u="none" strike="noStrike">
                <a:solidFill>
                  <a:srgbClr val="500089"/>
                </a:solidFill>
                <a:latin typeface="나눔스퀘어 네오 OTF ExtraBold"/>
                <a:ea typeface="나눔스퀘어 네오 OTF ExtraBold"/>
              </a:rPr>
              <a:t>이달의</a:t>
            </a:r>
          </a:p>
          <a:p>
            <a:pPr lvl="0" algn="ctr">
              <a:lnSpc>
                <a:spcPct val="83000"/>
              </a:lnSpc>
              <a:defRPr/>
            </a:pPr>
            <a:r>
              <a:rPr lang="ko-KR" sz="1200" b="0" i="0" u="none" strike="noStrike">
                <a:solidFill>
                  <a:srgbClr val="500089"/>
                </a:solidFill>
                <a:latin typeface="나눔스퀘어 네오 OTF ExtraBold"/>
                <a:ea typeface="나눔스퀘어 네오 OTF ExtraBold"/>
              </a:rPr>
              <a:t>율동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95900" y="1663700"/>
            <a:ext cx="1993900" cy="3048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 algn="l">
              <a:lnSpc>
                <a:spcPct val="83000"/>
              </a:lnSpc>
              <a:defRPr/>
            </a:pPr>
            <a:r>
              <a:rPr lang="ko-KR" sz="1100" b="0" i="0" u="none" strike="noStrike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영아</a:t>
            </a:r>
            <a:r>
              <a:rPr lang="en-US" sz="1100" b="0" i="0" u="none" strike="noStrike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:</a:t>
            </a:r>
            <a:r>
              <a:rPr lang="ko-KR" altLang="en-US" sz="1100" dirty="0" err="1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신나는캠프</a:t>
            </a:r>
            <a:r>
              <a:rPr lang="en-US" altLang="ko-KR" sz="1100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,</a:t>
            </a:r>
            <a:r>
              <a:rPr lang="ko-KR" altLang="en-US" sz="1100" dirty="0" err="1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삐뚤빼뚤</a:t>
            </a:r>
            <a:r>
              <a:rPr lang="ko-KR" altLang="en-US" sz="1100" b="0" i="0" u="none" strike="noStrike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 </a:t>
            </a:r>
            <a:endParaRPr lang="ko-KR" altLang="en-US" sz="1100" b="0" i="0" u="none" strike="noStrike" dirty="0" smtClean="0">
              <a:solidFill>
                <a:srgbClr val="000000"/>
              </a:solidFill>
              <a:latin typeface="나눔스퀘어 네오 OTF Bold"/>
              <a:ea typeface="나눔스퀘어 네오 OTF Bold"/>
            </a:endParaRPr>
          </a:p>
          <a:p>
            <a:pPr lvl="0" algn="l">
              <a:lnSpc>
                <a:spcPct val="83000"/>
              </a:lnSpc>
              <a:defRPr/>
            </a:pPr>
            <a:r>
              <a:rPr lang="ko-KR" sz="1100" b="0" i="0" u="none" strike="noStrike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유아</a:t>
            </a:r>
            <a:r>
              <a:rPr lang="en-US" sz="1100" b="0" i="0" u="none" strike="noStrike" dirty="0" smtClean="0">
                <a:solidFill>
                  <a:srgbClr val="000000"/>
                </a:solidFill>
                <a:latin typeface="나눔스퀘어 네오 OTF Bold"/>
                <a:ea typeface="나눔스퀘어 네오 OTF Bold"/>
              </a:rPr>
              <a:t> :</a:t>
            </a:r>
            <a:r>
              <a:rPr lang="en-US" sz="1100" dirty="0">
                <a:solidFill>
                  <a:srgbClr val="000000"/>
                </a:solidFill>
                <a:ea typeface="나눔스퀘어 네오 OTF Bol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ea typeface="나눔스퀘어 네오 OTF Bold"/>
              </a:rPr>
              <a:t>LOVE </a:t>
            </a:r>
            <a:r>
              <a:rPr lang="en-US" sz="1100" dirty="0" err="1" smtClean="0">
                <a:solidFill>
                  <a:srgbClr val="000000"/>
                </a:solidFill>
                <a:ea typeface="나눔스퀘어 네오 OTF Bold"/>
              </a:rPr>
              <a:t>LOVE</a:t>
            </a:r>
            <a:r>
              <a:rPr lang="en-US" sz="1100" dirty="0" smtClean="0">
                <a:solidFill>
                  <a:srgbClr val="000000"/>
                </a:solidFill>
                <a:ea typeface="나눔스퀘어 네오 OTF Bold"/>
              </a:rPr>
              <a:t>,</a:t>
            </a:r>
            <a:r>
              <a:rPr lang="ko-KR" altLang="en-US" sz="1100" dirty="0" err="1" smtClean="0">
                <a:solidFill>
                  <a:srgbClr val="000000"/>
                </a:solidFill>
                <a:ea typeface="나눔스퀘어 네오 OTF Bold"/>
              </a:rPr>
              <a:t>케로로</a:t>
            </a:r>
            <a:endParaRPr lang="ko-KR" altLang="en-US" sz="1100" b="0" i="0" u="none" strike="noStrike" dirty="0">
              <a:solidFill>
                <a:srgbClr val="000000"/>
              </a:solidFill>
              <a:ea typeface="나눔스퀘어 네오 OTF Bold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801345"/>
              </p:ext>
            </p:extLst>
          </p:nvPr>
        </p:nvGraphicFramePr>
        <p:xfrm>
          <a:off x="203200" y="2070101"/>
          <a:ext cx="7261860" cy="8426082"/>
        </p:xfrm>
        <a:graphic>
          <a:graphicData uri="http://schemas.openxmlformats.org/drawingml/2006/table">
            <a:tbl>
              <a:tblPr firstRow="1" bandRow="1">
                <a:tableStyleId>{4197D153-9C0F-45A4-A76D-B5DC2E27B64C}</a:tableStyleId>
              </a:tblPr>
              <a:tblGrid>
                <a:gridCol w="457200"/>
                <a:gridCol w="1600200"/>
                <a:gridCol w="1143000"/>
                <a:gridCol w="2030730"/>
                <a:gridCol w="2030730"/>
              </a:tblGrid>
              <a:tr h="494975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dirty="0">
                          <a:latin typeface="나눔스퀘어 네오 OTF ExtraBold"/>
                          <a:ea typeface="나눔스퀘어 네오 OTF ExtraBold"/>
                        </a:rPr>
                        <a:t>교구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>
                          <a:latin typeface="나눔스퀘어 네오 OTF ExtraBold"/>
                          <a:ea typeface="나눔스퀘어 네오 OTF ExtraBold"/>
                        </a:rPr>
                        <a:t>신체능력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>
                          <a:latin typeface="나눔스퀘어 네오 OTF ExtraBold"/>
                          <a:ea typeface="나눔스퀘어 네오 OTF ExtraBold"/>
                        </a:rPr>
                        <a:t>수업내용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49497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latin typeface="나눔스퀘어 네오 OTF ExtraBold"/>
                          <a:ea typeface="나눔스퀘어 네오 OTF ExtraBold"/>
                        </a:rPr>
                        <a:t>영아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600" b="1">
                          <a:latin typeface="나눔스퀘어 네오 OTF ExtraBold"/>
                          <a:ea typeface="나눔스퀘어 네오 OTF ExtraBold"/>
                        </a:rPr>
                        <a:t>유아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09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 dirty="0">
                          <a:latin typeface="나눔스퀘어 네오 OTF ExtraBold"/>
                          <a:ea typeface="나눔스퀘어 네오 OTF ExtraBold"/>
                        </a:rPr>
                        <a:t>1</a:t>
                      </a:r>
                      <a:r>
                        <a:rPr lang="ko-KR" altLang="en-US" sz="1600" b="1" dirty="0">
                          <a:latin typeface="나눔스퀘어 네오 OTF ExtraBold"/>
                          <a:ea typeface="나눔스퀘어 네오 OTF ExtraBold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두팔벌려</a:t>
                      </a: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지나가기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장애물 지나가기</a:t>
                      </a:r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친구와 함께 지나가기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미션 임파서블</a:t>
                      </a:r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8197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가위바위보 지나가기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나는야 </a:t>
                      </a: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스파이더맨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defRPr/>
                      </a:pPr>
                      <a:endParaRPr lang="ko-KR" altLang="en-US" sz="110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819709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latin typeface="나눔스퀘어 네오 OTF ExtraBold"/>
                          <a:ea typeface="나눔스퀘어 네오 OTF ExtraBold"/>
                        </a:rPr>
                        <a:t>2</a:t>
                      </a:r>
                      <a:r>
                        <a:rPr lang="ko-KR" altLang="en-US" sz="1600" b="1">
                          <a:latin typeface="나눔스퀘어 네오 OTF ExtraBold"/>
                          <a:ea typeface="나눔스퀘어 네오 OTF ExtraBold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blipFill rotWithShape="1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바람 불기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볼풍공</a:t>
                      </a: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올려놓기</a:t>
                      </a:r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볼풀공</a:t>
                      </a: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올려놓기</a:t>
                      </a:r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81970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천날리기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공중 </a:t>
                      </a: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볼풍공</a:t>
                      </a: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맞추기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defRPr/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819709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>
                          <a:latin typeface="나눔스퀘어 네오 OTF ExtraBold"/>
                          <a:ea typeface="나눔스퀘어 네오 OTF ExtraBold"/>
                        </a:rPr>
                        <a:t>3</a:t>
                      </a:r>
                      <a:r>
                        <a:rPr lang="ko-KR" altLang="en-US" sz="1600" b="1">
                          <a:latin typeface="나눔스퀘어 네오 OTF ExtraBold"/>
                          <a:ea typeface="나눔스퀘어 네오 OTF ExtraBold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blipFill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보드 건너뛰기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뒤뚱뒤뚱 나는야 오리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보드 위에서 움직이기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한발로 서보기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62996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공체 Light"/>
                          <a:ea typeface="공체 Light"/>
                        </a:rPr>
                        <a:t>웨이드</a:t>
                      </a: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공체 Light"/>
                          <a:ea typeface="공체 Light"/>
                        </a:rPr>
                        <a:t> 보드 중심잡기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  <a:p>
                      <a:pPr algn="l" latinLnBrk="1"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공체 Light"/>
                          <a:ea typeface="공체 Light"/>
                        </a:rPr>
                        <a:t>오르락 내리락 보드 평균대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defRPr/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819709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 dirty="0">
                          <a:latin typeface="나눔스퀘어 네오 OTF ExtraBold"/>
                          <a:ea typeface="나눔스퀘어 네오 OTF ExtraBold"/>
                        </a:rPr>
                        <a:t>4</a:t>
                      </a:r>
                      <a:r>
                        <a:rPr lang="ko-KR" altLang="en-US" sz="1600" b="1" dirty="0">
                          <a:latin typeface="나눔스퀘어 네오 OTF ExtraBold"/>
                          <a:ea typeface="나눔스퀘어 네오 OTF ExtraBold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1"/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디스크 운전하기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다스크</a:t>
                      </a: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도형 놀이</a:t>
                      </a:r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디스크 중심잡기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디스크 굴리기</a:t>
                      </a:r>
                      <a:endParaRPr lang="ko-KR" altLang="en-US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디스크 공 튕기기</a:t>
                      </a:r>
                      <a:endParaRPr lang="en-US" altLang="ko-KR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디스크 공 옮기기</a:t>
                      </a:r>
                      <a:endParaRPr lang="ko-KR" altLang="en-US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defRPr/>
                      </a:pPr>
                      <a:endParaRPr lang="ko-KR" altLang="en-US" sz="1100" dirty="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  <a:tr h="819709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600" b="1" dirty="0" smtClean="0">
                          <a:latin typeface="나눔스퀘어 네오 OTF ExtraBold"/>
                          <a:ea typeface="나눔스퀘어 네오 OTF ExtraBold"/>
                        </a:rPr>
                        <a:t>5</a:t>
                      </a:r>
                      <a:r>
                        <a:rPr lang="ko-KR" altLang="en-US" sz="1600" b="1" dirty="0" smtClean="0">
                          <a:latin typeface="나눔스퀘어 네오 OTF ExtraBold"/>
                          <a:ea typeface="나눔스퀘어 네오 OTF ExtraBold"/>
                        </a:rPr>
                        <a:t>주</a:t>
                      </a: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blipFill rotWithShape="1">
                      <a:blip r:embed="rId12"/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sz="1600" b="1" dirty="0">
                        <a:latin typeface="나눔스퀘어 네오 OTF ExtraBold"/>
                        <a:ea typeface="나눔스퀘어 네오 OTF ExtraBold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3E94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발바닥 손바닥 치기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한발 중심잡기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발바닥 달리기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아리송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달리기</a:t>
                      </a:r>
                      <a:endParaRPr lang="ko-KR" altLang="en-US" sz="11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62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Font typeface="Arial"/>
                        <a:buChar char="•"/>
                        <a:defRPr/>
                      </a:pPr>
                      <a:r>
                        <a:rPr lang="ko-KR" altLang="en-US" sz="11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핸풋보드</a:t>
                      </a:r>
                      <a:r>
                        <a:rPr lang="ko-KR" altLang="en-US" sz="11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공체 Light"/>
                          <a:ea typeface="공체 Light"/>
                        </a:rPr>
                        <a:t> 미션 </a:t>
                      </a:r>
                      <a:endParaRPr lang="en-US" altLang="ko-KR" sz="11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defRPr/>
                      </a:pPr>
                      <a:endParaRPr lang="ko-KR" altLang="en-US" sz="1100" b="1" dirty="0">
                        <a:solidFill>
                          <a:schemeClr val="tx1"/>
                        </a:solidFill>
                        <a:latin typeface="공체 Light"/>
                        <a:ea typeface="공체 Ligh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74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3"/>
          <p:cNvSpPr txBox="1"/>
          <p:nvPr/>
        </p:nvSpPr>
        <p:spPr>
          <a:xfrm>
            <a:off x="657558" y="4356100"/>
            <a:ext cx="1603042" cy="307777"/>
          </a:xfrm>
          <a:prstGeom prst="rect">
            <a:avLst/>
          </a:prstGeom>
          <a:solidFill>
            <a:srgbClr val="C49DD6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dirty="0" smtClean="0">
                <a:latin typeface="공체 Medium"/>
                <a:ea typeface="공체 Medium"/>
              </a:rPr>
              <a:t>밸런스블록</a:t>
            </a:r>
            <a:endParaRPr lang="ko-KR" altLang="en-US" sz="1400" dirty="0">
              <a:solidFill>
                <a:schemeClr val="tx1"/>
              </a:solidFill>
              <a:latin typeface="공체 Medium"/>
              <a:ea typeface="공체 Medium"/>
            </a:endParaRPr>
          </a:p>
        </p:txBody>
      </p:sp>
      <p:grpSp>
        <p:nvGrpSpPr>
          <p:cNvPr id="20" name="그룹 47"/>
          <p:cNvGrpSpPr/>
          <p:nvPr/>
        </p:nvGrpSpPr>
        <p:grpSpPr>
          <a:xfrm>
            <a:off x="2407520" y="3245152"/>
            <a:ext cx="742427" cy="220610"/>
            <a:chOff x="1206267" y="5675119"/>
            <a:chExt cx="1141839" cy="286524"/>
          </a:xfrm>
          <a:solidFill>
            <a:srgbClr val="C49DD6"/>
          </a:solidFill>
        </p:grpSpPr>
        <p:sp>
          <p:nvSpPr>
            <p:cNvPr id="21" name="사각형: 둥근 모서리 992"/>
            <p:cNvSpPr/>
            <p:nvPr/>
          </p:nvSpPr>
          <p:spPr>
            <a:xfrm>
              <a:off x="1206267" y="5675119"/>
              <a:ext cx="207769" cy="286524"/>
            </a:xfrm>
            <a:prstGeom prst="roundRect">
              <a:avLst>
                <a:gd name="adj" fmla="val 16667"/>
              </a:avLst>
            </a:prstGeom>
            <a:grpFill/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22" name="사각형: 둥근 모서리 993"/>
            <p:cNvSpPr/>
            <p:nvPr/>
          </p:nvSpPr>
          <p:spPr>
            <a:xfrm>
              <a:off x="1441720" y="5675119"/>
              <a:ext cx="207769" cy="286524"/>
            </a:xfrm>
            <a:prstGeom prst="roundRect">
              <a:avLst>
                <a:gd name="adj" fmla="val 16667"/>
              </a:avLst>
            </a:prstGeom>
            <a:grpFill/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23" name="사각형: 둥근 모서리 994"/>
            <p:cNvSpPr/>
            <p:nvPr/>
          </p:nvSpPr>
          <p:spPr>
            <a:xfrm>
              <a:off x="1678064" y="5675119"/>
              <a:ext cx="207769" cy="286524"/>
            </a:xfrm>
            <a:prstGeom prst="roundRect">
              <a:avLst>
                <a:gd name="adj" fmla="val 16667"/>
              </a:avLst>
            </a:prstGeom>
            <a:grpFill/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24" name="사각형: 둥근 모서리 995"/>
            <p:cNvSpPr/>
            <p:nvPr/>
          </p:nvSpPr>
          <p:spPr>
            <a:xfrm>
              <a:off x="1913517" y="5675119"/>
              <a:ext cx="207769" cy="286524"/>
            </a:xfrm>
            <a:prstGeom prst="roundRect">
              <a:avLst>
                <a:gd name="adj" fmla="val 16667"/>
              </a:avLst>
            </a:prstGeom>
            <a:grpFill/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25" name="사각형: 둥근 모서리 996"/>
            <p:cNvSpPr/>
            <p:nvPr/>
          </p:nvSpPr>
          <p:spPr>
            <a:xfrm>
              <a:off x="2140337" y="5675119"/>
              <a:ext cx="207769" cy="286524"/>
            </a:xfrm>
            <a:prstGeom prst="roundRect">
              <a:avLst>
                <a:gd name="adj" fmla="val 16667"/>
              </a:avLst>
            </a:prstGeom>
            <a:grpFill/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</p:grpSp>
      <p:sp>
        <p:nvSpPr>
          <p:cNvPr id="26" name="TextBox 50"/>
          <p:cNvSpPr txBox="1"/>
          <p:nvPr/>
        </p:nvSpPr>
        <p:spPr>
          <a:xfrm>
            <a:off x="2336800" y="2984500"/>
            <a:ext cx="990600" cy="27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200" b="0" i="0" u="none" strike="noStrike" kern="1200" cap="none" spc="0" normalizeH="0" baseline="0" dirty="0">
                <a:solidFill>
                  <a:srgbClr val="000000"/>
                </a:solidFill>
                <a:latin typeface="공체 Light"/>
                <a:ea typeface="공체 Light"/>
              </a:rPr>
              <a:t>균형감각</a:t>
            </a:r>
          </a:p>
        </p:txBody>
      </p:sp>
      <p:grpSp>
        <p:nvGrpSpPr>
          <p:cNvPr id="27" name="그룹 997"/>
          <p:cNvGrpSpPr/>
          <p:nvPr/>
        </p:nvGrpSpPr>
        <p:grpSpPr>
          <a:xfrm>
            <a:off x="2407520" y="3726415"/>
            <a:ext cx="742427" cy="220610"/>
            <a:chOff x="1206267" y="5675119"/>
            <a:chExt cx="1141839" cy="286524"/>
          </a:xfrm>
        </p:grpSpPr>
        <p:sp>
          <p:nvSpPr>
            <p:cNvPr id="28" name="사각형: 둥근 모서리 998"/>
            <p:cNvSpPr/>
            <p:nvPr/>
          </p:nvSpPr>
          <p:spPr>
            <a:xfrm>
              <a:off x="1206267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49DD6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29" name="사각형: 둥근 모서리 999"/>
            <p:cNvSpPr/>
            <p:nvPr/>
          </p:nvSpPr>
          <p:spPr>
            <a:xfrm>
              <a:off x="1441720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49DD6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0" name="사각형: 둥근 모서리 1009"/>
            <p:cNvSpPr/>
            <p:nvPr/>
          </p:nvSpPr>
          <p:spPr>
            <a:xfrm>
              <a:off x="1678064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ACACA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1" name="사각형: 둥근 모서리 1010"/>
            <p:cNvSpPr/>
            <p:nvPr/>
          </p:nvSpPr>
          <p:spPr>
            <a:xfrm>
              <a:off x="1913517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ACACA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2" name="사각형: 둥근 모서리 1011"/>
            <p:cNvSpPr/>
            <p:nvPr/>
          </p:nvSpPr>
          <p:spPr>
            <a:xfrm>
              <a:off x="2140337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ACACA">
                <a:alpha val="100000"/>
              </a:srgbClr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</p:grpSp>
      <p:grpSp>
        <p:nvGrpSpPr>
          <p:cNvPr id="33" name="그룹 1012"/>
          <p:cNvGrpSpPr/>
          <p:nvPr/>
        </p:nvGrpSpPr>
        <p:grpSpPr>
          <a:xfrm>
            <a:off x="2407520" y="4287889"/>
            <a:ext cx="742427" cy="220610"/>
            <a:chOff x="1206267" y="5675119"/>
            <a:chExt cx="1141839" cy="286524"/>
          </a:xfrm>
        </p:grpSpPr>
        <p:sp>
          <p:nvSpPr>
            <p:cNvPr id="34" name="사각형: 둥근 모서리 1013"/>
            <p:cNvSpPr/>
            <p:nvPr/>
          </p:nvSpPr>
          <p:spPr>
            <a:xfrm>
              <a:off x="1206267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49DD6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5" name="사각형: 둥근 모서리 1014"/>
            <p:cNvSpPr/>
            <p:nvPr/>
          </p:nvSpPr>
          <p:spPr>
            <a:xfrm>
              <a:off x="1441720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49DD6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6" name="사각형: 둥근 모서리 1015"/>
            <p:cNvSpPr/>
            <p:nvPr/>
          </p:nvSpPr>
          <p:spPr>
            <a:xfrm>
              <a:off x="1678064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49DD6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7" name="사각형: 둥근 모서리 1016"/>
            <p:cNvSpPr/>
            <p:nvPr/>
          </p:nvSpPr>
          <p:spPr>
            <a:xfrm>
              <a:off x="1913517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ACACA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  <p:sp>
          <p:nvSpPr>
            <p:cNvPr id="38" name="사각형: 둥근 모서리 1017"/>
            <p:cNvSpPr/>
            <p:nvPr/>
          </p:nvSpPr>
          <p:spPr>
            <a:xfrm>
              <a:off x="2140337" y="5675119"/>
              <a:ext cx="207769" cy="286524"/>
            </a:xfrm>
            <a:prstGeom prst="roundRect">
              <a:avLst>
                <a:gd name="adj" fmla="val 16667"/>
              </a:avLst>
            </a:prstGeom>
            <a:solidFill>
              <a:srgbClr val="CACACA"/>
            </a:solidFill>
            <a:ln w="19050" cap="flat" cmpd="sng" algn="ctr">
              <a:noFill/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메이플스토리"/>
                <a:ea typeface="메이플스토리"/>
              </a:endParaRPr>
            </a:p>
          </p:txBody>
        </p:sp>
      </p:grpSp>
      <p:sp>
        <p:nvSpPr>
          <p:cNvPr id="39" name="TextBox 1020"/>
          <p:cNvSpPr txBox="1"/>
          <p:nvPr/>
        </p:nvSpPr>
        <p:spPr>
          <a:xfrm>
            <a:off x="2336800" y="3476612"/>
            <a:ext cx="990600" cy="26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200" b="0" i="0" u="none" strike="noStrike" kern="1200" cap="none" spc="0" normalizeH="0" baseline="0">
                <a:solidFill>
                  <a:srgbClr val="000000"/>
                </a:solidFill>
                <a:latin typeface="공체 Light"/>
                <a:ea typeface="공체 Light"/>
              </a:rPr>
              <a:t>집중력</a:t>
            </a:r>
          </a:p>
        </p:txBody>
      </p:sp>
      <p:sp>
        <p:nvSpPr>
          <p:cNvPr id="40" name="TextBox 1021"/>
          <p:cNvSpPr txBox="1"/>
          <p:nvPr/>
        </p:nvSpPr>
        <p:spPr>
          <a:xfrm>
            <a:off x="2336800" y="4015340"/>
            <a:ext cx="990600" cy="277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200" b="0" i="0" u="none" strike="noStrike" kern="1200" cap="none" spc="0" normalizeH="0" baseline="0">
                <a:solidFill>
                  <a:srgbClr val="000000"/>
                </a:solidFill>
                <a:latin typeface="공체 Light"/>
                <a:ea typeface="공체 Light"/>
              </a:rPr>
              <a:t>용기</a:t>
            </a:r>
          </a:p>
        </p:txBody>
      </p:sp>
      <p:grpSp>
        <p:nvGrpSpPr>
          <p:cNvPr id="41" name="그룹 1045"/>
          <p:cNvGrpSpPr/>
          <p:nvPr/>
        </p:nvGrpSpPr>
        <p:grpSpPr>
          <a:xfrm>
            <a:off x="2336800" y="4737100"/>
            <a:ext cx="990600" cy="1447798"/>
            <a:chOff x="2181225" y="2833687"/>
            <a:chExt cx="1067350" cy="1447798"/>
          </a:xfrm>
        </p:grpSpPr>
        <p:grpSp>
          <p:nvGrpSpPr>
            <p:cNvPr id="42" name="그룹 1046"/>
            <p:cNvGrpSpPr/>
            <p:nvPr/>
          </p:nvGrpSpPr>
          <p:grpSpPr>
            <a:xfrm>
              <a:off x="2257424" y="3081305"/>
              <a:ext cx="799949" cy="209580"/>
              <a:chOff x="1206267" y="5675119"/>
              <a:chExt cx="1141839" cy="286524"/>
            </a:xfrm>
          </p:grpSpPr>
          <p:sp>
            <p:nvSpPr>
              <p:cNvPr id="43" name="사각형: 둥근 모서리 1062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44" name="사각형: 둥근 모서리 1063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45" name="사각형: 둥근 모서리 1064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46" name="사각형: 둥근 모서리 1065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47" name="사각형: 둥근 모서리 1066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48" name="TextBox 1047"/>
            <p:cNvSpPr txBox="1"/>
            <p:nvPr/>
          </p:nvSpPr>
          <p:spPr>
            <a:xfrm>
              <a:off x="2181225" y="2833687"/>
              <a:ext cx="10673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 dirty="0">
                  <a:solidFill>
                    <a:srgbClr val="000000"/>
                  </a:solidFill>
                  <a:latin typeface="공체 Light"/>
                  <a:ea typeface="공체 Light"/>
                </a:rPr>
                <a:t>협동심</a:t>
              </a:r>
            </a:p>
          </p:txBody>
        </p:sp>
        <p:grpSp>
          <p:nvGrpSpPr>
            <p:cNvPr id="49" name="그룹 1048"/>
            <p:cNvGrpSpPr/>
            <p:nvPr/>
          </p:nvGrpSpPr>
          <p:grpSpPr>
            <a:xfrm>
              <a:off x="2257424" y="3538505"/>
              <a:ext cx="799949" cy="209580"/>
              <a:chOff x="1206267" y="5675119"/>
              <a:chExt cx="1141839" cy="286524"/>
            </a:xfrm>
          </p:grpSpPr>
          <p:sp>
            <p:nvSpPr>
              <p:cNvPr id="50" name="사각형: 둥근 모서리 1057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1" name="사각형: 둥근 모서리 1058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2" name="사각형: 둥근 모서리 1059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3" name="사각형: 둥근 모서리 1060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4" name="사각형: 둥근 모서리 1061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grpSp>
          <p:nvGrpSpPr>
            <p:cNvPr id="55" name="그룹 1049"/>
            <p:cNvGrpSpPr/>
            <p:nvPr/>
          </p:nvGrpSpPr>
          <p:grpSpPr>
            <a:xfrm>
              <a:off x="2257424" y="4071905"/>
              <a:ext cx="799949" cy="209580"/>
              <a:chOff x="1206267" y="5675119"/>
              <a:chExt cx="1141839" cy="286524"/>
            </a:xfrm>
          </p:grpSpPr>
          <p:sp>
            <p:nvSpPr>
              <p:cNvPr id="56" name="사각형: 둥근 모서리 1052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7" name="사각형: 둥근 모서리 1053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8" name="사각형: 둥근 모서리 1054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59" name="사각형: 둥근 모서리 1055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60" name="사각형: 둥근 모서리 1056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61" name="TextBox 1050"/>
            <p:cNvSpPr txBox="1"/>
            <p:nvPr/>
          </p:nvSpPr>
          <p:spPr>
            <a:xfrm>
              <a:off x="2181225" y="3301194"/>
              <a:ext cx="10673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상호작용</a:t>
              </a:r>
            </a:p>
          </p:txBody>
        </p:sp>
        <p:sp>
          <p:nvSpPr>
            <p:cNvPr id="62" name="TextBox 1051"/>
            <p:cNvSpPr txBox="1"/>
            <p:nvPr/>
          </p:nvSpPr>
          <p:spPr>
            <a:xfrm>
              <a:off x="2181225" y="3812983"/>
              <a:ext cx="1067350" cy="263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순발력</a:t>
              </a:r>
            </a:p>
          </p:txBody>
        </p:sp>
      </p:grpSp>
      <p:grpSp>
        <p:nvGrpSpPr>
          <p:cNvPr id="63" name="그룹 1067"/>
          <p:cNvGrpSpPr/>
          <p:nvPr/>
        </p:nvGrpSpPr>
        <p:grpSpPr>
          <a:xfrm>
            <a:off x="2336800" y="6413500"/>
            <a:ext cx="911775" cy="1254442"/>
            <a:chOff x="2181225" y="2833687"/>
            <a:chExt cx="1067350" cy="1447798"/>
          </a:xfrm>
        </p:grpSpPr>
        <p:grpSp>
          <p:nvGrpSpPr>
            <p:cNvPr id="64" name="그룹 1068"/>
            <p:cNvGrpSpPr/>
            <p:nvPr/>
          </p:nvGrpSpPr>
          <p:grpSpPr>
            <a:xfrm>
              <a:off x="2257424" y="3081304"/>
              <a:ext cx="799949" cy="209580"/>
              <a:chOff x="1206267" y="5675119"/>
              <a:chExt cx="1141839" cy="286524"/>
            </a:xfrm>
          </p:grpSpPr>
          <p:sp>
            <p:nvSpPr>
              <p:cNvPr id="65" name="사각형: 둥근 모서리 1084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66" name="사각형: 둥근 모서리 1085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67" name="사각형: 둥근 모서리 1086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68" name="사각형: 둥근 모서리 1087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69" name="사각형: 둥근 모서리 1088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70" name="TextBox 1069"/>
            <p:cNvSpPr txBox="1"/>
            <p:nvPr/>
          </p:nvSpPr>
          <p:spPr>
            <a:xfrm>
              <a:off x="2181225" y="2833687"/>
              <a:ext cx="10673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 dirty="0">
                  <a:solidFill>
                    <a:srgbClr val="000000"/>
                  </a:solidFill>
                  <a:latin typeface="공체 Light"/>
                  <a:ea typeface="공체 Light"/>
                </a:rPr>
                <a:t>집중력</a:t>
              </a:r>
            </a:p>
          </p:txBody>
        </p:sp>
        <p:grpSp>
          <p:nvGrpSpPr>
            <p:cNvPr id="71" name="그룹 1070"/>
            <p:cNvGrpSpPr/>
            <p:nvPr/>
          </p:nvGrpSpPr>
          <p:grpSpPr>
            <a:xfrm>
              <a:off x="2257424" y="3538504"/>
              <a:ext cx="799949" cy="209580"/>
              <a:chOff x="1206267" y="5675119"/>
              <a:chExt cx="1141839" cy="286524"/>
            </a:xfrm>
          </p:grpSpPr>
          <p:sp>
            <p:nvSpPr>
              <p:cNvPr id="72" name="사각형: 둥근 모서리 1079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73" name="사각형: 둥근 모서리 1080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74" name="사각형: 둥근 모서리 1081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75" name="사각형: 둥근 모서리 1082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76" name="사각형: 둥근 모서리 1083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grpSp>
          <p:nvGrpSpPr>
            <p:cNvPr id="77" name="그룹 1071"/>
            <p:cNvGrpSpPr/>
            <p:nvPr/>
          </p:nvGrpSpPr>
          <p:grpSpPr>
            <a:xfrm>
              <a:off x="2257424" y="4071904"/>
              <a:ext cx="799949" cy="209580"/>
              <a:chOff x="1206267" y="5675119"/>
              <a:chExt cx="1141839" cy="286524"/>
            </a:xfrm>
          </p:grpSpPr>
          <p:sp>
            <p:nvSpPr>
              <p:cNvPr id="78" name="사각형: 둥근 모서리 1074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79" name="사각형: 둥근 모서리 1075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80" name="사각형: 둥근 모서리 1076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81" name="사각형: 둥근 모서리 1077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82" name="사각형: 둥근 모서리 1078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83" name="TextBox 1072"/>
            <p:cNvSpPr txBox="1"/>
            <p:nvPr/>
          </p:nvSpPr>
          <p:spPr>
            <a:xfrm>
              <a:off x="2181225" y="3301194"/>
              <a:ext cx="10673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순발력</a:t>
              </a:r>
            </a:p>
          </p:txBody>
        </p:sp>
        <p:sp>
          <p:nvSpPr>
            <p:cNvPr id="84" name="TextBox 1073"/>
            <p:cNvSpPr txBox="1"/>
            <p:nvPr/>
          </p:nvSpPr>
          <p:spPr>
            <a:xfrm>
              <a:off x="2181225" y="3812982"/>
              <a:ext cx="1067350" cy="26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유연성</a:t>
              </a:r>
            </a:p>
          </p:txBody>
        </p:sp>
      </p:grpSp>
      <p:grpSp>
        <p:nvGrpSpPr>
          <p:cNvPr id="85" name="그룹 1089"/>
          <p:cNvGrpSpPr/>
          <p:nvPr/>
        </p:nvGrpSpPr>
        <p:grpSpPr>
          <a:xfrm>
            <a:off x="2297386" y="7830285"/>
            <a:ext cx="990601" cy="1250215"/>
            <a:chOff x="2181224" y="2833686"/>
            <a:chExt cx="1067351" cy="1447798"/>
          </a:xfrm>
        </p:grpSpPr>
        <p:grpSp>
          <p:nvGrpSpPr>
            <p:cNvPr id="86" name="그룹 1090"/>
            <p:cNvGrpSpPr/>
            <p:nvPr/>
          </p:nvGrpSpPr>
          <p:grpSpPr>
            <a:xfrm>
              <a:off x="2257425" y="3081304"/>
              <a:ext cx="799949" cy="209580"/>
              <a:chOff x="1206267" y="5675119"/>
              <a:chExt cx="1141839" cy="286524"/>
            </a:xfrm>
          </p:grpSpPr>
          <p:sp>
            <p:nvSpPr>
              <p:cNvPr id="87" name="사각형: 둥근 모서리 1106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88" name="사각형: 둥근 모서리 1107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89" name="사각형: 둥근 모서리 1108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90" name="사각형: 둥근 모서리 1109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91" name="사각형: 둥근 모서리 1110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92" name="TextBox 1091"/>
            <p:cNvSpPr txBox="1"/>
            <p:nvPr/>
          </p:nvSpPr>
          <p:spPr>
            <a:xfrm>
              <a:off x="2181224" y="2833686"/>
              <a:ext cx="10673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유연성</a:t>
              </a:r>
            </a:p>
          </p:txBody>
        </p:sp>
        <p:grpSp>
          <p:nvGrpSpPr>
            <p:cNvPr id="93" name="그룹 1092"/>
            <p:cNvGrpSpPr/>
            <p:nvPr/>
          </p:nvGrpSpPr>
          <p:grpSpPr>
            <a:xfrm>
              <a:off x="2257425" y="3538504"/>
              <a:ext cx="799949" cy="209580"/>
              <a:chOff x="1206267" y="5675119"/>
              <a:chExt cx="1141839" cy="286524"/>
            </a:xfrm>
          </p:grpSpPr>
          <p:sp>
            <p:nvSpPr>
              <p:cNvPr id="94" name="사각형: 둥근 모서리 1101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95" name="사각형: 둥근 모서리 1102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96" name="사각형: 둥근 모서리 1103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97" name="사각형: 둥근 모서리 1104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98" name="사각형: 둥근 모서리 1105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grpSp>
          <p:nvGrpSpPr>
            <p:cNvPr id="99" name="그룹 1093"/>
            <p:cNvGrpSpPr/>
            <p:nvPr/>
          </p:nvGrpSpPr>
          <p:grpSpPr>
            <a:xfrm>
              <a:off x="2257425" y="4071904"/>
              <a:ext cx="799949" cy="209580"/>
              <a:chOff x="1206267" y="5675119"/>
              <a:chExt cx="1141839" cy="286524"/>
            </a:xfrm>
          </p:grpSpPr>
          <p:sp>
            <p:nvSpPr>
              <p:cNvPr id="100" name="사각형: 둥근 모서리 1096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01" name="사각형: 둥근 모서리 1097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02" name="사각형: 둥근 모서리 1098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03" name="사각형: 둥근 모서리 1099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04" name="사각형: 둥근 모서리 1100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105" name="TextBox 1094"/>
            <p:cNvSpPr txBox="1"/>
            <p:nvPr/>
          </p:nvSpPr>
          <p:spPr>
            <a:xfrm>
              <a:off x="2181224" y="3301192"/>
              <a:ext cx="10673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민첩성</a:t>
              </a:r>
            </a:p>
          </p:txBody>
        </p:sp>
        <p:sp>
          <p:nvSpPr>
            <p:cNvPr id="106" name="TextBox 1095"/>
            <p:cNvSpPr txBox="1"/>
            <p:nvPr/>
          </p:nvSpPr>
          <p:spPr>
            <a:xfrm>
              <a:off x="2181224" y="3812982"/>
              <a:ext cx="10673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 dirty="0">
                  <a:solidFill>
                    <a:srgbClr val="000000"/>
                  </a:solidFill>
                  <a:latin typeface="공체 Light"/>
                  <a:ea typeface="공체 Light"/>
                </a:rPr>
                <a:t>응용력</a:t>
              </a:r>
            </a:p>
          </p:txBody>
        </p:sp>
      </p:grpSp>
      <p:sp>
        <p:nvSpPr>
          <p:cNvPr id="107" name="TextBox 3"/>
          <p:cNvSpPr txBox="1"/>
          <p:nvPr/>
        </p:nvSpPr>
        <p:spPr>
          <a:xfrm>
            <a:off x="657558" y="10071100"/>
            <a:ext cx="1603042" cy="461665"/>
          </a:xfrm>
          <a:prstGeom prst="rect">
            <a:avLst/>
          </a:prstGeom>
          <a:solidFill>
            <a:srgbClr val="C49DD6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dirty="0" err="1" smtClean="0">
                <a:latin typeface="공체 Medium"/>
                <a:ea typeface="공체 Medium"/>
              </a:rPr>
              <a:t>핸풋보드</a:t>
            </a:r>
            <a:endParaRPr lang="en-US" altLang="ko-KR" sz="1200" dirty="0" smtClean="0">
              <a:latin typeface="공체 Medium"/>
              <a:ea typeface="공체 Medium"/>
            </a:endParaRPr>
          </a:p>
          <a:p>
            <a:pPr algn="ctr">
              <a:defRPr/>
            </a:pPr>
            <a:r>
              <a:rPr lang="ko-KR" altLang="en-US" sz="1200" dirty="0" err="1" smtClean="0">
                <a:solidFill>
                  <a:schemeClr val="tx1"/>
                </a:solidFill>
                <a:latin typeface="공체 Medium"/>
                <a:ea typeface="공체 Medium"/>
              </a:rPr>
              <a:t>에듀디스크</a:t>
            </a:r>
            <a:endParaRPr lang="ko-KR" altLang="en-US" sz="1200" dirty="0">
              <a:solidFill>
                <a:schemeClr val="tx1"/>
              </a:solidFill>
              <a:latin typeface="공체 Medium"/>
              <a:ea typeface="공체 Medium"/>
            </a:endParaRPr>
          </a:p>
        </p:txBody>
      </p:sp>
      <p:sp>
        <p:nvSpPr>
          <p:cNvPr id="108" name="TextBox 3"/>
          <p:cNvSpPr txBox="1"/>
          <p:nvPr/>
        </p:nvSpPr>
        <p:spPr>
          <a:xfrm>
            <a:off x="641817" y="7477323"/>
            <a:ext cx="1603042" cy="307777"/>
          </a:xfrm>
          <a:prstGeom prst="rect">
            <a:avLst/>
          </a:prstGeom>
          <a:solidFill>
            <a:srgbClr val="C49DD6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dirty="0" smtClean="0">
                <a:latin typeface="공체 Medium"/>
                <a:ea typeface="공체 Medium"/>
              </a:rPr>
              <a:t>웨이브보드</a:t>
            </a:r>
            <a:endParaRPr lang="ko-KR" altLang="en-US" dirty="0">
              <a:solidFill>
                <a:schemeClr val="tx1"/>
              </a:solidFill>
              <a:latin typeface="공체 Medium"/>
              <a:ea typeface="공체 Medium"/>
            </a:endParaRPr>
          </a:p>
        </p:txBody>
      </p:sp>
      <p:sp>
        <p:nvSpPr>
          <p:cNvPr id="109" name="TextBox 3"/>
          <p:cNvSpPr txBox="1"/>
          <p:nvPr/>
        </p:nvSpPr>
        <p:spPr>
          <a:xfrm>
            <a:off x="682697" y="6060301"/>
            <a:ext cx="1603042" cy="276999"/>
          </a:xfrm>
          <a:prstGeom prst="rect">
            <a:avLst/>
          </a:prstGeom>
          <a:solidFill>
            <a:srgbClr val="C49DD6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i="1" dirty="0" err="1" smtClean="0">
                <a:latin typeface="공체 Medium"/>
                <a:ea typeface="공체 Medium"/>
              </a:rPr>
              <a:t>플로팅볼</a:t>
            </a:r>
            <a:endParaRPr lang="ko-KR" altLang="en-US" sz="1200" i="1" dirty="0">
              <a:solidFill>
                <a:schemeClr val="tx1"/>
              </a:solidFill>
              <a:latin typeface="공체 Medium"/>
              <a:ea typeface="공체 Medium"/>
            </a:endParaRPr>
          </a:p>
        </p:txBody>
      </p:sp>
      <p:grpSp>
        <p:nvGrpSpPr>
          <p:cNvPr id="110" name="그룹 1089"/>
          <p:cNvGrpSpPr/>
          <p:nvPr/>
        </p:nvGrpSpPr>
        <p:grpSpPr>
          <a:xfrm>
            <a:off x="2343991" y="9158316"/>
            <a:ext cx="990601" cy="1250215"/>
            <a:chOff x="2181224" y="2833686"/>
            <a:chExt cx="1067351" cy="1447798"/>
          </a:xfrm>
        </p:grpSpPr>
        <p:grpSp>
          <p:nvGrpSpPr>
            <p:cNvPr id="111" name="그룹 1090"/>
            <p:cNvGrpSpPr/>
            <p:nvPr/>
          </p:nvGrpSpPr>
          <p:grpSpPr>
            <a:xfrm>
              <a:off x="2257425" y="3081304"/>
              <a:ext cx="799949" cy="209580"/>
              <a:chOff x="1206267" y="5675119"/>
              <a:chExt cx="1141839" cy="286524"/>
            </a:xfrm>
          </p:grpSpPr>
          <p:sp>
            <p:nvSpPr>
              <p:cNvPr id="127" name="사각형: 둥근 모서리 1106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8" name="사각형: 둥근 모서리 1107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9" name="사각형: 둥근 모서리 1108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30" name="사각형: 둥근 모서리 1109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31" name="사각형: 둥근 모서리 1110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112" name="TextBox 1091"/>
            <p:cNvSpPr txBox="1"/>
            <p:nvPr/>
          </p:nvSpPr>
          <p:spPr>
            <a:xfrm>
              <a:off x="2181224" y="2833686"/>
              <a:ext cx="10673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유연성</a:t>
              </a:r>
            </a:p>
          </p:txBody>
        </p:sp>
        <p:grpSp>
          <p:nvGrpSpPr>
            <p:cNvPr id="113" name="그룹 1092"/>
            <p:cNvGrpSpPr/>
            <p:nvPr/>
          </p:nvGrpSpPr>
          <p:grpSpPr>
            <a:xfrm>
              <a:off x="2257425" y="3538504"/>
              <a:ext cx="799949" cy="209580"/>
              <a:chOff x="1206267" y="5675119"/>
              <a:chExt cx="1141839" cy="286524"/>
            </a:xfrm>
          </p:grpSpPr>
          <p:sp>
            <p:nvSpPr>
              <p:cNvPr id="122" name="사각형: 둥근 모서리 1101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3" name="사각형: 둥근 모서리 1102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4" name="사각형: 둥근 모서리 1103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5" name="사각형: 둥근 모서리 1104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6" name="사각형: 둥근 모서리 1105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>
                  <a:alpha val="100000"/>
                </a:srgbClr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grpSp>
          <p:nvGrpSpPr>
            <p:cNvPr id="114" name="그룹 1093"/>
            <p:cNvGrpSpPr/>
            <p:nvPr/>
          </p:nvGrpSpPr>
          <p:grpSpPr>
            <a:xfrm>
              <a:off x="2257425" y="4071904"/>
              <a:ext cx="799949" cy="209580"/>
              <a:chOff x="1206267" y="5675119"/>
              <a:chExt cx="1141839" cy="286524"/>
            </a:xfrm>
          </p:grpSpPr>
          <p:sp>
            <p:nvSpPr>
              <p:cNvPr id="117" name="사각형: 둥근 모서리 1096"/>
              <p:cNvSpPr/>
              <p:nvPr/>
            </p:nvSpPr>
            <p:spPr>
              <a:xfrm>
                <a:off x="120626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18" name="사각형: 둥근 모서리 1097"/>
              <p:cNvSpPr/>
              <p:nvPr/>
            </p:nvSpPr>
            <p:spPr>
              <a:xfrm>
                <a:off x="1441720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49DD6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19" name="사각형: 둥근 모서리 1098"/>
              <p:cNvSpPr/>
              <p:nvPr/>
            </p:nvSpPr>
            <p:spPr>
              <a:xfrm>
                <a:off x="1678064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0" name="사각형: 둥근 모서리 1099"/>
              <p:cNvSpPr/>
              <p:nvPr/>
            </p:nvSpPr>
            <p:spPr>
              <a:xfrm>
                <a:off x="191351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  <p:sp>
            <p:nvSpPr>
              <p:cNvPr id="121" name="사각형: 둥근 모서리 1100"/>
              <p:cNvSpPr/>
              <p:nvPr/>
            </p:nvSpPr>
            <p:spPr>
              <a:xfrm>
                <a:off x="2140337" y="5675119"/>
                <a:ext cx="207769" cy="286524"/>
              </a:xfrm>
              <a:prstGeom prst="roundRect">
                <a:avLst>
                  <a:gd name="adj" fmla="val 16667"/>
                </a:avLst>
              </a:prstGeom>
              <a:solidFill>
                <a:srgbClr val="CACACA"/>
              </a:solidFill>
              <a:ln w="19050" cap="flat" cmpd="sng" algn="ctr">
                <a:noFill/>
                <a:prstDash val="solid"/>
              </a:ln>
            </p:spPr>
            <p:txBody>
              <a:bodyPr anchor="ctr"/>
              <a:lstStyle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kumimoji="0" lang="ko-KR" altLang="en-US" sz="2000" b="0" i="0" u="none" strike="noStrike" kern="1200" cap="none" spc="0" normalizeH="0" baseline="0">
                  <a:solidFill>
                    <a:srgbClr val="FFFFFF"/>
                  </a:solidFill>
                  <a:latin typeface="메이플스토리"/>
                  <a:ea typeface="메이플스토리"/>
                </a:endParaRPr>
              </a:p>
            </p:txBody>
          </p:sp>
        </p:grpSp>
        <p:sp>
          <p:nvSpPr>
            <p:cNvPr id="115" name="TextBox 1094"/>
            <p:cNvSpPr txBox="1"/>
            <p:nvPr/>
          </p:nvSpPr>
          <p:spPr>
            <a:xfrm>
              <a:off x="2181224" y="3301192"/>
              <a:ext cx="10673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>
                  <a:solidFill>
                    <a:srgbClr val="000000"/>
                  </a:solidFill>
                  <a:latin typeface="공체 Light"/>
                  <a:ea typeface="공체 Light"/>
                </a:rPr>
                <a:t>민첩성</a:t>
              </a:r>
            </a:p>
          </p:txBody>
        </p:sp>
        <p:sp>
          <p:nvSpPr>
            <p:cNvPr id="116" name="TextBox 1095"/>
            <p:cNvSpPr txBox="1"/>
            <p:nvPr/>
          </p:nvSpPr>
          <p:spPr>
            <a:xfrm>
              <a:off x="2181224" y="3812982"/>
              <a:ext cx="106735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200" b="0" i="0" u="none" strike="noStrike" kern="1200" cap="none" spc="0" normalizeH="0" baseline="0" dirty="0">
                  <a:solidFill>
                    <a:srgbClr val="000000"/>
                  </a:solidFill>
                  <a:latin typeface="공체 Light"/>
                  <a:ea typeface="공체 Light"/>
                </a:rPr>
                <a:t>응용력</a:t>
              </a:r>
            </a:p>
          </p:txBody>
        </p:sp>
      </p:grpSp>
      <p:sp>
        <p:nvSpPr>
          <p:cNvPr id="132" name="TextBox 3"/>
          <p:cNvSpPr txBox="1"/>
          <p:nvPr/>
        </p:nvSpPr>
        <p:spPr>
          <a:xfrm>
            <a:off x="672941" y="8775700"/>
            <a:ext cx="1603042" cy="307777"/>
          </a:xfrm>
          <a:prstGeom prst="rect">
            <a:avLst/>
          </a:prstGeom>
          <a:solidFill>
            <a:srgbClr val="C49DD6">
              <a:alpha val="64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dirty="0" err="1" smtClean="0">
                <a:latin typeface="공체 Medium"/>
                <a:ea typeface="공체 Medium"/>
              </a:rPr>
              <a:t>오고디스크</a:t>
            </a:r>
            <a:endParaRPr lang="ko-KR" altLang="en-US" sz="1400" dirty="0">
              <a:solidFill>
                <a:schemeClr val="tx1"/>
              </a:solidFill>
              <a:latin typeface="공체 Medium"/>
              <a:ea typeface="공체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129</Words>
  <Application>Microsoft Office PowerPoint</Application>
  <PresentationFormat>사용자 지정</PresentationFormat>
  <Paragraphs>69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NanumSquare ExtraBold</vt:lpstr>
      <vt:lpstr>공체 Light</vt:lpstr>
      <vt:lpstr>공체 Medium</vt:lpstr>
      <vt:lpstr>나눔스퀘어 네오 OTF Bold</vt:lpstr>
      <vt:lpstr>나눔스퀘어 네오 OTF ExtraBold</vt:lpstr>
      <vt:lpstr>맑은 고딕</vt:lpstr>
      <vt:lpstr>메이플스토리</vt:lpstr>
      <vt:lpstr>Arial</vt:lpstr>
      <vt:lpstr>Calibri</vt:lpstr>
      <vt:lpstr>Times New Roman</vt:lpstr>
      <vt:lpstr>Office Theme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23</cp:revision>
  <dcterms:created xsi:type="dcterms:W3CDTF">2006-08-16T00:00:00Z</dcterms:created>
  <dcterms:modified xsi:type="dcterms:W3CDTF">2026-06-18T10:51:58Z</dcterms:modified>
  <cp:version/>
</cp:coreProperties>
</file>