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2562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66" y="930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slide" Target="slides/slide15.xml"  /><Relationship Id="rId17" Type="http://schemas.openxmlformats.org/officeDocument/2006/relationships/slide" Target="slides/slide16.xml"  /><Relationship Id="rId18" Type="http://schemas.openxmlformats.org/officeDocument/2006/relationships/presProps" Target="presProps.xml"  /><Relationship Id="rId19" Type="http://schemas.openxmlformats.org/officeDocument/2006/relationships/viewProps" Target="viewProps.xml"  /><Relationship Id="rId2" Type="http://schemas.openxmlformats.org/officeDocument/2006/relationships/slide" Target="slides/slide1.xml"  /><Relationship Id="rId20" Type="http://schemas.openxmlformats.org/officeDocument/2006/relationships/theme" Target="theme/theme1.xml"  /><Relationship Id="rId21" Type="http://schemas.openxmlformats.org/officeDocument/2006/relationships/tableStyles" Target="tableStyles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0BB70C-4975-469A-86A3-2CD979B4AB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BA45C0B-8656-4F47-97EA-B37C8B68F0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280A7AC-CAE7-4908-B255-5D6FD6EE6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2021-08-03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8935DE3-3A89-400C-84EE-D21202876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551908C-5735-4F39-AB9E-B0C18C14A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5815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48BA5B-CBAF-446C-9062-5E7536755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5B17122-AEDA-4FE4-A070-99B1ACC85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4EA1900-9EC8-4C6D-9AED-201CD06FC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2021-08-03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73D6CF3-6068-43D3-B8D4-8E954C9D3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0550C31-6807-42C7-A9CF-5A6F134DD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3775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C23CAFF-0A37-4C02-941A-716333C8B3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86A5A29-23D8-4FF1-B027-63864C7F45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CE90948-2056-4D30-9F6A-25250F36B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2021-08-03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749296-1200-4743-994D-E980964E5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6D288F9-D871-41D2-B2ED-6B1EBA625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5285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EF16BE-B220-4159-BBF3-45150AD56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7FE8CD1-9B3C-4DDB-97E2-111F966B9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0F9728-82CC-42B0-833A-1A01EB74A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2021-08-03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F915AAD-B0EE-44D5-B6DF-5470AF338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665F3C-BD15-487C-B791-B86E1A63C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690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9EB08D-B91C-4ECD-BB47-93BFFB74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F51A2D0-049B-481C-A408-CE5B854E4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595B50-8920-400A-8BEE-81CBB988F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2021-08-03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A25A7D8-9335-4BDA-8CAD-42B4DE01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A11DD9-A3FE-4C61-95E0-3D9363FEC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0917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A5BF0F-2A62-47F6-BE02-D771A74E4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F6B85A6-C1D9-4688-B33C-2D562F29BC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B4EA41C-27D1-4E15-888D-60400C4ACA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AC03248-200C-4D98-83CA-F49CF13EE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2021-08-03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E3A5B02-7E90-4241-B3E6-B6CCF4612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CC9B6DD-9693-4D39-88C6-3FCBBBC44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7408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1FCA9AC-F9BE-41AC-A319-D23FF02EA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CE65353-AA81-4F44-9E85-871A093D1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C964D11-6817-4392-8153-4D539EF77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5BC4E68-B032-463D-9EEA-0559A069F2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AE6D623-AA65-4613-B361-1E19E98196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0CCDF06-E354-4ED3-AF39-1B36F1E5E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2021-08-03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6D26086-58AF-462B-BD05-8D6D5D28C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6C33722-97D8-4A2C-8CE5-FEB740E12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3894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BF18F7-7C23-49A4-9495-4E1607A61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910B1A6-BC30-49B2-B717-F85F423A5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2021-08-03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1BDF424-5939-4E4A-925C-0746B6897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06D5DFC-D9AF-4B54-9D70-92D0F85F6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368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7EECDFD-E817-47C0-B661-D8787F7F0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2021-08-03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719CDA2-E575-4364-8F09-FCCF4CFCD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08950CE-E219-48BD-A0F9-9895CDAB4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571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3DECE5-37B3-4CC4-890D-BC5F501C5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E4D31DB-9DCC-49F1-9CFE-08755B60D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EE743F8-CB2A-47F2-B2A6-26B5D03A16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5AA61E3-4743-4A86-9A7D-969F5DCC3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2021-08-03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39C7BDF-E161-4E51-8082-8F1D9B6D0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2223B1-7E02-464E-8338-5082E07FA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724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714014-5A31-4E06-9029-6EE822937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AE337E0-2549-47A8-8DA3-4D5EC0134E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7FE4EAC-C8B8-4B00-BB8D-5B019FB76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C6A1086-00A7-46D5-8C1D-2EE798B71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AF98-9A0E-432F-A41D-0F52A594933B}" type="datetimeFigureOut">
              <a:rPr lang="ko-KR" altLang="en-US" smtClean="0"/>
              <a:t>2021-08-03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7024A9C-311D-4680-8D82-232B9C142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ADF5650-ED84-4A13-B3C4-40FC1C425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7445939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3E93AC3-E262-46FA-A7BB-4EACE6D1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32CBC20-45B7-45B7-A363-71FE1DAEC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E40B33C-5A5A-4D24-8E06-6F4E45AEE5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6AF98-9A0E-432F-A41D-0F52A594933B}" type="datetimeFigureOut">
              <a:rPr lang="ko-KR" altLang="en-US" smtClean="0"/>
              <a:t>2021-08-03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8630594-A1DF-408F-8524-49D441AC0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32B7B3C-0162-4E10-92B2-94D7D87786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C3A0B-8727-4F49-AB7B-0CBC89702D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7844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png"  /><Relationship Id="rId4" Type="http://schemas.openxmlformats.org/officeDocument/2006/relationships/image" Target="../media/image3.pn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6.png"  /><Relationship Id="rId3" Type="http://schemas.openxmlformats.org/officeDocument/2006/relationships/image" Target="../media/image7.png"  /><Relationship Id="rId4" Type="http://schemas.openxmlformats.org/officeDocument/2006/relationships/image" Target="../media/image8.pn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png"  /><Relationship Id="rId4" Type="http://schemas.openxmlformats.org/officeDocument/2006/relationships/image" Target="../media/image3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Relationship Id="rId3" Type="http://schemas.openxmlformats.org/officeDocument/2006/relationships/image" Target="../media/image5.png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04163" y="714316"/>
            <a:ext cx="418367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4400">
                <a:solidFill>
                  <a:srgbClr val="7194CF"/>
                </a:solidFill>
                <a:latin typeface="배달의민족 한나는 열한살"/>
                <a:ea typeface="배달의민족 한나는 열한살"/>
              </a:rPr>
              <a:t>학습문제</a:t>
            </a:r>
          </a:p>
        </p:txBody>
      </p:sp>
      <p:cxnSp>
        <p:nvCxnSpPr>
          <p:cNvPr id="10" name="직선 연결선 9"/>
          <p:cNvCxnSpPr/>
          <p:nvPr/>
        </p:nvCxnSpPr>
        <p:spPr>
          <a:xfrm>
            <a:off x="5020407" y="696732"/>
            <a:ext cx="2127739" cy="0"/>
          </a:xfrm>
          <a:prstGeom prst="line">
            <a:avLst/>
          </a:prstGeom>
          <a:ln w="19050">
            <a:solidFill>
              <a:srgbClr val="7194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5020407" y="1403045"/>
            <a:ext cx="2127739" cy="0"/>
          </a:xfrm>
          <a:prstGeom prst="line">
            <a:avLst/>
          </a:prstGeom>
          <a:ln w="19050">
            <a:solidFill>
              <a:srgbClr val="7194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56766" y="1819909"/>
            <a:ext cx="1045501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 dirty="0">
                <a:solidFill>
                  <a:srgbClr val="008000"/>
                </a:solidFill>
                <a:latin typeface="배달의민족 한나는 열한살"/>
                <a:ea typeface="배달의민족 한나는 열한살"/>
              </a:rPr>
              <a:t>마음을 전하는 상황을 </a:t>
            </a:r>
            <a:endParaRPr lang="en-US" altLang="ko-KR" sz="8000" dirty="0">
              <a:solidFill>
                <a:srgbClr val="008000"/>
              </a:solidFill>
              <a:latin typeface="배달의민족 한나는 열한살"/>
              <a:ea typeface="배달의민족 한나는 열한살"/>
            </a:endParaRPr>
          </a:p>
          <a:p>
            <a:pPr algn="ctr">
              <a:defRPr/>
            </a:pPr>
            <a:r>
              <a:rPr lang="ko-KR" altLang="en-US" sz="8000" dirty="0">
                <a:latin typeface="배달의민족 한나는 열한살"/>
                <a:ea typeface="배달의민족 한나는 열한살"/>
              </a:rPr>
              <a:t>떠올려봅시다</a:t>
            </a: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2981" y="3105671"/>
            <a:ext cx="11386038" cy="2826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서로 답을 맞혀준 뒤</a:t>
            </a:r>
          </a:p>
          <a:p>
            <a:pPr algn="ctr">
              <a:defRPr/>
            </a:pPr>
            <a:r>
              <a:rPr lang="ko-KR" altLang="en-U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헤어지고 다른 친구를 만나요</a:t>
            </a:r>
            <a:r>
              <a:rPr lang="en-US" altLang="ko-KR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.</a:t>
            </a:r>
          </a:p>
          <a:p>
            <a:pPr algn="ctr">
              <a:defRPr/>
            </a:pPr>
            <a:r>
              <a:rPr lang="en-US" altLang="ko-KR" sz="6000" dirty="0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(</a:t>
            </a:r>
            <a:r>
              <a:rPr lang="ko-KR" altLang="en-US" sz="6000" dirty="0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같은 친구 두 번 </a:t>
            </a:r>
            <a:r>
              <a:rPr lang="en-US" altLang="ko-KR" sz="6000" dirty="0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X)</a:t>
            </a: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2981" y="3105671"/>
            <a:ext cx="11386038" cy="1912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이렇게 한 장 한 장 찢다가</a:t>
            </a:r>
          </a:p>
          <a:p>
            <a:pPr algn="ctr">
              <a:defRPr/>
            </a:pP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한 단어만 남으면 들고 선생님께 와요</a:t>
            </a: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  <p:graphicFrame>
        <p:nvGraphicFramePr>
          <p:cNvPr id="10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086546"/>
              </p:ext>
            </p:extLst>
          </p:nvPr>
        </p:nvGraphicFramePr>
        <p:xfrm>
          <a:off x="865774" y="5014922"/>
          <a:ext cx="10635072" cy="1516021"/>
        </p:xfrm>
        <a:graphic>
          <a:graphicData uri="http://schemas.openxmlformats.org/drawingml/2006/table">
            <a:tbl>
              <a:tblPr/>
              <a:tblGrid>
                <a:gridCol w="1329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9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9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3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93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93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93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293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516021"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>
                          <a:solidFill>
                            <a:srgbClr val="000000"/>
                          </a:solidFill>
                          <a:effectLst/>
                          <a:latin typeface="HY견고딕"/>
                          <a:ea typeface="HY견고딕"/>
                        </a:rPr>
                        <a:t>악어</a:t>
                      </a:r>
                      <a:endParaRPr lang="ko-KR" altLang="en-US" sz="2400" b="0" kern="0" spc="0">
                        <a:solidFill>
                          <a:srgbClr val="000000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곰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>
                          <a:solidFill>
                            <a:srgbClr val="000000"/>
                          </a:solidFill>
                          <a:effectLst/>
                          <a:latin typeface="HY견고딕"/>
                          <a:ea typeface="HY견고딕"/>
                        </a:rPr>
                        <a:t>고래</a:t>
                      </a:r>
                      <a:endParaRPr lang="ko-KR" altLang="en-US" sz="2400" b="0" kern="0" spc="0">
                        <a:solidFill>
                          <a:srgbClr val="000000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  <a:headEnd w="med" len="med"/>
                      <a:tailEnd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속상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  <a:headEnd w="med" len="med"/>
                      <a:tailEnd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참새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매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사막</a:t>
                      </a:r>
                    </a:p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여우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낙타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직사각형 7"/>
          <p:cNvSpPr/>
          <p:nvPr/>
        </p:nvSpPr>
        <p:spPr>
          <a:xfrm>
            <a:off x="6219825" y="4942913"/>
            <a:ext cx="5473285" cy="1728241"/>
          </a:xfrm>
          <a:prstGeom prst="rect">
            <a:avLst/>
          </a:prstGeom>
          <a:solidFill>
            <a:srgbClr val="FAF3D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2" name="직사각형 8"/>
          <p:cNvSpPr/>
          <p:nvPr/>
        </p:nvSpPr>
        <p:spPr>
          <a:xfrm>
            <a:off x="452069" y="4861186"/>
            <a:ext cx="4319268" cy="1728242"/>
          </a:xfrm>
          <a:prstGeom prst="rect">
            <a:avLst/>
          </a:prstGeom>
          <a:solidFill>
            <a:srgbClr val="FAF3D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9792" y="3105671"/>
            <a:ext cx="11592416" cy="2826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선생님께서 검사하면</a:t>
            </a:r>
          </a:p>
          <a:p>
            <a:pPr algn="ctr">
              <a:defRPr/>
            </a:pPr>
            <a:r>
              <a:rPr lang="en-US" altLang="ko-KR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&lt;</a:t>
            </a: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히어로</a:t>
            </a:r>
            <a:r>
              <a:rPr lang="en-US" altLang="ko-KR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&gt;</a:t>
            </a: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가 되어 </a:t>
            </a:r>
          </a:p>
          <a:p>
            <a:pPr algn="ctr">
              <a:defRPr/>
            </a:pP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아직 종이가 긴 친구의 답을 맞혀줍니다</a:t>
            </a: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2981" y="2743721"/>
            <a:ext cx="11386038" cy="2826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&lt;</a:t>
            </a: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히어로</a:t>
            </a:r>
            <a:r>
              <a:rPr lang="en-US" altLang="ko-KR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&gt;</a:t>
            </a: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가 많아지면</a:t>
            </a:r>
          </a:p>
          <a:p>
            <a:pPr algn="ctr">
              <a:defRPr/>
            </a:pP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한 친구의 문제를 </a:t>
            </a:r>
          </a:p>
          <a:p>
            <a:pPr algn="ctr">
              <a:defRPr/>
            </a:pP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여러 히어로들이 맞혀줘도 됩니다</a:t>
            </a: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2981" y="2743721"/>
            <a:ext cx="11386038" cy="997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아무리 설명해도 못 맞힐 경우</a:t>
            </a:r>
            <a:r>
              <a:rPr lang="en-US" altLang="ko-KR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?</a:t>
            </a: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  <p:sp>
        <p:nvSpPr>
          <p:cNvPr id="10" name="직사각형 2"/>
          <p:cNvSpPr/>
          <p:nvPr/>
        </p:nvSpPr>
        <p:spPr>
          <a:xfrm>
            <a:off x="2673715" y="3750978"/>
            <a:ext cx="6844569" cy="68894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defRPr/>
            </a:pPr>
            <a:r>
              <a:rPr lang="en-US" altLang="ko-KR" sz="4400">
                <a:solidFill>
                  <a:srgbClr val="000000"/>
                </a:solidFill>
                <a:latin typeface="배달의민족 한나는 열한살"/>
                <a:ea typeface="배달의민족 한나는 열한살"/>
              </a:rPr>
              <a:t>1</a:t>
            </a:r>
            <a:r>
              <a:rPr lang="ko-KR" altLang="en-US" sz="4400">
                <a:solidFill>
                  <a:srgbClr val="000000"/>
                </a:solidFill>
                <a:latin typeface="배달의민족 한나는 열한살"/>
                <a:ea typeface="배달의민족 한나는 열한살"/>
              </a:rPr>
              <a:t>단계</a:t>
            </a:r>
            <a:r>
              <a:rPr lang="en-US" altLang="ko-KR" sz="4400">
                <a:solidFill>
                  <a:srgbClr val="000000"/>
                </a:solidFill>
                <a:latin typeface="배달의민족 한나는 열한살"/>
                <a:ea typeface="배달의민족 한나는 열한살"/>
              </a:rPr>
              <a:t>-</a:t>
            </a:r>
            <a:r>
              <a:rPr lang="ko-KR" altLang="en-US" sz="4400">
                <a:solidFill>
                  <a:srgbClr val="000000"/>
                </a:solidFill>
                <a:latin typeface="배달의민족 한나는 열한살"/>
                <a:ea typeface="배달의민족 한나는 열한살"/>
              </a:rPr>
              <a:t>초성힌트와</a:t>
            </a:r>
            <a:r>
              <a:rPr lang="en-US" altLang="ko-KR" sz="4400">
                <a:solidFill>
                  <a:srgbClr val="000000"/>
                </a:solidFill>
                <a:latin typeface="배달의민족 한나는 열한살"/>
                <a:ea typeface="배달의민족 한나는 열한살"/>
              </a:rPr>
              <a:t> </a:t>
            </a:r>
            <a:r>
              <a:rPr lang="ko-KR" altLang="en-US" sz="4400">
                <a:solidFill>
                  <a:srgbClr val="000000"/>
                </a:solidFill>
                <a:latin typeface="배달의민족 한나는 열한살"/>
                <a:ea typeface="배달의민족 한나는 열한살"/>
              </a:rPr>
              <a:t>글자수힌트</a:t>
            </a:r>
            <a:endParaRPr lang="en-US" altLang="ko-KR">
              <a:solidFill>
                <a:srgbClr val="FF0000"/>
              </a:solidFill>
              <a:latin typeface="배달의민족 한나는 열한살"/>
              <a:ea typeface="배달의민족 한나는 열한살"/>
            </a:endParaRPr>
          </a:p>
        </p:txBody>
      </p:sp>
      <p:sp>
        <p:nvSpPr>
          <p:cNvPr id="11" name="직사각형 7"/>
          <p:cNvSpPr/>
          <p:nvPr/>
        </p:nvSpPr>
        <p:spPr>
          <a:xfrm>
            <a:off x="3141780" y="4578610"/>
            <a:ext cx="5908440" cy="6868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defRPr/>
            </a:pPr>
            <a:r>
              <a:rPr lang="en-US" altLang="ko-KR" sz="4400">
                <a:solidFill>
                  <a:srgbClr val="000000"/>
                </a:solidFill>
                <a:latin typeface="배달의민족 한나는 열한살"/>
                <a:ea typeface="배달의민족 한나는 열한살"/>
              </a:rPr>
              <a:t>2</a:t>
            </a:r>
            <a:r>
              <a:rPr lang="ko-KR" altLang="en-US" sz="4400">
                <a:solidFill>
                  <a:srgbClr val="000000"/>
                </a:solidFill>
                <a:latin typeface="배달의민족 한나는 열한살"/>
                <a:ea typeface="배달의민족 한나는 열한살"/>
              </a:rPr>
              <a:t>단계</a:t>
            </a:r>
            <a:r>
              <a:rPr lang="en-US" altLang="ko-KR" sz="4400">
                <a:solidFill>
                  <a:srgbClr val="000000"/>
                </a:solidFill>
                <a:latin typeface="배달의민족 한나는 열한살"/>
                <a:ea typeface="배달의민족 한나는 열한살"/>
              </a:rPr>
              <a:t>-</a:t>
            </a:r>
            <a:r>
              <a:rPr lang="ko-KR" altLang="en-US" sz="4400">
                <a:solidFill>
                  <a:srgbClr val="000000"/>
                </a:solidFill>
                <a:latin typeface="배달의민족 한나는 열한살"/>
                <a:ea typeface="배달의민족 한나는 열한살"/>
              </a:rPr>
              <a:t>반대 쪽 문제 출제</a:t>
            </a:r>
            <a:endParaRPr lang="en-US" altLang="ko-KR">
              <a:solidFill>
                <a:srgbClr val="FF0000"/>
              </a:solidFill>
              <a:latin typeface="배달의민족 한나는 열한살"/>
              <a:ea typeface="배달의민족 한나는 열한살"/>
            </a:endParaRPr>
          </a:p>
        </p:txBody>
      </p:sp>
      <p:sp>
        <p:nvSpPr>
          <p:cNvPr id="12" name="직사각형 9"/>
          <p:cNvSpPr/>
          <p:nvPr/>
        </p:nvSpPr>
        <p:spPr>
          <a:xfrm>
            <a:off x="531812" y="5423681"/>
            <a:ext cx="11128376" cy="6894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defRPr/>
            </a:pPr>
            <a:r>
              <a:rPr lang="en-US" altLang="ko-KR" sz="4400">
                <a:solidFill>
                  <a:srgbClr val="000000"/>
                </a:solidFill>
                <a:latin typeface="배달의민족 한나는 열한살"/>
                <a:ea typeface="배달의민족 한나는 열한살"/>
              </a:rPr>
              <a:t>3</a:t>
            </a:r>
            <a:r>
              <a:rPr lang="ko-KR" altLang="en-US" sz="4400">
                <a:solidFill>
                  <a:srgbClr val="000000"/>
                </a:solidFill>
                <a:latin typeface="배달의민족 한나는 열한살"/>
                <a:ea typeface="배달의민족 한나는 열한살"/>
              </a:rPr>
              <a:t>단계</a:t>
            </a:r>
            <a:r>
              <a:rPr lang="en-US" altLang="ko-KR" sz="4400">
                <a:solidFill>
                  <a:srgbClr val="000000"/>
                </a:solidFill>
                <a:latin typeface="배달의민족 한나는 열한살"/>
                <a:ea typeface="배달의민족 한나는 열한살"/>
              </a:rPr>
              <a:t>-</a:t>
            </a:r>
            <a:r>
              <a:rPr lang="ko-KR" altLang="en-US" sz="4400">
                <a:solidFill>
                  <a:srgbClr val="000000"/>
                </a:solidFill>
                <a:latin typeface="배달의민족 한나는 열한살"/>
                <a:ea typeface="배달의민족 한나는 열한살"/>
              </a:rPr>
              <a:t>합의하에 헤어지기</a:t>
            </a:r>
            <a:r>
              <a:rPr lang="en-US" altLang="ko-KR" sz="3600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(</a:t>
            </a:r>
            <a:r>
              <a:rPr lang="ko-KR" altLang="en-US" sz="3600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차라리 헤어지는게 더  유리</a:t>
            </a:r>
            <a:r>
              <a:rPr lang="en-US" altLang="ko-KR" sz="3600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)</a:t>
            </a:r>
            <a:endParaRPr lang="en-US" altLang="ko-KR" sz="1400">
              <a:solidFill>
                <a:srgbClr val="FF0000"/>
              </a:solidFill>
              <a:latin typeface="배달의민족 한나는 열한살"/>
              <a:ea typeface="배달의민족 한나는 열한살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1" animBg="1"/>
      <p:bldP spid="12" grpId="2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716058" y="503029"/>
            <a:ext cx="8759884" cy="1180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72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주의</a:t>
            </a:r>
            <a:r>
              <a:rPr lang="en-US" altLang="ko-KR" sz="72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!</a:t>
            </a:r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 rotWithShape="1">
          <a:blip r:embed="rId3"/>
          <a:srcRect l="17100" r="15960" b="36110"/>
          <a:stretch>
            <a:fillRect/>
          </a:stretch>
        </p:blipFill>
        <p:spPr>
          <a:xfrm flipH="1">
            <a:off x="8429518" y="-1078302"/>
            <a:ext cx="3762482" cy="3416061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 rotWithShape="1">
          <a:blip r:embed="rId4"/>
          <a:srcRect l="32650" b="41590"/>
          <a:stretch>
            <a:fillRect/>
          </a:stretch>
        </p:blipFill>
        <p:spPr>
          <a:xfrm>
            <a:off x="-2" y="-973168"/>
            <a:ext cx="4013499" cy="3310927"/>
          </a:xfrm>
          <a:prstGeom prst="rect">
            <a:avLst/>
          </a:prstGeom>
        </p:spPr>
      </p:pic>
      <p:sp>
        <p:nvSpPr>
          <p:cNvPr id="24" name="TextBox 7"/>
          <p:cNvSpPr txBox="1"/>
          <p:nvPr/>
        </p:nvSpPr>
        <p:spPr>
          <a:xfrm>
            <a:off x="1716058" y="2843553"/>
            <a:ext cx="875988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5400" b="0" i="0" u="none" strike="noStrike" kern="1200" cap="none" spc="0" normalizeH="0" baseline="0" dirty="0">
                <a:solidFill>
                  <a:srgbClr val="262626"/>
                </a:solidFill>
                <a:latin typeface="배달의민족 한나는 열한살"/>
                <a:ea typeface="배달의민족 한나는 열한살"/>
              </a:rPr>
              <a:t>설명을 할 때 그 마음에 맞는</a:t>
            </a:r>
            <a:endParaRPr kumimoji="0" lang="en-US" altLang="ko-KR" sz="5400" b="0" i="0" u="none" strike="noStrike" kern="1200" cap="none" spc="0" normalizeH="0" baseline="0" dirty="0">
              <a:solidFill>
                <a:srgbClr val="262626"/>
              </a:solidFill>
              <a:latin typeface="배달의민족 한나는 열한살"/>
              <a:ea typeface="배달의민족 한나는 열한살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solidFill>
                  <a:srgbClr val="262626"/>
                </a:solidFill>
                <a:latin typeface="배달의민족 한나는 열한살"/>
                <a:ea typeface="배달의민족 한나는 열한살"/>
              </a:rPr>
              <a:t>상황을 이야기 해야 함</a:t>
            </a:r>
            <a:endParaRPr kumimoji="0" lang="en-US" altLang="ko-KR" sz="5400" b="0" i="0" u="none" strike="noStrike" kern="1200" cap="none" spc="0" normalizeH="0" baseline="0" dirty="0">
              <a:solidFill>
                <a:srgbClr val="262626"/>
              </a:solidFill>
              <a:latin typeface="배달의민족 한나는 열한살"/>
              <a:ea typeface="배달의민족 한나는 열한살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15A328CE-F155-45AA-9893-29071C5EFAA5}"/>
              </a:ext>
            </a:extLst>
          </p:cNvPr>
          <p:cNvSpPr/>
          <p:nvPr/>
        </p:nvSpPr>
        <p:spPr>
          <a:xfrm>
            <a:off x="2890635" y="4768539"/>
            <a:ext cx="64107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sz="4000" dirty="0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(</a:t>
            </a:r>
            <a:r>
              <a:rPr lang="ko-KR" altLang="en-US" sz="4000" dirty="0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친구가 다른 곳으로 전학을 가</a:t>
            </a:r>
            <a:r>
              <a:rPr lang="en-US" altLang="ko-KR" sz="4000" dirty="0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)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488009F3-28A7-448C-8B78-A239EB6C7D75}"/>
              </a:ext>
            </a:extLst>
          </p:cNvPr>
          <p:cNvSpPr/>
          <p:nvPr/>
        </p:nvSpPr>
        <p:spPr>
          <a:xfrm>
            <a:off x="3477337" y="5571047"/>
            <a:ext cx="52373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sz="4000" dirty="0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(</a:t>
            </a:r>
            <a:r>
              <a:rPr lang="ko-KR" altLang="en-US" sz="4000" dirty="0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드디어 친구와 </a:t>
            </a:r>
            <a:r>
              <a:rPr lang="ko-KR" altLang="en-US" sz="4000" dirty="0" err="1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화해했어</a:t>
            </a:r>
            <a:r>
              <a:rPr lang="en-US" altLang="ko-KR" sz="4000" dirty="0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716058" y="1005247"/>
            <a:ext cx="8759884" cy="3745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rgbClr val="597BBF"/>
                </a:solidFill>
                <a:latin typeface="배달의민족 한나는 열한살"/>
                <a:ea typeface="배달의민족 한나는 열한살"/>
              </a:rPr>
              <a:t>우리 반 모두가</a:t>
            </a:r>
          </a:p>
          <a:p>
            <a:pPr algn="ctr">
              <a:defRPr/>
            </a:pPr>
            <a:r>
              <a:rPr lang="en-US" altLang="ko-KR" sz="8000">
                <a:solidFill>
                  <a:srgbClr val="597BBF"/>
                </a:solidFill>
                <a:latin typeface="배달의민족 한나는 열한살"/>
                <a:ea typeface="배달의민족 한나는 열한살"/>
              </a:rPr>
              <a:t>&lt;</a:t>
            </a:r>
            <a:r>
              <a:rPr lang="ko-KR" altLang="en-US" sz="8000">
                <a:solidFill>
                  <a:srgbClr val="597BBF"/>
                </a:solidFill>
                <a:latin typeface="배달의민족 한나는 열한살"/>
                <a:ea typeface="배달의민족 한나는 열한살"/>
              </a:rPr>
              <a:t>히어로</a:t>
            </a:r>
            <a:r>
              <a:rPr lang="en-US" altLang="ko-KR" sz="8000">
                <a:solidFill>
                  <a:srgbClr val="597BBF"/>
                </a:solidFill>
                <a:latin typeface="배달의민족 한나는 열한살"/>
                <a:ea typeface="배달의민족 한나는 열한살"/>
              </a:rPr>
              <a:t>&gt;</a:t>
            </a:r>
            <a:r>
              <a:rPr lang="ko-KR" altLang="en-US" sz="8000">
                <a:solidFill>
                  <a:srgbClr val="597BBF"/>
                </a:solidFill>
                <a:latin typeface="배달의민족 한나는 열한살"/>
                <a:ea typeface="배달의민족 한나는 열한살"/>
              </a:rPr>
              <a:t>가 될 때까지</a:t>
            </a:r>
          </a:p>
          <a:p>
            <a:pPr algn="ctr">
              <a:defRPr/>
            </a:pPr>
            <a:r>
              <a:rPr lang="ko-KR" altLang="en-US" sz="8000">
                <a:solidFill>
                  <a:srgbClr val="597BBF"/>
                </a:solidFill>
                <a:latin typeface="배달의민족 한나는 열한살"/>
                <a:ea typeface="배달의민족 한나는 열한살"/>
              </a:rPr>
              <a:t>활동 시작</a:t>
            </a:r>
            <a:r>
              <a:rPr lang="en-US" altLang="ko-KR" sz="8000">
                <a:solidFill>
                  <a:srgbClr val="597BBF"/>
                </a:solidFill>
                <a:latin typeface="배달의민족 한나는 열한살"/>
                <a:ea typeface="배달의민족 한나는 열한살"/>
              </a:rPr>
              <a:t>~!</a:t>
            </a: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rcRect r="26380" b="37310"/>
          <a:stretch>
            <a:fillRect/>
          </a:stretch>
        </p:blipFill>
        <p:spPr>
          <a:xfrm>
            <a:off x="8651630" y="3499155"/>
            <a:ext cx="3540367" cy="3358846"/>
          </a:xfrm>
          <a:prstGeom prst="rect">
            <a:avLst/>
          </a:prstGeom>
        </p:spPr>
      </p:pic>
      <p:pic>
        <p:nvPicPr>
          <p:cNvPr id="18" name="그림 17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678003" y="6470563"/>
            <a:ext cx="1008182" cy="3962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EB5800"/>
          </a:solidFill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1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오늘의 수업놀이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22306" y="3287882"/>
            <a:ext cx="10347388" cy="21943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38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컷팅스피드퀴즈</a:t>
            </a:r>
          </a:p>
        </p:txBody>
      </p:sp>
      <p:pic>
        <p:nvPicPr>
          <p:cNvPr id="10" name="그림 9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043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컷팅스피드퀴즈란</a:t>
            </a:r>
            <a:r>
              <a:rPr lang="en-US" altLang="ko-KR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?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5654" y="2759354"/>
            <a:ext cx="11386038" cy="2286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72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서로 문제를 내고 맞히며</a:t>
            </a:r>
          </a:p>
          <a:p>
            <a:pPr algn="ctr">
              <a:defRPr/>
            </a:pPr>
            <a:r>
              <a:rPr lang="ko-KR" altLang="en-US" sz="72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종이를 찢는 놀이</a:t>
            </a: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310" y="2392119"/>
            <a:ext cx="11980578" cy="1911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A4</a:t>
            </a: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용지를 가로로 </a:t>
            </a:r>
            <a:r>
              <a:rPr lang="en-US" altLang="ko-KR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4</a:t>
            </a: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등분한 뒤</a:t>
            </a:r>
          </a:p>
          <a:p>
            <a:pPr algn="ctr">
              <a:defRPr/>
            </a:pPr>
            <a:r>
              <a:rPr lang="en-US" altLang="ko-KR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3</a:t>
            </a: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번 접어 </a:t>
            </a:r>
            <a:r>
              <a:rPr lang="en-US" altLang="ko-KR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8</a:t>
            </a: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칸을 만들어주세요</a:t>
            </a: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  <p:graphicFrame>
        <p:nvGraphicFramePr>
          <p:cNvPr id="11" name="표 4"/>
          <p:cNvGraphicFramePr>
            <a:graphicFrameLocks noGrp="1"/>
          </p:cNvGraphicFramePr>
          <p:nvPr/>
        </p:nvGraphicFramePr>
        <p:xfrm>
          <a:off x="838711" y="4830787"/>
          <a:ext cx="10808552" cy="1516021"/>
        </p:xfrm>
        <a:graphic>
          <a:graphicData uri="http://schemas.openxmlformats.org/drawingml/2006/table">
            <a:tbl>
              <a:tblPr/>
              <a:tblGrid>
                <a:gridCol w="1351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10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1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10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10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10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510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5106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516021"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ko-KR" altLang="en-US" sz="2400" b="0" kern="0" spc="0">
                        <a:solidFill>
                          <a:srgbClr val="000000"/>
                        </a:solidFill>
                        <a:effectLst/>
                        <a:latin typeface="HY견고딕"/>
                        <a:ea typeface="HY견고딕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ko-KR" altLang="en-US" sz="2400" b="0" kern="0" spc="0">
                        <a:solidFill>
                          <a:srgbClr val="000000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ko-KR" altLang="en-US" sz="2400" b="0" kern="0" spc="0">
                        <a:solidFill>
                          <a:srgbClr val="000000"/>
                        </a:solidFill>
                        <a:effectLst/>
                        <a:latin typeface="HY견고딕"/>
                        <a:ea typeface="HY견고딕"/>
                      </a:endParaRP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  <a:headEnd w="med" len="med"/>
                      <a:tailEnd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ko-KR" altLang="en-US" sz="2400" b="0" kern="0" spc="0">
                        <a:solidFill>
                          <a:srgbClr val="000000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  <a:headEnd w="med" len="med"/>
                      <a:tailEnd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ko-KR" altLang="en-US" sz="2400" b="0" kern="0" spc="0">
                        <a:solidFill>
                          <a:srgbClr val="000000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ko-KR" altLang="en-US" sz="2400" b="0" kern="0" spc="0">
                        <a:solidFill>
                          <a:srgbClr val="000000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ko-KR" altLang="en-US" sz="2400" b="0" kern="0" spc="0">
                        <a:solidFill>
                          <a:srgbClr val="000000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ko-KR" altLang="en-US" sz="2400" b="0" kern="0" spc="0">
                        <a:solidFill>
                          <a:srgbClr val="000000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310" y="2392119"/>
            <a:ext cx="1198057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8</a:t>
            </a:r>
            <a:r>
              <a:rPr lang="ko-KR" altLang="en-U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칸에 아래 마음 중 </a:t>
            </a:r>
            <a:r>
              <a:rPr lang="en-US" altLang="ko-KR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8</a:t>
            </a:r>
            <a:r>
              <a:rPr lang="ko-KR" altLang="en-U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개를 채워보세요</a:t>
            </a:r>
            <a:r>
              <a:rPr lang="en-US" altLang="ko-KR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,</a:t>
            </a:r>
            <a:endParaRPr lang="ko-KR" altLang="en-US" sz="6000" dirty="0">
              <a:solidFill>
                <a:schemeClr val="tx1">
                  <a:lumMod val="85000"/>
                  <a:lumOff val="15000"/>
                </a:schemeClr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  <p:sp>
        <p:nvSpPr>
          <p:cNvPr id="12" name="직사각형 2"/>
          <p:cNvSpPr/>
          <p:nvPr/>
        </p:nvSpPr>
        <p:spPr>
          <a:xfrm>
            <a:off x="957729" y="3981951"/>
            <a:ext cx="10276542" cy="1905650"/>
          </a:xfrm>
          <a:prstGeom prst="rect">
            <a:avLst/>
          </a:prstGeom>
          <a:solidFill>
            <a:srgbClr val="9BE5C8"/>
          </a:solidFill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defRPr/>
            </a:pPr>
            <a:r>
              <a:rPr lang="ko-KR" altLang="en-US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고마움</a:t>
            </a:r>
            <a:r>
              <a:rPr lang="en-US" altLang="ko-KR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, </a:t>
            </a:r>
            <a:r>
              <a:rPr lang="ko-KR" altLang="en-US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미안함</a:t>
            </a:r>
            <a:r>
              <a:rPr lang="en-US" altLang="ko-KR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, </a:t>
            </a:r>
            <a:r>
              <a:rPr lang="ko-KR" altLang="en-US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기쁨</a:t>
            </a:r>
            <a:r>
              <a:rPr lang="en-US" altLang="ko-KR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, </a:t>
            </a:r>
            <a:r>
              <a:rPr lang="ko-KR" altLang="en-US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무서움</a:t>
            </a:r>
            <a:r>
              <a:rPr lang="en-US" altLang="ko-KR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, </a:t>
            </a:r>
            <a:r>
              <a:rPr lang="ko-KR" altLang="en-US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긴장</a:t>
            </a:r>
            <a:endParaRPr lang="en-US" altLang="ko-KR" sz="6000" dirty="0">
              <a:solidFill>
                <a:schemeClr val="dk1"/>
              </a:solidFill>
              <a:latin typeface="배달의민족 한나는 열한살"/>
              <a:ea typeface="배달의민족 한나는 열한살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  <a:defRPr/>
            </a:pPr>
            <a:r>
              <a:rPr lang="ko-KR" altLang="en-US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슬픔</a:t>
            </a:r>
            <a:r>
              <a:rPr lang="en-US" altLang="ko-KR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, </a:t>
            </a:r>
            <a:r>
              <a:rPr lang="ko-KR" altLang="en-US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위로</a:t>
            </a:r>
            <a:r>
              <a:rPr lang="en-US" altLang="ko-KR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, </a:t>
            </a:r>
            <a:r>
              <a:rPr lang="ko-KR" altLang="en-US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다행</a:t>
            </a:r>
            <a:r>
              <a:rPr lang="en-US" altLang="ko-KR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, </a:t>
            </a:r>
            <a:r>
              <a:rPr lang="ko-KR" altLang="en-US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그리움</a:t>
            </a:r>
            <a:r>
              <a:rPr lang="en-US" altLang="ko-KR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, </a:t>
            </a:r>
            <a:r>
              <a:rPr lang="ko-KR" altLang="en-US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속상함</a:t>
            </a:r>
            <a:r>
              <a:rPr lang="en-US" altLang="ko-KR" sz="6000" dirty="0">
                <a:solidFill>
                  <a:schemeClr val="dk1"/>
                </a:solidFill>
                <a:latin typeface="배달의민족 한나는 열한살"/>
                <a:ea typeface="배달의민족 한나는 열한살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2981" y="3105671"/>
            <a:ext cx="11386038" cy="1912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선생님이 </a:t>
            </a:r>
            <a:r>
              <a:rPr lang="en-US" altLang="ko-KR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“</a:t>
            </a: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시작</a:t>
            </a:r>
            <a:r>
              <a:rPr lang="en-US" altLang="ko-KR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”</a:t>
            </a: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을 외치면</a:t>
            </a:r>
          </a:p>
          <a:p>
            <a:pPr algn="ctr">
              <a:defRPr/>
            </a:pP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일어나서 친구 한 명을 만나요</a:t>
            </a: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-89022" y="2675047"/>
            <a:ext cx="12377801" cy="1914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둘이 순서를 정하고 먼저 하는 친구가</a:t>
            </a:r>
          </a:p>
          <a:p>
            <a:pPr algn="ctr">
              <a:defRPr/>
            </a:pPr>
            <a:r>
              <a:rPr lang="ko-KR" altLang="en-U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종이의 양 끝의 단어 중 한 개를 문제내요</a:t>
            </a: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  <p:graphicFrame>
        <p:nvGraphicFramePr>
          <p:cNvPr id="11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997826"/>
              </p:ext>
            </p:extLst>
          </p:nvPr>
        </p:nvGraphicFramePr>
        <p:xfrm>
          <a:off x="960900" y="4637224"/>
          <a:ext cx="10185312" cy="1207388"/>
        </p:xfrm>
        <a:graphic>
          <a:graphicData uri="http://schemas.openxmlformats.org/drawingml/2006/table">
            <a:tbl>
              <a:tblPr/>
              <a:tblGrid>
                <a:gridCol w="1273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1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3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31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31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31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31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31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207388"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effectLst/>
                          <a:latin typeface="HY견고딕"/>
                          <a:ea typeface="HY견고딕"/>
                        </a:rPr>
                        <a:t>고마움</a:t>
                      </a:r>
                      <a:endParaRPr lang="ko-KR" altLang="en-US" sz="2400" b="0" kern="0" spc="0" dirty="0">
                        <a:solidFill>
                          <a:srgbClr val="000000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미안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effectLst/>
                          <a:latin typeface="HY견고딕"/>
                          <a:ea typeface="HY견고딕"/>
                        </a:rPr>
                        <a:t>고마움</a:t>
                      </a:r>
                      <a:endParaRPr lang="ko-KR" altLang="en-US" sz="2400" b="0" kern="0" spc="0" dirty="0">
                        <a:solidFill>
                          <a:srgbClr val="000000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  <a:headEnd w="med" len="med"/>
                      <a:tailEnd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속상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  <a:headEnd w="med" len="med"/>
                      <a:tailEnd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긴장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그리움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슬픔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무서움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도넛 9"/>
          <p:cNvSpPr/>
          <p:nvPr/>
        </p:nvSpPr>
        <p:spPr>
          <a:xfrm>
            <a:off x="9999750" y="4708588"/>
            <a:ext cx="1008140" cy="1057885"/>
          </a:xfrm>
          <a:prstGeom prst="donut">
            <a:avLst>
              <a:gd name="adj" fmla="val 6403"/>
            </a:avLst>
          </a:prstGeom>
          <a:solidFill>
            <a:srgbClr val="3057B9">
              <a:alpha val="62750"/>
            </a:srgbClr>
          </a:solidFill>
          <a:ln w="19050" cap="flat" cmpd="sng" algn="ctr">
            <a:solidFill>
              <a:srgbClr val="475E9C">
                <a:alpha val="100000"/>
              </a:srgbClr>
            </a:solidFill>
            <a:prstDash val="solid"/>
          </a:ln>
        </p:spPr>
        <p:txBody>
          <a:bodyPr anchor="ctr"/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000000"/>
              </a:solidFill>
              <a:latin typeface="함초롬돋움"/>
              <a:ea typeface="함초롬돋움"/>
              <a:cs typeface="함초롬돋움"/>
            </a:endParaRPr>
          </a:p>
        </p:txBody>
      </p:sp>
      <p:sp>
        <p:nvSpPr>
          <p:cNvPr id="13" name="도넛 9"/>
          <p:cNvSpPr/>
          <p:nvPr/>
        </p:nvSpPr>
        <p:spPr>
          <a:xfrm>
            <a:off x="1099351" y="4743867"/>
            <a:ext cx="1008140" cy="1057885"/>
          </a:xfrm>
          <a:prstGeom prst="donut">
            <a:avLst>
              <a:gd name="adj" fmla="val 6403"/>
            </a:avLst>
          </a:prstGeom>
          <a:solidFill>
            <a:srgbClr val="3057B9">
              <a:alpha val="62750"/>
            </a:srgbClr>
          </a:solidFill>
          <a:ln w="19050" cap="flat" cmpd="sng" algn="ctr">
            <a:solidFill>
              <a:srgbClr val="475E9C">
                <a:alpha val="100000"/>
              </a:srgbClr>
            </a:solidFill>
            <a:prstDash val="solid"/>
          </a:ln>
        </p:spPr>
        <p:txBody>
          <a:bodyPr anchor="ctr"/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000000"/>
              </a:solidFill>
              <a:latin typeface="함초롬돋움"/>
              <a:ea typeface="함초롬돋움"/>
              <a:cs typeface="함초롬돋움"/>
            </a:endParaRPr>
          </a:p>
        </p:txBody>
      </p:sp>
      <p:sp>
        <p:nvSpPr>
          <p:cNvPr id="14" name="텍스트 개체 틀 4"/>
          <p:cNvSpPr txBox="1"/>
          <p:nvPr/>
        </p:nvSpPr>
        <p:spPr>
          <a:xfrm>
            <a:off x="1299578" y="6062434"/>
            <a:ext cx="3425395" cy="360358"/>
          </a:xfrm>
          <a:prstGeom prst="rect">
            <a:avLst/>
          </a:prstGeom>
          <a:noFill/>
        </p:spPr>
        <p:txBody>
          <a:bodyPr/>
          <a:lstStyle/>
          <a:p>
            <a: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altLang="ko-KR" sz="2400" dirty="0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“</a:t>
            </a:r>
            <a:r>
              <a:rPr lang="ko-KR" altLang="en-US" sz="2400" dirty="0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친구에게 선물 받는 상황</a:t>
            </a:r>
            <a:r>
              <a:rPr lang="en-US" altLang="ko-KR" sz="2400" dirty="0">
                <a:solidFill>
                  <a:srgbClr val="FF0000"/>
                </a:solidFill>
                <a:latin typeface="배달의민족 한나는 열한살"/>
                <a:ea typeface="배달의민족 한나는 열한살"/>
              </a:rPr>
              <a:t>“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1" animBg="1"/>
      <p:bldP spid="13" grpId="0" animBg="1"/>
      <p:bldP spid="14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-89022" y="2675047"/>
            <a:ext cx="12377801" cy="999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친구가 답을 맞히면 그 단어를 찢어요 </a:t>
            </a: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  <p:graphicFrame>
        <p:nvGraphicFramePr>
          <p:cNvPr id="1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465624"/>
              </p:ext>
            </p:extLst>
          </p:nvPr>
        </p:nvGraphicFramePr>
        <p:xfrm>
          <a:off x="1952977" y="4006905"/>
          <a:ext cx="8681152" cy="1516021"/>
        </p:xfrm>
        <a:graphic>
          <a:graphicData uri="http://schemas.openxmlformats.org/drawingml/2006/table">
            <a:tbl>
              <a:tblPr/>
              <a:tblGrid>
                <a:gridCol w="1085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5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5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5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5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51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51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51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516021"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effectLst/>
                          <a:latin typeface="HY견고딕"/>
                          <a:ea typeface="HY견고딕"/>
                        </a:rPr>
                        <a:t>고마움</a:t>
                      </a:r>
                      <a:endParaRPr lang="ko-KR" altLang="en-US" sz="2400" b="0" kern="0" spc="0" dirty="0">
                        <a:solidFill>
                          <a:srgbClr val="000000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미안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effectLst/>
                          <a:latin typeface="HY견고딕"/>
                          <a:ea typeface="HY견고딕"/>
                        </a:rPr>
                        <a:t>고마움</a:t>
                      </a:r>
                      <a:endParaRPr lang="ko-KR" altLang="en-US" sz="2400" b="0" kern="0" spc="0" dirty="0">
                        <a:solidFill>
                          <a:srgbClr val="000000"/>
                        </a:solidFill>
                        <a:latin typeface="HY견고딕"/>
                        <a:ea typeface="HY견고딕"/>
                      </a:endParaRP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  <a:headEnd w="med" len="med"/>
                      <a:tailEnd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속상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  <a:headEnd w="med" len="med"/>
                      <a:tailEnd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긴장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그리움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슬픔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7907" cap="flat" cmpd="sng" algn="ctr">
                      <a:solidFill>
                        <a:srgbClr val="000000"/>
                      </a:solidFill>
                      <a:prstDash val="dot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2400" b="0" kern="0" spc="0" dirty="0">
                          <a:solidFill>
                            <a:srgbClr val="000000"/>
                          </a:solidFill>
                          <a:latin typeface="HY견고딕"/>
                          <a:ea typeface="HY견고딕"/>
                        </a:rPr>
                        <a:t>무서움</a:t>
                      </a:r>
                    </a:p>
                  </a:txBody>
                  <a:tcPr marL="64770" marR="64770" marT="17907" marB="17907" anchor="ctr">
                    <a:lnL w="17907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" name="직사각형 11"/>
          <p:cNvSpPr/>
          <p:nvPr/>
        </p:nvSpPr>
        <p:spPr>
          <a:xfrm>
            <a:off x="1716058" y="3936799"/>
            <a:ext cx="1354864" cy="1656231"/>
          </a:xfrm>
          <a:prstGeom prst="rect">
            <a:avLst/>
          </a:prstGeom>
          <a:solidFill>
            <a:srgbClr val="FAF3D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6058" y="570141"/>
            <a:ext cx="87598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0">
                <a:solidFill>
                  <a:schemeClr val="bg1"/>
                </a:solidFill>
                <a:latin typeface="배달의민족 한나는 열한살"/>
                <a:ea typeface="배달의민족 한나는 열한살"/>
              </a:rPr>
              <a:t>활동 소개</a:t>
            </a:r>
            <a:endParaRPr lang="ko-KR" altLang="en-US" sz="6600">
              <a:solidFill>
                <a:schemeClr val="bg1"/>
              </a:solidFill>
              <a:latin typeface="배달의민족 한나는 열한살"/>
              <a:ea typeface="배달의민족 한나는 열한살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3"/>
          <a:srcRect l="24970" t="190" r="2580" b="37780"/>
          <a:stretch>
            <a:fillRect/>
          </a:stretch>
        </p:blipFill>
        <p:spPr>
          <a:xfrm>
            <a:off x="0" y="-438187"/>
            <a:ext cx="2892669" cy="275935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4"/>
          <a:srcRect r="26380" b="37310"/>
          <a:stretch>
            <a:fillRect/>
          </a:stretch>
        </p:blipFill>
        <p:spPr>
          <a:xfrm>
            <a:off x="9430296" y="-298937"/>
            <a:ext cx="2761704" cy="26201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2981" y="3105671"/>
            <a:ext cx="11386038" cy="1912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다음 상대 친구의 문제의 답을</a:t>
            </a:r>
          </a:p>
          <a:p>
            <a:pPr algn="ctr">
              <a:defRPr/>
            </a:pP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배달의민족 한나는 열한살"/>
                <a:ea typeface="배달의민족 한나는 열한살"/>
              </a:rPr>
              <a:t>맞혀줍니다</a:t>
            </a:r>
          </a:p>
        </p:txBody>
      </p:sp>
      <p:pic>
        <p:nvPicPr>
          <p:cNvPr id="9" name="그림 8" descr="텍스트, 클립아트, 벡터그래픽이(가) 표시된 사진  자동 생성된 설명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183818" y="6461771"/>
            <a:ext cx="1008182" cy="3962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199</ep:Words>
  <ep:PresentationFormat>와이드스크린</ep:PresentationFormat>
  <ep:Paragraphs>55</ep:Paragraphs>
  <ep:Slides>16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ep:HeadingPairs>
  <ep:TitlesOfParts>
    <vt:vector size="17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2021-07-18T06:14:36.000</dcterms:created>
  <dc:creator>김 우찬</dc:creator>
  <cp:lastModifiedBy>user</cp:lastModifiedBy>
  <dcterms:modified xsi:type="dcterms:W3CDTF">2022-09-13T05:37:10.945</dcterms:modified>
  <cp:revision>14</cp:revision>
  <dc:title>PowerPoint 프레젠테이션</dc:title>
  <cp:version/>
</cp:coreProperties>
</file>