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0609" autoAdjust="0"/>
    <p:restoredTop sz="93911"/>
  </p:normalViewPr>
  <p:slideViewPr>
    <p:cSldViewPr>
      <p:cViewPr>
        <p:scale>
          <a:sx n="50" d="100"/>
          <a:sy n="50" d="100"/>
        </p:scale>
        <p:origin x="984" y="53"/>
      </p:cViewPr>
      <p:guideLst>
        <p:guide orient="horz" pos="3239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-3144"/>
    </p:cViewPr>
  </p:sorter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presProps" Target="presProps.xml"  /><Relationship Id="rId36" Type="http://schemas.openxmlformats.org/officeDocument/2006/relationships/viewProps" Target="viewProps.xml"  /><Relationship Id="rId37" Type="http://schemas.openxmlformats.org/officeDocument/2006/relationships/theme" Target="theme/theme1.xml"  /><Relationship Id="rId38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96605096-BDC5-4406-AFF4-11E4385B24D0}" type="datetime1">
              <a:rPr lang="ko-KR" altLang="en-US"/>
              <a:pPr lvl="0">
                <a:defRPr/>
              </a:pPr>
              <a:t>2022-09-22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2"/>
            <a:ext cx="4457700" cy="9159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2"/>
            <a:ext cx="4457700" cy="9159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C1EA8EA-D7C2-42E3-AD83-863C3EE34A2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7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F567577-DCC4-40EC-B2AA-2B5C42501234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정답</a:t>
            </a:r>
            <a:r>
              <a:rPr lang="en-US" altLang="ko-KR"/>
              <a:t>: </a:t>
            </a:r>
            <a:r>
              <a:rPr lang="ko-KR" altLang="en-US"/>
              <a:t>잎자루라고 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정답</a:t>
            </a:r>
            <a:r>
              <a:rPr lang="en-US" altLang="ko-KR"/>
              <a:t>: </a:t>
            </a:r>
            <a:r>
              <a:rPr lang="ko-KR" altLang="en-US"/>
              <a:t>식물의 줄기부분으로 만들었습니다</a:t>
            </a:r>
            <a:r>
              <a:rPr lang="en-US" altLang="ko-KR"/>
              <a:t>.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정답</a:t>
            </a:r>
            <a:r>
              <a:rPr lang="en-US" altLang="ko-KR"/>
              <a:t>: </a:t>
            </a:r>
            <a:r>
              <a:rPr lang="ko-KR" altLang="en-US"/>
              <a:t>공기가 가득 차있어 물에 따서 삽니다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묻고 답하기 놀이 대체활동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C1EA8EA-D7C2-42E3-AD83-863C3EE34A22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10" Type="http://schemas.openxmlformats.org/officeDocument/2006/relationships/image" Target="../media/image28.png"  /><Relationship Id="rId11" Type="http://schemas.openxmlformats.org/officeDocument/2006/relationships/image" Target="../media/image35.png"  /><Relationship Id="rId12" Type="http://schemas.openxmlformats.org/officeDocument/2006/relationships/image" Target="../media/image30.png"  /><Relationship Id="rId13" Type="http://schemas.openxmlformats.org/officeDocument/2006/relationships/image" Target="../media/image30.png"  /><Relationship Id="rId14" Type="http://schemas.openxmlformats.org/officeDocument/2006/relationships/image" Target="../media/image31.png"  /><Relationship Id="rId15" Type="http://schemas.openxmlformats.org/officeDocument/2006/relationships/image" Target="../media/image37.png"  /><Relationship Id="rId16" Type="http://schemas.openxmlformats.org/officeDocument/2006/relationships/image" Target="../media/image38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Relationship Id="rId4" Type="http://schemas.openxmlformats.org/officeDocument/2006/relationships/image" Target="../media/image27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20.png"  /><Relationship Id="rId8" Type="http://schemas.openxmlformats.org/officeDocument/2006/relationships/image" Target="../media/image24.png"  /><Relationship Id="rId9" Type="http://schemas.openxmlformats.org/officeDocument/2006/relationships/image" Target="../media/image2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10" Type="http://schemas.openxmlformats.org/officeDocument/2006/relationships/image" Target="../media/image28.png"  /><Relationship Id="rId11" Type="http://schemas.openxmlformats.org/officeDocument/2006/relationships/image" Target="../media/image39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Relationship Id="rId4" Type="http://schemas.openxmlformats.org/officeDocument/2006/relationships/image" Target="../media/image27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20.png"  /><Relationship Id="rId8" Type="http://schemas.openxmlformats.org/officeDocument/2006/relationships/image" Target="../media/image24.png"  /><Relationship Id="rId9" Type="http://schemas.openxmlformats.org/officeDocument/2006/relationships/image" Target="../media/image28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10" Type="http://schemas.openxmlformats.org/officeDocument/2006/relationships/image" Target="../media/image26.png"  /><Relationship Id="rId11" Type="http://schemas.openxmlformats.org/officeDocument/2006/relationships/image" Target="../media/image25.png"  /><Relationship Id="rId12" Type="http://schemas.openxmlformats.org/officeDocument/2006/relationships/image" Target="../media/image35.png"  /><Relationship Id="rId13" Type="http://schemas.openxmlformats.org/officeDocument/2006/relationships/image" Target="../media/image31.png"  /><Relationship Id="rId14" Type="http://schemas.openxmlformats.org/officeDocument/2006/relationships/image" Target="../media/image37.png"  /><Relationship Id="rId15" Type="http://schemas.openxmlformats.org/officeDocument/2006/relationships/image" Target="../media/image38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Relationship Id="rId4" Type="http://schemas.openxmlformats.org/officeDocument/2006/relationships/image" Target="../media/image27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20.png"  /><Relationship Id="rId8" Type="http://schemas.openxmlformats.org/officeDocument/2006/relationships/image" Target="../media/image24.png"  /><Relationship Id="rId9" Type="http://schemas.openxmlformats.org/officeDocument/2006/relationships/image" Target="../media/image2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0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41.png"  /><Relationship Id="rId7" Type="http://schemas.openxmlformats.org/officeDocument/2006/relationships/image" Target="../media/image42.png"  /><Relationship Id="rId8" Type="http://schemas.openxmlformats.org/officeDocument/2006/relationships/image" Target="../media/image4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8.png"  /><Relationship Id="rId11" Type="http://schemas.openxmlformats.org/officeDocument/2006/relationships/image" Target="../media/image20.png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44.png"  /><Relationship Id="rId7" Type="http://schemas.openxmlformats.org/officeDocument/2006/relationships/image" Target="../media/image45.png"  /><Relationship Id="rId8" Type="http://schemas.openxmlformats.org/officeDocument/2006/relationships/image" Target="../media/image46.png"  /><Relationship Id="rId9" Type="http://schemas.openxmlformats.org/officeDocument/2006/relationships/image" Target="../media/image4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10" Type="http://schemas.openxmlformats.org/officeDocument/2006/relationships/image" Target="../media/image49.png"  /><Relationship Id="rId11" Type="http://schemas.openxmlformats.org/officeDocument/2006/relationships/image" Target="../media/image50.png"  /><Relationship Id="rId12" Type="http://schemas.openxmlformats.org/officeDocument/2006/relationships/image" Target="../media/image51.png"  /><Relationship Id="rId13" Type="http://schemas.openxmlformats.org/officeDocument/2006/relationships/image" Target="../media/image49.png"  /><Relationship Id="rId14" Type="http://schemas.openxmlformats.org/officeDocument/2006/relationships/image" Target="../media/image50.png"  /><Relationship Id="rId15" Type="http://schemas.openxmlformats.org/officeDocument/2006/relationships/image" Target="../media/image49.png"  /><Relationship Id="rId16" Type="http://schemas.openxmlformats.org/officeDocument/2006/relationships/image" Target="../media/image50.png"  /><Relationship Id="rId17" Type="http://schemas.openxmlformats.org/officeDocument/2006/relationships/image" Target="../media/image51.png"  /><Relationship Id="rId18" Type="http://schemas.openxmlformats.org/officeDocument/2006/relationships/image" Target="../media/image52.png"  /><Relationship Id="rId19" Type="http://schemas.openxmlformats.org/officeDocument/2006/relationships/image" Target="../media/image51.png"  /><Relationship Id="rId2" Type="http://schemas.openxmlformats.org/officeDocument/2006/relationships/slideLayout" Target="../slideLayouts/slideLayout1.xml"  /><Relationship Id="rId20" Type="http://schemas.openxmlformats.org/officeDocument/2006/relationships/image" Target="../media/image49.png"  /><Relationship Id="rId21" Type="http://schemas.openxmlformats.org/officeDocument/2006/relationships/image" Target="../media/image50.png"  /><Relationship Id="rId22" Type="http://schemas.openxmlformats.org/officeDocument/2006/relationships/image" Target="../media/image51.png"  /><Relationship Id="rId23" Type="http://schemas.openxmlformats.org/officeDocument/2006/relationships/image" Target="../media/image51.png"  /><Relationship Id="rId3" Type="http://schemas.openxmlformats.org/officeDocument/2006/relationships/image" Target="../media/image5.png"  /><Relationship Id="rId4" Type="http://schemas.openxmlformats.org/officeDocument/2006/relationships/image" Target="../media/image27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49.png"  /><Relationship Id="rId8" Type="http://schemas.openxmlformats.org/officeDocument/2006/relationships/image" Target="../media/image50.png"  /><Relationship Id="rId9" Type="http://schemas.openxmlformats.org/officeDocument/2006/relationships/image" Target="../media/image5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53.png"  /><Relationship Id="rId7" Type="http://schemas.openxmlformats.org/officeDocument/2006/relationships/image" Target="../media/image54.png"  /><Relationship Id="rId8" Type="http://schemas.openxmlformats.org/officeDocument/2006/relationships/image" Target="../media/image55.png"  /><Relationship Id="rId9" Type="http://schemas.openxmlformats.org/officeDocument/2006/relationships/image" Target="../media/image5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2.png"  /><Relationship Id="rId11" Type="http://schemas.openxmlformats.org/officeDocument/2006/relationships/image" Target="../media/image13.png"  /><Relationship Id="rId12" Type="http://schemas.openxmlformats.org/officeDocument/2006/relationships/image" Target="../media/image14.png"  /><Relationship Id="rId13" Type="http://schemas.openxmlformats.org/officeDocument/2006/relationships/image" Target="../media/image15.png"  /><Relationship Id="rId14" Type="http://schemas.openxmlformats.org/officeDocument/2006/relationships/image" Target="../media/image16.png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Relationship Id="rId8" Type="http://schemas.openxmlformats.org/officeDocument/2006/relationships/image" Target="../media/image10.png"  /><Relationship Id="rId9" Type="http://schemas.openxmlformats.org/officeDocument/2006/relationships/image" Target="../media/image11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6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27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8.png"  /><Relationship Id="rId11" Type="http://schemas.openxmlformats.org/officeDocument/2006/relationships/image" Target="../media/image19.png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9.png"  /><Relationship Id="rId7" Type="http://schemas.openxmlformats.org/officeDocument/2006/relationships/image" Target="../media/image10.png"  /><Relationship Id="rId8" Type="http://schemas.openxmlformats.org/officeDocument/2006/relationships/image" Target="../media/image11.png"  /><Relationship Id="rId9" Type="http://schemas.openxmlformats.org/officeDocument/2006/relationships/image" Target="../media/image17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56.png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57.png"  /><Relationship Id="rId7" Type="http://schemas.openxmlformats.org/officeDocument/2006/relationships/image" Target="../media/image53.png"  /><Relationship Id="rId8" Type="http://schemas.openxmlformats.org/officeDocument/2006/relationships/image" Target="../media/image54.png"  /><Relationship Id="rId9" Type="http://schemas.openxmlformats.org/officeDocument/2006/relationships/image" Target="../media/image5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3.png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20.png"  /><Relationship Id="rId7" Type="http://schemas.openxmlformats.org/officeDocument/2006/relationships/image" Target="../media/image21.png"  /><Relationship Id="rId8" Type="http://schemas.openxmlformats.org/officeDocument/2006/relationships/image" Target="../media/image22.png"  /><Relationship Id="rId9" Type="http://schemas.openxmlformats.org/officeDocument/2006/relationships/hyperlink" Target="https://youtu.be/0_hX86wHYJ8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6.png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20.png"  /><Relationship Id="rId8" Type="http://schemas.openxmlformats.org/officeDocument/2006/relationships/image" Target="../media/image24.png"  /><Relationship Id="rId9" Type="http://schemas.openxmlformats.org/officeDocument/2006/relationships/image" Target="../media/image2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10" Type="http://schemas.openxmlformats.org/officeDocument/2006/relationships/image" Target="../media/image29.png"  /><Relationship Id="rId11" Type="http://schemas.openxmlformats.org/officeDocument/2006/relationships/image" Target="../media/image30.png"  /><Relationship Id="rId12" Type="http://schemas.openxmlformats.org/officeDocument/2006/relationships/image" Target="../media/image30.png"  /><Relationship Id="rId13" Type="http://schemas.openxmlformats.org/officeDocument/2006/relationships/image" Target="../media/image30.png"  /><Relationship Id="rId14" Type="http://schemas.openxmlformats.org/officeDocument/2006/relationships/image" Target="../media/image30.png"  /><Relationship Id="rId15" Type="http://schemas.openxmlformats.org/officeDocument/2006/relationships/image" Target="../media/image31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Relationship Id="rId4" Type="http://schemas.openxmlformats.org/officeDocument/2006/relationships/image" Target="../media/image27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20.png"  /><Relationship Id="rId8" Type="http://schemas.openxmlformats.org/officeDocument/2006/relationships/image" Target="../media/image24.png"  /><Relationship Id="rId9" Type="http://schemas.openxmlformats.org/officeDocument/2006/relationships/image" Target="../media/image2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2.png"  /><Relationship Id="rId11" Type="http://schemas.openxmlformats.org/officeDocument/2006/relationships/image" Target="../media/image33.png"  /><Relationship Id="rId12" Type="http://schemas.openxmlformats.org/officeDocument/2006/relationships/image" Target="../media/image34.png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20.png"  /><Relationship Id="rId8" Type="http://schemas.openxmlformats.org/officeDocument/2006/relationships/image" Target="../media/image24.png"  /><Relationship Id="rId9" Type="http://schemas.openxmlformats.org/officeDocument/2006/relationships/image" Target="../media/image28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10" Type="http://schemas.openxmlformats.org/officeDocument/2006/relationships/image" Target="../media/image30.png"  /><Relationship Id="rId11" Type="http://schemas.openxmlformats.org/officeDocument/2006/relationships/image" Target="../media/image30.png"  /><Relationship Id="rId12" Type="http://schemas.openxmlformats.org/officeDocument/2006/relationships/image" Target="../media/image30.png"  /><Relationship Id="rId13" Type="http://schemas.openxmlformats.org/officeDocument/2006/relationships/image" Target="../media/image30.png"  /><Relationship Id="rId14" Type="http://schemas.openxmlformats.org/officeDocument/2006/relationships/image" Target="../media/image31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Relationship Id="rId4" Type="http://schemas.openxmlformats.org/officeDocument/2006/relationships/image" Target="../media/image27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20.png"  /><Relationship Id="rId8" Type="http://schemas.openxmlformats.org/officeDocument/2006/relationships/image" Target="../media/image24.png"  /><Relationship Id="rId9" Type="http://schemas.openxmlformats.org/officeDocument/2006/relationships/image" Target="../media/image3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10" Type="http://schemas.openxmlformats.org/officeDocument/2006/relationships/image" Target="../media/image28.png"  /><Relationship Id="rId11" Type="http://schemas.openxmlformats.org/officeDocument/2006/relationships/image" Target="../media/image35.png"  /><Relationship Id="rId12" Type="http://schemas.openxmlformats.org/officeDocument/2006/relationships/image" Target="../media/image30.png"  /><Relationship Id="rId13" Type="http://schemas.openxmlformats.org/officeDocument/2006/relationships/image" Target="../media/image30.png"  /><Relationship Id="rId14" Type="http://schemas.openxmlformats.org/officeDocument/2006/relationships/image" Target="../media/image31.png"  /><Relationship Id="rId15" Type="http://schemas.openxmlformats.org/officeDocument/2006/relationships/image" Target="../media/image36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Relationship Id="rId4" Type="http://schemas.openxmlformats.org/officeDocument/2006/relationships/image" Target="../media/image27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20.png"  /><Relationship Id="rId8" Type="http://schemas.openxmlformats.org/officeDocument/2006/relationships/image" Target="../media/image24.png"  /><Relationship Id="rId9" Type="http://schemas.openxmlformats.org/officeDocument/2006/relationships/image" Target="../media/image2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자유형 33"/>
          <p:cNvSpPr/>
          <p:nvPr/>
        </p:nvSpPr>
        <p:spPr>
          <a:xfrm rot="5400000">
            <a:off x="430109" y="180945"/>
            <a:ext cx="2158719" cy="1796832"/>
          </a:xfrm>
          <a:custGeom>
            <a:avLst/>
            <a:gdLst>
              <a:gd name="connsiteX0" fmla="*/ 0 w 1439146"/>
              <a:gd name="connsiteY0" fmla="*/ 1197888 h 1197888"/>
              <a:gd name="connsiteX1" fmla="*/ 0 w 1439146"/>
              <a:gd name="connsiteY1" fmla="*/ 1 h 1197888"/>
              <a:gd name="connsiteX2" fmla="*/ 854071 w 1439146"/>
              <a:gd name="connsiteY2" fmla="*/ 1 h 1197888"/>
              <a:gd name="connsiteX3" fmla="*/ 854081 w 1439146"/>
              <a:gd name="connsiteY3" fmla="*/ 0 h 1197888"/>
              <a:gd name="connsiteX4" fmla="*/ 854091 w 1439146"/>
              <a:gd name="connsiteY4" fmla="*/ 1 h 1197888"/>
              <a:gd name="connsiteX5" fmla="*/ 863080 w 1439146"/>
              <a:gd name="connsiteY5" fmla="*/ 1 h 1197888"/>
              <a:gd name="connsiteX6" fmla="*/ 863080 w 1439146"/>
              <a:gd name="connsiteY6" fmla="*/ 929 h 1197888"/>
              <a:gd name="connsiteX7" fmla="*/ 971992 w 1439146"/>
              <a:gd name="connsiteY7" fmla="*/ 12169 h 1197888"/>
              <a:gd name="connsiteX8" fmla="*/ 1439146 w 1439146"/>
              <a:gd name="connsiteY8" fmla="*/ 598944 h 1197888"/>
              <a:gd name="connsiteX9" fmla="*/ 971992 w 1439146"/>
              <a:gd name="connsiteY9" fmla="*/ 1185720 h 1197888"/>
              <a:gd name="connsiteX10" fmla="*/ 863080 w 1439146"/>
              <a:gd name="connsiteY10" fmla="*/ 1196959 h 1197888"/>
              <a:gd name="connsiteX11" fmla="*/ 863080 w 1439146"/>
              <a:gd name="connsiteY11" fmla="*/ 1197888 h 1197888"/>
              <a:gd name="connsiteX12" fmla="*/ 854081 w 1439146"/>
              <a:gd name="connsiteY12" fmla="*/ 1197888 h 11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146" h="1197888">
                <a:moveTo>
                  <a:pt x="0" y="1197888"/>
                </a:moveTo>
                <a:lnTo>
                  <a:pt x="0" y="1"/>
                </a:lnTo>
                <a:lnTo>
                  <a:pt x="854071" y="1"/>
                </a:lnTo>
                <a:lnTo>
                  <a:pt x="854081" y="0"/>
                </a:lnTo>
                <a:lnTo>
                  <a:pt x="854091" y="1"/>
                </a:lnTo>
                <a:lnTo>
                  <a:pt x="863080" y="1"/>
                </a:lnTo>
                <a:lnTo>
                  <a:pt x="863080" y="929"/>
                </a:lnTo>
                <a:lnTo>
                  <a:pt x="971992" y="12169"/>
                </a:lnTo>
                <a:cubicBezTo>
                  <a:pt x="1238596" y="68018"/>
                  <a:pt x="1439146" y="309505"/>
                  <a:pt x="1439146" y="598944"/>
                </a:cubicBezTo>
                <a:cubicBezTo>
                  <a:pt x="1439146" y="888384"/>
                  <a:pt x="1238596" y="1129870"/>
                  <a:pt x="971992" y="1185720"/>
                </a:cubicBezTo>
                <a:lnTo>
                  <a:pt x="863080" y="1196959"/>
                </a:lnTo>
                <a:lnTo>
                  <a:pt x="863080" y="1197888"/>
                </a:lnTo>
                <a:lnTo>
                  <a:pt x="854081" y="1197888"/>
                </a:lnTo>
                <a:close/>
              </a:path>
            </a:pathLst>
          </a:custGeom>
          <a:solidFill>
            <a:srgbClr val="EF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2407885" y="9245939"/>
            <a:ext cx="1496268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50" b="1" spc="-278">
                <a:solidFill>
                  <a:srgbClr val="F05025"/>
                </a:solidFill>
                <a:latin typeface="+mn-ea"/>
              </a:rPr>
              <a:t>앞으로도 아이스크림은 교과내용에 꼭 맞는 다양한 활동 자료를 지속하여 제작하도록 하겠습니다</a:t>
            </a:r>
            <a:r>
              <a:rPr lang="en-US" altLang="ko-KR" sz="2250" b="1" spc="-278">
                <a:solidFill>
                  <a:srgbClr val="F05025"/>
                </a:solidFill>
                <a:latin typeface="+mn-ea"/>
              </a:rPr>
              <a:t>.</a:t>
            </a:r>
            <a:r>
              <a:rPr lang="ko-KR" altLang="en-US" sz="2250" b="1" spc="-278">
                <a:solidFill>
                  <a:srgbClr val="F05025"/>
                </a:solidFill>
                <a:latin typeface="+mn-ea"/>
              </a:rPr>
              <a:t> </a:t>
            </a:r>
            <a:endParaRPr lang="ko-KR" altLang="en-US" sz="2250" b="1">
              <a:solidFill>
                <a:srgbClr val="F05025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0920" y="3387991"/>
            <a:ext cx="104189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700" b="1" spc="-270">
                <a:solidFill>
                  <a:srgbClr val="F05025"/>
                </a:solidFill>
                <a:latin typeface="+mj-ea"/>
                <a:ea typeface="+mj-ea"/>
              </a:rPr>
              <a:t>아이스크림</a:t>
            </a:r>
            <a:r>
              <a:rPr lang="en-US" altLang="ko-KR" sz="2700" b="1" spc="-270">
                <a:solidFill>
                  <a:srgbClr val="F05025"/>
                </a:solidFill>
                <a:latin typeface="+mj-ea"/>
                <a:ea typeface="+mj-ea"/>
              </a:rPr>
              <a:t>  PPT </a:t>
            </a:r>
            <a:r>
              <a:rPr lang="ko-KR" altLang="en-US" sz="2700" b="1" spc="-270">
                <a:latin typeface="+mj-ea"/>
                <a:ea typeface="+mj-ea"/>
              </a:rPr>
              <a:t>사용 안내</a:t>
            </a:r>
            <a:endParaRPr lang="en-US" altLang="ko-KR" sz="2700" b="1" spc="-270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0283" y="4226862"/>
            <a:ext cx="15393884" cy="271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400" spc="-270">
                <a:solidFill>
                  <a:srgbClr val="6D6358"/>
                </a:solidFill>
                <a:latin typeface="+mn-ea"/>
              </a:rPr>
              <a:t> </a:t>
            </a:r>
            <a:r>
              <a:rPr lang="ko-KR" altLang="en-US" sz="2400" spc="-270">
                <a:solidFill>
                  <a:srgbClr val="EF4E23"/>
                </a:solidFill>
                <a:latin typeface="+mn-ea"/>
              </a:rPr>
              <a:t>이</a:t>
            </a:r>
            <a:r>
              <a:rPr lang="ko-KR" altLang="en-US" sz="2400" spc="-270">
                <a:latin typeface="+mn-ea"/>
              </a:rPr>
              <a:t> </a:t>
            </a:r>
            <a:r>
              <a:rPr lang="ko-KR" altLang="en-US" sz="2400" spc="-270">
                <a:solidFill>
                  <a:srgbClr val="EF4E23"/>
                </a:solidFill>
                <a:latin typeface="+mn-ea"/>
              </a:rPr>
              <a:t>페이지는</a:t>
            </a:r>
            <a:r>
              <a:rPr lang="ko-KR" altLang="en-US" sz="2400" spc="-270">
                <a:latin typeface="+mn-ea"/>
              </a:rPr>
              <a:t> 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슬라이드 쇼를 실행하면 </a:t>
            </a:r>
            <a:r>
              <a:rPr lang="ko-KR" altLang="en-US" sz="2400" spc="-270">
                <a:solidFill>
                  <a:srgbClr val="EF4E23"/>
                </a:solidFill>
                <a:latin typeface="+mn-ea"/>
              </a:rPr>
              <a:t>학생들에게 보이지 않습니다</a:t>
            </a:r>
            <a:r>
              <a:rPr lang="en-US" altLang="ko-KR" sz="2400" spc="-270">
                <a:solidFill>
                  <a:srgbClr val="EF4E23"/>
                </a:solidFill>
                <a:latin typeface="+mn-ea"/>
              </a:rPr>
              <a:t>.</a:t>
            </a:r>
          </a:p>
          <a:p>
            <a:pPr marL="428625" indent="-428625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400" spc="-270">
                <a:solidFill>
                  <a:srgbClr val="6D6358"/>
                </a:solidFill>
                <a:latin typeface="+mn-ea"/>
              </a:rPr>
              <a:t> 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‘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아이스크림  수업 보탬 자료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’ 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의  디자인에 대한 권리는  ㈜아이스크림미디어에  있습니다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</a:p>
          <a:p>
            <a:pPr marL="428625" indent="-428625">
              <a:lnSpc>
                <a:spcPct val="130000"/>
              </a:lnSpc>
              <a:buFont typeface="Arial"/>
              <a:buChar char="•"/>
              <a:defRPr/>
            </a:pPr>
            <a:r>
              <a:rPr lang="ko-KR" altLang="en-US" sz="2400" spc="-270">
                <a:solidFill>
                  <a:srgbClr val="6D6358"/>
                </a:solidFill>
                <a:latin typeface="+mn-ea"/>
              </a:rPr>
              <a:t> 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현재 </a:t>
            </a:r>
            <a:r>
              <a:rPr lang="ko-KR" altLang="en-US" sz="2400" spc="-270">
                <a:solidFill>
                  <a:srgbClr val="EF4E23"/>
                </a:solidFill>
                <a:latin typeface="+mn-ea"/>
              </a:rPr>
              <a:t>이 페이지 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부분만 </a:t>
            </a:r>
            <a:r>
              <a:rPr lang="ko-KR" altLang="en-US" sz="2400" spc="-270">
                <a:solidFill>
                  <a:srgbClr val="EF4E23"/>
                </a:solidFill>
                <a:latin typeface="+mn-ea"/>
              </a:rPr>
              <a:t>유지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해 주시면 교사커뮤니티에 어떠한 형태로도  </a:t>
            </a:r>
            <a:r>
              <a:rPr lang="ko-KR" altLang="en-US" sz="2400" spc="-270">
                <a:solidFill>
                  <a:srgbClr val="EF4E23"/>
                </a:solidFill>
                <a:latin typeface="+mn-ea"/>
              </a:rPr>
              <a:t>재구성</a:t>
            </a:r>
            <a:r>
              <a:rPr lang="en-US" altLang="ko-KR" sz="2400" spc="-270">
                <a:solidFill>
                  <a:srgbClr val="EF4E23"/>
                </a:solidFill>
                <a:latin typeface="+mn-ea"/>
              </a:rPr>
              <a:t>, </a:t>
            </a:r>
            <a:r>
              <a:rPr lang="ko-KR" altLang="en-US" sz="2400" spc="-270">
                <a:solidFill>
                  <a:srgbClr val="EF4E23"/>
                </a:solidFill>
                <a:latin typeface="+mn-ea"/>
              </a:rPr>
              <a:t>재편집 및 배포</a:t>
            </a:r>
            <a:r>
              <a:rPr lang="ko-KR" altLang="en-US" sz="2400" spc="-270">
                <a:latin typeface="+mn-ea"/>
              </a:rPr>
              <a:t>가</a:t>
            </a:r>
            <a:r>
              <a:rPr lang="en-US" altLang="ko-KR" sz="2400" spc="-270">
                <a:latin typeface="+mn-ea"/>
              </a:rPr>
              <a:t>  </a:t>
            </a:r>
            <a:r>
              <a:rPr lang="ko-KR" altLang="en-US" sz="2400" spc="-270">
                <a:solidFill>
                  <a:srgbClr val="EF4E23"/>
                </a:solidFill>
                <a:latin typeface="+mn-ea"/>
              </a:rPr>
              <a:t>가능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합니다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  <a:defRPr/>
            </a:pP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       (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인디스쿨  및  학년 밴드 등으로의 배포를 적극 권장합니다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.)</a:t>
            </a:r>
          </a:p>
          <a:p>
            <a:pPr marL="428625" indent="-428625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2400" spc="-270">
                <a:solidFill>
                  <a:srgbClr val="6D6358"/>
                </a:solidFill>
                <a:latin typeface="+mn-ea"/>
              </a:rPr>
              <a:t> 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선생님의 학교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, 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학급 상황에 맞도록 변경 사용 가능합니다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 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이 파일을 이용하여 다른 교과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, </a:t>
            </a:r>
            <a:r>
              <a:rPr lang="ko-KR" altLang="en-US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단원에도 활용이 가능합니다</a:t>
            </a:r>
            <a:r>
              <a:rPr lang="en-US" altLang="ko-KR" sz="2400" spc="-27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01547" y="715009"/>
            <a:ext cx="815846" cy="1053323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10004040"/>
            <a:ext cx="18288000" cy="282960"/>
          </a:xfrm>
          <a:prstGeom prst="rect">
            <a:avLst/>
          </a:prstGeom>
          <a:solidFill>
            <a:srgbClr val="EF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pic>
        <p:nvPicPr>
          <p:cNvPr id="11" name="tip_i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58986" y="3336292"/>
            <a:ext cx="629345" cy="62934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667380" y="883253"/>
            <a:ext cx="13174914" cy="1714740"/>
          </a:xfrm>
          <a:prstGeom prst="rect">
            <a:avLst/>
          </a:prstGeom>
        </p:spPr>
      </p:pic>
      <p:pic>
        <p:nvPicPr>
          <p:cNvPr id="1033" name="그림 103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5368145" y="9260459"/>
            <a:ext cx="2386457" cy="30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26" name="그룹 1002"/>
          <p:cNvGrpSpPr/>
          <p:nvPr/>
        </p:nvGrpSpPr>
        <p:grpSpPr>
          <a:xfrm rot="0"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27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8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9" name="그룹 1003"/>
          <p:cNvGrpSpPr/>
          <p:nvPr/>
        </p:nvGrpSpPr>
        <p:grpSpPr>
          <a:xfrm rot="0"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32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9" name="그룹 1008"/>
          <p:cNvGrpSpPr/>
          <p:nvPr/>
        </p:nvGrpSpPr>
        <p:grpSpPr>
          <a:xfrm rot="0"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 rot="0"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 방법</a:t>
              </a:r>
              <a:endParaRPr lang="en-US" sz="4500">
                <a:latin typeface="배달의민족 주아"/>
                <a:ea typeface="배달의민족 주아"/>
              </a:endParaRPr>
            </a:p>
          </p:txBody>
        </p:sp>
      </p:grpSp>
      <p:grpSp>
        <p:nvGrpSpPr>
          <p:cNvPr id="30" name="그룹 1006"/>
          <p:cNvGrpSpPr/>
          <p:nvPr/>
        </p:nvGrpSpPr>
        <p:grpSpPr>
          <a:xfrm rot="0">
            <a:off x="906948" y="2693143"/>
            <a:ext cx="16471818" cy="1246489"/>
            <a:chOff x="5227633" y="1948003"/>
            <a:chExt cx="11557652" cy="998074"/>
          </a:xfrm>
        </p:grpSpPr>
        <p:pic>
          <p:nvPicPr>
            <p:cNvPr id="31" name="Object 1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27633" y="1948003"/>
              <a:ext cx="11557652" cy="998074"/>
            </a:xfrm>
            <a:prstGeom prst="rect">
              <a:avLst/>
            </a:prstGeom>
          </p:spPr>
        </p:pic>
      </p:grpSp>
      <p:pic>
        <p:nvPicPr>
          <p:cNvPr id="61" name="그림 60" descr="텍스트, 클립아트, 벡터그래픽이(가) 표시된 사진  자동 생성된 설명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4893187" y="8524107"/>
            <a:ext cx="1008182" cy="39622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95530" y="2868325"/>
            <a:ext cx="12877870" cy="901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ko-KR" altLang="en-US" sz="5400">
                <a:solidFill>
                  <a:prstClr val="black">
                    <a:lumMod val="85000"/>
                    <a:lumOff val="15000"/>
                  </a:prstClr>
                </a:solidFill>
                <a:latin typeface="배달의민족 한나체 Pro"/>
                <a:ea typeface="배달의민족 한나체 Pro"/>
              </a:rPr>
              <a:t>또 답을 맞힐 경우 앞쪽 문쪽으로 이동해요</a:t>
            </a:r>
            <a:endParaRPr lang="ko-KR" altLang="en-US" sz="5400">
              <a:solidFill>
                <a:prstClr val="black">
                  <a:lumMod val="85000"/>
                  <a:lumOff val="15000"/>
                </a:prstClr>
              </a:solidFill>
              <a:latin typeface="배달의민족 한나체 Pro"/>
              <a:ea typeface="배달의민족 한나체 Pro"/>
            </a:endParaRPr>
          </a:p>
        </p:txBody>
      </p:sp>
      <p:pic>
        <p:nvPicPr>
          <p:cNvPr id="39" name="그림 38" descr="텍스트, 클립아트, 벡터그래픽이(가) 표시된 사진  자동 생성된 설명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4137867" y="8007775"/>
            <a:ext cx="1008182" cy="396229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3272548" y="5002549"/>
            <a:ext cx="11558427" cy="3152833"/>
          </a:xfrm>
          <a:prstGeom prst="rect">
            <a:avLst/>
          </a:prstGeom>
          <a:noFill/>
          <a:ln w="5715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anchor="ctr"/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3368775" y="6722147"/>
            <a:ext cx="963936" cy="813946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9297185" y="6285983"/>
            <a:ext cx="963935" cy="904064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8297063" y="6294578"/>
            <a:ext cx="963935" cy="904064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3403401" y="5780247"/>
            <a:ext cx="996982" cy="996982"/>
          </a:xfrm>
          <a:prstGeom prst="rect">
            <a:avLst/>
          </a:prstGeom>
        </p:spPr>
      </p:pic>
      <p:sp>
        <p:nvSpPr>
          <p:cNvPr id="45" name="타원 44"/>
          <p:cNvSpPr/>
          <p:nvPr/>
        </p:nvSpPr>
        <p:spPr>
          <a:xfrm>
            <a:off x="3036976" y="5715774"/>
            <a:ext cx="1700232" cy="1984449"/>
          </a:xfrm>
          <a:prstGeom prst="ellipse">
            <a:avLst/>
          </a:prstGeom>
          <a:noFill/>
          <a:ln w="5715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anchor="ctr"/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 flipH="1">
            <a:off x="8607285" y="5153326"/>
            <a:ext cx="885527" cy="904064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 flipH="1">
            <a:off x="13707173" y="6057390"/>
            <a:ext cx="1186014" cy="1174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21" name="그룹 1002"/>
          <p:cNvGrpSpPr/>
          <p:nvPr/>
        </p:nvGrpSpPr>
        <p:grpSpPr>
          <a:xfrm rot="0"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27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8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9" name="그룹 1003"/>
          <p:cNvGrpSpPr/>
          <p:nvPr/>
        </p:nvGrpSpPr>
        <p:grpSpPr>
          <a:xfrm rot="0"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32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9" name="그룹 1008"/>
          <p:cNvGrpSpPr/>
          <p:nvPr/>
        </p:nvGrpSpPr>
        <p:grpSpPr>
          <a:xfrm rot="0"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 rot="0"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 방법</a:t>
              </a:r>
              <a:endParaRPr lang="en-US" sz="4500">
                <a:latin typeface="배달의민족 주아"/>
                <a:ea typeface="배달의민족 주아"/>
              </a:endParaRPr>
            </a:p>
          </p:txBody>
        </p:sp>
      </p:grpSp>
      <p:grpSp>
        <p:nvGrpSpPr>
          <p:cNvPr id="30" name="그룹 1006"/>
          <p:cNvGrpSpPr/>
          <p:nvPr/>
        </p:nvGrpSpPr>
        <p:grpSpPr>
          <a:xfrm rot="0">
            <a:off x="906948" y="2693143"/>
            <a:ext cx="16471818" cy="2191097"/>
            <a:chOff x="5227633" y="1948003"/>
            <a:chExt cx="11557652" cy="998074"/>
          </a:xfrm>
        </p:grpSpPr>
        <p:pic>
          <p:nvPicPr>
            <p:cNvPr id="31" name="Object 1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27633" y="1948003"/>
              <a:ext cx="11557652" cy="998074"/>
            </a:xfrm>
            <a:prstGeom prst="rect">
              <a:avLst/>
            </a:prstGeom>
          </p:spPr>
        </p:pic>
      </p:grpSp>
      <p:pic>
        <p:nvPicPr>
          <p:cNvPr id="61" name="그림 60" descr="텍스트, 클립아트, 벡터그래픽이(가) 표시된 사진  자동 생성된 설명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4893187" y="8524107"/>
            <a:ext cx="1008182" cy="3962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1812" y="2957664"/>
            <a:ext cx="13752188" cy="173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배달의민족 한나체 Pro"/>
                <a:ea typeface="배달의민족 한나체 Pro"/>
              </a:rPr>
              <a:t>또 맞히면 우리 모둠에 동그라미를 체크하고</a:t>
            </a:r>
            <a:endParaRPr lang="ko-KR" altLang="en-US" sz="5400">
              <a:solidFill>
                <a:schemeClr val="tx1">
                  <a:lumMod val="85000"/>
                  <a:lumOff val="15000"/>
                </a:schemeClr>
              </a:solidFill>
              <a:latin typeface="배달의민족 한나체 Pro"/>
              <a:ea typeface="배달의민족 한나체 Pro"/>
            </a:endParaRPr>
          </a:p>
          <a:p>
            <a:pPr algn="ctr">
              <a:defRPr/>
            </a:pPr>
            <a:r>
              <a:rPr lang="ko-KR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배달의민족 한나체 Pro"/>
                <a:ea typeface="배달의민족 한나체 Pro"/>
              </a:rPr>
              <a:t>원래 자리에 앉아요</a:t>
            </a:r>
            <a:endParaRPr lang="en-US" altLang="ko-KR" sz="5400">
              <a:solidFill>
                <a:schemeClr val="tx1">
                  <a:lumMod val="85000"/>
                  <a:lumOff val="15000"/>
                </a:schemeClr>
              </a:solidFill>
              <a:latin typeface="배달의민족 한나체 Pro"/>
              <a:ea typeface="배달의민족 한나체 Pro"/>
            </a:endParaRPr>
          </a:p>
        </p:txBody>
      </p:sp>
      <p:pic>
        <p:nvPicPr>
          <p:cNvPr id="23" name="그림 22" descr="텍스트, 클립아트, 벡터그래픽이(가) 표시된 사진  자동 생성된 설명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4166335" y="7338052"/>
            <a:ext cx="1008182" cy="39622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2946330" y="5660667"/>
            <a:ext cx="12522269" cy="3259669"/>
          </a:xfrm>
          <a:prstGeom prst="rect">
            <a:avLst/>
          </a:prstGeom>
        </p:spPr>
      </p:pic>
      <p:sp>
        <p:nvSpPr>
          <p:cNvPr id="25" name="텍스트 개체 틀 4"/>
          <p:cNvSpPr txBox="1"/>
          <p:nvPr/>
        </p:nvSpPr>
        <p:spPr>
          <a:xfrm>
            <a:off x="4792415" y="5973598"/>
            <a:ext cx="9001250" cy="61602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210 하얀분필 R"/>
                <a:ea typeface="210 하얀분필 R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4400" kern="1200">
                <a:solidFill>
                  <a:schemeClr val="tx1"/>
                </a:solidFill>
                <a:latin typeface="210 하얀분필 R"/>
                <a:ea typeface="210 하얀분필 R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210 하얀분필 R"/>
                <a:ea typeface="210 하얀분필 R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210 하얀분필 R"/>
                <a:ea typeface="210 하얀분필 R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210 하얀분필 R"/>
                <a:ea typeface="210 하얀분필 R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ko-KR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1</a:t>
            </a:r>
            <a:r>
              <a:rPr lang="ko-KR" altLang="en-US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모둠   </a:t>
            </a:r>
            <a:r>
              <a:rPr lang="en-US" altLang="ko-KR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2</a:t>
            </a:r>
            <a:r>
              <a:rPr lang="ko-KR" altLang="en-US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모둠   </a:t>
            </a:r>
            <a:r>
              <a:rPr lang="en-US" altLang="ko-KR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3</a:t>
            </a:r>
            <a:r>
              <a:rPr lang="ko-KR" altLang="en-US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모둠   </a:t>
            </a:r>
            <a:r>
              <a:rPr lang="en-US" altLang="ko-KR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4</a:t>
            </a:r>
            <a:r>
              <a:rPr lang="ko-KR" altLang="en-US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모둠   </a:t>
            </a:r>
            <a:r>
              <a:rPr lang="en-US" altLang="ko-KR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5</a:t>
            </a:r>
            <a:r>
              <a:rPr lang="ko-KR" altLang="en-US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모둠   </a:t>
            </a:r>
            <a:r>
              <a:rPr lang="en-US" altLang="ko-KR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6</a:t>
            </a:r>
            <a:r>
              <a:rPr lang="ko-KR" altLang="en-US" sz="3600">
                <a:solidFill>
                  <a:schemeClr val="bg1"/>
                </a:solidFill>
                <a:latin typeface="배달의민족 한나체 Pro"/>
                <a:ea typeface="배달의민족 한나체 Pro"/>
              </a:rPr>
              <a:t>모둠</a:t>
            </a:r>
            <a:endParaRPr lang="en-US" altLang="ko-KR" sz="3600">
              <a:solidFill>
                <a:schemeClr val="bg1"/>
              </a:solidFill>
              <a:latin typeface="배달의민족 한나체 Pro"/>
              <a:ea typeface="배달의민족 한나체 Pro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6632771" y="6542813"/>
            <a:ext cx="288424" cy="28842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32" name="그룹 1002"/>
          <p:cNvGrpSpPr/>
          <p:nvPr/>
        </p:nvGrpSpPr>
        <p:grpSpPr>
          <a:xfrm rot="0"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33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34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35" name="그룹 1003"/>
          <p:cNvGrpSpPr/>
          <p:nvPr/>
        </p:nvGrpSpPr>
        <p:grpSpPr>
          <a:xfrm rot="0"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36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9" name="그룹 1008"/>
          <p:cNvGrpSpPr/>
          <p:nvPr/>
        </p:nvGrpSpPr>
        <p:grpSpPr>
          <a:xfrm rot="0"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 rot="0"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 방법</a:t>
              </a:r>
              <a:endParaRPr lang="en-US" sz="4500">
                <a:latin typeface="배달의민족 주아"/>
                <a:ea typeface="배달의민족 주아"/>
              </a:endParaRPr>
            </a:p>
          </p:txBody>
        </p:sp>
      </p:grpSp>
      <p:grpSp>
        <p:nvGrpSpPr>
          <p:cNvPr id="30" name="그룹 1006"/>
          <p:cNvGrpSpPr/>
          <p:nvPr/>
        </p:nvGrpSpPr>
        <p:grpSpPr>
          <a:xfrm rot="0">
            <a:off x="1186572" y="2784548"/>
            <a:ext cx="16471818" cy="2069654"/>
            <a:chOff x="5227633" y="1948003"/>
            <a:chExt cx="11557652" cy="998074"/>
          </a:xfrm>
        </p:grpSpPr>
        <p:pic>
          <p:nvPicPr>
            <p:cNvPr id="31" name="Object 1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27633" y="1948003"/>
              <a:ext cx="11557652" cy="998074"/>
            </a:xfrm>
            <a:prstGeom prst="rect">
              <a:avLst/>
            </a:prstGeom>
          </p:spPr>
        </p:pic>
      </p:grpSp>
      <p:sp>
        <p:nvSpPr>
          <p:cNvPr id="28" name="Object 23"/>
          <p:cNvSpPr txBox="1"/>
          <p:nvPr/>
        </p:nvSpPr>
        <p:spPr>
          <a:xfrm>
            <a:off x="864048" y="2823805"/>
            <a:ext cx="16471818" cy="19177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1">
              <a:defRPr/>
            </a:pPr>
            <a:r>
              <a:rPr lang="ko-KR" altLang="en-US" sz="6000">
                <a:solidFill>
                  <a:prstClr val="black">
                    <a:lumMod val="85000"/>
                    <a:lumOff val="15000"/>
                  </a:prstClr>
                </a:solidFill>
                <a:latin typeface="배달의민족 한나체 Pro"/>
                <a:ea typeface="배달의민족 한나체 Pro"/>
              </a:rPr>
              <a:t>제자리에 앉은 학생이</a:t>
            </a:r>
            <a:r>
              <a:rPr lang="en-US" altLang="ko-KR" sz="6000">
                <a:solidFill>
                  <a:prstClr val="black">
                    <a:lumMod val="85000"/>
                    <a:lumOff val="15000"/>
                  </a:prstClr>
                </a:solidFill>
                <a:latin typeface="배달의민족 한나체 Pro"/>
                <a:ea typeface="배달의민족 한나체 Pro"/>
              </a:rPr>
              <a:t> </a:t>
            </a:r>
            <a:r>
              <a:rPr lang="ko-KR" altLang="en-US" sz="6000">
                <a:solidFill>
                  <a:prstClr val="black">
                    <a:lumMod val="85000"/>
                    <a:lumOff val="15000"/>
                  </a:prstClr>
                </a:solidFill>
                <a:latin typeface="배달의민족 한나체 Pro"/>
                <a:ea typeface="배달의민족 한나체 Pro"/>
              </a:rPr>
              <a:t>또 문제를 맞히면 </a:t>
            </a:r>
            <a:endParaRPr lang="ko-KR" altLang="en-US" sz="6000">
              <a:solidFill>
                <a:prstClr val="black">
                  <a:lumMod val="85000"/>
                  <a:lumOff val="15000"/>
                </a:prstClr>
              </a:solidFill>
              <a:latin typeface="배달의민족 한나체 Pro"/>
              <a:ea typeface="배달의민족 한나체 Pro"/>
            </a:endParaRPr>
          </a:p>
          <a:p>
            <a:pPr lvl="0" algn="ctr" latinLnBrk="1">
              <a:defRPr/>
            </a:pPr>
            <a:r>
              <a:rPr lang="ko-KR" altLang="en-US" sz="6000">
                <a:solidFill>
                  <a:prstClr val="black">
                    <a:lumMod val="85000"/>
                    <a:lumOff val="15000"/>
                  </a:prstClr>
                </a:solidFill>
                <a:latin typeface="배달의민족 한나체 Pro"/>
                <a:ea typeface="배달의민족 한나체 Pro"/>
              </a:rPr>
              <a:t>다시 오른쪽 뒤쪽으로</a:t>
            </a:r>
            <a:r>
              <a:rPr lang="en-US" altLang="ko-KR" sz="6000">
                <a:solidFill>
                  <a:prstClr val="black">
                    <a:lumMod val="85000"/>
                    <a:lumOff val="15000"/>
                  </a:prstClr>
                </a:solidFill>
                <a:latin typeface="배달의민족 한나체 Pro"/>
                <a:ea typeface="배달의민족 한나체 Pro"/>
              </a:rPr>
              <a:t> </a:t>
            </a:r>
            <a:r>
              <a:rPr lang="ko-KR" altLang="en-US" sz="6000">
                <a:solidFill>
                  <a:prstClr val="black">
                    <a:lumMod val="85000"/>
                    <a:lumOff val="15000"/>
                  </a:prstClr>
                </a:solidFill>
                <a:latin typeface="배달의민족 한나체 Pro"/>
                <a:ea typeface="배달의민족 한나체 Pro"/>
              </a:rPr>
              <a:t>이동해요</a:t>
            </a:r>
            <a:r>
              <a:rPr lang="en-US" altLang="ko-KR" sz="6000">
                <a:solidFill>
                  <a:prstClr val="black">
                    <a:lumMod val="85000"/>
                    <a:lumOff val="15000"/>
                  </a:prstClr>
                </a:solidFill>
                <a:latin typeface="배달의민족 한나체 Pro"/>
                <a:ea typeface="배달의민족 한나체 Pro"/>
              </a:rPr>
              <a:t>.</a:t>
            </a:r>
            <a:endParaRPr lang="en-US" altLang="ko-KR" sz="6000">
              <a:solidFill>
                <a:prstClr val="black">
                  <a:lumMod val="85000"/>
                  <a:lumOff val="15000"/>
                </a:prstClr>
              </a:solidFill>
              <a:latin typeface="배달의민족 한나체 Pro"/>
              <a:ea typeface="배달의민족 한나체 Pro"/>
            </a:endParaRPr>
          </a:p>
        </p:txBody>
      </p:sp>
      <p:pic>
        <p:nvPicPr>
          <p:cNvPr id="61" name="그림 60" descr="텍스트, 클립아트, 벡터그래픽이(가) 표시된 사진  자동 생성된 설명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4893187" y="8524107"/>
            <a:ext cx="1008182" cy="39622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072061" y="6862382"/>
            <a:ext cx="1008140" cy="94552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252172" y="6715161"/>
            <a:ext cx="2900539" cy="2900539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055577" y="5505915"/>
            <a:ext cx="11558427" cy="3152833"/>
          </a:xfrm>
          <a:prstGeom prst="rect">
            <a:avLst/>
          </a:prstGeom>
          <a:noFill/>
          <a:ln w="5715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anchor="ctr"/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3636277" y="6676297"/>
            <a:ext cx="963936" cy="81394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3670903" y="5734397"/>
            <a:ext cx="996982" cy="99698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 flipH="1">
            <a:off x="8874787" y="5107476"/>
            <a:ext cx="885527" cy="90406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 flipH="1">
            <a:off x="15029859" y="6430539"/>
            <a:ext cx="1186014" cy="1174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0.00016 C 0.00278 -0.00139 0.00556 -0.00262 0.00747 -0.00401 C 0.00946 -0.0054 0.01024 -0.00694 0.01207 -0.00833 C 0.01285 -0.0091 0.01363 -0.00972 0.0145 -0.01034 C 0.01606 -0.01095 0.01762 -0.01173 0.01979 -0.0125 C 0.02517 -0.01435 0.03116 -0.01636 0.03689 -0.01836 C 0.04045 -0.01944 0.04366 -0.02052 0.04688 -0.0216 C 0.05 -0.02268 0.05295 -0.02376 0.0566 -0.02484 C 0.06467 -0.02731 0.06971 -0.03009 0.08116 -0.03225 C 0.11953 -0.03966 0.07587 -0.03086 0.11537 -0.03997 C 0.1263 -0.04244 0.1382 -0.0449 0.14974 -0.04722 C 0.15452 -0.0483 0.15964 -0.04953 0.16441 -0.05061 C 0.17014 -0.05185 0.17596 -0.05308 0.18151 -0.05416 C 0.18646 -0.05524 0.19123 -0.05648 0.19636 -0.05756 C 0.20113 -0.05864 0.20634 -0.05972 0.21111 -0.0608 C 0.21511 -0.06188 0.21901 -0.06281 0.22318 -0.06373 C 0.22734 -0.06466 0.23099 -0.06574 0.2355 -0.06666 C 0.24149 -0.0679 0.248 -0.06898 0.25261 -0.07037 C 0.26172 -0.07315 0.2566 -0.07191 0.26728 -0.07407 C 0.27266 -0.07623 0.26649 -0.07407 0.27483 -0.07623 C 0.27821 -0.07716 0.28455 -0.07916 0.28455 -0.07916 C 0.28542 -0.07978 0.28542 -0.0804 0.28698 -0.08102 C 0.28776 -0.08132 0.29071 -0.08132 0.29175 -0.08179 C 0.29349 -0.0821 0.29349 -0.0824 0.29471 -0.08271 C 0.29827 -0.08395 0.3007 -0.08379 0.30165 -0.08503 C 0.30226 -0.08565 0.30165 -0.08626 0.30165 -0.08673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7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9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1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2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23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22034" y="2057143"/>
            <a:ext cx="14630854" cy="6171429"/>
            <a:chOff x="1722034" y="2057143"/>
            <a:chExt cx="14630854" cy="617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722034" y="2057143"/>
              <a:ext cx="14630854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318507" y="1417288"/>
            <a:ext cx="2010310" cy="2010310"/>
            <a:chOff x="13318507" y="1417288"/>
            <a:chExt cx="2010310" cy="201031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3318507" y="1417288"/>
              <a:ext cx="2010310" cy="201031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2964207" y="2106376"/>
            <a:ext cx="2718912" cy="73969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4300" kern="0" spc="-300">
                <a:solidFill>
                  <a:srgbClr val="D94925"/>
                </a:solidFill>
                <a:latin typeface="배달의민족 주아"/>
                <a:ea typeface="배달의민족 주아"/>
                <a:cs typeface="배달의민족 도현"/>
              </a:rPr>
              <a:t>주의!</a:t>
            </a:r>
            <a:endParaRPr lang="en-US">
              <a:latin typeface="배달의민족 주아"/>
              <a:ea typeface="배달의민족 주아"/>
            </a:endParaRPr>
          </a:p>
        </p:txBody>
      </p:sp>
      <p:grpSp>
        <p:nvGrpSpPr>
          <p:cNvPr id="1006" name="그룹 1006"/>
          <p:cNvGrpSpPr/>
          <p:nvPr/>
        </p:nvGrpSpPr>
        <p:grpSpPr>
          <a:xfrm>
            <a:off x="15053633" y="3099853"/>
            <a:ext cx="2009805" cy="2043004"/>
            <a:chOff x="15053633" y="3099853"/>
            <a:chExt cx="2009805" cy="204300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5053633" y="3099853"/>
              <a:ext cx="2009805" cy="204300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765342" y="2846070"/>
            <a:ext cx="12573000" cy="452431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96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  <a:cs typeface="YANGJIN"/>
              </a:rPr>
              <a:t>틀려도 괜찮아요</a:t>
            </a:r>
            <a:r>
              <a:rPr lang="en-US" altLang="ko-KR" sz="96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  <a:cs typeface="YANGJIN"/>
              </a:rPr>
              <a:t>.</a:t>
            </a:r>
          </a:p>
          <a:p>
            <a:pPr algn="ctr">
              <a:defRPr/>
            </a:pPr>
            <a:endParaRPr lang="en-US" sz="9600" kern="0" spc="-100" dirty="0">
              <a:solidFill>
                <a:srgbClr val="000000"/>
              </a:solidFill>
              <a:latin typeface="배달의민족 한나체 Pro"/>
              <a:ea typeface="배달의민족 한나체 Pro"/>
            </a:endParaRPr>
          </a:p>
          <a:p>
            <a:pPr algn="ctr">
              <a:defRPr/>
            </a:pPr>
            <a:r>
              <a:rPr lang="ko-KR" altLang="en-US" sz="96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</a:rPr>
              <a:t>양심을 속이지 마세요</a:t>
            </a:r>
            <a:r>
              <a:rPr lang="en-US" altLang="ko-KR" sz="96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</a:rPr>
              <a:t>.</a:t>
            </a:r>
            <a:endParaRPr lang="en-US" sz="4400" dirty="0">
              <a:latin typeface="배달의민족 한나체 Pro"/>
              <a:ea typeface="배달의민족 한나체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F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24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2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9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31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95400" y="5295900"/>
            <a:ext cx="4254638" cy="3342539"/>
            <a:chOff x="1612762" y="6582529"/>
            <a:chExt cx="3022582" cy="258931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612762" y="6582529"/>
              <a:ext cx="3022582" cy="258931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800600" y="3131989"/>
            <a:ext cx="12398050" cy="3236062"/>
            <a:chOff x="4635344" y="2945331"/>
            <a:chExt cx="12398050" cy="323606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1352458" y="1538522"/>
              <a:ext cx="24796100" cy="6472123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4635344" y="2945331"/>
              <a:ext cx="12398050" cy="323606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731216" y="3924300"/>
            <a:ext cx="11599892" cy="166199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1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  <a:cs typeface="여기어때 잘난체 OTF"/>
              </a:rPr>
              <a:t>1</a:t>
            </a:r>
            <a:r>
              <a:rPr lang="ko-KR" altLang="en-US" sz="51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  <a:cs typeface="여기어때 잘난체 OTF"/>
              </a:rPr>
              <a:t>점을 얻으려면</a:t>
            </a:r>
            <a:endParaRPr lang="en-US" altLang="ko-KR" sz="5100" kern="0" spc="-100" dirty="0">
              <a:solidFill>
                <a:srgbClr val="000000"/>
              </a:solidFill>
              <a:latin typeface="배달의민족 한나체 Pro"/>
              <a:ea typeface="배달의민족 한나체 Pro"/>
              <a:cs typeface="여기어때 잘난체 OTF"/>
            </a:endParaRPr>
          </a:p>
          <a:p>
            <a:pPr algn="ctr">
              <a:defRPr/>
            </a:pPr>
            <a:r>
              <a:rPr lang="ko-KR" altLang="en-US" sz="51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  <a:cs typeface="여기어때 잘난체 OTF"/>
              </a:rPr>
              <a:t>몇 문제를 맞혀야 할까요</a:t>
            </a:r>
            <a:r>
              <a:rPr lang="en-US" sz="51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  <a:cs typeface="여기어때 잘난체 OTF"/>
              </a:rPr>
              <a:t>?</a:t>
            </a:r>
            <a:endParaRPr lang="en-US" sz="5100" dirty="0">
              <a:latin typeface="배달의민족 한나체 Pro"/>
              <a:ea typeface="배달의민족 한나체 Pro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6411953" y="6589212"/>
            <a:ext cx="772677" cy="788908"/>
            <a:chOff x="6411953" y="6589212"/>
            <a:chExt cx="772677" cy="78890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21540000">
              <a:off x="6411953" y="6589212"/>
              <a:ext cx="772677" cy="78890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617547" y="6993591"/>
            <a:ext cx="9135964" cy="1767187"/>
            <a:chOff x="7617547" y="6993591"/>
            <a:chExt cx="9135964" cy="176718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617547" y="6993591"/>
              <a:ext cx="9135964" cy="176718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398048" y="6952763"/>
            <a:ext cx="11574968" cy="169277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10400" kern="0" spc="-100" dirty="0">
                <a:solidFill>
                  <a:srgbClr val="FFB951"/>
                </a:solidFill>
                <a:latin typeface="배달의민족 한나체 Pro"/>
                <a:ea typeface="배달의민족 한나체 Pro"/>
                <a:cs typeface="여기어때 잘난체 OTF"/>
              </a:rPr>
              <a:t>4</a:t>
            </a:r>
            <a:r>
              <a:rPr lang="ko-KR" altLang="en-US" sz="10400" kern="0" spc="-100" dirty="0">
                <a:solidFill>
                  <a:srgbClr val="FFB951"/>
                </a:solidFill>
                <a:latin typeface="배달의민족 한나체 Pro"/>
                <a:ea typeface="배달의민족 한나체 Pro"/>
                <a:cs typeface="여기어때 잘난체 OTF"/>
              </a:rPr>
              <a:t>문제</a:t>
            </a:r>
            <a:r>
              <a:rPr lang="en-US" altLang="ko-KR" sz="10400" kern="0" spc="-100" dirty="0">
                <a:solidFill>
                  <a:srgbClr val="FFB951"/>
                </a:solidFill>
                <a:latin typeface="배달의민족 한나체 Pro"/>
                <a:ea typeface="배달의민족 한나체 Pro"/>
                <a:cs typeface="여기어때 잘난체 OTF"/>
              </a:rPr>
              <a:t>!</a:t>
            </a:r>
            <a:endParaRPr lang="en-US" dirty="0">
              <a:latin typeface="배달의민족 한나체 Pro"/>
              <a:ea typeface="배달의민족 한나체 Pro"/>
            </a:endParaRPr>
          </a:p>
        </p:txBody>
      </p:sp>
      <p:grpSp>
        <p:nvGrpSpPr>
          <p:cNvPr id="1009" name="그룹 1008"/>
          <p:cNvGrpSpPr/>
          <p:nvPr/>
        </p:nvGrpSpPr>
        <p:grpSpPr>
          <a:xfrm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 방법</a:t>
              </a:r>
              <a:endParaRPr lang="en-US" sz="4500">
                <a:latin typeface="배달의민족 주아"/>
                <a:ea typeface="배달의민족 주아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7">
    <p:bg>
      <p:bgPr shadeToTitle="0">
        <a:solidFill>
          <a:srgbClr val="dfe1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48" name="그룹 1002"/>
          <p:cNvGrpSpPr/>
          <p:nvPr/>
        </p:nvGrpSpPr>
        <p:grpSpPr>
          <a:xfrm rot="0"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50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52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54" name="그룹 1003"/>
          <p:cNvGrpSpPr/>
          <p:nvPr/>
        </p:nvGrpSpPr>
        <p:grpSpPr>
          <a:xfrm rot="0"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56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15" name="그룹 1014"/>
          <p:cNvGrpSpPr/>
          <p:nvPr/>
        </p:nvGrpSpPr>
        <p:grpSpPr>
          <a:xfrm rot="0">
            <a:off x="-5838714" y="1846508"/>
            <a:ext cx="30098612" cy="2391477"/>
            <a:chOff x="-5838714" y="1846508"/>
            <a:chExt cx="30098612" cy="2391477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-5838714" y="1846508"/>
              <a:ext cx="30098612" cy="2391477"/>
              <a:chOff x="-5838714" y="1846508"/>
              <a:chExt cx="30098612" cy="239147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-5838714" y="1846508"/>
                <a:ext cx="30098612" cy="2391477"/>
              </a:xfrm>
              <a:prstGeom prst="rect">
                <a:avLst/>
              </a:prstGeom>
            </p:spPr>
          </p:pic>
          <p:pic>
            <p:nvPicPr>
              <p:cNvPr id="14" name="Object 13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1618204" y="2415625"/>
                <a:ext cx="15049306" cy="119573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 rot="0">
              <a:off x="2334255" y="3306996"/>
              <a:ext cx="824781" cy="187140"/>
              <a:chOff x="2334255" y="3306996"/>
              <a:chExt cx="824781" cy="187140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 rot="5400000">
                <a:off x="2653076" y="2988176"/>
                <a:ext cx="187140" cy="824781"/>
              </a:xfrm>
              <a:prstGeom prst="rect">
                <a:avLst/>
              </a:prstGeom>
            </p:spPr>
          </p:pic>
        </p:grpSp>
        <p:sp>
          <p:nvSpPr>
            <p:cNvPr id="19" name="Object 19"/>
            <p:cNvSpPr txBox="1"/>
            <p:nvPr/>
          </p:nvSpPr>
          <p:spPr>
            <a:xfrm>
              <a:off x="-758591" y="2628900"/>
              <a:ext cx="19802896" cy="70788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1.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  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PPT 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화면의 문제를 보고 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O,X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를 맞혀요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.</a:t>
              </a:r>
              <a:endParaRPr lang="en-US" sz="4000" kern="0" spc="-100">
                <a:solidFill>
                  <a:srgbClr val="292929"/>
                </a:solidFill>
                <a:latin typeface="배달의민족 한나체 Pro"/>
                <a:ea typeface="배달의민족 한나체 Pro"/>
                <a:cs typeface="YANGJIN"/>
              </a:endParaRPr>
            </a:p>
          </p:txBody>
        </p:sp>
      </p:grpSp>
      <p:grpSp>
        <p:nvGrpSpPr>
          <p:cNvPr id="1016" name="그룹 1015"/>
          <p:cNvGrpSpPr/>
          <p:nvPr/>
        </p:nvGrpSpPr>
        <p:grpSpPr>
          <a:xfrm rot="0">
            <a:off x="-5838714" y="3321643"/>
            <a:ext cx="30098612" cy="2391477"/>
            <a:chOff x="-5838714" y="3321643"/>
            <a:chExt cx="30098612" cy="2391477"/>
          </a:xfrm>
        </p:grpSpPr>
        <p:grpSp>
          <p:nvGrpSpPr>
            <p:cNvPr id="1006" name="그룹 1006"/>
            <p:cNvGrpSpPr/>
            <p:nvPr/>
          </p:nvGrpSpPr>
          <p:grpSpPr>
            <a:xfrm rot="0">
              <a:off x="-5838714" y="3321643"/>
              <a:ext cx="30098612" cy="2391477"/>
              <a:chOff x="-5838714" y="3321643"/>
              <a:chExt cx="30098612" cy="239147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-5838714" y="3321643"/>
                <a:ext cx="30098612" cy="2391477"/>
              </a:xfrm>
              <a:prstGeom prst="rect">
                <a:avLst/>
              </a:prstGeom>
            </p:spPr>
          </p:pic>
          <p:pic>
            <p:nvPicPr>
              <p:cNvPr id="22" name="Object 21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618204" y="3890761"/>
                <a:ext cx="15049306" cy="119573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2334255" y="4782132"/>
              <a:ext cx="824781" cy="187140"/>
              <a:chOff x="2334255" y="4782132"/>
              <a:chExt cx="824781" cy="187140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 rot="5400000">
                <a:off x="2653076" y="4463312"/>
                <a:ext cx="187140" cy="824781"/>
              </a:xfrm>
              <a:prstGeom prst="rect">
                <a:avLst/>
              </a:prstGeom>
            </p:spPr>
          </p:pic>
        </p:grpSp>
        <p:sp>
          <p:nvSpPr>
            <p:cNvPr id="27" name="Object 27"/>
            <p:cNvSpPr txBox="1"/>
            <p:nvPr/>
          </p:nvSpPr>
          <p:spPr>
            <a:xfrm>
              <a:off x="-553837" y="4159432"/>
              <a:ext cx="19802896" cy="69641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2. 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 정답을 맞혔다면 교실 오른쪽 뒤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(1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루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)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로 이동해요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.</a:t>
              </a:r>
              <a:endParaRPr lang="en-US" altLang="ko-KR" sz="4000" kern="0" spc="-100">
                <a:solidFill>
                  <a:srgbClr val="292929"/>
                </a:solidFill>
                <a:latin typeface="배달의민족 한나체 Pro"/>
                <a:ea typeface="배달의민족 한나체 Pro"/>
                <a:cs typeface="YANGJIN"/>
              </a:endParaRPr>
            </a:p>
          </p:txBody>
        </p:sp>
      </p:grpSp>
      <p:grpSp>
        <p:nvGrpSpPr>
          <p:cNvPr id="1018" name="그룹 1017"/>
          <p:cNvGrpSpPr/>
          <p:nvPr/>
        </p:nvGrpSpPr>
        <p:grpSpPr>
          <a:xfrm rot="0">
            <a:off x="-5838714" y="6057900"/>
            <a:ext cx="30098612" cy="2391477"/>
            <a:chOff x="-5838714" y="6094902"/>
            <a:chExt cx="30098612" cy="2391477"/>
          </a:xfrm>
        </p:grpSpPr>
        <p:grpSp>
          <p:nvGrpSpPr>
            <p:cNvPr id="1010" name="그룹 1010"/>
            <p:cNvGrpSpPr/>
            <p:nvPr/>
          </p:nvGrpSpPr>
          <p:grpSpPr>
            <a:xfrm rot="0">
              <a:off x="-5838714" y="6094902"/>
              <a:ext cx="30098612" cy="2391477"/>
              <a:chOff x="-5838714" y="6094902"/>
              <a:chExt cx="30098612" cy="2391477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-5838714" y="6094902"/>
                <a:ext cx="30098612" cy="2391477"/>
              </a:xfrm>
              <a:prstGeom prst="rect">
                <a:avLst/>
              </a:prstGeom>
            </p:spPr>
          </p:pic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4"/>
              <a:stretch>
                <a:fillRect/>
              </a:stretch>
            </p:blipFill>
            <p:spPr>
              <a:xfrm>
                <a:off x="1618204" y="6664019"/>
                <a:ext cx="15049306" cy="1195738"/>
              </a:xfrm>
              <a:prstGeom prst="rect">
                <a:avLst/>
              </a:prstGeom>
            </p:spPr>
          </p:pic>
        </p:grpSp>
        <p:sp>
          <p:nvSpPr>
            <p:cNvPr id="43" name="Object 43"/>
            <p:cNvSpPr txBox="1"/>
            <p:nvPr/>
          </p:nvSpPr>
          <p:spPr>
            <a:xfrm>
              <a:off x="-605565" y="6932691"/>
              <a:ext cx="19802896" cy="6938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4. 3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루에서 정답을 맞히면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, 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모둠판에 점수를 기록하고 자리에 앉아요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.</a:t>
              </a:r>
              <a:endParaRPr lang="en-US" altLang="ko-KR" sz="4000" kern="0" spc="-100">
                <a:solidFill>
                  <a:srgbClr val="292929"/>
                </a:solidFill>
                <a:latin typeface="배달의민족 한나체 Pro"/>
                <a:ea typeface="배달의민족 한나체 Pro"/>
                <a:cs typeface="YANGJIN"/>
              </a:endParaRPr>
            </a:p>
          </p:txBody>
        </p:sp>
      </p:grpSp>
      <p:grpSp>
        <p:nvGrpSpPr>
          <p:cNvPr id="1019" name="그룹 1018"/>
          <p:cNvGrpSpPr/>
          <p:nvPr/>
        </p:nvGrpSpPr>
        <p:grpSpPr>
          <a:xfrm rot="0">
            <a:off x="-5856790" y="7476424"/>
            <a:ext cx="30098612" cy="2391477"/>
            <a:chOff x="-5856790" y="7384905"/>
            <a:chExt cx="30098612" cy="2391477"/>
          </a:xfrm>
        </p:grpSpPr>
        <p:grpSp>
          <p:nvGrpSpPr>
            <p:cNvPr id="1012" name="그룹 1012"/>
            <p:cNvGrpSpPr/>
            <p:nvPr/>
          </p:nvGrpSpPr>
          <p:grpSpPr>
            <a:xfrm rot="0">
              <a:off x="-5856790" y="7384905"/>
              <a:ext cx="30098612" cy="2391477"/>
              <a:chOff x="-5856790" y="7384906"/>
              <a:chExt cx="30098612" cy="2391477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 rotWithShape="1">
              <a:blip r:embed="rId15"/>
              <a:stretch>
                <a:fillRect/>
              </a:stretch>
            </p:blipFill>
            <p:spPr>
              <a:xfrm>
                <a:off x="-5856790" y="7384906"/>
                <a:ext cx="30098612" cy="2391477"/>
              </a:xfrm>
              <a:prstGeom prst="rect">
                <a:avLst/>
              </a:prstGeom>
            </p:spPr>
          </p:pic>
          <p:pic>
            <p:nvPicPr>
              <p:cNvPr id="46" name="Object 45"/>
              <p:cNvPicPr>
                <a:picLocks noChangeAspect="1"/>
              </p:cNvPicPr>
              <p:nvPr/>
            </p:nvPicPr>
            <p:blipFill rotWithShape="1">
              <a:blip r:embed="rId16"/>
              <a:stretch>
                <a:fillRect/>
              </a:stretch>
            </p:blipFill>
            <p:spPr>
              <a:xfrm>
                <a:off x="1600128" y="7954024"/>
                <a:ext cx="15049306" cy="1195738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2316179" y="8845396"/>
              <a:ext cx="824781" cy="187140"/>
              <a:chOff x="2316179" y="8845396"/>
              <a:chExt cx="824781" cy="187140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 rotWithShape="1">
              <a:blip r:embed="rId17"/>
              <a:stretch>
                <a:fillRect/>
              </a:stretch>
            </p:blipFill>
            <p:spPr>
              <a:xfrm rot="5400000">
                <a:off x="2635000" y="8526575"/>
                <a:ext cx="187140" cy="824781"/>
              </a:xfrm>
              <a:prstGeom prst="rect">
                <a:avLst/>
              </a:prstGeom>
            </p:spPr>
          </p:pic>
        </p:grpSp>
        <p:sp>
          <p:nvSpPr>
            <p:cNvPr id="51" name="Object 51"/>
            <p:cNvSpPr txBox="1"/>
            <p:nvPr/>
          </p:nvSpPr>
          <p:spPr>
            <a:xfrm>
              <a:off x="-829097" y="8240965"/>
              <a:ext cx="19802896" cy="70788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5. 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자리에 앉은 친구들은 다시 정답을 맞히고 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1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루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-2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루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-3</a:t>
              </a:r>
              <a:r>
                <a:rPr lang="ko-KR" altLang="en-US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루로 이동해요</a:t>
              </a:r>
              <a:r>
                <a:rPr lang="en-US" altLang="ko-KR" sz="4000" kern="0" spc="-100">
                  <a:solidFill>
                    <a:srgbClr val="292929"/>
                  </a:solidFill>
                  <a:latin typeface="배달의민족 한나체 Pro"/>
                  <a:ea typeface="배달의민족 한나체 Pro"/>
                  <a:cs typeface="YANGJIN"/>
                </a:rPr>
                <a:t>.</a:t>
              </a:r>
              <a:endParaRPr lang="en-US" sz="4000" kern="0" spc="-100">
                <a:solidFill>
                  <a:srgbClr val="292929"/>
                </a:solidFill>
                <a:latin typeface="배달의민족 한나체 Pro"/>
                <a:ea typeface="배달의민족 한나체 Pro"/>
                <a:cs typeface="YANGJIN"/>
              </a:endParaRPr>
            </a:p>
          </p:txBody>
        </p:sp>
      </p:grpSp>
      <p:grpSp>
        <p:nvGrpSpPr>
          <p:cNvPr id="1014" name="그룹 1014"/>
          <p:cNvGrpSpPr/>
          <p:nvPr/>
        </p:nvGrpSpPr>
        <p:grpSpPr>
          <a:xfrm rot="0">
            <a:off x="7230009" y="1425414"/>
            <a:ext cx="3557400" cy="680283"/>
            <a:chOff x="7230009" y="1425414"/>
            <a:chExt cx="3557400" cy="680283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7230009" y="1425414"/>
              <a:ext cx="3557400" cy="680283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804866" y="1444462"/>
            <a:ext cx="4471430" cy="69675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4000" kern="0" spc="-200">
                <a:solidFill>
                  <a:srgbClr val="ffcd4a"/>
                </a:solidFill>
                <a:latin typeface="배달의민족 주아"/>
                <a:ea typeface="배달의민족 주아"/>
                <a:cs typeface="여기어때 잘난체 OTF"/>
              </a:rPr>
              <a:t>놀이 방법 정리</a:t>
            </a:r>
            <a:endParaRPr lang="en-US" sz="4000">
              <a:latin typeface="배달의민족 주아"/>
              <a:ea typeface="배달의민족 주아"/>
            </a:endParaRPr>
          </a:p>
        </p:txBody>
      </p:sp>
      <p:grpSp>
        <p:nvGrpSpPr>
          <p:cNvPr id="1022" name="그룹 1021"/>
          <p:cNvGrpSpPr/>
          <p:nvPr/>
        </p:nvGrpSpPr>
        <p:grpSpPr>
          <a:xfrm rot="0">
            <a:off x="-5838714" y="4707857"/>
            <a:ext cx="30098612" cy="2391477"/>
            <a:chOff x="-5838714" y="4707857"/>
            <a:chExt cx="30098612" cy="2391477"/>
          </a:xfrm>
        </p:grpSpPr>
        <p:grpSp>
          <p:nvGrpSpPr>
            <p:cNvPr id="1020" name="그룹 1019"/>
            <p:cNvGrpSpPr/>
            <p:nvPr/>
          </p:nvGrpSpPr>
          <p:grpSpPr>
            <a:xfrm rot="0">
              <a:off x="-5838714" y="4707857"/>
              <a:ext cx="30098612" cy="2391477"/>
              <a:chOff x="-5838714" y="4707857"/>
              <a:chExt cx="30098612" cy="2391477"/>
            </a:xfrm>
          </p:grpSpPr>
          <p:grpSp>
            <p:nvGrpSpPr>
              <p:cNvPr id="1009" name="그룹 1009"/>
              <p:cNvGrpSpPr/>
              <p:nvPr/>
            </p:nvGrpSpPr>
            <p:grpSpPr>
              <a:xfrm rot="0">
                <a:off x="2334255" y="6168346"/>
                <a:ext cx="824781" cy="187140"/>
                <a:chOff x="2334255" y="6168346"/>
                <a:chExt cx="824781" cy="187140"/>
              </a:xfrm>
            </p:grpSpPr>
            <p:pic>
              <p:nvPicPr>
                <p:cNvPr id="33" name="Object 32"/>
                <p:cNvPicPr>
                  <a:picLocks noChangeAspect="1"/>
                </p:cNvPicPr>
                <p:nvPr/>
              </p:nvPicPr>
              <p:blipFill rotWithShape="1">
                <a:blip r:embed="rId19"/>
                <a:stretch>
                  <a:fillRect/>
                </a:stretch>
              </p:blipFill>
              <p:spPr>
                <a:xfrm rot="5400000">
                  <a:off x="2653076" y="5849526"/>
                  <a:ext cx="187140" cy="824781"/>
                </a:xfrm>
                <a:prstGeom prst="rect">
                  <a:avLst/>
                </a:prstGeom>
              </p:spPr>
            </p:pic>
          </p:grpSp>
          <p:grpSp>
            <p:nvGrpSpPr>
              <p:cNvPr id="1017" name="그룹 1016"/>
              <p:cNvGrpSpPr/>
              <p:nvPr/>
            </p:nvGrpSpPr>
            <p:grpSpPr>
              <a:xfrm rot="0">
                <a:off x="-5838714" y="4707857"/>
                <a:ext cx="30098612" cy="2391477"/>
                <a:chOff x="-5838714" y="4707857"/>
                <a:chExt cx="30098612" cy="2391477"/>
              </a:xfrm>
            </p:grpSpPr>
            <p:grpSp>
              <p:nvGrpSpPr>
                <p:cNvPr id="1008" name="그룹 1008"/>
                <p:cNvGrpSpPr/>
                <p:nvPr/>
              </p:nvGrpSpPr>
              <p:grpSpPr>
                <a:xfrm rot="0">
                  <a:off x="-5838714" y="4707857"/>
                  <a:ext cx="30098612" cy="2391477"/>
                  <a:chOff x="-5838714" y="4707857"/>
                  <a:chExt cx="30098612" cy="2391477"/>
                </a:xfrm>
              </p:grpSpPr>
              <p:pic>
                <p:nvPicPr>
                  <p:cNvPr id="29" name="Object 28"/>
                  <p:cNvPicPr>
                    <a:picLocks noChangeAspect="1"/>
                  </p:cNvPicPr>
                  <p:nvPr/>
                </p:nvPicPr>
                <p:blipFill rotWithShape="1">
                  <a:blip r:embed="rId20"/>
                  <a:stretch>
                    <a:fillRect/>
                  </a:stretch>
                </p:blipFill>
                <p:spPr>
                  <a:xfrm>
                    <a:off x="-5838714" y="4707857"/>
                    <a:ext cx="30098612" cy="2391477"/>
                  </a:xfrm>
                  <a:prstGeom prst="rect">
                    <a:avLst/>
                  </a:prstGeom>
                </p:spPr>
              </p:pic>
              <p:pic>
                <p:nvPicPr>
                  <p:cNvPr id="30" name="Object 29"/>
                  <p:cNvPicPr>
                    <a:picLocks noChangeAspect="1"/>
                  </p:cNvPicPr>
                  <p:nvPr/>
                </p:nvPicPr>
                <p:blipFill rotWithShape="1">
                  <a:blip r:embed="rId21"/>
                  <a:stretch>
                    <a:fillRect/>
                  </a:stretch>
                </p:blipFill>
                <p:spPr>
                  <a:xfrm>
                    <a:off x="1618204" y="5276975"/>
                    <a:ext cx="15049306" cy="119573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Object 35"/>
                <p:cNvSpPr txBox="1"/>
                <p:nvPr/>
              </p:nvSpPr>
              <p:spPr>
                <a:xfrm>
                  <a:off x="-553837" y="5524500"/>
                  <a:ext cx="19802896" cy="693420"/>
                </a:xfrm>
                <a:prstGeom prst="rect">
                  <a:avLst/>
                </a:prstGeom>
                <a:noFill/>
              </p:spPr>
              <p:txBody>
                <a:bodyPr wrap="square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3. </a:t>
                  </a:r>
                  <a:r>
                    <a:rPr lang="ko-KR" altLang="en-US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정답을 또 맞히면 교실 왼쪽 뒤</a:t>
                  </a:r>
                  <a:r>
                    <a:rPr lang="en-US" altLang="ko-KR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(2</a:t>
                  </a:r>
                  <a:r>
                    <a:rPr lang="ko-KR" altLang="en-US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루</a:t>
                  </a:r>
                  <a:r>
                    <a:rPr lang="en-US" altLang="ko-KR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), </a:t>
                  </a:r>
                  <a:r>
                    <a:rPr lang="ko-KR" altLang="en-US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그 다음은 앞 문쪽</a:t>
                  </a:r>
                  <a:r>
                    <a:rPr lang="en-US" altLang="ko-KR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(3</a:t>
                  </a:r>
                  <a:r>
                    <a:rPr lang="ko-KR" altLang="en-US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루</a:t>
                  </a:r>
                  <a:r>
                    <a:rPr lang="en-US" altLang="ko-KR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)</a:t>
                  </a:r>
                  <a:r>
                    <a:rPr lang="ko-KR" altLang="en-US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으로 이동해요</a:t>
                  </a:r>
                  <a:r>
                    <a:rPr lang="en-US" altLang="ko-KR" sz="4000" kern="0" spc="-100">
                      <a:solidFill>
                        <a:srgbClr val="292929"/>
                      </a:solidFill>
                      <a:latin typeface="배달의민족 한나체 Pro"/>
                      <a:ea typeface="배달의민족 한나체 Pro"/>
                      <a:cs typeface="YANGJIN"/>
                    </a:rPr>
                    <a:t>.</a:t>
                  </a:r>
                  <a:endParaRPr lang="en-US" altLang="ko-KR" sz="4000" kern="0" spc="-100">
                    <a:solidFill>
                      <a:srgbClr val="292929"/>
                    </a:solidFill>
                    <a:latin typeface="배달의민족 한나체 Pro"/>
                    <a:ea typeface="배달의민족 한나체 Pro"/>
                    <a:cs typeface="YANGJIN"/>
                  </a:endParaRPr>
                </a:p>
              </p:txBody>
            </p:sp>
          </p:grpSp>
        </p:grpSp>
        <p:pic>
          <p:nvPicPr>
            <p:cNvPr id="1021" name="Object 48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5400000">
              <a:off x="2681021" y="5891479"/>
              <a:ext cx="187140" cy="824781"/>
            </a:xfrm>
            <a:prstGeom prst="rect">
              <a:avLst/>
            </a:prstGeom>
          </p:spPr>
        </p:pic>
      </p:grpSp>
      <p:pic>
        <p:nvPicPr>
          <p:cNvPr id="57" name="Object 48"/>
          <p:cNvPicPr>
            <a:picLocks noChangeAspect="1"/>
          </p:cNvPicPr>
          <p:nvPr/>
        </p:nvPicPr>
        <p:blipFill rotWithShape="1">
          <a:blip r:embed="rId23"/>
          <a:stretch>
            <a:fillRect/>
          </a:stretch>
        </p:blipFill>
        <p:spPr>
          <a:xfrm rot="5400000">
            <a:off x="2681021" y="7201093"/>
            <a:ext cx="187140" cy="824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" grpId="0" animBg="1"/>
      <p:bldP spid="1016" grpId="1" animBg="1"/>
      <p:bldP spid="1022" grpId="2" animBg="1"/>
      <p:bldP spid="1018" grpId="3" animBg="1"/>
      <p:bldP spid="1019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23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24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5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6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27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47800" y="3551119"/>
            <a:ext cx="15065555" cy="3898407"/>
            <a:chOff x="1447801" y="3551119"/>
            <a:chExt cx="15065555" cy="3898407"/>
          </a:xfrm>
        </p:grpSpPr>
        <p:sp>
          <p:nvSpPr>
            <p:cNvPr id="49" name="Object 49"/>
            <p:cNvSpPr txBox="1"/>
            <p:nvPr/>
          </p:nvSpPr>
          <p:spPr>
            <a:xfrm>
              <a:off x="1447801" y="3810132"/>
              <a:ext cx="15065555" cy="297004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ko-KR" altLang="en-US" sz="18700" b="1" kern="0" spc="-500">
                  <a:ln w="38100">
                    <a:solidFill>
                      <a:schemeClr val="tx1"/>
                    </a:solidFill>
                  </a:ln>
                  <a:solidFill>
                    <a:srgbClr val="FFB951"/>
                  </a:solidFill>
                  <a:latin typeface="배달의민족 한나체 Pro"/>
                  <a:ea typeface="배달의민족 한나체 Pro"/>
                  <a:cs typeface="여기어때 잘난체 OTF"/>
                </a:rPr>
                <a:t>놀이 시작</a:t>
              </a:r>
              <a:endParaRPr lang="en-US" sz="2400" b="1">
                <a:ln w="38100">
                  <a:solidFill>
                    <a:schemeClr val="tx1"/>
                  </a:solidFill>
                </a:ln>
                <a:latin typeface="배달의민족 한나체 Pro"/>
                <a:ea typeface="배달의민족 한나체 Pro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438401" y="3582875"/>
              <a:ext cx="13002337" cy="76944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4400" kern="0" spc="-300" dirty="0" smtClean="0">
                  <a:solidFill>
                    <a:srgbClr val="FFB951"/>
                  </a:solidFill>
                  <a:latin typeface="배달의민족 주아"/>
                  <a:ea typeface="배달의민족 주아"/>
                  <a:cs typeface="Cafe24 Shiningstar"/>
                </a:rPr>
                <a:t>&lt;</a:t>
              </a:r>
              <a:r>
                <a:rPr lang="ko-KR" altLang="en-US" sz="4400" kern="0" spc="-300" dirty="0" smtClean="0">
                  <a:solidFill>
                    <a:srgbClr val="FFB951"/>
                  </a:solidFill>
                  <a:latin typeface="배달의민족 주아"/>
                  <a:ea typeface="배달의민족 주아"/>
                  <a:cs typeface="Cafe24 Shiningstar"/>
                </a:rPr>
                <a:t>갯벌을 보존해야 하는 까닭</a:t>
              </a:r>
              <a:r>
                <a:rPr lang="en-US" altLang="ko-KR" sz="4400" kern="0" spc="-300" dirty="0" smtClean="0">
                  <a:solidFill>
                    <a:srgbClr val="FFB951"/>
                  </a:solidFill>
                  <a:latin typeface="배달의민족 주아"/>
                  <a:ea typeface="배달의민족 주아"/>
                  <a:cs typeface="Cafe24 Shiningstar"/>
                </a:rPr>
                <a:t>&gt; </a:t>
              </a:r>
              <a:r>
                <a:rPr lang="ko-KR" altLang="en-US" sz="4400" kern="0" spc="-300" dirty="0" smtClean="0">
                  <a:solidFill>
                    <a:srgbClr val="FFB951"/>
                  </a:solidFill>
                  <a:latin typeface="배달의민족 주아"/>
                  <a:ea typeface="배달의민족 주아"/>
                  <a:cs typeface="Cafe24 Shiningstar"/>
                </a:rPr>
                <a:t>내용 확인하기</a:t>
              </a:r>
              <a:endParaRPr lang="en-US" altLang="ko-KR" sz="4400" kern="0" spc="-300" dirty="0">
                <a:solidFill>
                  <a:srgbClr val="FFB951"/>
                </a:solidFill>
                <a:latin typeface="배달의민족 주아"/>
                <a:ea typeface="배달의민족 주아"/>
                <a:cs typeface="Cafe24 Shiningstar"/>
              </a:endParaRPr>
            </a:p>
          </p:txBody>
        </p:sp>
        <p:grpSp>
          <p:nvGrpSpPr>
            <p:cNvPr id="1011" name="그룹 1011"/>
            <p:cNvGrpSpPr/>
            <p:nvPr/>
          </p:nvGrpSpPr>
          <p:grpSpPr>
            <a:xfrm>
              <a:off x="2741094" y="3551119"/>
              <a:ext cx="2498288" cy="1602395"/>
              <a:chOff x="2741094" y="3551119"/>
              <a:chExt cx="2498288" cy="1602395"/>
            </a:xfrm>
          </p:grpSpPr>
          <p:grpSp>
            <p:nvGrpSpPr>
              <p:cNvPr id="1012" name="그룹 1012"/>
              <p:cNvGrpSpPr/>
              <p:nvPr/>
            </p:nvGrpSpPr>
            <p:grpSpPr>
              <a:xfrm>
                <a:off x="3248137" y="3551119"/>
                <a:ext cx="1956992" cy="1602395"/>
                <a:chOff x="3248137" y="3551119"/>
                <a:chExt cx="1956992" cy="1602395"/>
              </a:xfrm>
            </p:grpSpPr>
            <p:pic>
              <p:nvPicPr>
                <p:cNvPr id="33" name="Object 32"/>
                <p:cNvPicPr>
                  <a:picLocks noChangeAspect="1"/>
                </p:cNvPicPr>
                <p:nvPr/>
              </p:nvPicPr>
              <p:blipFill rotWithShape="1">
                <a:blip r:embed="rId6"/>
                <a:stretch>
                  <a:fillRect/>
                </a:stretch>
              </p:blipFill>
              <p:spPr>
                <a:xfrm rot="19680000">
                  <a:off x="3248137" y="3551119"/>
                  <a:ext cx="1956992" cy="1602395"/>
                </a:xfrm>
                <a:prstGeom prst="rect">
                  <a:avLst/>
                </a:prstGeom>
              </p:spPr>
            </p:pic>
          </p:grpSp>
          <p:sp>
            <p:nvSpPr>
              <p:cNvPr id="35" name="Object 35"/>
              <p:cNvSpPr txBox="1"/>
              <p:nvPr/>
            </p:nvSpPr>
            <p:spPr>
              <a:xfrm rot="19680000">
                <a:off x="2741094" y="3870735"/>
                <a:ext cx="2498288" cy="600164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3300" kern="0" spc="-200" dirty="0" smtClean="0">
                    <a:solidFill>
                      <a:schemeClr val="bg1"/>
                    </a:solidFill>
                    <a:latin typeface="배달의민족 주아"/>
                    <a:ea typeface="배달의민족 주아"/>
                    <a:cs typeface="여기어때 잘난체 OTF"/>
                  </a:rPr>
                  <a:t>2</a:t>
                </a:r>
                <a:r>
                  <a:rPr lang="en-US" sz="3300" kern="0" spc="-200" dirty="0" smtClean="0">
                    <a:solidFill>
                      <a:schemeClr val="bg1"/>
                    </a:solidFill>
                    <a:latin typeface="배달의민족 주아"/>
                    <a:ea typeface="배달의민족 주아"/>
                    <a:cs typeface="여기어때 잘난체 OTF"/>
                  </a:rPr>
                  <a:t>단원</a:t>
                </a:r>
                <a:endParaRPr lang="en-US" sz="3300" kern="0" spc="-200" dirty="0">
                  <a:solidFill>
                    <a:schemeClr val="bg1"/>
                  </a:solidFill>
                  <a:latin typeface="배달의민족 주아"/>
                  <a:ea typeface="배달의민족 주아"/>
                  <a:cs typeface="여기어때 잘난체 OTF"/>
                </a:endParaRPr>
              </a:p>
            </p:txBody>
          </p:sp>
        </p:grpSp>
        <p:grpSp>
          <p:nvGrpSpPr>
            <p:cNvPr id="1013" name="그룹 1013"/>
            <p:cNvGrpSpPr/>
            <p:nvPr/>
          </p:nvGrpSpPr>
          <p:grpSpPr>
            <a:xfrm>
              <a:off x="4818549" y="5661239"/>
              <a:ext cx="8493136" cy="1788287"/>
              <a:chOff x="4818549" y="5661239"/>
              <a:chExt cx="8493136" cy="1788287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 rot="11460000">
                <a:off x="4818549" y="5661239"/>
                <a:ext cx="8493136" cy="1788287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3221086" y="4287179"/>
              <a:ext cx="1067735" cy="933872"/>
              <a:chOff x="13221087" y="4287179"/>
              <a:chExt cx="1067735" cy="933872"/>
            </a:xfrm>
          </p:grpSpPr>
          <p:grpSp>
            <p:nvGrpSpPr>
              <p:cNvPr id="1015" name="그룹 1015"/>
              <p:cNvGrpSpPr/>
              <p:nvPr/>
            </p:nvGrpSpPr>
            <p:grpSpPr>
              <a:xfrm>
                <a:off x="13552074" y="4593609"/>
                <a:ext cx="736748" cy="627442"/>
                <a:chOff x="13552074" y="4593609"/>
                <a:chExt cx="736748" cy="627442"/>
              </a:xfrm>
            </p:grpSpPr>
            <p:pic>
              <p:nvPicPr>
                <p:cNvPr id="42" name="Object 41"/>
                <p:cNvPicPr>
                  <a:picLocks noChangeAspect="1"/>
                </p:cNvPicPr>
                <p:nvPr/>
              </p:nvPicPr>
              <p:blipFill rotWithShape="1">
                <a:blip r:embed="rId8"/>
                <a:stretch>
                  <a:fillRect/>
                </a:stretch>
              </p:blipFill>
              <p:spPr>
                <a:xfrm rot="19080000">
                  <a:off x="13552074" y="4593609"/>
                  <a:ext cx="736748" cy="627442"/>
                </a:xfrm>
                <a:prstGeom prst="rect">
                  <a:avLst/>
                </a:prstGeom>
              </p:spPr>
            </p:pic>
          </p:grpSp>
          <p:grpSp>
            <p:nvGrpSpPr>
              <p:cNvPr id="1016" name="그룹 1016"/>
              <p:cNvGrpSpPr/>
              <p:nvPr/>
            </p:nvGrpSpPr>
            <p:grpSpPr>
              <a:xfrm>
                <a:off x="13221087" y="4287179"/>
                <a:ext cx="457218" cy="481688"/>
                <a:chOff x="13221087" y="4287179"/>
                <a:chExt cx="457218" cy="481688"/>
              </a:xfrm>
            </p:grpSpPr>
            <p:pic>
              <p:nvPicPr>
                <p:cNvPr id="45" name="Object 44"/>
                <p:cNvPicPr>
                  <a:picLocks noChangeAspect="1"/>
                </p:cNvPicPr>
                <p:nvPr/>
              </p:nvPicPr>
              <p:blipFill rotWithShape="1">
                <a:blip r:embed="rId9"/>
                <a:stretch>
                  <a:fillRect/>
                </a:stretch>
              </p:blipFill>
              <p:spPr>
                <a:xfrm rot="1980000">
                  <a:off x="13221087" y="4287179"/>
                  <a:ext cx="457218" cy="481688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2" name="그룹 1002"/>
          <p:cNvGrpSpPr/>
          <p:nvPr/>
        </p:nvGrpSpPr>
        <p:grpSpPr>
          <a:xfrm>
            <a:off x="646191" y="589594"/>
            <a:ext cx="16993332" cy="9106526"/>
            <a:chOff x="714770" y="789889"/>
            <a:chExt cx="16993332" cy="9106526"/>
          </a:xfrm>
        </p:grpSpPr>
        <p:pic>
          <p:nvPicPr>
            <p:cNvPr id="13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4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5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6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646191" y="1362715"/>
            <a:ext cx="169933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갯벌은 바닷물이 빠져나가는</a:t>
            </a:r>
            <a:endParaRPr lang="en-US" altLang="ko-KR" sz="8800" dirty="0" smtClean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썰물 때에 육지로 드러나는</a:t>
            </a:r>
            <a:endParaRPr lang="en-US" altLang="ko-KR" sz="8800" dirty="0" smtClean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바닷가의 편평한 곳이다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1" name="도넛 10"/>
          <p:cNvSpPr/>
          <p:nvPr/>
        </p:nvSpPr>
        <p:spPr>
          <a:xfrm>
            <a:off x="13038311" y="5694011"/>
            <a:ext cx="3157330" cy="3061698"/>
          </a:xfrm>
          <a:prstGeom prst="donut">
            <a:avLst>
              <a:gd name="adj" fmla="val 147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2" name="그룹 1002"/>
          <p:cNvGrpSpPr/>
          <p:nvPr/>
        </p:nvGrpSpPr>
        <p:grpSpPr>
          <a:xfrm>
            <a:off x="646191" y="589594"/>
            <a:ext cx="16993332" cy="9106526"/>
            <a:chOff x="714770" y="789889"/>
            <a:chExt cx="16993332" cy="9106526"/>
          </a:xfrm>
        </p:grpSpPr>
        <p:pic>
          <p:nvPicPr>
            <p:cNvPr id="13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4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5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6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686371" y="1362715"/>
            <a:ext cx="1515382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갯벌에는 수시로 물이 들어오고 빠지기 때문에 다양한 생물들이 살기는 어렵다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1" name="곱하기 기호 11"/>
          <p:cNvSpPr/>
          <p:nvPr/>
        </p:nvSpPr>
        <p:spPr>
          <a:xfrm>
            <a:off x="12544245" y="5004462"/>
            <a:ext cx="4153033" cy="4545400"/>
          </a:xfrm>
          <a:prstGeom prst="mathMultiply">
            <a:avLst>
              <a:gd name="adj1" fmla="val 9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3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4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7C40F8-2F6C-468E-9CEA-962C6E3283FE}"/>
              </a:ext>
            </a:extLst>
          </p:cNvPr>
          <p:cNvSpPr txBox="1"/>
          <p:nvPr/>
        </p:nvSpPr>
        <p:spPr>
          <a:xfrm>
            <a:off x="6858000" y="2159897"/>
            <a:ext cx="4237634" cy="1107996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보너스 </a:t>
            </a:r>
            <a:r>
              <a:rPr kumimoji="0" lang="ko-KR" altLang="en-US" sz="6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기회</a:t>
            </a:r>
            <a:r>
              <a:rPr kumimoji="0" lang="en-US" altLang="ko-KR" sz="6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!</a:t>
            </a:r>
            <a:endParaRPr kumimoji="0" lang="ko-KR" altLang="en-US" sz="6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0FA74-2271-49E8-A31F-72538E5F1727}"/>
              </a:ext>
            </a:extLst>
          </p:cNvPr>
          <p:cNvSpPr txBox="1"/>
          <p:nvPr/>
        </p:nvSpPr>
        <p:spPr>
          <a:xfrm>
            <a:off x="855924" y="4234118"/>
            <a:ext cx="165738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ko-KR" altLang="en-US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선생님과 가위바위보해서</a:t>
            </a:r>
            <a:endParaRPr lang="en-US" altLang="ko-KR" sz="96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 latinLnBrk="1">
              <a:defRPr/>
            </a:pPr>
            <a:r>
              <a:rPr lang="ko-KR" altLang="en-US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이기거나 비기면 한 단계 이동</a:t>
            </a:r>
            <a:r>
              <a:rPr lang="en-US" altLang="ko-KR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!</a:t>
            </a:r>
            <a:endParaRPr lang="ko-KR" altLang="en-US" sz="96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17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F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07416" y="2591664"/>
            <a:ext cx="278957" cy="413354"/>
            <a:chOff x="3527072" y="2759890"/>
            <a:chExt cx="278957" cy="41335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21540000">
              <a:off x="3527072" y="2759890"/>
              <a:ext cx="278957" cy="4133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433732" y="2713240"/>
            <a:ext cx="278957" cy="413354"/>
            <a:chOff x="14209933" y="1456213"/>
            <a:chExt cx="278957" cy="4133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1480000">
              <a:off x="14209933" y="1456213"/>
              <a:ext cx="278957" cy="41335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2385185" y="8329493"/>
            <a:ext cx="521970" cy="6495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400" kern="0" spc="-200">
                <a:solidFill>
                  <a:srgbClr val="FFFFFF"/>
                </a:solidFill>
                <a:latin typeface="NanumSquareRoundOTF ExtraBold"/>
                <a:cs typeface="NanumSquareRoundOTF ExtraBold"/>
              </a:rPr>
              <a:t>&gt;</a:t>
            </a:r>
            <a:endParaRPr lang="en-US"/>
          </a:p>
        </p:txBody>
      </p:sp>
      <p:grpSp>
        <p:nvGrpSpPr>
          <p:cNvPr id="1006" name="그룹 1006"/>
          <p:cNvGrpSpPr/>
          <p:nvPr/>
        </p:nvGrpSpPr>
        <p:grpSpPr>
          <a:xfrm>
            <a:off x="16601627" y="5524500"/>
            <a:ext cx="236876" cy="351000"/>
            <a:chOff x="15041435" y="5345192"/>
            <a:chExt cx="236876" cy="35100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21540000">
              <a:off x="15041435" y="5345192"/>
              <a:ext cx="236876" cy="3510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75546" y="2734781"/>
            <a:ext cx="16534622" cy="452431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14400" b="1" kern="0" dirty="0" smtClean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배달의민족 한나체 Pro"/>
                <a:ea typeface="배달의민족 한나체 Pro"/>
                <a:cs typeface="BM HANNA"/>
              </a:rPr>
              <a:t>&lt;</a:t>
            </a:r>
            <a:r>
              <a:rPr lang="ko-KR" altLang="en-US" sz="14400" b="1" kern="0" dirty="0" smtClean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배달의민족 한나체 Pro"/>
                <a:ea typeface="배달의민족 한나체 Pro"/>
                <a:cs typeface="BM HANNA"/>
              </a:rPr>
              <a:t>갯벌을 보존해야 하는 까닭</a:t>
            </a:r>
            <a:r>
              <a:rPr lang="en-US" altLang="ko-KR" sz="14400" b="1" kern="0" dirty="0" smtClean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배달의민족 한나체 Pro"/>
                <a:ea typeface="배달의민족 한나체 Pro"/>
                <a:cs typeface="BM HANNA"/>
              </a:rPr>
              <a:t>&gt;</a:t>
            </a:r>
            <a:r>
              <a:rPr lang="ko-KR" altLang="en-US" sz="14400" b="1" kern="0" dirty="0" smtClean="0">
                <a:ln w="762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배달의민족 한나체 Pro"/>
                <a:ea typeface="배달의민족 한나체 Pro"/>
                <a:cs typeface="BM HANNA"/>
              </a:rPr>
              <a:t> 내용 확인하기</a:t>
            </a:r>
            <a:endParaRPr lang="en-US" altLang="ko-KR" sz="14400" b="1" kern="0" dirty="0">
              <a:ln w="762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배달의민족 한나체 Pro"/>
              <a:ea typeface="배달의민족 한나체 Pro"/>
              <a:cs typeface="BM HANNA"/>
            </a:endParaRPr>
          </a:p>
        </p:txBody>
      </p:sp>
      <p:grpSp>
        <p:nvGrpSpPr>
          <p:cNvPr id="1008" name="그룹 1008"/>
          <p:cNvGrpSpPr/>
          <p:nvPr/>
        </p:nvGrpSpPr>
        <p:grpSpPr>
          <a:xfrm>
            <a:off x="5829300" y="7734300"/>
            <a:ext cx="6629400" cy="1359601"/>
            <a:chOff x="5964656" y="7744574"/>
            <a:chExt cx="5839311" cy="77050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3095293" y="7409612"/>
              <a:ext cx="11678621" cy="1541015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5964656" y="7744574"/>
              <a:ext cx="5839311" cy="77050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037122" y="7962900"/>
            <a:ext cx="6213753" cy="8309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4800" kern="0" spc="-200" smtClean="0">
                <a:solidFill>
                  <a:srgbClr val="232325"/>
                </a:solidFill>
                <a:latin typeface="배달의민족 주아"/>
                <a:ea typeface="배달의민족 주아"/>
                <a:cs typeface="BM JUA "/>
              </a:rPr>
              <a:t>국어 </a:t>
            </a:r>
            <a:r>
              <a:rPr lang="en-US" altLang="ko-KR" sz="4800" kern="0" spc="-200" dirty="0" smtClean="0">
                <a:solidFill>
                  <a:srgbClr val="232325"/>
                </a:solidFill>
                <a:latin typeface="배달의민족 주아"/>
                <a:ea typeface="배달의민족 주아"/>
                <a:cs typeface="BM JUA "/>
              </a:rPr>
              <a:t>76-81</a:t>
            </a:r>
            <a:r>
              <a:rPr lang="ko-KR" altLang="en-US" sz="4800" kern="0" spc="-200" dirty="0" smtClean="0">
                <a:solidFill>
                  <a:srgbClr val="232325"/>
                </a:solidFill>
                <a:latin typeface="배달의민족 주아"/>
                <a:ea typeface="배달의민족 주아"/>
                <a:cs typeface="BM JUA "/>
              </a:rPr>
              <a:t>쪽</a:t>
            </a:r>
            <a:endParaRPr lang="ko-KR" altLang="en-US" sz="4800" kern="0" spc="-200" dirty="0">
              <a:solidFill>
                <a:srgbClr val="232325"/>
              </a:solidFill>
              <a:latin typeface="배달의민족 주아"/>
              <a:ea typeface="배달의민족 주아"/>
              <a:cs typeface="BM JUA "/>
            </a:endParaRPr>
          </a:p>
        </p:txBody>
      </p:sp>
      <p:grpSp>
        <p:nvGrpSpPr>
          <p:cNvPr id="1009" name="그룹 1009"/>
          <p:cNvGrpSpPr/>
          <p:nvPr/>
        </p:nvGrpSpPr>
        <p:grpSpPr>
          <a:xfrm>
            <a:off x="13880299" y="1209786"/>
            <a:ext cx="1940664" cy="1512756"/>
            <a:chOff x="12555353" y="1453810"/>
            <a:chExt cx="1940664" cy="151275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12555353" y="1453810"/>
              <a:ext cx="1940664" cy="151275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3438109" y="1625192"/>
            <a:ext cx="2825044" cy="8617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2500" kern="0" spc="-100" dirty="0" smtClean="0">
                <a:solidFill>
                  <a:srgbClr val="232325"/>
                </a:solidFill>
                <a:latin typeface="배달의민족 주아"/>
                <a:ea typeface="배달의민족 주아"/>
                <a:cs typeface="여기어때 잘난체 OTF"/>
              </a:rPr>
              <a:t>3</a:t>
            </a:r>
            <a:r>
              <a:rPr lang="ko-KR" altLang="en-US" sz="2500" kern="0" spc="-100" dirty="0" smtClean="0">
                <a:solidFill>
                  <a:srgbClr val="232325"/>
                </a:solidFill>
                <a:latin typeface="배달의민족 주아"/>
                <a:ea typeface="배달의민족 주아"/>
                <a:cs typeface="여기어때 잘난체 OTF"/>
              </a:rPr>
              <a:t>학년 </a:t>
            </a:r>
            <a:r>
              <a:rPr lang="en-US" altLang="ko-KR" sz="2500" kern="0" spc="-100" dirty="0">
                <a:solidFill>
                  <a:srgbClr val="232325"/>
                </a:solidFill>
                <a:latin typeface="배달의민족 주아"/>
                <a:ea typeface="배달의민족 주아"/>
                <a:cs typeface="여기어때 잘난체 OTF"/>
              </a:rPr>
              <a:t>2</a:t>
            </a:r>
            <a:r>
              <a:rPr lang="ko-KR" altLang="en-US" sz="2500" kern="0" spc="-100" dirty="0">
                <a:solidFill>
                  <a:srgbClr val="232325"/>
                </a:solidFill>
                <a:latin typeface="배달의민족 주아"/>
                <a:ea typeface="배달의민족 주아"/>
                <a:cs typeface="여기어때 잘난체 OTF"/>
              </a:rPr>
              <a:t>학기</a:t>
            </a:r>
          </a:p>
          <a:p>
            <a:pPr algn="ctr">
              <a:defRPr/>
            </a:pPr>
            <a:r>
              <a:rPr lang="en-US" altLang="ko-KR" sz="2500" kern="0" spc="-100" dirty="0" smtClean="0">
                <a:solidFill>
                  <a:srgbClr val="232325"/>
                </a:solidFill>
                <a:latin typeface="배달의민족 주아"/>
                <a:ea typeface="배달의민족 주아"/>
                <a:cs typeface="여기어때 잘난체 OTF"/>
              </a:rPr>
              <a:t>2</a:t>
            </a:r>
            <a:r>
              <a:rPr lang="ko-KR" altLang="en-US" sz="2500" kern="0" spc="-100" dirty="0" smtClean="0">
                <a:solidFill>
                  <a:srgbClr val="232325"/>
                </a:solidFill>
                <a:latin typeface="배달의민족 주아"/>
                <a:ea typeface="배달의민족 주아"/>
                <a:cs typeface="여기어때 잘난체 OTF"/>
              </a:rPr>
              <a:t>단원</a:t>
            </a:r>
            <a:endParaRPr lang="ko-KR" altLang="en-US" sz="2500" kern="0" spc="-100" dirty="0">
              <a:solidFill>
                <a:srgbClr val="232325"/>
              </a:solidFill>
              <a:latin typeface="배달의민족 주아"/>
              <a:ea typeface="배달의민족 주아"/>
              <a:cs typeface="여기어때 잘난체 OTF"/>
            </a:endParaRPr>
          </a:p>
        </p:txBody>
      </p:sp>
      <p:grpSp>
        <p:nvGrpSpPr>
          <p:cNvPr id="1019" name="그룹 1018"/>
          <p:cNvGrpSpPr/>
          <p:nvPr/>
        </p:nvGrpSpPr>
        <p:grpSpPr>
          <a:xfrm>
            <a:off x="14133574" y="8760200"/>
            <a:ext cx="2940702" cy="421900"/>
            <a:chOff x="14133574" y="8760200"/>
            <a:chExt cx="2940702" cy="421900"/>
          </a:xfrm>
        </p:grpSpPr>
        <p:pic>
          <p:nvPicPr>
            <p:cNvPr id="1015" name="_x412420936" descr="EMB0000465c20ab"/>
            <p:cNvPicPr>
              <a:picLocks noChangeAspect="1" noChangeArrowheads="1"/>
            </p:cNvPicPr>
            <p:nvPr/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15392400" y="8877300"/>
              <a:ext cx="1681875" cy="304800"/>
            </a:xfrm>
            <a:prstGeom prst="rect">
              <a:avLst/>
            </a:prstGeom>
            <a:noFill/>
          </p:spPr>
        </p:pic>
        <p:pic>
          <p:nvPicPr>
            <p:cNvPr id="1016" name="그림 1015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14133574" y="8760200"/>
              <a:ext cx="877826" cy="406660"/>
            </a:xfrm>
            <a:prstGeom prst="rect">
              <a:avLst/>
            </a:prstGeom>
          </p:spPr>
        </p:pic>
        <p:sp>
          <p:nvSpPr>
            <p:cNvPr id="1017" name="TextBox 1016"/>
            <p:cNvSpPr txBox="1"/>
            <p:nvPr/>
          </p:nvSpPr>
          <p:spPr>
            <a:xfrm>
              <a:off x="15163800" y="8801100"/>
              <a:ext cx="381000" cy="360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8" name="곱하기 기호 1017"/>
            <p:cNvSpPr/>
            <p:nvPr/>
          </p:nvSpPr>
          <p:spPr>
            <a:xfrm>
              <a:off x="15087600" y="8877300"/>
              <a:ext cx="228600" cy="228600"/>
            </a:xfrm>
            <a:prstGeom prst="mathMultiply">
              <a:avLst>
                <a:gd name="adj1" fmla="val 9247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2" name="그룹 1002"/>
          <p:cNvGrpSpPr/>
          <p:nvPr/>
        </p:nvGrpSpPr>
        <p:grpSpPr>
          <a:xfrm>
            <a:off x="646191" y="589594"/>
            <a:ext cx="16993332" cy="9106526"/>
            <a:chOff x="714770" y="789889"/>
            <a:chExt cx="16993332" cy="9106526"/>
          </a:xfrm>
        </p:grpSpPr>
        <p:pic>
          <p:nvPicPr>
            <p:cNvPr id="13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4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5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6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02952" y="1510964"/>
            <a:ext cx="1687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err="1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바다생물과</a:t>
            </a: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 달리 철새들은</a:t>
            </a:r>
            <a:endParaRPr lang="en-US" altLang="ko-KR" sz="8800" dirty="0" smtClean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갯벌에서 살 수 없다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7" name="곱하기 기호 11"/>
          <p:cNvSpPr/>
          <p:nvPr/>
        </p:nvSpPr>
        <p:spPr>
          <a:xfrm>
            <a:off x="12544245" y="5004462"/>
            <a:ext cx="4153033" cy="4545400"/>
          </a:xfrm>
          <a:prstGeom prst="mathMultiply">
            <a:avLst>
              <a:gd name="adj1" fmla="val 9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sp>
        <p:nvSpPr>
          <p:cNvPr id="20" name="도넛 19"/>
          <p:cNvSpPr/>
          <p:nvPr/>
        </p:nvSpPr>
        <p:spPr>
          <a:xfrm>
            <a:off x="13038311" y="5694011"/>
            <a:ext cx="3157330" cy="3061698"/>
          </a:xfrm>
          <a:prstGeom prst="donut">
            <a:avLst>
              <a:gd name="adj" fmla="val 147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60857" y="1348333"/>
            <a:ext cx="1687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어민들은 갯벌에서 수산물을 거두어 돈을 번다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3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4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400800" y="2159897"/>
            <a:ext cx="5486400" cy="1107996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6600" b="0" i="0" u="none" strike="noStrike" kern="0" cap="none" spc="0" normalizeH="0" baseline="0" dirty="0">
                <a:effectLst/>
                <a:uLnTx/>
                <a:uFillTx/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혼자 이동 기회</a:t>
            </a:r>
            <a:r>
              <a:rPr kumimoji="0" lang="en-US" altLang="ko-KR" sz="6600" b="0" i="0" u="none" strike="noStrike" kern="0" cap="none" spc="0" normalizeH="0" baseline="0" dirty="0">
                <a:effectLst/>
                <a:uLnTx/>
                <a:uFillTx/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!</a:t>
            </a:r>
            <a:endParaRPr kumimoji="0" lang="ko-KR" altLang="en-US" sz="6600" b="0" i="0" u="none" strike="noStrike" kern="0" cap="none" spc="0" normalizeH="0" baseline="0" dirty="0">
              <a:effectLst/>
              <a:uLnTx/>
              <a:uFillTx/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924" y="3968304"/>
            <a:ext cx="165738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ko-KR" altLang="en-US" sz="96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갯벌에서 사는 생명체를</a:t>
            </a:r>
            <a:endParaRPr lang="en-US" altLang="ko-KR" sz="9600" dirty="0" smtClean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 latinLnBrk="1">
              <a:defRPr/>
            </a:pPr>
            <a:r>
              <a:rPr lang="ko-KR" altLang="en-US" sz="96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발표한  </a:t>
            </a:r>
            <a:r>
              <a:rPr lang="ko-KR" altLang="en-US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학생들은</a:t>
            </a:r>
          </a:p>
          <a:p>
            <a:pPr algn="ctr" latinLnBrk="1">
              <a:defRPr/>
            </a:pPr>
            <a:r>
              <a:rPr lang="ko-KR" altLang="en-US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혼자 한 단계 이동</a:t>
            </a:r>
            <a:r>
              <a:rPr lang="en-US" altLang="ko-KR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!</a:t>
            </a:r>
            <a:endParaRPr lang="ko-KR" altLang="en-US" sz="96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6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60857" y="1348332"/>
            <a:ext cx="1687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사람이 갯벌에서 바다 생물을 키우기는 어렵다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26" name="곱하기 기호 11"/>
          <p:cNvSpPr/>
          <p:nvPr/>
        </p:nvSpPr>
        <p:spPr>
          <a:xfrm>
            <a:off x="12544245" y="5004462"/>
            <a:ext cx="4153033" cy="4545400"/>
          </a:xfrm>
          <a:prstGeom prst="mathMultiply">
            <a:avLst>
              <a:gd name="adj1" fmla="val 9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sp>
        <p:nvSpPr>
          <p:cNvPr id="20" name="도넛 19"/>
          <p:cNvSpPr/>
          <p:nvPr/>
        </p:nvSpPr>
        <p:spPr>
          <a:xfrm>
            <a:off x="13038311" y="5694011"/>
            <a:ext cx="3157330" cy="3061698"/>
          </a:xfrm>
          <a:prstGeom prst="donut">
            <a:avLst>
              <a:gd name="adj" fmla="val 147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60857" y="1348333"/>
            <a:ext cx="1687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갯벌은 환경을</a:t>
            </a:r>
            <a:endParaRPr lang="en-US" altLang="ko-KR" sz="8800" dirty="0" smtClean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깨끗하게 만들어주기도 한다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ko-KR" altLang="en-US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3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4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7C40F8-2F6C-468E-9CEA-962C6E3283FE}"/>
              </a:ext>
            </a:extLst>
          </p:cNvPr>
          <p:cNvSpPr txBox="1"/>
          <p:nvPr/>
        </p:nvSpPr>
        <p:spPr>
          <a:xfrm>
            <a:off x="6858000" y="2159897"/>
            <a:ext cx="4237634" cy="1107996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보너스 </a:t>
            </a:r>
            <a:r>
              <a:rPr kumimoji="0" lang="ko-KR" altLang="en-US" sz="6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기회</a:t>
            </a:r>
            <a:r>
              <a:rPr kumimoji="0" lang="en-US" altLang="ko-KR" sz="6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!</a:t>
            </a:r>
            <a:endParaRPr kumimoji="0" lang="ko-KR" altLang="en-US" sz="6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0FA74-2271-49E8-A31F-72538E5F1727}"/>
              </a:ext>
            </a:extLst>
          </p:cNvPr>
          <p:cNvSpPr txBox="1"/>
          <p:nvPr/>
        </p:nvSpPr>
        <p:spPr>
          <a:xfrm>
            <a:off x="855924" y="4234118"/>
            <a:ext cx="165738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ko-KR" altLang="en-US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선생님과 가위바위보해서</a:t>
            </a:r>
            <a:endParaRPr lang="en-US" altLang="ko-KR" sz="96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 latinLnBrk="1">
              <a:defRPr/>
            </a:pPr>
            <a:r>
              <a:rPr lang="ko-KR" altLang="en-US" sz="96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지면 한 </a:t>
            </a:r>
            <a:r>
              <a:rPr lang="ko-KR" altLang="en-US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단계 이동</a:t>
            </a:r>
            <a:r>
              <a:rPr lang="en-US" altLang="ko-KR" sz="9600" dirty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!</a:t>
            </a:r>
            <a:endParaRPr lang="ko-KR" altLang="en-US" sz="96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61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2" name="그룹 1002"/>
          <p:cNvGrpSpPr/>
          <p:nvPr/>
        </p:nvGrpSpPr>
        <p:grpSpPr>
          <a:xfrm>
            <a:off x="646191" y="589594"/>
            <a:ext cx="16993332" cy="9106526"/>
            <a:chOff x="714770" y="789889"/>
            <a:chExt cx="16993332" cy="9106526"/>
          </a:xfrm>
        </p:grpSpPr>
        <p:pic>
          <p:nvPicPr>
            <p:cNvPr id="13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4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5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6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02952" y="1510964"/>
            <a:ext cx="1687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갯벌의 진흙탕은 스스로</a:t>
            </a:r>
            <a:endParaRPr lang="en-US" altLang="ko-KR" sz="8800" dirty="0" smtClean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오염물질을 분해할 수 있다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7" name="곱하기 기호 11"/>
          <p:cNvSpPr/>
          <p:nvPr/>
        </p:nvSpPr>
        <p:spPr>
          <a:xfrm>
            <a:off x="12544245" y="5004462"/>
            <a:ext cx="4153033" cy="4545400"/>
          </a:xfrm>
          <a:prstGeom prst="mathMultiply">
            <a:avLst>
              <a:gd name="adj1" fmla="val 9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6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60857" y="1348333"/>
            <a:ext cx="168798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갯벌은 가뭄을 줄여주는 역할을 한다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ko-KR" altLang="en-US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3" name="곱하기 기호 11"/>
          <p:cNvSpPr/>
          <p:nvPr/>
        </p:nvSpPr>
        <p:spPr>
          <a:xfrm>
            <a:off x="12544245" y="5004462"/>
            <a:ext cx="4153033" cy="4545400"/>
          </a:xfrm>
          <a:prstGeom prst="mathMultiply">
            <a:avLst>
              <a:gd name="adj1" fmla="val 9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60857" y="1348333"/>
            <a:ext cx="168798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spc="-15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갯벌은 비가 많이 오면 빗물을 저장한다</a:t>
            </a:r>
            <a:r>
              <a:rPr lang="en-US" altLang="ko-KR" sz="8800" spc="-15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spc="-15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3" name="도넛 12"/>
          <p:cNvSpPr/>
          <p:nvPr/>
        </p:nvSpPr>
        <p:spPr>
          <a:xfrm>
            <a:off x="13038311" y="5694011"/>
            <a:ext cx="3157330" cy="3061698"/>
          </a:xfrm>
          <a:prstGeom prst="donut">
            <a:avLst>
              <a:gd name="adj" fmla="val 147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3" name="그룹 1002"/>
          <p:cNvGrpSpPr/>
          <p:nvPr/>
        </p:nvGrpSpPr>
        <p:grpSpPr>
          <a:xfrm rot="0"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4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 rot="0"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400800" y="2159897"/>
            <a:ext cx="5486400" cy="1107996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6600" b="0" i="0" u="none" strike="noStrike" kern="0" cap="none" spc="0" normalizeH="0" baseline="0">
                <a:effectLst/>
                <a:uLnTx/>
                <a:uFillTx/>
                <a:latin typeface="배달의민족 한나체 Pro"/>
                <a:ea typeface="배달의민족 한나체 Pro"/>
              </a:rPr>
              <a:t>혼자 이동 기회</a:t>
            </a:r>
            <a:r>
              <a:rPr kumimoji="0" lang="en-US" altLang="ko-KR" sz="6600" b="0" i="0" u="none" strike="noStrike" kern="0" cap="none" spc="0" normalizeH="0" baseline="0">
                <a:effectLst/>
                <a:uLnTx/>
                <a:uFillTx/>
                <a:latin typeface="배달의민족 한나체 Pro"/>
                <a:ea typeface="배달의민족 한나체 Pro"/>
              </a:rPr>
              <a:t>!</a:t>
            </a:r>
            <a:endParaRPr kumimoji="0" lang="ko-KR" altLang="en-US" sz="6600" b="0" i="0" u="none" strike="noStrike" kern="0" cap="none" spc="0" normalizeH="0" baseline="0">
              <a:effectLst/>
              <a:uLnTx/>
              <a:uFillTx/>
              <a:latin typeface="배달의민족 한나체 Pro"/>
              <a:ea typeface="배달의민족 한나체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924" y="3968304"/>
            <a:ext cx="16573866" cy="411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800">
                <a:latin typeface="배달의민족 한나체 Pro"/>
                <a:ea typeface="배달의민족 한나체 Pro"/>
              </a:rPr>
              <a:t>&lt;</a:t>
            </a:r>
            <a:r>
              <a:rPr lang="ko-KR" altLang="en-US" sz="8800">
                <a:latin typeface="배달의민족 한나체 Pro"/>
                <a:ea typeface="배달의민족 한나체 Pro"/>
              </a:rPr>
              <a:t>갯벌이 필요없다고 생각하는 사람에게 해주고 싶은 말</a:t>
            </a:r>
            <a:r>
              <a:rPr lang="en-US" altLang="ko-KR" sz="8800">
                <a:latin typeface="배달의민족 한나체 Pro"/>
                <a:ea typeface="배달의민족 한나체 Pro"/>
              </a:rPr>
              <a:t>&gt;</a:t>
            </a:r>
            <a:r>
              <a:rPr lang="ko-KR" altLang="en-US" sz="8800">
                <a:latin typeface="배달의민족 한나체 Pro"/>
                <a:ea typeface="배달의민족 한나체 Pro"/>
              </a:rPr>
              <a:t>을 발표한</a:t>
            </a:r>
            <a:endParaRPr lang="ko-KR" altLang="en-US" sz="8800">
              <a:latin typeface="배달의민족 한나체 Pro"/>
              <a:ea typeface="배달의민족 한나체 Pro"/>
            </a:endParaRPr>
          </a:p>
          <a:p>
            <a:pPr algn="ctr" latinLnBrk="1">
              <a:defRPr/>
            </a:pPr>
            <a:r>
              <a:rPr lang="ko-KR" altLang="en-US" sz="8800">
                <a:latin typeface="배달의민족 한나체 Pro"/>
                <a:ea typeface="배달의민족 한나체 Pro"/>
              </a:rPr>
              <a:t>학생들은 혼자 한 단계 이동</a:t>
            </a:r>
            <a:r>
              <a:rPr lang="en-US" altLang="ko-KR" sz="8800">
                <a:latin typeface="배달의민족 한나체 Pro"/>
                <a:ea typeface="배달의민족 한나체 Pro"/>
              </a:rPr>
              <a:t>!</a:t>
            </a:r>
            <a:r>
              <a:rPr lang="ko-KR" altLang="en-US" sz="8800">
                <a:latin typeface="배달의민족 한나체 Pro"/>
                <a:ea typeface="배달의민족 한나체 Pro"/>
              </a:rPr>
              <a:t> </a:t>
            </a:r>
            <a:endParaRPr lang="ko-KR" altLang="en-US" sz="8800">
              <a:latin typeface="배달의민족 한나체 Pro"/>
              <a:ea typeface="배달의민족 한나체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F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2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2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2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27072" y="2759890"/>
            <a:ext cx="278957" cy="413354"/>
            <a:chOff x="3527072" y="2759890"/>
            <a:chExt cx="278957" cy="41335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 rot="21540000">
              <a:off x="3527072" y="2759890"/>
              <a:ext cx="278957" cy="4133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31310" y="1758277"/>
            <a:ext cx="278957" cy="413354"/>
            <a:chOff x="13131310" y="1758277"/>
            <a:chExt cx="278957" cy="4133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21480000">
              <a:off x="13131310" y="1758277"/>
              <a:ext cx="278957" cy="41335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2385185" y="8329493"/>
            <a:ext cx="521970" cy="5567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400" kern="0" spc="-200">
                <a:solidFill>
                  <a:srgbClr val="FFFFFF"/>
                </a:solidFill>
                <a:latin typeface="NanumSquareRoundOTF ExtraBold"/>
                <a:cs typeface="NanumSquareRoundOTF ExtraBold"/>
              </a:rPr>
              <a:t>&gt;</a:t>
            </a:r>
            <a:endParaRPr lang="en-US"/>
          </a:p>
        </p:txBody>
      </p:sp>
      <p:grpSp>
        <p:nvGrpSpPr>
          <p:cNvPr id="1006" name="그룹 1006"/>
          <p:cNvGrpSpPr/>
          <p:nvPr/>
        </p:nvGrpSpPr>
        <p:grpSpPr>
          <a:xfrm>
            <a:off x="14499062" y="4107469"/>
            <a:ext cx="236876" cy="351000"/>
            <a:chOff x="14499062" y="4107469"/>
            <a:chExt cx="236876" cy="35100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1540000">
              <a:off x="14499062" y="4107469"/>
              <a:ext cx="236876" cy="35100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535593" y="5903594"/>
            <a:ext cx="13598063" cy="2611487"/>
            <a:chOff x="2535593" y="5903594"/>
            <a:chExt cx="13598063" cy="26114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4092983" y="4768307"/>
              <a:ext cx="27196126" cy="5222973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2535593" y="5903594"/>
              <a:ext cx="13598063" cy="261148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884541" y="2523501"/>
            <a:ext cx="15336659" cy="31700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0000" b="1">
                <a:ln w="76200">
                  <a:solidFill>
                    <a:schemeClr val="tx1"/>
                  </a:solidFill>
                </a:ln>
                <a:solidFill>
                  <a:srgbClr val="FFCD4A"/>
                </a:solidFill>
                <a:latin typeface="배달의민족 한나체 Pro"/>
                <a:ea typeface="배달의민족 한나체 Pro"/>
              </a:rPr>
              <a:t>OX</a:t>
            </a:r>
            <a:r>
              <a:rPr lang="ko-KR" altLang="en-US" sz="20000" b="1" dirty="0">
                <a:ln w="76200">
                  <a:solidFill>
                    <a:schemeClr val="tx1"/>
                  </a:solidFill>
                </a:ln>
                <a:solidFill>
                  <a:srgbClr val="FFCD4A"/>
                </a:solidFill>
                <a:latin typeface="배달의민족 한나체 Pro"/>
                <a:ea typeface="배달의민족 한나체 Pro"/>
              </a:rPr>
              <a:t> </a:t>
            </a:r>
            <a:r>
              <a:rPr lang="ko-KR" altLang="en-US" sz="20000" b="1" dirty="0" err="1">
                <a:ln w="76200">
                  <a:solidFill>
                    <a:schemeClr val="tx1"/>
                  </a:solidFill>
                </a:ln>
                <a:solidFill>
                  <a:srgbClr val="FFCD4A"/>
                </a:solidFill>
                <a:latin typeface="배달의민족 한나체 Pro"/>
                <a:ea typeface="배달의민족 한나체 Pro"/>
              </a:rPr>
              <a:t>야구골든벨</a:t>
            </a:r>
            <a:endParaRPr lang="en-US" sz="20000" dirty="0">
              <a:ln w="76200">
                <a:solidFill>
                  <a:schemeClr val="tx1"/>
                </a:solidFill>
              </a:ln>
              <a:latin typeface="배달의민족 한나체 Pro"/>
              <a:ea typeface="배달의민족 한나체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2548" y="1753535"/>
            <a:ext cx="11268877" cy="15696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9600" b="1">
                <a:ln w="76200">
                  <a:solidFill>
                    <a:schemeClr val="tx1"/>
                  </a:solidFill>
                </a:ln>
                <a:solidFill>
                  <a:srgbClr val="FFFFFF"/>
                </a:solidFill>
                <a:latin typeface="배달의민족 한나체 Pro"/>
                <a:ea typeface="배달의민족 한나체 Pro"/>
                <a:cs typeface="BM HANNA"/>
              </a:rPr>
              <a:t>오늘의 수업 놀이</a:t>
            </a:r>
            <a:endParaRPr lang="en-US" sz="2800" b="1">
              <a:ln w="76200">
                <a:solidFill>
                  <a:schemeClr val="tx1"/>
                </a:solidFill>
              </a:ln>
              <a:latin typeface="배달의민족 한나체 Pro"/>
              <a:ea typeface="배달의민족 한나체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-9201" y="6676018"/>
            <a:ext cx="18929780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6000" kern="0" spc="-100" dirty="0">
                <a:solidFill>
                  <a:srgbClr val="000000"/>
                </a:solidFill>
                <a:latin typeface="배달의민족 주아"/>
                <a:ea typeface="배달의민족 주아"/>
                <a:cs typeface="BM JUA "/>
              </a:rPr>
              <a:t>문제를 맞힐 때마다 한 단계씩 이동하는 놀이</a:t>
            </a:r>
            <a:endParaRPr lang="en-US" sz="6000" kern="0" spc="-100" dirty="0">
              <a:solidFill>
                <a:srgbClr val="000000"/>
              </a:solidFill>
              <a:latin typeface="배달의민족 주아"/>
              <a:ea typeface="배달의민족 주아"/>
              <a:cs typeface="BM JUA "/>
            </a:endParaRPr>
          </a:p>
        </p:txBody>
      </p:sp>
      <p:grpSp>
        <p:nvGrpSpPr>
          <p:cNvPr id="1010" name="그룹 1010"/>
          <p:cNvGrpSpPr/>
          <p:nvPr/>
        </p:nvGrpSpPr>
        <p:grpSpPr>
          <a:xfrm>
            <a:off x="16518606" y="32113"/>
            <a:ext cx="1776309" cy="558124"/>
            <a:chOff x="16753511" y="-38741"/>
            <a:chExt cx="1776309" cy="633948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6753511" y="-38741"/>
              <a:ext cx="1776309" cy="6339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60857" y="1348333"/>
            <a:ext cx="1687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spc="-15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갯벌은 주변 온도와 습도에 따라 물을 내보내는 역할을 하기도 한다</a:t>
            </a:r>
            <a:r>
              <a:rPr lang="en-US" altLang="ko-KR" sz="8800" spc="-15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spc="-15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3" name="도넛 12"/>
          <p:cNvSpPr/>
          <p:nvPr/>
        </p:nvSpPr>
        <p:spPr>
          <a:xfrm>
            <a:off x="13038311" y="5694011"/>
            <a:ext cx="3157330" cy="3061698"/>
          </a:xfrm>
          <a:prstGeom prst="donut">
            <a:avLst>
              <a:gd name="adj" fmla="val 147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1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1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1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1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60857" y="1348333"/>
            <a:ext cx="1687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이 글에서 말하는 갯벌을 보존해야 하는 까닭은 크게 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4</a:t>
            </a:r>
            <a:r>
              <a:rPr lang="ko-KR" altLang="en-US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가지가 있다</a:t>
            </a:r>
            <a:r>
              <a:rPr lang="en-US" altLang="ko-KR" sz="88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en-US" altLang="ko-KR" sz="88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도넛 11"/>
          <p:cNvSpPr/>
          <p:nvPr/>
        </p:nvSpPr>
        <p:spPr>
          <a:xfrm>
            <a:off x="13038311" y="5694011"/>
            <a:ext cx="3157330" cy="3061698"/>
          </a:xfrm>
          <a:prstGeom prst="donut">
            <a:avLst>
              <a:gd name="adj" fmla="val 147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3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3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3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38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39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3" name="그룹 1006"/>
          <p:cNvGrpSpPr/>
          <p:nvPr/>
        </p:nvGrpSpPr>
        <p:grpSpPr>
          <a:xfrm>
            <a:off x="1080234" y="7484136"/>
            <a:ext cx="16125245" cy="1327672"/>
            <a:chOff x="1095673" y="6487190"/>
            <a:chExt cx="16125245" cy="946672"/>
          </a:xfrm>
        </p:grpSpPr>
        <p:grpSp>
          <p:nvGrpSpPr>
            <p:cNvPr id="14" name="그룹 1007"/>
            <p:cNvGrpSpPr/>
            <p:nvPr/>
          </p:nvGrpSpPr>
          <p:grpSpPr>
            <a:xfrm>
              <a:off x="1863627" y="6487190"/>
              <a:ext cx="14800701" cy="946672"/>
              <a:chOff x="1863632" y="6487190"/>
              <a:chExt cx="14800701" cy="946672"/>
            </a:xfrm>
          </p:grpSpPr>
          <p:pic>
            <p:nvPicPr>
              <p:cNvPr id="16" name="Object 19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1863632" y="6487190"/>
                <a:ext cx="14800701" cy="946672"/>
              </a:xfrm>
              <a:prstGeom prst="rect">
                <a:avLst/>
              </a:prstGeom>
            </p:spPr>
          </p:pic>
        </p:grpSp>
        <p:sp>
          <p:nvSpPr>
            <p:cNvPr id="15" name="Object 22"/>
            <p:cNvSpPr txBox="1"/>
            <p:nvPr/>
          </p:nvSpPr>
          <p:spPr>
            <a:xfrm>
              <a:off x="1095673" y="6662811"/>
              <a:ext cx="16125245" cy="61447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ko-KR" altLang="en-US" sz="5000" kern="0" spc="-100">
                  <a:solidFill>
                    <a:srgbClr val="000000"/>
                  </a:solidFill>
                  <a:latin typeface="배달의민족 한나체 Pro"/>
                  <a:ea typeface="배달의민족 한나체 Pro"/>
                  <a:cs typeface="Gong Gothic Medium"/>
                </a:rPr>
                <a:t>틀렸던 문제를 점검해 봅시다</a:t>
              </a:r>
              <a:r>
                <a:rPr lang="en-US" altLang="ko-KR" sz="5000" kern="0" spc="-100">
                  <a:solidFill>
                    <a:srgbClr val="000000"/>
                  </a:solidFill>
                  <a:latin typeface="배달의민족 한나체 Pro"/>
                  <a:ea typeface="배달의민족 한나체 Pro"/>
                  <a:cs typeface="Gong Gothic Medium"/>
                </a:rPr>
                <a:t>.</a:t>
              </a:r>
              <a:endParaRPr lang="en-US" sz="5000">
                <a:latin typeface="배달의민족 한나체 Pro"/>
                <a:ea typeface="배달의민족 한나체 Pro"/>
              </a:endParaRPr>
            </a:p>
          </p:txBody>
        </p:sp>
      </p:grpSp>
      <p:grpSp>
        <p:nvGrpSpPr>
          <p:cNvPr id="17" name="그룹 1010"/>
          <p:cNvGrpSpPr/>
          <p:nvPr/>
        </p:nvGrpSpPr>
        <p:grpSpPr>
          <a:xfrm>
            <a:off x="1647716" y="1652349"/>
            <a:ext cx="15065555" cy="3866651"/>
            <a:chOff x="1647717" y="1652349"/>
            <a:chExt cx="15065555" cy="3866651"/>
          </a:xfrm>
        </p:grpSpPr>
        <p:sp>
          <p:nvSpPr>
            <p:cNvPr id="18" name="Object 49"/>
            <p:cNvSpPr txBox="1"/>
            <p:nvPr/>
          </p:nvSpPr>
          <p:spPr>
            <a:xfrm>
              <a:off x="1647717" y="1879606"/>
              <a:ext cx="15065555" cy="297004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18700" b="1" kern="0" spc="-500">
                  <a:ln w="38100">
                    <a:solidFill>
                      <a:schemeClr val="tx1"/>
                    </a:solidFill>
                  </a:ln>
                  <a:solidFill>
                    <a:srgbClr val="FFB951"/>
                  </a:solidFill>
                  <a:latin typeface="배달의민족 한나체 Pro"/>
                  <a:ea typeface="배달의민족 한나체 Pro"/>
                  <a:cs typeface="여기어때 잘난체 OTF"/>
                </a:rPr>
                <a:t>정리 활동</a:t>
              </a:r>
              <a:endParaRPr lang="en-US" sz="2400" b="1">
                <a:ln w="38100">
                  <a:solidFill>
                    <a:schemeClr val="tx1"/>
                  </a:solidFill>
                </a:ln>
                <a:latin typeface="배달의민족 한나체 Pro"/>
                <a:ea typeface="배달의민족 한나체 Pro"/>
              </a:endParaRPr>
            </a:p>
          </p:txBody>
        </p:sp>
        <p:sp>
          <p:nvSpPr>
            <p:cNvPr id="19" name="Object 48"/>
            <p:cNvSpPr txBox="1"/>
            <p:nvPr/>
          </p:nvSpPr>
          <p:spPr>
            <a:xfrm>
              <a:off x="2762813" y="1652349"/>
              <a:ext cx="13002337" cy="76944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altLang="ko-KR" sz="4400" kern="0" spc="-150" dirty="0" smtClean="0">
                  <a:solidFill>
                    <a:srgbClr val="FFB951"/>
                  </a:solidFill>
                  <a:latin typeface="배달의민족 주아"/>
                  <a:ea typeface="배달의민족 주아"/>
                  <a:cs typeface="Cafe24 Shiningstar"/>
                </a:rPr>
                <a:t>&lt;</a:t>
              </a:r>
              <a:r>
                <a:rPr lang="ko-KR" altLang="en-US" sz="4400" kern="0" spc="-150" dirty="0" smtClean="0">
                  <a:solidFill>
                    <a:srgbClr val="FFB951"/>
                  </a:solidFill>
                  <a:latin typeface="배달의민족 주아"/>
                  <a:ea typeface="배달의민족 주아"/>
                  <a:cs typeface="Cafe24 Shiningstar"/>
                </a:rPr>
                <a:t>갯벌을 보존해야 하는 까닭</a:t>
              </a:r>
              <a:r>
                <a:rPr lang="en-US" altLang="ko-KR" sz="4400" kern="0" spc="-150" dirty="0" smtClean="0">
                  <a:solidFill>
                    <a:srgbClr val="FFB951"/>
                  </a:solidFill>
                  <a:latin typeface="배달의민족 주아"/>
                  <a:ea typeface="배달의민족 주아"/>
                  <a:cs typeface="Cafe24 Shiningstar"/>
                </a:rPr>
                <a:t>&gt; </a:t>
              </a:r>
              <a:r>
                <a:rPr lang="ko-KR" altLang="en-US" sz="4400" kern="0" spc="-150" dirty="0" smtClean="0">
                  <a:solidFill>
                    <a:srgbClr val="FFB951"/>
                  </a:solidFill>
                  <a:latin typeface="배달의민족 주아"/>
                  <a:ea typeface="배달의민족 주아"/>
                  <a:cs typeface="Cafe24 Shiningstar"/>
                </a:rPr>
                <a:t>내용 확인하기</a:t>
              </a:r>
              <a:endParaRPr lang="en-US" altLang="ko-KR" sz="4400" kern="0" spc="-150" dirty="0">
                <a:solidFill>
                  <a:srgbClr val="FFB951"/>
                </a:solidFill>
                <a:latin typeface="배달의민족 주아"/>
                <a:ea typeface="배달의민족 주아"/>
                <a:cs typeface="Cafe24 Shiningstar"/>
              </a:endParaRPr>
            </a:p>
          </p:txBody>
        </p:sp>
        <p:grpSp>
          <p:nvGrpSpPr>
            <p:cNvPr id="20" name="그룹 1011"/>
            <p:cNvGrpSpPr/>
            <p:nvPr/>
          </p:nvGrpSpPr>
          <p:grpSpPr>
            <a:xfrm>
              <a:off x="2941010" y="1716945"/>
              <a:ext cx="2498288" cy="1602395"/>
              <a:chOff x="2941010" y="1716945"/>
              <a:chExt cx="2498288" cy="1602395"/>
            </a:xfrm>
          </p:grpSpPr>
          <p:grpSp>
            <p:nvGrpSpPr>
              <p:cNvPr id="28" name="그룹 1012"/>
              <p:cNvGrpSpPr/>
              <p:nvPr/>
            </p:nvGrpSpPr>
            <p:grpSpPr>
              <a:xfrm>
                <a:off x="3407724" y="1716945"/>
                <a:ext cx="1956992" cy="1602395"/>
                <a:chOff x="3407724" y="1716945"/>
                <a:chExt cx="1956992" cy="1602395"/>
              </a:xfrm>
            </p:grpSpPr>
            <p:pic>
              <p:nvPicPr>
                <p:cNvPr id="30" name="Object 32"/>
                <p:cNvPicPr>
                  <a:picLocks noChangeAspect="1"/>
                </p:cNvPicPr>
                <p:nvPr/>
              </p:nvPicPr>
              <p:blipFill rotWithShape="1">
                <a:blip r:embed="rId7"/>
                <a:stretch>
                  <a:fillRect/>
                </a:stretch>
              </p:blipFill>
              <p:spPr>
                <a:xfrm rot="19680000">
                  <a:off x="3407724" y="1716945"/>
                  <a:ext cx="1956992" cy="1602395"/>
                </a:xfrm>
                <a:prstGeom prst="rect">
                  <a:avLst/>
                </a:prstGeom>
              </p:spPr>
            </p:pic>
          </p:grpSp>
          <p:sp>
            <p:nvSpPr>
              <p:cNvPr id="29" name="Object 35"/>
              <p:cNvSpPr txBox="1"/>
              <p:nvPr/>
            </p:nvSpPr>
            <p:spPr>
              <a:xfrm rot="19680000">
                <a:off x="2941010" y="1945788"/>
                <a:ext cx="2498288" cy="600164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3300" kern="0" spc="-200" dirty="0" smtClean="0">
                    <a:solidFill>
                      <a:schemeClr val="bg1"/>
                    </a:solidFill>
                    <a:latin typeface="배달의민족 주아"/>
                    <a:ea typeface="배달의민족 주아"/>
                    <a:cs typeface="여기어때 잘난체 OTF"/>
                  </a:rPr>
                  <a:t>2</a:t>
                </a:r>
                <a:r>
                  <a:rPr lang="en-US" sz="3300" kern="0" spc="-200" dirty="0" smtClean="0">
                    <a:solidFill>
                      <a:schemeClr val="bg1"/>
                    </a:solidFill>
                    <a:latin typeface="배달의민족 주아"/>
                    <a:ea typeface="배달의민족 주아"/>
                    <a:cs typeface="여기어때 잘난체 OTF"/>
                  </a:rPr>
                  <a:t>단원</a:t>
                </a:r>
                <a:endParaRPr lang="en-US" sz="3300" kern="0" spc="-200" dirty="0">
                  <a:solidFill>
                    <a:schemeClr val="bg1"/>
                  </a:solidFill>
                  <a:latin typeface="배달의민족 주아"/>
                  <a:ea typeface="배달의민족 주아"/>
                  <a:cs typeface="여기어때 잘난체 OTF"/>
                </a:endParaRPr>
              </a:p>
            </p:txBody>
          </p:sp>
        </p:grpSp>
        <p:grpSp>
          <p:nvGrpSpPr>
            <p:cNvPr id="21" name="그룹 1013"/>
            <p:cNvGrpSpPr/>
            <p:nvPr/>
          </p:nvGrpSpPr>
          <p:grpSpPr>
            <a:xfrm>
              <a:off x="5018465" y="3730713"/>
              <a:ext cx="8493136" cy="1788287"/>
              <a:chOff x="5018465" y="3730713"/>
              <a:chExt cx="8493136" cy="1788287"/>
            </a:xfrm>
          </p:grpSpPr>
          <p:pic>
            <p:nvPicPr>
              <p:cNvPr id="27" name="Object 37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 rot="11460000">
                <a:off x="5018465" y="3730713"/>
                <a:ext cx="8493136" cy="1788287"/>
              </a:xfrm>
              <a:prstGeom prst="rect">
                <a:avLst/>
              </a:prstGeom>
            </p:spPr>
          </p:pic>
        </p:grpSp>
        <p:grpSp>
          <p:nvGrpSpPr>
            <p:cNvPr id="22" name="그룹 1014"/>
            <p:cNvGrpSpPr/>
            <p:nvPr/>
          </p:nvGrpSpPr>
          <p:grpSpPr>
            <a:xfrm>
              <a:off x="13421002" y="2356653"/>
              <a:ext cx="1067735" cy="933872"/>
              <a:chOff x="13421003" y="2356653"/>
              <a:chExt cx="1067735" cy="933872"/>
            </a:xfrm>
          </p:grpSpPr>
          <p:grpSp>
            <p:nvGrpSpPr>
              <p:cNvPr id="23" name="그룹 1015"/>
              <p:cNvGrpSpPr/>
              <p:nvPr/>
            </p:nvGrpSpPr>
            <p:grpSpPr>
              <a:xfrm>
                <a:off x="13751990" y="2663083"/>
                <a:ext cx="736748" cy="627442"/>
                <a:chOff x="13751990" y="2663083"/>
                <a:chExt cx="736748" cy="627442"/>
              </a:xfrm>
            </p:grpSpPr>
            <p:pic>
              <p:nvPicPr>
                <p:cNvPr id="26" name="Object 41"/>
                <p:cNvPicPr>
                  <a:picLocks noChangeAspect="1"/>
                </p:cNvPicPr>
                <p:nvPr/>
              </p:nvPicPr>
              <p:blipFill rotWithShape="1">
                <a:blip r:embed="rId9"/>
                <a:stretch>
                  <a:fillRect/>
                </a:stretch>
              </p:blipFill>
              <p:spPr>
                <a:xfrm rot="19080000">
                  <a:off x="13751990" y="2663083"/>
                  <a:ext cx="736748" cy="627442"/>
                </a:xfrm>
                <a:prstGeom prst="rect">
                  <a:avLst/>
                </a:prstGeom>
              </p:spPr>
            </p:pic>
          </p:grpSp>
          <p:grpSp>
            <p:nvGrpSpPr>
              <p:cNvPr id="24" name="그룹 1016"/>
              <p:cNvGrpSpPr/>
              <p:nvPr/>
            </p:nvGrpSpPr>
            <p:grpSpPr>
              <a:xfrm>
                <a:off x="13421003" y="2356653"/>
                <a:ext cx="457218" cy="481688"/>
                <a:chOff x="13421003" y="2356653"/>
                <a:chExt cx="457218" cy="481688"/>
              </a:xfrm>
            </p:grpSpPr>
            <p:pic>
              <p:nvPicPr>
                <p:cNvPr id="25" name="Object 44"/>
                <p:cNvPicPr>
                  <a:picLocks noChangeAspect="1"/>
                </p:cNvPicPr>
                <p:nvPr/>
              </p:nvPicPr>
              <p:blipFill rotWithShape="1">
                <a:blip r:embed="rId10"/>
                <a:stretch>
                  <a:fillRect/>
                </a:stretch>
              </p:blipFill>
              <p:spPr>
                <a:xfrm rot="1980000">
                  <a:off x="13421003" y="2356653"/>
                  <a:ext cx="457218" cy="48168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1" name="그룹 1006"/>
          <p:cNvGrpSpPr/>
          <p:nvPr/>
        </p:nvGrpSpPr>
        <p:grpSpPr>
          <a:xfrm>
            <a:off x="1080233" y="5699267"/>
            <a:ext cx="16125246" cy="1371600"/>
            <a:chOff x="1118441" y="6870778"/>
            <a:chExt cx="16125246" cy="946672"/>
          </a:xfrm>
        </p:grpSpPr>
        <p:grpSp>
          <p:nvGrpSpPr>
            <p:cNvPr id="32" name="그룹 1007"/>
            <p:cNvGrpSpPr/>
            <p:nvPr/>
          </p:nvGrpSpPr>
          <p:grpSpPr>
            <a:xfrm>
              <a:off x="1886395" y="6870778"/>
              <a:ext cx="14800701" cy="946672"/>
              <a:chOff x="1886396" y="6870778"/>
              <a:chExt cx="14800701" cy="946672"/>
            </a:xfrm>
          </p:grpSpPr>
          <p:pic>
            <p:nvPicPr>
              <p:cNvPr id="34" name="Object 19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1886396" y="6870778"/>
                <a:ext cx="14800701" cy="946672"/>
              </a:xfrm>
              <a:prstGeom prst="rect">
                <a:avLst/>
              </a:prstGeom>
            </p:spPr>
          </p:pic>
        </p:grpSp>
        <p:sp>
          <p:nvSpPr>
            <p:cNvPr id="33" name="Object 22"/>
            <p:cNvSpPr txBox="1"/>
            <p:nvPr/>
          </p:nvSpPr>
          <p:spPr>
            <a:xfrm>
              <a:off x="1118441" y="7014742"/>
              <a:ext cx="16125246" cy="5856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ko-KR" altLang="en-US" sz="5000">
                  <a:latin typeface="배달의민족 한나체 Pro"/>
                  <a:ea typeface="배달의민족 한나체 Pro"/>
                </a:rPr>
                <a:t>놀이를 통해 배운 내용을 함께 정리하여 봅시다</a:t>
              </a:r>
              <a:r>
                <a:rPr lang="en-US" altLang="ko-KR" sz="5000">
                  <a:latin typeface="배달의민족 한나체 Pro"/>
                  <a:ea typeface="배달의민족 한나체 Pro"/>
                </a:rPr>
                <a:t>.</a:t>
              </a:r>
              <a:endParaRPr lang="en-US" sz="5000">
                <a:latin typeface="배달의민족 한나체 Pro"/>
                <a:ea typeface="배달의민족 한나체 Pr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9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20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1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2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23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12762" y="1484316"/>
            <a:ext cx="5578692" cy="964793"/>
            <a:chOff x="1612762" y="1484316"/>
            <a:chExt cx="5578692" cy="96479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612762" y="1484316"/>
              <a:ext cx="5578692" cy="96479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612762" y="1638300"/>
            <a:ext cx="5661690" cy="6997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4000" kern="0" spc="-200">
                <a:solidFill>
                  <a:srgbClr val="000000"/>
                </a:solidFill>
                <a:latin typeface="배달의민족 주아"/>
                <a:ea typeface="배달의민족 주아"/>
                <a:cs typeface="배달의민족 도현"/>
              </a:rPr>
              <a:t>놀이 </a:t>
            </a:r>
            <a:r>
              <a:rPr lang="ko-KR" altLang="en-US" sz="4000" kern="0" spc="-200">
                <a:solidFill>
                  <a:srgbClr val="000000"/>
                </a:solidFill>
                <a:latin typeface="배달의민족 주아"/>
                <a:ea typeface="배달의민족 주아"/>
                <a:cs typeface="배달의민족 도현"/>
              </a:rPr>
              <a:t>설명 영상</a:t>
            </a:r>
          </a:p>
        </p:txBody>
      </p:sp>
      <p:grpSp>
        <p:nvGrpSpPr>
          <p:cNvPr id="1010" name="그룹 1009"/>
          <p:cNvGrpSpPr/>
          <p:nvPr/>
        </p:nvGrpSpPr>
        <p:grpSpPr>
          <a:xfrm>
            <a:off x="7543800" y="723900"/>
            <a:ext cx="9372604" cy="7189021"/>
            <a:chOff x="4800597" y="759712"/>
            <a:chExt cx="13106399" cy="5221987"/>
          </a:xfrm>
        </p:grpSpPr>
        <p:grpSp>
          <p:nvGrpSpPr>
            <p:cNvPr id="24" name="그룹 1006"/>
            <p:cNvGrpSpPr/>
            <p:nvPr/>
          </p:nvGrpSpPr>
          <p:grpSpPr>
            <a:xfrm>
              <a:off x="4800597" y="759712"/>
              <a:ext cx="13106398" cy="5221987"/>
              <a:chOff x="4786501" y="1053737"/>
              <a:chExt cx="13106398" cy="5221987"/>
            </a:xfrm>
          </p:grpSpPr>
          <p:pic>
            <p:nvPicPr>
              <p:cNvPr id="26" name="Object 19"/>
              <p:cNvPicPr>
                <a:picLocks noChangeAspect="1"/>
              </p:cNvPicPr>
              <p:nvPr/>
            </p:nvPicPr>
            <p:blipFill rotWithShape="1">
              <a:blip r:embed="rId7"/>
              <a:srcRect l="23930" r="23210" b="19320"/>
              <a:stretch>
                <a:fillRect/>
              </a:stretch>
            </p:blipFill>
            <p:spPr>
              <a:xfrm>
                <a:off x="4786501" y="1053737"/>
                <a:ext cx="13106399" cy="5221987"/>
              </a:xfrm>
              <a:prstGeom prst="rect">
                <a:avLst/>
              </a:prstGeom>
            </p:spPr>
          </p:pic>
          <p:pic>
            <p:nvPicPr>
              <p:cNvPr id="27" name="Object 20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5051463" y="2584894"/>
                <a:ext cx="12398050" cy="3236062"/>
              </a:xfrm>
              <a:prstGeom prst="rect">
                <a:avLst/>
              </a:prstGeom>
            </p:spPr>
          </p:pic>
        </p:grpSp>
        <p:sp>
          <p:nvSpPr>
            <p:cNvPr id="29" name="Object 23"/>
            <p:cNvSpPr txBox="1"/>
            <p:nvPr/>
          </p:nvSpPr>
          <p:spPr>
            <a:xfrm>
              <a:off x="7177415" y="2807678"/>
              <a:ext cx="9664018" cy="222144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ko-KR" altLang="en-US" sz="6500">
                  <a:latin typeface="배달의민족 한나체 Pro"/>
                  <a:ea typeface="배달의민족 한나체 Pro"/>
                </a:rPr>
                <a:t>캐릭터를 누르면</a:t>
              </a:r>
            </a:p>
            <a:p>
              <a:pPr algn="ctr">
                <a:defRPr/>
              </a:pPr>
              <a:r>
                <a:rPr lang="ko-KR" altLang="en-US" sz="6500">
                  <a:latin typeface="배달의민족 한나체 Pro"/>
                  <a:ea typeface="배달의민족 한나체 Pro"/>
                </a:rPr>
                <a:t>놀이 설명 영상을</a:t>
              </a:r>
              <a:endParaRPr lang="en-US" altLang="ko-KR" sz="6500">
                <a:latin typeface="배달의민족 한나체 Pro"/>
                <a:ea typeface="배달의민족 한나체 Pro"/>
              </a:endParaRPr>
            </a:p>
            <a:p>
              <a:pPr algn="ctr">
                <a:defRPr/>
              </a:pPr>
              <a:r>
                <a:rPr lang="ko-KR" altLang="en-US" sz="6500">
                  <a:latin typeface="배달의민족 한나체 Pro"/>
                  <a:ea typeface="배달의민족 한나체 Pro"/>
                </a:rPr>
                <a:t>볼 수 있어요</a:t>
              </a:r>
              <a:r>
                <a:rPr lang="en-US" altLang="ko-KR" sz="6500">
                  <a:latin typeface="배달의민족 한나체 Pro"/>
                  <a:ea typeface="배달의민족 한나체 Pro"/>
                </a:rPr>
                <a:t>!</a:t>
              </a:r>
            </a:p>
          </p:txBody>
        </p:sp>
      </p:grpSp>
      <p:pic>
        <p:nvPicPr>
          <p:cNvPr id="1011" name="그림 1010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676400" y="2476500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46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47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48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49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50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9" name="그룹 1008"/>
          <p:cNvGrpSpPr/>
          <p:nvPr/>
        </p:nvGrpSpPr>
        <p:grpSpPr>
          <a:xfrm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 방법</a:t>
              </a:r>
              <a:endParaRPr lang="en-US" sz="4500">
                <a:latin typeface="배달의민족 주아"/>
                <a:ea typeface="배달의민족 주아"/>
              </a:endParaRPr>
            </a:p>
          </p:txBody>
        </p:sp>
      </p:grpSp>
      <p:grpSp>
        <p:nvGrpSpPr>
          <p:cNvPr id="30" name="그룹 1006"/>
          <p:cNvGrpSpPr/>
          <p:nvPr/>
        </p:nvGrpSpPr>
        <p:grpSpPr>
          <a:xfrm>
            <a:off x="906948" y="2693143"/>
            <a:ext cx="16471818" cy="1246489"/>
            <a:chOff x="5227633" y="1948003"/>
            <a:chExt cx="11557652" cy="998074"/>
          </a:xfrm>
        </p:grpSpPr>
        <p:pic>
          <p:nvPicPr>
            <p:cNvPr id="31" name="Object 1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27633" y="1948003"/>
              <a:ext cx="11557652" cy="998074"/>
            </a:xfrm>
            <a:prstGeom prst="rect">
              <a:avLst/>
            </a:prstGeom>
          </p:spPr>
        </p:pic>
      </p:grpSp>
      <p:sp>
        <p:nvSpPr>
          <p:cNvPr id="28" name="Object 23"/>
          <p:cNvSpPr txBox="1"/>
          <p:nvPr/>
        </p:nvSpPr>
        <p:spPr>
          <a:xfrm>
            <a:off x="864048" y="2823805"/>
            <a:ext cx="16471818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PPT </a:t>
            </a:r>
            <a:r>
              <a:rPr lang="ko-KR" altLang="en-US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화면의 문제를 보고 </a:t>
            </a:r>
            <a:r>
              <a:rPr lang="en-US" altLang="ko-KR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O</a:t>
            </a:r>
            <a:r>
              <a:rPr lang="ko-KR" altLang="en-US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인지 </a:t>
            </a:r>
            <a:r>
              <a:rPr lang="en-US" altLang="ko-KR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X</a:t>
            </a:r>
            <a:r>
              <a:rPr lang="ko-KR" altLang="en-US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인지 표시해요</a:t>
            </a:r>
            <a:r>
              <a:rPr lang="en-US" altLang="ko-KR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.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070689" y="6515100"/>
            <a:ext cx="3134938" cy="3134938"/>
          </a:xfrm>
          <a:prstGeom prst="rect">
            <a:avLst/>
          </a:prstGeom>
        </p:spPr>
      </p:pic>
      <p:sp>
        <p:nvSpPr>
          <p:cNvPr id="2" name="사각형: 둥근 모서리 1"/>
          <p:cNvSpPr/>
          <p:nvPr/>
        </p:nvSpPr>
        <p:spPr>
          <a:xfrm>
            <a:off x="6205627" y="6367157"/>
            <a:ext cx="9436144" cy="290053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51508" y="6622263"/>
            <a:ext cx="98534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4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바닷물이 빠져나가는 썰물 때에 육지로 드러나는 바닷가의 편평한 곳을 갯벌이라고 한다</a:t>
            </a:r>
            <a:r>
              <a:rPr lang="en-US" altLang="ko-KR" sz="5400" dirty="0" smtClean="0"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.</a:t>
            </a:r>
            <a:endParaRPr lang="ko-KR" altLang="en-US" sz="5400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7012549" y="4173811"/>
            <a:ext cx="1008140" cy="94552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7012549" y="5271734"/>
            <a:ext cx="1008140" cy="9455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536917" y="4173812"/>
            <a:ext cx="1008140" cy="94552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536917" y="5271735"/>
            <a:ext cx="1008140" cy="9455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952534" y="4173812"/>
            <a:ext cx="1008140" cy="94552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952534" y="5271735"/>
            <a:ext cx="1008140" cy="945523"/>
          </a:xfrm>
          <a:prstGeom prst="rect">
            <a:avLst/>
          </a:prstGeom>
        </p:spPr>
      </p:pic>
      <p:sp>
        <p:nvSpPr>
          <p:cNvPr id="35" name="타원 34"/>
          <p:cNvSpPr/>
          <p:nvPr/>
        </p:nvSpPr>
        <p:spPr>
          <a:xfrm>
            <a:off x="10240574" y="5912827"/>
            <a:ext cx="432060" cy="43206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7288432" y="5924982"/>
            <a:ext cx="432060" cy="43206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10240842" y="4772822"/>
            <a:ext cx="432060" cy="43206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38" name="곱셈 기호 1"/>
          <p:cNvSpPr/>
          <p:nvPr/>
        </p:nvSpPr>
        <p:spPr>
          <a:xfrm>
            <a:off x="6972330" y="4428786"/>
            <a:ext cx="1063726" cy="927526"/>
          </a:xfrm>
          <a:prstGeom prst="mathMultiply">
            <a:avLst>
              <a:gd name="adj1" fmla="val 9281"/>
            </a:avLst>
          </a:prstGeom>
          <a:solidFill>
            <a:srgbClr val="FF0000">
              <a:alpha val="100000"/>
            </a:srgbClr>
          </a:solidFill>
          <a:ln w="19050" cap="flat" cmpd="sng" algn="ctr">
            <a:solidFill>
              <a:srgbClr val="475E9C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39" name="곱셈 기호 1"/>
          <p:cNvSpPr/>
          <p:nvPr/>
        </p:nvSpPr>
        <p:spPr>
          <a:xfrm>
            <a:off x="8501099" y="4423748"/>
            <a:ext cx="1063726" cy="927526"/>
          </a:xfrm>
          <a:prstGeom prst="mathMultiply">
            <a:avLst>
              <a:gd name="adj1" fmla="val 9281"/>
            </a:avLst>
          </a:prstGeom>
          <a:solidFill>
            <a:srgbClr val="FF0000">
              <a:alpha val="100000"/>
            </a:srgbClr>
          </a:solidFill>
          <a:ln w="19050" cap="flat" cmpd="sng" algn="ctr">
            <a:solidFill>
              <a:srgbClr val="475E9C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40" name="곱셈 기호 1"/>
          <p:cNvSpPr/>
          <p:nvPr/>
        </p:nvSpPr>
        <p:spPr>
          <a:xfrm>
            <a:off x="8509124" y="5599707"/>
            <a:ext cx="1063726" cy="927526"/>
          </a:xfrm>
          <a:prstGeom prst="mathMultiply">
            <a:avLst>
              <a:gd name="adj1" fmla="val 9281"/>
            </a:avLst>
          </a:prstGeom>
          <a:solidFill>
            <a:srgbClr val="FF0000">
              <a:alpha val="100000"/>
            </a:srgbClr>
          </a:solidFill>
          <a:ln w="19050" cap="flat" cmpd="sng" algn="ctr">
            <a:solidFill>
              <a:srgbClr val="475E9C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5" animBg="1"/>
      <p:bldP spid="36" grpId="1" animBg="1"/>
      <p:bldP spid="37" grpId="4" animBg="1"/>
      <p:bldP spid="38" grpId="0" animBg="1"/>
      <p:bldP spid="39" grpId="3" animBg="1"/>
      <p:bldP spid="40" grpId="2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25" name="그룹 1002"/>
          <p:cNvGrpSpPr/>
          <p:nvPr/>
        </p:nvGrpSpPr>
        <p:grpSpPr>
          <a:xfrm rot="0"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26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7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9" name="그룹 1003"/>
          <p:cNvGrpSpPr/>
          <p:nvPr/>
        </p:nvGrpSpPr>
        <p:grpSpPr>
          <a:xfrm rot="0"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32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9" name="그룹 1008"/>
          <p:cNvGrpSpPr/>
          <p:nvPr/>
        </p:nvGrpSpPr>
        <p:grpSpPr>
          <a:xfrm rot="0"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 rot="0"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 방법</a:t>
              </a:r>
              <a:endParaRPr lang="en-US" sz="4500">
                <a:latin typeface="배달의민족 주아"/>
                <a:ea typeface="배달의민족 주아"/>
              </a:endParaRPr>
            </a:p>
          </p:txBody>
        </p:sp>
      </p:grpSp>
      <p:grpSp>
        <p:nvGrpSpPr>
          <p:cNvPr id="30" name="그룹 1006"/>
          <p:cNvGrpSpPr/>
          <p:nvPr/>
        </p:nvGrpSpPr>
        <p:grpSpPr>
          <a:xfrm rot="0">
            <a:off x="906948" y="2693143"/>
            <a:ext cx="16471818" cy="1246489"/>
            <a:chOff x="5227633" y="1948003"/>
            <a:chExt cx="11557652" cy="998074"/>
          </a:xfrm>
        </p:grpSpPr>
        <p:pic>
          <p:nvPicPr>
            <p:cNvPr id="31" name="Object 1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27633" y="1948003"/>
              <a:ext cx="11557652" cy="998074"/>
            </a:xfrm>
            <a:prstGeom prst="rect">
              <a:avLst/>
            </a:prstGeom>
          </p:spPr>
        </p:pic>
      </p:grpSp>
      <p:sp>
        <p:nvSpPr>
          <p:cNvPr id="28" name="Object 23"/>
          <p:cNvSpPr txBox="1"/>
          <p:nvPr/>
        </p:nvSpPr>
        <p:spPr>
          <a:xfrm>
            <a:off x="864048" y="2823805"/>
            <a:ext cx="16471818" cy="9080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답을 맞힌 학생들은 오른쪽 뒤로 이동해요</a:t>
            </a:r>
            <a:r>
              <a:rPr lang="en-US" altLang="ko-KR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.</a:t>
            </a:r>
            <a:endParaRPr lang="en-US" altLang="ko-KR" sz="5400" kern="0" spc="-100">
              <a:solidFill>
                <a:srgbClr val="000000"/>
              </a:solidFill>
              <a:latin typeface="배달의민족 한나체 Pro"/>
              <a:ea typeface="배달의민족 한나체 Pro"/>
              <a:cs typeface="BM HANNA"/>
            </a:endParaRPr>
          </a:p>
        </p:txBody>
      </p:sp>
      <p:pic>
        <p:nvPicPr>
          <p:cNvPr id="16" name="그림 15" descr="텍스트, 클립아트, 벡터그래픽이(가) 표시된 사진  자동 생성된 설명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3774892" y="7903671"/>
            <a:ext cx="1008182" cy="39622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909573" y="4898445"/>
            <a:ext cx="11558427" cy="31528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2617594" y="6347369"/>
            <a:ext cx="1409590" cy="119025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5826664" y="5779167"/>
            <a:ext cx="1409590" cy="132203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7278442" y="5691162"/>
            <a:ext cx="1409590" cy="132203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8684146" y="5686349"/>
            <a:ext cx="1409590" cy="132203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0093736" y="5633726"/>
            <a:ext cx="1409590" cy="132203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3586366" y="5127608"/>
            <a:ext cx="1528967" cy="1528967"/>
          </a:xfrm>
          <a:prstGeom prst="rect">
            <a:avLst/>
          </a:prstGeom>
        </p:spPr>
      </p:pic>
      <p:sp>
        <p:nvSpPr>
          <p:cNvPr id="24" name="타원 23"/>
          <p:cNvSpPr/>
          <p:nvPr/>
        </p:nvSpPr>
        <p:spPr>
          <a:xfrm>
            <a:off x="12617594" y="5214106"/>
            <a:ext cx="2497739" cy="24409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25" name="그룹 1002"/>
          <p:cNvGrpSpPr/>
          <p:nvPr/>
        </p:nvGrpSpPr>
        <p:grpSpPr>
          <a:xfrm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26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27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29" name="그룹 1003"/>
          <p:cNvGrpSpPr/>
          <p:nvPr/>
        </p:nvGrpSpPr>
        <p:grpSpPr>
          <a:xfrm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32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9" name="그룹 1008"/>
          <p:cNvGrpSpPr/>
          <p:nvPr/>
        </p:nvGrpSpPr>
        <p:grpSpPr>
          <a:xfrm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 dirty="0" err="1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</a:t>
              </a:r>
              <a:r>
                <a:rPr lang="en-US" sz="4500" kern="0" spc="-200" dirty="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 </a:t>
              </a:r>
              <a:r>
                <a:rPr lang="en-US" sz="4500" kern="0" spc="-200" dirty="0" err="1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방법</a:t>
              </a:r>
              <a:endParaRPr lang="en-US" sz="4500" dirty="0">
                <a:latin typeface="배달의민족 주아"/>
                <a:ea typeface="배달의민족 주아"/>
              </a:endParaRPr>
            </a:p>
          </p:txBody>
        </p:sp>
      </p:grpSp>
      <p:grpSp>
        <p:nvGrpSpPr>
          <p:cNvPr id="30" name="그룹 1006">
            <a:extLst>
              <a:ext uri="{FF2B5EF4-FFF2-40B4-BE49-F238E27FC236}">
                <a16:creationId xmlns:a16="http://schemas.microsoft.com/office/drawing/2014/main" id="{E809D5B3-8927-4641-9D29-19A56538DFED}"/>
              </a:ext>
            </a:extLst>
          </p:cNvPr>
          <p:cNvGrpSpPr/>
          <p:nvPr/>
        </p:nvGrpSpPr>
        <p:grpSpPr>
          <a:xfrm>
            <a:off x="906948" y="2693143"/>
            <a:ext cx="16471818" cy="1246489"/>
            <a:chOff x="5227633" y="1948003"/>
            <a:chExt cx="11557652" cy="998074"/>
          </a:xfrm>
        </p:grpSpPr>
        <p:pic>
          <p:nvPicPr>
            <p:cNvPr id="31" name="Object 18">
              <a:extLst>
                <a:ext uri="{FF2B5EF4-FFF2-40B4-BE49-F238E27FC236}">
                  <a16:creationId xmlns:a16="http://schemas.microsoft.com/office/drawing/2014/main" id="{6C2CD561-3691-40D8-A1CB-351B56799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27633" y="1948003"/>
              <a:ext cx="11557652" cy="998074"/>
            </a:xfrm>
            <a:prstGeom prst="rect">
              <a:avLst/>
            </a:prstGeom>
          </p:spPr>
        </p:pic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FA7B4D9E-D165-4EEC-B159-D650448E5FD3}"/>
              </a:ext>
            </a:extLst>
          </p:cNvPr>
          <p:cNvSpPr txBox="1"/>
          <p:nvPr/>
        </p:nvSpPr>
        <p:spPr>
          <a:xfrm>
            <a:off x="864048" y="2823805"/>
            <a:ext cx="16471818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54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틀린 학생들은 제자리에 있으면 되겠죠</a:t>
            </a:r>
            <a:r>
              <a:rPr lang="en-US" altLang="ko-KR" sz="5400" kern="0" spc="-100" dirty="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?</a:t>
            </a:r>
          </a:p>
        </p:txBody>
      </p:sp>
      <p:pic>
        <p:nvPicPr>
          <p:cNvPr id="16" name="그림 15" descr="텍스트, 클립아트, 벡터그래픽이(가) 표시된 사진  자동 생성된 설명">
            <a:extLst>
              <a:ext uri="{FF2B5EF4-FFF2-40B4-BE49-F238E27FC236}">
                <a16:creationId xmlns:a16="http://schemas.microsoft.com/office/drawing/2014/main" id="{BE3C7856-1375-4865-8BF3-5D8E410939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3933654" y="7788130"/>
            <a:ext cx="1008182" cy="39622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B18FCC6A-BBF4-472F-ACDA-02FE1CDAC67C}"/>
              </a:ext>
            </a:extLst>
          </p:cNvPr>
          <p:cNvSpPr/>
          <p:nvPr/>
        </p:nvSpPr>
        <p:spPr>
          <a:xfrm>
            <a:off x="3068335" y="4782904"/>
            <a:ext cx="11558427" cy="31528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75F14A2-5FB2-40E7-A083-2148EA2416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614" y="6567211"/>
            <a:ext cx="963936" cy="81394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2F945A3-CE7A-4B41-B0F0-051784A477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03" y="6070120"/>
            <a:ext cx="963935" cy="90406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8B125E7-56AC-4E80-89BF-29A9D101DE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0" y="6074933"/>
            <a:ext cx="963935" cy="90406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7E6B25C-7385-41E8-A3B8-240B70A431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97" y="6070120"/>
            <a:ext cx="963935" cy="90406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B3A2551-8018-42D8-A72D-BD9A9085B0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72" y="6070120"/>
            <a:ext cx="963935" cy="90406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9E6BE5B-1188-4ECC-9990-40C271EF59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5607055"/>
            <a:ext cx="996982" cy="996982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C78CE74E-BE52-45FA-A513-C3FC06442E71}"/>
              </a:ext>
            </a:extLst>
          </p:cNvPr>
          <p:cNvSpPr/>
          <p:nvPr/>
        </p:nvSpPr>
        <p:spPr>
          <a:xfrm>
            <a:off x="6868761" y="5108318"/>
            <a:ext cx="4388077" cy="26258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6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0">
    <p:bg>
      <p:bgPr shadeToTitle="0">
        <a:solidFill>
          <a:srgbClr val="dfe1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36" name="그룹 1002"/>
          <p:cNvGrpSpPr/>
          <p:nvPr/>
        </p:nvGrpSpPr>
        <p:grpSpPr>
          <a:xfrm rot="0"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37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38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39" name="그룹 1003"/>
          <p:cNvGrpSpPr/>
          <p:nvPr/>
        </p:nvGrpSpPr>
        <p:grpSpPr>
          <a:xfrm rot="0"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40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9" name="그룹 1008"/>
          <p:cNvGrpSpPr/>
          <p:nvPr/>
        </p:nvGrpSpPr>
        <p:grpSpPr>
          <a:xfrm rot="0"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 rot="0"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 방법</a:t>
              </a:r>
              <a:endParaRPr lang="en-US" sz="4500">
                <a:latin typeface="배달의민족 주아"/>
                <a:ea typeface="배달의민족 주아"/>
              </a:endParaRPr>
            </a:p>
          </p:txBody>
        </p:sp>
      </p:grpSp>
      <p:grpSp>
        <p:nvGrpSpPr>
          <p:cNvPr id="30" name="그룹 1006"/>
          <p:cNvGrpSpPr/>
          <p:nvPr/>
        </p:nvGrpSpPr>
        <p:grpSpPr>
          <a:xfrm rot="0">
            <a:off x="906948" y="2693143"/>
            <a:ext cx="16471818" cy="1246489"/>
            <a:chOff x="5227633" y="1948003"/>
            <a:chExt cx="11557652" cy="998074"/>
          </a:xfrm>
        </p:grpSpPr>
        <p:pic>
          <p:nvPicPr>
            <p:cNvPr id="31" name="Object 1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27633" y="1948003"/>
              <a:ext cx="11557652" cy="998074"/>
            </a:xfrm>
            <a:prstGeom prst="rect">
              <a:avLst/>
            </a:prstGeom>
          </p:spPr>
        </p:pic>
      </p:grpSp>
      <p:sp>
        <p:nvSpPr>
          <p:cNvPr id="28" name="Object 23"/>
          <p:cNvSpPr txBox="1"/>
          <p:nvPr/>
        </p:nvSpPr>
        <p:spPr>
          <a:xfrm>
            <a:off x="864048" y="2823805"/>
            <a:ext cx="16471818" cy="9080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또 답을 맞히면 왼쪽 뒤로 이동해요</a:t>
            </a:r>
            <a:r>
              <a:rPr lang="en-US" altLang="ko-KR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.</a:t>
            </a:r>
            <a:r>
              <a:rPr lang="ko-KR" altLang="en-US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 </a:t>
            </a:r>
            <a:endParaRPr lang="ko-KR" altLang="en-US" sz="5400" kern="0" spc="-100">
              <a:solidFill>
                <a:srgbClr val="000000"/>
              </a:solidFill>
              <a:latin typeface="배달의민족 한나체 Pro"/>
              <a:ea typeface="배달의민족 한나체 Pro"/>
              <a:cs typeface="BM HANNA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027868" y="5518881"/>
            <a:ext cx="11558427" cy="3152833"/>
          </a:xfrm>
          <a:prstGeom prst="rect">
            <a:avLst/>
          </a:prstGeom>
          <a:noFill/>
          <a:ln w="5715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anchor="ctr"/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9928759" y="5531682"/>
            <a:ext cx="963936" cy="813946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026236" y="6806097"/>
            <a:ext cx="963935" cy="904064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9052383" y="6810910"/>
            <a:ext cx="963935" cy="904064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0078530" y="6806097"/>
            <a:ext cx="963935" cy="904064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1062505" y="6806097"/>
            <a:ext cx="963935" cy="904064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9095246" y="5440164"/>
            <a:ext cx="996982" cy="996982"/>
          </a:xfrm>
          <a:prstGeom prst="rect">
            <a:avLst/>
          </a:prstGeom>
        </p:spPr>
      </p:pic>
      <p:sp>
        <p:nvSpPr>
          <p:cNvPr id="69" name="타원 68"/>
          <p:cNvSpPr/>
          <p:nvPr/>
        </p:nvSpPr>
        <p:spPr>
          <a:xfrm>
            <a:off x="9166202" y="5158475"/>
            <a:ext cx="1700232" cy="1560360"/>
          </a:xfrm>
          <a:prstGeom prst="ellipse">
            <a:avLst/>
          </a:prstGeom>
          <a:noFill/>
          <a:ln w="5715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anchor="ctr"/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0" name="텍스트 개체 틀 4"/>
          <p:cNvSpPr txBox="1"/>
          <p:nvPr/>
        </p:nvSpPr>
        <p:spPr>
          <a:xfrm>
            <a:off x="5334000" y="4208617"/>
            <a:ext cx="8203794" cy="427652"/>
          </a:xfrm>
          <a:prstGeom prst="rect">
            <a:avLst/>
          </a:prstGeom>
          <a:noFill/>
        </p:spPr>
        <p:txBody>
          <a:bodyPr/>
          <a:lstStyle/>
          <a:p>
            <a: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ko-KR" altLang="en-US" sz="4400">
                <a:solidFill>
                  <a:srgbClr val="ff0000"/>
                </a:solidFill>
                <a:latin typeface="배달의민족 한나체 Pro"/>
                <a:ea typeface="배달의민족 한나체 Pro"/>
              </a:rPr>
              <a:t>야구에서 </a:t>
            </a:r>
            <a:r>
              <a:rPr lang="en-US" altLang="ko-KR" sz="4400">
                <a:solidFill>
                  <a:srgbClr val="ff0000"/>
                </a:solidFill>
                <a:latin typeface="배달의민족 한나체 Pro"/>
                <a:ea typeface="배달의민족 한나체 Pro"/>
              </a:rPr>
              <a:t>1</a:t>
            </a:r>
            <a:r>
              <a:rPr lang="ko-KR" altLang="en-US" sz="4400">
                <a:solidFill>
                  <a:srgbClr val="ff0000"/>
                </a:solidFill>
                <a:latin typeface="배달의민족 한나체 Pro"/>
                <a:ea typeface="배달의민족 한나체 Pro"/>
              </a:rPr>
              <a:t>루</a:t>
            </a:r>
            <a:r>
              <a:rPr lang="en-US" altLang="ko-KR" sz="4400">
                <a:solidFill>
                  <a:srgbClr val="ff0000"/>
                </a:solidFill>
                <a:latin typeface="배달의민족 한나체 Pro"/>
                <a:ea typeface="배달의민족 한나체 Pro"/>
              </a:rPr>
              <a:t>-2</a:t>
            </a:r>
            <a:r>
              <a:rPr lang="ko-KR" altLang="en-US" sz="4400">
                <a:solidFill>
                  <a:srgbClr val="ff0000"/>
                </a:solidFill>
                <a:latin typeface="배달의민족 한나체 Pro"/>
                <a:ea typeface="배달의민족 한나체 Pro"/>
              </a:rPr>
              <a:t>루</a:t>
            </a:r>
            <a:r>
              <a:rPr lang="en-US" altLang="ko-KR" sz="4400">
                <a:solidFill>
                  <a:srgbClr val="ff0000"/>
                </a:solidFill>
                <a:latin typeface="배달의민족 한나체 Pro"/>
                <a:ea typeface="배달의민족 한나체 Pro"/>
              </a:rPr>
              <a:t>-3</a:t>
            </a:r>
            <a:r>
              <a:rPr lang="ko-KR" altLang="en-US" sz="4400">
                <a:solidFill>
                  <a:srgbClr val="ff0000"/>
                </a:solidFill>
                <a:latin typeface="배달의민족 한나체 Pro"/>
                <a:ea typeface="배달의민족 한나체 Pro"/>
              </a:rPr>
              <a:t>루를 돌듯이</a:t>
            </a:r>
            <a:endParaRPr kumimoji="0" lang="en-US" altLang="ko-KR" sz="4400" b="0" i="0" u="none" strike="noStrike" kern="1200" cap="none" spc="0" normalizeH="0" baseline="0">
              <a:solidFill>
                <a:srgbClr val="ff0000"/>
              </a:solidFill>
              <a:latin typeface="배달의민족 한나체 Pro"/>
              <a:ea typeface="배달의민족 한나체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34" name="그룹 1002"/>
          <p:cNvGrpSpPr/>
          <p:nvPr/>
        </p:nvGrpSpPr>
        <p:grpSpPr>
          <a:xfrm rot="0">
            <a:off x="647334" y="590237"/>
            <a:ext cx="16993332" cy="9106526"/>
            <a:chOff x="714770" y="789889"/>
            <a:chExt cx="16993332" cy="9106526"/>
          </a:xfrm>
        </p:grpSpPr>
        <p:pic>
          <p:nvPicPr>
            <p:cNvPr id="35" name="Object 5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7781896" y="-3763374"/>
              <a:ext cx="33986664" cy="18213052"/>
            </a:xfrm>
            <a:prstGeom prst="rect">
              <a:avLst/>
            </a:prstGeom>
          </p:spPr>
        </p:pic>
        <p:pic>
          <p:nvPicPr>
            <p:cNvPr id="44" name="Object 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14770" y="789889"/>
              <a:ext cx="16993332" cy="9106526"/>
            </a:xfrm>
            <a:prstGeom prst="rect">
              <a:avLst/>
            </a:prstGeom>
          </p:spPr>
        </p:pic>
      </p:grpSp>
      <p:grpSp>
        <p:nvGrpSpPr>
          <p:cNvPr id="45" name="그룹 1003"/>
          <p:cNvGrpSpPr/>
          <p:nvPr/>
        </p:nvGrpSpPr>
        <p:grpSpPr>
          <a:xfrm rot="0">
            <a:off x="1686373" y="406179"/>
            <a:ext cx="14915254" cy="844901"/>
            <a:chOff x="1838257" y="406179"/>
            <a:chExt cx="14915254" cy="844901"/>
          </a:xfrm>
        </p:grpSpPr>
        <p:pic>
          <p:nvPicPr>
            <p:cNvPr id="46" name="Object 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838257" y="406179"/>
              <a:ext cx="14915254" cy="844901"/>
            </a:xfrm>
            <a:prstGeom prst="rect">
              <a:avLst/>
            </a:prstGeom>
          </p:spPr>
        </p:pic>
      </p:grpSp>
      <p:grpSp>
        <p:nvGrpSpPr>
          <p:cNvPr id="1009" name="그룹 1008"/>
          <p:cNvGrpSpPr/>
          <p:nvPr/>
        </p:nvGrpSpPr>
        <p:grpSpPr>
          <a:xfrm rot="0">
            <a:off x="1295400" y="1351447"/>
            <a:ext cx="5661690" cy="1228369"/>
            <a:chOff x="1524000" y="1351447"/>
            <a:chExt cx="5661690" cy="1228369"/>
          </a:xfrm>
        </p:grpSpPr>
        <p:grpSp>
          <p:nvGrpSpPr>
            <p:cNvPr id="1010" name="그룹 1005"/>
            <p:cNvGrpSpPr/>
            <p:nvPr/>
          </p:nvGrpSpPr>
          <p:grpSpPr>
            <a:xfrm rot="0">
              <a:off x="1550277" y="1351447"/>
              <a:ext cx="5578692" cy="1228369"/>
              <a:chOff x="1612762" y="1484316"/>
              <a:chExt cx="5578692" cy="964793"/>
            </a:xfrm>
          </p:grpSpPr>
          <p:pic>
            <p:nvPicPr>
              <p:cNvPr id="1011" name="Object 15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612762" y="1484316"/>
                <a:ext cx="5578692" cy="964793"/>
              </a:xfrm>
              <a:prstGeom prst="rect">
                <a:avLst/>
              </a:prstGeom>
            </p:spPr>
          </p:pic>
        </p:grpSp>
        <p:sp>
          <p:nvSpPr>
            <p:cNvPr id="1012" name="Object 18"/>
            <p:cNvSpPr txBox="1"/>
            <p:nvPr/>
          </p:nvSpPr>
          <p:spPr>
            <a:xfrm>
              <a:off x="1524000" y="1562100"/>
              <a:ext cx="5661690" cy="76962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en-US" sz="4500" kern="0" spc="-200">
                  <a:solidFill>
                    <a:srgbClr val="000000"/>
                  </a:solidFill>
                  <a:latin typeface="배달의민족 주아"/>
                  <a:ea typeface="배달의민족 주아"/>
                  <a:cs typeface="배달의민족 도현"/>
                </a:rPr>
                <a:t>놀이 방법</a:t>
              </a:r>
              <a:endParaRPr lang="en-US" sz="4500">
                <a:latin typeface="배달의민족 주아"/>
                <a:ea typeface="배달의민족 주아"/>
              </a:endParaRPr>
            </a:p>
          </p:txBody>
        </p:sp>
      </p:grpSp>
      <p:grpSp>
        <p:nvGrpSpPr>
          <p:cNvPr id="30" name="그룹 1006"/>
          <p:cNvGrpSpPr/>
          <p:nvPr/>
        </p:nvGrpSpPr>
        <p:grpSpPr>
          <a:xfrm rot="0">
            <a:off x="906948" y="2693143"/>
            <a:ext cx="16471818" cy="1246489"/>
            <a:chOff x="5227633" y="1948003"/>
            <a:chExt cx="11557652" cy="998074"/>
          </a:xfrm>
        </p:grpSpPr>
        <p:pic>
          <p:nvPicPr>
            <p:cNvPr id="31" name="Object 1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27633" y="1948003"/>
              <a:ext cx="11557652" cy="998074"/>
            </a:xfrm>
            <a:prstGeom prst="rect">
              <a:avLst/>
            </a:prstGeom>
          </p:spPr>
        </p:pic>
      </p:grpSp>
      <p:sp>
        <p:nvSpPr>
          <p:cNvPr id="28" name="Object 23"/>
          <p:cNvSpPr txBox="1"/>
          <p:nvPr/>
        </p:nvSpPr>
        <p:spPr>
          <a:xfrm>
            <a:off x="864048" y="2823805"/>
            <a:ext cx="16471818" cy="9080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배달의민족 한나체 Pro"/>
                <a:ea typeface="배달의민족 한나체 Pro"/>
              </a:rPr>
              <a:t>제자리에서 맞힌 학생은 오른쪽 뒤에 있겠죠</a:t>
            </a:r>
            <a:r>
              <a:rPr lang="en-US" altLang="ko-KR" sz="5400">
                <a:solidFill>
                  <a:schemeClr val="tx1">
                    <a:lumMod val="85000"/>
                    <a:lumOff val="15000"/>
                  </a:schemeClr>
                </a:solidFill>
                <a:latin typeface="배달의민족 한나체 Pro"/>
                <a:ea typeface="배달의민족 한나체 Pro"/>
              </a:rPr>
              <a:t>?</a:t>
            </a:r>
            <a:r>
              <a:rPr lang="ko-KR" altLang="en-US" sz="5400" kern="0" spc="-100">
                <a:solidFill>
                  <a:srgbClr val="000000"/>
                </a:solidFill>
                <a:latin typeface="배달의민족 한나체 Pro"/>
                <a:ea typeface="배달의민족 한나체 Pro"/>
                <a:cs typeface="BM HANNA"/>
              </a:rPr>
              <a:t> </a:t>
            </a:r>
            <a:endParaRPr lang="ko-KR" altLang="en-US" sz="5400" kern="0" spc="-100">
              <a:solidFill>
                <a:srgbClr val="000000"/>
              </a:solidFill>
              <a:latin typeface="배달의민족 한나체 Pro"/>
              <a:ea typeface="배달의민족 한나체 Pro"/>
              <a:cs typeface="BM HANNA"/>
            </a:endParaRPr>
          </a:p>
        </p:txBody>
      </p:sp>
      <p:pic>
        <p:nvPicPr>
          <p:cNvPr id="61" name="그림 60" descr="텍스트, 클립아트, 벡터그래픽이(가) 표시된 사진  자동 생성된 설명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4893187" y="8524107"/>
            <a:ext cx="1008182" cy="396229"/>
          </a:xfrm>
          <a:prstGeom prst="rect">
            <a:avLst/>
          </a:prstGeom>
        </p:spPr>
      </p:pic>
      <p:sp>
        <p:nvSpPr>
          <p:cNvPr id="62" name="직사각형 61"/>
          <p:cNvSpPr/>
          <p:nvPr/>
        </p:nvSpPr>
        <p:spPr>
          <a:xfrm>
            <a:off x="4027868" y="5518881"/>
            <a:ext cx="11558427" cy="3152833"/>
          </a:xfrm>
          <a:prstGeom prst="rect">
            <a:avLst/>
          </a:prstGeom>
          <a:noFill/>
          <a:ln w="5715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anchor="ctr"/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36" name="그림 35" descr="텍스트, 클립아트, 벡터그래픽이(가) 표시된 사진  자동 생성된 설명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4920896" y="8511141"/>
            <a:ext cx="1008182" cy="396229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4055577" y="5505915"/>
            <a:ext cx="11558427" cy="3152833"/>
          </a:xfrm>
          <a:prstGeom prst="rect">
            <a:avLst/>
          </a:prstGeom>
          <a:noFill/>
          <a:ln w="5715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anchor="ctr"/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9956468" y="5518716"/>
            <a:ext cx="963936" cy="813946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9080092" y="6797944"/>
            <a:ext cx="963935" cy="904064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0106239" y="6793131"/>
            <a:ext cx="963935" cy="904064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9122955" y="5427198"/>
            <a:ext cx="996982" cy="996982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 flipH="1">
            <a:off x="14308463" y="6582613"/>
            <a:ext cx="1141179" cy="1165067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005072" y="6337994"/>
            <a:ext cx="1700232" cy="1560360"/>
          </a:xfrm>
          <a:prstGeom prst="ellipse">
            <a:avLst/>
          </a:prstGeom>
          <a:noFill/>
          <a:ln w="57150" cap="flat" cmpd="sng" algn="ctr">
            <a:solidFill>
              <a:srgbClr val="4472c4">
                <a:shade val="50000"/>
              </a:srgbClr>
            </a:solidFill>
            <a:prstDash val="solid"/>
            <a:miter/>
          </a:ln>
          <a:effectLst/>
        </p:spPr>
        <p:txBody>
          <a:bodyPr anchor="ctr"/>
          <a:lstStyle/>
          <a:p>
            <a:pPr marL="0" marR="0" lv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405</ep:Words>
  <ep:PresentationFormat>사용자 지정</ep:PresentationFormat>
  <ep:Paragraphs>66</ep:Paragraphs>
  <ep:Slides>32</ep:Slides>
  <ep:Notes>16</ep:Notes>
  <ep:TotalTime>0</ep:TotalTime>
  <ep:HiddenSlides>1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ep:HeadingPairs>
  <ep:TitlesOfParts>
    <vt:vector size="33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2022-04-11T21:07:47.000</dcterms:created>
  <dc:creator>officegen</dc:creator>
  <cp:lastModifiedBy>user</cp:lastModifiedBy>
  <dcterms:modified xsi:type="dcterms:W3CDTF">2022-09-22T07:26:33.509</dcterms:modified>
  <cp:revision>78</cp:revision>
  <dc:title>PowerPoint 프레젠테이션</dc:title>
  <cp:version/>
</cp:coreProperties>
</file>