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2" r:id="rId1"/>
  </p:sldMasterIdLst>
  <p:sldIdLst>
    <p:sldId id="256" r:id="rId2"/>
    <p:sldId id="281" r:id="rId3"/>
    <p:sldId id="280" r:id="rId4"/>
    <p:sldId id="291" r:id="rId5"/>
    <p:sldId id="366" r:id="rId6"/>
    <p:sldId id="365" r:id="rId7"/>
    <p:sldId id="367" r:id="rId8"/>
    <p:sldId id="368" r:id="rId9"/>
    <p:sldId id="369" r:id="rId10"/>
    <p:sldId id="370" r:id="rId11"/>
    <p:sldId id="371" r:id="rId12"/>
    <p:sldId id="372" r:id="rId13"/>
    <p:sldId id="373" r:id="rId14"/>
    <p:sldId id="374" r:id="rId15"/>
    <p:sldId id="375" r:id="rId16"/>
    <p:sldId id="364" r:id="rId17"/>
    <p:sldId id="376" r:id="rId18"/>
    <p:sldId id="377" r:id="rId19"/>
  </p:sldIdLst>
  <p:sldSz cx="12192000" cy="6858000"/>
  <p:notesSz cx="7104063" cy="102346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16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504D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746" autoAdjust="0"/>
    <p:restoredTop sz="96353" autoAdjust="0"/>
  </p:normalViewPr>
  <p:slideViewPr>
    <p:cSldViewPr snapToGrid="0">
      <p:cViewPr varScale="1">
        <p:scale>
          <a:sx n="86" d="100"/>
          <a:sy n="86" d="100"/>
        </p:scale>
        <p:origin x="250" y="86"/>
      </p:cViewPr>
      <p:guideLst>
        <p:guide orient="horz" pos="2816"/>
        <p:guide pos="3839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A0687D-BA3F-44A0-9130-45C1E75007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D74BEA6-7488-4119-B0BB-320B377A2F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5A62AA8-9D39-4A5D-9772-4B501A16D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A6B4-0860-4533-969F-DF89D1FE0C16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25F545C-ACCC-4F23-8855-6B40857A9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8D656B3-D9FE-4DAC-BF31-5ED10C004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6C25-E3B7-49F7-9FCD-53FBADFFC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208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02F5310-CBCC-45BF-B19C-0CA0F36F6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B1E747E-5672-4BA6-86E5-1C9A6912F8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194FCCB-355D-43F4-B1B8-ADB4A1AE3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A6B4-0860-4533-969F-DF89D1FE0C16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234FDD1-B883-4101-A6F4-7F00DE564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4ED8674-A5AA-49EB-892E-DC9BE00D2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6C25-E3B7-49F7-9FCD-53FBADFFC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75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B2F09B3D-210E-42FF-9104-D824C86BEE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455052E-5470-4E9B-BCB9-9264A73AD7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5843B62-E393-4089-9AC1-CB5565009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A6B4-0860-4533-969F-DF89D1FE0C16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AEC1FA6-9801-4BAC-BA0E-AE184C32F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D6AA508-D7CF-48B2-B318-0A6CB4DFF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6C25-E3B7-49F7-9FCD-53FBADFFC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509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CDF016D-344C-4B42-BBAE-B5C9F00AA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E73C697-9973-4887-AE60-FB6483FE4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2F1A996-21C2-4098-8728-18F01DF92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A6B4-0860-4533-969F-DF89D1FE0C16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4CE63D2-C480-4DB2-AB50-23F6053D3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6B586F6-D70B-4E3A-B4FB-C5594F0EF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6C25-E3B7-49F7-9FCD-53FBADFFC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159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D1D8B0E-8C21-422C-A082-FFCE3405C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CAC1BF4-253E-43EB-B422-1479EA0D1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625D374-8AA4-4AD6-B96D-799FBDC26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A6B4-0860-4533-969F-DF89D1FE0C16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B370628-8C46-4296-9B06-9E33A00E3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92A1918-6DFB-4374-A8A7-F2C6F12D4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6C25-E3B7-49F7-9FCD-53FBADFFC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518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69E9A6-D24A-4174-95D6-0C7DC708A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CBB3EFF-8857-44B0-9E5D-211442CA71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21E9D2E-754C-4DD7-A0F5-2325E68E4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302E708-D364-4C9B-94AB-C10A255F0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A6B4-0860-4533-969F-DF89D1FE0C16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0DB4FFF-56A4-49CB-907C-5F6B43915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67E7B4A-7D55-4715-A677-B38DC7762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6C25-E3B7-49F7-9FCD-53FBADFFC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101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1F6634E-06B3-4B3A-88F7-369DECC1F4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581CF8D-10DA-40D2-80ED-99BEFCDAC8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334363D-3BD1-4BCD-B0C0-A7EF22B772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18E7973B-E829-4DEA-8CFF-36805612AA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333DDB4-203E-4984-9EB0-8E14BD46C1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6B78D8FE-EF87-4C54-B146-71A35F8EF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A6B4-0860-4533-969F-DF89D1FE0C16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FDC07CF5-61C3-4472-855C-9F622E1A3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72505E34-D0A1-430A-B4C7-A1070847C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6C25-E3B7-49F7-9FCD-53FBADFFC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622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DCAD3B0-209F-4B8F-A62A-60253282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2269D99-DD87-4B45-B042-DE3F3315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A6B4-0860-4533-969F-DF89D1FE0C16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065E314-89F1-4775-A83E-B63F6F691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B79C0A6F-515F-472B-B70B-A33873FC6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6C25-E3B7-49F7-9FCD-53FBADFFC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034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BE71B42-1CE4-4100-A165-9F6E68019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A6B4-0860-4533-969F-DF89D1FE0C16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ED7CE83-A1EE-4D70-A909-FD5036A5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54F4C61-65F4-4FAC-B7E8-59776177A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6C25-E3B7-49F7-9FCD-53FBADFFC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047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FC3FD1-28A4-4C66-A261-70ACE334A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7353B7D-8922-493E-BD9E-F2B402CFD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12F5DF6-6E0A-432B-8F12-D71AD11C1E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9A781F7-0BBF-42B1-B8E9-7468B2243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A6B4-0860-4533-969F-DF89D1FE0C16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62A5CDD-C033-4F52-B710-9AAAC90C6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A2A797B-2763-4D8C-BA05-C0F7B9D52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6C25-E3B7-49F7-9FCD-53FBADFFC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902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AB0CAE6-0623-4C91-AB5C-B50D6689B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6FBA0C7-371A-41F4-931F-5476B15555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7163878-F221-4852-8F48-8247F02FF0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071ADA5-1BFE-472F-9870-963421307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7DA6B4-0860-4533-969F-DF89D1FE0C16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92A980D-3A55-4233-9C86-4744760CE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0F4FC73-453C-4D7B-9A83-7A2768810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D6C25-E3B7-49F7-9FCD-53FBADFFC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32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CB6DE0C-07BB-4BFA-A8F2-06B2D3AC8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D0CA627-DFAA-4985-B706-4A308503ED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BB25409-071C-46A1-A370-716186EE54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DA6B4-0860-4533-969F-DF89D1FE0C16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9EC989E-5205-493B-BBF8-E7E8950641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1BDF790-B640-4FAB-97F7-E9CF7F4603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D6C25-E3B7-49F7-9FCD-53FBADFFCA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481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8848725" y="-1244600"/>
            <a:ext cx="914400" cy="914400"/>
          </a:xfrm>
          <a:prstGeom prst="rect">
            <a:avLst/>
          </a:prstGeom>
          <a:solidFill>
            <a:srgbClr val="383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직사각형 6"/>
          <p:cNvSpPr/>
          <p:nvPr/>
        </p:nvSpPr>
        <p:spPr>
          <a:xfrm>
            <a:off x="10067925" y="-1244600"/>
            <a:ext cx="914400" cy="914400"/>
          </a:xfrm>
          <a:prstGeom prst="rect">
            <a:avLst/>
          </a:prstGeom>
          <a:solidFill>
            <a:srgbClr val="504D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직사각형 7"/>
          <p:cNvSpPr/>
          <p:nvPr/>
        </p:nvSpPr>
        <p:spPr>
          <a:xfrm>
            <a:off x="11287125" y="-1244600"/>
            <a:ext cx="914400" cy="914400"/>
          </a:xfrm>
          <a:prstGeom prst="rect">
            <a:avLst/>
          </a:prstGeom>
          <a:solidFill>
            <a:srgbClr val="6B64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직사각형 8"/>
          <p:cNvSpPr/>
          <p:nvPr/>
        </p:nvSpPr>
        <p:spPr>
          <a:xfrm>
            <a:off x="7629525" y="-1244600"/>
            <a:ext cx="914400" cy="914400"/>
          </a:xfrm>
          <a:prstGeom prst="rect">
            <a:avLst/>
          </a:prstGeom>
          <a:solidFill>
            <a:srgbClr val="FEE2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직사각형 13"/>
          <p:cNvSpPr/>
          <p:nvPr/>
        </p:nvSpPr>
        <p:spPr>
          <a:xfrm>
            <a:off x="417966" y="402368"/>
            <a:ext cx="11356068" cy="6053264"/>
          </a:xfrm>
          <a:prstGeom prst="rect">
            <a:avLst/>
          </a:prstGeom>
          <a:noFill/>
          <a:ln w="1143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082421" y="2863687"/>
            <a:ext cx="10119360" cy="86177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50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‘</a:t>
            </a:r>
            <a:r>
              <a:rPr lang="ko-KR" altLang="en-US" sz="50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사회공공성에 기초한 생태 평등사회</a:t>
            </a:r>
            <a:r>
              <a:rPr lang="en-US" altLang="ko-KR" sz="50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’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AD643DF-03A3-4587-A7E6-D8554C5D98DB}"/>
              </a:ext>
            </a:extLst>
          </p:cNvPr>
          <p:cNvSpPr txBox="1"/>
          <p:nvPr/>
        </p:nvSpPr>
        <p:spPr>
          <a:xfrm>
            <a:off x="4889257" y="5713518"/>
            <a:ext cx="30148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2025. 3. 31. </a:t>
            </a:r>
            <a:br>
              <a:rPr lang="en-US" altLang="ko-KR" dirty="0">
                <a:solidFill>
                  <a:schemeClr val="tx1">
                    <a:lumMod val="50000"/>
                    <a:lumOff val="50000"/>
                  </a:schemeClr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</a:br>
            <a:r>
              <a:rPr lang="ko-KR" alt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서울녹색당 김유리 운영위원장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C9B36C-BBE0-4587-912E-5D9C63D70EBC}"/>
              </a:ext>
            </a:extLst>
          </p:cNvPr>
          <p:cNvSpPr txBox="1"/>
          <p:nvPr/>
        </p:nvSpPr>
        <p:spPr>
          <a:xfrm>
            <a:off x="1204342" y="2390425"/>
            <a:ext cx="5607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solidFill>
                  <a:srgbClr val="504D48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녹색당 조기대선 대응 어떻게 하고 있나</a:t>
            </a:r>
            <a:r>
              <a:rPr lang="en-US" altLang="ko-KR" sz="2000" dirty="0">
                <a:solidFill>
                  <a:srgbClr val="504D48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?</a:t>
            </a:r>
            <a:endParaRPr lang="ko-KR" altLang="en-US" sz="2000" dirty="0">
              <a:solidFill>
                <a:srgbClr val="504D48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8848725" y="-1244600"/>
            <a:ext cx="914400" cy="914400"/>
          </a:xfrm>
          <a:prstGeom prst="rect">
            <a:avLst/>
          </a:prstGeom>
          <a:solidFill>
            <a:srgbClr val="383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직사각형 6"/>
          <p:cNvSpPr/>
          <p:nvPr/>
        </p:nvSpPr>
        <p:spPr>
          <a:xfrm>
            <a:off x="10067925" y="-1244600"/>
            <a:ext cx="914400" cy="914400"/>
          </a:xfrm>
          <a:prstGeom prst="rect">
            <a:avLst/>
          </a:prstGeom>
          <a:solidFill>
            <a:srgbClr val="504D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8" name="직사각형 7"/>
          <p:cNvSpPr/>
          <p:nvPr/>
        </p:nvSpPr>
        <p:spPr>
          <a:xfrm>
            <a:off x="11287125" y="-1244600"/>
            <a:ext cx="914400" cy="914400"/>
          </a:xfrm>
          <a:prstGeom prst="rect">
            <a:avLst/>
          </a:prstGeom>
          <a:solidFill>
            <a:srgbClr val="6B64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9" name="직사각형 8"/>
          <p:cNvSpPr/>
          <p:nvPr/>
        </p:nvSpPr>
        <p:spPr>
          <a:xfrm>
            <a:off x="7629525" y="-1244600"/>
            <a:ext cx="914400" cy="914400"/>
          </a:xfrm>
          <a:prstGeom prst="rect">
            <a:avLst/>
          </a:prstGeom>
          <a:solidFill>
            <a:srgbClr val="FEE2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9401" y="374596"/>
            <a:ext cx="5265372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03 </a:t>
            </a:r>
            <a:r>
              <a:rPr lang="ko-KR" alt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녹색당 </a:t>
            </a:r>
            <a:r>
              <a:rPr lang="ko-KR" altLang="en-US" sz="1600" dirty="0" err="1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사회대개혁</a:t>
            </a:r>
            <a:r>
              <a:rPr lang="ko-KR" alt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과제</a:t>
            </a:r>
            <a:endParaRPr lang="ko-KR" altLang="en-US" sz="1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  <a:p>
            <a:pPr>
              <a:defRPr/>
            </a:pPr>
            <a:r>
              <a:rPr lang="ko-KR" altLang="en-US" sz="14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 </a:t>
            </a:r>
            <a:endParaRPr lang="en-US" altLang="ko-KR" sz="140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cxnSp>
        <p:nvCxnSpPr>
          <p:cNvPr id="26" name="직선 연결선 25"/>
          <p:cNvCxnSpPr/>
          <p:nvPr/>
        </p:nvCxnSpPr>
        <p:spPr>
          <a:xfrm>
            <a:off x="705654" y="802335"/>
            <a:ext cx="10782930" cy="0"/>
          </a:xfrm>
          <a:prstGeom prst="line">
            <a:avLst/>
          </a:prstGeom>
          <a:ln>
            <a:solidFill>
              <a:srgbClr val="00B05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직사각형 36"/>
          <p:cNvSpPr/>
          <p:nvPr/>
        </p:nvSpPr>
        <p:spPr>
          <a:xfrm>
            <a:off x="700126" y="779234"/>
            <a:ext cx="1512000" cy="457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rgbClr val="00B050"/>
              </a:solidFill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10828666" y="176681"/>
            <a:ext cx="543656" cy="543656"/>
          </a:xfrm>
          <a:prstGeom prst="rect">
            <a:avLst/>
          </a:prstGeom>
          <a:solidFill>
            <a:srgbClr val="62BB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60FA2475-DF0C-43C2-930B-CA3D55018F72}"/>
              </a:ext>
            </a:extLst>
          </p:cNvPr>
          <p:cNvSpPr/>
          <p:nvPr/>
        </p:nvSpPr>
        <p:spPr>
          <a:xfrm>
            <a:off x="797663" y="1055711"/>
            <a:ext cx="10591340" cy="2890837"/>
          </a:xfrm>
          <a:prstGeom prst="roundRect">
            <a:avLst>
              <a:gd name="adj" fmla="val 19867"/>
            </a:avLst>
          </a:prstGeom>
          <a:noFill/>
          <a:ln w="12700">
            <a:solidFill>
              <a:srgbClr val="6B64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rgbClr val="6B645C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41EAB69-172E-4B4B-B752-444AF3C54408}"/>
              </a:ext>
            </a:extLst>
          </p:cNvPr>
          <p:cNvSpPr txBox="1"/>
          <p:nvPr/>
        </p:nvSpPr>
        <p:spPr>
          <a:xfrm>
            <a:off x="2524222" y="1302672"/>
            <a:ext cx="8120104" cy="23517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경제성장은 불평등을 심화했다</a:t>
            </a:r>
            <a:r>
              <a:rPr lang="en-US" altLang="ko-KR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/</a:t>
            </a:r>
            <a:r>
              <a:rPr lang="ko-KR" altLang="en-US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경제성장은 기후와 생태위기를 야기했다</a:t>
            </a:r>
            <a:r>
              <a:rPr lang="en-US" altLang="ko-KR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.</a:t>
            </a:r>
            <a:br>
              <a:rPr lang="en-US" altLang="ko-KR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</a:br>
            <a:endParaRPr lang="en-US" altLang="ko-KR" sz="20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  <a:defRPr/>
            </a:pPr>
            <a:r>
              <a:rPr lang="ko-KR" altLang="en-US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경제 투입 에너지 </a:t>
            </a:r>
            <a:r>
              <a:rPr lang="en-US" altLang="ko-KR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40%, </a:t>
            </a:r>
            <a:r>
              <a:rPr lang="ko-KR" altLang="en-US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물질 사용량 </a:t>
            </a:r>
            <a:r>
              <a:rPr lang="en-US" altLang="ko-KR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20% </a:t>
            </a:r>
            <a:r>
              <a:rPr lang="ko-KR" altLang="en-US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축소해야 파리협정 달성</a:t>
            </a:r>
            <a:endParaRPr lang="en-US" altLang="ko-KR" sz="20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  <a:defRPr/>
            </a:pPr>
            <a:r>
              <a:rPr lang="ko-KR" altLang="en-US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시민의 결핍으로 에너지 사용량 줄이는 게 아니라 이미 충분한 부</a:t>
            </a:r>
            <a:r>
              <a:rPr lang="en-US" altLang="ko-KR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!</a:t>
            </a:r>
          </a:p>
          <a:p>
            <a:pPr marL="285750" indent="-285750">
              <a:lnSpc>
                <a:spcPct val="150000"/>
              </a:lnSpc>
              <a:buFontTx/>
              <a:buChar char="-"/>
              <a:defRPr/>
            </a:pPr>
            <a:r>
              <a:rPr lang="ko-KR" altLang="en-US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사회 공공 정책으로 한정 자원을 평등하고 합리적으로 배분</a:t>
            </a:r>
            <a:r>
              <a:rPr lang="en-US" altLang="ko-KR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!</a:t>
            </a:r>
          </a:p>
        </p:txBody>
      </p:sp>
      <p:sp>
        <p:nvSpPr>
          <p:cNvPr id="27" name="사각형: 둥근 모서리 26">
            <a:extLst>
              <a:ext uri="{FF2B5EF4-FFF2-40B4-BE49-F238E27FC236}">
                <a16:creationId xmlns:a16="http://schemas.microsoft.com/office/drawing/2014/main" id="{8E06CE22-F414-454C-BA02-C14849C01DCE}"/>
              </a:ext>
            </a:extLst>
          </p:cNvPr>
          <p:cNvSpPr/>
          <p:nvPr/>
        </p:nvSpPr>
        <p:spPr>
          <a:xfrm>
            <a:off x="897245" y="4458725"/>
            <a:ext cx="10591339" cy="1023238"/>
          </a:xfrm>
          <a:prstGeom prst="roundRect">
            <a:avLst/>
          </a:prstGeom>
          <a:solidFill>
            <a:srgbClr val="62BB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  <a:defRPr/>
            </a:pPr>
            <a:r>
              <a:rPr lang="ko-KR" altLang="en-US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녹색당이 제안하는 </a:t>
            </a:r>
            <a:r>
              <a:rPr lang="ko-KR" altLang="en-US" sz="2200" spc="-50" dirty="0" err="1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사회대개혁의</a:t>
            </a:r>
            <a:r>
              <a:rPr lang="ko-KR" altLang="en-US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방향은</a:t>
            </a:r>
            <a:endParaRPr lang="en-US" altLang="ko-KR" sz="2200" spc="-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ct val="110000"/>
              </a:lnSpc>
              <a:defRPr/>
            </a:pPr>
            <a:r>
              <a:rPr lang="en-US" altLang="ko-KR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‘</a:t>
            </a:r>
            <a:r>
              <a:rPr lang="ko-KR" altLang="en-US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사회공공성에 기초한 생태 평등 사회</a:t>
            </a:r>
            <a:r>
              <a:rPr lang="en-US" altLang="ko-KR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416501096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8848725" y="-1244600"/>
            <a:ext cx="914400" cy="914400"/>
          </a:xfrm>
          <a:prstGeom prst="rect">
            <a:avLst/>
          </a:prstGeom>
          <a:solidFill>
            <a:srgbClr val="383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직사각형 6"/>
          <p:cNvSpPr/>
          <p:nvPr/>
        </p:nvSpPr>
        <p:spPr>
          <a:xfrm>
            <a:off x="10067925" y="-1244600"/>
            <a:ext cx="914400" cy="914400"/>
          </a:xfrm>
          <a:prstGeom prst="rect">
            <a:avLst/>
          </a:prstGeom>
          <a:solidFill>
            <a:srgbClr val="504D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8" name="직사각형 7"/>
          <p:cNvSpPr/>
          <p:nvPr/>
        </p:nvSpPr>
        <p:spPr>
          <a:xfrm>
            <a:off x="11287125" y="-1244600"/>
            <a:ext cx="914400" cy="914400"/>
          </a:xfrm>
          <a:prstGeom prst="rect">
            <a:avLst/>
          </a:prstGeom>
          <a:solidFill>
            <a:srgbClr val="6B64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9" name="직사각형 8"/>
          <p:cNvSpPr/>
          <p:nvPr/>
        </p:nvSpPr>
        <p:spPr>
          <a:xfrm>
            <a:off x="7629525" y="-1244600"/>
            <a:ext cx="914400" cy="914400"/>
          </a:xfrm>
          <a:prstGeom prst="rect">
            <a:avLst/>
          </a:prstGeom>
          <a:solidFill>
            <a:srgbClr val="FEE2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cxnSp>
        <p:nvCxnSpPr>
          <p:cNvPr id="26" name="직선 연결선 25"/>
          <p:cNvCxnSpPr/>
          <p:nvPr/>
        </p:nvCxnSpPr>
        <p:spPr>
          <a:xfrm>
            <a:off x="705654" y="802335"/>
            <a:ext cx="10782930" cy="0"/>
          </a:xfrm>
          <a:prstGeom prst="line">
            <a:avLst/>
          </a:prstGeom>
          <a:ln>
            <a:solidFill>
              <a:srgbClr val="00B05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직사각형 36"/>
          <p:cNvSpPr/>
          <p:nvPr/>
        </p:nvSpPr>
        <p:spPr>
          <a:xfrm>
            <a:off x="700126" y="779234"/>
            <a:ext cx="1512000" cy="457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rgbClr val="00B050"/>
              </a:solidFill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10828666" y="176681"/>
            <a:ext cx="543656" cy="543656"/>
          </a:xfrm>
          <a:prstGeom prst="rect">
            <a:avLst/>
          </a:prstGeom>
          <a:solidFill>
            <a:srgbClr val="62BB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BA38ED03-3F98-40A1-8F14-A830FCCABB4B}"/>
              </a:ext>
            </a:extLst>
          </p:cNvPr>
          <p:cNvSpPr/>
          <p:nvPr/>
        </p:nvSpPr>
        <p:spPr>
          <a:xfrm>
            <a:off x="677105" y="1124976"/>
            <a:ext cx="10782930" cy="4441324"/>
          </a:xfrm>
          <a:prstGeom prst="roundRect">
            <a:avLst>
              <a:gd name="adj" fmla="val 19867"/>
            </a:avLst>
          </a:prstGeom>
          <a:noFill/>
          <a:ln w="12700">
            <a:solidFill>
              <a:srgbClr val="6B64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rgbClr val="6B645C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11F69C-F4A4-4ABE-B5C2-05B20DD28184}"/>
              </a:ext>
            </a:extLst>
          </p:cNvPr>
          <p:cNvSpPr txBox="1"/>
          <p:nvPr/>
        </p:nvSpPr>
        <p:spPr>
          <a:xfrm>
            <a:off x="870012" y="1672784"/>
            <a:ext cx="1482571" cy="98533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/>
            </a:pPr>
            <a:r>
              <a:rPr lang="ko-KR" altLang="en-US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기후와</a:t>
            </a:r>
            <a:endParaRPr lang="en-US" altLang="ko-KR" spc="-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ct val="110000"/>
              </a:lnSpc>
              <a:defRPr/>
            </a:pPr>
            <a:r>
              <a:rPr lang="ko-KR" altLang="en-US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생태</a:t>
            </a:r>
            <a:r>
              <a:rPr lang="en-US" altLang="ko-KR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보호</a:t>
            </a:r>
            <a:r>
              <a:rPr lang="en-US" altLang="ko-KR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</a:t>
            </a:r>
          </a:p>
          <a:p>
            <a:pPr algn="ctr">
              <a:lnSpc>
                <a:spcPct val="110000"/>
              </a:lnSpc>
              <a:defRPr/>
            </a:pPr>
            <a:r>
              <a:rPr lang="ko-KR" altLang="en-US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기후정의 조치</a:t>
            </a:r>
            <a:endParaRPr lang="en-US" altLang="ko-KR" spc="-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98AA86-EE76-431C-A122-27704B604308}"/>
              </a:ext>
            </a:extLst>
          </p:cNvPr>
          <p:cNvSpPr txBox="1"/>
          <p:nvPr/>
        </p:nvSpPr>
        <p:spPr>
          <a:xfrm>
            <a:off x="2506895" y="1151512"/>
            <a:ext cx="8678970" cy="424731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rabicParenBoth"/>
            </a:pPr>
            <a:r>
              <a:rPr lang="en-US" altLang="ko-KR" b="1" dirty="0">
                <a:latin typeface="Noto Sans KR" pitchFamily="34" charset="-127"/>
                <a:ea typeface="Noto Sans KR" pitchFamily="34" charset="-127"/>
              </a:rPr>
              <a:t>&lt;</a:t>
            </a:r>
            <a:r>
              <a:rPr lang="ko-KR" altLang="en-US" b="1" dirty="0" err="1">
                <a:latin typeface="Noto Sans KR" pitchFamily="34" charset="-127"/>
                <a:ea typeface="Noto Sans KR" pitchFamily="34" charset="-127"/>
              </a:rPr>
              <a:t>탄소중립녹색성장법</a:t>
            </a:r>
            <a:r>
              <a:rPr lang="en-US" altLang="ko-KR" b="1" dirty="0">
                <a:latin typeface="Noto Sans KR" pitchFamily="34" charset="-127"/>
                <a:ea typeface="Noto Sans KR" pitchFamily="34" charset="-127"/>
              </a:rPr>
              <a:t>&gt; </a:t>
            </a: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온실가스 감축 목표 강화로 전면 개정</a:t>
            </a:r>
            <a:br>
              <a:rPr lang="en-US" altLang="ko-KR" b="1" dirty="0">
                <a:latin typeface="Noto Sans KR" pitchFamily="34" charset="-127"/>
                <a:ea typeface="Noto Sans KR" pitchFamily="34" charset="-127"/>
              </a:rPr>
            </a:b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(IPCC 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권고에 따라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2018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년 대비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60%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이상 감축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-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현재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2031~2050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감축목표 부재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 </a:t>
            </a:r>
            <a:endParaRPr lang="en-US" altLang="ko-KR" spc="-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" pitchFamily="34" charset="-127"/>
              <a:ea typeface="Noto Sans KR" pitchFamily="34" charset="-127"/>
            </a:endParaRPr>
          </a:p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석탄발전소 폐쇄 이후 정의로운 전환과 공공재생에너지 확대 </a:t>
            </a:r>
            <a:br>
              <a:rPr lang="en-US" altLang="ko-KR" b="1" dirty="0">
                <a:latin typeface="Noto Sans KR" pitchFamily="34" charset="-127"/>
                <a:ea typeface="Noto Sans KR" pitchFamily="34" charset="-127"/>
              </a:rPr>
            </a:b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(2025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년부터 폐쇄를 시작하는 석탄발전소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일자리 전환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공공재생에너지 확대 필요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</a:t>
            </a:r>
          </a:p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b="1" dirty="0" err="1">
                <a:latin typeface="Noto Sans KR" pitchFamily="34" charset="-127"/>
                <a:ea typeface="Noto Sans KR" pitchFamily="34" charset="-127"/>
              </a:rPr>
              <a:t>핵발전</a:t>
            </a: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 진흥 중단과 조속한 </a:t>
            </a:r>
            <a:r>
              <a:rPr lang="ko-KR" altLang="en-US" b="1" dirty="0" err="1">
                <a:latin typeface="Noto Sans KR" pitchFamily="34" charset="-127"/>
                <a:ea typeface="Noto Sans KR" pitchFamily="34" charset="-127"/>
              </a:rPr>
              <a:t>탈핵</a:t>
            </a:r>
            <a:br>
              <a:rPr lang="en-US" altLang="ko-KR" b="1" dirty="0">
                <a:latin typeface="Noto Sans KR" pitchFamily="34" charset="-127"/>
                <a:ea typeface="Noto Sans KR" pitchFamily="34" charset="-127"/>
              </a:rPr>
            </a:b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(11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차 전력수급기본계획 백지화하여 </a:t>
            </a:r>
            <a:r>
              <a:rPr lang="ko-KR" altLang="en-US" dirty="0" err="1">
                <a:latin typeface="Noto Sans KR" pitchFamily="34" charset="-127"/>
                <a:ea typeface="Noto Sans KR" pitchFamily="34" charset="-127"/>
              </a:rPr>
              <a:t>핵발전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 진흥 중단해야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</a:t>
            </a:r>
          </a:p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생태학살 중지</a:t>
            </a:r>
            <a:br>
              <a:rPr lang="en-US" altLang="ko-KR" b="1" dirty="0">
                <a:latin typeface="Noto Sans KR" pitchFamily="34" charset="-127"/>
                <a:ea typeface="Noto Sans KR" pitchFamily="34" charset="-127"/>
              </a:rPr>
            </a:b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(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신공항 백지화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4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대강 자연성 회복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기후대응 댐 건설 중단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환경영향평가제도 개선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</a:t>
            </a:r>
          </a:p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기후 </a:t>
            </a:r>
            <a:r>
              <a:rPr lang="en-US" altLang="ko-KR" b="1" dirty="0">
                <a:latin typeface="Noto Sans KR" pitchFamily="34" charset="-127"/>
                <a:ea typeface="Noto Sans KR" pitchFamily="34" charset="-127"/>
              </a:rPr>
              <a:t>‧</a:t>
            </a: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생태위기 대응 헌법 개정</a:t>
            </a:r>
            <a:br>
              <a:rPr lang="en-US" altLang="ko-KR" b="1" dirty="0">
                <a:latin typeface="Noto Sans KR" pitchFamily="34" charset="-127"/>
                <a:ea typeface="Noto Sans KR" pitchFamily="34" charset="-127"/>
              </a:rPr>
            </a:b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(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국가의 기후생태보호 의무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국가의 동물보호 의무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환경공익 소송 도입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48A45B0-CD4D-4BE3-B31C-801849A38534}"/>
              </a:ext>
            </a:extLst>
          </p:cNvPr>
          <p:cNvSpPr txBox="1"/>
          <p:nvPr/>
        </p:nvSpPr>
        <p:spPr>
          <a:xfrm>
            <a:off x="629401" y="374596"/>
            <a:ext cx="5265372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03 </a:t>
            </a:r>
            <a:r>
              <a:rPr lang="ko-KR" alt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녹색당 </a:t>
            </a:r>
            <a:r>
              <a:rPr lang="ko-KR" altLang="en-US" sz="1600" dirty="0" err="1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사회대개혁</a:t>
            </a:r>
            <a:r>
              <a:rPr lang="ko-KR" alt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과제</a:t>
            </a:r>
            <a:endParaRPr lang="ko-KR" altLang="en-US" sz="1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  <a:p>
            <a:pPr>
              <a:defRPr/>
            </a:pPr>
            <a:r>
              <a:rPr lang="ko-KR" altLang="en-US" sz="14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 </a:t>
            </a:r>
            <a:endParaRPr lang="en-US" altLang="ko-KR" sz="140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15924566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8848725" y="-1244600"/>
            <a:ext cx="914400" cy="914400"/>
          </a:xfrm>
          <a:prstGeom prst="rect">
            <a:avLst/>
          </a:prstGeom>
          <a:solidFill>
            <a:srgbClr val="383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직사각형 6"/>
          <p:cNvSpPr/>
          <p:nvPr/>
        </p:nvSpPr>
        <p:spPr>
          <a:xfrm>
            <a:off x="10067925" y="-1244600"/>
            <a:ext cx="914400" cy="914400"/>
          </a:xfrm>
          <a:prstGeom prst="rect">
            <a:avLst/>
          </a:prstGeom>
          <a:solidFill>
            <a:srgbClr val="504D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8" name="직사각형 7"/>
          <p:cNvSpPr/>
          <p:nvPr/>
        </p:nvSpPr>
        <p:spPr>
          <a:xfrm>
            <a:off x="11287125" y="-1244600"/>
            <a:ext cx="914400" cy="914400"/>
          </a:xfrm>
          <a:prstGeom prst="rect">
            <a:avLst/>
          </a:prstGeom>
          <a:solidFill>
            <a:srgbClr val="6B64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9" name="직사각형 8"/>
          <p:cNvSpPr/>
          <p:nvPr/>
        </p:nvSpPr>
        <p:spPr>
          <a:xfrm>
            <a:off x="7629525" y="-1244600"/>
            <a:ext cx="914400" cy="914400"/>
          </a:xfrm>
          <a:prstGeom prst="rect">
            <a:avLst/>
          </a:prstGeom>
          <a:solidFill>
            <a:srgbClr val="FEE2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cxnSp>
        <p:nvCxnSpPr>
          <p:cNvPr id="26" name="직선 연결선 25"/>
          <p:cNvCxnSpPr/>
          <p:nvPr/>
        </p:nvCxnSpPr>
        <p:spPr>
          <a:xfrm>
            <a:off x="705654" y="802335"/>
            <a:ext cx="10782930" cy="0"/>
          </a:xfrm>
          <a:prstGeom prst="line">
            <a:avLst/>
          </a:prstGeom>
          <a:ln>
            <a:solidFill>
              <a:srgbClr val="00B05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직사각형 36"/>
          <p:cNvSpPr/>
          <p:nvPr/>
        </p:nvSpPr>
        <p:spPr>
          <a:xfrm>
            <a:off x="700126" y="779234"/>
            <a:ext cx="1512000" cy="457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rgbClr val="00B050"/>
              </a:solidFill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10828666" y="176681"/>
            <a:ext cx="543656" cy="543656"/>
          </a:xfrm>
          <a:prstGeom prst="rect">
            <a:avLst/>
          </a:prstGeom>
          <a:solidFill>
            <a:srgbClr val="62BB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BA38ED03-3F98-40A1-8F14-A830FCCABB4B}"/>
              </a:ext>
            </a:extLst>
          </p:cNvPr>
          <p:cNvSpPr/>
          <p:nvPr/>
        </p:nvSpPr>
        <p:spPr>
          <a:xfrm>
            <a:off x="677105" y="1124975"/>
            <a:ext cx="10782930" cy="5556343"/>
          </a:xfrm>
          <a:prstGeom prst="roundRect">
            <a:avLst>
              <a:gd name="adj" fmla="val 19867"/>
            </a:avLst>
          </a:prstGeom>
          <a:noFill/>
          <a:ln w="12700">
            <a:solidFill>
              <a:srgbClr val="6B64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rgbClr val="6B645C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11F69C-F4A4-4ABE-B5C2-05B20DD28184}"/>
              </a:ext>
            </a:extLst>
          </p:cNvPr>
          <p:cNvSpPr txBox="1"/>
          <p:nvPr/>
        </p:nvSpPr>
        <p:spPr>
          <a:xfrm>
            <a:off x="870012" y="1672784"/>
            <a:ext cx="1482571" cy="98533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/>
            </a:pPr>
            <a:r>
              <a:rPr lang="ko-KR" altLang="en-US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기후위기</a:t>
            </a:r>
            <a:r>
              <a:rPr lang="en-US" altLang="ko-KR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</a:t>
            </a:r>
            <a:r>
              <a:rPr lang="ko-KR" altLang="en-US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시대</a:t>
            </a:r>
            <a:endParaRPr lang="en-US" altLang="ko-KR" spc="-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ct val="110000"/>
              </a:lnSpc>
              <a:defRPr/>
            </a:pPr>
            <a:r>
              <a:rPr lang="ko-KR" altLang="en-US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민생보호</a:t>
            </a:r>
            <a:endParaRPr lang="en-US" altLang="ko-KR" spc="-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ct val="110000"/>
              </a:lnSpc>
              <a:defRPr/>
            </a:pPr>
            <a:r>
              <a:rPr lang="ko-KR" altLang="en-US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조치</a:t>
            </a:r>
            <a:endParaRPr lang="en-US" altLang="ko-KR" spc="-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98AA86-EE76-431C-A122-27704B604308}"/>
              </a:ext>
            </a:extLst>
          </p:cNvPr>
          <p:cNvSpPr txBox="1"/>
          <p:nvPr/>
        </p:nvSpPr>
        <p:spPr>
          <a:xfrm>
            <a:off x="2506895" y="1151512"/>
            <a:ext cx="8678970" cy="544982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공공정책으로 사회적 기본 서비스 제공</a:t>
            </a:r>
            <a:br>
              <a:rPr lang="en-US" altLang="ko-KR" b="1" dirty="0">
                <a:latin typeface="Noto Sans KR" pitchFamily="34" charset="-127"/>
                <a:ea typeface="Noto Sans KR" pitchFamily="34" charset="-127"/>
              </a:rPr>
            </a:b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(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에너지 민영화 저지와 에너지 기본권 보장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 err="1">
                <a:latin typeface="Noto Sans KR" pitchFamily="34" charset="-127"/>
                <a:ea typeface="Noto Sans KR" pitchFamily="34" charset="-127"/>
              </a:rPr>
              <a:t>친기후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 녹색공공임대주택 확대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교통량 감축과 교통기본권 보장하는 공공교통 확대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노동의 정의로운 전환과 기업의 민주적 통제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</a:t>
            </a:r>
          </a:p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부의 재분배</a:t>
            </a:r>
            <a:br>
              <a:rPr lang="en-US" altLang="ko-KR" b="1" dirty="0">
                <a:latin typeface="Noto Sans KR" pitchFamily="34" charset="-127"/>
                <a:ea typeface="Noto Sans KR" pitchFamily="34" charset="-127"/>
              </a:rPr>
            </a:b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(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부유세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누진재산세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/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소득세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및 법인세 강화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금융투자소득세로 녹색경제로 전환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</a:t>
            </a:r>
          </a:p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농업과 농촌</a:t>
            </a:r>
            <a:br>
              <a:rPr lang="en-US" altLang="ko-KR" b="1" dirty="0">
                <a:latin typeface="Noto Sans KR" pitchFamily="34" charset="-127"/>
                <a:ea typeface="Noto Sans KR" pitchFamily="34" charset="-127"/>
              </a:rPr>
            </a:b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(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농지 공유제 기반 생태농업 전환과 먹거리 기본권 보장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</a:t>
            </a:r>
          </a:p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산업과 노동</a:t>
            </a:r>
            <a:br>
              <a:rPr lang="en-US" altLang="ko-KR" b="1" dirty="0">
                <a:latin typeface="Noto Sans KR" pitchFamily="34" charset="-127"/>
                <a:ea typeface="Noto Sans KR" pitchFamily="34" charset="-127"/>
              </a:rPr>
            </a:b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(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노동시간 단축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노조법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2,3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조 개정 및 비정규직 차별 시정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산업안전 제도 강화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</a:t>
            </a:r>
          </a:p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기후위기 피해 사전 사후 보호</a:t>
            </a:r>
            <a:br>
              <a:rPr lang="en-US" altLang="ko-KR" b="1" dirty="0">
                <a:latin typeface="Noto Sans KR" pitchFamily="34" charset="-127"/>
                <a:ea typeface="Noto Sans KR" pitchFamily="34" charset="-127"/>
              </a:rPr>
            </a:b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(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기후위기 피해 입는 노동자의 건강과 생명 보호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농어민 피해 책임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</a:t>
            </a:r>
          </a:p>
          <a:p>
            <a:pPr marL="342900" indent="-342900">
              <a:lnSpc>
                <a:spcPct val="150000"/>
              </a:lnSpc>
              <a:buFontTx/>
              <a:buAutoNum type="arabicParenBoth"/>
            </a:pP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지역소멸 시대에 자치분권 강화와 지역순환경제 구축으로 지역 살리기</a:t>
            </a:r>
            <a:br>
              <a:rPr lang="en-US" altLang="ko-KR" b="1" dirty="0">
                <a:latin typeface="Noto Sans KR" pitchFamily="34" charset="-127"/>
                <a:ea typeface="Noto Sans KR" pitchFamily="34" charset="-127"/>
              </a:rPr>
            </a:b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(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지역공공은행 설립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등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48A45B0-CD4D-4BE3-B31C-801849A38534}"/>
              </a:ext>
            </a:extLst>
          </p:cNvPr>
          <p:cNvSpPr txBox="1"/>
          <p:nvPr/>
        </p:nvSpPr>
        <p:spPr>
          <a:xfrm>
            <a:off x="629401" y="374596"/>
            <a:ext cx="5265372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03 </a:t>
            </a:r>
            <a:r>
              <a:rPr lang="ko-KR" alt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녹색당 </a:t>
            </a:r>
            <a:r>
              <a:rPr lang="ko-KR" altLang="en-US" sz="1600" dirty="0" err="1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사회대개혁</a:t>
            </a:r>
            <a:r>
              <a:rPr lang="ko-KR" alt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과제</a:t>
            </a:r>
            <a:endParaRPr lang="ko-KR" altLang="en-US" sz="1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  <a:p>
            <a:pPr>
              <a:defRPr/>
            </a:pPr>
            <a:r>
              <a:rPr lang="ko-KR" altLang="en-US" sz="14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 </a:t>
            </a:r>
            <a:endParaRPr lang="en-US" altLang="ko-KR" sz="140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11532882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8848725" y="-1244600"/>
            <a:ext cx="914400" cy="914400"/>
          </a:xfrm>
          <a:prstGeom prst="rect">
            <a:avLst/>
          </a:prstGeom>
          <a:solidFill>
            <a:srgbClr val="383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직사각형 6"/>
          <p:cNvSpPr/>
          <p:nvPr/>
        </p:nvSpPr>
        <p:spPr>
          <a:xfrm>
            <a:off x="10067925" y="-1244600"/>
            <a:ext cx="914400" cy="914400"/>
          </a:xfrm>
          <a:prstGeom prst="rect">
            <a:avLst/>
          </a:prstGeom>
          <a:solidFill>
            <a:srgbClr val="504D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8" name="직사각형 7"/>
          <p:cNvSpPr/>
          <p:nvPr/>
        </p:nvSpPr>
        <p:spPr>
          <a:xfrm>
            <a:off x="11287125" y="-1244600"/>
            <a:ext cx="914400" cy="914400"/>
          </a:xfrm>
          <a:prstGeom prst="rect">
            <a:avLst/>
          </a:prstGeom>
          <a:solidFill>
            <a:srgbClr val="6B64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9" name="직사각형 8"/>
          <p:cNvSpPr/>
          <p:nvPr/>
        </p:nvSpPr>
        <p:spPr>
          <a:xfrm>
            <a:off x="7629525" y="-1244600"/>
            <a:ext cx="914400" cy="914400"/>
          </a:xfrm>
          <a:prstGeom prst="rect">
            <a:avLst/>
          </a:prstGeom>
          <a:solidFill>
            <a:srgbClr val="FEE2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cxnSp>
        <p:nvCxnSpPr>
          <p:cNvPr id="26" name="직선 연결선 25"/>
          <p:cNvCxnSpPr/>
          <p:nvPr/>
        </p:nvCxnSpPr>
        <p:spPr>
          <a:xfrm>
            <a:off x="705654" y="802335"/>
            <a:ext cx="10782930" cy="0"/>
          </a:xfrm>
          <a:prstGeom prst="line">
            <a:avLst/>
          </a:prstGeom>
          <a:ln>
            <a:solidFill>
              <a:srgbClr val="00B05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직사각형 36"/>
          <p:cNvSpPr/>
          <p:nvPr/>
        </p:nvSpPr>
        <p:spPr>
          <a:xfrm>
            <a:off x="700126" y="779234"/>
            <a:ext cx="1512000" cy="457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rgbClr val="00B050"/>
              </a:solidFill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10828666" y="176681"/>
            <a:ext cx="543656" cy="543656"/>
          </a:xfrm>
          <a:prstGeom prst="rect">
            <a:avLst/>
          </a:prstGeom>
          <a:solidFill>
            <a:srgbClr val="62BB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BA38ED03-3F98-40A1-8F14-A830FCCABB4B}"/>
              </a:ext>
            </a:extLst>
          </p:cNvPr>
          <p:cNvSpPr/>
          <p:nvPr/>
        </p:nvSpPr>
        <p:spPr>
          <a:xfrm>
            <a:off x="677105" y="1124976"/>
            <a:ext cx="10782930" cy="2304024"/>
          </a:xfrm>
          <a:prstGeom prst="roundRect">
            <a:avLst>
              <a:gd name="adj" fmla="val 19867"/>
            </a:avLst>
          </a:prstGeom>
          <a:noFill/>
          <a:ln w="12700">
            <a:solidFill>
              <a:srgbClr val="6B64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rgbClr val="6B645C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11F69C-F4A4-4ABE-B5C2-05B20DD28184}"/>
              </a:ext>
            </a:extLst>
          </p:cNvPr>
          <p:cNvSpPr txBox="1"/>
          <p:nvPr/>
        </p:nvSpPr>
        <p:spPr>
          <a:xfrm>
            <a:off x="870012" y="1672784"/>
            <a:ext cx="1482571" cy="98533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/>
            </a:pPr>
            <a:r>
              <a:rPr lang="ko-KR" altLang="en-US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사회적 차별</a:t>
            </a:r>
            <a:endParaRPr lang="en-US" altLang="ko-KR" spc="-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ct val="110000"/>
              </a:lnSpc>
              <a:defRPr/>
            </a:pPr>
            <a:r>
              <a:rPr lang="ko-KR" altLang="en-US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철폐</a:t>
            </a:r>
            <a:endParaRPr lang="en-US" altLang="ko-KR" spc="-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ct val="110000"/>
              </a:lnSpc>
              <a:defRPr/>
            </a:pPr>
            <a:r>
              <a:rPr lang="ko-KR" altLang="en-US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시급 조치</a:t>
            </a:r>
            <a:endParaRPr lang="en-US" altLang="ko-KR" spc="-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98AA86-EE76-431C-A122-27704B604308}"/>
              </a:ext>
            </a:extLst>
          </p:cNvPr>
          <p:cNvSpPr txBox="1"/>
          <p:nvPr/>
        </p:nvSpPr>
        <p:spPr>
          <a:xfrm>
            <a:off x="2506895" y="1151512"/>
            <a:ext cx="8678970" cy="175432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차별금지법 제정</a:t>
            </a:r>
            <a:br>
              <a:rPr lang="en-US" altLang="ko-KR" b="1" dirty="0">
                <a:latin typeface="Noto Sans KR" pitchFamily="34" charset="-127"/>
                <a:ea typeface="Noto Sans KR" pitchFamily="34" charset="-127"/>
              </a:rPr>
            </a:b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(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헌법이 규정한 인간 존엄과 평등 이념을 실현하는 최소한의 장치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</a:t>
            </a:r>
          </a:p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성소수자 동성결혼 보장 및 모두의 가족구성권 보장</a:t>
            </a:r>
            <a:br>
              <a:rPr lang="en-US" altLang="ko-KR" b="1" dirty="0">
                <a:latin typeface="Noto Sans KR" pitchFamily="34" charset="-127"/>
                <a:ea typeface="Noto Sans KR" pitchFamily="34" charset="-127"/>
              </a:rPr>
            </a:b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(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동성혼 허용하지 않는 민법에 헌법 소원 제기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48A45B0-CD4D-4BE3-B31C-801849A38534}"/>
              </a:ext>
            </a:extLst>
          </p:cNvPr>
          <p:cNvSpPr txBox="1"/>
          <p:nvPr/>
        </p:nvSpPr>
        <p:spPr>
          <a:xfrm>
            <a:off x="629401" y="374596"/>
            <a:ext cx="5265372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03 </a:t>
            </a:r>
            <a:r>
              <a:rPr lang="ko-KR" alt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녹색당 </a:t>
            </a:r>
            <a:r>
              <a:rPr lang="ko-KR" altLang="en-US" sz="1600" dirty="0" err="1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사회대개혁</a:t>
            </a:r>
            <a:r>
              <a:rPr lang="ko-KR" alt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과제</a:t>
            </a:r>
            <a:endParaRPr lang="ko-KR" altLang="en-US" sz="1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  <a:p>
            <a:pPr>
              <a:defRPr/>
            </a:pPr>
            <a:r>
              <a:rPr lang="ko-KR" altLang="en-US" sz="14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 </a:t>
            </a:r>
            <a:endParaRPr lang="en-US" altLang="ko-KR" sz="140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27987625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8848725" y="-1244600"/>
            <a:ext cx="914400" cy="914400"/>
          </a:xfrm>
          <a:prstGeom prst="rect">
            <a:avLst/>
          </a:prstGeom>
          <a:solidFill>
            <a:srgbClr val="383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직사각형 6"/>
          <p:cNvSpPr/>
          <p:nvPr/>
        </p:nvSpPr>
        <p:spPr>
          <a:xfrm>
            <a:off x="10067925" y="-1244600"/>
            <a:ext cx="914400" cy="914400"/>
          </a:xfrm>
          <a:prstGeom prst="rect">
            <a:avLst/>
          </a:prstGeom>
          <a:solidFill>
            <a:srgbClr val="504D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8" name="직사각형 7"/>
          <p:cNvSpPr/>
          <p:nvPr/>
        </p:nvSpPr>
        <p:spPr>
          <a:xfrm>
            <a:off x="11287125" y="-1244600"/>
            <a:ext cx="914400" cy="914400"/>
          </a:xfrm>
          <a:prstGeom prst="rect">
            <a:avLst/>
          </a:prstGeom>
          <a:solidFill>
            <a:srgbClr val="6B64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9" name="직사각형 8"/>
          <p:cNvSpPr/>
          <p:nvPr/>
        </p:nvSpPr>
        <p:spPr>
          <a:xfrm>
            <a:off x="7629525" y="-1244600"/>
            <a:ext cx="914400" cy="914400"/>
          </a:xfrm>
          <a:prstGeom prst="rect">
            <a:avLst/>
          </a:prstGeom>
          <a:solidFill>
            <a:srgbClr val="FEE2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cxnSp>
        <p:nvCxnSpPr>
          <p:cNvPr id="26" name="직선 연결선 25"/>
          <p:cNvCxnSpPr/>
          <p:nvPr/>
        </p:nvCxnSpPr>
        <p:spPr>
          <a:xfrm>
            <a:off x="705654" y="802335"/>
            <a:ext cx="10782930" cy="0"/>
          </a:xfrm>
          <a:prstGeom prst="line">
            <a:avLst/>
          </a:prstGeom>
          <a:ln>
            <a:solidFill>
              <a:srgbClr val="00B05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직사각형 36"/>
          <p:cNvSpPr/>
          <p:nvPr/>
        </p:nvSpPr>
        <p:spPr>
          <a:xfrm>
            <a:off x="700126" y="779234"/>
            <a:ext cx="1512000" cy="457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rgbClr val="00B050"/>
              </a:solidFill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10828666" y="176681"/>
            <a:ext cx="543656" cy="543656"/>
          </a:xfrm>
          <a:prstGeom prst="rect">
            <a:avLst/>
          </a:prstGeom>
          <a:solidFill>
            <a:srgbClr val="62BB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BA38ED03-3F98-40A1-8F14-A830FCCABB4B}"/>
              </a:ext>
            </a:extLst>
          </p:cNvPr>
          <p:cNvSpPr/>
          <p:nvPr/>
        </p:nvSpPr>
        <p:spPr>
          <a:xfrm>
            <a:off x="677105" y="1124975"/>
            <a:ext cx="10782930" cy="2701293"/>
          </a:xfrm>
          <a:prstGeom prst="roundRect">
            <a:avLst>
              <a:gd name="adj" fmla="val 19867"/>
            </a:avLst>
          </a:prstGeom>
          <a:noFill/>
          <a:ln w="12700">
            <a:solidFill>
              <a:srgbClr val="6B64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rgbClr val="6B645C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11F69C-F4A4-4ABE-B5C2-05B20DD28184}"/>
              </a:ext>
            </a:extLst>
          </p:cNvPr>
          <p:cNvSpPr txBox="1"/>
          <p:nvPr/>
        </p:nvSpPr>
        <p:spPr>
          <a:xfrm>
            <a:off x="870012" y="1672784"/>
            <a:ext cx="1482571" cy="68063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/>
            </a:pPr>
            <a:r>
              <a:rPr lang="ko-KR" altLang="en-US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정치개혁</a:t>
            </a:r>
            <a:endParaRPr lang="en-US" altLang="ko-KR" spc="-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ct val="110000"/>
              </a:lnSpc>
              <a:defRPr/>
            </a:pPr>
            <a:r>
              <a:rPr lang="ko-KR" altLang="en-US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과제</a:t>
            </a:r>
            <a:endParaRPr lang="en-US" altLang="ko-KR" spc="-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98AA86-EE76-431C-A122-27704B604308}"/>
              </a:ext>
            </a:extLst>
          </p:cNvPr>
          <p:cNvSpPr txBox="1"/>
          <p:nvPr/>
        </p:nvSpPr>
        <p:spPr>
          <a:xfrm>
            <a:off x="2506895" y="1151512"/>
            <a:ext cx="8678970" cy="258532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선거제도 개혁</a:t>
            </a:r>
            <a:br>
              <a:rPr lang="en-US" altLang="ko-KR" b="1" dirty="0">
                <a:latin typeface="Noto Sans KR" pitchFamily="34" charset="-127"/>
                <a:ea typeface="Noto Sans KR" pitchFamily="34" charset="-127"/>
              </a:rPr>
            </a:b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(</a:t>
            </a:r>
            <a:r>
              <a:rPr lang="ko-KR" altLang="en-US" dirty="0" err="1">
                <a:latin typeface="Noto Sans KR" pitchFamily="34" charset="-127"/>
                <a:ea typeface="Noto Sans KR" pitchFamily="34" charset="-127"/>
              </a:rPr>
              <a:t>비례성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 강화하는 완전비례대표제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위성정당방지법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선거연합 제도 개혁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결선투표제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정당 설립 요건 폐지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</a:t>
            </a:r>
          </a:p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대통령제 개편 및 권력 분산 입법</a:t>
            </a:r>
            <a:br>
              <a:rPr lang="en-US" altLang="ko-KR" b="1" dirty="0">
                <a:latin typeface="Noto Sans KR" pitchFamily="34" charset="-127"/>
                <a:ea typeface="Noto Sans KR" pitchFamily="34" charset="-127"/>
              </a:rPr>
            </a:b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(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거부권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(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재의요구권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 제한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대법원장 및 헌법재판소장 등 헌법기관 구성권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국무위원 임명권 제한 및 분산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48A45B0-CD4D-4BE3-B31C-801849A38534}"/>
              </a:ext>
            </a:extLst>
          </p:cNvPr>
          <p:cNvSpPr txBox="1"/>
          <p:nvPr/>
        </p:nvSpPr>
        <p:spPr>
          <a:xfrm>
            <a:off x="629401" y="374596"/>
            <a:ext cx="5265372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03 </a:t>
            </a:r>
            <a:r>
              <a:rPr lang="ko-KR" alt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녹색당 </a:t>
            </a:r>
            <a:r>
              <a:rPr lang="ko-KR" altLang="en-US" sz="1600" dirty="0" err="1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사회대개혁</a:t>
            </a:r>
            <a:r>
              <a:rPr lang="ko-KR" alt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과제</a:t>
            </a:r>
            <a:endParaRPr lang="ko-KR" altLang="en-US" sz="1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  <a:p>
            <a:pPr>
              <a:defRPr/>
            </a:pPr>
            <a:r>
              <a:rPr lang="ko-KR" altLang="en-US" sz="14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 </a:t>
            </a:r>
            <a:endParaRPr lang="en-US" altLang="ko-KR" sz="140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84014675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8848725" y="-1244600"/>
            <a:ext cx="914400" cy="914400"/>
          </a:xfrm>
          <a:prstGeom prst="rect">
            <a:avLst/>
          </a:prstGeom>
          <a:solidFill>
            <a:srgbClr val="383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직사각형 6"/>
          <p:cNvSpPr/>
          <p:nvPr/>
        </p:nvSpPr>
        <p:spPr>
          <a:xfrm>
            <a:off x="10067925" y="-1244600"/>
            <a:ext cx="914400" cy="914400"/>
          </a:xfrm>
          <a:prstGeom prst="rect">
            <a:avLst/>
          </a:prstGeom>
          <a:solidFill>
            <a:srgbClr val="504D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직사각형 7"/>
          <p:cNvSpPr/>
          <p:nvPr/>
        </p:nvSpPr>
        <p:spPr>
          <a:xfrm>
            <a:off x="11287125" y="-1244600"/>
            <a:ext cx="914400" cy="914400"/>
          </a:xfrm>
          <a:prstGeom prst="rect">
            <a:avLst/>
          </a:prstGeom>
          <a:solidFill>
            <a:srgbClr val="6B64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직사각형 8"/>
          <p:cNvSpPr/>
          <p:nvPr/>
        </p:nvSpPr>
        <p:spPr>
          <a:xfrm>
            <a:off x="7629525" y="-1244600"/>
            <a:ext cx="914400" cy="914400"/>
          </a:xfrm>
          <a:prstGeom prst="rect">
            <a:avLst/>
          </a:prstGeom>
          <a:solidFill>
            <a:srgbClr val="FEE2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이등변 삼각형 15"/>
          <p:cNvSpPr/>
          <p:nvPr/>
        </p:nvSpPr>
        <p:spPr>
          <a:xfrm rot="5400000" flipV="1">
            <a:off x="7834820" y="5147802"/>
            <a:ext cx="208182" cy="215619"/>
          </a:xfrm>
          <a:prstGeom prst="triangle">
            <a:avLst>
              <a:gd name="adj" fmla="val 10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159555" y="1630389"/>
            <a:ext cx="2523448" cy="186204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11500" spc="-150" dirty="0">
                <a:ln w="19050">
                  <a:solidFill>
                    <a:srgbClr val="00B050"/>
                  </a:solidFill>
                </a:ln>
                <a:noFill/>
                <a:latin typeface="에스코어 드림 9 Black" pitchFamily="34" charset="-127"/>
                <a:ea typeface="에스코어 드림 9 Black" pitchFamily="34" charset="-127"/>
              </a:rPr>
              <a:t>04.</a:t>
            </a:r>
            <a:endParaRPr lang="en-US" sz="11500" spc="-150" dirty="0">
              <a:noFill/>
              <a:latin typeface="에스코어 드림 9 Black" pitchFamily="34" charset="-127"/>
              <a:ea typeface="에스코어 드림 9 Black" pitchFamily="34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21699" y="4738727"/>
            <a:ext cx="5081840" cy="66261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차별과 혐오를 넘어</a:t>
            </a:r>
            <a:r>
              <a:rPr lang="en-US" altLang="ko-KR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, </a:t>
            </a:r>
            <a:r>
              <a:rPr lang="ko-KR" altLang="en-US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평등으로</a:t>
            </a:r>
            <a:r>
              <a:rPr lang="en-US" altLang="ko-KR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! </a:t>
            </a:r>
          </a:p>
          <a:p>
            <a:pPr>
              <a:lnSpc>
                <a:spcPct val="120000"/>
              </a:lnSpc>
              <a:defRPr/>
            </a:pPr>
            <a:r>
              <a:rPr lang="ko-KR" altLang="en-US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기후를 지키고 삶을 돌보는 생태평화의 녹색 민주주의로</a:t>
            </a:r>
            <a:r>
              <a:rPr lang="en-US" altLang="ko-KR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!</a:t>
            </a:r>
            <a:endParaRPr lang="en-US" sz="1600" spc="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50000"/>
                  <a:lumOff val="50000"/>
                </a:schemeClr>
              </a:solidFill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0" y="5524098"/>
            <a:ext cx="8046720" cy="457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159554" y="3263017"/>
            <a:ext cx="6469971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40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에스코어 드림 9 Black" pitchFamily="34" charset="-127"/>
                <a:ea typeface="에스코어 드림 9 Black" pitchFamily="34" charset="-127"/>
              </a:rPr>
              <a:t>녹색당 조기대선 </a:t>
            </a:r>
            <a:r>
              <a:rPr lang="ko-KR" altLang="en-US" sz="4000" dirty="0" err="1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에스코어 드림 9 Black" pitchFamily="34" charset="-127"/>
                <a:ea typeface="에스코어 드림 9 Black" pitchFamily="34" charset="-127"/>
              </a:rPr>
              <a:t>대응안</a:t>
            </a:r>
            <a:endParaRPr lang="ko-KR" altLang="en-US" sz="400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에스코어 드림 9 Black" pitchFamily="34" charset="-127"/>
              <a:ea typeface="에스코어 드림 9 Black" pitchFamily="34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6232257" y="-1244600"/>
            <a:ext cx="914400" cy="9144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007434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8848725" y="-1244600"/>
            <a:ext cx="914400" cy="914400"/>
          </a:xfrm>
          <a:prstGeom prst="rect">
            <a:avLst/>
          </a:prstGeom>
          <a:solidFill>
            <a:srgbClr val="383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직사각형 6"/>
          <p:cNvSpPr/>
          <p:nvPr/>
        </p:nvSpPr>
        <p:spPr>
          <a:xfrm>
            <a:off x="10067925" y="-1244600"/>
            <a:ext cx="914400" cy="914400"/>
          </a:xfrm>
          <a:prstGeom prst="rect">
            <a:avLst/>
          </a:prstGeom>
          <a:solidFill>
            <a:srgbClr val="504D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직사각형 7"/>
          <p:cNvSpPr/>
          <p:nvPr/>
        </p:nvSpPr>
        <p:spPr>
          <a:xfrm>
            <a:off x="11287125" y="-1244600"/>
            <a:ext cx="914400" cy="914400"/>
          </a:xfrm>
          <a:prstGeom prst="rect">
            <a:avLst/>
          </a:prstGeom>
          <a:solidFill>
            <a:srgbClr val="6B64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직사각형 8"/>
          <p:cNvSpPr/>
          <p:nvPr/>
        </p:nvSpPr>
        <p:spPr>
          <a:xfrm>
            <a:off x="7629525" y="-1244600"/>
            <a:ext cx="914400" cy="914400"/>
          </a:xfrm>
          <a:prstGeom prst="rect">
            <a:avLst/>
          </a:prstGeom>
          <a:solidFill>
            <a:srgbClr val="FEE2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6" name="직선 연결선 25"/>
          <p:cNvCxnSpPr/>
          <p:nvPr/>
        </p:nvCxnSpPr>
        <p:spPr>
          <a:xfrm>
            <a:off x="705654" y="802335"/>
            <a:ext cx="10782930" cy="0"/>
          </a:xfrm>
          <a:prstGeom prst="line">
            <a:avLst/>
          </a:prstGeom>
          <a:ln>
            <a:solidFill>
              <a:srgbClr val="00B05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A619E11E-65C0-4A0B-B957-E38608D49F5D}"/>
              </a:ext>
            </a:extLst>
          </p:cNvPr>
          <p:cNvSpPr txBox="1"/>
          <p:nvPr/>
        </p:nvSpPr>
        <p:spPr>
          <a:xfrm>
            <a:off x="629401" y="374596"/>
            <a:ext cx="4410114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04 </a:t>
            </a:r>
            <a:r>
              <a:rPr lang="ko-KR" alt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녹색당 조기대선 </a:t>
            </a:r>
            <a:r>
              <a:rPr lang="ko-KR" altLang="en-US" sz="1600" dirty="0" err="1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대응안</a:t>
            </a:r>
            <a:endParaRPr lang="en-US" altLang="ko-KR" sz="140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cxnSp>
        <p:nvCxnSpPr>
          <p:cNvPr id="43" name="직선 연결선 42">
            <a:extLst>
              <a:ext uri="{FF2B5EF4-FFF2-40B4-BE49-F238E27FC236}">
                <a16:creationId xmlns:a16="http://schemas.microsoft.com/office/drawing/2014/main" id="{A648AF88-3ED3-43AB-9C75-8CF9AA4B8973}"/>
              </a:ext>
            </a:extLst>
          </p:cNvPr>
          <p:cNvCxnSpPr/>
          <p:nvPr/>
        </p:nvCxnSpPr>
        <p:spPr>
          <a:xfrm>
            <a:off x="705654" y="802335"/>
            <a:ext cx="10782930" cy="0"/>
          </a:xfrm>
          <a:prstGeom prst="line">
            <a:avLst/>
          </a:prstGeom>
          <a:ln>
            <a:solidFill>
              <a:srgbClr val="00B05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55BF1E01-003B-4A3D-9B20-AF5A6186BF51}"/>
              </a:ext>
            </a:extLst>
          </p:cNvPr>
          <p:cNvSpPr/>
          <p:nvPr/>
        </p:nvSpPr>
        <p:spPr>
          <a:xfrm>
            <a:off x="10828666" y="176681"/>
            <a:ext cx="543656" cy="543656"/>
          </a:xfrm>
          <a:prstGeom prst="rect">
            <a:avLst/>
          </a:prstGeom>
          <a:solidFill>
            <a:srgbClr val="62BB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0" name="사각형: 둥근 모서리 19">
            <a:extLst>
              <a:ext uri="{FF2B5EF4-FFF2-40B4-BE49-F238E27FC236}">
                <a16:creationId xmlns:a16="http://schemas.microsoft.com/office/drawing/2014/main" id="{71A50829-FF70-4F47-85F3-699C5A3D6502}"/>
              </a:ext>
            </a:extLst>
          </p:cNvPr>
          <p:cNvSpPr/>
          <p:nvPr/>
        </p:nvSpPr>
        <p:spPr>
          <a:xfrm>
            <a:off x="1460254" y="1284571"/>
            <a:ext cx="9368412" cy="1920268"/>
          </a:xfrm>
          <a:prstGeom prst="roundRect">
            <a:avLst>
              <a:gd name="adj" fmla="val 8695"/>
            </a:avLst>
          </a:prstGeom>
          <a:noFill/>
          <a:ln w="12700">
            <a:solidFill>
              <a:srgbClr val="6B64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6B645C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AE39E38-6DDE-4A3B-A625-5B152FE16806}"/>
              </a:ext>
            </a:extLst>
          </p:cNvPr>
          <p:cNvSpPr txBox="1"/>
          <p:nvPr/>
        </p:nvSpPr>
        <p:spPr>
          <a:xfrm>
            <a:off x="1558030" y="1513375"/>
            <a:ext cx="2880805" cy="37593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en-US" altLang="ko-KR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2025</a:t>
            </a:r>
            <a:r>
              <a:rPr lang="ko-KR" altLang="en-US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년 목표</a:t>
            </a:r>
            <a:endParaRPr lang="en-US" altLang="ko-KR" spc="-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510597A-03C5-4296-B2C0-6FC1A0E32508}"/>
              </a:ext>
            </a:extLst>
          </p:cNvPr>
          <p:cNvSpPr txBox="1"/>
          <p:nvPr/>
        </p:nvSpPr>
        <p:spPr>
          <a:xfrm>
            <a:off x="1558029" y="1950837"/>
            <a:ext cx="8855478" cy="79188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1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2. </a:t>
            </a:r>
            <a:r>
              <a:rPr lang="ko-KR" altLang="en-US" sz="1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시국 투쟁과 조기대선 국면에서 녹색정치 확산을 위한 </a:t>
            </a:r>
            <a:r>
              <a:rPr lang="en-US" altLang="ko-KR" sz="1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‘</a:t>
            </a:r>
            <a:r>
              <a:rPr lang="ko-KR" altLang="en-US" sz="1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사회공공성에 기초한 생태 평등 사회</a:t>
            </a:r>
            <a:r>
              <a:rPr lang="en-US" altLang="ko-KR" sz="1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’</a:t>
            </a:r>
            <a:r>
              <a:rPr lang="ko-KR" altLang="en-US" sz="1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의 비전과 과제를 정리하고</a:t>
            </a:r>
            <a:r>
              <a:rPr lang="en-US" altLang="ko-KR" sz="1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, </a:t>
            </a:r>
            <a:r>
              <a:rPr lang="ko-KR" altLang="en-US" sz="1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이를 실현하기 위해 진보</a:t>
            </a:r>
            <a:r>
              <a:rPr lang="en-US" altLang="ko-KR" sz="1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3</a:t>
            </a:r>
            <a:r>
              <a:rPr lang="ko-KR" altLang="en-US" sz="1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당 정치연합 및 사회운동과의 일상적 연대연합을 강화한다</a:t>
            </a:r>
            <a:r>
              <a:rPr lang="en-US" altLang="ko-KR" sz="16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.</a:t>
            </a:r>
            <a:endParaRPr lang="ko-KR" altLang="en-US" sz="1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EB518007-6D8A-4B06-ADC6-5E5D7B521211}"/>
              </a:ext>
            </a:extLst>
          </p:cNvPr>
          <p:cNvSpPr/>
          <p:nvPr/>
        </p:nvSpPr>
        <p:spPr>
          <a:xfrm>
            <a:off x="584256" y="5879706"/>
            <a:ext cx="11202359" cy="591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  <a:defRPr/>
            </a:pPr>
            <a:br>
              <a:rPr lang="en-US" altLang="ko-KR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</a:br>
            <a:r>
              <a:rPr lang="ko-KR" altLang="en-US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위 내용은 전국녹색당 대의원대회</a:t>
            </a:r>
            <a:r>
              <a:rPr lang="en-US" altLang="ko-KR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(25. 3. 22.)</a:t>
            </a:r>
            <a:r>
              <a:rPr lang="ko-KR" altLang="en-US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에 제출한 </a:t>
            </a:r>
            <a:r>
              <a:rPr lang="en-US" altLang="ko-KR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&lt;</a:t>
            </a:r>
            <a:r>
              <a:rPr lang="ko-KR" altLang="en-US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조기대선 </a:t>
            </a:r>
            <a:r>
              <a:rPr lang="ko-KR" altLang="en-US" sz="1400" i="1" spc="50" dirty="0" err="1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대응안</a:t>
            </a:r>
            <a:r>
              <a:rPr lang="en-US" altLang="ko-KR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&gt;</a:t>
            </a:r>
            <a:r>
              <a:rPr lang="ko-KR" altLang="en-US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을 바탕으로 함</a:t>
            </a:r>
            <a:endParaRPr lang="en-US" altLang="ko-KR" sz="1400" i="1" spc="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50000"/>
                  <a:lumOff val="50000"/>
                </a:schemeClr>
              </a:solidFill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82798703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8848725" y="-1244600"/>
            <a:ext cx="914400" cy="914400"/>
          </a:xfrm>
          <a:prstGeom prst="rect">
            <a:avLst/>
          </a:prstGeom>
          <a:solidFill>
            <a:srgbClr val="383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직사각형 6"/>
          <p:cNvSpPr/>
          <p:nvPr/>
        </p:nvSpPr>
        <p:spPr>
          <a:xfrm>
            <a:off x="10067925" y="-1244600"/>
            <a:ext cx="914400" cy="914400"/>
          </a:xfrm>
          <a:prstGeom prst="rect">
            <a:avLst/>
          </a:prstGeom>
          <a:solidFill>
            <a:srgbClr val="504D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직사각형 7"/>
          <p:cNvSpPr/>
          <p:nvPr/>
        </p:nvSpPr>
        <p:spPr>
          <a:xfrm>
            <a:off x="11287125" y="-1244600"/>
            <a:ext cx="914400" cy="914400"/>
          </a:xfrm>
          <a:prstGeom prst="rect">
            <a:avLst/>
          </a:prstGeom>
          <a:solidFill>
            <a:srgbClr val="6B64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직사각형 8"/>
          <p:cNvSpPr/>
          <p:nvPr/>
        </p:nvSpPr>
        <p:spPr>
          <a:xfrm>
            <a:off x="7629525" y="-1244600"/>
            <a:ext cx="914400" cy="914400"/>
          </a:xfrm>
          <a:prstGeom prst="rect">
            <a:avLst/>
          </a:prstGeom>
          <a:solidFill>
            <a:srgbClr val="FEE2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6" name="직선 연결선 25"/>
          <p:cNvCxnSpPr/>
          <p:nvPr/>
        </p:nvCxnSpPr>
        <p:spPr>
          <a:xfrm>
            <a:off x="705654" y="802335"/>
            <a:ext cx="10782930" cy="0"/>
          </a:xfrm>
          <a:prstGeom prst="line">
            <a:avLst/>
          </a:prstGeom>
          <a:ln>
            <a:solidFill>
              <a:srgbClr val="00B05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A619E11E-65C0-4A0B-B957-E38608D49F5D}"/>
              </a:ext>
            </a:extLst>
          </p:cNvPr>
          <p:cNvSpPr txBox="1"/>
          <p:nvPr/>
        </p:nvSpPr>
        <p:spPr>
          <a:xfrm>
            <a:off x="629401" y="374596"/>
            <a:ext cx="4410114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04 </a:t>
            </a:r>
            <a:r>
              <a:rPr lang="ko-KR" alt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녹색당 조기대선 </a:t>
            </a:r>
            <a:r>
              <a:rPr lang="ko-KR" altLang="en-US" sz="1600" dirty="0" err="1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대응안</a:t>
            </a:r>
            <a:endParaRPr lang="en-US" altLang="ko-KR" sz="140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cxnSp>
        <p:nvCxnSpPr>
          <p:cNvPr id="43" name="직선 연결선 42">
            <a:extLst>
              <a:ext uri="{FF2B5EF4-FFF2-40B4-BE49-F238E27FC236}">
                <a16:creationId xmlns:a16="http://schemas.microsoft.com/office/drawing/2014/main" id="{A648AF88-3ED3-43AB-9C75-8CF9AA4B8973}"/>
              </a:ext>
            </a:extLst>
          </p:cNvPr>
          <p:cNvCxnSpPr/>
          <p:nvPr/>
        </p:nvCxnSpPr>
        <p:spPr>
          <a:xfrm>
            <a:off x="705654" y="802335"/>
            <a:ext cx="10782930" cy="0"/>
          </a:xfrm>
          <a:prstGeom prst="line">
            <a:avLst/>
          </a:prstGeom>
          <a:ln>
            <a:solidFill>
              <a:srgbClr val="00B05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55BF1E01-003B-4A3D-9B20-AF5A6186BF51}"/>
              </a:ext>
            </a:extLst>
          </p:cNvPr>
          <p:cNvSpPr/>
          <p:nvPr/>
        </p:nvSpPr>
        <p:spPr>
          <a:xfrm>
            <a:off x="10828666" y="176681"/>
            <a:ext cx="543656" cy="543656"/>
          </a:xfrm>
          <a:prstGeom prst="rect">
            <a:avLst/>
          </a:prstGeom>
          <a:solidFill>
            <a:srgbClr val="62BB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0" name="사각형: 둥근 모서리 19">
            <a:extLst>
              <a:ext uri="{FF2B5EF4-FFF2-40B4-BE49-F238E27FC236}">
                <a16:creationId xmlns:a16="http://schemas.microsoft.com/office/drawing/2014/main" id="{71A50829-FF70-4F47-85F3-699C5A3D6502}"/>
              </a:ext>
            </a:extLst>
          </p:cNvPr>
          <p:cNvSpPr/>
          <p:nvPr/>
        </p:nvSpPr>
        <p:spPr>
          <a:xfrm>
            <a:off x="1460254" y="1284570"/>
            <a:ext cx="9368412" cy="2799151"/>
          </a:xfrm>
          <a:prstGeom prst="roundRect">
            <a:avLst>
              <a:gd name="adj" fmla="val 8695"/>
            </a:avLst>
          </a:prstGeom>
          <a:noFill/>
          <a:ln w="12700">
            <a:solidFill>
              <a:srgbClr val="6B64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6B645C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AE39E38-6DDE-4A3B-A625-5B152FE16806}"/>
              </a:ext>
            </a:extLst>
          </p:cNvPr>
          <p:cNvSpPr txBox="1"/>
          <p:nvPr/>
        </p:nvSpPr>
        <p:spPr>
          <a:xfrm>
            <a:off x="1558031" y="1513375"/>
            <a:ext cx="759042" cy="68063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ko-KR" altLang="en-US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활동 보고</a:t>
            </a:r>
            <a:endParaRPr lang="en-US" altLang="ko-KR" spc="-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EB518007-6D8A-4B06-ADC6-5E5D7B521211}"/>
              </a:ext>
            </a:extLst>
          </p:cNvPr>
          <p:cNvSpPr/>
          <p:nvPr/>
        </p:nvSpPr>
        <p:spPr>
          <a:xfrm>
            <a:off x="584256" y="5879706"/>
            <a:ext cx="11202359" cy="591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  <a:defRPr/>
            </a:pPr>
            <a:br>
              <a:rPr lang="en-US" altLang="ko-KR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</a:br>
            <a:r>
              <a:rPr lang="ko-KR" altLang="en-US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위 내용은 임시전국위원회</a:t>
            </a:r>
            <a:r>
              <a:rPr lang="en-US" altLang="ko-KR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(25. 2. 16.)</a:t>
            </a:r>
            <a:r>
              <a:rPr lang="ko-KR" altLang="en-US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에 보고된 내용을 바탕으로 함</a:t>
            </a:r>
            <a:endParaRPr lang="en-US" altLang="ko-KR" sz="1400" i="1" spc="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50000"/>
                  <a:lumOff val="50000"/>
                </a:schemeClr>
              </a:solidFill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15C7EF-550A-4A8B-9712-9C9CD9D55A4D}"/>
              </a:ext>
            </a:extLst>
          </p:cNvPr>
          <p:cNvSpPr txBox="1"/>
          <p:nvPr/>
        </p:nvSpPr>
        <p:spPr>
          <a:xfrm>
            <a:off x="2317072" y="1414519"/>
            <a:ext cx="8416831" cy="255454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1" fontAlgn="base"/>
            <a:r>
              <a:rPr lang="en-US" altLang="ko-KR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&lt;</a:t>
            </a:r>
            <a:r>
              <a:rPr lang="ko-KR" altLang="en-US" sz="1600" dirty="0" err="1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윤석열</a:t>
            </a:r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 </a:t>
            </a:r>
            <a:r>
              <a:rPr lang="ko-KR" altLang="en-US" sz="1600" dirty="0" err="1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즉각퇴진</a:t>
            </a:r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 </a:t>
            </a:r>
            <a:r>
              <a:rPr lang="ko-KR" altLang="en-US" sz="1600" dirty="0" err="1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사회대개혁</a:t>
            </a:r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 비상행동</a:t>
            </a:r>
            <a:r>
              <a:rPr lang="en-US" altLang="ko-KR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&gt; </a:t>
            </a:r>
            <a:r>
              <a:rPr lang="ko-KR" altLang="en-US" sz="1600" dirty="0" err="1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사회대개혁특별위원회</a:t>
            </a:r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 </a:t>
            </a:r>
            <a:r>
              <a:rPr lang="ko-KR" altLang="en-US" sz="1600" dirty="0" err="1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기후⬝생태위기</a:t>
            </a:r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 대응과 정의로운 전환 소위원회에 참여 </a:t>
            </a:r>
            <a:r>
              <a:rPr lang="en-US" altLang="ko-KR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(</a:t>
            </a:r>
            <a:r>
              <a:rPr lang="ko-KR" altLang="en-US" sz="1600" dirty="0" err="1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이치선</a:t>
            </a:r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 정책위원장 직무대행</a:t>
            </a:r>
            <a:r>
              <a:rPr lang="en-US" altLang="ko-KR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)</a:t>
            </a:r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하여 </a:t>
            </a:r>
            <a:r>
              <a:rPr lang="ko-KR" altLang="en-US" sz="1600" dirty="0" err="1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사회대개혁</a:t>
            </a:r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 과제를 작성함</a:t>
            </a:r>
            <a:r>
              <a:rPr lang="en-US" altLang="ko-KR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. </a:t>
            </a:r>
          </a:p>
          <a:p>
            <a:pPr lvl="1" fontAlgn="base"/>
            <a:endParaRPr lang="en-US" altLang="ko-KR" sz="1600" dirty="0">
              <a:latin typeface="Noto Sans KR SemiBold" panose="020B0200000000000000" pitchFamily="50" charset="-127"/>
              <a:ea typeface="Noto Sans KR SemiBold" panose="020B0200000000000000" pitchFamily="50" charset="-127"/>
            </a:endParaRPr>
          </a:p>
          <a:p>
            <a:pPr lvl="1" fontAlgn="base"/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진보</a:t>
            </a:r>
            <a:r>
              <a:rPr lang="en-US" altLang="ko-KR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3</a:t>
            </a:r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당과 </a:t>
            </a:r>
            <a:r>
              <a:rPr lang="ko-KR" altLang="en-US" sz="1600" dirty="0" err="1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기후・노동・사회운동</a:t>
            </a:r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 단위의 시국간담회를 계기로 </a:t>
            </a:r>
            <a:r>
              <a:rPr lang="en-US" altLang="ko-KR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&lt;</a:t>
            </a:r>
            <a:r>
              <a:rPr lang="ko-KR" altLang="en-US" sz="1600" dirty="0" err="1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윤석열</a:t>
            </a:r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 퇴진</a:t>
            </a:r>
            <a:r>
              <a:rPr lang="en-US" altLang="ko-KR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! </a:t>
            </a:r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세상을 바꾸는 네트워크</a:t>
            </a:r>
            <a:r>
              <a:rPr lang="en-US" altLang="ko-KR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&gt;</a:t>
            </a:r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를 꾸려 시국 공동대응</a:t>
            </a:r>
            <a:endParaRPr lang="en-US" altLang="ko-KR" sz="1600" dirty="0">
              <a:latin typeface="Noto Sans KR SemiBold" panose="020B0200000000000000" pitchFamily="50" charset="-127"/>
              <a:ea typeface="Noto Sans KR SemiBold" panose="020B0200000000000000" pitchFamily="50" charset="-127"/>
            </a:endParaRPr>
          </a:p>
          <a:p>
            <a:pPr lvl="1" fontAlgn="base"/>
            <a:endParaRPr lang="en-US" altLang="ko-KR" sz="1600" dirty="0">
              <a:latin typeface="Noto Sans KR SemiBold" panose="020B0200000000000000" pitchFamily="50" charset="-127"/>
              <a:ea typeface="Noto Sans KR SemiBold" panose="020B0200000000000000" pitchFamily="50" charset="-127"/>
            </a:endParaRPr>
          </a:p>
          <a:p>
            <a:pPr lvl="1" fontAlgn="base"/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현재 녹색당은 노동당</a:t>
            </a:r>
            <a:r>
              <a:rPr lang="en-US" altLang="ko-KR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, </a:t>
            </a:r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정의당 및 체제전환 연석회의</a:t>
            </a:r>
            <a:r>
              <a:rPr lang="en-US" altLang="ko-KR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(</a:t>
            </a:r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체제전환운동 조직위원회</a:t>
            </a:r>
            <a:r>
              <a:rPr lang="en-US" altLang="ko-KR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, </a:t>
            </a:r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공공운수노조</a:t>
            </a:r>
            <a:r>
              <a:rPr lang="en-US" altLang="ko-KR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, </a:t>
            </a:r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금속노조</a:t>
            </a:r>
            <a:r>
              <a:rPr lang="en-US" altLang="ko-KR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, </a:t>
            </a:r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보건의료노조</a:t>
            </a:r>
            <a:r>
              <a:rPr lang="en-US" altLang="ko-KR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, </a:t>
            </a:r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전국결집</a:t>
            </a:r>
            <a:r>
              <a:rPr lang="en-US" altLang="ko-KR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, </a:t>
            </a:r>
            <a:r>
              <a:rPr lang="ko-KR" altLang="en-US" sz="1600" dirty="0" err="1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평등의길</a:t>
            </a:r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 등</a:t>
            </a:r>
            <a:r>
              <a:rPr lang="en-US" altLang="ko-KR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)</a:t>
            </a:r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등과 대선 공동대응을 논의하고 있으며</a:t>
            </a:r>
            <a:r>
              <a:rPr lang="en-US" altLang="ko-KR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, </a:t>
            </a:r>
            <a:r>
              <a:rPr lang="ko-KR" altLang="en-US" sz="1600" dirty="0" err="1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기후・사회운동</a:t>
            </a:r>
            <a:r>
              <a:rPr lang="ko-KR" altLang="en-US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 단위와의 공동대응 논의 테이블을 확대해 나갈 예정</a:t>
            </a:r>
            <a:r>
              <a:rPr lang="en-US" altLang="ko-KR" sz="1600" dirty="0">
                <a:latin typeface="Noto Sans KR SemiBold" panose="020B0200000000000000" pitchFamily="50" charset="-127"/>
                <a:ea typeface="Noto Sans KR SemiBold" panose="020B0200000000000000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4899367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8848725" y="-1244600"/>
            <a:ext cx="914400" cy="914400"/>
          </a:xfrm>
          <a:prstGeom prst="rect">
            <a:avLst/>
          </a:prstGeom>
          <a:solidFill>
            <a:srgbClr val="383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직사각형 6"/>
          <p:cNvSpPr/>
          <p:nvPr/>
        </p:nvSpPr>
        <p:spPr>
          <a:xfrm>
            <a:off x="10067925" y="-1244600"/>
            <a:ext cx="914400" cy="914400"/>
          </a:xfrm>
          <a:prstGeom prst="rect">
            <a:avLst/>
          </a:prstGeom>
          <a:solidFill>
            <a:srgbClr val="504D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직사각형 7"/>
          <p:cNvSpPr/>
          <p:nvPr/>
        </p:nvSpPr>
        <p:spPr>
          <a:xfrm>
            <a:off x="11287125" y="-1244600"/>
            <a:ext cx="914400" cy="914400"/>
          </a:xfrm>
          <a:prstGeom prst="rect">
            <a:avLst/>
          </a:prstGeom>
          <a:solidFill>
            <a:srgbClr val="6B64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직사각형 8"/>
          <p:cNvSpPr/>
          <p:nvPr/>
        </p:nvSpPr>
        <p:spPr>
          <a:xfrm>
            <a:off x="7629525" y="-1244600"/>
            <a:ext cx="914400" cy="914400"/>
          </a:xfrm>
          <a:prstGeom prst="rect">
            <a:avLst/>
          </a:prstGeom>
          <a:solidFill>
            <a:srgbClr val="FEE2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6" name="직선 연결선 25"/>
          <p:cNvCxnSpPr/>
          <p:nvPr/>
        </p:nvCxnSpPr>
        <p:spPr>
          <a:xfrm>
            <a:off x="705654" y="802335"/>
            <a:ext cx="10782930" cy="0"/>
          </a:xfrm>
          <a:prstGeom prst="line">
            <a:avLst/>
          </a:prstGeom>
          <a:ln>
            <a:solidFill>
              <a:srgbClr val="00B05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A619E11E-65C0-4A0B-B957-E38608D49F5D}"/>
              </a:ext>
            </a:extLst>
          </p:cNvPr>
          <p:cNvSpPr txBox="1"/>
          <p:nvPr/>
        </p:nvSpPr>
        <p:spPr>
          <a:xfrm>
            <a:off x="629401" y="374596"/>
            <a:ext cx="4410114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04 </a:t>
            </a:r>
            <a:r>
              <a:rPr lang="ko-KR" alt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녹색당 조기대선 </a:t>
            </a:r>
            <a:r>
              <a:rPr lang="ko-KR" altLang="en-US" sz="1600" dirty="0" err="1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대응안</a:t>
            </a:r>
            <a:endParaRPr lang="en-US" altLang="ko-KR" sz="140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cxnSp>
        <p:nvCxnSpPr>
          <p:cNvPr id="43" name="직선 연결선 42">
            <a:extLst>
              <a:ext uri="{FF2B5EF4-FFF2-40B4-BE49-F238E27FC236}">
                <a16:creationId xmlns:a16="http://schemas.microsoft.com/office/drawing/2014/main" id="{A648AF88-3ED3-43AB-9C75-8CF9AA4B8973}"/>
              </a:ext>
            </a:extLst>
          </p:cNvPr>
          <p:cNvCxnSpPr/>
          <p:nvPr/>
        </p:nvCxnSpPr>
        <p:spPr>
          <a:xfrm>
            <a:off x="705654" y="802335"/>
            <a:ext cx="10782930" cy="0"/>
          </a:xfrm>
          <a:prstGeom prst="line">
            <a:avLst/>
          </a:prstGeom>
          <a:ln>
            <a:solidFill>
              <a:srgbClr val="00B05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직사각형 43">
            <a:extLst>
              <a:ext uri="{FF2B5EF4-FFF2-40B4-BE49-F238E27FC236}">
                <a16:creationId xmlns:a16="http://schemas.microsoft.com/office/drawing/2014/main" id="{55BF1E01-003B-4A3D-9B20-AF5A6186BF51}"/>
              </a:ext>
            </a:extLst>
          </p:cNvPr>
          <p:cNvSpPr/>
          <p:nvPr/>
        </p:nvSpPr>
        <p:spPr>
          <a:xfrm>
            <a:off x="10828666" y="176681"/>
            <a:ext cx="543656" cy="543656"/>
          </a:xfrm>
          <a:prstGeom prst="rect">
            <a:avLst/>
          </a:prstGeom>
          <a:solidFill>
            <a:srgbClr val="62BB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0" name="사각형: 둥근 모서리 19">
            <a:extLst>
              <a:ext uri="{FF2B5EF4-FFF2-40B4-BE49-F238E27FC236}">
                <a16:creationId xmlns:a16="http://schemas.microsoft.com/office/drawing/2014/main" id="{71A50829-FF70-4F47-85F3-699C5A3D6502}"/>
              </a:ext>
            </a:extLst>
          </p:cNvPr>
          <p:cNvSpPr/>
          <p:nvPr/>
        </p:nvSpPr>
        <p:spPr>
          <a:xfrm>
            <a:off x="1460254" y="1284570"/>
            <a:ext cx="9368412" cy="3748749"/>
          </a:xfrm>
          <a:prstGeom prst="roundRect">
            <a:avLst>
              <a:gd name="adj" fmla="val 8695"/>
            </a:avLst>
          </a:prstGeom>
          <a:noFill/>
          <a:ln w="12700">
            <a:solidFill>
              <a:srgbClr val="6B64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6B645C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AE39E38-6DDE-4A3B-A625-5B152FE16806}"/>
              </a:ext>
            </a:extLst>
          </p:cNvPr>
          <p:cNvSpPr txBox="1"/>
          <p:nvPr/>
        </p:nvSpPr>
        <p:spPr>
          <a:xfrm>
            <a:off x="1558031" y="1513375"/>
            <a:ext cx="759042" cy="68063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defRPr/>
            </a:pPr>
            <a:r>
              <a:rPr lang="ko-KR" altLang="en-US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대선방침</a:t>
            </a:r>
            <a:endParaRPr lang="en-US" altLang="ko-KR" spc="-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sp>
        <p:nvSpPr>
          <p:cNvPr id="39" name="직사각형 38">
            <a:extLst>
              <a:ext uri="{FF2B5EF4-FFF2-40B4-BE49-F238E27FC236}">
                <a16:creationId xmlns:a16="http://schemas.microsoft.com/office/drawing/2014/main" id="{EB518007-6D8A-4B06-ADC6-5E5D7B521211}"/>
              </a:ext>
            </a:extLst>
          </p:cNvPr>
          <p:cNvSpPr/>
          <p:nvPr/>
        </p:nvSpPr>
        <p:spPr>
          <a:xfrm>
            <a:off x="584256" y="5879706"/>
            <a:ext cx="11202359" cy="60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  <a:defRPr/>
            </a:pPr>
            <a:br>
              <a:rPr lang="en-US" altLang="ko-KR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</a:br>
            <a:r>
              <a:rPr lang="ko-KR" altLang="en-US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위 내용은 임시전국위원회</a:t>
            </a:r>
            <a:r>
              <a:rPr lang="en-US" altLang="ko-KR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(25. 3. 30.)</a:t>
            </a:r>
            <a:r>
              <a:rPr lang="ko-KR" altLang="en-US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에서 의결한 내용을 바탕으로 함</a:t>
            </a:r>
            <a:endParaRPr lang="en-US" altLang="ko-KR" sz="1400" i="1" spc="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50000"/>
                  <a:lumOff val="50000"/>
                </a:schemeClr>
              </a:solidFill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15C7EF-550A-4A8B-9712-9C9CD9D55A4D}"/>
              </a:ext>
            </a:extLst>
          </p:cNvPr>
          <p:cNvSpPr txBox="1"/>
          <p:nvPr/>
        </p:nvSpPr>
        <p:spPr>
          <a:xfrm>
            <a:off x="2412326" y="1513375"/>
            <a:ext cx="8416340" cy="280076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fontAlgn="base"/>
            <a:r>
              <a:rPr lang="en-US" altLang="ko-KR" sz="1600" b="1" dirty="0">
                <a:latin typeface="Noto Sans KR" pitchFamily="34" charset="-127"/>
                <a:ea typeface="Noto Sans KR" pitchFamily="34" charset="-127"/>
              </a:rPr>
              <a:t>2025 </a:t>
            </a:r>
            <a:r>
              <a:rPr lang="ko-KR" altLang="en-US" sz="1600" b="1" dirty="0">
                <a:latin typeface="Noto Sans KR" pitchFamily="34" charset="-127"/>
                <a:ea typeface="Noto Sans KR" pitchFamily="34" charset="-127"/>
              </a:rPr>
              <a:t>녹색당 대선대응 </a:t>
            </a:r>
            <a:r>
              <a:rPr lang="en-US" altLang="ko-KR" sz="1600" b="1" dirty="0">
                <a:latin typeface="Noto Sans KR" pitchFamily="34" charset="-127"/>
                <a:ea typeface="Noto Sans KR" pitchFamily="34" charset="-127"/>
              </a:rPr>
              <a:t>: </a:t>
            </a:r>
            <a:r>
              <a:rPr lang="ko-KR" altLang="en-US" sz="1600" b="1" dirty="0" err="1">
                <a:latin typeface="Noto Sans KR" pitchFamily="34" charset="-127"/>
                <a:ea typeface="Noto Sans KR" pitchFamily="34" charset="-127"/>
              </a:rPr>
              <a:t>풀뿌리</a:t>
            </a:r>
            <a:r>
              <a:rPr lang="ko-KR" altLang="en-US" sz="1600" b="1" dirty="0">
                <a:latin typeface="Noto Sans KR" pitchFamily="34" charset="-127"/>
                <a:ea typeface="Noto Sans KR" pitchFamily="34" charset="-127"/>
              </a:rPr>
              <a:t> 지역정치와 녹색・진보정치의 토대를 조직하는 대선 실천에 나선다</a:t>
            </a:r>
            <a:br>
              <a:rPr lang="en-US" altLang="ko-KR" sz="1600" b="1" dirty="0">
                <a:latin typeface="Noto Sans KR" pitchFamily="34" charset="-127"/>
                <a:ea typeface="Noto Sans KR" pitchFamily="34" charset="-127"/>
              </a:rPr>
            </a:br>
            <a:endParaRPr lang="ko-KR" altLang="en-US" sz="1600" b="1" dirty="0">
              <a:latin typeface="Noto Sans KR" pitchFamily="34" charset="-127"/>
              <a:ea typeface="Noto Sans KR" pitchFamily="34" charset="-127"/>
            </a:endParaRPr>
          </a:p>
          <a:p>
            <a:pPr marL="285750" indent="-285750" fontAlgn="base">
              <a:buFont typeface="Arial" pitchFamily="34" charset="0"/>
              <a:buChar char="•"/>
            </a:pPr>
            <a:r>
              <a:rPr lang="ko-KR" altLang="en-US" sz="1600" dirty="0">
                <a:latin typeface="Noto Sans KR" pitchFamily="34" charset="-127"/>
                <a:ea typeface="Noto Sans KR" pitchFamily="34" charset="-127"/>
              </a:rPr>
              <a:t>녹색당은 조기대선 국면에서 </a:t>
            </a:r>
            <a:r>
              <a:rPr lang="ko-KR" altLang="en-US" sz="1600" dirty="0" err="1">
                <a:latin typeface="Noto Sans KR" pitchFamily="34" charset="-127"/>
                <a:ea typeface="Noto Sans KR" pitchFamily="34" charset="-127"/>
              </a:rPr>
              <a:t>풀뿌리</a:t>
            </a:r>
            <a:r>
              <a:rPr lang="ko-KR" altLang="en-US" sz="1600" dirty="0">
                <a:latin typeface="Noto Sans KR" pitchFamily="34" charset="-127"/>
                <a:ea typeface="Noto Sans KR" pitchFamily="34" charset="-127"/>
              </a:rPr>
              <a:t> 지역정치를 강화하고 지방선거 등 대선 이후를 준비하기 위해 힘을 모은다</a:t>
            </a:r>
            <a:r>
              <a:rPr lang="en-US" altLang="ko-KR" sz="1600" dirty="0">
                <a:latin typeface="Noto Sans KR" pitchFamily="34" charset="-127"/>
                <a:ea typeface="Noto Sans KR" pitchFamily="34" charset="-127"/>
              </a:rPr>
              <a:t>. </a:t>
            </a:r>
            <a:r>
              <a:rPr lang="ko-KR" altLang="en-US" sz="1600" dirty="0">
                <a:latin typeface="Noto Sans KR" pitchFamily="34" charset="-127"/>
                <a:ea typeface="Noto Sans KR" pitchFamily="34" charset="-127"/>
              </a:rPr>
              <a:t>이를 위해 </a:t>
            </a:r>
            <a:r>
              <a:rPr lang="ko-KR" altLang="en-US" sz="1600" dirty="0" err="1">
                <a:latin typeface="Noto Sans KR" pitchFamily="34" charset="-127"/>
                <a:ea typeface="Noto Sans KR" pitchFamily="34" charset="-127"/>
              </a:rPr>
              <a:t>풀뿌리</a:t>
            </a:r>
            <a:r>
              <a:rPr lang="ko-KR" altLang="en-US" sz="1600" dirty="0">
                <a:latin typeface="Noto Sans KR" pitchFamily="34" charset="-127"/>
                <a:ea typeface="Noto Sans KR" pitchFamily="34" charset="-127"/>
              </a:rPr>
              <a:t> </a:t>
            </a:r>
            <a:r>
              <a:rPr lang="ko-KR" altLang="en-US" sz="1600" dirty="0" err="1">
                <a:latin typeface="Noto Sans KR" pitchFamily="34" charset="-127"/>
                <a:ea typeface="Noto Sans KR" pitchFamily="34" charset="-127"/>
              </a:rPr>
              <a:t>공론장</a:t>
            </a:r>
            <a:r>
              <a:rPr lang="ko-KR" altLang="en-US" sz="1600" dirty="0">
                <a:latin typeface="Noto Sans KR" pitchFamily="34" charset="-127"/>
                <a:ea typeface="Noto Sans KR" pitchFamily="34" charset="-127"/>
              </a:rPr>
              <a:t> 사업 및 당의 조직・재정을 확충하기 위한 기획을 논의・추진한다</a:t>
            </a:r>
            <a:r>
              <a:rPr lang="en-US" altLang="ko-KR" sz="1600" dirty="0">
                <a:latin typeface="Noto Sans KR" pitchFamily="34" charset="-127"/>
                <a:ea typeface="Noto Sans KR" pitchFamily="34" charset="-127"/>
              </a:rPr>
              <a:t>.  </a:t>
            </a:r>
            <a:br>
              <a:rPr lang="en-US" altLang="ko-KR" sz="1600" dirty="0">
                <a:latin typeface="Noto Sans KR" pitchFamily="34" charset="-127"/>
                <a:ea typeface="Noto Sans KR" pitchFamily="34" charset="-127"/>
              </a:rPr>
            </a:br>
            <a:endParaRPr lang="en-US" altLang="ko-KR" sz="1600" dirty="0">
              <a:latin typeface="Noto Sans KR" pitchFamily="34" charset="-127"/>
              <a:ea typeface="Noto Sans KR" pitchFamily="34" charset="-127"/>
            </a:endParaRPr>
          </a:p>
          <a:p>
            <a:pPr marL="285750" indent="-285750" fontAlgn="base">
              <a:buFont typeface="Arial" pitchFamily="34" charset="0"/>
              <a:buChar char="•"/>
            </a:pPr>
            <a:r>
              <a:rPr lang="ko-KR" altLang="en-US" sz="1600" dirty="0">
                <a:latin typeface="Noto Sans KR" pitchFamily="34" charset="-127"/>
                <a:ea typeface="Noto Sans KR" pitchFamily="34" charset="-127"/>
              </a:rPr>
              <a:t>보수양당정치 극복과 녹색</a:t>
            </a:r>
            <a:r>
              <a:rPr lang="en-US" altLang="ko-KR" sz="1600" dirty="0">
                <a:latin typeface="Noto Sans KR" pitchFamily="34" charset="-127"/>
                <a:ea typeface="Noto Sans KR" pitchFamily="34" charset="-127"/>
              </a:rPr>
              <a:t>•</a:t>
            </a:r>
            <a:r>
              <a:rPr lang="ko-KR" altLang="en-US" sz="1600" dirty="0">
                <a:latin typeface="Noto Sans KR" pitchFamily="34" charset="-127"/>
                <a:ea typeface="Noto Sans KR" pitchFamily="34" charset="-127"/>
              </a:rPr>
              <a:t>진보정치 세력화를 위해 진보</a:t>
            </a:r>
            <a:r>
              <a:rPr lang="en-US" altLang="ko-KR" sz="1600" dirty="0">
                <a:latin typeface="Noto Sans KR" pitchFamily="34" charset="-127"/>
                <a:ea typeface="Noto Sans KR" pitchFamily="34" charset="-127"/>
              </a:rPr>
              <a:t>3</a:t>
            </a:r>
            <a:r>
              <a:rPr lang="ko-KR" altLang="en-US" sz="1600" dirty="0">
                <a:latin typeface="Noto Sans KR" pitchFamily="34" charset="-127"/>
                <a:ea typeface="Noto Sans KR" pitchFamily="34" charset="-127"/>
              </a:rPr>
              <a:t>당 공조 및 녹색・진보정치세력의 연대연합을 강화하고</a:t>
            </a:r>
            <a:r>
              <a:rPr lang="en-US" altLang="ko-KR" sz="1600" dirty="0">
                <a:latin typeface="Noto Sans KR" pitchFamily="34" charset="-127"/>
                <a:ea typeface="Noto Sans KR" pitchFamily="34" charset="-127"/>
              </a:rPr>
              <a:t>, ‘</a:t>
            </a:r>
            <a:r>
              <a:rPr lang="ko-KR" altLang="en-US" sz="1600" dirty="0">
                <a:latin typeface="Noto Sans KR" pitchFamily="34" charset="-127"/>
                <a:ea typeface="Noto Sans KR" pitchFamily="34" charset="-127"/>
              </a:rPr>
              <a:t>가</a:t>
            </a:r>
            <a:r>
              <a:rPr lang="en-US" altLang="ko-KR" sz="1600" dirty="0">
                <a:latin typeface="Noto Sans KR" pitchFamily="34" charset="-127"/>
                <a:ea typeface="Noto Sans KR" pitchFamily="34" charset="-127"/>
              </a:rPr>
              <a:t>)</a:t>
            </a:r>
            <a:r>
              <a:rPr lang="ko-KR" altLang="en-US" sz="1600" dirty="0">
                <a:latin typeface="Noto Sans KR" pitchFamily="34" charset="-127"/>
                <a:ea typeface="Noto Sans KR" pitchFamily="34" charset="-127"/>
              </a:rPr>
              <a:t>조기대선연대회의’에서 선출된 후보를 전국위원회 승인을 통해 ‘녹색당 지지후보’로 지원한다</a:t>
            </a:r>
            <a:r>
              <a:rPr lang="en-US" altLang="ko-KR" sz="1600" dirty="0">
                <a:latin typeface="Noto Sans KR" pitchFamily="34" charset="-127"/>
                <a:ea typeface="Noto Sans KR" pitchFamily="34" charset="-127"/>
              </a:rPr>
              <a:t>. </a:t>
            </a:r>
            <a:br>
              <a:rPr lang="en-US" altLang="ko-KR" sz="1600" dirty="0">
                <a:latin typeface="Noto Sans KR" pitchFamily="34" charset="-127"/>
                <a:ea typeface="Noto Sans KR" pitchFamily="34" charset="-127"/>
              </a:rPr>
            </a:br>
            <a:endParaRPr lang="en-US" altLang="ko-KR" sz="1600" dirty="0">
              <a:latin typeface="Noto Sans KR" pitchFamily="34" charset="-127"/>
              <a:ea typeface="Noto Sans KR" pitchFamily="34" charset="-127"/>
            </a:endParaRPr>
          </a:p>
          <a:p>
            <a:pPr marL="285750" indent="-285750" fontAlgn="base">
              <a:buFont typeface="Arial" pitchFamily="34" charset="0"/>
              <a:buChar char="•"/>
            </a:pPr>
            <a:r>
              <a:rPr lang="ko-KR" altLang="en-US" sz="1600" dirty="0">
                <a:latin typeface="Noto Sans KR" pitchFamily="34" charset="-127"/>
                <a:ea typeface="Noto Sans KR" pitchFamily="34" charset="-127"/>
              </a:rPr>
              <a:t>대선기간 사회운동 세력과의 연대를 이어가며 향후의 연대를 더욱 강화하기 위한 토대를 만든다</a:t>
            </a:r>
            <a:r>
              <a:rPr lang="en-US" altLang="ko-KR" sz="1600" dirty="0">
                <a:latin typeface="Noto Sans KR" pitchFamily="34" charset="-127"/>
                <a:ea typeface="Noto Sans KR" pitchFamily="34" charset="-127"/>
              </a:rPr>
              <a:t>. 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1460254" y="5217986"/>
            <a:ext cx="93684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그간 당무협의회 및 </a:t>
            </a:r>
            <a:r>
              <a:rPr lang="ko-KR" altLang="en-US" sz="1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전국위에서</a:t>
            </a:r>
            <a:r>
              <a:rPr lang="ko-KR" altLang="en-US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 ‘가</a:t>
            </a:r>
            <a:r>
              <a:rPr lang="en-US" altLang="ko-KR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)</a:t>
            </a:r>
            <a:r>
              <a:rPr lang="ko-KR" altLang="en-US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조기대선연대회의’의 대선공동대응 </a:t>
            </a:r>
            <a:r>
              <a:rPr lang="ko-KR" altLang="en-US" sz="1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기획안에</a:t>
            </a:r>
            <a:r>
              <a:rPr lang="ko-KR" altLang="en-US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 관해 논의한 결과</a:t>
            </a:r>
            <a:r>
              <a:rPr lang="en-US" altLang="ko-KR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조기대선 국면의 촉박한 일정 내 대선 공동대응에 필요한 당원 의견을 수렴하며 당내 절차를 추진하고</a:t>
            </a:r>
            <a:r>
              <a:rPr lang="en-US" altLang="ko-KR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대선공동기구의 재정・인력 책임을 지는 것이 무리가 있음을 확인하였다</a:t>
            </a:r>
            <a:r>
              <a:rPr lang="en-US" altLang="ko-KR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. </a:t>
            </a:r>
            <a:r>
              <a:rPr lang="ko-KR" altLang="en-US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이에</a:t>
            </a:r>
            <a:r>
              <a:rPr lang="en-US" altLang="ko-KR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sz="1400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공동대응기구에는 참여하지 않는 것으로 하되</a:t>
            </a:r>
            <a:r>
              <a:rPr lang="en-US" altLang="ko-KR" sz="1400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sz="1400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진보</a:t>
            </a:r>
            <a:r>
              <a:rPr lang="en-US" altLang="ko-KR" sz="1400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3</a:t>
            </a:r>
            <a:r>
              <a:rPr lang="ko-KR" altLang="en-US" sz="1400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당 및 노동</a:t>
            </a:r>
            <a:r>
              <a:rPr lang="en-US" altLang="ko-KR" sz="1400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•</a:t>
            </a:r>
            <a:r>
              <a:rPr lang="ko-KR" altLang="en-US" sz="1400" i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사회운동세력과의 공조를 유지</a:t>
            </a:r>
            <a:r>
              <a:rPr lang="ko-KR" altLang="en-US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하며 ‘가</a:t>
            </a:r>
            <a:r>
              <a:rPr lang="en-US" altLang="ko-KR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)</a:t>
            </a:r>
            <a:r>
              <a:rPr lang="ko-KR" altLang="en-US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조기대선연대회의’에서 선출된 진보독자후보를 녹색당 지지후보로 지원한다</a:t>
            </a:r>
            <a:r>
              <a:rPr lang="en-US" altLang="ko-KR" sz="1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Noto Sans KR" pitchFamily="34" charset="-127"/>
                <a:ea typeface="Noto Sans KR" pitchFamily="34" charset="-127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315507505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8848725" y="-1244600"/>
            <a:ext cx="914400" cy="914400"/>
          </a:xfrm>
          <a:prstGeom prst="rect">
            <a:avLst/>
          </a:prstGeom>
          <a:solidFill>
            <a:srgbClr val="383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직사각형 6"/>
          <p:cNvSpPr/>
          <p:nvPr/>
        </p:nvSpPr>
        <p:spPr>
          <a:xfrm>
            <a:off x="10067925" y="-1244600"/>
            <a:ext cx="914400" cy="914400"/>
          </a:xfrm>
          <a:prstGeom prst="rect">
            <a:avLst/>
          </a:prstGeom>
          <a:solidFill>
            <a:srgbClr val="504D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직사각형 7"/>
          <p:cNvSpPr/>
          <p:nvPr/>
        </p:nvSpPr>
        <p:spPr>
          <a:xfrm>
            <a:off x="11287125" y="-1244600"/>
            <a:ext cx="914400" cy="914400"/>
          </a:xfrm>
          <a:prstGeom prst="rect">
            <a:avLst/>
          </a:prstGeom>
          <a:solidFill>
            <a:srgbClr val="6B64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직사각형 8"/>
          <p:cNvSpPr/>
          <p:nvPr/>
        </p:nvSpPr>
        <p:spPr>
          <a:xfrm>
            <a:off x="7629525" y="-1244600"/>
            <a:ext cx="914400" cy="914400"/>
          </a:xfrm>
          <a:prstGeom prst="rect">
            <a:avLst/>
          </a:prstGeom>
          <a:solidFill>
            <a:srgbClr val="FEE2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72453" y="170966"/>
            <a:ext cx="2949846" cy="92333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5400" spc="-150" dirty="0">
                <a:ln w="19050">
                  <a:solidFill>
                    <a:srgbClr val="00B050"/>
                  </a:solidFill>
                </a:ln>
                <a:noFill/>
                <a:latin typeface="에스코어 드림 9 Black" pitchFamily="34" charset="-127"/>
                <a:ea typeface="에스코어 드림 9 Black" pitchFamily="34" charset="-127"/>
              </a:rPr>
              <a:t>진행 순서</a:t>
            </a:r>
            <a:endParaRPr lang="en-US" sz="5400" spc="-150" dirty="0">
              <a:ln w="19050">
                <a:solidFill>
                  <a:srgbClr val="00B050"/>
                </a:solidFill>
              </a:ln>
              <a:noFill/>
              <a:latin typeface="에스코어 드림 9 Black" pitchFamily="34" charset="-127"/>
              <a:ea typeface="에스코어 드림 9 Black" pitchFamily="34" charset="-127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0" y="962577"/>
            <a:ext cx="3312000" cy="457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직사각형 10"/>
          <p:cNvSpPr/>
          <p:nvPr/>
        </p:nvSpPr>
        <p:spPr>
          <a:xfrm>
            <a:off x="6232257" y="-1244600"/>
            <a:ext cx="914400" cy="9144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6" name="그룹 35"/>
          <p:cNvGrpSpPr/>
          <p:nvPr/>
        </p:nvGrpSpPr>
        <p:grpSpPr>
          <a:xfrm>
            <a:off x="762020" y="1932718"/>
            <a:ext cx="7897538" cy="1724334"/>
            <a:chOff x="1126155" y="1885907"/>
            <a:chExt cx="7623333" cy="1107513"/>
          </a:xfrm>
        </p:grpSpPr>
        <p:grpSp>
          <p:nvGrpSpPr>
            <p:cNvPr id="19" name="그룹 18"/>
            <p:cNvGrpSpPr/>
            <p:nvPr/>
          </p:nvGrpSpPr>
          <p:grpSpPr>
            <a:xfrm>
              <a:off x="1899021" y="1885907"/>
              <a:ext cx="827772" cy="355824"/>
              <a:chOff x="712270" y="1885907"/>
              <a:chExt cx="827772" cy="355824"/>
            </a:xfrm>
          </p:grpSpPr>
          <p:sp>
            <p:nvSpPr>
              <p:cNvPr id="14" name="TextBox 13"/>
              <p:cNvSpPr txBox="1"/>
              <p:nvPr/>
            </p:nvSpPr>
            <p:spPr>
              <a:xfrm>
                <a:off x="712270" y="1885907"/>
                <a:ext cx="827772" cy="3558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kumimoji="0" lang="en-US" altLang="ko-KR" sz="3000" b="0" i="0" u="none" strike="noStrike" kern="1200" cap="none" spc="0" normalizeH="0" baseline="0" dirty="0">
                    <a:ln w="9525">
                      <a:solidFill>
                        <a:srgbClr val="4472C4">
                          <a:alpha val="0"/>
                        </a:srgbClr>
                      </a:solidFill>
                    </a:ln>
                    <a:solidFill>
                      <a:srgbClr val="6B645C"/>
                    </a:solidFill>
                    <a:effectLst/>
                    <a:uLnTx/>
                    <a:uFillTx/>
                    <a:latin typeface="Montserrat ExtraBold"/>
                    <a:ea typeface="G마켓 산스 Bold"/>
                  </a:rPr>
                  <a:t>01</a:t>
                </a:r>
                <a:endParaRPr lang="ko-KR" altLang="en-US" sz="3000" dirty="0">
                  <a:solidFill>
                    <a:srgbClr val="6B645C"/>
                  </a:solidFill>
                  <a:latin typeface="Montserrat ExtraBold"/>
                </a:endParaRPr>
              </a:p>
            </p:txBody>
          </p:sp>
          <p:cxnSp>
            <p:nvCxnSpPr>
              <p:cNvPr id="5" name="직선 연결선 4"/>
              <p:cNvCxnSpPr/>
              <p:nvPr/>
            </p:nvCxnSpPr>
            <p:spPr>
              <a:xfrm>
                <a:off x="774834" y="2190098"/>
                <a:ext cx="702644" cy="0"/>
              </a:xfrm>
              <a:prstGeom prst="line">
                <a:avLst/>
              </a:prstGeom>
              <a:ln w="50800">
                <a:solidFill>
                  <a:srgbClr val="6B645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그룹 24"/>
            <p:cNvGrpSpPr/>
            <p:nvPr/>
          </p:nvGrpSpPr>
          <p:grpSpPr>
            <a:xfrm>
              <a:off x="4173719" y="1885907"/>
              <a:ext cx="1000118" cy="355824"/>
              <a:chOff x="3312000" y="1885907"/>
              <a:chExt cx="1000118" cy="355824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3312000" y="1885907"/>
                <a:ext cx="1000118" cy="3558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kumimoji="0" lang="en-US" altLang="ko-KR" sz="3000" b="0" i="0" u="none" strike="noStrike" kern="1200" cap="none" spc="0" normalizeH="0" baseline="0" dirty="0">
                    <a:ln w="9525">
                      <a:solidFill>
                        <a:srgbClr val="4472C4">
                          <a:alpha val="0"/>
                        </a:srgbClr>
                      </a:solidFill>
                    </a:ln>
                    <a:solidFill>
                      <a:srgbClr val="6B645C"/>
                    </a:solidFill>
                    <a:effectLst/>
                    <a:uLnTx/>
                    <a:uFillTx/>
                    <a:latin typeface="Montserrat ExtraBold"/>
                    <a:ea typeface="G마켓 산스 Bold"/>
                  </a:rPr>
                  <a:t>02</a:t>
                </a:r>
                <a:endParaRPr lang="ko-KR" altLang="en-US" sz="3000" dirty="0">
                  <a:solidFill>
                    <a:srgbClr val="6B645C"/>
                  </a:solidFill>
                  <a:latin typeface="Montserrat ExtraBold"/>
                </a:endParaRPr>
              </a:p>
            </p:txBody>
          </p:sp>
          <p:cxnSp>
            <p:nvCxnSpPr>
              <p:cNvPr id="21" name="직선 연결선 20"/>
              <p:cNvCxnSpPr/>
              <p:nvPr/>
            </p:nvCxnSpPr>
            <p:spPr>
              <a:xfrm>
                <a:off x="3460737" y="2206456"/>
                <a:ext cx="702644" cy="0"/>
              </a:xfrm>
              <a:prstGeom prst="line">
                <a:avLst/>
              </a:prstGeom>
              <a:ln w="50800">
                <a:solidFill>
                  <a:srgbClr val="6B645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그룹 25"/>
            <p:cNvGrpSpPr/>
            <p:nvPr/>
          </p:nvGrpSpPr>
          <p:grpSpPr>
            <a:xfrm>
              <a:off x="7018654" y="1889931"/>
              <a:ext cx="1000118" cy="355824"/>
              <a:chOff x="6630148" y="1889931"/>
              <a:chExt cx="1000118" cy="355824"/>
            </a:xfrm>
          </p:grpSpPr>
          <p:sp>
            <p:nvSpPr>
              <p:cNvPr id="16" name="TextBox 15"/>
              <p:cNvSpPr txBox="1"/>
              <p:nvPr/>
            </p:nvSpPr>
            <p:spPr>
              <a:xfrm>
                <a:off x="6630148" y="1889931"/>
                <a:ext cx="1000118" cy="35582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kumimoji="0" lang="en-US" altLang="ko-KR" sz="3000" b="0" i="0" u="none" strike="noStrike" kern="1200" cap="none" spc="0" normalizeH="0" baseline="0" dirty="0">
                    <a:ln w="9525">
                      <a:solidFill>
                        <a:srgbClr val="4472C4">
                          <a:alpha val="0"/>
                        </a:srgbClr>
                      </a:solidFill>
                    </a:ln>
                    <a:solidFill>
                      <a:srgbClr val="6B645C"/>
                    </a:solidFill>
                    <a:effectLst/>
                    <a:uLnTx/>
                    <a:uFillTx/>
                    <a:latin typeface="Montserrat ExtraBold"/>
                    <a:ea typeface="G마켓 산스 Bold"/>
                  </a:rPr>
                  <a:t>03</a:t>
                </a:r>
                <a:endParaRPr lang="ko-KR" altLang="en-US" sz="3000" dirty="0">
                  <a:solidFill>
                    <a:srgbClr val="6B645C"/>
                  </a:solidFill>
                  <a:latin typeface="Montserrat ExtraBold"/>
                </a:endParaRPr>
              </a:p>
            </p:txBody>
          </p:sp>
          <p:cxnSp>
            <p:nvCxnSpPr>
              <p:cNvPr id="22" name="직선 연결선 21"/>
              <p:cNvCxnSpPr/>
              <p:nvPr/>
            </p:nvCxnSpPr>
            <p:spPr>
              <a:xfrm>
                <a:off x="6778885" y="2210484"/>
                <a:ext cx="702644" cy="0"/>
              </a:xfrm>
              <a:prstGeom prst="line">
                <a:avLst/>
              </a:prstGeom>
              <a:ln w="50800">
                <a:solidFill>
                  <a:srgbClr val="6B645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TextBox 29"/>
            <p:cNvSpPr txBox="1"/>
            <p:nvPr/>
          </p:nvSpPr>
          <p:spPr>
            <a:xfrm>
              <a:off x="1126155" y="2371851"/>
              <a:ext cx="2373502" cy="32102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  <a:defRPr/>
              </a:pPr>
              <a:r>
                <a:rPr lang="ko-KR" altLang="en-US" sz="2000" dirty="0">
                  <a:solidFill>
                    <a:srgbClr val="6B645C"/>
                  </a:solidFill>
                  <a:latin typeface="Noto Sans KR Black" panose="020B0200000000000000" pitchFamily="50" charset="-127"/>
                  <a:ea typeface="Noto Sans KR Black" panose="020B0200000000000000" pitchFamily="50" charset="-127"/>
                </a:rPr>
                <a:t>정세 인식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431503" y="2371851"/>
              <a:ext cx="2602986" cy="61754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  <a:defRPr/>
              </a:pPr>
              <a:r>
                <a:rPr lang="ko-KR" altLang="en-US" sz="2000" dirty="0">
                  <a:solidFill>
                    <a:srgbClr val="6B645C"/>
                  </a:solidFill>
                  <a:latin typeface="Noto Sans KR Black" panose="020B0200000000000000" pitchFamily="50" charset="-127"/>
                  <a:ea typeface="Noto Sans KR Black" panose="020B0200000000000000" pitchFamily="50" charset="-127"/>
                </a:rPr>
                <a:t>기후</a:t>
              </a:r>
              <a:r>
                <a:rPr lang="en-US" altLang="ko-KR" sz="2000" dirty="0">
                  <a:solidFill>
                    <a:srgbClr val="6B645C"/>
                  </a:solidFill>
                  <a:latin typeface="Noto Sans KR Black" panose="020B0200000000000000" pitchFamily="50" charset="-127"/>
                  <a:ea typeface="Noto Sans KR Black" panose="020B0200000000000000" pitchFamily="50" charset="-127"/>
                </a:rPr>
                <a:t>‧</a:t>
              </a:r>
              <a:r>
                <a:rPr lang="ko-KR" altLang="en-US" sz="2000" dirty="0">
                  <a:solidFill>
                    <a:srgbClr val="6B645C"/>
                  </a:solidFill>
                  <a:latin typeface="Noto Sans KR Black" panose="020B0200000000000000" pitchFamily="50" charset="-127"/>
                  <a:ea typeface="Noto Sans KR Black" panose="020B0200000000000000" pitchFamily="50" charset="-127"/>
                </a:rPr>
                <a:t>생태위기와 </a:t>
              </a:r>
              <a:endParaRPr lang="en-US" altLang="ko-KR" sz="2000" dirty="0">
                <a:solidFill>
                  <a:srgbClr val="6B645C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ko-KR" altLang="en-US" sz="2000" dirty="0">
                  <a:solidFill>
                    <a:srgbClr val="6B645C"/>
                  </a:solidFill>
                  <a:latin typeface="Noto Sans KR Black" panose="020B0200000000000000" pitchFamily="50" charset="-127"/>
                  <a:ea typeface="Noto Sans KR Black" panose="020B0200000000000000" pitchFamily="50" charset="-127"/>
                </a:rPr>
                <a:t>사회경제적</a:t>
              </a:r>
              <a:r>
                <a:rPr lang="en-US" altLang="ko-KR" sz="2000" dirty="0">
                  <a:solidFill>
                    <a:srgbClr val="6B645C"/>
                  </a:solidFill>
                  <a:latin typeface="Noto Sans KR Black" panose="020B0200000000000000" pitchFamily="50" charset="-127"/>
                  <a:ea typeface="Noto Sans KR Black" panose="020B0200000000000000" pitchFamily="50" charset="-127"/>
                </a:rPr>
                <a:t> </a:t>
              </a:r>
              <a:r>
                <a:rPr lang="ko-KR" altLang="en-US" sz="2000" dirty="0">
                  <a:solidFill>
                    <a:srgbClr val="6B645C"/>
                  </a:solidFill>
                  <a:latin typeface="Noto Sans KR Black" panose="020B0200000000000000" pitchFamily="50" charset="-127"/>
                  <a:ea typeface="Noto Sans KR Black" panose="020B0200000000000000" pitchFamily="50" charset="-127"/>
                </a:rPr>
                <a:t>불평등 위기</a:t>
              </a:r>
              <a:endParaRPr lang="en-US" altLang="ko-KR" sz="2000" dirty="0">
                <a:solidFill>
                  <a:srgbClr val="6B645C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505311" y="2375875"/>
              <a:ext cx="2244177" cy="61754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  <a:defRPr/>
              </a:pPr>
              <a:r>
                <a:rPr lang="ko-KR" altLang="en-US" sz="2000" dirty="0">
                  <a:solidFill>
                    <a:srgbClr val="6B645C"/>
                  </a:solidFill>
                  <a:latin typeface="Noto Sans KR Black" panose="020B0200000000000000" pitchFamily="50" charset="-127"/>
                  <a:ea typeface="Noto Sans KR Black" panose="020B0200000000000000" pitchFamily="50" charset="-127"/>
                </a:rPr>
                <a:t>녹색당</a:t>
              </a:r>
              <a:endParaRPr lang="en-US" altLang="ko-KR" sz="2000" dirty="0">
                <a:solidFill>
                  <a:srgbClr val="6B645C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endParaRPr>
            </a:p>
            <a:p>
              <a:pPr algn="ctr">
                <a:lnSpc>
                  <a:spcPct val="150000"/>
                </a:lnSpc>
                <a:defRPr/>
              </a:pPr>
              <a:r>
                <a:rPr lang="ko-KR" altLang="en-US" sz="2000" dirty="0" err="1">
                  <a:solidFill>
                    <a:srgbClr val="6B645C"/>
                  </a:solidFill>
                  <a:latin typeface="Noto Sans KR Black" panose="020B0200000000000000" pitchFamily="50" charset="-127"/>
                  <a:ea typeface="Noto Sans KR Black" panose="020B0200000000000000" pitchFamily="50" charset="-127"/>
                </a:rPr>
                <a:t>사회대개혁</a:t>
              </a:r>
              <a:r>
                <a:rPr lang="en-US" altLang="ko-KR" sz="2000" dirty="0">
                  <a:solidFill>
                    <a:srgbClr val="6B645C"/>
                  </a:solidFill>
                  <a:latin typeface="Noto Sans KR Black" panose="020B0200000000000000" pitchFamily="50" charset="-127"/>
                  <a:ea typeface="Noto Sans KR Black" panose="020B0200000000000000" pitchFamily="50" charset="-127"/>
                </a:rPr>
                <a:t> </a:t>
              </a:r>
              <a:r>
                <a:rPr lang="ko-KR" altLang="en-US" sz="2000" dirty="0">
                  <a:solidFill>
                    <a:srgbClr val="6B645C"/>
                  </a:solidFill>
                  <a:latin typeface="Noto Sans KR Black" panose="020B0200000000000000" pitchFamily="50" charset="-127"/>
                  <a:ea typeface="Noto Sans KR Black" panose="020B0200000000000000" pitchFamily="50" charset="-127"/>
                </a:rPr>
                <a:t>과제</a:t>
              </a:r>
            </a:p>
          </p:txBody>
        </p:sp>
      </p:grpSp>
      <p:sp>
        <p:nvSpPr>
          <p:cNvPr id="23" name="TextBox 22">
            <a:extLst>
              <a:ext uri="{FF2B5EF4-FFF2-40B4-BE49-F238E27FC236}">
                <a16:creationId xmlns:a16="http://schemas.microsoft.com/office/drawing/2014/main" id="{AA382FB7-1F47-45D0-A40C-CF1137AD597E}"/>
              </a:ext>
            </a:extLst>
          </p:cNvPr>
          <p:cNvSpPr txBox="1"/>
          <p:nvPr/>
        </p:nvSpPr>
        <p:spPr>
          <a:xfrm>
            <a:off x="9576141" y="1932719"/>
            <a:ext cx="1036091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altLang="ko-KR" sz="3000" b="0" i="0" u="none" strike="noStrike" kern="1200" cap="none" spc="0" normalizeH="0" baseline="0" dirty="0">
                <a:ln w="9525">
                  <a:solidFill>
                    <a:srgbClr val="4472C4">
                      <a:alpha val="0"/>
                    </a:srgbClr>
                  </a:solidFill>
                </a:ln>
                <a:solidFill>
                  <a:srgbClr val="6B645C"/>
                </a:solidFill>
                <a:effectLst/>
                <a:uLnTx/>
                <a:uFillTx/>
                <a:latin typeface="Montserrat ExtraBold"/>
                <a:ea typeface="G마켓 산스 Bold"/>
              </a:rPr>
              <a:t>04</a:t>
            </a:r>
            <a:endParaRPr lang="ko-KR" altLang="en-US" sz="3000" dirty="0">
              <a:solidFill>
                <a:srgbClr val="6B645C"/>
              </a:solidFill>
              <a:latin typeface="Montserrat ExtraBold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0A8EAD0-DFC7-4377-99B9-3E041A694ADB}"/>
              </a:ext>
            </a:extLst>
          </p:cNvPr>
          <p:cNvSpPr txBox="1"/>
          <p:nvPr/>
        </p:nvSpPr>
        <p:spPr>
          <a:xfrm>
            <a:off x="8934537" y="2689306"/>
            <a:ext cx="2324898" cy="9614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ko-KR" altLang="en-US" sz="2000" dirty="0">
                <a:solidFill>
                  <a:srgbClr val="6B645C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녹색당</a:t>
            </a:r>
            <a:endParaRPr lang="en-US" altLang="ko-KR" sz="2000" dirty="0">
              <a:solidFill>
                <a:srgbClr val="6B645C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ct val="150000"/>
              </a:lnSpc>
              <a:defRPr/>
            </a:pPr>
            <a:r>
              <a:rPr lang="ko-KR" altLang="en-US" sz="2000" dirty="0">
                <a:solidFill>
                  <a:srgbClr val="6B645C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조기대선 </a:t>
            </a:r>
            <a:r>
              <a:rPr lang="ko-KR" altLang="en-US" sz="2000" dirty="0" err="1">
                <a:solidFill>
                  <a:srgbClr val="6B645C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대응안</a:t>
            </a:r>
            <a:endParaRPr lang="ko-KR" altLang="en-US" sz="2000" dirty="0">
              <a:solidFill>
                <a:srgbClr val="6B645C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cxnSp>
        <p:nvCxnSpPr>
          <p:cNvPr id="27" name="직선 연결선 26">
            <a:extLst>
              <a:ext uri="{FF2B5EF4-FFF2-40B4-BE49-F238E27FC236}">
                <a16:creationId xmlns:a16="http://schemas.microsoft.com/office/drawing/2014/main" id="{E909D7DA-B287-4B15-9C79-92A51DEDE888}"/>
              </a:ext>
            </a:extLst>
          </p:cNvPr>
          <p:cNvCxnSpPr/>
          <p:nvPr/>
        </p:nvCxnSpPr>
        <p:spPr>
          <a:xfrm>
            <a:off x="9703966" y="2431796"/>
            <a:ext cx="727917" cy="0"/>
          </a:xfrm>
          <a:prstGeom prst="line">
            <a:avLst/>
          </a:prstGeom>
          <a:ln w="50800">
            <a:solidFill>
              <a:srgbClr val="6B645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직사각형 1">
            <a:extLst>
              <a:ext uri="{FF2B5EF4-FFF2-40B4-BE49-F238E27FC236}">
                <a16:creationId xmlns:a16="http://schemas.microsoft.com/office/drawing/2014/main" id="{33015546-2C3E-4AF8-8406-3FE58436883B}"/>
              </a:ext>
            </a:extLst>
          </p:cNvPr>
          <p:cNvSpPr/>
          <p:nvPr/>
        </p:nvSpPr>
        <p:spPr>
          <a:xfrm>
            <a:off x="584256" y="5879706"/>
            <a:ext cx="11202359" cy="5913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20000"/>
              </a:lnSpc>
              <a:defRPr/>
            </a:pPr>
            <a:r>
              <a:rPr lang="ko-KR" altLang="en-US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본 자료는 임시전국위원회</a:t>
            </a:r>
            <a:r>
              <a:rPr lang="en-US" altLang="ko-KR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(25. 3. 9.)</a:t>
            </a:r>
            <a:r>
              <a:rPr lang="ko-KR" altLang="en-US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에서  일부 보완하기로 하고 승인한 </a:t>
            </a:r>
            <a:r>
              <a:rPr lang="en-US" altLang="ko-KR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&lt;</a:t>
            </a:r>
            <a:r>
              <a:rPr lang="ko-KR" altLang="en-US" sz="1400" i="1" spc="50" dirty="0" err="1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사회대개혁</a:t>
            </a:r>
            <a:r>
              <a:rPr lang="ko-KR" altLang="en-US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 과제</a:t>
            </a:r>
            <a:r>
              <a:rPr lang="en-US" altLang="ko-KR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&gt;</a:t>
            </a:r>
            <a:r>
              <a:rPr lang="ko-KR" altLang="en-US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와 </a:t>
            </a:r>
            <a:br>
              <a:rPr lang="en-US" altLang="ko-KR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</a:br>
            <a:r>
              <a:rPr lang="ko-KR" altLang="en-US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전국녹색당 대의원대회</a:t>
            </a:r>
            <a:r>
              <a:rPr lang="en-US" altLang="ko-KR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(25. 3. 22.)</a:t>
            </a:r>
            <a:r>
              <a:rPr lang="ko-KR" altLang="en-US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에 제출한 </a:t>
            </a:r>
            <a:r>
              <a:rPr lang="en-US" altLang="ko-KR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&lt;</a:t>
            </a:r>
            <a:r>
              <a:rPr lang="ko-KR" altLang="en-US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조기대선 </a:t>
            </a:r>
            <a:r>
              <a:rPr lang="ko-KR" altLang="en-US" sz="1400" i="1" spc="50" dirty="0" err="1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대응안</a:t>
            </a:r>
            <a:r>
              <a:rPr lang="en-US" altLang="ko-KR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&gt;</a:t>
            </a:r>
            <a:r>
              <a:rPr lang="ko-KR" altLang="en-US" sz="1400" i="1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을 바탕으로 함</a:t>
            </a:r>
            <a:endParaRPr lang="en-US" altLang="ko-KR" sz="1400" i="1" spc="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50000"/>
                  <a:lumOff val="50000"/>
                </a:schemeClr>
              </a:solidFill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8848725" y="-1244600"/>
            <a:ext cx="914400" cy="914400"/>
          </a:xfrm>
          <a:prstGeom prst="rect">
            <a:avLst/>
          </a:prstGeom>
          <a:solidFill>
            <a:srgbClr val="383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직사각형 6"/>
          <p:cNvSpPr/>
          <p:nvPr/>
        </p:nvSpPr>
        <p:spPr>
          <a:xfrm>
            <a:off x="10067925" y="-1244600"/>
            <a:ext cx="914400" cy="914400"/>
          </a:xfrm>
          <a:prstGeom prst="rect">
            <a:avLst/>
          </a:prstGeom>
          <a:solidFill>
            <a:srgbClr val="504D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직사각형 7"/>
          <p:cNvSpPr/>
          <p:nvPr/>
        </p:nvSpPr>
        <p:spPr>
          <a:xfrm>
            <a:off x="11287125" y="-1244600"/>
            <a:ext cx="914400" cy="914400"/>
          </a:xfrm>
          <a:prstGeom prst="rect">
            <a:avLst/>
          </a:prstGeom>
          <a:solidFill>
            <a:srgbClr val="6B64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직사각형 8"/>
          <p:cNvSpPr/>
          <p:nvPr/>
        </p:nvSpPr>
        <p:spPr>
          <a:xfrm>
            <a:off x="7629525" y="-1244600"/>
            <a:ext cx="914400" cy="914400"/>
          </a:xfrm>
          <a:prstGeom prst="rect">
            <a:avLst/>
          </a:prstGeom>
          <a:solidFill>
            <a:srgbClr val="FEE2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이등변 삼각형 15"/>
          <p:cNvSpPr/>
          <p:nvPr/>
        </p:nvSpPr>
        <p:spPr>
          <a:xfrm rot="5400000" flipV="1">
            <a:off x="7834820" y="5147802"/>
            <a:ext cx="208182" cy="215619"/>
          </a:xfrm>
          <a:prstGeom prst="triangle">
            <a:avLst>
              <a:gd name="adj" fmla="val 10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159555" y="1630389"/>
            <a:ext cx="2523448" cy="186204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11500" spc="-150" dirty="0">
                <a:ln w="19050">
                  <a:solidFill>
                    <a:srgbClr val="00B050"/>
                  </a:solidFill>
                </a:ln>
                <a:noFill/>
                <a:latin typeface="에스코어 드림 9 Black" pitchFamily="34" charset="-127"/>
                <a:ea typeface="에스코어 드림 9 Black" pitchFamily="34" charset="-127"/>
              </a:rPr>
              <a:t>01.</a:t>
            </a:r>
            <a:endParaRPr lang="en-US" sz="11500" spc="-150" dirty="0">
              <a:noFill/>
              <a:latin typeface="에스코어 드림 9 Black" pitchFamily="34" charset="-127"/>
              <a:ea typeface="에스코어 드림 9 Black" pitchFamily="34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21699" y="4738727"/>
            <a:ext cx="5081840" cy="66261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차별과 혐오를 넘어</a:t>
            </a:r>
            <a:r>
              <a:rPr lang="en-US" altLang="ko-KR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, </a:t>
            </a:r>
            <a:r>
              <a:rPr lang="ko-KR" altLang="en-US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평등으로</a:t>
            </a:r>
            <a:r>
              <a:rPr lang="en-US" altLang="ko-KR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! </a:t>
            </a:r>
          </a:p>
          <a:p>
            <a:pPr>
              <a:lnSpc>
                <a:spcPct val="120000"/>
              </a:lnSpc>
              <a:defRPr/>
            </a:pPr>
            <a:r>
              <a:rPr lang="ko-KR" altLang="en-US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기후를 지키고 삶을 돌보는 생태평화의 녹색 민주주의로</a:t>
            </a:r>
            <a:r>
              <a:rPr lang="en-US" altLang="ko-KR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!</a:t>
            </a:r>
            <a:endParaRPr lang="en-US" sz="1600" spc="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50000"/>
                  <a:lumOff val="50000"/>
                </a:schemeClr>
              </a:solidFill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0" y="5524098"/>
            <a:ext cx="8046720" cy="457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159555" y="3263017"/>
            <a:ext cx="5809416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40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에스코어 드림 9 Black" pitchFamily="34" charset="-127"/>
                <a:ea typeface="에스코어 드림 9 Black" pitchFamily="34" charset="-127"/>
              </a:rPr>
              <a:t>정세인식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6232257" y="-1244600"/>
            <a:ext cx="914400" cy="9144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8848725" y="-1244600"/>
            <a:ext cx="914400" cy="914400"/>
          </a:xfrm>
          <a:prstGeom prst="rect">
            <a:avLst/>
          </a:prstGeom>
          <a:solidFill>
            <a:srgbClr val="383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직사각형 6"/>
          <p:cNvSpPr/>
          <p:nvPr/>
        </p:nvSpPr>
        <p:spPr>
          <a:xfrm>
            <a:off x="10067925" y="-1244600"/>
            <a:ext cx="914400" cy="914400"/>
          </a:xfrm>
          <a:prstGeom prst="rect">
            <a:avLst/>
          </a:prstGeom>
          <a:solidFill>
            <a:srgbClr val="504D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8" name="직사각형 7"/>
          <p:cNvSpPr/>
          <p:nvPr/>
        </p:nvSpPr>
        <p:spPr>
          <a:xfrm>
            <a:off x="11287125" y="-1244600"/>
            <a:ext cx="914400" cy="914400"/>
          </a:xfrm>
          <a:prstGeom prst="rect">
            <a:avLst/>
          </a:prstGeom>
          <a:solidFill>
            <a:srgbClr val="6B64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9" name="직사각형 8"/>
          <p:cNvSpPr/>
          <p:nvPr/>
        </p:nvSpPr>
        <p:spPr>
          <a:xfrm>
            <a:off x="7629525" y="-1244600"/>
            <a:ext cx="914400" cy="914400"/>
          </a:xfrm>
          <a:prstGeom prst="rect">
            <a:avLst/>
          </a:prstGeom>
          <a:solidFill>
            <a:srgbClr val="FEE2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9401" y="374596"/>
            <a:ext cx="1237839" cy="55399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01 </a:t>
            </a:r>
            <a:r>
              <a:rPr lang="ko-KR" alt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정세인식</a:t>
            </a:r>
            <a:endParaRPr lang="ko-KR" altLang="en-US" sz="1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  <a:p>
            <a:pPr>
              <a:defRPr/>
            </a:pPr>
            <a:r>
              <a:rPr lang="ko-KR" altLang="en-US" sz="14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 </a:t>
            </a:r>
            <a:endParaRPr lang="en-US" altLang="ko-KR" sz="140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cxnSp>
        <p:nvCxnSpPr>
          <p:cNvPr id="26" name="직선 연결선 25"/>
          <p:cNvCxnSpPr/>
          <p:nvPr/>
        </p:nvCxnSpPr>
        <p:spPr>
          <a:xfrm>
            <a:off x="705654" y="802335"/>
            <a:ext cx="10782930" cy="0"/>
          </a:xfrm>
          <a:prstGeom prst="line">
            <a:avLst/>
          </a:prstGeom>
          <a:ln>
            <a:solidFill>
              <a:srgbClr val="00B05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직사각형 36"/>
          <p:cNvSpPr/>
          <p:nvPr/>
        </p:nvSpPr>
        <p:spPr>
          <a:xfrm>
            <a:off x="700126" y="779234"/>
            <a:ext cx="1512000" cy="457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rgbClr val="00B050"/>
              </a:solidFill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10828666" y="176681"/>
            <a:ext cx="543656" cy="543656"/>
          </a:xfrm>
          <a:prstGeom prst="rect">
            <a:avLst/>
          </a:prstGeom>
          <a:solidFill>
            <a:srgbClr val="62BB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60FA2475-DF0C-43C2-930B-CA3D55018F72}"/>
              </a:ext>
            </a:extLst>
          </p:cNvPr>
          <p:cNvSpPr/>
          <p:nvPr/>
        </p:nvSpPr>
        <p:spPr>
          <a:xfrm>
            <a:off x="797663" y="1055711"/>
            <a:ext cx="10591340" cy="2890837"/>
          </a:xfrm>
          <a:prstGeom prst="roundRect">
            <a:avLst>
              <a:gd name="adj" fmla="val 19867"/>
            </a:avLst>
          </a:prstGeom>
          <a:noFill/>
          <a:ln w="12700">
            <a:solidFill>
              <a:srgbClr val="6B64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rgbClr val="6B645C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41EAB69-172E-4B4B-B752-444AF3C54408}"/>
              </a:ext>
            </a:extLst>
          </p:cNvPr>
          <p:cNvSpPr txBox="1"/>
          <p:nvPr/>
        </p:nvSpPr>
        <p:spPr>
          <a:xfrm>
            <a:off x="2524222" y="1302672"/>
            <a:ext cx="7418768" cy="23517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altLang="ko-KR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12.3 </a:t>
            </a:r>
            <a:r>
              <a:rPr lang="ko-KR" altLang="en-US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친위 쿠데타 이후 광장시민 요구는 실현될 수 있을까</a:t>
            </a:r>
            <a:r>
              <a:rPr lang="en-US" altLang="ko-KR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?</a:t>
            </a:r>
            <a:br>
              <a:rPr lang="en-US" altLang="ko-KR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</a:br>
            <a:endParaRPr lang="en-US" altLang="ko-KR" sz="20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  <a:defRPr/>
            </a:pPr>
            <a:r>
              <a:rPr lang="ko-KR" altLang="en-US" sz="2000" dirty="0" err="1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국민의힘은</a:t>
            </a:r>
            <a:r>
              <a:rPr lang="ko-KR" altLang="en-US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 혐오와 차별을 이용하는 극우 세력 영향력 아래로</a:t>
            </a:r>
            <a:endParaRPr lang="en-US" altLang="ko-KR" sz="20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  <a:defRPr/>
            </a:pPr>
            <a:r>
              <a:rPr lang="ko-KR" altLang="en-US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민주당은 </a:t>
            </a:r>
            <a:r>
              <a:rPr lang="ko-KR" altLang="en-US" sz="2000" dirty="0" err="1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친자본</a:t>
            </a:r>
            <a:r>
              <a:rPr lang="ko-KR" altLang="en-US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 경제성장론으로 </a:t>
            </a:r>
            <a:endParaRPr lang="en-US" altLang="ko-KR" sz="20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  <a:defRPr/>
            </a:pPr>
            <a:r>
              <a:rPr lang="ko-KR" altLang="en-US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사회비전이 부재한 조기대선 국면에서의 </a:t>
            </a:r>
            <a:r>
              <a:rPr lang="en-US" altLang="ko-KR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‘</a:t>
            </a:r>
            <a:r>
              <a:rPr lang="ko-KR" altLang="en-US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도로민주당</a:t>
            </a:r>
            <a:r>
              <a:rPr lang="en-US" altLang="ko-KR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’</a:t>
            </a:r>
          </a:p>
        </p:txBody>
      </p:sp>
      <p:sp>
        <p:nvSpPr>
          <p:cNvPr id="27" name="사각형: 둥근 모서리 26">
            <a:extLst>
              <a:ext uri="{FF2B5EF4-FFF2-40B4-BE49-F238E27FC236}">
                <a16:creationId xmlns:a16="http://schemas.microsoft.com/office/drawing/2014/main" id="{8E06CE22-F414-454C-BA02-C14849C01DCE}"/>
              </a:ext>
            </a:extLst>
          </p:cNvPr>
          <p:cNvSpPr/>
          <p:nvPr/>
        </p:nvSpPr>
        <p:spPr>
          <a:xfrm>
            <a:off x="897245" y="4458725"/>
            <a:ext cx="10591339" cy="1023238"/>
          </a:xfrm>
          <a:prstGeom prst="roundRect">
            <a:avLst/>
          </a:prstGeom>
          <a:solidFill>
            <a:srgbClr val="62BB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  <a:defRPr/>
            </a:pPr>
            <a:r>
              <a:rPr lang="ko-KR" altLang="en-US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녹색당은 탄핵 이후 사회비전으로 </a:t>
            </a:r>
            <a:r>
              <a:rPr lang="en-US" altLang="ko-KR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‘</a:t>
            </a:r>
            <a:r>
              <a:rPr lang="ko-KR" altLang="en-US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생태적 평등사회</a:t>
            </a:r>
            <a:r>
              <a:rPr lang="en-US" altLang="ko-KR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’</a:t>
            </a:r>
            <a:r>
              <a:rPr lang="ko-KR" altLang="en-US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를</a:t>
            </a:r>
            <a:r>
              <a:rPr lang="en-US" altLang="ko-KR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, </a:t>
            </a:r>
            <a:r>
              <a:rPr lang="ko-KR" altLang="en-US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개헌안으로는 </a:t>
            </a:r>
            <a:r>
              <a:rPr lang="en-US" altLang="ko-KR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‘</a:t>
            </a:r>
            <a:r>
              <a:rPr lang="ko-KR" altLang="en-US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생태헌법</a:t>
            </a:r>
            <a:r>
              <a:rPr lang="en-US" altLang="ko-KR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’</a:t>
            </a:r>
            <a:r>
              <a:rPr lang="ko-KR" altLang="en-US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을 제시</a:t>
            </a:r>
            <a:endParaRPr lang="en-US" altLang="ko-KR" sz="2200" spc="-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8848725" y="-1244600"/>
            <a:ext cx="914400" cy="914400"/>
          </a:xfrm>
          <a:prstGeom prst="rect">
            <a:avLst/>
          </a:prstGeom>
          <a:solidFill>
            <a:srgbClr val="383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직사각형 6"/>
          <p:cNvSpPr/>
          <p:nvPr/>
        </p:nvSpPr>
        <p:spPr>
          <a:xfrm>
            <a:off x="10067925" y="-1244600"/>
            <a:ext cx="914400" cy="914400"/>
          </a:xfrm>
          <a:prstGeom prst="rect">
            <a:avLst/>
          </a:prstGeom>
          <a:solidFill>
            <a:srgbClr val="504D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직사각형 7"/>
          <p:cNvSpPr/>
          <p:nvPr/>
        </p:nvSpPr>
        <p:spPr>
          <a:xfrm>
            <a:off x="11287125" y="-1244600"/>
            <a:ext cx="914400" cy="914400"/>
          </a:xfrm>
          <a:prstGeom prst="rect">
            <a:avLst/>
          </a:prstGeom>
          <a:solidFill>
            <a:srgbClr val="6B64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직사각형 8"/>
          <p:cNvSpPr/>
          <p:nvPr/>
        </p:nvSpPr>
        <p:spPr>
          <a:xfrm>
            <a:off x="7629525" y="-1244600"/>
            <a:ext cx="914400" cy="914400"/>
          </a:xfrm>
          <a:prstGeom prst="rect">
            <a:avLst/>
          </a:prstGeom>
          <a:solidFill>
            <a:srgbClr val="FEE2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이등변 삼각형 15"/>
          <p:cNvSpPr/>
          <p:nvPr/>
        </p:nvSpPr>
        <p:spPr>
          <a:xfrm rot="5400000" flipV="1">
            <a:off x="7834820" y="5147802"/>
            <a:ext cx="208182" cy="215619"/>
          </a:xfrm>
          <a:prstGeom prst="triangle">
            <a:avLst>
              <a:gd name="adj" fmla="val 10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159555" y="1630389"/>
            <a:ext cx="2523448" cy="186204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11500" spc="-150" dirty="0">
                <a:ln w="19050">
                  <a:solidFill>
                    <a:srgbClr val="00B050"/>
                  </a:solidFill>
                </a:ln>
                <a:noFill/>
                <a:latin typeface="에스코어 드림 9 Black" pitchFamily="34" charset="-127"/>
                <a:ea typeface="에스코어 드림 9 Black" pitchFamily="34" charset="-127"/>
              </a:rPr>
              <a:t>02.</a:t>
            </a:r>
            <a:endParaRPr lang="en-US" sz="11500" spc="-150" dirty="0">
              <a:noFill/>
              <a:latin typeface="에스코어 드림 9 Black" pitchFamily="34" charset="-127"/>
              <a:ea typeface="에스코어 드림 9 Black" pitchFamily="34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21699" y="4738727"/>
            <a:ext cx="5081840" cy="66261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차별과 혐오를 넘어</a:t>
            </a:r>
            <a:r>
              <a:rPr lang="en-US" altLang="ko-KR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, </a:t>
            </a:r>
            <a:r>
              <a:rPr lang="ko-KR" altLang="en-US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평등으로</a:t>
            </a:r>
            <a:r>
              <a:rPr lang="en-US" altLang="ko-KR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! </a:t>
            </a:r>
          </a:p>
          <a:p>
            <a:pPr>
              <a:lnSpc>
                <a:spcPct val="120000"/>
              </a:lnSpc>
              <a:defRPr/>
            </a:pPr>
            <a:r>
              <a:rPr lang="ko-KR" altLang="en-US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기후를 지키고 삶을 돌보는 생태평화의 녹색 민주주의로</a:t>
            </a:r>
            <a:r>
              <a:rPr lang="en-US" altLang="ko-KR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!</a:t>
            </a:r>
            <a:endParaRPr lang="en-US" sz="1600" spc="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50000"/>
                  <a:lumOff val="50000"/>
                </a:schemeClr>
              </a:solidFill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0" y="5524098"/>
            <a:ext cx="8046720" cy="457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159554" y="3263017"/>
            <a:ext cx="9582587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40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에스코어 드림 9 Black" pitchFamily="34" charset="-127"/>
                <a:ea typeface="에스코어 드림 9 Black" pitchFamily="34" charset="-127"/>
              </a:rPr>
              <a:t>기후</a:t>
            </a:r>
            <a:r>
              <a:rPr lang="en-US" altLang="ko-KR" sz="40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에스코어 드림 9 Black" pitchFamily="34" charset="-127"/>
                <a:ea typeface="에스코어 드림 9 Black" pitchFamily="34" charset="-127"/>
              </a:rPr>
              <a:t>‧</a:t>
            </a:r>
            <a:r>
              <a:rPr lang="ko-KR" altLang="en-US" sz="40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에스코어 드림 9 Black" pitchFamily="34" charset="-127"/>
                <a:ea typeface="에스코어 드림 9 Black" pitchFamily="34" charset="-127"/>
              </a:rPr>
              <a:t>생태위기와 사회경제적 불평등 위기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6232257" y="-1244600"/>
            <a:ext cx="914400" cy="9144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9188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8848725" y="-1244600"/>
            <a:ext cx="914400" cy="914400"/>
          </a:xfrm>
          <a:prstGeom prst="rect">
            <a:avLst/>
          </a:prstGeom>
          <a:solidFill>
            <a:srgbClr val="383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직사각형 6"/>
          <p:cNvSpPr/>
          <p:nvPr/>
        </p:nvSpPr>
        <p:spPr>
          <a:xfrm>
            <a:off x="10067925" y="-1244600"/>
            <a:ext cx="914400" cy="914400"/>
          </a:xfrm>
          <a:prstGeom prst="rect">
            <a:avLst/>
          </a:prstGeom>
          <a:solidFill>
            <a:srgbClr val="504D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8" name="직사각형 7"/>
          <p:cNvSpPr/>
          <p:nvPr/>
        </p:nvSpPr>
        <p:spPr>
          <a:xfrm>
            <a:off x="11287125" y="-1244600"/>
            <a:ext cx="914400" cy="914400"/>
          </a:xfrm>
          <a:prstGeom prst="rect">
            <a:avLst/>
          </a:prstGeom>
          <a:solidFill>
            <a:srgbClr val="6B64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9" name="직사각형 8"/>
          <p:cNvSpPr/>
          <p:nvPr/>
        </p:nvSpPr>
        <p:spPr>
          <a:xfrm>
            <a:off x="7629525" y="-1244600"/>
            <a:ext cx="914400" cy="914400"/>
          </a:xfrm>
          <a:prstGeom prst="rect">
            <a:avLst/>
          </a:prstGeom>
          <a:solidFill>
            <a:srgbClr val="FEE2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9401" y="374596"/>
            <a:ext cx="5265372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02 </a:t>
            </a:r>
            <a:r>
              <a:rPr lang="ko-KR" alt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기후</a:t>
            </a:r>
            <a:r>
              <a:rPr lang="en-US" altLang="ko-KR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‧</a:t>
            </a:r>
            <a:r>
              <a:rPr lang="ko-KR" alt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생태위기와 사회경제적 불평등 위기</a:t>
            </a:r>
            <a:endParaRPr lang="ko-KR" altLang="en-US" sz="1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  <a:p>
            <a:pPr>
              <a:defRPr/>
            </a:pPr>
            <a:r>
              <a:rPr lang="ko-KR" altLang="en-US" sz="14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 </a:t>
            </a:r>
            <a:endParaRPr lang="en-US" altLang="ko-KR" sz="140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cxnSp>
        <p:nvCxnSpPr>
          <p:cNvPr id="26" name="직선 연결선 25"/>
          <p:cNvCxnSpPr/>
          <p:nvPr/>
        </p:nvCxnSpPr>
        <p:spPr>
          <a:xfrm>
            <a:off x="705654" y="802335"/>
            <a:ext cx="10782930" cy="0"/>
          </a:xfrm>
          <a:prstGeom prst="line">
            <a:avLst/>
          </a:prstGeom>
          <a:ln>
            <a:solidFill>
              <a:srgbClr val="00B05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직사각형 36"/>
          <p:cNvSpPr/>
          <p:nvPr/>
        </p:nvSpPr>
        <p:spPr>
          <a:xfrm>
            <a:off x="700126" y="779234"/>
            <a:ext cx="1512000" cy="457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rgbClr val="00B050"/>
              </a:solidFill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10828666" y="176681"/>
            <a:ext cx="543656" cy="543656"/>
          </a:xfrm>
          <a:prstGeom prst="rect">
            <a:avLst/>
          </a:prstGeom>
          <a:solidFill>
            <a:srgbClr val="62BB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사각형: 둥근 모서리 12">
            <a:extLst>
              <a:ext uri="{FF2B5EF4-FFF2-40B4-BE49-F238E27FC236}">
                <a16:creationId xmlns:a16="http://schemas.microsoft.com/office/drawing/2014/main" id="{60FA2475-DF0C-43C2-930B-CA3D55018F72}"/>
              </a:ext>
            </a:extLst>
          </p:cNvPr>
          <p:cNvSpPr/>
          <p:nvPr/>
        </p:nvSpPr>
        <p:spPr>
          <a:xfrm>
            <a:off x="797663" y="1055711"/>
            <a:ext cx="10591340" cy="2890837"/>
          </a:xfrm>
          <a:prstGeom prst="roundRect">
            <a:avLst>
              <a:gd name="adj" fmla="val 19867"/>
            </a:avLst>
          </a:prstGeom>
          <a:noFill/>
          <a:ln w="12700">
            <a:solidFill>
              <a:srgbClr val="6B64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rgbClr val="6B645C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41EAB69-172E-4B4B-B752-444AF3C54408}"/>
              </a:ext>
            </a:extLst>
          </p:cNvPr>
          <p:cNvSpPr txBox="1"/>
          <p:nvPr/>
        </p:nvSpPr>
        <p:spPr>
          <a:xfrm>
            <a:off x="2524222" y="1302672"/>
            <a:ext cx="8120104" cy="23517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000" dirty="0" err="1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국민의힘과</a:t>
            </a:r>
            <a:r>
              <a:rPr lang="ko-KR" altLang="en-US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 민주당 모두 자본주의 성장체제 </a:t>
            </a:r>
            <a:r>
              <a:rPr lang="ko-KR" altLang="en-US" sz="2000" dirty="0" err="1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정치신념</a:t>
            </a:r>
            <a:r>
              <a:rPr lang="ko-KR" altLang="en-US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 공유</a:t>
            </a:r>
            <a:br>
              <a:rPr lang="en-US" altLang="ko-KR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</a:br>
            <a:endParaRPr lang="en-US" altLang="ko-KR" sz="20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  <a:defRPr/>
            </a:pPr>
            <a:r>
              <a:rPr lang="en-US" altLang="ko-KR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200</a:t>
            </a:r>
            <a:r>
              <a:rPr lang="ko-KR" altLang="en-US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년간 화석연료 의존하다 </a:t>
            </a:r>
            <a:r>
              <a:rPr lang="en-US" altLang="ko-KR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2050 </a:t>
            </a:r>
            <a:r>
              <a:rPr lang="ko-KR" altLang="en-US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탄소제로 체제로의 전환은 인류의 도전 </a:t>
            </a:r>
            <a:endParaRPr lang="en-US" altLang="ko-KR" sz="20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  <a:defRPr/>
            </a:pPr>
            <a:r>
              <a:rPr lang="ko-KR" altLang="en-US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기후 피해가 저소득층에 집중되는 문제에 주목</a:t>
            </a:r>
            <a:endParaRPr lang="en-US" altLang="ko-KR" sz="20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  <a:p>
            <a:pPr marL="285750" indent="-285750">
              <a:lnSpc>
                <a:spcPct val="150000"/>
              </a:lnSpc>
              <a:buFontTx/>
              <a:buChar char="-"/>
              <a:defRPr/>
            </a:pPr>
            <a:r>
              <a:rPr lang="ko-KR" altLang="en-US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정의로운 전환</a:t>
            </a:r>
            <a:r>
              <a:rPr lang="en-US" altLang="ko-KR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: </a:t>
            </a:r>
            <a:r>
              <a:rPr lang="ko-KR" altLang="en-US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일자리 소득 보장</a:t>
            </a:r>
            <a:r>
              <a:rPr lang="en-US" altLang="ko-KR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, </a:t>
            </a:r>
            <a:r>
              <a:rPr lang="ko-KR" altLang="en-US" sz="2000" dirty="0"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삶의 기본 필요 공적 보장 필요</a:t>
            </a:r>
            <a:endParaRPr lang="en-US" altLang="ko-KR" sz="20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sp>
        <p:nvSpPr>
          <p:cNvPr id="27" name="사각형: 둥근 모서리 26">
            <a:extLst>
              <a:ext uri="{FF2B5EF4-FFF2-40B4-BE49-F238E27FC236}">
                <a16:creationId xmlns:a16="http://schemas.microsoft.com/office/drawing/2014/main" id="{8E06CE22-F414-454C-BA02-C14849C01DCE}"/>
              </a:ext>
            </a:extLst>
          </p:cNvPr>
          <p:cNvSpPr/>
          <p:nvPr/>
        </p:nvSpPr>
        <p:spPr>
          <a:xfrm>
            <a:off x="897245" y="4458725"/>
            <a:ext cx="10591339" cy="1023238"/>
          </a:xfrm>
          <a:prstGeom prst="roundRect">
            <a:avLst/>
          </a:prstGeom>
          <a:solidFill>
            <a:srgbClr val="62BB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  <a:defRPr/>
            </a:pPr>
            <a:r>
              <a:rPr lang="ko-KR" altLang="en-US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녹색당은  </a:t>
            </a:r>
            <a:r>
              <a:rPr lang="en-US" altLang="ko-KR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‘</a:t>
            </a:r>
            <a:r>
              <a:rPr lang="ko-KR" altLang="en-US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자본주의 성장체제</a:t>
            </a:r>
            <a:r>
              <a:rPr lang="en-US" altLang="ko-KR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’</a:t>
            </a:r>
            <a:r>
              <a:rPr lang="ko-KR" altLang="en-US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는 </a:t>
            </a:r>
            <a:endParaRPr lang="en-US" altLang="ko-KR" sz="2200" spc="-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ct val="110000"/>
              </a:lnSpc>
              <a:defRPr/>
            </a:pPr>
            <a:r>
              <a:rPr lang="ko-KR" altLang="en-US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기후</a:t>
            </a:r>
            <a:r>
              <a:rPr lang="en-US" altLang="ko-KR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‧</a:t>
            </a:r>
            <a:r>
              <a:rPr lang="ko-KR" altLang="en-US" sz="2200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생태위기와 사회경제 불평등 위기의 동일한 기원이라고 진단</a:t>
            </a:r>
            <a:endParaRPr lang="en-US" altLang="ko-KR" sz="2200" spc="-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4451696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8848725" y="-1244600"/>
            <a:ext cx="914400" cy="914400"/>
          </a:xfrm>
          <a:prstGeom prst="rect">
            <a:avLst/>
          </a:prstGeom>
          <a:solidFill>
            <a:srgbClr val="383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직사각형 6"/>
          <p:cNvSpPr/>
          <p:nvPr/>
        </p:nvSpPr>
        <p:spPr>
          <a:xfrm>
            <a:off x="10067925" y="-1244600"/>
            <a:ext cx="914400" cy="914400"/>
          </a:xfrm>
          <a:prstGeom prst="rect">
            <a:avLst/>
          </a:prstGeom>
          <a:solidFill>
            <a:srgbClr val="504D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8" name="직사각형 7"/>
          <p:cNvSpPr/>
          <p:nvPr/>
        </p:nvSpPr>
        <p:spPr>
          <a:xfrm>
            <a:off x="11287125" y="-1244600"/>
            <a:ext cx="914400" cy="914400"/>
          </a:xfrm>
          <a:prstGeom prst="rect">
            <a:avLst/>
          </a:prstGeom>
          <a:solidFill>
            <a:srgbClr val="6B64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9" name="직사각형 8"/>
          <p:cNvSpPr/>
          <p:nvPr/>
        </p:nvSpPr>
        <p:spPr>
          <a:xfrm>
            <a:off x="7629525" y="-1244600"/>
            <a:ext cx="914400" cy="914400"/>
          </a:xfrm>
          <a:prstGeom prst="rect">
            <a:avLst/>
          </a:prstGeom>
          <a:solidFill>
            <a:srgbClr val="FEE2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9401" y="374596"/>
            <a:ext cx="5265372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02 </a:t>
            </a:r>
            <a:r>
              <a:rPr lang="ko-KR" alt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기후</a:t>
            </a:r>
            <a:r>
              <a:rPr lang="en-US" altLang="ko-KR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‧</a:t>
            </a:r>
            <a:r>
              <a:rPr lang="ko-KR" alt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생태위기와 사회경제적 불평등 위기</a:t>
            </a:r>
            <a:endParaRPr lang="ko-KR" altLang="en-US" sz="1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  <a:p>
            <a:pPr>
              <a:defRPr/>
            </a:pPr>
            <a:r>
              <a:rPr lang="ko-KR" altLang="en-US" sz="14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 </a:t>
            </a:r>
            <a:endParaRPr lang="en-US" altLang="ko-KR" sz="140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cxnSp>
        <p:nvCxnSpPr>
          <p:cNvPr id="26" name="직선 연결선 25"/>
          <p:cNvCxnSpPr/>
          <p:nvPr/>
        </p:nvCxnSpPr>
        <p:spPr>
          <a:xfrm>
            <a:off x="705654" y="802335"/>
            <a:ext cx="10782930" cy="0"/>
          </a:xfrm>
          <a:prstGeom prst="line">
            <a:avLst/>
          </a:prstGeom>
          <a:ln>
            <a:solidFill>
              <a:srgbClr val="00B05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직사각형 36"/>
          <p:cNvSpPr/>
          <p:nvPr/>
        </p:nvSpPr>
        <p:spPr>
          <a:xfrm>
            <a:off x="700126" y="779234"/>
            <a:ext cx="1512000" cy="457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rgbClr val="00B050"/>
              </a:solidFill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10828666" y="176681"/>
            <a:ext cx="543656" cy="543656"/>
          </a:xfrm>
          <a:prstGeom prst="rect">
            <a:avLst/>
          </a:prstGeom>
          <a:solidFill>
            <a:srgbClr val="62BB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BA38ED03-3F98-40A1-8F14-A830FCCABB4B}"/>
              </a:ext>
            </a:extLst>
          </p:cNvPr>
          <p:cNvSpPr/>
          <p:nvPr/>
        </p:nvSpPr>
        <p:spPr>
          <a:xfrm>
            <a:off x="700127" y="1010592"/>
            <a:ext cx="10782930" cy="5663090"/>
          </a:xfrm>
          <a:prstGeom prst="roundRect">
            <a:avLst>
              <a:gd name="adj" fmla="val 19867"/>
            </a:avLst>
          </a:prstGeom>
          <a:noFill/>
          <a:ln w="12700">
            <a:solidFill>
              <a:srgbClr val="6B64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rgbClr val="6B645C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11F69C-F4A4-4ABE-B5C2-05B20DD28184}"/>
              </a:ext>
            </a:extLst>
          </p:cNvPr>
          <p:cNvSpPr txBox="1"/>
          <p:nvPr/>
        </p:nvSpPr>
        <p:spPr>
          <a:xfrm>
            <a:off x="870012" y="1672784"/>
            <a:ext cx="1482571" cy="68063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/>
            </a:pPr>
            <a:r>
              <a:rPr lang="ko-KR" altLang="en-US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사회경제</a:t>
            </a:r>
            <a:endParaRPr lang="en-US" altLang="ko-KR" spc="-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ct val="110000"/>
              </a:lnSpc>
              <a:defRPr/>
            </a:pPr>
            <a:r>
              <a:rPr lang="ko-KR" altLang="en-US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차별과 불평등</a:t>
            </a:r>
            <a:endParaRPr lang="en-US" altLang="ko-KR" spc="-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98AA86-EE76-431C-A122-27704B604308}"/>
              </a:ext>
            </a:extLst>
          </p:cNvPr>
          <p:cNvSpPr txBox="1"/>
          <p:nvPr/>
        </p:nvSpPr>
        <p:spPr>
          <a:xfrm>
            <a:off x="2506895" y="1151512"/>
            <a:ext cx="8678970" cy="503432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대한민국 신자유주의 정치경제 체제</a:t>
            </a:r>
            <a:r>
              <a:rPr lang="en-US" altLang="ko-KR" b="1" dirty="0">
                <a:latin typeface="Noto Sans KR" pitchFamily="34" charset="-127"/>
                <a:ea typeface="Noto Sans KR" pitchFamily="34" charset="-127"/>
              </a:rPr>
              <a:t> 1997</a:t>
            </a: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년 외환위기 계기로 급속 형성</a:t>
            </a:r>
            <a:br>
              <a:rPr lang="en-US" altLang="ko-KR" b="1" dirty="0">
                <a:latin typeface="Noto Sans KR" pitchFamily="34" charset="-127"/>
                <a:ea typeface="Noto Sans KR" pitchFamily="34" charset="-127"/>
              </a:rPr>
            </a:b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(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시장 자율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정부 축소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규제완화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민영화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노동시장 유연화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비정규직 증가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공공부문 축소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긴축 등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 </a:t>
            </a:r>
            <a:endParaRPr lang="en-US" altLang="ko-KR" spc="-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" pitchFamily="34" charset="-127"/>
              <a:ea typeface="Noto Sans KR" pitchFamily="34" charset="-127"/>
            </a:endParaRPr>
          </a:p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자산과 소득의 불평등</a:t>
            </a:r>
            <a:br>
              <a:rPr lang="en-US" altLang="ko-KR" b="1" dirty="0">
                <a:latin typeface="Noto Sans KR" pitchFamily="34" charset="-127"/>
                <a:ea typeface="Noto Sans KR" pitchFamily="34" charset="-127"/>
              </a:rPr>
            </a:b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(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대한민국 상위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10%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와 하위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50%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자산격차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52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배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</a:t>
            </a:r>
          </a:p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비정규직</a:t>
            </a:r>
            <a:br>
              <a:rPr lang="en-US" altLang="ko-KR" b="1" dirty="0">
                <a:latin typeface="Noto Sans KR" pitchFamily="34" charset="-127"/>
                <a:ea typeface="Noto Sans KR" pitchFamily="34" charset="-127"/>
              </a:rPr>
            </a:b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(2024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년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8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월 기준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비정규직 노동자 수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845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만 명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임금노동자의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38%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차지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</a:t>
            </a:r>
          </a:p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불안정노동</a:t>
            </a:r>
            <a:br>
              <a:rPr lang="en-US" altLang="ko-KR" b="1" dirty="0">
                <a:latin typeface="Noto Sans KR" pitchFamily="34" charset="-127"/>
                <a:ea typeface="Noto Sans KR" pitchFamily="34" charset="-127"/>
              </a:rPr>
            </a:b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(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독립된 자격으로 용역 제공하여 수당을 받는 비임금노동자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2022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년 기준 연평균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1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천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114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만원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</a:t>
            </a:r>
          </a:p>
          <a:p>
            <a:pPr marL="342900" indent="-342900">
              <a:lnSpc>
                <a:spcPct val="150000"/>
              </a:lnSpc>
              <a:buAutoNum type="arabicParenBoth"/>
            </a:pP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청년실업</a:t>
            </a:r>
            <a:br>
              <a:rPr lang="en-US" altLang="ko-KR" b="1" dirty="0">
                <a:latin typeface="Noto Sans KR" pitchFamily="34" charset="-127"/>
                <a:ea typeface="Noto Sans KR" pitchFamily="34" charset="-127"/>
              </a:rPr>
            </a:b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(2024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년 기준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전체 실업자 중 청년층 비율 무려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37%)</a:t>
            </a:r>
          </a:p>
        </p:txBody>
      </p:sp>
    </p:spTree>
    <p:extLst>
      <p:ext uri="{BB962C8B-B14F-4D97-AF65-F5344CB8AC3E}">
        <p14:creationId xmlns:p14="http://schemas.microsoft.com/office/powerpoint/2010/main" val="305023817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8848725" y="-1244600"/>
            <a:ext cx="914400" cy="914400"/>
          </a:xfrm>
          <a:prstGeom prst="rect">
            <a:avLst/>
          </a:prstGeom>
          <a:solidFill>
            <a:srgbClr val="383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직사각형 6"/>
          <p:cNvSpPr/>
          <p:nvPr/>
        </p:nvSpPr>
        <p:spPr>
          <a:xfrm>
            <a:off x="10067925" y="-1244600"/>
            <a:ext cx="914400" cy="914400"/>
          </a:xfrm>
          <a:prstGeom prst="rect">
            <a:avLst/>
          </a:prstGeom>
          <a:solidFill>
            <a:srgbClr val="504D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8" name="직사각형 7"/>
          <p:cNvSpPr/>
          <p:nvPr/>
        </p:nvSpPr>
        <p:spPr>
          <a:xfrm>
            <a:off x="11287125" y="-1244600"/>
            <a:ext cx="914400" cy="914400"/>
          </a:xfrm>
          <a:prstGeom prst="rect">
            <a:avLst/>
          </a:prstGeom>
          <a:solidFill>
            <a:srgbClr val="6B64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9" name="직사각형 8"/>
          <p:cNvSpPr/>
          <p:nvPr/>
        </p:nvSpPr>
        <p:spPr>
          <a:xfrm>
            <a:off x="7629525" y="-1244600"/>
            <a:ext cx="914400" cy="914400"/>
          </a:xfrm>
          <a:prstGeom prst="rect">
            <a:avLst/>
          </a:prstGeom>
          <a:solidFill>
            <a:srgbClr val="FEE2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29401" y="374596"/>
            <a:ext cx="5265372" cy="5539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02 </a:t>
            </a:r>
            <a:r>
              <a:rPr lang="ko-KR" alt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기후</a:t>
            </a:r>
            <a:r>
              <a:rPr lang="en-US" altLang="ko-KR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‧</a:t>
            </a:r>
            <a:r>
              <a:rPr lang="ko-KR" altLang="en-US" sz="16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생태위기와 사회경제적 불평등 위기</a:t>
            </a:r>
            <a:endParaRPr lang="ko-KR" altLang="en-US" sz="1600" dirty="0"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  <a:p>
            <a:pPr>
              <a:defRPr/>
            </a:pPr>
            <a:r>
              <a:rPr lang="ko-KR" altLang="en-US" sz="14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  </a:t>
            </a:r>
            <a:endParaRPr lang="en-US" altLang="ko-KR" sz="140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cxnSp>
        <p:nvCxnSpPr>
          <p:cNvPr id="26" name="직선 연결선 25"/>
          <p:cNvCxnSpPr/>
          <p:nvPr/>
        </p:nvCxnSpPr>
        <p:spPr>
          <a:xfrm>
            <a:off x="705654" y="802335"/>
            <a:ext cx="10782930" cy="0"/>
          </a:xfrm>
          <a:prstGeom prst="line">
            <a:avLst/>
          </a:prstGeom>
          <a:ln>
            <a:solidFill>
              <a:srgbClr val="00B05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직사각형 36"/>
          <p:cNvSpPr/>
          <p:nvPr/>
        </p:nvSpPr>
        <p:spPr>
          <a:xfrm>
            <a:off x="700126" y="779234"/>
            <a:ext cx="1512000" cy="457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rgbClr val="00B050"/>
              </a:solidFill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10828666" y="176681"/>
            <a:ext cx="543656" cy="543656"/>
          </a:xfrm>
          <a:prstGeom prst="rect">
            <a:avLst/>
          </a:prstGeom>
          <a:solidFill>
            <a:srgbClr val="62BB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BA38ED03-3F98-40A1-8F14-A830FCCABB4B}"/>
              </a:ext>
            </a:extLst>
          </p:cNvPr>
          <p:cNvSpPr/>
          <p:nvPr/>
        </p:nvSpPr>
        <p:spPr>
          <a:xfrm>
            <a:off x="700127" y="1010592"/>
            <a:ext cx="10782930" cy="5663090"/>
          </a:xfrm>
          <a:prstGeom prst="roundRect">
            <a:avLst>
              <a:gd name="adj" fmla="val 19867"/>
            </a:avLst>
          </a:prstGeom>
          <a:noFill/>
          <a:ln w="12700">
            <a:solidFill>
              <a:srgbClr val="6B64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>
              <a:solidFill>
                <a:srgbClr val="6B645C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11F69C-F4A4-4ABE-B5C2-05B20DD28184}"/>
              </a:ext>
            </a:extLst>
          </p:cNvPr>
          <p:cNvSpPr txBox="1"/>
          <p:nvPr/>
        </p:nvSpPr>
        <p:spPr>
          <a:xfrm>
            <a:off x="870012" y="1672784"/>
            <a:ext cx="1482571" cy="68063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  <a:defRPr/>
            </a:pPr>
            <a:r>
              <a:rPr lang="ko-KR" altLang="en-US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사회경제</a:t>
            </a:r>
            <a:endParaRPr lang="en-US" altLang="ko-KR" spc="-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  <a:p>
            <a:pPr algn="ctr">
              <a:lnSpc>
                <a:spcPct val="110000"/>
              </a:lnSpc>
              <a:defRPr/>
            </a:pPr>
            <a:r>
              <a:rPr lang="ko-KR" altLang="en-US" spc="-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Noto Sans KR Black" panose="020B0200000000000000" pitchFamily="50" charset="-127"/>
                <a:ea typeface="Noto Sans KR Black" panose="020B0200000000000000" pitchFamily="50" charset="-127"/>
              </a:rPr>
              <a:t>차별과 불평등</a:t>
            </a:r>
            <a:endParaRPr lang="en-US" altLang="ko-KR" spc="-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rgbClr val="00B050"/>
              </a:solidFill>
              <a:latin typeface="Noto Sans KR Black" panose="020B0200000000000000" pitchFamily="50" charset="-127"/>
              <a:ea typeface="Noto Sans KR Black" panose="020B0200000000000000" pitchFamily="50" charset="-12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98AA86-EE76-431C-A122-27704B604308}"/>
              </a:ext>
            </a:extLst>
          </p:cNvPr>
          <p:cNvSpPr txBox="1"/>
          <p:nvPr/>
        </p:nvSpPr>
        <p:spPr>
          <a:xfrm>
            <a:off x="2506895" y="1151512"/>
            <a:ext cx="8678970" cy="503432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b="1" dirty="0">
                <a:latin typeface="Noto Sans KR" pitchFamily="34" charset="-127"/>
                <a:ea typeface="Noto Sans KR" pitchFamily="34" charset="-127"/>
              </a:rPr>
              <a:t>(6) </a:t>
            </a: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몰락하는 자영업자</a:t>
            </a:r>
            <a:br>
              <a:rPr lang="en-US" altLang="ko-KR" b="1" dirty="0">
                <a:latin typeface="Noto Sans KR" pitchFamily="34" charset="-127"/>
                <a:ea typeface="Noto Sans KR" pitchFamily="34" charset="-127"/>
              </a:rPr>
            </a:b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       (2023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년 기준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월 소득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100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만원 미만 개인사업자는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922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만 명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전체 개인사업자의</a:t>
            </a:r>
            <a:br>
              <a:rPr lang="en-US" altLang="ko-KR" dirty="0">
                <a:latin typeface="Noto Sans KR" pitchFamily="34" charset="-127"/>
                <a:ea typeface="Noto Sans KR" pitchFamily="34" charset="-127"/>
              </a:rPr>
            </a:b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      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75.7%)</a:t>
            </a:r>
          </a:p>
          <a:p>
            <a:pPr>
              <a:lnSpc>
                <a:spcPct val="150000"/>
              </a:lnSpc>
            </a:pPr>
            <a:r>
              <a:rPr lang="en-US" altLang="ko-KR" b="1" dirty="0">
                <a:latin typeface="Noto Sans KR" pitchFamily="34" charset="-127"/>
                <a:ea typeface="Noto Sans KR" pitchFamily="34" charset="-127"/>
              </a:rPr>
              <a:t>(7) </a:t>
            </a: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가계부채 증가</a:t>
            </a:r>
            <a:br>
              <a:rPr lang="en-US" altLang="ko-KR" b="1" dirty="0">
                <a:latin typeface="Noto Sans KR" pitchFamily="34" charset="-127"/>
                <a:ea typeface="Noto Sans KR" pitchFamily="34" charset="-127"/>
              </a:rPr>
            </a:b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       (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이명박 전세대출 도입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박근혜 주택도시보증공사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(HUG)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전세대출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,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문재인 부동산</a:t>
            </a:r>
            <a:endParaRPr lang="en-US" altLang="ko-KR" dirty="0">
              <a:latin typeface="Noto Sans KR" pitchFamily="34" charset="-127"/>
              <a:ea typeface="Noto Sans KR" pitchFamily="34" charset="-127"/>
            </a:endParaRPr>
          </a:p>
          <a:p>
            <a:pPr>
              <a:lnSpc>
                <a:spcPct val="150000"/>
              </a:lnSpc>
            </a:pP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      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 버블 방치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b="1" dirty="0">
                <a:latin typeface="Noto Sans KR" pitchFamily="34" charset="-127"/>
                <a:ea typeface="Noto Sans KR" pitchFamily="34" charset="-127"/>
              </a:rPr>
              <a:t>(8) </a:t>
            </a: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투기수단이 된 주택 정책</a:t>
            </a:r>
            <a:endParaRPr lang="en-US" altLang="ko-KR" b="1" dirty="0">
              <a:latin typeface="Noto Sans KR" pitchFamily="34" charset="-127"/>
              <a:ea typeface="Noto Sans KR" pitchFamily="34" charset="-127"/>
            </a:endParaRPr>
          </a:p>
          <a:p>
            <a:pPr>
              <a:lnSpc>
                <a:spcPct val="150000"/>
              </a:lnSpc>
            </a:pP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       (2023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년 기준 주택보급률은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102%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이지만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2,207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만 가구 중 무주택 가구는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43.6%)</a:t>
            </a:r>
          </a:p>
          <a:p>
            <a:pPr>
              <a:lnSpc>
                <a:spcPct val="150000"/>
              </a:lnSpc>
            </a:pPr>
            <a:r>
              <a:rPr lang="en-US" altLang="ko-KR" b="1" dirty="0">
                <a:latin typeface="Noto Sans KR" pitchFamily="34" charset="-127"/>
                <a:ea typeface="Noto Sans KR" pitchFamily="34" charset="-127"/>
              </a:rPr>
              <a:t>(9) </a:t>
            </a: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노인빈곤</a:t>
            </a:r>
            <a:endParaRPr lang="en-US" altLang="ko-KR" b="1" dirty="0">
              <a:latin typeface="Noto Sans KR" pitchFamily="34" charset="-127"/>
              <a:ea typeface="Noto Sans KR" pitchFamily="34" charset="-127"/>
            </a:endParaRPr>
          </a:p>
          <a:p>
            <a:pPr>
              <a:lnSpc>
                <a:spcPct val="150000"/>
              </a:lnSpc>
            </a:pP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       (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대한민국 노인빈곤율은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2020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년 기준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40.4%, OECD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국가 중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1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위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b="1" dirty="0">
                <a:latin typeface="Noto Sans KR" pitchFamily="34" charset="-127"/>
                <a:ea typeface="Noto Sans KR" pitchFamily="34" charset="-127"/>
              </a:rPr>
              <a:t>(10) </a:t>
            </a:r>
            <a:r>
              <a:rPr lang="ko-KR" altLang="en-US" b="1" dirty="0">
                <a:latin typeface="Noto Sans KR" pitchFamily="34" charset="-127"/>
                <a:ea typeface="Noto Sans KR" pitchFamily="34" charset="-127"/>
              </a:rPr>
              <a:t>높은 자살률과 </a:t>
            </a:r>
            <a:r>
              <a:rPr lang="ko-KR" altLang="en-US" b="1" dirty="0" err="1">
                <a:latin typeface="Noto Sans KR" pitchFamily="34" charset="-127"/>
                <a:ea typeface="Noto Sans KR" pitchFamily="34" charset="-127"/>
              </a:rPr>
              <a:t>고독사</a:t>
            </a:r>
            <a:endParaRPr lang="en-US" altLang="ko-KR" b="1" dirty="0">
              <a:latin typeface="Noto Sans KR" pitchFamily="34" charset="-127"/>
              <a:ea typeface="Noto Sans KR" pitchFamily="34" charset="-127"/>
            </a:endParaRPr>
          </a:p>
          <a:p>
            <a:pPr>
              <a:lnSpc>
                <a:spcPct val="150000"/>
              </a:lnSpc>
            </a:pP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        (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청년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(20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세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~34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세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과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 80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세 이상 노인 자살률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OECD 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국가 중 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1</a:t>
            </a:r>
            <a:r>
              <a:rPr lang="ko-KR" altLang="en-US" dirty="0">
                <a:latin typeface="Noto Sans KR" pitchFamily="34" charset="-127"/>
                <a:ea typeface="Noto Sans KR" pitchFamily="34" charset="-127"/>
              </a:rPr>
              <a:t>위</a:t>
            </a:r>
            <a:r>
              <a:rPr lang="en-US" altLang="ko-KR" dirty="0">
                <a:latin typeface="Noto Sans KR" pitchFamily="34" charset="-127"/>
                <a:ea typeface="Noto Sans KR" pitchFamily="34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1307233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8848725" y="-1244600"/>
            <a:ext cx="914400" cy="914400"/>
          </a:xfrm>
          <a:prstGeom prst="rect">
            <a:avLst/>
          </a:prstGeom>
          <a:solidFill>
            <a:srgbClr val="3833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직사각형 6"/>
          <p:cNvSpPr/>
          <p:nvPr/>
        </p:nvSpPr>
        <p:spPr>
          <a:xfrm>
            <a:off x="10067925" y="-1244600"/>
            <a:ext cx="914400" cy="914400"/>
          </a:xfrm>
          <a:prstGeom prst="rect">
            <a:avLst/>
          </a:prstGeom>
          <a:solidFill>
            <a:srgbClr val="504D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직사각형 7"/>
          <p:cNvSpPr/>
          <p:nvPr/>
        </p:nvSpPr>
        <p:spPr>
          <a:xfrm>
            <a:off x="11287125" y="-1244600"/>
            <a:ext cx="914400" cy="914400"/>
          </a:xfrm>
          <a:prstGeom prst="rect">
            <a:avLst/>
          </a:prstGeom>
          <a:solidFill>
            <a:srgbClr val="6B64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직사각형 8"/>
          <p:cNvSpPr/>
          <p:nvPr/>
        </p:nvSpPr>
        <p:spPr>
          <a:xfrm>
            <a:off x="7629525" y="-1244600"/>
            <a:ext cx="914400" cy="914400"/>
          </a:xfrm>
          <a:prstGeom prst="rect">
            <a:avLst/>
          </a:prstGeom>
          <a:solidFill>
            <a:srgbClr val="FEE2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이등변 삼각형 15"/>
          <p:cNvSpPr/>
          <p:nvPr/>
        </p:nvSpPr>
        <p:spPr>
          <a:xfrm rot="5400000" flipV="1">
            <a:off x="7834820" y="5147802"/>
            <a:ext cx="208182" cy="215619"/>
          </a:xfrm>
          <a:prstGeom prst="triangle">
            <a:avLst>
              <a:gd name="adj" fmla="val 10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159555" y="1630389"/>
            <a:ext cx="2523448" cy="186204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11500" spc="-150" dirty="0">
                <a:ln w="19050">
                  <a:solidFill>
                    <a:srgbClr val="00B050"/>
                  </a:solidFill>
                </a:ln>
                <a:noFill/>
                <a:latin typeface="에스코어 드림 9 Black" pitchFamily="34" charset="-127"/>
                <a:ea typeface="에스코어 드림 9 Black" pitchFamily="34" charset="-127"/>
              </a:rPr>
              <a:t>03.</a:t>
            </a:r>
            <a:endParaRPr lang="en-US" sz="11500" spc="-150" dirty="0">
              <a:noFill/>
              <a:latin typeface="에스코어 드림 9 Black" pitchFamily="34" charset="-127"/>
              <a:ea typeface="에스코어 드림 9 Black" pitchFamily="34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21699" y="4738727"/>
            <a:ext cx="5081840" cy="66261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차별과 혐오를 넘어</a:t>
            </a:r>
            <a:r>
              <a:rPr lang="en-US" altLang="ko-KR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, </a:t>
            </a:r>
            <a:r>
              <a:rPr lang="ko-KR" altLang="en-US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평등으로</a:t>
            </a:r>
            <a:r>
              <a:rPr lang="en-US" altLang="ko-KR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! </a:t>
            </a:r>
          </a:p>
          <a:p>
            <a:pPr>
              <a:lnSpc>
                <a:spcPct val="120000"/>
              </a:lnSpc>
              <a:defRPr/>
            </a:pPr>
            <a:r>
              <a:rPr lang="ko-KR" altLang="en-US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기후를 지키고 삶을 돌보는 생태평화의 녹색 민주주의로</a:t>
            </a:r>
            <a:r>
              <a:rPr lang="en-US" altLang="ko-KR" sz="1600" spc="5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latin typeface="Noto Sans CJK KR Bold" panose="020B0800000000000000" pitchFamily="34" charset="-127"/>
                <a:ea typeface="Noto Sans CJK KR Bold" panose="020B0800000000000000" pitchFamily="34" charset="-127"/>
              </a:rPr>
              <a:t>!</a:t>
            </a:r>
            <a:endParaRPr lang="en-US" sz="1600" spc="50" dirty="0">
              <a:ln w="9525"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50000"/>
                  <a:lumOff val="50000"/>
                </a:schemeClr>
              </a:solidFill>
              <a:latin typeface="Noto Sans CJK KR Bold" panose="020B0800000000000000" pitchFamily="34" charset="-127"/>
              <a:ea typeface="Noto Sans CJK KR Bold" panose="020B0800000000000000" pitchFamily="34" charset="-127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0" y="5524098"/>
            <a:ext cx="8046720" cy="457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1159554" y="3263017"/>
            <a:ext cx="6469971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40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에스코어 드림 9 Black" pitchFamily="34" charset="-127"/>
                <a:ea typeface="에스코어 드림 9 Black" pitchFamily="34" charset="-127"/>
              </a:rPr>
              <a:t>녹색당 </a:t>
            </a:r>
            <a:r>
              <a:rPr lang="ko-KR" altLang="en-US" sz="4000" dirty="0" err="1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에스코어 드림 9 Black" pitchFamily="34" charset="-127"/>
                <a:ea typeface="에스코어 드림 9 Black" pitchFamily="34" charset="-127"/>
              </a:rPr>
              <a:t>사회대개혁</a:t>
            </a:r>
            <a:r>
              <a:rPr lang="ko-KR" altLang="en-US" sz="4000" dirty="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rgbClr val="00B050"/>
                </a:solidFill>
                <a:latin typeface="에스코어 드림 9 Black" pitchFamily="34" charset="-127"/>
                <a:ea typeface="에스코어 드림 9 Black" pitchFamily="34" charset="-127"/>
              </a:rPr>
              <a:t> 과제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6232257" y="-1244600"/>
            <a:ext cx="914400" cy="9144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89321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1280</Words>
  <Application>Microsoft Office PowerPoint</Application>
  <PresentationFormat>와이드스크린</PresentationFormat>
  <Paragraphs>131</Paragraphs>
  <Slides>18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8" baseType="lpstr">
      <vt:lpstr>G마켓 산스 Bold</vt:lpstr>
      <vt:lpstr>Montserrat ExtraBold</vt:lpstr>
      <vt:lpstr>Noto Sans CJK KR Bold</vt:lpstr>
      <vt:lpstr>Noto Sans KR</vt:lpstr>
      <vt:lpstr>Noto Sans KR Black</vt:lpstr>
      <vt:lpstr>Noto Sans KR SemiBold</vt:lpstr>
      <vt:lpstr>맑은 고딕</vt:lpstr>
      <vt:lpstr>에스코어 드림 9 Black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민 병조</dc:creator>
  <cp:lastModifiedBy>user</cp:lastModifiedBy>
  <cp:revision>532</cp:revision>
  <dcterms:created xsi:type="dcterms:W3CDTF">2021-05-15T15:40:56Z</dcterms:created>
  <dcterms:modified xsi:type="dcterms:W3CDTF">2025-04-28T08:02:41Z</dcterms:modified>
  <cp:version/>
</cp:coreProperties>
</file>