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vertBarState="maximized">
    <p:restoredLeft sz="15620"/>
    <p:restoredTop sz="94877"/>
  </p:normalViewPr>
  <p:slideViewPr>
    <p:cSldViewPr>
      <p:cViewPr varScale="1">
        <p:scale>
          <a:sx n="104" d="100"/>
          <a:sy n="104" d="100"/>
        </p:scale>
        <p:origin x="-1764" y="-96"/>
      </p:cViewPr>
      <p:guideLst>
        <p:guide orient="horz" pos="215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DSC00574-1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476673" y="-27384"/>
            <a:ext cx="12565397" cy="6840760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-144524" y="116633"/>
            <a:ext cx="9757084" cy="585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400" b="1">
                <a:solidFill>
                  <a:schemeClr val="tx1"/>
                </a:solidFill>
              </a:rPr>
              <a:t>주제 </a:t>
            </a:r>
            <a:r>
              <a:rPr lang="en-US" altLang="ko-KR" sz="5400" b="1">
                <a:solidFill>
                  <a:schemeClr val="tx1"/>
                </a:solidFill>
              </a:rPr>
              <a:t>: </a:t>
            </a:r>
            <a:r>
              <a:rPr lang="ko-KR" altLang="en-US" sz="5400" b="1">
                <a:solidFill>
                  <a:schemeClr val="tx1"/>
                </a:solidFill>
              </a:rPr>
              <a:t>인생의 두길 </a:t>
            </a:r>
            <a:endParaRPr lang="ko-KR" altLang="en-US" sz="5400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5400" b="1">
                <a:solidFill>
                  <a:schemeClr val="tx1"/>
                </a:solidFill>
              </a:rPr>
              <a:t>렘</a:t>
            </a:r>
            <a:r>
              <a:rPr lang="en-US" altLang="ko-KR" sz="5400" b="1">
                <a:solidFill>
                  <a:schemeClr val="tx1"/>
                </a:solidFill>
              </a:rPr>
              <a:t>21:8</a:t>
            </a:r>
            <a:r>
              <a:rPr lang="en-US" altLang="ko-KR" sz="5400" b="1">
                <a:solidFill>
                  <a:schemeClr val="bg1"/>
                </a:solidFill>
              </a:rPr>
              <a:t> </a:t>
            </a:r>
            <a:endParaRPr lang="en-US" altLang="ko-KR" sz="5400" b="1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endParaRPr lang="en-US" altLang="ko-KR" sz="5400" b="1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endParaRPr lang="en-US" altLang="ko-KR" sz="5400" b="1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endParaRPr lang="en-US" altLang="ko-KR" sz="5400" b="1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5400" b="1">
                <a:solidFill>
                  <a:schemeClr val="bg1"/>
                </a:solidFill>
              </a:rPr>
              <a:t>성경대학 23</a:t>
            </a:r>
            <a:endParaRPr lang="ko-KR" altLang="en-US" sz="5400" b="1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5400" b="1">
                <a:solidFill>
                  <a:schemeClr val="bg1"/>
                </a:solidFill>
              </a:rPr>
              <a:t>1부 9:40  2026년 6월14일</a:t>
            </a:r>
            <a:endParaRPr lang="ko-KR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116632" y="136091"/>
            <a:ext cx="11449272" cy="5948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5. 어떻게 하면 생명의 길에 들어설 수 있으며 그 결과는 무엇인가?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요1:12 "영접하는 자 곧 그 이름을 믿는 자들에게는 하나님의 자녀가 되는 권세를 주셨으니"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요5:24"내 말을 듣고 또 나 보내신 이를 믿는 자는 영생을 얻었고 심판에 이르지 아니하나니 사망에서 생명으로 옮겼느니라"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생명의 길에 들어서는 방법은 예수 그리스도를 자신의 구주로 믿고 영접하는 것. 교회에 다니는 것만으로 되는 것이 아니라, 예수님을 마음으로 믿고 구원의 주님으로 받아들여야 함.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그 결과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죄 사함을 받는다./ 하나님의 자녀가 된다./영생을 얻는다./심판에 이르지 않는다./사망에서 생명으로 옮겨진다./천국의 소망을 갖게 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296652" y="44624"/>
            <a:ext cx="11917324" cy="5948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◆자기 중심의 길을 걷는 자의 생활은 무엇을 따라 살고 무엇을 위해 사는가?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생명의 길에 들어선 사람이라도 날마다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자기 중심으로 살 것인가, 하나님 중심으로 살 것인가를 선택해야 함.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자기 중심의 길을 걷는 사람은 하나님의 뜻보다/ 자신의 생각과 욕심, 감정을 따라 산다.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롬8:5"육신을 따라 사는 자는 육신의 일을, 영을 따라 사는 자는 영의 일을 생각하나니"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사53:6 "각기 제 길로 갔거늘"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◆자기 중심의 사람의 특징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자기 생각을 우선한다./자신의 유익과 성공을 먼저 구한다./사람의 칭찬과 인정을 받기 위해 산다./육신의 정욕과 세상 욕심을 따라간다./하나님의 뜻보다 자신의 뜻을 이루려고 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080627" y="44624"/>
            <a:ext cx="11341259" cy="59446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◆무엇을 위해 사는가? -  자기 중심의 사람은 결국 자신 위해 산다.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돈, 명예, 성공, 쾌락, 자존심 등 자신의 만족을 인생의 목표로 삼기 쉽다.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고전10:31"그런즉 너희가 먹든지 마시든지 무엇을 하든지 다 하나님의 영광을 위하여 하라"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◆나는 중요한 결정을 할 때 무엇을 먼저 생각하는가?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"내가 원하는가?" "하나님이 원하시는가?"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생명의 길 --  점점 자기 중심에서 벗어나 하나님 중심의 삶으로 변화.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막8:34"누구든지 나를 따라오려거든 자기를 부인하고 자기 십자가를 지고 나를 따를 것이니라"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자기 중심의 길은 '내 뜻'을 이루려는 삶이고, 하나님 중심의 길은 '하나님의 뜻'을 이루려는 삶.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080628" y="123142"/>
            <a:ext cx="11269252" cy="54566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3. 억울한 소리를 듣고 자기 체면과 자존심이 상할 때 자기 중심의 사람과 하나님 중심의 사람은 어떻게 다를까?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사람은 누구나 억울한 말을 들으면 마음이 상하고 화가 날 수 있다. 그러나 그때 어떻게 반응하느냐에 따라 자기 중심인지 하나님 중심인지가 드러남.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① 자기 중심의 사람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즉시 따지고 변명하려고 한다./ 화를 내고 혈기를 부린다./ 자존심이 상했다고 생각하며 마음에 상처를 품는다./시험에 들고 사람을 원망한다./자신의 권리와 체면을 지키는 데 집중한다.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잠19:11"노하기를 더디 하는 것이 사람의 슬기요 허물을 용서하는 것이 자기의 영광이니라"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332656" y="169570"/>
            <a:ext cx="12256738" cy="5457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② 하나님 중심의 사람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먼저 기도하며 하나님의 뜻을 구한다.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자신을 돌아보며 겸손히 반응한다.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억울함을 하나님께 맡긴다.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예수님을 생각하며 십자가를 진다.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악을 악으로 갚지 않고 선으로 이기려고 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벧전 2:23 "욕을 당하시되 맞대어 욕하지 아니하시고... 오직 공의로 심판하시는 이에게 부탁하시며"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예수님께서는 죄가 없으셨지만 조롱과 모함을 받으셨다. 그러나 변명과 혈기로 대응하지 않으시고 하나님의 뜻에 순종.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234440" y="105559"/>
            <a:ext cx="11612880" cy="7893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적용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억울한 말을 들었을 때 나는 어떻게 반응하는가?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즉시 화를 내고 따지는가?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아니면 기도하며 하나님께 맡기는가?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그 순간이 바로 내가 자기 중심으로 살고 있는지, 하나님 중심으로 살고 있는지를 보여 주는 시험대가 될 수 있다.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눅9:23"누구든지 나를 따라오려거든 자기를 부인하고 날마다 제 십자가를 지고 나를 따를 것이니라"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자기 중심의 사람은 자존심을 붙들고 살지만, 하나님 중심의 사람은 십자가를 붙들고 살아간다.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※ 나는 억울한 일을 만났을 때 어떤 모습으로 반응하는 사람인지 돌아보고 이야기해 봅시다.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936612" y="152634"/>
            <a:ext cx="11305256" cy="54556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① 하나님 중심의 길을 걷는 자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하나님의 뜻을 따라 산다.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자기를 부인하고 십자가를 진다.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충성하며 주님을 섬긴다.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사람보다 하나님을 기쁘시게 하려고 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그 결과는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영광과 존귀와 상급.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"잘하였도다 착하고 충성된 종아" (마 25:21)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"생명의 면류관을 네게 주리라" (계 2:10)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080627" y="98514"/>
            <a:ext cx="11521279" cy="6433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② 자기 중심의 길을 걷는 자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자신의 생각과 욕심을 앞세운다.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자존심과 체면을 중요하게 여긴다.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하나님의 뜻보다 자기 뜻을 추구한다.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순종보다 편안함을 선택한다.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그 결과는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부끄러움과 책망.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"우리가 다 반드시 그리스도의 심판대 앞에 나타나게 되어"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(고후 5:10)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구원은 받았을지라도 하나님 앞에서 칭찬받지 못하고 후회와 부끄러움을 경험할 수 있다.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r">
              <a:defRPr lang="ko-KR" altLang="en-US"/>
            </a:pPr>
            <a:r>
              <a:rPr lang="en-US" altLang="ko-KR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end </a:t>
            </a:r>
            <a:endParaRPr lang="en-US" altLang="ko-KR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 txBox="1"/>
          <p:nvPr/>
        </p:nvSpPr>
        <p:spPr>
          <a:xfrm>
            <a:off x="740060" y="1412776"/>
            <a:ext cx="7396335" cy="36649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https://www.youtube.com/watch?v=lW99xMUEg9k&amp;t=225s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80512" cy="73894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모서리가 둥근 직사각형 1"/>
          <p:cNvSpPr/>
          <p:nvPr/>
        </p:nvSpPr>
        <p:spPr>
          <a:xfrm>
            <a:off x="467544" y="188640"/>
            <a:ext cx="4014700" cy="201622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5400"/>
              <a:t>말씀</a:t>
            </a:r>
            <a:endParaRPr lang="ko-KR" altLang="en-US" sz="5400"/>
          </a:p>
          <a:p>
            <a:pPr algn="ctr">
              <a:defRPr lang="ko-KR" altLang="en-US"/>
            </a:pPr>
            <a:r>
              <a:rPr lang="ko-KR" altLang="ko-KR" sz="5400" b="1">
                <a:solidFill>
                  <a:srgbClr val="333333"/>
                </a:solidFill>
                <a:latin typeface="양재다운명조M"/>
                <a:ea typeface="양재다운명조M"/>
              </a:rPr>
              <a:t>행16:9-10</a:t>
            </a:r>
            <a:endParaRPr lang="ko-KR" altLang="ko-KR" sz="5400" b="1">
              <a:solidFill>
                <a:srgbClr val="333333"/>
              </a:solidFill>
              <a:latin typeface="양재다운명조M"/>
              <a:ea typeface="양재다운명조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224644" y="188641"/>
            <a:ext cx="11485276" cy="512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6600" b="1">
                <a:latin typeface="강원교육모두 Bold"/>
                <a:ea typeface="강원교육모두 Bold"/>
              </a:rPr>
              <a:t>8 </a:t>
            </a:r>
            <a:r>
              <a:rPr lang="ko-KR" altLang="en-US" sz="6600" b="1">
                <a:latin typeface="강원교육모두 Bold"/>
                <a:ea typeface="강원교육모두 Bold"/>
              </a:rPr>
              <a:t>여호와께서 가라사대 너는 또 이 백성에게 여호와께서 이같이 말씀하신다 하라 보라 내가 너희 앞에 생명의 길과 사망의 길을 두었노니</a:t>
            </a:r>
            <a:endParaRPr lang="ko-KR" altLang="en-US" sz="6600" b="1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endParaRPr lang="en-US" altLang="ko-KR" sz="6600" b="1"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496" y="156696"/>
            <a:ext cx="9217024" cy="90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xmlns:mc="http://schemas.openxmlformats.org/markup-compatibility/2006" xmlns:hp="http://schemas.haansoft.com/office/presentation/8.0" lang="en-US" altLang="ko-KR" sz="5400" b="1" mc:Ignorable="hp" hp:hslEmbossed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3" name=""/>
          <p:cNvSpPr/>
          <p:nvPr/>
        </p:nvSpPr>
        <p:spPr>
          <a:xfrm>
            <a:off x="-1476671" y="0"/>
            <a:ext cx="11773307" cy="80276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7300" b="1" i="0" u="none">
                <a:solidFill>
                  <a:srgbClr val="000000">
                    <a:alpha val="100000"/>
                  </a:srgbClr>
                </a:solidFill>
                <a:latin typeface="Arial"/>
                <a:ea typeface="나눔고딕"/>
              </a:rPr>
              <a:t>9 밤에 환상이 바울에게 보이니 마게도냐 사람 하나가 서서 그에게 청하여 이르되 마게도냐로 건너 와서 우리를 도우라 하거늘</a:t>
            </a:r>
            <a:endParaRPr lang="ko-KR" altLang="en-US" sz="7800" b="1" i="0" u="none">
              <a:solidFill>
                <a:srgbClr val="000000">
                  <a:alpha val="100000"/>
                </a:srgbClr>
              </a:solidFill>
              <a:latin typeface="Arial"/>
              <a:ea typeface="나눔고딕"/>
            </a:endParaRPr>
          </a:p>
          <a:p>
            <a:pPr algn="l">
              <a:defRPr lang="ko-KR" altLang="en-US"/>
            </a:pPr>
            <a:endParaRPr lang="ko-KR" altLang="en-US" sz="7800" b="1" i="0" u="none">
              <a:solidFill>
                <a:srgbClr val="000000">
                  <a:alpha val="100000"/>
                </a:srgbClr>
              </a:solidFill>
              <a:latin typeface="Arial"/>
              <a:ea typeface="나눔고딕"/>
            </a:endParaRPr>
          </a:p>
          <a:p>
            <a:pPr algn="l">
              <a:defRPr lang="ko-KR" altLang="en-US"/>
            </a:pPr>
            <a:endParaRPr lang="ko-KR" altLang="en-US" sz="7800" b="1" i="0" u="none">
              <a:solidFill>
                <a:srgbClr val="000000">
                  <a:alpha val="100000"/>
                </a:srgbClr>
              </a:solidFill>
              <a:latin typeface="Arial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-1332655" y="-63388"/>
            <a:ext cx="11773307" cy="67766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7300" b="1" i="0" u="none">
                <a:solidFill>
                  <a:srgbClr val="000000">
                    <a:alpha val="100000"/>
                  </a:srgbClr>
                </a:solidFill>
                <a:latin typeface="Arial"/>
                <a:ea typeface="나눔고딕"/>
              </a:rPr>
              <a:t>10 바울이 그 환상을 보았을 때 우리가 곧 마게도냐로 떠나기를 힘쓰니 이는 하나님이 저 사람들에게 복음을 전하라고 우리를 부르신 줄로 인정함이러라</a:t>
            </a:r>
            <a:endParaRPr lang="ko-KR" altLang="en-US" sz="7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936612" y="188638"/>
            <a:ext cx="10837204" cy="49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latin typeface="강원교육모두 Bold"/>
                <a:ea typeface="강원교육모두 Bold"/>
              </a:rPr>
              <a:t>서론 </a:t>
            </a:r>
            <a:endParaRPr lang="ko-KR" altLang="en-US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endParaRPr lang="ko-KR" altLang="en-US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r>
              <a:rPr lang="ko-KR" altLang="en-US" sz="3200">
                <a:latin typeface="강원교육모두 Bold"/>
                <a:ea typeface="강원교육모두 Bold"/>
              </a:rPr>
              <a:t>땅에 육로</a:t>
            </a:r>
            <a:r>
              <a:rPr lang="en-US" altLang="ko-KR" sz="3200">
                <a:latin typeface="강원교육모두 Bold"/>
                <a:ea typeface="강원교육모두 Bold"/>
              </a:rPr>
              <a:t>, </a:t>
            </a:r>
            <a:r>
              <a:rPr lang="ko-KR" altLang="en-US" sz="3200">
                <a:latin typeface="강원교육모두 Bold"/>
                <a:ea typeface="강원교육모두 Bold"/>
              </a:rPr>
              <a:t>바다에 해로</a:t>
            </a:r>
            <a:r>
              <a:rPr lang="en-US" altLang="ko-KR" sz="3200">
                <a:latin typeface="강원교육모두 Bold"/>
                <a:ea typeface="강원교육모두 Bold"/>
              </a:rPr>
              <a:t>, </a:t>
            </a:r>
            <a:r>
              <a:rPr lang="ko-KR" altLang="en-US" sz="3200">
                <a:latin typeface="강원교육모두 Bold"/>
                <a:ea typeface="강원교육모두 Bold"/>
              </a:rPr>
              <a:t>공중에 항로가 있듯이 인생에게도 인생길이 있다</a:t>
            </a:r>
            <a:r>
              <a:rPr lang="en-US" altLang="ko-KR" sz="3200">
                <a:latin typeface="강원교육모두 Bold"/>
                <a:ea typeface="강원교육모두 Bold"/>
              </a:rPr>
              <a:t>. </a:t>
            </a:r>
            <a:endParaRPr lang="en-US" altLang="ko-KR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endParaRPr lang="en-US" altLang="ko-KR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r>
              <a:rPr lang="ko-KR" altLang="en-US" sz="3200">
                <a:latin typeface="강원교육모두 Bold"/>
                <a:ea typeface="강원교육모두 Bold"/>
              </a:rPr>
              <a:t>원래 인생 길은 하나님을 섬기며 행복하게 영원히 사는 한길뿐이었다</a:t>
            </a:r>
            <a:r>
              <a:rPr lang="en-US" altLang="ko-KR" sz="3200">
                <a:latin typeface="강원교육모두 Bold"/>
                <a:ea typeface="강원교육모두 Bold"/>
              </a:rPr>
              <a:t>. </a:t>
            </a:r>
            <a:endParaRPr lang="en-US" altLang="ko-KR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endParaRPr lang="en-US" altLang="ko-KR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r>
              <a:rPr lang="ko-KR" altLang="en-US" sz="3200">
                <a:latin typeface="강원교육모두 Bold"/>
                <a:ea typeface="강원교육모두 Bold"/>
              </a:rPr>
              <a:t>그런데 인간 앞에 두 길이 있게 된 것이다</a:t>
            </a:r>
            <a:r>
              <a:rPr lang="en-US" altLang="ko-KR" sz="3200">
                <a:latin typeface="강원교육모두 Bold"/>
                <a:ea typeface="강원교육모두 Bold"/>
              </a:rPr>
              <a:t>. </a:t>
            </a:r>
            <a:endParaRPr lang="en-US" altLang="ko-KR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endParaRPr lang="en-US" altLang="ko-KR" sz="3200">
              <a:latin typeface="강원교육모두 Bold"/>
              <a:ea typeface="강원교육모두 Bold"/>
            </a:endParaRPr>
          </a:p>
          <a:p>
            <a:pPr lvl="0">
              <a:defRPr lang="ko-KR" altLang="en-US"/>
            </a:pPr>
            <a:r>
              <a:rPr lang="ko-KR" altLang="en-US" sz="3200">
                <a:latin typeface="강원교육모두 Bold"/>
                <a:ea typeface="강원교육모두 Bold"/>
              </a:rPr>
              <a:t>인간 앞에 있는 두 길에 대해 생각해 보고 옳은 길</a:t>
            </a:r>
            <a:r>
              <a:rPr lang="en-US" altLang="ko-KR" sz="3200">
                <a:latin typeface="강원교육모두 Bold"/>
                <a:ea typeface="강원교육모두 Bold"/>
              </a:rPr>
              <a:t>, </a:t>
            </a:r>
            <a:r>
              <a:rPr lang="ko-KR" altLang="en-US" sz="3200">
                <a:latin typeface="강원교육모두 Bold"/>
                <a:ea typeface="강원교육모두 Bold"/>
              </a:rPr>
              <a:t>잘되는 길을 걷는 자가 되자</a:t>
            </a:r>
            <a:r>
              <a:rPr lang="en-US" altLang="ko-KR" sz="3200">
                <a:latin typeface="강원교육모두 Bold"/>
                <a:ea typeface="강원교육모두 Bold"/>
              </a:rPr>
              <a:t>. </a:t>
            </a:r>
            <a:endParaRPr lang="ko-KR" altLang="en-US" sz="3200"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007762" y="80628"/>
            <a:ext cx="11484418" cy="6432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렘21:8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“보라 내가 너희 앞에 생명의 길과 사망의 길을 두었노니”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☛사망의 길은 왜 있게 되었는가?(롬 3:23)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“모든 사람이 죄를 범하였으매 하나님의 영광에 이르지 못하더니”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또한,“죄의 삯은 사망이요...”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인류의 첫 조상인 아담이 하나님께 불순종하여 죄를 범함으로 죄가 세상에 들어왔고, 그 결과 사망도 들어오게 됨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(롬 5:12)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“한 사람으로 말미암아 죄가 세상에 들어오고 죄로 말미암아 사망이 들어왔나니”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332656" y="0"/>
            <a:ext cx="11585862" cy="64274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☛생명의 길은 무엇인가?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하나님께서는 죄인 된 인간을 사랑하셔서 예수 그리스도를 보내셨다.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요14:6“내가 곧 길이요 진리요 생명이니” 요14:6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예수님을 믿고 구원받는 자는 영원한 생명을 얻다.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요3:16 “하나님이 세상을 이처럼 사랑하사 독생자를 주셨으니... 영생을 얻게 하려 하심이라”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◆죄를 따라 사는 길은 결국 사망의 길.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예수 그리스도를 믿고 순종하는 길은 생명의 길.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신 30:19“내가 생명과 사망을 네 앞에 두었은즉... 너와 네 자손이 살기 위하여 생명을 택하라”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972616" y="0"/>
            <a:ext cx="11593290" cy="5455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2. 사망의 길에 들어선 모든 인간들의 결국은 무엇인가?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히9:27"한 번 죽는 것은 사람에게 정해진 것이요 그 후에는 심판이 있으리니"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계20:15"생명책에 기록되지 못한 자는 불못에 던져지더라"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사망의 길에 있는 모든 사람은 결국 육신의 죽음.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그리고 죽음으로 모든 세상의 꿈과 영광은 사라지며, 그 후에는 하나님의 심판대 앞에 서게 된다.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하나님을 떠난 채 죄 가운데 있는 사람은 최후의 심판을 받아 마귀와 그 사자들을 위하여 예비된 영원한 형벌.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즉, 사망의 길의 끝은 죽음과 심판이며 영원한 멸망.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152635" y="114499"/>
            <a:ext cx="11557283" cy="5941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3. 생명의 길은 하나님께서 만드셨다.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인간은 아담의 범죄 이후 모두 죄 아래 있게 되었고 스스로는 사망의 길에서 벗어날 수 없다. 그러나 하나님께서는 죄인 된 인간을 불쌍히 여기시고 사랑하셔서 구원의 길을 열다 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요3:16 "하나님이 세상을 이처럼 사랑하사 독생자를 주셨으니..."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요14:6 "내가 곧 길이요 진리요 생명이니"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하나님께서는 멸망할 인간들을 살리시기 위해 독생자 예수 그리스도를 보내셨고, 십자가와 부활을 통해 생명의 길.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즉, 생명의 길은 하나님께서 죄인 된 인간을 사랑하셔서 구원하시기 위해 만드신 은혜의 길.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012920" y="26506"/>
            <a:ext cx="11453572" cy="54579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적용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나는 지금 생명의 길을 걷고 있는가?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죽음 후에 심판이 있음을 믿고 준비하고 있는가?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하나님께서 마련하신 구원의 길인 예수님을 끝까지 믿고 따르고 있는가?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신30:19 "내가 생명과 사망을 네 앞에 두었은즉... 생명을 택하라"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사망의 길은 죄로 인해 생겼지만, 생명의 길은 하나님의 사랑으로 열렸다.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그러므로 우리는 예수 그리스도를 믿음으로 생명의 길을 선택.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-1296652" y="80628"/>
            <a:ext cx="11485276" cy="59467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4. 생명의 길을 어떻게 만들었는가?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요14:6 "예수께서 가라사대 내가 곧 길이요 진리요 생명이니 나로 말미암지 않고는 아버지께로 올 자가 없느니라"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모든 인간은 죄로 인해 하나님과 단절되었고 사망의 길에 놓여 있었다. 그러나 하나님께서는 죄 없으신 독생자 예수 그리스도를 이 땅에 보내셔서 우리의 죄를 대신 짊어지게 하셨다.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예수님은 십자가에서 피 흘려 죽으심으로 죄 값을 대신 치르셨고, 부활하심으로 구원의 길을 완성.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즉, 생명의 길은 예수님의 십자가의 죽음과 부활을 통해 만들어진 길.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  <a:p>
            <a:pPr algn="l">
              <a:defRPr lang="ko-KR" altLang="en-US"/>
            </a:pPr>
            <a:r>
              <a:rPr lang="ko-KR" altLang="en-US" sz="3200" b="0" i="0" u="none">
                <a:solidFill>
                  <a:srgbClr val="000000">
                    <a:alpha val="100000"/>
                  </a:srgbClr>
                </a:solidFill>
                <a:latin typeface="강원교육모두 Bold"/>
                <a:ea typeface="강원교육모두 Bold"/>
              </a:rPr>
              <a:t>엡1:7 "우리가 그리스도 안에서 그의 피로 말미암아 속량 곧 죄 사함을 받았느니라" </a:t>
            </a:r>
            <a:endParaRPr lang="ko-KR" altLang="en-US" sz="3200" b="0" i="0" u="none">
              <a:solidFill>
                <a:srgbClr val="000000">
                  <a:alpha val="100000"/>
                </a:srgbClr>
              </a:solidFill>
              <a:latin typeface="강원교육모두 Bold"/>
              <a:ea typeface="강원교육모두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 Corporation</ep:Company>
  <ep:Words>1086</ep:Words>
  <ep:PresentationFormat>화면 슬라이드 쇼(4:3)</ep:PresentationFormat>
  <ep:Paragraphs>120</ep:Paragraphs>
  <ep:Slides>21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2019-05-03T23:50:33.000</dcterms:created>
  <dc:creator>Registered User</dc:creator>
  <cp:lastModifiedBy>김상식</cp:lastModifiedBy>
  <dcterms:modified xsi:type="dcterms:W3CDTF">2026-06-13T06:08:51.024</dcterms:modified>
  <cp:revision>101</cp:revision>
  <dc:title>PowerPoint 프레젠테이션</dc:title>
</cp:coreProperties>
</file>