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howOutlineIcons="0" vertBarState="maximized">
    <p:restoredLeft sz="15620"/>
    <p:restoredTop sz="94877"/>
  </p:normalViewPr>
  <p:slideViewPr>
    <p:cSldViewPr>
      <p:cViewPr>
        <p:scale>
          <a:sx n="113" d="100"/>
          <a:sy n="113" d="100"/>
        </p:scale>
        <p:origin x="-1584" y="0"/>
      </p:cViewPr>
      <p:guideLst>
        <p:guide orient="horz" pos="2156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slide" Target="slides/slide13.xml"  /><Relationship Id="rId15" Type="http://schemas.openxmlformats.org/officeDocument/2006/relationships/slide" Target="slides/slide14.xml"  /><Relationship Id="rId16" Type="http://schemas.openxmlformats.org/officeDocument/2006/relationships/slide" Target="slides/slide15.xml"  /><Relationship Id="rId17" Type="http://schemas.openxmlformats.org/officeDocument/2006/relationships/slide" Target="slides/slide16.xml"  /><Relationship Id="rId18" Type="http://schemas.openxmlformats.org/officeDocument/2006/relationships/slide" Target="slides/slide17.xml"  /><Relationship Id="rId19" Type="http://schemas.openxmlformats.org/officeDocument/2006/relationships/slide" Target="slides/slide18.xml"  /><Relationship Id="rId2" Type="http://schemas.openxmlformats.org/officeDocument/2006/relationships/slide" Target="slides/slide1.xml"  /><Relationship Id="rId20" Type="http://schemas.openxmlformats.org/officeDocument/2006/relationships/slide" Target="slides/slide19.xml"  /><Relationship Id="rId21" Type="http://schemas.openxmlformats.org/officeDocument/2006/relationships/slide" Target="slides/slide20.xml"  /><Relationship Id="rId22" Type="http://schemas.openxmlformats.org/officeDocument/2006/relationships/slide" Target="slides/slide21.xml"  /><Relationship Id="rId23" Type="http://schemas.openxmlformats.org/officeDocument/2006/relationships/slide" Target="slides/slide22.xml"  /><Relationship Id="rId24" Type="http://schemas.openxmlformats.org/officeDocument/2006/relationships/slide" Target="slides/slide23.xml"  /><Relationship Id="rId25" Type="http://schemas.openxmlformats.org/officeDocument/2006/relationships/slide" Target="slides/slide24.xml"  /><Relationship Id="rId26" Type="http://schemas.openxmlformats.org/officeDocument/2006/relationships/slide" Target="slides/slide25.xml"  /><Relationship Id="rId27" Type="http://schemas.openxmlformats.org/officeDocument/2006/relationships/presProps" Target="presProps.xml"  /><Relationship Id="rId28" Type="http://schemas.openxmlformats.org/officeDocument/2006/relationships/viewProps" Target="viewProps.xml"  /><Relationship Id="rId29" Type="http://schemas.openxmlformats.org/officeDocument/2006/relationships/theme" Target="theme/theme1.xml"  /><Relationship Id="rId3" Type="http://schemas.openxmlformats.org/officeDocument/2006/relationships/slide" Target="slides/slide2.xml"  /><Relationship Id="rId30" Type="http://schemas.openxmlformats.org/officeDocument/2006/relationships/tableStyles" Target="tableStyles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40A130E-E3B8-4EBE-931F-81B26B8448AA}" type="datetime1">
              <a:rPr lang="ko-KR" altLang="en-US"/>
              <a:pPr lvl="0">
                <a:defRPr lang="ko-KR" altLang="en-US"/>
              </a:pPr>
              <a:t>2026-05-30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800C6A38-4290-41DD-B95C-4155372FD4A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9144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CA348888-F454-4AD2-BA62-3AF29D9807C0}" type="datetime1">
              <a:rPr lang="ko-KR" altLang="en-US"/>
              <a:pPr lvl="0">
                <a:defRPr lang="ko-KR" altLang="en-US"/>
              </a:pPr>
              <a:t>2026-05-30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 hasCustomPrompt="1"/>
          </p:nvPr>
        </p:nvSpPr>
        <p:spPr>
          <a:xfrm>
            <a:off x="2143108" y="2214563"/>
            <a:ext cx="4857767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56FEC12-A4C9-4837-AF94-AD867782C04C}" type="datetime1">
              <a:rPr lang="ko-KR" altLang="en-US"/>
              <a:pPr lvl="0">
                <a:defRPr lang="ko-KR" altLang="en-US"/>
              </a:pPr>
              <a:t>2026-05-30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57F84A3-4F29-4053-ACFD-1BAF2D3F140C}" type="datetime1">
              <a:rPr lang="ko-KR" altLang="en-US"/>
              <a:pPr lvl="0">
                <a:defRPr lang="ko-KR" altLang="en-US"/>
              </a:pPr>
              <a:t>2026-05-30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4953836A-82A3-4C8B-9D31-CD724F3673ED}" type="datetime1">
              <a:rPr lang="ko-KR" altLang="en-US"/>
              <a:pPr lvl="0">
                <a:defRPr lang="ko-KR" altLang="en-US"/>
              </a:pPr>
              <a:t>2026-05-30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AD2EBAF6-36D0-4DD8-B695-D4C1B37E35D6}" type="datetime1">
              <a:rPr lang="ko-KR" altLang="en-US"/>
              <a:pPr lvl="0">
                <a:defRPr lang="ko-KR" altLang="en-US"/>
              </a:pPr>
              <a:t>2026-05-30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60728D28-603B-4EFC-80F8-17E5E9107035}" type="datetime1">
              <a:rPr lang="ko-KR" altLang="en-US"/>
              <a:pPr lvl="0">
                <a:defRPr lang="ko-KR" altLang="en-US"/>
              </a:pPr>
              <a:t>2026-05-30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A27A1F4E-0809-4239-8034-C38E431DAF92}" type="datetime1">
              <a:rPr lang="ko-KR" altLang="en-US"/>
              <a:pPr lvl="0">
                <a:defRPr lang="ko-KR" altLang="en-US"/>
              </a:pPr>
              <a:t>2026-05-30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E0DA496-7307-4E8B-88DE-CB97B48BAB6F}" type="datetime1">
              <a:rPr lang="ko-KR" altLang="en-US"/>
              <a:pPr lvl="0">
                <a:defRPr lang="ko-KR" altLang="en-US"/>
              </a:pPr>
              <a:t>2026-05-30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456028" y="1643063"/>
            <a:ext cx="8229600" cy="4525200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8721E90-850C-410B-8B89-8394F580CFDA}" type="datetime1">
              <a:rPr lang="ko-KR" altLang="en-US"/>
              <a:pPr lvl="0">
                <a:defRPr lang="ko-KR" altLang="en-US"/>
              </a:pPr>
              <a:t>2026-05-30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56028" y="398422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7028" y="398422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ACE7E28-9336-4363-8674-B91477D8F243}" type="datetime1">
              <a:rPr lang="ko-KR" altLang="en-US"/>
              <a:pPr lvl="0">
                <a:defRPr lang="ko-KR" altLang="en-US"/>
              </a:pPr>
              <a:t>2026-05-30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ACE7E28-9336-4363-8674-B91477D8F243}" type="datetime1">
              <a:rPr lang="ko-KR" altLang="en-US"/>
              <a:pPr lvl="0">
                <a:defRPr lang="ko-KR" altLang="en-US"/>
              </a:pPr>
              <a:t>2026-05-30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한컴오피스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fld id="{D422D86A-5F52-4165-8473-F1B836277586}" type="datetime1">
              <a:rPr lang="ko-KR" altLang="en-US"/>
              <a:pPr lvl="0">
                <a:defRPr lang="ko-KR" altLang="en-US"/>
              </a:pPr>
              <a:t>2026-05-30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2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2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2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2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image" Target="../media/image1.jpeg"  /></Relationships>
</file>

<file path=ppt/slides/_rels/slide2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image" Target="../media/image1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-864604" y="152636"/>
            <a:ext cx="10945216" cy="6017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 lang="ko-KR" altLang="en-US"/>
            </a:pPr>
            <a:endParaRPr lang="ko-KR" altLang="en-US" sz="3600"/>
          </a:p>
          <a:p>
            <a:pPr lvl="0" algn="ctr">
              <a:defRPr lang="ko-KR" altLang="en-US"/>
            </a:pPr>
            <a:r>
              <a:rPr lang="ko-KR" altLang="en-US" sz="4300"/>
              <a:t>나를 아시는 주님 </a:t>
            </a:r>
            <a:endParaRPr lang="ko-KR" altLang="en-US" sz="4300"/>
          </a:p>
          <a:p>
            <a:pPr lvl="0">
              <a:defRPr lang="ko-KR" altLang="en-US"/>
            </a:pPr>
            <a:endParaRPr lang="en-US" altLang="ko-KR" sz="4300"/>
          </a:p>
          <a:p>
            <a:pPr lvl="0" algn="ctr">
              <a:defRPr lang="ko-KR" altLang="en-US"/>
            </a:pPr>
            <a:r>
              <a:rPr lang="ko-KR" altLang="en-US" sz="4300"/>
              <a:t>계</a:t>
            </a:r>
            <a:r>
              <a:rPr lang="en-US" altLang="ko-KR" sz="4300"/>
              <a:t>2:8</a:t>
            </a:r>
            <a:r>
              <a:rPr lang="ko-KR" altLang="en-US" sz="4300"/>
              <a:t>～</a:t>
            </a:r>
            <a:r>
              <a:rPr lang="en-US" altLang="ko-KR" sz="4300"/>
              <a:t>1</a:t>
            </a:r>
            <a:r>
              <a:rPr lang="ko-KR" altLang="en-US" sz="4300"/>
              <a:t>0</a:t>
            </a:r>
            <a:r>
              <a:rPr lang="en-US" altLang="ko-KR" sz="4300"/>
              <a:t> </a:t>
            </a:r>
            <a:endParaRPr lang="en-US" altLang="ko-KR" sz="4300"/>
          </a:p>
          <a:p>
            <a:pPr lvl="0">
              <a:defRPr lang="ko-KR" altLang="en-US"/>
            </a:pPr>
            <a:endParaRPr lang="en-US" altLang="ko-KR" sz="4300"/>
          </a:p>
          <a:p>
            <a:pPr lvl="0">
              <a:defRPr lang="ko-KR" altLang="en-US"/>
            </a:pPr>
            <a:endParaRPr lang="en-US" altLang="ko-KR" sz="4300"/>
          </a:p>
          <a:p>
            <a:pPr lvl="0">
              <a:defRPr lang="ko-KR" altLang="en-US"/>
            </a:pPr>
            <a:endParaRPr lang="en-US" altLang="ko-KR" sz="4300"/>
          </a:p>
          <a:p>
            <a:pPr lvl="0">
              <a:defRPr lang="ko-KR" altLang="en-US"/>
            </a:pPr>
            <a:endParaRPr lang="en-US" altLang="ko-KR" sz="3600"/>
          </a:p>
          <a:p>
            <a:pPr lvl="0">
              <a:defRPr lang="ko-KR" altLang="en-US"/>
            </a:pPr>
            <a:endParaRPr lang="en-US" altLang="ko-KR" sz="3600"/>
          </a:p>
          <a:p>
            <a:pPr algn="ctr">
              <a:defRPr lang="ko-KR" altLang="en-US"/>
            </a:pPr>
            <a:r>
              <a:rPr lang="ko-KR" altLang="en-US" sz="2300"/>
              <a:t>세천교회                 9:40예배          2026년 6월7일   </a:t>
            </a:r>
            <a:endParaRPr lang="ko-KR" altLang="en-US" sz="23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-1080628" y="144271"/>
            <a:ext cx="11485276" cy="545452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2) 믿는 자의 실상은 왜 부자인가?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주님은 겉모습이 아니라 실상을 보십니다.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☛금보다 귀한 믿음을 가졌기 때문이다.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성령께서 마음속에 거하시기 때문이다.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죄 사함과 구원의 은혜를 받았기 때문이다.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하나님의 자녀가 되었기 때문이다.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하늘의 기업과 영원한 생명을 소유했기 때문이다.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세상 재물은 언젠가 사라지지만, 믿음과 은혜와 천국의 소망은 영원합니다.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"실상은 네가 부요한 자니라" (계 2:9)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-1376641" y="44624"/>
            <a:ext cx="11897281" cy="64304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적용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나는 세상의 기준으로 나를 평가하지 말고, 하나님이 보시는 실상으로 자신을 바라보아야 합니다.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1)통장보다 믿음이 더 큰 재산이다.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2)집과 땅보다 구원이 더 큰 축복이다.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3)세상의 명예보다 하나님의 자녀 됨이 더 귀하다.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결론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믿는 자는 겉으로는 가난하고 약해 보여도,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그 속에는 금보다 귀한 믿음이 있고, 성령이 계시고, 하나님의 은혜와 천국의 소망이 있으므로 참으로 부요한 사람입니다.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주님은 우리의 겉모습이 아니라 영적인 실상을 보시며 "실상은 네가 부요한 자니라"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-1278649" y="0"/>
            <a:ext cx="11701300" cy="594169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3) 세상 믿지 않는 부자가 천국 가기는 왜 어려운가?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(마19:23~24)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예수님께서는 부자 자체가 죄인이라고 말씀하신 것이 아닙니다. 문제는 재물을 하나님보다 더 의지하는 마음에 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☛부자는 돈과 재산을 의지하기 쉽다.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1)물질의 풍요가 영적인 필요를 느끼지 못하게 할 수 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2)돈이 있으면 무엇이든 해결할 수 있다고 생각하기 쉽다.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3)하나님보다 재물을 더 사랑하게 될 위험이 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4)자신의 영혼의 상태보다 세상 성공에 더 관심을 두고 살 수 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그래서 예수님은 부자가 천국에 들어가는 것이 어렵다고 말씀하셨다.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"네 보물 있는 그 곳에는 네 마음도 있느니라" (마 6:21)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-1131427" y="0"/>
            <a:ext cx="11464067" cy="69227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적용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나는 하나님을 믿고 있는가, 아니면 물질을 의지하고 있는가?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재물이 나의 주인인가, 하나님이 나의 주인인가?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영혼의 구원보다 세상 성공을 더 중요하게 여기고 있지는 않은가?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결론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믿지 않는 부자가 천국 가기 어려운 이유는 재물 자체 때문이 아니라, 재물을 하나님보다 더 신뢰하고 사랑하기 쉽기 때문입니다.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그러므로 성도는 돈의 주인이 아니라 청지기로 살아야 하며, 재물이 아니라 하나님을 의지.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"돈을 사랑함이 일만 악의 뿌리가 되나니" (딤전 6:10)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참된 부자는 재물이 많은 사람이 아니라, 하나님을 알고 믿음과 은혜의 보화를 가진 사람입니다. "실상은 네가 부요한 자니라"는 주님의 평가가 가장 큰 축복.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   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-864604" y="0"/>
            <a:ext cx="11053228" cy="64274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3. 나의 장래를 주께서 아시는 것에 대해 생각해 보자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(계 2:10) 네가 장차 받을 고난을 두려워 말라... 네가 죽도록 충성하라 그리하면 내가 생명의 면류관을 네게 주리라"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1) 장래에 고난 받는 것은 왜 성도에게 필요한가?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하나님은 고난을 통해 성도를 연단하시고 훈련시키십니다.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☛믿음을 순금같이 정결하게 하신다.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☛인내와 충성을 배우게 하신다.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☛하나님만 의지하게 하신다.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☛더 큰 사명을 감당할 사람으로 준비시키신다.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☛장차 영광과 상급을 받을 자로 세우신다.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마치 금이 불 속에서 정금이 되듯이, 성도도 고난 가운데 더욱 성숙.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"이는 너희 믿음의 시련이 불로 연단하여도 없어질 금보다 더 귀하여..." (벧전 1:7)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-1224644" y="152635"/>
            <a:ext cx="11593288" cy="54556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2) 주께서 나의 장래를 아신다는 사실은 무슨 뜻인가?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주님은 단지 미래를 예견하시는 분이 아니라, 우리의 미래를 주관하시는 분입니다.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☛앞으로 당할 일들을 이미 알고 계신다.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고난의 기간과 한계를 정해 놓으셨다.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어떤 시험도 하나님의 허락 없이 오지 않는다.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장래를 책임지시고 인도하신다.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끝에는 반드시 승리와 상급을 준비해 두셨다.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"십 일 동안 환난을 받으리라"는 말씀은 고난도 하나님이 정하신 범위 안에 있다는 뜻입니다.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-1085315" y="105921"/>
            <a:ext cx="11453959" cy="642632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☛적용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미래를 몰라도 미래를 아시는 주님을 신뢰하자.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장래의 고난보다 장래의 상급을 바라보자.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두려움보다 믿음을 선택하자. 오늘 맡겨진 자리에서 죽도록 충성하자.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☛결론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주님께서 나의 장래를 아신다는 것은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"내 미래를 책임지고 있으며, 고난 가운데서도 버리지 않고 끝까지 인도하여 생명의 면류관을 주겠다"는 약속.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그러므로 성도는 미래를 걱정하기보다 미래를 아시는 주님을 믿고 충성해야 합니다.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"장래의 고난은 잠시지만, 생명의 면류관은 영원하다."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"미래를 모르는 내가 걱정할 것이 아니라, 미래를 아시는 주님을 신뢰해야 한다."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-1090724" y="83115"/>
            <a:ext cx="11135332" cy="59443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3) 나의 장래를 아시는 주님임을 깨닫는다면 어떻게 해야 하나?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주님께서 나의 미래를 아시고 책임져 주신다는 사실을 믿는다면 두려움보다 믿음으로 살아야 한다.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☛장래를 맡기고 감사하며 살아간다.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어떤 형편에서도 낙심하지 않는다.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문제보다 하나님을 바라본다.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미래에 대한 확신 가운데 힘있게 살아간다.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끝까지 주님을 의지하며 충성한다.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"너는 마음을 다하여 여호와를 신뢰하고 네 명철을 의지하지 말라" (잠 3:5)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☛적용: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나는 미래를 걱정하며 살고 있는가, 아니면 미래를 아시는 주님을 신뢰하며 살고 있는가?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-1152636" y="16973"/>
            <a:ext cx="11233248" cy="594377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4) 불신자가 잘되는 것을 왜 부러워할 필요가 없는가?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(잠언 24:19~20)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"너는 행악자의 득의함을 인하여 분을 품지 말며 악인의 형통을 부러워하지 말라... 대저 행악자는 장래가 없겠고 악인의 등불은 꺼지리라."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세상에서는 악인이나 불신자가 더 성공하고 형통해 보일 때가 있다. 그러나 그것은 일시적인 모습일 뿐입니다.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세상의 부귀영화는 영원하지 않다.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재물과 명예는 죽음 앞에서 끝난다.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하나님 없는 형통은 참된 복이 아니다.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악인의 번영은 잠시지만 성도의 기업은 영원하다.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믿는 자에게는 천국과 영생이라는 영원한 소망이 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-1122045" y="152636"/>
            <a:ext cx="11388090" cy="642723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☛적용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세상의 성공보다 하나님의 인정을 구하자.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잠시 형통한 사람보다 끝까지 승리하는 사람이 되자.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현재보다 영원한 장래바라보자.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☛결론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불신자의 형통을 부러워할 필요가 없는 이유는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그들의 형통은 잠시이지만, 성도의 장래는 하나님께서 책임지시는 영원한 영광이기 때문.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그러므로 우리는 눈앞의 형편에 흔들리지 말고,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"행악자는 장래가 없겠고 악인의 등불은 꺼지리라."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장래를 아시는 주님을 신뢰하고 감사함으로 살라.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성도의 최고의 축복은 현재의 형통이 아니라, 하나님께서 보장하시는 영원한 미래.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-1152636" y="44624"/>
            <a:ext cx="11377264" cy="68019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en-US" altLang="ko-KR" sz="4000">
                <a:latin typeface="강원교육모두 Bold"/>
                <a:ea typeface="강원교육모두 Bold"/>
              </a:rPr>
              <a:t>8 </a:t>
            </a:r>
            <a:r>
              <a:rPr lang="ko-KR" altLang="en-US" sz="4000">
                <a:latin typeface="강원교육모두 Bold"/>
                <a:ea typeface="강원교육모두 Bold"/>
              </a:rPr>
              <a:t>서머나 교회의 사자에게 편지하기를 처음이요 나중이요 죽었다가 살아나신 이가 가라사대</a:t>
            </a:r>
            <a:endParaRPr lang="ko-KR" altLang="en-US" sz="4000">
              <a:latin typeface="강원교육모두 Bold"/>
              <a:ea typeface="강원교육모두 Bold"/>
            </a:endParaRPr>
          </a:p>
          <a:p>
            <a:pPr lvl="0">
              <a:defRPr lang="ko-KR" altLang="en-US"/>
            </a:pPr>
            <a:endParaRPr lang="ko-KR" altLang="en-US" sz="4000">
              <a:latin typeface="강원교육모두 Bold"/>
              <a:ea typeface="강원교육모두 Bold"/>
            </a:endParaRPr>
          </a:p>
          <a:p>
            <a:pPr lvl="0">
              <a:defRPr lang="ko-KR" altLang="en-US"/>
            </a:pPr>
            <a:r>
              <a:rPr lang="en-US" altLang="ko-KR" sz="4000">
                <a:latin typeface="강원교육모두 Bold"/>
                <a:ea typeface="강원교육모두 Bold"/>
              </a:rPr>
              <a:t>9 </a:t>
            </a:r>
            <a:r>
              <a:rPr lang="ko-KR" altLang="en-US" sz="4000">
                <a:latin typeface="강원교육모두 Bold"/>
                <a:ea typeface="강원교육모두 Bold"/>
              </a:rPr>
              <a:t>내가 네 환난과 궁핍을 아노니 실상은 네가 부요한 자니라  자칭 유대인이라 하는 자들의 훼방도 아노니 실상은 유대인이 아니요 사단의 회라</a:t>
            </a:r>
            <a:endParaRPr lang="ko-KR" altLang="en-US" sz="4000">
              <a:latin typeface="강원교육모두 Bold"/>
              <a:ea typeface="강원교육모두 Bold"/>
            </a:endParaRPr>
          </a:p>
          <a:p>
            <a:pPr lvl="0">
              <a:defRPr lang="ko-KR" altLang="en-US"/>
            </a:pPr>
            <a:endParaRPr lang="ko-KR" altLang="en-US" sz="4000">
              <a:latin typeface="강원교육모두 Bold"/>
              <a:ea typeface="강원교육모두 Bold"/>
            </a:endParaRPr>
          </a:p>
          <a:p>
            <a:pPr lvl="0">
              <a:defRPr lang="ko-KR" altLang="en-US"/>
            </a:pPr>
            <a:r>
              <a:rPr lang="en-US" altLang="ko-KR" sz="4000">
                <a:latin typeface="강원교육모두 Bold"/>
                <a:ea typeface="강원교육모두 Bold"/>
              </a:rPr>
              <a:t>10 </a:t>
            </a:r>
            <a:r>
              <a:rPr lang="ko-KR" altLang="en-US" sz="4000">
                <a:latin typeface="강원교육모두 Bold"/>
                <a:ea typeface="강원교육모두 Bold"/>
              </a:rPr>
              <a:t>네가 장차 받을 고난을 두려워 말라 볼지어다 마귀가 장차 너희 가운데서 몇 사람을 옥에 던져 시험을 받게 하리니 너희가 십 일 동안 환난을 받으리라 네가 죽도록 충성하라 그리하면 내가 생명의 면류관을 네게 주리라</a:t>
            </a:r>
            <a:endParaRPr lang="ko-KR" altLang="en-US" sz="4000"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-1116632" y="152635"/>
            <a:ext cx="11558002" cy="398883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☛적용과 나눔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※ 나는 나의 장래를 아시는 주님을 믿고 살았는가?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미래를 주님께 맡기고 평안히 살았는가?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아니면 공연히 낙심하고 염려하며 살았는가?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문제를 만날 때 믿음으로 기도했는가, 불평과 원망을 먼저 했는가?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주님은 나의 과거와 현재뿐 아니라 미래까지 아시는 분이십니다. 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그러므로 성도는 걱정보다 신뢰를 선택해야 합니다.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-1152635" y="90545"/>
            <a:ext cx="11485275" cy="594640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※ 나를 아시는 주님을 믿는 성도는 어느 정도 충성해야 하는가? 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그 결과는?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주님은 서머나 교회 성도들에게 말씀하셨다.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"네가 죽도록 충성하라 그리하면 내가 생명의 면류관을 네게 주리라" (계 2:10)죽도록 충성해야 한다.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죽을 때까지 변함없이 충성해야 한다.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사람이나 환경에 따라 흔들리지 말아야 한다.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어려움 속에서도 믿음을 지켜야 한다.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그 결과는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생명의 면류관을 받는다.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하나님께 큰 상급을 받는다.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영원한 생명을 누린다.(계 2:11).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-1278650" y="80628"/>
            <a:ext cx="11701300" cy="604204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30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※ 나는 사람, 상황, 형편에 따라 충성이 변하지 않는가 생각해 보자.</a:t>
            </a:r>
            <a:endParaRPr lang="ko-KR" altLang="en-US" sz="30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0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형편이 좋을 때만 충성하지 않았는가? 어려움이 오면 뒤로 물러서지 않았는가?</a:t>
            </a:r>
            <a:endParaRPr lang="ko-KR" altLang="en-US" sz="30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0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진정한 충성은 환경이 아니라 주님을 바라보며 드리는 것입니다.</a:t>
            </a:r>
            <a:endParaRPr lang="ko-KR" altLang="en-US" sz="30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endParaRPr lang="ko-KR" altLang="en-US" sz="30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0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1)주님은 나의 환난과 궁핍을 다 알고 계신다.</a:t>
            </a:r>
            <a:endParaRPr lang="ko-KR" altLang="en-US" sz="30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0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2)주님은 나의 겉모습이 아니라 실상을 보신다.</a:t>
            </a:r>
            <a:endParaRPr lang="ko-KR" altLang="en-US" sz="30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0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3)세상적으로 가난해도 믿음과 은혜가 있으면 참으로 부요한 자이다. </a:t>
            </a:r>
            <a:endParaRPr lang="ko-KR" altLang="en-US" sz="30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0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4)주님은 나의 장래를 알고 계시며 책임져 주신다.</a:t>
            </a:r>
            <a:endParaRPr lang="ko-KR" altLang="en-US" sz="30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0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5)성도는 어떤 상황에서도 낙심하지 말고 주님을 신뢰해야 한다.</a:t>
            </a:r>
            <a:endParaRPr lang="ko-KR" altLang="en-US" sz="30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0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6)죽도록 충성하는 자에게 생명의 면류관이 예비되어 있다.</a:t>
            </a:r>
            <a:endParaRPr lang="ko-KR" altLang="en-US" sz="30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0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☛결론</a:t>
            </a:r>
            <a:endParaRPr lang="ko-KR" altLang="en-US" sz="30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0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"주님은 나를 아신다. 나의 환난도, 궁핍도, 실상도, 장래도 아신다. 그러므로 나는 낙심하지 않고 죽도록 충성하며 생명의 면류관을 바라보며 살아가겠다."</a:t>
            </a:r>
            <a:r>
              <a:rPr lang="en-US" altLang="ko-KR" sz="30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  end</a:t>
            </a:r>
            <a:endParaRPr lang="en-US" altLang="ko-KR" sz="30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 txBox="1"/>
          <p:nvPr/>
        </p:nvSpPr>
        <p:spPr>
          <a:xfrm>
            <a:off x="989434" y="1420768"/>
            <a:ext cx="7831038" cy="358502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ko-KR" altLang="en-US"/>
            </a:pPr>
            <a:r>
              <a:rPr lang="en-US" altLang="ko-KR"/>
              <a:t>https://www.youtube.com/watch?v=2aiEEXq9AJw</a:t>
            </a:r>
            <a:endParaRPr lang="en-US" altLang="ko-K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postfiles.pstatic.net/20160318_237/lyw012_1458262493128p6kje_JPEG/%B8%BB%BE%B8ppt%B9%E8%B0%E6_%BB%E7%BF%EB_%283%29.jpg?type=w2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-864604" y="0"/>
            <a:ext cx="10765196" cy="7110388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007604" y="1556792"/>
            <a:ext cx="6158093" cy="20989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ko-KR" altLang="en-US" sz="4400">
                <a:latin typeface="양재백두체B"/>
                <a:ea typeface="양재백두체B"/>
              </a:rPr>
              <a:t>성  경</a:t>
            </a:r>
            <a:endParaRPr lang="ko-KR" altLang="en-US" sz="4400">
              <a:latin typeface="양재백두체B"/>
              <a:ea typeface="양재백두체B"/>
            </a:endParaRPr>
          </a:p>
          <a:p>
            <a:pPr lvl="0">
              <a:defRPr lang="ko-KR" altLang="en-US"/>
            </a:pPr>
            <a:r>
              <a:rPr lang="ko-KR" altLang="en-US" sz="4400">
                <a:latin typeface="양재백두체B"/>
                <a:ea typeface="양재백두체B"/>
              </a:rPr>
              <a:t>계22:12</a:t>
            </a:r>
            <a:endParaRPr lang="ko-KR" altLang="en-US" sz="4400">
              <a:latin typeface="양재백두체B"/>
              <a:ea typeface="양재백두체B"/>
            </a:endParaRPr>
          </a:p>
          <a:p>
            <a:pPr lvl="0">
              <a:defRPr lang="ko-KR" altLang="en-US"/>
            </a:pPr>
            <a:endParaRPr lang="ko-KR" altLang="en-US" sz="4400">
              <a:latin typeface="양재백두체B"/>
              <a:ea typeface="양재백두체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postfiles.pstatic.net/20160318_237/lyw012_1458262493128p6kje_JPEG/%B8%BB%BE%B8ppt%B9%E8%B0%E6_%BB%E7%BF%EB_%283%29.jpg?type=w2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-1728700" y="0"/>
            <a:ext cx="12349372" cy="7110388"/>
          </a:xfrm>
          <a:prstGeom prst="rect">
            <a:avLst/>
          </a:prstGeom>
          <a:noFill/>
        </p:spPr>
      </p:pic>
      <p:sp>
        <p:nvSpPr>
          <p:cNvPr id="2" name=""/>
          <p:cNvSpPr/>
          <p:nvPr/>
        </p:nvSpPr>
        <p:spPr>
          <a:xfrm>
            <a:off x="-1080628" y="84613"/>
            <a:ext cx="11413268" cy="459978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7400" b="0" i="0" u="none">
                <a:solidFill>
                  <a:srgbClr val="000000">
                    <a:alpha val="100000"/>
                  </a:srgbClr>
                </a:solidFill>
                <a:latin typeface="Arial"/>
                <a:ea typeface="나눔고딕"/>
              </a:rPr>
              <a:t>보라 내가 속히 오리니 </a:t>
            </a:r>
            <a:endParaRPr lang="ko-KR" altLang="en-US" sz="7400" b="0" i="0" u="none">
              <a:solidFill>
                <a:srgbClr val="000000">
                  <a:alpha val="100000"/>
                </a:srgbClr>
              </a:solidFill>
              <a:latin typeface="Arial"/>
              <a:ea typeface="나눔고딕"/>
            </a:endParaRPr>
          </a:p>
          <a:p>
            <a:pPr algn="l">
              <a:defRPr lang="ko-KR" altLang="en-US"/>
            </a:pPr>
            <a:r>
              <a:rPr lang="ko-KR" altLang="en-US" sz="7400" b="0" i="0" u="none">
                <a:solidFill>
                  <a:srgbClr val="000000">
                    <a:alpha val="100000"/>
                  </a:srgbClr>
                </a:solidFill>
                <a:latin typeface="Arial"/>
                <a:ea typeface="나눔고딕"/>
              </a:rPr>
              <a:t>내가 줄 상이 내게 있어 </a:t>
            </a:r>
            <a:endParaRPr lang="ko-KR" altLang="en-US" sz="7400" b="0" i="0" u="none">
              <a:solidFill>
                <a:srgbClr val="000000">
                  <a:alpha val="100000"/>
                </a:srgbClr>
              </a:solidFill>
              <a:latin typeface="Arial"/>
              <a:ea typeface="나눔고딕"/>
            </a:endParaRPr>
          </a:p>
          <a:p>
            <a:pPr algn="l">
              <a:defRPr lang="ko-KR" altLang="en-US"/>
            </a:pPr>
            <a:r>
              <a:rPr lang="ko-KR" altLang="en-US" sz="7400" b="0" i="0" u="none">
                <a:solidFill>
                  <a:srgbClr val="000000">
                    <a:alpha val="100000"/>
                  </a:srgbClr>
                </a:solidFill>
                <a:latin typeface="Arial"/>
                <a:ea typeface="나눔고딕"/>
              </a:rPr>
              <a:t>각 사람에게 </a:t>
            </a:r>
            <a:endParaRPr lang="ko-KR" altLang="en-US" sz="7400" b="0" i="0" u="none">
              <a:solidFill>
                <a:srgbClr val="000000">
                  <a:alpha val="100000"/>
                </a:srgbClr>
              </a:solidFill>
              <a:latin typeface="Arial"/>
              <a:ea typeface="나눔고딕"/>
            </a:endParaRPr>
          </a:p>
          <a:p>
            <a:pPr algn="l">
              <a:defRPr lang="ko-KR" altLang="en-US"/>
            </a:pPr>
            <a:r>
              <a:rPr lang="ko-KR" altLang="en-US" sz="7400" b="0" i="0" u="none">
                <a:solidFill>
                  <a:srgbClr val="000000">
                    <a:alpha val="100000"/>
                  </a:srgbClr>
                </a:solidFill>
                <a:latin typeface="Arial"/>
                <a:ea typeface="나눔고딕"/>
              </a:rPr>
              <a:t>그가 행한 대로 갚아 주리라</a:t>
            </a:r>
            <a:endParaRPr lang="ko-KR" altLang="en-US" sz="7400" b="0" i="0" u="none">
              <a:solidFill>
                <a:srgbClr val="000000">
                  <a:alpha val="100000"/>
                </a:srgbClr>
              </a:solidFill>
              <a:latin typeface="Arial"/>
              <a:ea typeface="나눔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-1116631" y="44624"/>
            <a:ext cx="11593287" cy="5215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ko-KR" altLang="en-US" sz="2800">
                <a:latin typeface="강원교육모두 Bold"/>
                <a:ea typeface="강원교육모두 Bold"/>
              </a:rPr>
              <a:t>서론 </a:t>
            </a:r>
            <a:endParaRPr lang="ko-KR" altLang="en-US" sz="2800">
              <a:latin typeface="강원교육모두 Bold"/>
              <a:ea typeface="강원교육모두 Bold"/>
            </a:endParaRPr>
          </a:p>
          <a:p>
            <a:pPr lvl="0">
              <a:defRPr lang="ko-KR" altLang="en-US"/>
            </a:pPr>
            <a:endParaRPr lang="ko-KR" altLang="en-US" sz="2800">
              <a:latin typeface="강원교육모두 Bold"/>
              <a:ea typeface="강원교육모두 Bold"/>
            </a:endParaRPr>
          </a:p>
          <a:p>
            <a:pPr lvl="0">
              <a:defRPr lang="ko-KR" altLang="en-US"/>
            </a:pPr>
            <a:r>
              <a:rPr lang="ko-KR" altLang="en-US" sz="2800">
                <a:latin typeface="강원교육모두 Bold"/>
                <a:ea typeface="강원교육모두 Bold"/>
              </a:rPr>
              <a:t>인간이 지능을 갖고 있지만 아는 것은 한정이 되어 있다</a:t>
            </a:r>
            <a:r>
              <a:rPr lang="en-US" altLang="ko-KR" sz="2800">
                <a:latin typeface="강원교육모두 Bold"/>
                <a:ea typeface="강원교육모두 Bold"/>
              </a:rPr>
              <a:t>. </a:t>
            </a:r>
            <a:r>
              <a:rPr lang="ko-KR" altLang="en-US" sz="2800">
                <a:latin typeface="강원교육모두 Bold"/>
                <a:ea typeface="강원교육모두 Bold"/>
              </a:rPr>
              <a:t>우리나라가 갑자기 경제 파탄 상태를 만나게 될 것을 아무도 모른다</a:t>
            </a:r>
            <a:r>
              <a:rPr lang="en-US" altLang="ko-KR" sz="2800">
                <a:latin typeface="강원교육모두 Bold"/>
                <a:ea typeface="강원교육모두 Bold"/>
              </a:rPr>
              <a:t>. </a:t>
            </a:r>
            <a:r>
              <a:rPr lang="ko-KR" altLang="en-US" sz="2800">
                <a:latin typeface="강원교육모두 Bold"/>
                <a:ea typeface="강원교육모두 Bold"/>
              </a:rPr>
              <a:t>내일을 모를 뿐 아니라 오늘 하루도 모르고 현재의 상황도 다 모른다</a:t>
            </a:r>
            <a:r>
              <a:rPr lang="en-US" altLang="ko-KR" sz="2800">
                <a:latin typeface="강원교육모두 Bold"/>
                <a:ea typeface="강원교육모두 Bold"/>
              </a:rPr>
              <a:t>. </a:t>
            </a:r>
            <a:endParaRPr lang="en-US" altLang="ko-KR" sz="2800">
              <a:latin typeface="강원교육모두 Bold"/>
              <a:ea typeface="강원교육모두 Bold"/>
            </a:endParaRPr>
          </a:p>
          <a:p>
            <a:pPr lvl="0">
              <a:defRPr lang="ko-KR" altLang="en-US"/>
            </a:pPr>
            <a:endParaRPr lang="en-US" altLang="ko-KR" sz="2800">
              <a:latin typeface="강원교육모두 Bold"/>
              <a:ea typeface="강원교육모두 Bold"/>
            </a:endParaRPr>
          </a:p>
          <a:p>
            <a:pPr lvl="0">
              <a:defRPr lang="ko-KR" altLang="en-US"/>
            </a:pPr>
            <a:r>
              <a:rPr lang="ko-KR" altLang="en-US" sz="2800">
                <a:latin typeface="강원교육모두 Bold"/>
                <a:ea typeface="강원교육모두 Bold"/>
              </a:rPr>
              <a:t>갑자기 중병이 걸리고</a:t>
            </a:r>
            <a:r>
              <a:rPr lang="en-US" altLang="ko-KR" sz="2800">
                <a:latin typeface="강원교육모두 Bold"/>
                <a:ea typeface="강원교육모두 Bold"/>
              </a:rPr>
              <a:t>, </a:t>
            </a:r>
            <a:r>
              <a:rPr lang="ko-KR" altLang="en-US" sz="2800">
                <a:latin typeface="강원교육모두 Bold"/>
                <a:ea typeface="강원교육모두 Bold"/>
              </a:rPr>
              <a:t>죽게 되는 것을 많이 본다</a:t>
            </a:r>
            <a:r>
              <a:rPr lang="en-US" altLang="ko-KR" sz="2800">
                <a:latin typeface="강원교육모두 Bold"/>
                <a:ea typeface="강원교육모두 Bold"/>
              </a:rPr>
              <a:t>. </a:t>
            </a:r>
            <a:r>
              <a:rPr lang="ko-KR" altLang="en-US" sz="2800">
                <a:latin typeface="강원교육모두 Bold"/>
                <a:ea typeface="강원교육모두 Bold"/>
              </a:rPr>
              <a:t>우리와 나를 가장 잘 아시는 분은 나를 창조하시고 생명의 근원 되시는 하나님뿐이다</a:t>
            </a:r>
            <a:r>
              <a:rPr lang="en-US" altLang="ko-KR" sz="2800">
                <a:latin typeface="강원교육모두 Bold"/>
                <a:ea typeface="강원교육모두 Bold"/>
              </a:rPr>
              <a:t>. </a:t>
            </a:r>
            <a:endParaRPr lang="en-US" altLang="ko-KR" sz="2800">
              <a:latin typeface="강원교육모두 Bold"/>
              <a:ea typeface="강원교육모두 Bold"/>
            </a:endParaRPr>
          </a:p>
          <a:p>
            <a:pPr lvl="0">
              <a:defRPr lang="ko-KR" altLang="en-US"/>
            </a:pPr>
            <a:endParaRPr lang="en-US" altLang="ko-KR" sz="2800">
              <a:latin typeface="강원교육모두 Bold"/>
              <a:ea typeface="강원교육모두 Bold"/>
            </a:endParaRPr>
          </a:p>
          <a:p>
            <a:pPr lvl="0">
              <a:defRPr lang="ko-KR" altLang="en-US"/>
            </a:pPr>
            <a:r>
              <a:rPr lang="ko-KR" altLang="en-US" sz="2800">
                <a:latin typeface="강원교육모두 Bold"/>
                <a:ea typeface="강원교육모두 Bold"/>
              </a:rPr>
              <a:t>본문에서도 주께서 나를 아신다고 말씀 하셨다</a:t>
            </a:r>
            <a:r>
              <a:rPr lang="en-US" altLang="ko-KR" sz="2800">
                <a:latin typeface="강원교육모두 Bold"/>
                <a:ea typeface="강원교육모두 Bold"/>
              </a:rPr>
              <a:t>. </a:t>
            </a:r>
            <a:endParaRPr lang="en-US" altLang="ko-KR" sz="2800">
              <a:latin typeface="강원교육모두 Bold"/>
              <a:ea typeface="강원교육모두 Bold"/>
            </a:endParaRPr>
          </a:p>
          <a:p>
            <a:pPr lvl="0">
              <a:defRPr lang="ko-KR" altLang="en-US"/>
            </a:pPr>
            <a:endParaRPr lang="en-US" altLang="ko-KR" sz="2800">
              <a:latin typeface="강원교육모두 Bold"/>
              <a:ea typeface="강원교육모두 Bold"/>
            </a:endParaRPr>
          </a:p>
          <a:p>
            <a:pPr lvl="0">
              <a:defRPr lang="ko-KR" altLang="en-US"/>
            </a:pPr>
            <a:r>
              <a:rPr lang="ko-KR" altLang="en-US" sz="2800">
                <a:latin typeface="강원교육모두 Bold"/>
                <a:ea typeface="강원교육모두 Bold"/>
              </a:rPr>
              <a:t>구체적으로 나의 무엇을 아는가 생각해 보자</a:t>
            </a:r>
            <a:r>
              <a:rPr lang="en-US" altLang="ko-KR" sz="2800">
                <a:latin typeface="강원교육모두 Bold"/>
                <a:ea typeface="강원교육모두 Bold"/>
              </a:rPr>
              <a:t>. </a:t>
            </a:r>
            <a:endParaRPr lang="en-US" altLang="ko-KR" sz="2800"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-1152636" y="80628"/>
            <a:ext cx="11521280" cy="546101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1) "내가 네 환난을 아노니"는 무슨 뜻인가?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"안다"는 것은 단순히 정보를 알고 계신다는 뜻이 아니라, 성도들이 당하는 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☛고난과 아픔을 깊이 살피시고 함께하고 계신다는 의미.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☛믿음 때문에 받는 핍박과 비난을 주님이 알고 계신다.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☛억울한 눈물과 고통을 하나도 잊지 않으신다.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☛성도의 인내와 충성을 기억하신다.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☛때가 되면 위로와 상급으로 갚아 주신다.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◇ "사람은 몰라줘도 주님은 아신다. 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사람은 잊어도 주님은 기억하신다."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-1008618" y="87284"/>
            <a:ext cx="11305254" cy="49685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2) "내가 네 궁핍을 아노니"는 무슨 뜻인가?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서머나 교회 성도들은 예수를 믿는다는 이유로 재산을 빼앗기고 직업과 생활에 어려움을 겪었다. 주님은 그들의 가난을 모르시는 것이 아니라 자세히 알고 계셨다.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믿음 때문에 당하는 경제적 어려움을 아신다.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가난 중에도 드린 헌신과 봉사를 기억하신다.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세상에서는 가난해 보여도  하나님 나라에서는 부요한 자로 보신다.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장차 영원한 상급으로 갚아 주신다.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 "주님을 위해 드린 작은 헌신도 결코 잊히지 않는다."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-1188640" y="116631"/>
            <a:ext cx="11773308" cy="39962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주님께서 "내가 네 환난과 궁핍을 아노니"라고 말씀하신 것은,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"네가 믿음 때문에 당하는 모든 고난과 눈물, 희생과 헌신을 내가 다 알고 있으며, 하나도 잊지 않고 기억하여 반드시 갚아 주겠다"는 위로와 약속의 말씀입니다.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그래서 이어서 주님은 말씀하십니다.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"실상은 네가 부요한 자니라." (계 2:9)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세상 기준으로는 가난하고 약해 보여도, 하나님 앞에서는 믿음과 상급이 풍성한 부요한 성도라는 뜻입니다.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-1044623" y="94178"/>
            <a:ext cx="11269251" cy="545699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3) 나의 문제를 아신다는 것을 믿는다면 어떻게 해야 하나?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주님께서 나의 형편과 문제를 모두 알고 계신다는 것을 믿는다면, 문제를 혼자 짊어지지 말고 주님께 맡겨야 합니다.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걱정과 염려를 주님께 아뢴다.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문제를 붙들고 낙심하기보다 기도한다.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사람보다 먼저 하나님을 찾는다.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하나님의 때와 방법을 신뢰하며 기다린다.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감사와 믿음으로 주님의 도우심을 기대한다.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"너희 염려를 다 주께 맡기라 이는 그가 너희를 돌보심이라" (벧전 5:7)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-1350657" y="116632"/>
            <a:ext cx="11845316" cy="594888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적용 질문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☛오늘까지 나는 나의 문제를 어떻게 처리해 왔는가?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문제를 만날 때 불평하고 원망했는가?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근심과 걱정에 사로잡혀 있었는가?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사람들에게만 하소연하며 살았는가?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미움과 분노, 억울함을 품고 있었는가?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아니면 주님께 가져가 기도하며 맡겼는가?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☛묵상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문제의 크기가 중요한 것이 아니라, 그 문제를 누구에게 가져가느냐가 중요하다. 주님은 나의 문제를 이미 알고 계십니다.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그러므로 불평 대신 기도하고, 원망 대신 감사하고, 염려 대신 믿음으로 주님께 나아가야 합니다.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-1188640" y="116631"/>
            <a:ext cx="11521280" cy="546311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2. 주께서 나의 실상을 아신다는 것에 대해 생각해 보자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1) 믿는 자의 겉모습만 보면 어떠한가?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세상 사람들의 눈에는 믿는 자가 이상하게 보일 수 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 손해를 보면서도 정직하게 살아간다.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☛보이지 않는 하나님을 믿고 기도한다.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☛세상의 즐거움을 절제하며 산다.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☛핍박을 받아도 믿음을 지킨다.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  <a:p>
            <a:pPr algn="l">
              <a:defRPr lang="ko-KR" altLang="en-US"/>
            </a:pPr>
            <a:r>
              <a:rPr lang="ko-KR" altLang="en-US" sz="3200" b="0" i="0" u="none">
                <a:solidFill>
                  <a:srgbClr val="000000">
                    <a:alpha val="100000"/>
                  </a:srgbClr>
                </a:solidFill>
                <a:latin typeface="강원교육모두 Bold"/>
                <a:ea typeface="강원교육모두 Bold"/>
              </a:rPr>
              <a:t>그래서 세상 기준으로는 초라하고, 어리석고, 보잘것없어 보일 수 있다.</a:t>
            </a:r>
            <a:endParaRPr lang="ko-KR" altLang="en-US" sz="3200" b="0" i="0" u="none">
              <a:solidFill>
                <a:srgbClr val="000000">
                  <a:alpha val="100000"/>
                </a:srgbClr>
              </a:solidFill>
              <a:latin typeface="강원교육모두 Bold"/>
              <a:ea typeface="강원교육모두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한컴오피스">
      <a:majorFont>
        <a:latin typeface="함초롬돋움"/>
        <a:ea typeface="함초롬돋움"/>
        <a:cs typeface="Times New Roman"/>
      </a:majorFont>
      <a:minorFont>
        <a:latin typeface="함초롬돋움"/>
        <a:ea typeface="함초롬돋움"/>
        <a:cs typeface="Times New Roman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1421</ep:Words>
  <ep:PresentationFormat>화면 슬라이드 쇼(4:3)</ep:PresentationFormat>
  <ep:Paragraphs>191</ep:Paragraphs>
  <ep:Slides>25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ep:HeadingPairs>
  <ep:TitlesOfParts>
    <vt:vector size="26" baseType="lpstr">
      <vt:lpstr>한컴오피스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</vt:vector>
  </ep:TitlesOfParts>
  <ep:HyperlinkBase/>
  <ep:Application>Hancom Office Hanshow 2014</ep:Application>
  <ep:AppVersion>0901.0000.01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2017-03-13T23:33:15.000</dcterms:created>
  <dc:creator>성승은</dc:creator>
  <cp:lastModifiedBy>김상식</cp:lastModifiedBy>
  <dcterms:modified xsi:type="dcterms:W3CDTF">2026-06-06T01:14:01.163</dcterms:modified>
  <cp:revision>109</cp:revision>
  <dc:title>노인복지정보</dc:title>
</cp:coreProperties>
</file>