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6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4044" y="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09366-4A1E-401E-92D2-C6BFFBB42CC0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D0C9-DCEF-4AA2-A651-9FFCC9A868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7753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09366-4A1E-401E-92D2-C6BFFBB42CC0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D0C9-DCEF-4AA2-A651-9FFCC9A868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4006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09366-4A1E-401E-92D2-C6BFFBB42CC0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D0C9-DCEF-4AA2-A651-9FFCC9A868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0769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09366-4A1E-401E-92D2-C6BFFBB42CC0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D0C9-DCEF-4AA2-A651-9FFCC9A868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7529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09366-4A1E-401E-92D2-C6BFFBB42CC0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D0C9-DCEF-4AA2-A651-9FFCC9A868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0689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09366-4A1E-401E-92D2-C6BFFBB42CC0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D0C9-DCEF-4AA2-A651-9FFCC9A868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701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09366-4A1E-401E-92D2-C6BFFBB42CC0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D0C9-DCEF-4AA2-A651-9FFCC9A868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1891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09366-4A1E-401E-92D2-C6BFFBB42CC0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D0C9-DCEF-4AA2-A651-9FFCC9A868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0701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09366-4A1E-401E-92D2-C6BFFBB42CC0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D0C9-DCEF-4AA2-A651-9FFCC9A868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317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09366-4A1E-401E-92D2-C6BFFBB42CC0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D0C9-DCEF-4AA2-A651-9FFCC9A868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441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09366-4A1E-401E-92D2-C6BFFBB42CC0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D0C9-DCEF-4AA2-A651-9FFCC9A868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6236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09366-4A1E-401E-92D2-C6BFFBB42CC0}" type="datetimeFigureOut">
              <a:rPr lang="ko-KR" altLang="en-US" smtClean="0"/>
              <a:pPr/>
              <a:t>2026-06-08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8D0C9-DCEF-4AA2-A651-9FFCC9A8686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3808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856" y="27640"/>
            <a:ext cx="891591" cy="2646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【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붙임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1】</a:t>
            </a:r>
            <a:endParaRPr lang="ko-KR" altLang="en-US" sz="1400" dirty="0">
              <a:solidFill>
                <a:srgbClr val="000000"/>
              </a:solidFill>
              <a:effectLst/>
              <a:latin typeface="+mn-ea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-546" y="391972"/>
            <a:ext cx="6858546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sz="2000" b="1" dirty="0">
                <a:solidFill>
                  <a:srgbClr val="000000"/>
                </a:solidFill>
                <a:effectLst/>
                <a:latin typeface="+mn-ea"/>
              </a:rPr>
              <a:t>「유해화학물질 </a:t>
            </a:r>
            <a:r>
              <a:rPr lang="ko-KR" altLang="en-US" sz="2000" b="1" dirty="0" err="1">
                <a:solidFill>
                  <a:srgbClr val="000000"/>
                </a:solidFill>
                <a:effectLst/>
                <a:latin typeface="+mn-ea"/>
              </a:rPr>
              <a:t>자율대응반</a:t>
            </a:r>
            <a:r>
              <a:rPr lang="ko-KR" altLang="en-US" sz="2000" b="1" dirty="0">
                <a:solidFill>
                  <a:srgbClr val="000000"/>
                </a:solidFill>
                <a:effectLst/>
                <a:latin typeface="+mn-ea"/>
              </a:rPr>
              <a:t>」실적보고서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241392" y="962844"/>
            <a:ext cx="66308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1. 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담당지역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: 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인천 서구 지역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( 06 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반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) 2026 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년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06 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월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05 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일</a:t>
            </a:r>
          </a:p>
          <a:p>
            <a:pPr algn="just"/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   ○ </a:t>
            </a:r>
            <a:r>
              <a:rPr lang="ko-KR" altLang="en-US" sz="1400" dirty="0" err="1">
                <a:solidFill>
                  <a:srgbClr val="000000"/>
                </a:solidFill>
                <a:effectLst/>
                <a:latin typeface="+mn-ea"/>
              </a:rPr>
              <a:t>자체점검반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 활동구역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: 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가좌동</a:t>
            </a:r>
            <a:r>
              <a:rPr lang="en-US" altLang="ko-KR" sz="1400" dirty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sz="1400" dirty="0">
                <a:solidFill>
                  <a:srgbClr val="000000"/>
                </a:solidFill>
                <a:latin typeface="+mn-ea"/>
              </a:rPr>
              <a:t>경서동 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외</a:t>
            </a:r>
          </a:p>
          <a:p>
            <a:pPr algn="just"/>
            <a:endParaRPr lang="en-US" altLang="ko-KR" sz="1400" dirty="0">
              <a:solidFill>
                <a:srgbClr val="000000"/>
              </a:solidFill>
              <a:effectLst/>
              <a:latin typeface="+mn-ea"/>
            </a:endParaRPr>
          </a:p>
          <a:p>
            <a:pPr algn="just"/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2. 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활동 결과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469020"/>
              </p:ext>
            </p:extLst>
          </p:nvPr>
        </p:nvGraphicFramePr>
        <p:xfrm>
          <a:off x="254856" y="2259134"/>
          <a:ext cx="6131655" cy="918337"/>
        </p:xfrm>
        <a:graphic>
          <a:graphicData uri="http://schemas.openxmlformats.org/drawingml/2006/table">
            <a:tbl>
              <a:tblPr/>
              <a:tblGrid>
                <a:gridCol w="1128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4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4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943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87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구 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업체</a:t>
                      </a:r>
                      <a:r>
                        <a:rPr lang="en-US" altLang="ko-KR" sz="14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단체</a:t>
                      </a:r>
                      <a:r>
                        <a:rPr lang="en-US" altLang="ko-KR" sz="14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 </a:t>
                      </a:r>
                      <a:r>
                        <a:rPr lang="ko-KR" altLang="en-US" sz="14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수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인 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비 고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7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참여 업체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lang="ko-KR" altLang="en-US" sz="14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개 업체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8 </a:t>
                      </a:r>
                      <a:r>
                        <a:rPr lang="ko-KR" altLang="en-US" sz="14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279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참여 단체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직사각형 8"/>
          <p:cNvSpPr/>
          <p:nvPr/>
        </p:nvSpPr>
        <p:spPr>
          <a:xfrm>
            <a:off x="420900" y="3249622"/>
            <a:ext cx="1144865" cy="372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○ 활동내용</a:t>
            </a:r>
          </a:p>
        </p:txBody>
      </p:sp>
      <p:graphicFrame>
        <p:nvGraphicFramePr>
          <p:cNvPr id="10" name="표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494659"/>
              </p:ext>
            </p:extLst>
          </p:nvPr>
        </p:nvGraphicFramePr>
        <p:xfrm>
          <a:off x="254856" y="3649602"/>
          <a:ext cx="6131654" cy="904956"/>
        </p:xfrm>
        <a:graphic>
          <a:graphicData uri="http://schemas.openxmlformats.org/drawingml/2006/table">
            <a:tbl>
              <a:tblPr/>
              <a:tblGrid>
                <a:gridCol w="13441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3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93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09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계</a:t>
                      </a:r>
                    </a:p>
                  </a:txBody>
                  <a:tcPr marL="69624" marR="69624" marT="34812" marB="348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대상시설</a:t>
                      </a:r>
                    </a:p>
                  </a:txBody>
                  <a:tcPr marL="69624" marR="69624" marT="34812" marB="348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활동내용</a:t>
                      </a:r>
                    </a:p>
                  </a:txBody>
                  <a:tcPr marL="69624" marR="69624" marT="34812" marB="348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986">
                <a:tc rowSpan="2"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lang="ko-KR" altLang="en-US" sz="14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개 업체 </a:t>
                      </a:r>
                    </a:p>
                  </a:txBody>
                  <a:tcPr marL="69624" marR="69624" marT="34812" marB="348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업체별 유해화학물질 취급시설</a:t>
                      </a:r>
                    </a:p>
                  </a:txBody>
                  <a:tcPr marL="69624" marR="69624" marT="34812" marB="348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자체점검표 </a:t>
                      </a:r>
                    </a:p>
                  </a:txBody>
                  <a:tcPr marL="69624" marR="69624" marT="34812" marB="348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28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9624" marR="69624" marT="34812" marB="348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9624" marR="69624" marT="34812" marB="34812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2" name="직사각형 11"/>
          <p:cNvSpPr/>
          <p:nvPr/>
        </p:nvSpPr>
        <p:spPr>
          <a:xfrm>
            <a:off x="420899" y="4575164"/>
            <a:ext cx="1144865" cy="3724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○ 동원장비</a:t>
            </a:r>
          </a:p>
        </p:txBody>
      </p:sp>
      <p:graphicFrame>
        <p:nvGraphicFramePr>
          <p:cNvPr id="13" name="표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147435"/>
              </p:ext>
            </p:extLst>
          </p:nvPr>
        </p:nvGraphicFramePr>
        <p:xfrm>
          <a:off x="254856" y="4981425"/>
          <a:ext cx="6131654" cy="514477"/>
        </p:xfrm>
        <a:graphic>
          <a:graphicData uri="http://schemas.openxmlformats.org/drawingml/2006/table">
            <a:tbl>
              <a:tblPr/>
              <a:tblGrid>
                <a:gridCol w="1084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4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4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4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4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46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009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637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0" y="7648678"/>
            <a:ext cx="638651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위 확인자 행사주관대표 성명  </a:t>
            </a:r>
            <a:r>
              <a:rPr kumimoji="0" lang="en-US" altLang="ko-KR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       (</a:t>
            </a:r>
            <a:r>
              <a:rPr kumimoji="0" lang="ko-KR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서명</a:t>
            </a:r>
            <a:r>
              <a:rPr kumimoji="0" lang="en-US" altLang="ko-KR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)</a:t>
            </a:r>
            <a:endParaRPr kumimoji="0" lang="en-US" altLang="ko-KR" sz="1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  <a:p>
            <a:pPr marL="0" marR="0" lvl="0" indent="0" algn="r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o-KR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담당공무원 성명 </a:t>
            </a:r>
            <a:r>
              <a:rPr kumimoji="0" lang="en-US" altLang="ko-KR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        (</a:t>
            </a:r>
            <a:r>
              <a:rPr kumimoji="0" lang="ko-KR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서명</a:t>
            </a:r>
            <a:r>
              <a:rPr kumimoji="0" lang="en-US" altLang="ko-KR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)</a:t>
            </a:r>
          </a:p>
          <a:p>
            <a:pPr algn="r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ko-KR" altLang="en-US" sz="140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확인자</a:t>
            </a:r>
            <a:r>
              <a:rPr kumimoji="0" lang="ko-KR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kumimoji="0" lang="en-US" altLang="ko-KR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: 6 </a:t>
            </a:r>
            <a:r>
              <a:rPr kumimoji="0" lang="ko-KR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반 이</a:t>
            </a:r>
            <a:r>
              <a:rPr kumimoji="0" lang="en-US" altLang="ko-KR" sz="140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kumimoji="0" lang="ko-KR" altLang="en-US" sz="140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재</a:t>
            </a:r>
            <a:r>
              <a:rPr kumimoji="0" lang="en-US" altLang="ko-KR" sz="140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kumimoji="0" lang="ko-KR" altLang="en-US" sz="140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욱</a:t>
            </a:r>
            <a:r>
              <a:rPr kumimoji="0" lang="ko-KR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kumimoji="0" lang="en-US" altLang="ko-KR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(</a:t>
            </a:r>
            <a:r>
              <a:rPr kumimoji="0" lang="ko-KR" altLang="en-US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서명</a:t>
            </a:r>
            <a:r>
              <a:rPr kumimoji="0" lang="en-US" altLang="ko-KR" sz="14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)</a:t>
            </a:r>
            <a:r>
              <a:rPr kumimoji="0" lang="en-US" altLang="ko-KR" sz="1400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+mn-ea"/>
              </a:rPr>
              <a:t> </a:t>
            </a:r>
            <a:endParaRPr kumimoji="0" lang="en-US" altLang="ko-KR" sz="1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420900" y="1862804"/>
            <a:ext cx="1144865" cy="34156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○ 참여현황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213198" y="5597951"/>
            <a:ext cx="617331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0" lang="ko-KR" altLang="ko-K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※ 홍보물 배부 : 매</a:t>
            </a:r>
            <a:endParaRPr kumimoji="0" lang="ko-KR" altLang="ko-K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135687" y="6115803"/>
            <a:ext cx="26981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ko-K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3. </a:t>
            </a:r>
            <a:r>
              <a:rPr kumimoji="0" lang="ko-KR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특이사항</a:t>
            </a:r>
            <a:r>
              <a:rPr kumimoji="0" lang="en-US" altLang="ko-K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(</a:t>
            </a:r>
            <a:r>
              <a:rPr kumimoji="0" lang="ko-KR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미담</a:t>
            </a:r>
            <a:r>
              <a:rPr kumimoji="0" lang="en-US" altLang="ko-K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, </a:t>
            </a:r>
            <a:r>
              <a:rPr kumimoji="0" lang="ko-KR" altLang="en-US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수범사례 등</a:t>
            </a:r>
            <a:r>
              <a:rPr kumimoji="0" lang="en-US" altLang="ko-K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) </a:t>
            </a:r>
            <a:endParaRPr kumimoji="0" lang="en-US" altLang="ko-K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2589394" y="7185076"/>
            <a:ext cx="141256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ko-K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2026 . </a:t>
            </a:r>
            <a:r>
              <a:rPr lang="en-US" altLang="ko-KR" sz="1400" dirty="0">
                <a:solidFill>
                  <a:srgbClr val="000000"/>
                </a:solidFill>
                <a:latin typeface="+mn-ea"/>
              </a:rPr>
              <a:t>06</a:t>
            </a:r>
            <a:r>
              <a:rPr kumimoji="0" lang="en-US" altLang="ko-K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ea"/>
              </a:rPr>
              <a:t> . 05 .</a:t>
            </a:r>
            <a:endParaRPr kumimoji="0" lang="en-US" altLang="ko-KR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254856" y="6423580"/>
            <a:ext cx="6131653" cy="55145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400" dirty="0">
                <a:solidFill>
                  <a:schemeClr val="tx1"/>
                </a:solidFill>
              </a:rPr>
              <a:t> 특이사항 없음</a:t>
            </a:r>
          </a:p>
        </p:txBody>
      </p:sp>
    </p:spTree>
    <p:extLst>
      <p:ext uri="{BB962C8B-B14F-4D97-AF65-F5344CB8AC3E}">
        <p14:creationId xmlns:p14="http://schemas.microsoft.com/office/powerpoint/2010/main" val="263936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72968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【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첨부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】</a:t>
            </a:r>
            <a:endParaRPr lang="ko-KR" altLang="en-US" sz="1400" dirty="0">
              <a:solidFill>
                <a:srgbClr val="000000"/>
              </a:solidFill>
              <a:effectLst/>
              <a:latin typeface="+mn-ea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86642" y="466724"/>
            <a:ext cx="6075262" cy="45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ko-KR" altLang="en-US" dirty="0">
                <a:solidFill>
                  <a:srgbClr val="0000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「유해화학물질 자율대응반」참여자 명부 </a:t>
            </a:r>
            <a:r>
              <a:rPr lang="en-US" altLang="ko-KR" dirty="0">
                <a:solidFill>
                  <a:srgbClr val="0000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(06</a:t>
            </a:r>
            <a:r>
              <a:rPr lang="ko-KR" altLang="en-US" dirty="0">
                <a:solidFill>
                  <a:srgbClr val="0000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반</a:t>
            </a:r>
            <a:r>
              <a:rPr lang="en-US" altLang="ko-KR" dirty="0">
                <a:solidFill>
                  <a:srgbClr val="0000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ko-KR" altLang="en-US" sz="900" dirty="0">
              <a:solidFill>
                <a:srgbClr val="000000"/>
              </a:solidFill>
              <a:effectLst/>
              <a:latin typeface="바탕체" panose="02030609000101010101" pitchFamily="17" charset="-127"/>
              <a:ea typeface="바탕체" panose="02030609000101010101" pitchFamily="17" charset="-127"/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303092"/>
              </p:ext>
            </p:extLst>
          </p:nvPr>
        </p:nvGraphicFramePr>
        <p:xfrm>
          <a:off x="135843" y="1033457"/>
          <a:ext cx="6544357" cy="6611048"/>
        </p:xfrm>
        <a:graphic>
          <a:graphicData uri="http://schemas.openxmlformats.org/drawingml/2006/table">
            <a:tbl>
              <a:tblPr/>
              <a:tblGrid>
                <a:gridCol w="527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77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09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06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674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138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 err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연번</a:t>
                      </a:r>
                      <a:endParaRPr lang="ko-KR" altLang="en-US" sz="1200" b="1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소 속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성 명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사업장 소재지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자체 점검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․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정비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보수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실적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2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화인화학㈜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이재욱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인천시 서구 가좌로 </a:t>
                      </a:r>
                      <a:r>
                        <a:rPr lang="en-US" altLang="ko-KR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12</a:t>
                      </a: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번길 </a:t>
                      </a:r>
                      <a:r>
                        <a:rPr lang="en-US" altLang="ko-KR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35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자체점검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32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엘티메탈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이강일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인천시 서구 가재울로 </a:t>
                      </a:r>
                      <a:r>
                        <a:rPr lang="en-US" altLang="ko-KR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14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자체점검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32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에코에너지㈜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정현석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인천시 서구 백석동 거월로 </a:t>
                      </a:r>
                      <a:r>
                        <a:rPr lang="en-US" altLang="ko-KR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61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자체점검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2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대길그린㈜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이준우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인천시 서구 경서동 사렴로 </a:t>
                      </a:r>
                      <a:r>
                        <a:rPr lang="en-US" altLang="ko-KR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65</a:t>
                      </a: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번길 </a:t>
                      </a:r>
                      <a:r>
                        <a:rPr lang="en-US" altLang="ko-KR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24</a:t>
                      </a:r>
                      <a:endParaRPr lang="ko-KR" altLang="en-US" sz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자체점검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32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금봉기업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신동호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인천시 서구 경서동 원전로 </a:t>
                      </a:r>
                      <a:r>
                        <a:rPr lang="en-US" altLang="ko-KR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43</a:t>
                      </a:r>
                      <a:endParaRPr lang="ko-KR" altLang="en-US" sz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자체점검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32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6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㈜봉산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임성철</a:t>
                      </a:r>
                      <a:endParaRPr lang="ko-KR" altLang="en-US" sz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인천시 서구 경서동 호두산로 </a:t>
                      </a:r>
                      <a:r>
                        <a:rPr lang="en-US" altLang="ko-KR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68</a:t>
                      </a:r>
                      <a:endParaRPr lang="ko-KR" altLang="en-US" sz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자체점검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32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7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㈜비에이치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안형우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인천시 서구 가재울로 </a:t>
                      </a:r>
                      <a:r>
                        <a:rPr lang="en-US" altLang="ko-KR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48</a:t>
                      </a:r>
                      <a:endParaRPr lang="ko-KR" altLang="en-US" sz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자체점검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32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8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우신엔지니어링</a:t>
                      </a:r>
                      <a:endParaRPr lang="ko-KR" altLang="en-US" sz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양미영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인천 미추홀구 주염로</a:t>
                      </a:r>
                      <a:r>
                        <a:rPr lang="en-US" altLang="ko-KR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73</a:t>
                      </a: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번길 </a:t>
                      </a:r>
                      <a:r>
                        <a:rPr lang="en-US" altLang="ko-KR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39 </a:t>
                      </a:r>
                      <a:endParaRPr lang="ko-KR" altLang="en-US" sz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자체점검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32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9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32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32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11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32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12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32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13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32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14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6323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200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52510" marR="52510" marT="26255" marB="2625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8" name="직사각형 7"/>
          <p:cNvSpPr/>
          <p:nvPr/>
        </p:nvSpPr>
        <p:spPr>
          <a:xfrm>
            <a:off x="135842" y="8649949"/>
            <a:ext cx="6643869" cy="393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첨부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: 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유해화학물질 안전사고 예방 행사활동 및 개선사례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(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시설보완 등 우수사례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)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01164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99572" y="145481"/>
            <a:ext cx="6455228" cy="129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첨부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1. 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유해화학물질 훈련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(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사진자료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) </a:t>
            </a:r>
            <a:endParaRPr lang="ko-KR" altLang="en-US" sz="1400" dirty="0">
              <a:solidFill>
                <a:srgbClr val="000000"/>
              </a:solidFill>
              <a:effectLst/>
              <a:latin typeface="+mn-ea"/>
            </a:endParaRPr>
          </a:p>
          <a:p>
            <a:pPr>
              <a:lnSpc>
                <a:spcPct val="140000"/>
              </a:lnSpc>
            </a:pP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행 사 명 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: 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유해화학물질 취급시설 자체점검</a:t>
            </a:r>
            <a:endParaRPr lang="en-US" altLang="ko-KR" sz="1400" dirty="0">
              <a:solidFill>
                <a:srgbClr val="000000"/>
              </a:solidFill>
              <a:effectLst/>
              <a:latin typeface="+mn-ea"/>
            </a:endParaRPr>
          </a:p>
          <a:p>
            <a:pPr>
              <a:lnSpc>
                <a:spcPct val="140000"/>
              </a:lnSpc>
            </a:pP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행사일자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: </a:t>
            </a:r>
            <a:r>
              <a:rPr lang="en-US" altLang="ko-KR" sz="1400" dirty="0">
                <a:solidFill>
                  <a:srgbClr val="000000"/>
                </a:solidFill>
                <a:latin typeface="+mn-ea"/>
              </a:rPr>
              <a:t>26 </a:t>
            </a:r>
            <a:r>
              <a:rPr lang="ko-KR" altLang="en-US" sz="1400" dirty="0">
                <a:solidFill>
                  <a:srgbClr val="000000"/>
                </a:solidFill>
                <a:latin typeface="+mn-ea"/>
              </a:rPr>
              <a:t>년 </a:t>
            </a:r>
            <a:r>
              <a:rPr lang="en-US" altLang="ko-KR" sz="1400" dirty="0">
                <a:solidFill>
                  <a:srgbClr val="000000"/>
                </a:solidFill>
                <a:latin typeface="+mn-ea"/>
              </a:rPr>
              <a:t>06 </a:t>
            </a:r>
            <a:r>
              <a:rPr lang="ko-KR" altLang="en-US" sz="1400" dirty="0">
                <a:solidFill>
                  <a:srgbClr val="000000"/>
                </a:solidFill>
                <a:latin typeface="+mn-ea"/>
              </a:rPr>
              <a:t>월 </a:t>
            </a:r>
            <a:endParaRPr lang="ko-KR" altLang="en-US" sz="1400" dirty="0">
              <a:solidFill>
                <a:srgbClr val="000000"/>
              </a:solidFill>
              <a:effectLst/>
              <a:latin typeface="+mn-ea"/>
            </a:endParaRPr>
          </a:p>
          <a:p>
            <a:pPr>
              <a:lnSpc>
                <a:spcPct val="140000"/>
              </a:lnSpc>
            </a:pP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참여인원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: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각 회원사별 실시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199572" y="1406197"/>
            <a:ext cx="6455228" cy="231889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>
                <a:solidFill>
                  <a:schemeClr val="tx1"/>
                </a:solidFill>
              </a:rPr>
              <a:t>각 회원사별 자체점검 실시</a:t>
            </a:r>
            <a:endParaRPr lang="en-US" altLang="ko-KR" sz="1400" dirty="0">
              <a:solidFill>
                <a:schemeClr val="tx1"/>
              </a:solidFill>
            </a:endParaRPr>
          </a:p>
          <a:p>
            <a:pPr algn="ctr"/>
            <a:r>
              <a:rPr lang="en-US" altLang="ko-KR" sz="1400" dirty="0">
                <a:solidFill>
                  <a:schemeClr val="tx1"/>
                </a:solidFill>
              </a:rPr>
              <a:t>5</a:t>
            </a:r>
            <a:r>
              <a:rPr lang="ko-KR" altLang="en-US" sz="1400" dirty="0">
                <a:solidFill>
                  <a:schemeClr val="tx1"/>
                </a:solidFill>
              </a:rPr>
              <a:t>월 특이사항 없음</a:t>
            </a:r>
            <a:r>
              <a:rPr lang="en-US" altLang="ko-KR" sz="1400" dirty="0">
                <a:solidFill>
                  <a:schemeClr val="tx1"/>
                </a:solidFill>
              </a:rPr>
              <a:t>.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99572" y="3806362"/>
            <a:ext cx="6455228" cy="129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첨부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2. 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개선 우수사례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(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사진자료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)</a:t>
            </a:r>
            <a:endParaRPr lang="ko-KR" altLang="en-US" sz="1400" dirty="0">
              <a:solidFill>
                <a:srgbClr val="000000"/>
              </a:solidFill>
              <a:effectLst/>
              <a:latin typeface="+mn-ea"/>
            </a:endParaRPr>
          </a:p>
          <a:p>
            <a:pPr>
              <a:lnSpc>
                <a:spcPct val="140000"/>
              </a:lnSpc>
            </a:pP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공 정 명 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:  </a:t>
            </a:r>
            <a:r>
              <a:rPr lang="ko-KR" altLang="en-US" sz="1400" dirty="0">
                <a:solidFill>
                  <a:srgbClr val="000000"/>
                </a:solidFill>
                <a:latin typeface="+mn-ea"/>
              </a:rPr>
              <a:t>공정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(</a:t>
            </a:r>
            <a:r>
              <a:rPr lang="ko-KR" altLang="en-US" sz="1400" dirty="0" err="1">
                <a:solidFill>
                  <a:srgbClr val="000000"/>
                </a:solidFill>
                <a:effectLst/>
                <a:latin typeface="+mn-ea"/>
              </a:rPr>
              <a:t>사업장명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:        )</a:t>
            </a:r>
            <a:endParaRPr lang="ko-KR" altLang="en-US" sz="1400" dirty="0">
              <a:solidFill>
                <a:srgbClr val="000000"/>
              </a:solidFill>
              <a:effectLst/>
              <a:latin typeface="+mn-ea"/>
            </a:endParaRPr>
          </a:p>
          <a:p>
            <a:pPr>
              <a:lnSpc>
                <a:spcPct val="140000"/>
              </a:lnSpc>
            </a:pP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개선일자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: </a:t>
            </a:r>
            <a:r>
              <a:rPr lang="en-US" altLang="ko-KR" sz="1400" dirty="0">
                <a:solidFill>
                  <a:srgbClr val="000000"/>
                </a:solidFill>
                <a:latin typeface="+mn-ea"/>
              </a:rPr>
              <a:t>26 </a:t>
            </a:r>
            <a:r>
              <a:rPr lang="ko-KR" altLang="en-US" sz="1400" dirty="0">
                <a:solidFill>
                  <a:srgbClr val="000000"/>
                </a:solidFill>
                <a:latin typeface="+mn-ea"/>
              </a:rPr>
              <a:t>년 </a:t>
            </a:r>
            <a:r>
              <a:rPr lang="en-US" altLang="ko-KR" sz="1400" dirty="0">
                <a:solidFill>
                  <a:srgbClr val="000000"/>
                </a:solidFill>
                <a:latin typeface="+mn-ea"/>
              </a:rPr>
              <a:t>06 </a:t>
            </a:r>
            <a:r>
              <a:rPr lang="ko-KR" altLang="en-US" sz="1400" dirty="0">
                <a:solidFill>
                  <a:srgbClr val="000000"/>
                </a:solidFill>
                <a:latin typeface="+mn-ea"/>
              </a:rPr>
              <a:t>월</a:t>
            </a:r>
            <a:endParaRPr lang="ko-KR" altLang="en-US" sz="1400" dirty="0">
              <a:solidFill>
                <a:srgbClr val="000000"/>
              </a:solidFill>
              <a:effectLst/>
              <a:latin typeface="+mn-ea"/>
            </a:endParaRPr>
          </a:p>
          <a:p>
            <a:pPr>
              <a:lnSpc>
                <a:spcPct val="140000"/>
              </a:lnSpc>
            </a:pP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개선비용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:      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원</a:t>
            </a:r>
            <a:endParaRPr lang="en-US" altLang="ko-KR" sz="1400" dirty="0">
              <a:solidFill>
                <a:srgbClr val="000000"/>
              </a:solidFill>
              <a:effectLst/>
              <a:latin typeface="+mn-ea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99572" y="7479843"/>
            <a:ext cx="6455228" cy="129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40000"/>
              </a:lnSpc>
            </a:pP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첨부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3. </a:t>
            </a:r>
            <a:r>
              <a:rPr lang="ko-KR" altLang="en-US" sz="1400" dirty="0" err="1">
                <a:solidFill>
                  <a:srgbClr val="000000"/>
                </a:solidFill>
                <a:effectLst/>
                <a:latin typeface="+mn-ea"/>
              </a:rPr>
              <a:t>향후일정</a:t>
            </a:r>
            <a:endParaRPr lang="ko-KR" altLang="en-US" sz="1400" dirty="0">
              <a:solidFill>
                <a:srgbClr val="000000"/>
              </a:solidFill>
              <a:effectLst/>
              <a:latin typeface="+mn-ea"/>
            </a:endParaRPr>
          </a:p>
          <a:p>
            <a:pPr>
              <a:lnSpc>
                <a:spcPct val="140000"/>
              </a:lnSpc>
            </a:pPr>
            <a:r>
              <a:rPr lang="ko-KR" altLang="en-US" sz="1400" dirty="0">
                <a:solidFill>
                  <a:srgbClr val="000000"/>
                </a:solidFill>
                <a:latin typeface="+mn-ea"/>
              </a:rPr>
              <a:t>반   명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: 06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반</a:t>
            </a:r>
          </a:p>
          <a:p>
            <a:pPr>
              <a:lnSpc>
                <a:spcPct val="140000"/>
              </a:lnSpc>
            </a:pPr>
            <a:r>
              <a:rPr lang="ko-KR" altLang="en-US" sz="1400" dirty="0" err="1">
                <a:solidFill>
                  <a:srgbClr val="000000"/>
                </a:solidFill>
                <a:latin typeface="+mn-ea"/>
              </a:rPr>
              <a:t>행사</a:t>
            </a:r>
            <a:r>
              <a:rPr lang="ko-KR" altLang="en-US" sz="1400" dirty="0" err="1">
                <a:solidFill>
                  <a:srgbClr val="000000"/>
                </a:solidFill>
                <a:effectLst/>
                <a:latin typeface="+mn-ea"/>
              </a:rPr>
              <a:t>명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: 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유해화학물질 취급시설 자체점검</a:t>
            </a:r>
          </a:p>
          <a:p>
            <a:pPr>
              <a:lnSpc>
                <a:spcPct val="140000"/>
              </a:lnSpc>
            </a:pP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예정일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: 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주 </a:t>
            </a:r>
            <a:r>
              <a:rPr lang="en-US" altLang="ko-KR" sz="1400" dirty="0">
                <a:solidFill>
                  <a:srgbClr val="000000"/>
                </a:solidFill>
                <a:effectLst/>
                <a:latin typeface="+mn-ea"/>
              </a:rPr>
              <a:t>1</a:t>
            </a:r>
            <a:r>
              <a:rPr lang="ko-KR" altLang="en-US" sz="1400" dirty="0">
                <a:solidFill>
                  <a:srgbClr val="000000"/>
                </a:solidFill>
                <a:effectLst/>
                <a:latin typeface="+mn-ea"/>
              </a:rPr>
              <a:t>회 자체점검 실시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199572" y="5085202"/>
            <a:ext cx="6455228" cy="231889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400" dirty="0">
                <a:solidFill>
                  <a:schemeClr val="tx1"/>
                </a:solidFill>
              </a:rPr>
              <a:t>5</a:t>
            </a:r>
            <a:r>
              <a:rPr lang="ko-KR" altLang="en-US" sz="1400" dirty="0">
                <a:solidFill>
                  <a:schemeClr val="tx1"/>
                </a:solidFill>
              </a:rPr>
              <a:t>월 특이사항 없음</a:t>
            </a:r>
            <a:r>
              <a:rPr lang="en-US" altLang="ko-KR" sz="1400" dirty="0">
                <a:solidFill>
                  <a:schemeClr val="tx1"/>
                </a:solidFill>
              </a:rPr>
              <a:t>.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280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359</TotalTime>
  <Words>334</Words>
  <Application>Microsoft Office PowerPoint</Application>
  <PresentationFormat>화면 슬라이드 쇼(4:3)</PresentationFormat>
  <Paragraphs>100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9" baseType="lpstr">
      <vt:lpstr>HY견고딕</vt:lpstr>
      <vt:lpstr>바탕체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hsmetal</dc:creator>
  <cp:lastModifiedBy>lkj</cp:lastModifiedBy>
  <cp:revision>86</cp:revision>
  <dcterms:created xsi:type="dcterms:W3CDTF">2020-02-26T01:07:32Z</dcterms:created>
  <dcterms:modified xsi:type="dcterms:W3CDTF">2026-06-08T07:49:36Z</dcterms:modified>
</cp:coreProperties>
</file>