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25" r:id="rId1"/>
  </p:sldMasterIdLst>
  <p:sldIdLst>
    <p:sldId id="256" r:id="rId2"/>
    <p:sldId id="258" r:id="rId3"/>
    <p:sldId id="260" r:id="rId4"/>
    <p:sldId id="262" r:id="rId5"/>
    <p:sldId id="263" r:id="rId6"/>
    <p:sldId id="265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6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body" sz="quarter" idx="14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"/>
          <p:cNvGrpSpPr/>
          <p:nvPr/>
        </p:nvGrpSpPr>
        <p:grpSpPr>
          <a:xfrm rot="0"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9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0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교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  <a:p>
            <a:pPr lvl="8">
              <a:defRPr lang="ko-KR" altLang="en-US"/>
            </a:pPr>
            <a:endParaRPr lang="en-US" altLang="ko-KR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Relationship Id="rId4" Type="http://schemas.openxmlformats.org/officeDocument/2006/relationships/image" Target="../media/image3.jpeg"  /><Relationship Id="rId5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1728968" y="1443867"/>
            <a:ext cx="9635703" cy="957706"/>
          </a:xfrm>
        </p:spPr>
        <p:txBody>
          <a:bodyPr/>
          <a:p>
            <a:pPr lvl="0">
              <a:defRPr/>
            </a:pPr>
            <a:r>
              <a:rPr lang="ko-KR" altLang="en-US"/>
              <a:t>   사회복지 현장 실습 발표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6354395" y="4497555"/>
            <a:ext cx="5445898" cy="1381422"/>
          </a:xfrm>
        </p:spPr>
        <p:txBody>
          <a:bodyPr/>
          <a:p>
            <a:pPr lvl="0">
              <a:defRPr/>
            </a:pPr>
            <a:r>
              <a:rPr lang="ko-KR" altLang="en-US"/>
              <a:t>사회적협동조합해솔 푸른솔 지역아동센터</a:t>
            </a: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ko-KR" altLang="en-US"/>
              <a:t>                                           </a:t>
            </a:r>
            <a:r>
              <a:rPr lang="ko-KR" altLang="en-US" sz="2000"/>
              <a:t>     강 승 희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258641290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sz="4400" b="1">
                <a:latin typeface="맑은 고딕"/>
                <a:ea typeface="맑은 고딕"/>
              </a:rPr>
              <a:t>목 차</a:t>
            </a:r>
            <a:endParaRPr lang="ko-KR" altLang="en-US" sz="4400" b="1">
              <a:latin typeface="맑은 고딕"/>
              <a:ea typeface="맑은 고딕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/>
              <a:t> </a:t>
            </a:r>
            <a:r>
              <a:rPr lang="en-US" altLang="ko-KR" sz="2800">
                <a:latin typeface="맑은 고딕"/>
                <a:ea typeface="맑은 고딕"/>
              </a:rPr>
              <a:t>1.</a:t>
            </a:r>
            <a:r>
              <a:rPr lang="ko-KR" altLang="en-US" sz="2800">
                <a:latin typeface="맑은 고딕"/>
                <a:ea typeface="맑은 고딕"/>
              </a:rPr>
              <a:t> 실습기관 소개</a:t>
            </a:r>
            <a:endParaRPr lang="ko-KR" altLang="en-US" sz="2800">
              <a:latin typeface="맑은 고딕"/>
              <a:ea typeface="맑은 고딕"/>
            </a:endParaRPr>
          </a:p>
          <a:p>
            <a:pPr marL="0" lvl="0" indent="0">
              <a:buNone/>
              <a:defRPr/>
            </a:pPr>
            <a:endParaRPr lang="ko-KR" altLang="en-US" sz="2800">
              <a:latin typeface="맑은 고딕"/>
              <a:ea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800">
                <a:latin typeface="맑은 고딕"/>
                <a:ea typeface="맑은 고딕"/>
              </a:rPr>
              <a:t> </a:t>
            </a:r>
            <a:r>
              <a:rPr lang="en-US" altLang="ko-KR" sz="2800">
                <a:latin typeface="맑은 고딕"/>
                <a:ea typeface="맑은 고딕"/>
              </a:rPr>
              <a:t>2.</a:t>
            </a:r>
            <a:r>
              <a:rPr lang="ko-KR" altLang="en-US" sz="2800">
                <a:latin typeface="맑은 고딕"/>
                <a:ea typeface="맑은 고딕"/>
              </a:rPr>
              <a:t> 실습 내용</a:t>
            </a:r>
            <a:endParaRPr lang="ko-KR" altLang="en-US" sz="2800">
              <a:latin typeface="맑은 고딕"/>
              <a:ea typeface="맑은 고딕"/>
            </a:endParaRPr>
          </a:p>
          <a:p>
            <a:pPr marL="0" lvl="0" indent="0">
              <a:buNone/>
              <a:defRPr/>
            </a:pPr>
            <a:endParaRPr lang="ko-KR" altLang="en-US" sz="2800">
              <a:latin typeface="맑은 고딕"/>
              <a:ea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800">
                <a:latin typeface="맑은 고딕"/>
                <a:ea typeface="맑은 고딕"/>
              </a:rPr>
              <a:t> </a:t>
            </a:r>
            <a:r>
              <a:rPr lang="en-US" altLang="ko-KR" sz="2800">
                <a:latin typeface="맑은 고딕"/>
                <a:ea typeface="맑은 고딕"/>
              </a:rPr>
              <a:t>3.</a:t>
            </a:r>
            <a:r>
              <a:rPr lang="ko-KR" altLang="en-US" sz="2800">
                <a:latin typeface="맑은 고딕"/>
                <a:ea typeface="맑은 고딕"/>
              </a:rPr>
              <a:t> 실습 소감</a:t>
            </a:r>
            <a:endParaRPr lang="ko-KR" altLang="en-US" sz="2800">
              <a:latin typeface="맑은 고딕"/>
              <a:ea typeface="맑은 고딕"/>
            </a:endParaRPr>
          </a:p>
          <a:p>
            <a:pPr marL="0" lvl="0" indent="0">
              <a:buNone/>
              <a:defRPr/>
            </a:pPr>
            <a:endParaRPr lang="ko-KR" altLang="en-US" sz="2800">
              <a:latin typeface="맑은 고딕"/>
              <a:ea typeface="맑은 고딕"/>
            </a:endParaRPr>
          </a:p>
          <a:p>
            <a:pPr marL="0" lvl="0" indent="0">
              <a:buNone/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773157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1128392" y="178961"/>
            <a:ext cx="10196767" cy="6324994"/>
          </a:xfrm>
        </p:spPr>
        <p:txBody>
          <a:bodyPr/>
          <a:p>
            <a:pPr marL="190500" lvl="1" indent="0" algn="ctr">
              <a:buNone/>
              <a:defRPr/>
            </a:pPr>
            <a:r>
              <a:rPr lang="en-US" altLang="ko-KR" sz="2800" b="1">
                <a:solidFill>
                  <a:schemeClr val="accent2"/>
                </a:solidFill>
                <a:latin typeface="맑은 고딕"/>
                <a:ea typeface="맑은 고딕"/>
              </a:rPr>
              <a:t>1.</a:t>
            </a:r>
            <a:r>
              <a:rPr lang="ko-KR" altLang="en-US" sz="2800" b="1">
                <a:solidFill>
                  <a:schemeClr val="accent2"/>
                </a:solidFill>
                <a:latin typeface="맑은 고딕"/>
                <a:ea typeface="맑은 고딕"/>
              </a:rPr>
              <a:t> 실습기관소개</a:t>
            </a:r>
            <a:endParaRPr lang="ko-KR" altLang="en-US" sz="2400" b="1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190500" lvl="1" indent="0" algn="ctr">
              <a:buNone/>
              <a:defRPr/>
            </a:pPr>
            <a:endParaRPr lang="en-US" altLang="ko-KR" sz="2400" b="1">
              <a:solidFill>
                <a:schemeClr val="accent2"/>
              </a:solidFill>
              <a:latin typeface="맑은 고딕"/>
              <a:ea typeface="맑은 고딕"/>
            </a:endParaRPr>
          </a:p>
          <a:p>
            <a:pPr marL="190500" lvl="1" indent="0">
              <a:buNone/>
              <a:defRPr/>
            </a:pPr>
            <a:r>
              <a:rPr lang="ko-KR" altLang="en-US" sz="1800">
                <a:solidFill>
                  <a:srgbClr val="000000"/>
                </a:solidFill>
                <a:latin typeface="맑은 고딕"/>
                <a:ea typeface="맑은 고딕"/>
              </a:rPr>
              <a:t>Ⅰ</a:t>
            </a:r>
            <a:r>
              <a:rPr lang="en-US" altLang="ko-KR" sz="1800">
                <a:solidFill>
                  <a:srgbClr val="000000"/>
                </a:solidFill>
                <a:latin typeface="맑은 고딕"/>
                <a:ea typeface="맑은 고딕"/>
              </a:rPr>
              <a:t>.</a:t>
            </a:r>
            <a:r>
              <a:rPr lang="ko-KR" altLang="en-US" sz="1800">
                <a:solidFill>
                  <a:srgbClr val="000000"/>
                </a:solidFill>
                <a:latin typeface="맑은 고딕"/>
                <a:ea typeface="맑은 고딕"/>
              </a:rPr>
              <a:t> 기관의 설립목적</a:t>
            </a:r>
            <a:endParaRPr lang="ko-KR" altLang="en-US" sz="1800" b="1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14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◆</a:t>
            </a:r>
            <a:r>
              <a:rPr xmlns:mc="http://schemas.openxmlformats.org/markup-compatibility/2006" xmlns:hp="http://schemas.haansoft.com/office/presentation/8.0" lang="ko-KR" altLang="en-US" sz="14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sz="14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정부의 아동복지 정책 방향을 사후대처 방식에서 사전 예방</a:t>
            </a:r>
            <a:r>
              <a:rPr xmlns:mc="http://schemas.openxmlformats.org/markup-compatibility/2006" xmlns:hp="http://schemas.haansoft.com/office/presentation/8.0" lang="EN-US" sz="14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미래 지향적인 방식으로 바꿔 모든 아이들이 공평한 출발 기회 보장이</a:t>
            </a:r>
            <a:r>
              <a:rPr xmlns:mc="http://schemas.openxmlformats.org/markup-compatibility/2006" xmlns:hp="http://schemas.haansoft.com/office/presentation/8.0" lang="ko-KR" altLang="en-US" sz="14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          </a:t>
            </a:r>
            <a:r>
              <a:rPr xmlns:mc="http://schemas.openxmlformats.org/markup-compatibility/2006" xmlns:hp="http://schemas.haansoft.com/office/presentation/8.0" sz="14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라는 목표를 가지고 어려운 환경에서도 꿈과 희망을 마음껏 펼치며 건강하게 자랄 수 있도록 지원하는데 그 목적이 있다</a:t>
            </a:r>
            <a:r>
              <a:rPr xmlns:mc="http://schemas.openxmlformats.org/markup-compatibility/2006" xmlns:hp="http://schemas.haansoft.com/office/presentation/8.0" lang="EN-US" sz="14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</a:t>
            </a:r>
            <a:endParaRPr xmlns:mc="http://schemas.openxmlformats.org/markup-compatibility/2006" xmlns:hp="http://schemas.haansoft.com/office/presentation/8.0" lang="EN-US" sz="1400" b="0" i="0" u="none" strike="noStrike" spc="-7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16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80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Ⅱ</a:t>
            </a:r>
            <a:r>
              <a:rPr xmlns:mc="http://schemas.openxmlformats.org/markup-compatibility/2006" xmlns:hp="http://schemas.haansoft.com/office/presentation/8.0" lang="en-US" altLang="ko-KR" sz="180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</a:t>
            </a:r>
            <a:r>
              <a:rPr xmlns:mc="http://schemas.openxmlformats.org/markup-compatibility/2006" xmlns:hp="http://schemas.haansoft.com/office/presentation/8.0" lang="ko-KR" altLang="en-US" sz="180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기관의 주요 사업 및 프로그램</a:t>
            </a:r>
            <a:endParaRPr xmlns:mc="http://schemas.openxmlformats.org/markup-compatibility/2006" xmlns:hp="http://schemas.haansoft.com/office/presentation/8.0" lang="ko-KR" altLang="en-US" sz="1600" b="0" i="0" u="none" strike="noStrike" spc="-7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16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xmlns:mc="http://schemas.openxmlformats.org/markup-compatibility/2006" xmlns:hp="http://schemas.haansoft.com/office/presentation/8.0" lang="en-US" altLang="ko-KR" sz="16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(1)</a:t>
            </a:r>
            <a:r>
              <a:rPr xmlns:mc="http://schemas.openxmlformats.org/markup-compatibility/2006" xmlns:hp="http://schemas.haansoft.com/office/presentation/8.0" lang="ko-KR" altLang="en-US" sz="16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주요사업</a:t>
            </a:r>
            <a:endParaRPr xmlns:mc="http://schemas.openxmlformats.org/markup-compatibility/2006" xmlns:hp="http://schemas.haansoft.com/office/presentation/8.0" lang="ko-KR" altLang="en-US" sz="1600" b="0" i="0" u="none" strike="noStrike" spc="-7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14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◆</a:t>
            </a:r>
            <a:r>
              <a:rPr xmlns:mc="http://schemas.openxmlformats.org/markup-compatibility/2006" xmlns:hp="http://schemas.haansoft.com/office/presentation/8.0" lang="ko-KR" altLang="en-US" sz="14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지역 내 보호 아동 발굴</a:t>
            </a:r>
            <a:r>
              <a:rPr xmlns:mc="http://schemas.openxmlformats.org/markup-compatibility/2006" xmlns:hp="http://schemas.haansoft.com/office/presentation/8.0" lang="en-US" altLang="ko-KR" sz="14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</a:t>
            </a:r>
            <a:r>
              <a:rPr xmlns:mc="http://schemas.openxmlformats.org/markup-compatibility/2006" xmlns:hp="http://schemas.haansoft.com/office/presentation/8.0" lang="ko-KR" altLang="en-US" sz="14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아동 관리</a:t>
            </a:r>
            <a:endParaRPr xmlns:mc="http://schemas.openxmlformats.org/markup-compatibility/2006" xmlns:hp="http://schemas.haansoft.com/office/presentation/8.0" lang="ko-KR" altLang="en-US" sz="1400" b="0" i="0" u="none" strike="noStrike" spc="-7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16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xmlns:mc="http://schemas.openxmlformats.org/markup-compatibility/2006" xmlns:hp="http://schemas.haansoft.com/office/presentation/8.0" lang="en-US" altLang="ko-KR" sz="16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(2)</a:t>
            </a:r>
            <a:r>
              <a:rPr xmlns:mc="http://schemas.openxmlformats.org/markup-compatibility/2006" xmlns:hp="http://schemas.haansoft.com/office/presentation/8.0" lang="ko-KR" altLang="en-US" sz="1600" b="0" i="0" u="none" strike="noStrike" spc="-7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프로그램</a:t>
            </a:r>
            <a:endParaRPr xmlns:mc="http://schemas.openxmlformats.org/markup-compatibility/2006" xmlns:hp="http://schemas.haansoft.com/office/presentation/8.0" lang="ko-KR" altLang="en-US" sz="1600" b="0" i="0" u="none" strike="noStrike" spc="-7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lvl="0" indent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◆</a:t>
            </a:r>
            <a:r>
              <a:rPr xmlns:mc="http://schemas.openxmlformats.org/markup-compatibility/2006" xmlns:hp="http://schemas.haansoft.com/office/presentation/8.0" lang="ko-KR" alt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보호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(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개인위생지도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급식지도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안전교육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아동권리보호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아동건강검진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)</a:t>
            </a:r>
            <a:endParaRPr xmlns:mc="http://schemas.openxmlformats.org/markup-compatibility/2006" xmlns:hp="http://schemas.haansoft.com/office/presentation/8.0" lang="EN-US" sz="1400" b="0" i="0" u="none" strike="noStrike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lvl="0" indent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◆</a:t>
            </a:r>
            <a:r>
              <a:rPr xmlns:mc="http://schemas.openxmlformats.org/markup-compatibility/2006" xmlns:hp="http://schemas.haansoft.com/office/presentation/8.0" lang="ko-KR" alt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교육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(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영어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국어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독서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수학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)</a:t>
            </a:r>
            <a:endParaRPr xmlns:mc="http://schemas.openxmlformats.org/markup-compatibility/2006" xmlns:hp="http://schemas.haansoft.com/office/presentation/8.0" lang="EN-US" sz="1400" b="0" i="0" u="none" strike="noStrike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lvl="0" indent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◆</a:t>
            </a:r>
            <a:r>
              <a:rPr xmlns:mc="http://schemas.openxmlformats.org/markup-compatibility/2006" xmlns:hp="http://schemas.haansoft.com/office/presentation/8.0" lang="ko-KR" alt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문화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(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견학 및 체험활동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연극 및 영화관람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캠프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방송댄스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)</a:t>
            </a:r>
            <a:endParaRPr xmlns:mc="http://schemas.openxmlformats.org/markup-compatibility/2006" xmlns:hp="http://schemas.haansoft.com/office/presentation/8.0" lang="EN-US" sz="1400" b="0" i="0" u="none" strike="noStrike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lvl="0" indent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◆</a:t>
            </a:r>
            <a:r>
              <a:rPr xmlns:mc="http://schemas.openxmlformats.org/markup-compatibility/2006" xmlns:hp="http://schemas.haansoft.com/office/presentation/8.0" lang="ko-KR" alt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복지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(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아동개별상담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아동상담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부모상담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가야금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바이올린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피아노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미술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뮤지컬 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)</a:t>
            </a:r>
            <a:endParaRPr xmlns:mc="http://schemas.openxmlformats.org/markup-compatibility/2006" xmlns:hp="http://schemas.haansoft.com/office/presentation/8.0" lang="EN-US" sz="1400" b="0" i="0" u="none" strike="noStrike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lvl="0" indent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◆</a:t>
            </a:r>
            <a:r>
              <a:rPr xmlns:mc="http://schemas.openxmlformats.org/markup-compatibility/2006" xmlns:hp="http://schemas.haansoft.com/office/presentation/8.0" lang="ko-KR" alt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지역사회연계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(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지역사회 네트워크 참여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후원자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/</a:t>
            </a:r>
            <a:r>
              <a:rPr xmlns:mc="http://schemas.openxmlformats.org/markup-compatibility/2006" xmlns:hp="http://schemas.haansoft.com/office/presentation/8.0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자원봉사자 관리</a:t>
            </a:r>
            <a:r>
              <a:rPr xmlns:mc="http://schemas.openxmlformats.org/markup-compatibility/2006" xmlns:hp="http://schemas.haansoft.com/office/presentation/8.0" 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)</a:t>
            </a:r>
            <a:endParaRPr xmlns:mc="http://schemas.openxmlformats.org/markup-compatibility/2006" xmlns:hp="http://schemas.haansoft.com/office/presentation/8.0" lang="EN-US" sz="1400" b="0" i="0" u="none" strike="noStrike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lvl="0" indent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1800" b="1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lang="ko-KR" altLang="en-US" sz="180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Ⅲ</a:t>
            </a:r>
            <a:r>
              <a:rPr xmlns:mc="http://schemas.openxmlformats.org/markup-compatibility/2006" xmlns:hp="http://schemas.haansoft.com/office/presentation/8.0" lang="en-US" altLang="ko-KR" sz="180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</a:t>
            </a:r>
            <a:r>
              <a:rPr xmlns:mc="http://schemas.openxmlformats.org/markup-compatibility/2006" xmlns:hp="http://schemas.haansoft.com/office/presentation/8.0" lang="ko-KR" altLang="en-US" sz="180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기관의 예산</a:t>
            </a:r>
            <a:r>
              <a:rPr xmlns:mc="http://schemas.openxmlformats.org/markup-compatibility/2006" xmlns:hp="http://schemas.haansoft.com/office/presentation/8.0" lang="en-US" altLang="ko-KR" sz="180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</a:t>
            </a:r>
            <a:r>
              <a:rPr xmlns:mc="http://schemas.openxmlformats.org/markup-compatibility/2006" xmlns:hp="http://schemas.haansoft.com/office/presentation/8.0" lang="ko-KR" altLang="en-US" sz="180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후원 및 지원 현황</a:t>
            </a:r>
            <a:endParaRPr xmlns:mc="http://schemas.openxmlformats.org/markup-compatibility/2006" xmlns:hp="http://schemas.haansoft.com/office/presentation/8.0" lang="ko-KR" altLang="en-US" sz="1800" i="0" u="none" strike="noStrike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lvl="0" indent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◆</a:t>
            </a:r>
            <a:r>
              <a:rPr xmlns:mc="http://schemas.openxmlformats.org/markup-compatibility/2006" xmlns:hp="http://schemas.haansoft.com/office/presentation/8.0" lang="ko-KR" altLang="en-US" sz="1400" b="0" i="0" u="none" strike="noStrike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국가 보조금과 후원금으로 운영</a:t>
            </a:r>
            <a:endParaRPr xmlns:mc="http://schemas.openxmlformats.org/markup-compatibility/2006" xmlns:hp="http://schemas.haansoft.com/office/presentation/8.0" lang="ko-KR" altLang="en-US" sz="1400" b="0" i="0" u="none" strike="noStrike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lvl="0" indent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lang="ko-KR" altLang="en-US" sz="1400" b="1" i="0" u="none" strike="noStrike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lv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1600" b="0" i="0" u="none" strike="noStrike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599498786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7"/>
          <p:cNvGrpSpPr/>
          <p:nvPr/>
        </p:nvGrpSpPr>
        <p:grpSpPr>
          <a:xfrm rot="0">
            <a:off x="3873501" y="1714488"/>
            <a:ext cx="4445000" cy="4368583"/>
            <a:chOff x="2349501" y="1714488"/>
            <a:chExt cx="4445000" cy="4368583"/>
          </a:xfrm>
        </p:grpSpPr>
        <p:sp>
          <p:nvSpPr>
            <p:cNvPr id="53" name="타원 52"/>
            <p:cNvSpPr/>
            <p:nvPr/>
          </p:nvSpPr>
          <p:spPr>
            <a:xfrm>
              <a:off x="2349501" y="1714488"/>
              <a:ext cx="4445000" cy="436858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11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타원 18"/>
            <p:cNvSpPr/>
            <p:nvPr/>
          </p:nvSpPr>
          <p:spPr>
            <a:xfrm>
              <a:off x="3331357" y="2767081"/>
              <a:ext cx="2481286" cy="23237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grpSp>
          <p:nvGrpSpPr>
            <p:cNvPr id="3" name="그룹 50"/>
            <p:cNvGrpSpPr/>
            <p:nvPr/>
          </p:nvGrpSpPr>
          <p:grpSpPr>
            <a:xfrm rot="0">
              <a:off x="3383025" y="2146300"/>
              <a:ext cx="2378566" cy="3582990"/>
              <a:chOff x="3333488" y="2071678"/>
              <a:chExt cx="2477640" cy="3732234"/>
            </a:xfrm>
          </p:grpSpPr>
          <p:sp>
            <p:nvSpPr>
              <p:cNvPr id="49" name="원호 48"/>
              <p:cNvSpPr/>
              <p:nvPr/>
            </p:nvSpPr>
            <p:spPr>
              <a:xfrm rot="16200000" flipV="1">
                <a:off x="3099100" y="3091884"/>
                <a:ext cx="2946416" cy="2477640"/>
              </a:xfrm>
              <a:prstGeom prst="arc">
                <a:avLst>
                  <a:gd name="adj1" fmla="val 16810702"/>
                  <a:gd name="adj2" fmla="val 5146318"/>
                </a:avLst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68000">
                    <a:schemeClr val="accent1">
                      <a:lumMod val="75000"/>
                      <a:alpha val="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50" name="원호 49"/>
              <p:cNvSpPr/>
              <p:nvPr/>
            </p:nvSpPr>
            <p:spPr>
              <a:xfrm rot="5400000">
                <a:off x="3099100" y="2306066"/>
                <a:ext cx="2946416" cy="2477640"/>
              </a:xfrm>
              <a:prstGeom prst="arc">
                <a:avLst>
                  <a:gd name="adj1" fmla="val 16810702"/>
                  <a:gd name="adj2" fmla="val 5146318"/>
                </a:avLst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68000">
                    <a:schemeClr val="accent1">
                      <a:lumMod val="75000"/>
                      <a:alpha val="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</p:grpSp>
        <p:sp>
          <p:nvSpPr>
            <p:cNvPr id="48" name="타원 47"/>
            <p:cNvSpPr/>
            <p:nvPr/>
          </p:nvSpPr>
          <p:spPr>
            <a:xfrm>
              <a:off x="2828926" y="2249688"/>
              <a:ext cx="3486150" cy="329818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제목 35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 b="1">
                <a:solidFill>
                  <a:srgbClr val="000000"/>
                </a:solidFill>
                <a:latin typeface="맑은 고딕"/>
                <a:ea typeface="맑은 고딕"/>
              </a:rPr>
              <a:t>2.</a:t>
            </a:r>
            <a:r>
              <a:rPr lang="ko-KR" altLang="en-US" b="1">
                <a:solidFill>
                  <a:srgbClr val="000000"/>
                </a:solidFill>
                <a:latin typeface="맑은 고딕"/>
                <a:ea typeface="맑은 고딕"/>
              </a:rPr>
              <a:t> 실습내용</a:t>
            </a:r>
            <a:endParaRPr lang="ko-KR" altLang="en-US" b="1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grpSp>
        <p:nvGrpSpPr>
          <p:cNvPr id="4" name="그룹 53"/>
          <p:cNvGrpSpPr/>
          <p:nvPr/>
        </p:nvGrpSpPr>
        <p:grpSpPr>
          <a:xfrm rot="0">
            <a:off x="2095472" y="2387600"/>
            <a:ext cx="3399480" cy="1197566"/>
            <a:chOff x="571472" y="2387600"/>
            <a:chExt cx="3399480" cy="1197566"/>
          </a:xfrm>
        </p:grpSpPr>
        <p:sp>
          <p:nvSpPr>
            <p:cNvPr id="32" name="모서리가 둥근 직사각형 31"/>
            <p:cNvSpPr/>
            <p:nvPr/>
          </p:nvSpPr>
          <p:spPr>
            <a:xfrm>
              <a:off x="571472" y="2489200"/>
              <a:ext cx="2863880" cy="99436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0" indent="0">
                <a:spcBef>
                  <a:spcPct val="20000"/>
                </a:spcBef>
                <a:buClr>
                  <a:srgbClr val="f3f3f3">
                    <a:lumMod val="25000"/>
                  </a:srgbClr>
                </a:buClr>
                <a:buSzPct val="80000"/>
                <a:buFont typeface="Wingdings 3"/>
                <a:buNone/>
                <a:defRPr/>
              </a:pPr>
              <a:endParaRPr lang="ko-KR" altLang="en-US" sz="2000">
                <a:solidFill>
                  <a:srgbClr val="f3f3f3">
                    <a:lumMod val="25000"/>
                  </a:srgbClr>
                </a:solidFill>
              </a:endParaRPr>
            </a:p>
            <a:p>
              <a:pPr marL="0" lvl="0" indent="0">
                <a:spcBef>
                  <a:spcPct val="20000"/>
                </a:spcBef>
                <a:buClr>
                  <a:srgbClr val="f3f3f3">
                    <a:lumMod val="25000"/>
                  </a:srgbClr>
                </a:buClr>
                <a:buSzPct val="80000"/>
                <a:buFont typeface="Wingdings 3"/>
                <a:buNone/>
                <a:defRPr/>
              </a:pPr>
              <a:r>
                <a:rPr lang="ko-KR" altLang="en-US" sz="2000">
                  <a:solidFill>
                    <a:srgbClr val="f3f3f3">
                      <a:lumMod val="25000"/>
                    </a:srgbClr>
                  </a:solidFill>
                </a:rPr>
                <a:t> </a:t>
              </a:r>
              <a:r>
                <a:rPr lang="ko-KR" altLang="en-US" sz="2000">
                  <a:solidFill>
                    <a:srgbClr val="f3f3f3">
                      <a:lumMod val="25000"/>
                    </a:srgbClr>
                  </a:solidFill>
                  <a:latin typeface="맑은 고딕"/>
                  <a:ea typeface="맑은 고딕"/>
                </a:rPr>
                <a:t>기초교과학습지도</a:t>
              </a:r>
              <a:endParaRPr lang="ko-KR" altLang="en-US" sz="2000">
                <a:solidFill>
                  <a:srgbClr val="f3f3f3">
                    <a:lumMod val="25000"/>
                  </a:srgbClr>
                </a:solidFill>
              </a:endParaRPr>
            </a:p>
            <a:p>
              <a:pPr marL="171450" lvl="0" indent="-171450">
                <a:spcBef>
                  <a:spcPct val="20000"/>
                </a:spcBef>
                <a:buClr>
                  <a:srgbClr val="f3f3f3">
                    <a:lumMod val="25000"/>
                  </a:srgbClr>
                </a:buClr>
                <a:buSzPct val="80000"/>
                <a:buFont typeface="Wingdings 3"/>
                <a:buChar char=""/>
                <a:defRPr/>
              </a:pPr>
              <a:endParaRPr lang="ko-KR" altLang="en-US"/>
            </a:p>
          </p:txBody>
        </p:sp>
        <p:grpSp>
          <p:nvGrpSpPr>
            <p:cNvPr id="5" name="그룹 19"/>
            <p:cNvGrpSpPr/>
            <p:nvPr/>
          </p:nvGrpSpPr>
          <p:grpSpPr>
            <a:xfrm rot="0">
              <a:off x="2773384" y="2387600"/>
              <a:ext cx="1197568" cy="1197566"/>
              <a:chOff x="3295650" y="1857364"/>
              <a:chExt cx="1855759" cy="1855756"/>
            </a:xfrm>
            <a:effectLst/>
          </p:grpSpPr>
          <p:sp>
            <p:nvSpPr>
              <p:cNvPr id="21" name="타원 20"/>
              <p:cNvSpPr/>
              <p:nvPr/>
            </p:nvSpPr>
            <p:spPr>
              <a:xfrm>
                <a:off x="3295650" y="1857364"/>
                <a:ext cx="1855759" cy="1855756"/>
              </a:xfrm>
              <a:prstGeom prst="ellipse">
                <a:avLst/>
              </a:prstGeom>
              <a:solidFill>
                <a:schemeClr val="accent1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2" name="타원 21"/>
              <p:cNvSpPr/>
              <p:nvPr/>
            </p:nvSpPr>
            <p:spPr>
              <a:xfrm>
                <a:off x="3409952" y="1917653"/>
                <a:ext cx="1633487" cy="163348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56000"/>
                    </a:schemeClr>
                  </a:gs>
                  <a:gs pos="41000">
                    <a:schemeClr val="accent1">
                      <a:lumMod val="75000"/>
                      <a:alpha val="0"/>
                    </a:schemeClr>
                  </a:gs>
                </a:gsLst>
                <a:lin ang="5400000" scaled="0"/>
              </a:gra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</p:grpSp>
      <p:grpSp>
        <p:nvGrpSpPr>
          <p:cNvPr id="6" name="그룹 57"/>
          <p:cNvGrpSpPr/>
          <p:nvPr/>
        </p:nvGrpSpPr>
        <p:grpSpPr>
          <a:xfrm rot="0">
            <a:off x="6629417" y="2387600"/>
            <a:ext cx="3402033" cy="1197566"/>
            <a:chOff x="5105417" y="2387600"/>
            <a:chExt cx="3402033" cy="1197566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5715008" y="2489200"/>
              <a:ext cx="2792442" cy="99436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rIns="89999" anchor="ctr"/>
            <a:lstStyle/>
            <a:p>
              <a:pPr marL="0" lvl="0" indent="0">
                <a:spcBef>
                  <a:spcPct val="20000"/>
                </a:spcBef>
                <a:buClr>
                  <a:srgbClr val="f3f3f3">
                    <a:lumMod val="25000"/>
                  </a:srgbClr>
                </a:buClr>
                <a:buSzPct val="80000"/>
                <a:buFont typeface="Wingdings 3"/>
                <a:buNone/>
                <a:defRPr/>
              </a:pPr>
              <a:r>
                <a:rPr lang="ko-KR" altLang="en-US" sz="2000">
                  <a:solidFill>
                    <a:srgbClr val="f3f3f3">
                      <a:lumMod val="25000"/>
                    </a:srgbClr>
                  </a:solidFill>
                  <a:latin typeface="맑은 고딕"/>
                  <a:ea typeface="맑은 고딕"/>
                </a:rPr>
                <a:t>프로그램 참관</a:t>
              </a:r>
              <a:endParaRPr lang="en-US" altLang="ko-KR" sz="1600">
                <a:solidFill>
                  <a:srgbClr val="f3f3f3">
                    <a:lumMod val="25000"/>
                  </a:srgbClr>
                </a:solidFill>
                <a:latin typeface="맑은 고딕"/>
                <a:ea typeface="맑은 고딕"/>
              </a:endParaRPr>
            </a:p>
            <a:p>
              <a:pPr marL="0" lvl="0" indent="0">
                <a:spcBef>
                  <a:spcPct val="20000"/>
                </a:spcBef>
                <a:buClr>
                  <a:srgbClr val="f3f3f3">
                    <a:lumMod val="25000"/>
                  </a:srgbClr>
                </a:buClr>
                <a:buSzPct val="80000"/>
                <a:buFont typeface="Wingdings 3"/>
                <a:buNone/>
                <a:defRPr/>
              </a:pPr>
              <a:r>
                <a:rPr lang="ko-KR" altLang="en-US" sz="1400">
                  <a:solidFill>
                    <a:srgbClr val="f3f3f3">
                      <a:lumMod val="25000"/>
                    </a:srgbClr>
                  </a:solidFill>
                  <a:latin typeface="맑은 고딕"/>
                  <a:ea typeface="맑은 고딕"/>
                </a:rPr>
                <a:t>가야금</a:t>
              </a:r>
              <a:r>
                <a:rPr lang="en-US" altLang="ko-KR" sz="1400">
                  <a:solidFill>
                    <a:srgbClr val="f3f3f3">
                      <a:lumMod val="25000"/>
                    </a:srgbClr>
                  </a:solidFill>
                  <a:latin typeface="맑은 고딕"/>
                  <a:ea typeface="맑은 고딕"/>
                </a:rPr>
                <a:t>,</a:t>
              </a:r>
              <a:r>
                <a:rPr lang="ko-KR" altLang="en-US" sz="1400">
                  <a:solidFill>
                    <a:srgbClr val="f3f3f3">
                      <a:lumMod val="25000"/>
                    </a:srgbClr>
                  </a:solidFill>
                  <a:latin typeface="맑은 고딕"/>
                  <a:ea typeface="맑은 고딕"/>
                </a:rPr>
                <a:t>탭댄스</a:t>
              </a:r>
              <a:r>
                <a:rPr lang="en-US" altLang="ko-KR" sz="1400">
                  <a:solidFill>
                    <a:srgbClr val="f3f3f3">
                      <a:lumMod val="25000"/>
                    </a:srgbClr>
                  </a:solidFill>
                  <a:latin typeface="맑은 고딕"/>
                  <a:ea typeface="맑은 고딕"/>
                </a:rPr>
                <a:t>,</a:t>
              </a:r>
              <a:r>
                <a:rPr lang="ko-KR" altLang="en-US" sz="1400">
                  <a:solidFill>
                    <a:srgbClr val="f3f3f3">
                      <a:lumMod val="25000"/>
                    </a:srgbClr>
                  </a:solidFill>
                  <a:latin typeface="맑은 고딕"/>
                  <a:ea typeface="맑은 고딕"/>
                </a:rPr>
                <a:t>방송댄스</a:t>
              </a:r>
              <a:r>
                <a:rPr lang="en-US" altLang="ko-KR" sz="1400">
                  <a:solidFill>
                    <a:srgbClr val="f3f3f3">
                      <a:lumMod val="25000"/>
                    </a:srgbClr>
                  </a:solidFill>
                  <a:latin typeface="맑은 고딕"/>
                  <a:ea typeface="맑은 고딕"/>
                </a:rPr>
                <a:t>,</a:t>
              </a:r>
              <a:r>
                <a:rPr lang="ko-KR" altLang="en-US" sz="1400">
                  <a:solidFill>
                    <a:srgbClr val="f3f3f3">
                      <a:lumMod val="25000"/>
                    </a:srgbClr>
                  </a:solidFill>
                  <a:latin typeface="맑은 고딕"/>
                  <a:ea typeface="맑은 고딕"/>
                </a:rPr>
                <a:t>뮤지컬</a:t>
              </a:r>
              <a:r>
                <a:rPr lang="en-US" altLang="ko-KR" sz="1400">
                  <a:solidFill>
                    <a:srgbClr val="f3f3f3">
                      <a:lumMod val="25000"/>
                    </a:srgbClr>
                  </a:solidFill>
                  <a:latin typeface="맑은 고딕"/>
                  <a:ea typeface="맑은 고딕"/>
                </a:rPr>
                <a:t>,</a:t>
              </a:r>
              <a:r>
                <a:rPr lang="ko-KR" altLang="en-US" sz="1400">
                  <a:solidFill>
                    <a:srgbClr val="f3f3f3">
                      <a:lumMod val="25000"/>
                    </a:srgbClr>
                  </a:solidFill>
                  <a:latin typeface="맑은 고딕"/>
                  <a:ea typeface="맑은 고딕"/>
                </a:rPr>
                <a:t>바이올린</a:t>
              </a:r>
              <a:r>
                <a:rPr lang="en-US" altLang="ko-KR" sz="1400">
                  <a:solidFill>
                    <a:srgbClr val="f3f3f3">
                      <a:lumMod val="25000"/>
                    </a:srgbClr>
                  </a:solidFill>
                  <a:latin typeface="맑은 고딕"/>
                  <a:ea typeface="맑은 고딕"/>
                </a:rPr>
                <a:t>,</a:t>
              </a:r>
              <a:r>
                <a:rPr lang="ko-KR" altLang="en-US" sz="1400">
                  <a:solidFill>
                    <a:srgbClr val="f3f3f3">
                      <a:lumMod val="25000"/>
                    </a:srgbClr>
                  </a:solidFill>
                  <a:latin typeface="맑은 고딕"/>
                  <a:ea typeface="맑은 고딕"/>
                </a:rPr>
                <a:t>영어</a:t>
              </a:r>
              <a:endParaRPr lang="ko-KR" altLang="en-US" sz="1400">
                <a:solidFill>
                  <a:srgbClr val="f3f3f3">
                    <a:lumMod val="25000"/>
                  </a:srgbClr>
                </a:solidFill>
                <a:latin typeface="맑은 고딕"/>
                <a:ea typeface="맑은 고딕"/>
              </a:endParaRPr>
            </a:p>
          </p:txBody>
        </p:sp>
        <p:grpSp>
          <p:nvGrpSpPr>
            <p:cNvPr id="7" name="그룹 25"/>
            <p:cNvGrpSpPr/>
            <p:nvPr/>
          </p:nvGrpSpPr>
          <p:grpSpPr>
            <a:xfrm rot="0">
              <a:off x="5105417" y="2387600"/>
              <a:ext cx="1197568" cy="1197566"/>
              <a:chOff x="3295651" y="1857364"/>
              <a:chExt cx="1855760" cy="1855756"/>
            </a:xfrm>
            <a:effectLst/>
          </p:grpSpPr>
          <p:sp>
            <p:nvSpPr>
              <p:cNvPr id="27" name="타원 26"/>
              <p:cNvSpPr/>
              <p:nvPr/>
            </p:nvSpPr>
            <p:spPr>
              <a:xfrm>
                <a:off x="3295651" y="1857364"/>
                <a:ext cx="1855760" cy="1855756"/>
              </a:xfrm>
              <a:prstGeom prst="ellipse">
                <a:avLst/>
              </a:prstGeom>
              <a:solidFill>
                <a:schemeClr val="accent1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8" name="타원 27"/>
              <p:cNvSpPr/>
              <p:nvPr/>
            </p:nvSpPr>
            <p:spPr>
              <a:xfrm>
                <a:off x="3409952" y="1917653"/>
                <a:ext cx="1633487" cy="163348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56000"/>
                    </a:schemeClr>
                  </a:gs>
                  <a:gs pos="41000">
                    <a:schemeClr val="accent1">
                      <a:lumMod val="75000"/>
                      <a:alpha val="0"/>
                    </a:schemeClr>
                  </a:gs>
                </a:gsLst>
                <a:lin ang="5400000" scaled="0"/>
              </a:gra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43" name="TextBox 42"/>
          <p:cNvSpPr txBox="1"/>
          <p:nvPr/>
        </p:nvSpPr>
        <p:spPr>
          <a:xfrm>
            <a:off x="4766310" y="2764155"/>
            <a:ext cx="268605" cy="42481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 algn="ctr">
              <a:defRPr/>
            </a:pPr>
            <a:endParaRPr lang="ko-KR" altLang="en-US" sz="22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99935" y="2764155"/>
            <a:ext cx="268605" cy="42481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 algn="ctr">
              <a:defRPr/>
            </a:pPr>
            <a:endParaRPr lang="ko-KR" altLang="en-US" sz="22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23385" y="3611880"/>
            <a:ext cx="3878580" cy="57721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ko-KR" altLang="en-US" sz="3200">
                <a:solidFill>
                  <a:schemeClr val="accent3">
                    <a:lumMod val="75000"/>
                  </a:schemeClr>
                </a:solidFill>
                <a:latin typeface="맑은 고딕"/>
                <a:ea typeface="맑은 고딕"/>
              </a:rPr>
              <a:t>푸른솔지역아동센터</a:t>
            </a:r>
            <a:endParaRPr lang="ko-KR" altLang="en-US" sz="3200">
              <a:solidFill>
                <a:schemeClr val="accent3">
                  <a:lumMod val="75000"/>
                </a:schemeClr>
              </a:solidFill>
              <a:latin typeface="맑은 고딕"/>
              <a:ea typeface="맑은 고딕"/>
            </a:endParaRPr>
          </a:p>
        </p:txBody>
      </p:sp>
      <p:grpSp>
        <p:nvGrpSpPr>
          <p:cNvPr id="8" name="그룹 53"/>
          <p:cNvGrpSpPr/>
          <p:nvPr/>
        </p:nvGrpSpPr>
        <p:grpSpPr>
          <a:xfrm rot="0">
            <a:off x="2095472" y="4225704"/>
            <a:ext cx="3399480" cy="1197566"/>
            <a:chOff x="571472" y="2387600"/>
            <a:chExt cx="3399480" cy="1197566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571472" y="2489200"/>
              <a:ext cx="2863880" cy="99436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0" indent="0">
                <a:spcBef>
                  <a:spcPct val="20000"/>
                </a:spcBef>
                <a:buClr>
                  <a:srgbClr val="f3f3f3">
                    <a:lumMod val="25000"/>
                  </a:srgbClr>
                </a:buClr>
                <a:buSzPct val="80000"/>
                <a:buFont typeface="Wingdings 3"/>
                <a:buNone/>
                <a:defRPr/>
              </a:pPr>
              <a:endParaRPr lang="ko-KR" altLang="en-US" sz="2000">
                <a:solidFill>
                  <a:srgbClr val="f3f3f3">
                    <a:lumMod val="25000"/>
                  </a:srgbClr>
                </a:solidFill>
              </a:endParaRPr>
            </a:p>
            <a:p>
              <a:pPr marL="0" lvl="0" indent="0">
                <a:spcBef>
                  <a:spcPct val="20000"/>
                </a:spcBef>
                <a:buClr>
                  <a:srgbClr val="f3f3f3">
                    <a:lumMod val="25000"/>
                  </a:srgbClr>
                </a:buClr>
                <a:buSzPct val="80000"/>
                <a:buFont typeface="Wingdings 3"/>
                <a:buNone/>
                <a:defRPr/>
              </a:pPr>
              <a:r>
                <a:rPr lang="ko-KR" altLang="en-US" sz="2000">
                  <a:solidFill>
                    <a:srgbClr val="f3f3f3">
                      <a:lumMod val="25000"/>
                    </a:srgbClr>
                  </a:solidFill>
                </a:rPr>
                <a:t>  </a:t>
              </a:r>
              <a:r>
                <a:rPr lang="ko-KR" altLang="en-US" sz="2000">
                  <a:solidFill>
                    <a:srgbClr val="f3f3f3">
                      <a:lumMod val="25000"/>
                    </a:srgbClr>
                  </a:solidFill>
                  <a:latin typeface="맑은 고딕"/>
                  <a:ea typeface="맑은 고딕"/>
                </a:rPr>
                <a:t> 지원프로그램 </a:t>
              </a:r>
              <a:endParaRPr lang="ko-KR" altLang="en-US" sz="2000">
                <a:solidFill>
                  <a:srgbClr val="f3f3f3">
                    <a:lumMod val="25000"/>
                  </a:srgbClr>
                </a:solidFill>
                <a:latin typeface="맑은 고딕"/>
                <a:ea typeface="맑은 고딕"/>
              </a:endParaRPr>
            </a:p>
            <a:p>
              <a:pPr marL="0" lvl="0" indent="0">
                <a:spcBef>
                  <a:spcPct val="20000"/>
                </a:spcBef>
                <a:buClr>
                  <a:srgbClr val="f3f3f3">
                    <a:lumMod val="25000"/>
                  </a:srgbClr>
                </a:buClr>
                <a:buSzPct val="80000"/>
                <a:buFont typeface="Wingdings 3"/>
                <a:buNone/>
                <a:defRPr/>
              </a:pPr>
              <a:r>
                <a:rPr lang="ko-KR" altLang="en-US" sz="2000">
                  <a:solidFill>
                    <a:srgbClr val="f3f3f3">
                      <a:lumMod val="25000"/>
                    </a:srgbClr>
                  </a:solidFill>
                  <a:latin typeface="맑은 고딕"/>
                  <a:ea typeface="맑은 고딕"/>
                </a:rPr>
                <a:t>      강의하기</a:t>
              </a:r>
              <a:endParaRPr lang="ko-KR" altLang="en-US" sz="2000">
                <a:solidFill>
                  <a:srgbClr val="f3f3f3">
                    <a:lumMod val="25000"/>
                  </a:srgbClr>
                </a:solidFill>
              </a:endParaRPr>
            </a:p>
            <a:p>
              <a:pPr lvl="0" algn="ctr">
                <a:defRPr/>
              </a:pPr>
              <a:endParaRPr lang="ko-KR" altLang="en-US"/>
            </a:p>
          </p:txBody>
        </p:sp>
        <p:grpSp>
          <p:nvGrpSpPr>
            <p:cNvPr id="9" name="그룹 19"/>
            <p:cNvGrpSpPr/>
            <p:nvPr/>
          </p:nvGrpSpPr>
          <p:grpSpPr>
            <a:xfrm rot="0">
              <a:off x="2773384" y="2387600"/>
              <a:ext cx="1197568" cy="1197566"/>
              <a:chOff x="3295650" y="1857364"/>
              <a:chExt cx="1855759" cy="1855756"/>
            </a:xfrm>
            <a:effectLst/>
          </p:grpSpPr>
          <p:sp>
            <p:nvSpPr>
              <p:cNvPr id="55" name="타원 54"/>
              <p:cNvSpPr/>
              <p:nvPr/>
            </p:nvSpPr>
            <p:spPr>
              <a:xfrm>
                <a:off x="3295650" y="1857364"/>
                <a:ext cx="1855759" cy="1855756"/>
              </a:xfrm>
              <a:prstGeom prst="ellipse">
                <a:avLst/>
              </a:prstGeom>
              <a:solidFill>
                <a:schemeClr val="accent1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6" name="타원 55"/>
              <p:cNvSpPr/>
              <p:nvPr/>
            </p:nvSpPr>
            <p:spPr>
              <a:xfrm>
                <a:off x="3409952" y="1917653"/>
                <a:ext cx="1633487" cy="163348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56000"/>
                    </a:schemeClr>
                  </a:gs>
                  <a:gs pos="41000">
                    <a:schemeClr val="accent1">
                      <a:lumMod val="75000"/>
                      <a:alpha val="0"/>
                    </a:schemeClr>
                  </a:gs>
                </a:gsLst>
                <a:lin ang="5400000" scaled="0"/>
              </a:gra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45" name="TextBox 44"/>
          <p:cNvSpPr txBox="1"/>
          <p:nvPr/>
        </p:nvSpPr>
        <p:spPr>
          <a:xfrm>
            <a:off x="4794885" y="4602480"/>
            <a:ext cx="268605" cy="42481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 algn="ctr">
              <a:defRPr/>
            </a:pPr>
            <a:endParaRPr lang="ko-KR" altLang="en-US" sz="22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0" name="그룹 59"/>
          <p:cNvGrpSpPr/>
          <p:nvPr/>
        </p:nvGrpSpPr>
        <p:grpSpPr>
          <a:xfrm rot="0">
            <a:off x="6629417" y="4225704"/>
            <a:ext cx="3402033" cy="1197566"/>
            <a:chOff x="5105417" y="2387600"/>
            <a:chExt cx="3402033" cy="1197566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5715008" y="2489200"/>
              <a:ext cx="2792442" cy="99436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rIns="89999" anchor="ctr"/>
            <a:lstStyle/>
            <a:p>
              <a:pPr marL="0" lvl="0" indent="0">
                <a:spcBef>
                  <a:spcPct val="20000"/>
                </a:spcBef>
                <a:buClr>
                  <a:srgbClr val="f3f3f3">
                    <a:lumMod val="25000"/>
                  </a:srgbClr>
                </a:buClr>
                <a:buSzPct val="80000"/>
                <a:buFont typeface="Wingdings 3"/>
                <a:buNone/>
                <a:defRPr/>
              </a:pPr>
              <a:endParaRPr lang="ko-KR" altLang="en-US" sz="2000">
                <a:solidFill>
                  <a:srgbClr val="f3f3f3">
                    <a:lumMod val="25000"/>
                  </a:srgbClr>
                </a:solidFill>
              </a:endParaRPr>
            </a:p>
            <a:p>
              <a:pPr marL="0" lvl="0" indent="0">
                <a:spcBef>
                  <a:spcPct val="20000"/>
                </a:spcBef>
                <a:buClr>
                  <a:srgbClr val="f3f3f3">
                    <a:lumMod val="25000"/>
                  </a:srgbClr>
                </a:buClr>
                <a:buSzPct val="80000"/>
                <a:buFont typeface="Wingdings 3"/>
                <a:buNone/>
                <a:defRPr/>
              </a:pPr>
              <a:r>
                <a:rPr lang="ko-KR" altLang="en-US" sz="2000">
                  <a:solidFill>
                    <a:srgbClr val="f3f3f3">
                      <a:lumMod val="25000"/>
                    </a:srgbClr>
                  </a:solidFill>
                  <a:latin typeface="맑은 고딕"/>
                  <a:ea typeface="맑은 고딕"/>
                </a:rPr>
                <a:t>센터 청소하기</a:t>
              </a:r>
              <a:endParaRPr lang="ko-KR" altLang="en-US" sz="2000">
                <a:solidFill>
                  <a:srgbClr val="f3f3f3">
                    <a:lumMod val="25000"/>
                  </a:srgbClr>
                </a:solidFill>
              </a:endParaRPr>
            </a:p>
            <a:p>
              <a:pPr marL="171450" lvl="0" indent="-171450">
                <a:spcBef>
                  <a:spcPct val="20000"/>
                </a:spcBef>
                <a:buClr>
                  <a:srgbClr val="f3f3f3">
                    <a:lumMod val="25000"/>
                  </a:srgbClr>
                </a:buClr>
                <a:buSzPct val="80000"/>
                <a:buFont typeface="Wingdings 3"/>
                <a:buChar char=""/>
                <a:defRPr/>
              </a:pPr>
              <a:endParaRPr lang="ko-KR" altLang="en-US" sz="2000">
                <a:solidFill>
                  <a:srgbClr val="f3f3f3">
                    <a:lumMod val="25000"/>
                  </a:srgbClr>
                </a:solidFill>
              </a:endParaRPr>
            </a:p>
          </p:txBody>
        </p:sp>
        <p:grpSp>
          <p:nvGrpSpPr>
            <p:cNvPr id="11" name="그룹 25"/>
            <p:cNvGrpSpPr/>
            <p:nvPr/>
          </p:nvGrpSpPr>
          <p:grpSpPr>
            <a:xfrm rot="0">
              <a:off x="5105417" y="2387600"/>
              <a:ext cx="1197568" cy="1197566"/>
              <a:chOff x="3295651" y="1857364"/>
              <a:chExt cx="1855760" cy="1855756"/>
            </a:xfrm>
            <a:effectLst/>
          </p:grpSpPr>
          <p:sp>
            <p:nvSpPr>
              <p:cNvPr id="63" name="타원 62"/>
              <p:cNvSpPr/>
              <p:nvPr/>
            </p:nvSpPr>
            <p:spPr>
              <a:xfrm>
                <a:off x="3295651" y="1857364"/>
                <a:ext cx="1855760" cy="1855756"/>
              </a:xfrm>
              <a:prstGeom prst="ellipse">
                <a:avLst/>
              </a:prstGeom>
              <a:solidFill>
                <a:schemeClr val="accent1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4" name="타원 63"/>
              <p:cNvSpPr/>
              <p:nvPr/>
            </p:nvSpPr>
            <p:spPr>
              <a:xfrm>
                <a:off x="3409952" y="1917653"/>
                <a:ext cx="1633487" cy="163348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56000"/>
                    </a:schemeClr>
                  </a:gs>
                  <a:gs pos="41000">
                    <a:schemeClr val="accent1">
                      <a:lumMod val="75000"/>
                      <a:alpha val="0"/>
                    </a:schemeClr>
                  </a:gs>
                </a:gsLst>
                <a:lin ang="5400000" scaled="0"/>
              </a:gra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46" name="TextBox 45"/>
          <p:cNvSpPr txBox="1"/>
          <p:nvPr/>
        </p:nvSpPr>
        <p:spPr>
          <a:xfrm>
            <a:off x="7099935" y="4602480"/>
            <a:ext cx="268605" cy="42481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 algn="ctr">
              <a:defRPr/>
            </a:pPr>
            <a:endParaRPr lang="ko-KR" altLang="en-US" sz="22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72019" y="4284734"/>
            <a:ext cx="524435" cy="1060305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35817" y="2487506"/>
            <a:ext cx="529590" cy="941493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460923" y="4494720"/>
            <a:ext cx="879378" cy="659533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821487" y="2603499"/>
            <a:ext cx="825501" cy="82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95018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566495" y="123802"/>
            <a:ext cx="11168302" cy="939784"/>
          </a:xfrm>
        </p:spPr>
        <p:txBody>
          <a:bodyPr/>
          <a:p>
            <a:pPr lvl="0" algn="ctr">
              <a:defRPr/>
            </a:pPr>
            <a:r>
              <a:rPr lang="en-US" altLang="ko-KR" sz="3200" b="1">
                <a:solidFill>
                  <a:srgbClr val="000000"/>
                </a:solidFill>
                <a:latin typeface="맑은 고딕"/>
                <a:ea typeface="맑은 고딕"/>
              </a:rPr>
              <a:t>3.</a:t>
            </a:r>
            <a:r>
              <a:rPr lang="ko-KR" altLang="en-US" sz="3200" b="1">
                <a:solidFill>
                  <a:srgbClr val="000000"/>
                </a:solidFill>
                <a:latin typeface="맑은 고딕"/>
                <a:ea typeface="맑은 고딕"/>
              </a:rPr>
              <a:t> 실습 소감</a:t>
            </a:r>
            <a:endParaRPr lang="ko-KR" altLang="en-US" sz="3200" b="1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1101049" y="957752"/>
            <a:ext cx="9887524" cy="5651192"/>
          </a:xfrm>
        </p:spPr>
        <p:txBody>
          <a:bodyPr/>
          <a:p>
            <a:pPr marL="0" lvl="0" indent="0">
              <a:buNone/>
              <a:defRPr/>
            </a:pPr>
            <a:r>
              <a:rPr lang="ko-KR" altLang="en-US" sz="2000">
                <a:latin typeface="맑은 고딕"/>
                <a:ea typeface="맑은 고딕"/>
              </a:rPr>
              <a:t>지역아동센터는 방과 후 돌봄이 필요한 아이들을 보호하는 곳인줄 알았는데 한달간 실습을 해보니 프로그램이 학교처럼 체계적이고 학습 부분에서도 일대일이나 이대일로 선생님들이 아이들을 가르침으로써 센터에서 하라는대로만 하면 정규 교과 과정에서 학업 성취는 충분히 할 수 있었다</a:t>
            </a:r>
            <a:r>
              <a:rPr lang="en-US" altLang="ko-KR" sz="2000">
                <a:latin typeface="맑은 고딕"/>
                <a:ea typeface="맑은 고딕"/>
              </a:rPr>
              <a:t>.</a:t>
            </a:r>
            <a:r>
              <a:rPr lang="ko-KR" altLang="en-US" sz="2000">
                <a:latin typeface="맑은 고딕"/>
                <a:ea typeface="맑은 고딕"/>
              </a:rPr>
              <a:t> </a:t>
            </a:r>
            <a:endParaRPr lang="ko-KR" altLang="en-US" sz="2000">
              <a:latin typeface="맑은 고딕"/>
              <a:ea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000">
                <a:latin typeface="맑은 고딕"/>
                <a:ea typeface="맑은 고딕"/>
              </a:rPr>
              <a:t>현직에 계신 사회복지사님들이 봉사 정신을 가지고 아이들을 애정어린 마음으로 대하셨고 실습하는 나도 아이들에게 애정이 생겼다</a:t>
            </a:r>
            <a:r>
              <a:rPr lang="en-US" altLang="ko-KR" sz="2000">
                <a:latin typeface="맑은 고딕"/>
                <a:ea typeface="맑은 고딕"/>
              </a:rPr>
              <a:t>.</a:t>
            </a:r>
            <a:r>
              <a:rPr lang="ko-KR" altLang="en-US" sz="2000">
                <a:latin typeface="맑은 고딕"/>
                <a:ea typeface="맑은 고딕"/>
              </a:rPr>
              <a:t> </a:t>
            </a:r>
            <a:endParaRPr lang="ko-KR" altLang="en-US" sz="2000">
              <a:latin typeface="맑은 고딕"/>
              <a:ea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000">
                <a:latin typeface="맑은 고딕"/>
                <a:ea typeface="맑은 고딕"/>
              </a:rPr>
              <a:t>아이들을 좋아해서 아동센터를 실습처로 정했는데 실습하고 난 후 컴퓨터도 더 배워야겠고 아이들을 대하는 아동심리 같은 책도 읽으면서 더 공부해야겠다는 생각이 들었다</a:t>
            </a:r>
            <a:r>
              <a:rPr lang="en-US" altLang="ko-KR" sz="2000">
                <a:latin typeface="맑은 고딕"/>
                <a:ea typeface="맑은 고딕"/>
              </a:rPr>
              <a:t>.</a:t>
            </a:r>
            <a:endParaRPr lang="en-US" altLang="ko-KR" sz="2000">
              <a:latin typeface="맑은 고딕"/>
              <a:ea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000">
                <a:latin typeface="맑은 고딕"/>
                <a:ea typeface="맑은 고딕"/>
              </a:rPr>
              <a:t>비록 아동 인구가 줄고 있지만 그것에 비례해서 다문화 가정은 느는 추세이기에 사회복지사를 취득 후 구에서 모집 하는 아동교사에 도전해 볼 생각이다</a:t>
            </a:r>
            <a:r>
              <a:rPr lang="en-US" altLang="ko-KR" sz="2000">
                <a:latin typeface="맑은 고딕"/>
                <a:ea typeface="맑은 고딕"/>
              </a:rPr>
              <a:t>.</a:t>
            </a:r>
            <a:endParaRPr lang="en-US" altLang="ko-KR" sz="2000">
              <a:latin typeface="맑은 고딕"/>
              <a:ea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000">
                <a:latin typeface="맑은 고딕"/>
                <a:ea typeface="맑은 고딕"/>
              </a:rPr>
              <a:t>가벼운 마음으로 실습에 임했지만 실습을 하면서 많이 부족하다는 것을 깨달았고 아이를 좋아하는 나의 적성에 잘 맞아서 전문적인 지식들을 쌓아서  이 일에 도전해봐야겠다고 생각했다</a:t>
            </a:r>
            <a:r>
              <a:rPr lang="en-US" altLang="ko-KR" sz="2000">
                <a:latin typeface="맑은 고딕"/>
                <a:ea typeface="맑은 고딕"/>
              </a:rPr>
              <a:t>.</a:t>
            </a:r>
            <a:endParaRPr lang="en-US" altLang="ko-KR" sz="2000">
              <a:latin typeface="맑은 고딕"/>
              <a:ea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000">
                <a:latin typeface="맑은 고딕"/>
                <a:ea typeface="맑은 고딕"/>
              </a:rPr>
              <a:t>사회복지사는 실습하면서 봉사하는 마음이 우러나지 않으면 할수 없는 일이라는 것을 다시한번 깨달았고 기본적으로 봉사할려는 마음이 있는 사람이 이 업종에 종사해야겠다고 느꼈다</a:t>
            </a:r>
            <a:r>
              <a:rPr lang="en-US" altLang="ko-KR" sz="2000">
                <a:latin typeface="맑은 고딕"/>
                <a:ea typeface="맑은 고딕"/>
              </a:rPr>
              <a:t>.</a:t>
            </a:r>
            <a:endParaRPr lang="en-US" altLang="ko-KR" sz="20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882381665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 algn="ctr">
              <a:defRPr/>
            </a:pPr>
            <a:r>
              <a:rPr lang="ko-KR" altLang="en-US">
                <a:latin typeface="맑은 고딕"/>
                <a:ea typeface="맑은 고딕"/>
              </a:rPr>
              <a:t>고맙습니다</a:t>
            </a:r>
            <a:endParaRPr lang="ko-KR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046556014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교차">
  <a:themeElements>
    <a:clrScheme name="교차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4a45ff"/>
      </a:hlink>
      <a:folHlink>
        <a:srgbClr val="be27bb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266</ep:Words>
  <ep:PresentationFormat/>
  <ep:Paragraphs>43</ep:Paragraphs>
  <ep:Slides>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교차</vt:lpstr>
      <vt:lpstr>사회복지 현장 실습 발표</vt:lpstr>
      <vt:lpstr>목 차</vt:lpstr>
      <vt:lpstr>슬라이드 3</vt:lpstr>
      <vt:lpstr>2. 실습내용</vt:lpstr>
      <vt:lpstr>3. 실습 소감</vt:lpstr>
      <vt:lpstr>고맙습니다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82106</cp:lastModifiedBy>
  <dcterms:modified xsi:type="dcterms:W3CDTF">2024-10-04T13:16:53.260</dcterms:modified>
  <cp:revision>18</cp:revision>
  <dc:title>사회복지 현장 실습 발표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