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</p:sldMasterIdLst>
  <p:notesMasterIdLst>
    <p:notesMasterId r:id="rId62"/>
  </p:notesMasterIdLst>
  <p:sldIdLst>
    <p:sldId id="256" r:id="rId2"/>
    <p:sldId id="257" r:id="rId3"/>
    <p:sldId id="258" r:id="rId4"/>
    <p:sldId id="269" r:id="rId5"/>
    <p:sldId id="270" r:id="rId6"/>
    <p:sldId id="259" r:id="rId7"/>
    <p:sldId id="267" r:id="rId8"/>
    <p:sldId id="268" r:id="rId9"/>
    <p:sldId id="260" r:id="rId10"/>
    <p:sldId id="261" r:id="rId11"/>
    <p:sldId id="2358" r:id="rId12"/>
    <p:sldId id="1782" r:id="rId13"/>
    <p:sldId id="2359" r:id="rId14"/>
    <p:sldId id="1783" r:id="rId15"/>
    <p:sldId id="1785" r:id="rId16"/>
    <p:sldId id="1786" r:id="rId17"/>
    <p:sldId id="2360" r:id="rId18"/>
    <p:sldId id="1788" r:id="rId19"/>
    <p:sldId id="1791" r:id="rId20"/>
    <p:sldId id="2361" r:id="rId21"/>
    <p:sldId id="2362" r:id="rId22"/>
    <p:sldId id="2363" r:id="rId23"/>
    <p:sldId id="1795" r:id="rId24"/>
    <p:sldId id="1796" r:id="rId25"/>
    <p:sldId id="2364" r:id="rId26"/>
    <p:sldId id="2365" r:id="rId27"/>
    <p:sldId id="2366" r:id="rId28"/>
    <p:sldId id="2367" r:id="rId29"/>
    <p:sldId id="2368" r:id="rId30"/>
    <p:sldId id="1802" r:id="rId31"/>
    <p:sldId id="1803" r:id="rId32"/>
    <p:sldId id="2369" r:id="rId33"/>
    <p:sldId id="1807" r:id="rId34"/>
    <p:sldId id="2370" r:id="rId35"/>
    <p:sldId id="2371" r:id="rId36"/>
    <p:sldId id="2372" r:id="rId37"/>
    <p:sldId id="2373" r:id="rId38"/>
    <p:sldId id="2374" r:id="rId39"/>
    <p:sldId id="2375" r:id="rId40"/>
    <p:sldId id="2376" r:id="rId41"/>
    <p:sldId id="2377" r:id="rId42"/>
    <p:sldId id="2378" r:id="rId43"/>
    <p:sldId id="1815" r:id="rId44"/>
    <p:sldId id="2379" r:id="rId45"/>
    <p:sldId id="1817" r:id="rId46"/>
    <p:sldId id="2380" r:id="rId47"/>
    <p:sldId id="1819" r:id="rId48"/>
    <p:sldId id="1820" r:id="rId49"/>
    <p:sldId id="1821" r:id="rId50"/>
    <p:sldId id="1823" r:id="rId51"/>
    <p:sldId id="2381" r:id="rId52"/>
    <p:sldId id="2382" r:id="rId53"/>
    <p:sldId id="2383" r:id="rId54"/>
    <p:sldId id="2384" r:id="rId55"/>
    <p:sldId id="2385" r:id="rId56"/>
    <p:sldId id="2386" r:id="rId57"/>
    <p:sldId id="2387" r:id="rId58"/>
    <p:sldId id="2388" r:id="rId59"/>
    <p:sldId id="2389" r:id="rId60"/>
    <p:sldId id="2390" r:id="rId6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634" y="3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판매</c:v>
                </c:pt>
              </c:strCache>
            </c:strRef>
          </c:tx>
          <c:dPt>
            <c:idx val="0"/>
            <c:bubble3D val="0"/>
            <c:spPr>
              <a:solidFill>
                <a:srgbClr val="9E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678F-4135-88A3-570729C14AC8}"/>
              </c:ext>
            </c:extLst>
          </c:dPt>
          <c:dPt>
            <c:idx val="1"/>
            <c:bubble3D val="0"/>
            <c:spPr>
              <a:solidFill>
                <a:srgbClr val="6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78F-4135-88A3-570729C14AC8}"/>
              </c:ext>
            </c:extLst>
          </c:dPt>
          <c:dPt>
            <c:idx val="2"/>
            <c:bubble3D val="0"/>
            <c:spPr>
              <a:solidFill>
                <a:srgbClr val="E6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78F-4135-88A3-570729C14AC8}"/>
              </c:ext>
            </c:extLst>
          </c:dPt>
          <c:dPt>
            <c:idx val="3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678F-4135-88A3-570729C14AC8}"/>
              </c:ext>
            </c:extLst>
          </c:dPt>
          <c:dLbls>
            <c:dLbl>
              <c:idx val="0"/>
              <c:layout>
                <c:manualLayout>
                  <c:x val="-0.24638155043429977"/>
                  <c:y val="-0.136017918141699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78F-4135-88A3-570729C14AC8}"/>
                </c:ext>
              </c:extLst>
            </c:dLbl>
            <c:dLbl>
              <c:idx val="1"/>
              <c:layout>
                <c:manualLayout>
                  <c:x val="0.16692027861924236"/>
                  <c:y val="9.09947724711101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78F-4135-88A3-570729C14AC8}"/>
                </c:ext>
              </c:extLst>
            </c:dLbl>
            <c:dLbl>
              <c:idx val="2"/>
              <c:layout>
                <c:manualLayout>
                  <c:x val="9.1848758463074012E-2"/>
                  <c:y val="0.14965554919508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78F-4135-88A3-570729C14AC8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78F-4135-88A3-570729C14AC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3"/>
                <c:pt idx="0">
                  <c:v>만족한다</c:v>
                </c:pt>
                <c:pt idx="1">
                  <c:v>매우만족한다</c:v>
                </c:pt>
                <c:pt idx="2">
                  <c:v>만족하지 않는다</c:v>
                </c:pt>
              </c:strCache>
            </c:strRef>
          </c:cat>
          <c:val>
            <c:numRef>
              <c:f>Sheet1!$B$2:$B$5</c:f>
              <c:numCache>
                <c:formatCode>0.00%</c:formatCode>
                <c:ptCount val="4"/>
                <c:pt idx="0">
                  <c:v>0.72899999999999998</c:v>
                </c:pt>
                <c:pt idx="1">
                  <c:v>0.16300000000000001</c:v>
                </c:pt>
                <c:pt idx="2">
                  <c:v>8.1000000000000003E-2</c:v>
                </c:pt>
                <c:pt idx="3">
                  <c:v>1.2E-2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8F-4135-88A3-570729C14A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65843-A85A-4604-B861-EF925653BC62}" type="datetimeFigureOut">
              <a:rPr lang="ko-KR" altLang="en-US" smtClean="0"/>
              <a:t>2022-05-15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F2936-C283-4A8F-9ACF-141D1B34990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3160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7B5B82-DD3F-4BAD-9E3D-19F3B8F5E613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54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7B5B82-DD3F-4BAD-9E3D-19F3B8F5E613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1599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7B5B82-DD3F-4BAD-9E3D-19F3B8F5E613}" type="slidenum">
              <a:rPr lang="zh-CN" altLang="en-US" smtClean="0"/>
              <a:t>58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6245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7B5B82-DD3F-4BAD-9E3D-19F3B8F5E613}" type="slidenum">
              <a:rPr lang="zh-CN" altLang="en-US" smtClean="0"/>
              <a:t>59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741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98A99-1B51-4F04-A36B-22323BFDE651}" type="datetimeFigureOut">
              <a:rPr lang="ko-KR" altLang="en-US" smtClean="0"/>
              <a:pPr/>
              <a:t>2022-05-15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14C0C-91AE-4820-A77B-817CFA7CBB1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263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98A99-1B51-4F04-A36B-22323BFDE651}" type="datetimeFigureOut">
              <a:rPr lang="ko-KR" altLang="en-US" smtClean="0"/>
              <a:pPr/>
              <a:t>2022-05-15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14C0C-91AE-4820-A77B-817CFA7CBB1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9867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98A99-1B51-4F04-A36B-22323BFDE651}" type="datetimeFigureOut">
              <a:rPr lang="ko-KR" altLang="en-US" smtClean="0"/>
              <a:pPr/>
              <a:t>2022-05-15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14C0C-91AE-4820-A77B-817CFA7CBB1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5397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ko-KR" altLang="en-US"/>
              <a:t>마스터 텍스트 스타일을 편집하려면 클릭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98A99-1B51-4F04-A36B-22323BFDE651}" type="datetimeFigureOut">
              <a:rPr lang="ko-KR" altLang="en-US" smtClean="0"/>
              <a:pPr/>
              <a:t>2022-05-15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14C0C-91AE-4820-A77B-817CFA7CBB10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61535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98A99-1B51-4F04-A36B-22323BFDE651}" type="datetimeFigureOut">
              <a:rPr lang="ko-KR" altLang="en-US" smtClean="0"/>
              <a:pPr/>
              <a:t>2022-05-15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14C0C-91AE-4820-A77B-817CFA7CBB1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59950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98A99-1B51-4F04-A36B-22323BFDE651}" type="datetimeFigureOut">
              <a:rPr lang="ko-KR" altLang="en-US" smtClean="0"/>
              <a:pPr/>
              <a:t>2022-05-15</a:t>
            </a:fld>
            <a:endParaRPr lang="ko-KR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14C0C-91AE-4820-A77B-817CFA7CBB1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35335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그림 열 3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98A99-1B51-4F04-A36B-22323BFDE651}" type="datetimeFigureOut">
              <a:rPr lang="ko-KR" altLang="en-US" smtClean="0"/>
              <a:pPr/>
              <a:t>2022-05-15</a:t>
            </a:fld>
            <a:endParaRPr lang="ko-KR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14C0C-91AE-4820-A77B-817CFA7CBB1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33505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98A99-1B51-4F04-A36B-22323BFDE651}" type="datetimeFigureOut">
              <a:rPr lang="ko-KR" altLang="en-US" smtClean="0"/>
              <a:pPr/>
              <a:t>2022-05-15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14C0C-91AE-4820-A77B-817CFA7CBB1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00764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98A99-1B51-4F04-A36B-22323BFDE651}" type="datetimeFigureOut">
              <a:rPr lang="ko-KR" altLang="en-US" smtClean="0"/>
              <a:pPr/>
              <a:t>2022-05-15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14C0C-91AE-4820-A77B-817CFA7CBB1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53738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45421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8287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98A99-1B51-4F04-A36B-22323BFDE651}" type="datetimeFigureOut">
              <a:rPr lang="ko-KR" altLang="en-US" smtClean="0"/>
              <a:pPr/>
              <a:t>2022-05-15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14C0C-91AE-4820-A77B-817CFA7CBB10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F9A1A19C-C027-4AB1-BF1A-8EF50DC14D8A}"/>
              </a:ext>
            </a:extLst>
          </p:cNvPr>
          <p:cNvSpPr/>
          <p:nvPr userDrawn="1"/>
        </p:nvSpPr>
        <p:spPr>
          <a:xfrm>
            <a:off x="323850" y="427038"/>
            <a:ext cx="8388350" cy="914400"/>
          </a:xfrm>
          <a:prstGeom prst="rect">
            <a:avLst/>
          </a:prstGeom>
          <a:solidFill>
            <a:schemeClr val="bg2">
              <a:lumMod val="1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550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98A99-1B51-4F04-A36B-22323BFDE651}" type="datetimeFigureOut">
              <a:rPr lang="ko-KR" altLang="en-US" smtClean="0"/>
              <a:pPr/>
              <a:t>2022-05-15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14C0C-91AE-4820-A77B-817CFA7CBB1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5821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98A99-1B51-4F04-A36B-22323BFDE651}" type="datetimeFigureOut">
              <a:rPr lang="ko-KR" altLang="en-US" smtClean="0"/>
              <a:pPr/>
              <a:t>2022-05-15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14C0C-91AE-4820-A77B-817CFA7CBB1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06349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98A99-1B51-4F04-A36B-22323BFDE651}" type="datetimeFigureOut">
              <a:rPr lang="ko-KR" altLang="en-US" smtClean="0"/>
              <a:pPr/>
              <a:t>2022-05-15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14C0C-91AE-4820-A77B-817CFA7CBB1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48157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98A99-1B51-4F04-A36B-22323BFDE651}" type="datetimeFigureOut">
              <a:rPr lang="ko-KR" altLang="en-US" smtClean="0"/>
              <a:pPr/>
              <a:t>2022-05-15</a:t>
            </a:fld>
            <a:endParaRPr lang="ko-KR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14C0C-91AE-4820-A77B-817CFA7CBB1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9973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98A99-1B51-4F04-A36B-22323BFDE651}" type="datetimeFigureOut">
              <a:rPr lang="ko-KR" altLang="en-US" smtClean="0"/>
              <a:pPr/>
              <a:t>2022-05-15</a:t>
            </a:fld>
            <a:endParaRPr lang="ko-KR" alt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14C0C-91AE-4820-A77B-817CFA7CBB1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3623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98A99-1B51-4F04-A36B-22323BFDE651}" type="datetimeFigureOut">
              <a:rPr lang="ko-KR" altLang="en-US" smtClean="0"/>
              <a:pPr/>
              <a:t>2022-05-15</a:t>
            </a:fld>
            <a:endParaRPr lang="ko-KR" alt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14C0C-91AE-4820-A77B-817CFA7CBB1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1329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98A99-1B51-4F04-A36B-22323BFDE651}" type="datetimeFigureOut">
              <a:rPr lang="ko-KR" altLang="en-US" smtClean="0"/>
              <a:pPr/>
              <a:t>2022-05-15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14C0C-91AE-4820-A77B-817CFA7CBB1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5033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6B98A99-1B51-4F04-A36B-22323BFDE651}" type="datetimeFigureOut">
              <a:rPr lang="ko-KR" altLang="en-US" smtClean="0"/>
              <a:pPr/>
              <a:t>2022-05-15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14C0C-91AE-4820-A77B-817CFA7CBB1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324246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</p:sldLayoutIdLst>
  <p:txStyles>
    <p:titleStyle>
      <a:lvl1pPr algn="l" defTabSz="457207" rtl="0" eaLnBrk="1" latinLnBrk="1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재생지"/>
          <p:cNvSpPr txBox="1">
            <a:spLocks noChangeArrowheads="1"/>
          </p:cNvSpPr>
          <p:nvPr/>
        </p:nvSpPr>
        <p:spPr bwMode="auto">
          <a:xfrm>
            <a:off x="683568" y="1484784"/>
            <a:ext cx="7772400" cy="3097212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EEECE1">
                <a:alpha val="50000"/>
              </a:srgbClr>
            </a:outerShdw>
          </a:effectLst>
        </p:spPr>
        <p:txBody>
          <a:bodyPr anchor="ctr"/>
          <a:lstStyle/>
          <a:p>
            <a:pPr algn="ctr" latinLnBrk="0">
              <a:defRPr/>
            </a:pPr>
            <a:r>
              <a:rPr lang="en-US" altLang="ko-KR" sz="5400" b="1" kern="0" dirty="0">
                <a:solidFill>
                  <a:prstClr val="black"/>
                </a:solidFill>
                <a:latin typeface="08서울남산체 EB" pitchFamily="18" charset="-127"/>
                <a:ea typeface="08서울남산체 EB" pitchFamily="18" charset="-127"/>
              </a:rPr>
              <a:t>12</a:t>
            </a:r>
            <a:r>
              <a:rPr lang="ko-KR" altLang="en-US" sz="5400" b="1" kern="0" dirty="0">
                <a:solidFill>
                  <a:prstClr val="black"/>
                </a:solidFill>
                <a:latin typeface="08서울남산체 EB" pitchFamily="18" charset="-127"/>
                <a:ea typeface="08서울남산체 EB" pitchFamily="18" charset="-127"/>
              </a:rPr>
              <a:t>강</a:t>
            </a:r>
            <a:endParaRPr lang="en-US" altLang="ko-KR" sz="5400" b="1" kern="0" dirty="0">
              <a:solidFill>
                <a:prstClr val="black"/>
              </a:solidFill>
              <a:latin typeface="08서울남산체 EB" pitchFamily="18" charset="-127"/>
              <a:ea typeface="08서울남산체 EB" pitchFamily="18" charset="-127"/>
            </a:endParaRPr>
          </a:p>
          <a:p>
            <a:pPr algn="ctr" latinLnBrk="0">
              <a:defRPr/>
            </a:pPr>
            <a:r>
              <a:rPr lang="ko-KR" altLang="en-US" sz="5400" b="1" kern="0" dirty="0">
                <a:solidFill>
                  <a:prstClr val="black"/>
                </a:solidFill>
                <a:latin typeface="08서울남산체 EB" pitchFamily="18" charset="-127"/>
                <a:ea typeface="08서울남산체 EB" pitchFamily="18" charset="-127"/>
              </a:rPr>
              <a:t>연말정산과 </a:t>
            </a:r>
            <a:r>
              <a:rPr lang="ko-KR" altLang="en-US" sz="5400" b="1" kern="0" dirty="0" err="1">
                <a:solidFill>
                  <a:prstClr val="black"/>
                </a:solidFill>
                <a:latin typeface="08서울남산체 EB" pitchFamily="18" charset="-127"/>
                <a:ea typeface="08서울남산체 EB" pitchFamily="18" charset="-127"/>
              </a:rPr>
              <a:t>세테크</a:t>
            </a:r>
            <a:r>
              <a:rPr lang="en-US" altLang="ko-KR" sz="5400" b="1" kern="0" dirty="0">
                <a:solidFill>
                  <a:prstClr val="black"/>
                </a:solidFill>
                <a:latin typeface="08서울남산체 EB" pitchFamily="18" charset="-127"/>
                <a:ea typeface="08서울남산체 EB" pitchFamily="18" charset="-127"/>
              </a:rPr>
              <a:t>, </a:t>
            </a:r>
            <a:r>
              <a:rPr lang="ko-KR" altLang="en-US" sz="5400" b="1" kern="0" dirty="0" err="1">
                <a:solidFill>
                  <a:prstClr val="black"/>
                </a:solidFill>
                <a:latin typeface="08서울남산체 EB" pitchFamily="18" charset="-127"/>
                <a:ea typeface="08서울남산체 EB" pitchFamily="18" charset="-127"/>
              </a:rPr>
              <a:t>핀테크</a:t>
            </a:r>
            <a:r>
              <a:rPr lang="ko-KR" altLang="en-US" sz="5400" b="1" kern="0" dirty="0">
                <a:solidFill>
                  <a:prstClr val="black"/>
                </a:solidFill>
                <a:latin typeface="08서울남산체 EB" pitchFamily="18" charset="-127"/>
                <a:ea typeface="08서울남산체 EB" pitchFamily="18" charset="-127"/>
              </a:rPr>
              <a:t> 창업 등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성공사례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bg1"/>
              </a:buClr>
            </a:pPr>
            <a:r>
              <a:rPr lang="ko-KR" altLang="en-US" dirty="0">
                <a:solidFill>
                  <a:srgbClr val="FFC000"/>
                </a:solidFill>
              </a:rPr>
              <a:t>정보를 모두 수집</a:t>
            </a:r>
            <a:r>
              <a:rPr lang="ko-KR" altLang="en-US" dirty="0"/>
              <a:t>하라</a:t>
            </a:r>
            <a:br>
              <a:rPr lang="en-US" altLang="ko-KR" dirty="0"/>
            </a:br>
            <a:r>
              <a:rPr lang="ko-KR" altLang="en-US" dirty="0"/>
              <a:t>신문</a:t>
            </a:r>
            <a:r>
              <a:rPr lang="en-US" altLang="ko-KR" dirty="0"/>
              <a:t>, </a:t>
            </a:r>
            <a:r>
              <a:rPr lang="ko-KR" altLang="en-US" dirty="0"/>
              <a:t>인터넷</a:t>
            </a:r>
            <a:r>
              <a:rPr lang="en-US" altLang="ko-KR" dirty="0"/>
              <a:t>, </a:t>
            </a:r>
            <a:r>
              <a:rPr lang="ko-KR" altLang="en-US" dirty="0"/>
              <a:t>동호회 가입하기</a:t>
            </a:r>
            <a:r>
              <a:rPr lang="en-US" altLang="ko-KR" dirty="0"/>
              <a:t>, </a:t>
            </a:r>
            <a:r>
              <a:rPr lang="ko-KR" altLang="en-US" dirty="0" err="1"/>
              <a:t>행복재테크</a:t>
            </a:r>
            <a:r>
              <a:rPr lang="ko-KR" altLang="en-US" dirty="0"/>
              <a:t> 등 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월</a:t>
            </a:r>
            <a:r>
              <a:rPr lang="en-US" altLang="ko-KR" dirty="0"/>
              <a:t>1</a:t>
            </a:r>
            <a:r>
              <a:rPr lang="ko-KR" altLang="en-US" dirty="0"/>
              <a:t>권 이상 </a:t>
            </a:r>
            <a:r>
              <a:rPr lang="ko-KR" altLang="en-US" dirty="0">
                <a:solidFill>
                  <a:srgbClr val="FFC000"/>
                </a:solidFill>
              </a:rPr>
              <a:t>독서</a:t>
            </a:r>
            <a:r>
              <a:rPr lang="en-US" altLang="ko-KR" dirty="0"/>
              <a:t>: “ </a:t>
            </a:r>
            <a:r>
              <a:rPr lang="ko-KR" altLang="en-US" dirty="0"/>
              <a:t>부자아빠</a:t>
            </a:r>
            <a:r>
              <a:rPr lang="en-US" altLang="ko-KR" dirty="0"/>
              <a:t>, </a:t>
            </a:r>
            <a:r>
              <a:rPr lang="ko-KR" altLang="en-US" dirty="0"/>
              <a:t>가난한 아빠</a:t>
            </a:r>
            <a:r>
              <a:rPr lang="en-US" altLang="ko-KR" dirty="0"/>
              <a:t>” , </a:t>
            </a:r>
            <a:r>
              <a:rPr lang="ko-KR" altLang="en-US" dirty="0"/>
              <a:t>방미 부동산 투자 </a:t>
            </a:r>
            <a:r>
              <a:rPr lang="en-US" altLang="ko-KR" dirty="0"/>
              <a:t>200</a:t>
            </a:r>
            <a:r>
              <a:rPr lang="ko-KR" altLang="en-US" dirty="0"/>
              <a:t>억 만들기 등 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돈 버는데 투자하기 </a:t>
            </a:r>
            <a:r>
              <a:rPr lang="en-US" altLang="ko-KR" dirty="0"/>
              <a:t>: </a:t>
            </a:r>
            <a:r>
              <a:rPr lang="ko-KR" altLang="en-US" dirty="0"/>
              <a:t>경매학원</a:t>
            </a:r>
            <a:r>
              <a:rPr lang="en-US" altLang="ko-KR" dirty="0"/>
              <a:t>, </a:t>
            </a:r>
            <a:r>
              <a:rPr lang="ko-KR" altLang="en-US" dirty="0"/>
              <a:t>책 사기</a:t>
            </a:r>
            <a:endParaRPr lang="en-US" altLang="ko-KR" dirty="0"/>
          </a:p>
          <a:p>
            <a:endParaRPr lang="ko-KR" alt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3">
            <a:extLst>
              <a:ext uri="{FF2B5EF4-FFF2-40B4-BE49-F238E27FC236}">
                <a16:creationId xmlns:a16="http://schemas.microsoft.com/office/drawing/2014/main" id="{B57E5C88-C120-45DA-A8ED-E0F403D62918}"/>
              </a:ext>
            </a:extLst>
          </p:cNvPr>
          <p:cNvSpPr/>
          <p:nvPr/>
        </p:nvSpPr>
        <p:spPr>
          <a:xfrm>
            <a:off x="857251" y="2859046"/>
            <a:ext cx="7428533" cy="140427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97">
              <a:cs typeface="+mn-ea"/>
              <a:sym typeface="+mn-lt"/>
            </a:endParaRPr>
          </a:p>
        </p:txBody>
      </p:sp>
      <p:grpSp>
        <p:nvGrpSpPr>
          <p:cNvPr id="3" name="组合 45">
            <a:extLst>
              <a:ext uri="{FF2B5EF4-FFF2-40B4-BE49-F238E27FC236}">
                <a16:creationId xmlns:a16="http://schemas.microsoft.com/office/drawing/2014/main" id="{2DECBD37-23A9-41FC-8A83-48A8EDFC78B0}"/>
              </a:ext>
            </a:extLst>
          </p:cNvPr>
          <p:cNvGrpSpPr/>
          <p:nvPr/>
        </p:nvGrpSpPr>
        <p:grpSpPr>
          <a:xfrm rot="5400000">
            <a:off x="1960523" y="2654915"/>
            <a:ext cx="1878938" cy="1665293"/>
            <a:chOff x="3385822" y="2342962"/>
            <a:chExt cx="2463822" cy="2183669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830C799C-FEC8-4EA7-B07C-79C12C6C830B}"/>
                </a:ext>
              </a:extLst>
            </p:cNvPr>
            <p:cNvSpPr/>
            <p:nvPr/>
          </p:nvSpPr>
          <p:spPr bwMode="auto">
            <a:xfrm rot="10800000">
              <a:off x="3385822" y="2342962"/>
              <a:ext cx="2463822" cy="2183669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25400">
              <a:noFill/>
            </a:ln>
            <a:effectLst>
              <a:outerShdw blurRad="355600" dist="88900" dir="2700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55721" tIns="27861" rIns="55721" bIns="27861" numCol="1" anchor="t" anchorCtr="0" compatLnSpc="1"/>
            <a:lstStyle/>
            <a:p>
              <a:endParaRPr lang="zh-CN" altLang="en-US" sz="2925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F19DC4DC-F8A9-42B1-8896-23AF504933AE}"/>
                </a:ext>
              </a:extLst>
            </p:cNvPr>
            <p:cNvSpPr/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BE0010"/>
            </a:solidFill>
            <a:ln w="25400">
              <a:noFill/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55721" tIns="27861" rIns="55721" bIns="27861" numCol="1" anchor="t" anchorCtr="0" compatLnSpc="1"/>
            <a:lstStyle/>
            <a:p>
              <a:endParaRPr lang="zh-CN" altLang="en-US" sz="2925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" name="组合 117">
            <a:extLst>
              <a:ext uri="{FF2B5EF4-FFF2-40B4-BE49-F238E27FC236}">
                <a16:creationId xmlns:a16="http://schemas.microsoft.com/office/drawing/2014/main" id="{C7C0AA41-4F49-44E6-BB14-436D4F541C4F}"/>
              </a:ext>
            </a:extLst>
          </p:cNvPr>
          <p:cNvGrpSpPr/>
          <p:nvPr/>
        </p:nvGrpSpPr>
        <p:grpSpPr>
          <a:xfrm rot="5400000">
            <a:off x="1052478" y="4032640"/>
            <a:ext cx="889979" cy="788783"/>
            <a:chOff x="3385822" y="2342962"/>
            <a:chExt cx="2463822" cy="2183669"/>
          </a:xfrm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1645F07F-FAF2-4326-A94B-8FA1AA6C981F}"/>
                </a:ext>
              </a:extLst>
            </p:cNvPr>
            <p:cNvSpPr/>
            <p:nvPr/>
          </p:nvSpPr>
          <p:spPr bwMode="auto">
            <a:xfrm rot="10800000">
              <a:off x="3385822" y="2342962"/>
              <a:ext cx="2463822" cy="2183669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25400">
              <a:noFill/>
            </a:ln>
            <a:effectLst/>
          </p:spPr>
          <p:txBody>
            <a:bodyPr vert="horz" wrap="square" lIns="55721" tIns="27861" rIns="55721" bIns="27861" numCol="1" anchor="t" anchorCtr="0" compatLnSpc="1"/>
            <a:lstStyle/>
            <a:p>
              <a:endParaRPr lang="zh-CN" altLang="en-US" sz="2925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A4045F54-249B-4F73-B299-1B14CA999BD8}"/>
                </a:ext>
              </a:extLst>
            </p:cNvPr>
            <p:cNvSpPr/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404040"/>
            </a:solidFill>
            <a:ln w="25400">
              <a:noFill/>
            </a:ln>
            <a:effectLst/>
          </p:spPr>
          <p:txBody>
            <a:bodyPr vert="horz" wrap="square" lIns="55721" tIns="27861" rIns="55721" bIns="27861" numCol="1" anchor="t" anchorCtr="0" compatLnSpc="1"/>
            <a:lstStyle/>
            <a:p>
              <a:endParaRPr lang="zh-CN" altLang="en-US" sz="2925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9" name="组合 120">
            <a:extLst>
              <a:ext uri="{FF2B5EF4-FFF2-40B4-BE49-F238E27FC236}">
                <a16:creationId xmlns:a16="http://schemas.microsoft.com/office/drawing/2014/main" id="{EA9D5CB3-C059-4F38-9113-71CD7A47FFE6}"/>
              </a:ext>
            </a:extLst>
          </p:cNvPr>
          <p:cNvGrpSpPr/>
          <p:nvPr/>
        </p:nvGrpSpPr>
        <p:grpSpPr>
          <a:xfrm rot="5400000">
            <a:off x="3712016" y="1815885"/>
            <a:ext cx="755922" cy="669969"/>
            <a:chOff x="3385822" y="2342962"/>
            <a:chExt cx="2463822" cy="2183669"/>
          </a:xfrm>
          <a:solidFill>
            <a:srgbClr val="BE0010"/>
          </a:solidFill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95A6994-62BC-4DC6-8620-A5300BD56D24}"/>
                </a:ext>
              </a:extLst>
            </p:cNvPr>
            <p:cNvSpPr/>
            <p:nvPr/>
          </p:nvSpPr>
          <p:spPr bwMode="auto">
            <a:xfrm rot="10800000">
              <a:off x="3385822" y="2342962"/>
              <a:ext cx="2463822" cy="2183669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pFill/>
            <a:ln w="25400">
              <a:noFill/>
            </a:ln>
            <a:effectLst/>
          </p:spPr>
          <p:txBody>
            <a:bodyPr vert="horz" wrap="square" lIns="55721" tIns="27861" rIns="55721" bIns="27861" numCol="1" anchor="t" anchorCtr="0" compatLnSpc="1"/>
            <a:lstStyle/>
            <a:p>
              <a:endParaRPr lang="zh-CN" altLang="en-US" sz="2925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77140BA3-79C1-4C31-8178-FC4E3AA7B4AA}"/>
                </a:ext>
              </a:extLst>
            </p:cNvPr>
            <p:cNvSpPr/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pFill/>
            <a:ln w="25400">
              <a:noFill/>
            </a:ln>
            <a:effectLst/>
          </p:spPr>
          <p:txBody>
            <a:bodyPr vert="horz" wrap="square" lIns="55721" tIns="27861" rIns="55721" bIns="27861" numCol="1" anchor="t" anchorCtr="0" compatLnSpc="1"/>
            <a:lstStyle/>
            <a:p>
              <a:endParaRPr lang="zh-CN" altLang="en-US" sz="2925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2" name="文本框 32">
            <a:extLst>
              <a:ext uri="{FF2B5EF4-FFF2-40B4-BE49-F238E27FC236}">
                <a16:creationId xmlns:a16="http://schemas.microsoft.com/office/drawing/2014/main" id="{E35295DE-AEF5-435D-986C-10CC6856BFAF}"/>
              </a:ext>
            </a:extLst>
          </p:cNvPr>
          <p:cNvSpPr txBox="1"/>
          <p:nvPr/>
        </p:nvSpPr>
        <p:spPr>
          <a:xfrm>
            <a:off x="1982597" y="2944099"/>
            <a:ext cx="1772646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850" dirty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ea"/>
                <a:sym typeface="+mn-lt"/>
              </a:rPr>
              <a:t>1</a:t>
            </a:r>
            <a:endParaRPr lang="zh-CN" altLang="en-US" sz="5850" dirty="0">
              <a:solidFill>
                <a:schemeClr val="bg1"/>
              </a:solidFill>
              <a:latin typeface="나눔스퀘어 ExtraBold" panose="020B0600000101010101" pitchFamily="50" charset="-127"/>
              <a:cs typeface="+mn-ea"/>
              <a:sym typeface="+mn-lt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49094E40-AE46-42A5-9E76-81E9C12FD24B}"/>
              </a:ext>
            </a:extLst>
          </p:cNvPr>
          <p:cNvSpPr/>
          <p:nvPr/>
        </p:nvSpPr>
        <p:spPr>
          <a:xfrm>
            <a:off x="4066198" y="3307990"/>
            <a:ext cx="4484561" cy="5424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925" spc="-183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한국 디지털 금융 현황 전망</a:t>
            </a:r>
            <a:endParaRPr lang="en-US" altLang="ko-KR" sz="2925" spc="-183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40404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26944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C3898EE3-9F16-4E4E-8098-2A6A30CEE599}"/>
              </a:ext>
            </a:extLst>
          </p:cNvPr>
          <p:cNvSpPr/>
          <p:nvPr/>
        </p:nvSpPr>
        <p:spPr>
          <a:xfrm>
            <a:off x="964528" y="1474887"/>
            <a:ext cx="7215995" cy="3992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09861CD2-E26F-4410-9EEC-C63FA4CDF5AD}"/>
              </a:ext>
            </a:extLst>
          </p:cNvPr>
          <p:cNvGrpSpPr/>
          <p:nvPr/>
        </p:nvGrpSpPr>
        <p:grpSpPr>
          <a:xfrm>
            <a:off x="1162052" y="1280004"/>
            <a:ext cx="3478774" cy="646320"/>
            <a:chOff x="-124634" y="682632"/>
            <a:chExt cx="1700299" cy="1108696"/>
          </a:xfrm>
        </p:grpSpPr>
        <p:sp>
          <p:nvSpPr>
            <p:cNvPr id="4" name="사각형: 둥근 모서리 3">
              <a:extLst>
                <a:ext uri="{FF2B5EF4-FFF2-40B4-BE49-F238E27FC236}">
                  <a16:creationId xmlns:a16="http://schemas.microsoft.com/office/drawing/2014/main" id="{09A1B211-3BD2-4D0C-8D40-8E087C4888D2}"/>
                </a:ext>
              </a:extLst>
            </p:cNvPr>
            <p:cNvSpPr/>
            <p:nvPr/>
          </p:nvSpPr>
          <p:spPr>
            <a:xfrm>
              <a:off x="-124634" y="682632"/>
              <a:ext cx="1700299" cy="646331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19"/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9F03E0A2-8ABD-44D7-B0F2-B7F113A64BCD}"/>
                </a:ext>
              </a:extLst>
            </p:cNvPr>
            <p:cNvSpPr/>
            <p:nvPr/>
          </p:nvSpPr>
          <p:spPr>
            <a:xfrm>
              <a:off x="134994" y="732331"/>
              <a:ext cx="1181043" cy="1058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706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글로벌 </a:t>
              </a:r>
              <a:r>
                <a:rPr lang="ko-KR" altLang="en-US" sz="1706" b="1" spc="-92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핀테크</a:t>
              </a:r>
              <a:r>
                <a:rPr lang="ko-KR" altLang="en-US" sz="1706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 시장 현황</a:t>
              </a:r>
              <a:endParaRPr lang="en-US" altLang="ko-KR" sz="1706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endParaRPr>
            </a:p>
          </p:txBody>
        </p:sp>
      </p:grpSp>
      <p:sp>
        <p:nvSpPr>
          <p:cNvPr id="7" name="직사각형 6">
            <a:extLst>
              <a:ext uri="{FF2B5EF4-FFF2-40B4-BE49-F238E27FC236}">
                <a16:creationId xmlns:a16="http://schemas.microsoft.com/office/drawing/2014/main" id="{480C21B3-915B-41B7-BEA8-424237962958}"/>
              </a:ext>
            </a:extLst>
          </p:cNvPr>
          <p:cNvSpPr/>
          <p:nvPr/>
        </p:nvSpPr>
        <p:spPr>
          <a:xfrm flipV="1">
            <a:off x="1897559" y="4486279"/>
            <a:ext cx="5367689" cy="3428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/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10E4285F-A05C-4D8C-9C97-634A6D8C6FD3}"/>
              </a:ext>
            </a:extLst>
          </p:cNvPr>
          <p:cNvSpPr/>
          <p:nvPr/>
        </p:nvSpPr>
        <p:spPr>
          <a:xfrm>
            <a:off x="2420320" y="4098511"/>
            <a:ext cx="214906" cy="376782"/>
          </a:xfrm>
          <a:prstGeom prst="roundRect">
            <a:avLst>
              <a:gd name="adj" fmla="val 46667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97"/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8A501A8A-5EF2-4FFB-AACC-F3E2E43D4728}"/>
              </a:ext>
            </a:extLst>
          </p:cNvPr>
          <p:cNvSpPr/>
          <p:nvPr/>
        </p:nvSpPr>
        <p:spPr>
          <a:xfrm>
            <a:off x="3006486" y="4015591"/>
            <a:ext cx="214906" cy="465195"/>
          </a:xfrm>
          <a:prstGeom prst="roundRect">
            <a:avLst>
              <a:gd name="adj" fmla="val 46667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97"/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BE61C295-6C24-4564-A2B9-AFAFC6276711}"/>
              </a:ext>
            </a:extLst>
          </p:cNvPr>
          <p:cNvSpPr/>
          <p:nvPr/>
        </p:nvSpPr>
        <p:spPr>
          <a:xfrm>
            <a:off x="3234451" y="3776769"/>
            <a:ext cx="214906" cy="704018"/>
          </a:xfrm>
          <a:prstGeom prst="roundRect">
            <a:avLst>
              <a:gd name="adj" fmla="val 4666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97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13F4C7-8DF1-41D3-A199-CA95962846A3}"/>
              </a:ext>
            </a:extLst>
          </p:cNvPr>
          <p:cNvSpPr txBox="1"/>
          <p:nvPr/>
        </p:nvSpPr>
        <p:spPr>
          <a:xfrm>
            <a:off x="3606995" y="4593701"/>
            <a:ext cx="4988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50" b="1" dirty="0">
                <a:latin typeface="Spoqa Han Sans Neo" panose="020B0500000000000000" pitchFamily="34" charset="-127"/>
                <a:ea typeface="Spoqa Han Sans Neo" panose="020B0500000000000000" pitchFamily="34" charset="-127"/>
              </a:rPr>
              <a:t>2015</a:t>
            </a:r>
            <a:endParaRPr lang="ko-KR" altLang="en-US" sz="1050" b="1" dirty="0"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E22EC4-60BD-4578-9320-C7906AC8B5F2}"/>
              </a:ext>
            </a:extLst>
          </p:cNvPr>
          <p:cNvSpPr txBox="1"/>
          <p:nvPr/>
        </p:nvSpPr>
        <p:spPr>
          <a:xfrm>
            <a:off x="2971964" y="4593701"/>
            <a:ext cx="4988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50" b="1" dirty="0">
                <a:latin typeface="Spoqa Han Sans Neo" panose="020B0500000000000000" pitchFamily="34" charset="-127"/>
                <a:ea typeface="Spoqa Han Sans Neo" panose="020B0500000000000000" pitchFamily="34" charset="-127"/>
              </a:rPr>
              <a:t>2014</a:t>
            </a:r>
            <a:endParaRPr lang="ko-KR" altLang="en-US" sz="1050" b="1" dirty="0"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F1B992-D81D-45BF-8D71-B2A1EB98BD37}"/>
              </a:ext>
            </a:extLst>
          </p:cNvPr>
          <p:cNvSpPr txBox="1"/>
          <p:nvPr/>
        </p:nvSpPr>
        <p:spPr>
          <a:xfrm>
            <a:off x="2373750" y="4593701"/>
            <a:ext cx="4988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50" b="1" dirty="0">
                <a:latin typeface="Spoqa Han Sans Neo" panose="020B0500000000000000" pitchFamily="34" charset="-127"/>
                <a:ea typeface="Spoqa Han Sans Neo" panose="020B0500000000000000" pitchFamily="34" charset="-127"/>
              </a:rPr>
              <a:t>2013</a:t>
            </a:r>
            <a:endParaRPr lang="ko-KR" altLang="en-US" sz="1050" b="1" dirty="0"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FB603058-14A3-47AB-8A65-3C7A18390D6F}"/>
              </a:ext>
            </a:extLst>
          </p:cNvPr>
          <p:cNvSpPr/>
          <p:nvPr/>
        </p:nvSpPr>
        <p:spPr>
          <a:xfrm>
            <a:off x="1897560" y="4182757"/>
            <a:ext cx="214906" cy="292537"/>
          </a:xfrm>
          <a:prstGeom prst="roundRect">
            <a:avLst>
              <a:gd name="adj" fmla="val 46667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97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D13905-C475-4A5F-BF03-5A2AB75FCFBA}"/>
              </a:ext>
            </a:extLst>
          </p:cNvPr>
          <p:cNvSpPr txBox="1"/>
          <p:nvPr/>
        </p:nvSpPr>
        <p:spPr>
          <a:xfrm>
            <a:off x="1775536" y="4605806"/>
            <a:ext cx="4988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50" b="1" dirty="0">
                <a:latin typeface="Spoqa Han Sans Neo" panose="020B0500000000000000" pitchFamily="34" charset="-127"/>
                <a:ea typeface="Spoqa Han Sans Neo" panose="020B0500000000000000" pitchFamily="34" charset="-127"/>
              </a:rPr>
              <a:t>2012</a:t>
            </a:r>
            <a:endParaRPr lang="ko-KR" altLang="en-US" sz="1050" b="1" dirty="0"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04D0B8DC-F740-4706-AABA-8B1AAE295C3B}"/>
              </a:ext>
            </a:extLst>
          </p:cNvPr>
          <p:cNvSpPr/>
          <p:nvPr/>
        </p:nvSpPr>
        <p:spPr>
          <a:xfrm>
            <a:off x="3631992" y="3845348"/>
            <a:ext cx="214906" cy="635439"/>
          </a:xfrm>
          <a:prstGeom prst="roundRect">
            <a:avLst>
              <a:gd name="adj" fmla="val 46667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97"/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7C885709-71E1-4D00-9CE7-2E2C895890BA}"/>
              </a:ext>
            </a:extLst>
          </p:cNvPr>
          <p:cNvSpPr/>
          <p:nvPr/>
        </p:nvSpPr>
        <p:spPr>
          <a:xfrm>
            <a:off x="3869482" y="3538257"/>
            <a:ext cx="214906" cy="942530"/>
          </a:xfrm>
          <a:prstGeom prst="roundRect">
            <a:avLst>
              <a:gd name="adj" fmla="val 4666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97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7642019-60B2-4748-9C5E-01532F5F497C}"/>
              </a:ext>
            </a:extLst>
          </p:cNvPr>
          <p:cNvSpPr txBox="1"/>
          <p:nvPr/>
        </p:nvSpPr>
        <p:spPr>
          <a:xfrm>
            <a:off x="4255907" y="4593701"/>
            <a:ext cx="4988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50" b="1" dirty="0">
                <a:latin typeface="Spoqa Han Sans Neo" panose="020B0500000000000000" pitchFamily="34" charset="-127"/>
                <a:ea typeface="Spoqa Han Sans Neo" panose="020B0500000000000000" pitchFamily="34" charset="-127"/>
              </a:rPr>
              <a:t>2016</a:t>
            </a:r>
            <a:endParaRPr lang="ko-KR" altLang="en-US" sz="1050" b="1" dirty="0"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C1C06A42-91FA-43F5-B0AB-74073BEBC0EE}"/>
              </a:ext>
            </a:extLst>
          </p:cNvPr>
          <p:cNvSpPr/>
          <p:nvPr/>
        </p:nvSpPr>
        <p:spPr>
          <a:xfrm>
            <a:off x="4280904" y="4049880"/>
            <a:ext cx="214906" cy="430906"/>
          </a:xfrm>
          <a:prstGeom prst="roundRect">
            <a:avLst>
              <a:gd name="adj" fmla="val 46667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97"/>
          </a:p>
        </p:txBody>
      </p:sp>
      <p:sp>
        <p:nvSpPr>
          <p:cNvPr id="26" name="사각형: 둥근 모서리 25">
            <a:extLst>
              <a:ext uri="{FF2B5EF4-FFF2-40B4-BE49-F238E27FC236}">
                <a16:creationId xmlns:a16="http://schemas.microsoft.com/office/drawing/2014/main" id="{2C2D0449-1260-4D9C-A65F-910ADD8C3C92}"/>
              </a:ext>
            </a:extLst>
          </p:cNvPr>
          <p:cNvSpPr/>
          <p:nvPr/>
        </p:nvSpPr>
        <p:spPr>
          <a:xfrm>
            <a:off x="4518394" y="3277284"/>
            <a:ext cx="214906" cy="1203503"/>
          </a:xfrm>
          <a:prstGeom prst="roundRect">
            <a:avLst>
              <a:gd name="adj" fmla="val 4666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97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F77E37B-3098-450A-BE3D-7BA5B0D0F772}"/>
              </a:ext>
            </a:extLst>
          </p:cNvPr>
          <p:cNvSpPr txBox="1"/>
          <p:nvPr/>
        </p:nvSpPr>
        <p:spPr>
          <a:xfrm>
            <a:off x="4883534" y="4593701"/>
            <a:ext cx="4988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50" b="1" dirty="0">
                <a:latin typeface="Spoqa Han Sans Neo" panose="020B0500000000000000" pitchFamily="34" charset="-127"/>
                <a:ea typeface="Spoqa Han Sans Neo" panose="020B0500000000000000" pitchFamily="34" charset="-127"/>
              </a:rPr>
              <a:t>2017</a:t>
            </a:r>
            <a:endParaRPr lang="ko-KR" altLang="en-US" sz="1050" b="1" dirty="0"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id="{3FFB4E14-F459-4481-B6B8-B3FFEBD35976}"/>
              </a:ext>
            </a:extLst>
          </p:cNvPr>
          <p:cNvSpPr/>
          <p:nvPr/>
        </p:nvSpPr>
        <p:spPr>
          <a:xfrm>
            <a:off x="4908530" y="4142155"/>
            <a:ext cx="214906" cy="338630"/>
          </a:xfrm>
          <a:prstGeom prst="roundRect">
            <a:avLst>
              <a:gd name="adj" fmla="val 46667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97"/>
          </a:p>
        </p:txBody>
      </p:sp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id="{5C8682D4-E24F-487F-8410-D0BD957E3B42}"/>
              </a:ext>
            </a:extLst>
          </p:cNvPr>
          <p:cNvSpPr/>
          <p:nvPr/>
        </p:nvSpPr>
        <p:spPr>
          <a:xfrm>
            <a:off x="5146020" y="3079168"/>
            <a:ext cx="214906" cy="1401620"/>
          </a:xfrm>
          <a:prstGeom prst="roundRect">
            <a:avLst>
              <a:gd name="adj" fmla="val 4666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97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5FAA21-39A5-4AA5-888A-26AA4BC5606D}"/>
              </a:ext>
            </a:extLst>
          </p:cNvPr>
          <p:cNvSpPr txBox="1"/>
          <p:nvPr/>
        </p:nvSpPr>
        <p:spPr>
          <a:xfrm>
            <a:off x="5530710" y="4593701"/>
            <a:ext cx="4988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50" b="1" dirty="0">
                <a:latin typeface="Spoqa Han Sans Neo" panose="020B0500000000000000" pitchFamily="34" charset="-127"/>
                <a:ea typeface="Spoqa Han Sans Neo" panose="020B0500000000000000" pitchFamily="34" charset="-127"/>
              </a:rPr>
              <a:t>2018</a:t>
            </a:r>
            <a:endParaRPr lang="ko-KR" altLang="en-US" sz="1050" b="1" dirty="0"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sp>
        <p:nvSpPr>
          <p:cNvPr id="31" name="사각형: 둥근 모서리 30">
            <a:extLst>
              <a:ext uri="{FF2B5EF4-FFF2-40B4-BE49-F238E27FC236}">
                <a16:creationId xmlns:a16="http://schemas.microsoft.com/office/drawing/2014/main" id="{AB7B3EBE-8E79-4413-B956-D93C9706F098}"/>
              </a:ext>
            </a:extLst>
          </p:cNvPr>
          <p:cNvSpPr/>
          <p:nvPr/>
        </p:nvSpPr>
        <p:spPr>
          <a:xfrm>
            <a:off x="5555706" y="3948216"/>
            <a:ext cx="214906" cy="532570"/>
          </a:xfrm>
          <a:prstGeom prst="roundRect">
            <a:avLst>
              <a:gd name="adj" fmla="val 46667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97"/>
          </a:p>
        </p:txBody>
      </p:sp>
      <p:sp>
        <p:nvSpPr>
          <p:cNvPr id="32" name="사각형: 둥근 모서리 31">
            <a:extLst>
              <a:ext uri="{FF2B5EF4-FFF2-40B4-BE49-F238E27FC236}">
                <a16:creationId xmlns:a16="http://schemas.microsoft.com/office/drawing/2014/main" id="{6F302F02-8AA3-4EA1-9954-A1C289081966}"/>
              </a:ext>
            </a:extLst>
          </p:cNvPr>
          <p:cNvSpPr/>
          <p:nvPr/>
        </p:nvSpPr>
        <p:spPr>
          <a:xfrm>
            <a:off x="5793197" y="2860630"/>
            <a:ext cx="214906" cy="1620158"/>
          </a:xfrm>
          <a:prstGeom prst="roundRect">
            <a:avLst>
              <a:gd name="adj" fmla="val 4666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97"/>
          </a:p>
        </p:txBody>
      </p:sp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6CC64460-19CF-4237-84E6-EEC6C4CD33E8}"/>
              </a:ext>
            </a:extLst>
          </p:cNvPr>
          <p:cNvSpPr/>
          <p:nvPr/>
        </p:nvSpPr>
        <p:spPr>
          <a:xfrm>
            <a:off x="6309165" y="2637207"/>
            <a:ext cx="214906" cy="1843582"/>
          </a:xfrm>
          <a:prstGeom prst="roundRect">
            <a:avLst>
              <a:gd name="adj" fmla="val 4666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97"/>
          </a:p>
        </p:txBody>
      </p:sp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CD1CE30B-A823-41B0-B72E-3529E99DBE08}"/>
              </a:ext>
            </a:extLst>
          </p:cNvPr>
          <p:cNvSpPr/>
          <p:nvPr/>
        </p:nvSpPr>
        <p:spPr>
          <a:xfrm>
            <a:off x="6862233" y="2402891"/>
            <a:ext cx="224685" cy="2077896"/>
          </a:xfrm>
          <a:prstGeom prst="roundRect">
            <a:avLst>
              <a:gd name="adj" fmla="val 4666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97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06E5962-97B2-4F32-BE25-8E1EC1BDA7D5}"/>
              </a:ext>
            </a:extLst>
          </p:cNvPr>
          <p:cNvSpPr txBox="1"/>
          <p:nvPr/>
        </p:nvSpPr>
        <p:spPr>
          <a:xfrm>
            <a:off x="6177887" y="4593701"/>
            <a:ext cx="4988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50" b="1" dirty="0">
                <a:latin typeface="Spoqa Han Sans Neo" panose="020B0500000000000000" pitchFamily="34" charset="-127"/>
                <a:ea typeface="Spoqa Han Sans Neo" panose="020B0500000000000000" pitchFamily="34" charset="-127"/>
              </a:rPr>
              <a:t>2019</a:t>
            </a:r>
            <a:endParaRPr lang="ko-KR" altLang="en-US" sz="1050" b="1" dirty="0"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5FE03D4-7245-4A5A-A6A1-FE670224D72B}"/>
              </a:ext>
            </a:extLst>
          </p:cNvPr>
          <p:cNvSpPr txBox="1"/>
          <p:nvPr/>
        </p:nvSpPr>
        <p:spPr>
          <a:xfrm>
            <a:off x="6725150" y="4593701"/>
            <a:ext cx="4988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50" b="1" dirty="0">
                <a:latin typeface="Spoqa Han Sans Neo" panose="020B0500000000000000" pitchFamily="34" charset="-127"/>
                <a:ea typeface="Spoqa Han Sans Neo" panose="020B0500000000000000" pitchFamily="34" charset="-127"/>
              </a:rPr>
              <a:t>2020</a:t>
            </a:r>
            <a:endParaRPr lang="ko-KR" altLang="en-US" sz="1050" b="1" dirty="0"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sp>
        <p:nvSpPr>
          <p:cNvPr id="38" name="사각형: 둥근 모서리 37">
            <a:extLst>
              <a:ext uri="{FF2B5EF4-FFF2-40B4-BE49-F238E27FC236}">
                <a16:creationId xmlns:a16="http://schemas.microsoft.com/office/drawing/2014/main" id="{8688C877-FB70-4D98-853F-1BD2384A0BB6}"/>
              </a:ext>
            </a:extLst>
          </p:cNvPr>
          <p:cNvSpPr/>
          <p:nvPr/>
        </p:nvSpPr>
        <p:spPr>
          <a:xfrm>
            <a:off x="1897560" y="2018162"/>
            <a:ext cx="214906" cy="223959"/>
          </a:xfrm>
          <a:prstGeom prst="roundRect">
            <a:avLst>
              <a:gd name="adj" fmla="val 46667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97"/>
          </a:p>
        </p:txBody>
      </p:sp>
      <p:sp>
        <p:nvSpPr>
          <p:cNvPr id="39" name="사각형: 둥근 모서리 38">
            <a:extLst>
              <a:ext uri="{FF2B5EF4-FFF2-40B4-BE49-F238E27FC236}">
                <a16:creationId xmlns:a16="http://schemas.microsoft.com/office/drawing/2014/main" id="{DE348094-B8CF-45DF-967F-04DFF663FBB9}"/>
              </a:ext>
            </a:extLst>
          </p:cNvPr>
          <p:cNvSpPr/>
          <p:nvPr/>
        </p:nvSpPr>
        <p:spPr>
          <a:xfrm>
            <a:off x="1907730" y="2296896"/>
            <a:ext cx="224685" cy="223959"/>
          </a:xfrm>
          <a:prstGeom prst="roundRect">
            <a:avLst>
              <a:gd name="adj" fmla="val 4666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97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5A7E046-A044-4BE9-9B76-5695620218A1}"/>
              </a:ext>
            </a:extLst>
          </p:cNvPr>
          <p:cNvSpPr txBox="1"/>
          <p:nvPr/>
        </p:nvSpPr>
        <p:spPr>
          <a:xfrm>
            <a:off x="2164351" y="1991641"/>
            <a:ext cx="337822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35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거래액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07F937C-A527-476B-9B3C-ADFDE7732D8F}"/>
              </a:ext>
            </a:extLst>
          </p:cNvPr>
          <p:cNvSpPr txBox="1"/>
          <p:nvPr/>
        </p:nvSpPr>
        <p:spPr>
          <a:xfrm>
            <a:off x="2177485" y="2295028"/>
            <a:ext cx="337822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35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투자액</a:t>
            </a:r>
            <a:endParaRPr lang="ko-KR" altLang="en-US" sz="1350" dirty="0">
              <a:solidFill>
                <a:srgbClr val="404040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22F63DD-903D-48B3-B69C-B20D0F452A6B}"/>
              </a:ext>
            </a:extLst>
          </p:cNvPr>
          <p:cNvSpPr txBox="1"/>
          <p:nvPr/>
        </p:nvSpPr>
        <p:spPr>
          <a:xfrm>
            <a:off x="5770612" y="4875027"/>
            <a:ext cx="337822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&lt;</a:t>
            </a:r>
            <a:r>
              <a:rPr lang="ko-KR" altLang="en-US" sz="105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자료 </a:t>
            </a:r>
            <a:r>
              <a:rPr lang="en-US" altLang="ko-KR" sz="105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: </a:t>
            </a:r>
            <a:r>
              <a:rPr lang="ko-KR" altLang="en-US" sz="1050" dirty="0" err="1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스태티스타</a:t>
            </a:r>
            <a:r>
              <a:rPr lang="en-US" altLang="ko-KR" sz="105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, KPMG&gt;</a:t>
            </a:r>
            <a:endParaRPr lang="ko-KR" altLang="en-US" sz="1050" dirty="0">
              <a:solidFill>
                <a:srgbClr val="404040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E93046DF-1EBF-4072-AEBB-E634CA50B245}"/>
              </a:ext>
            </a:extLst>
          </p:cNvPr>
          <p:cNvGrpSpPr/>
          <p:nvPr/>
        </p:nvGrpSpPr>
        <p:grpSpPr>
          <a:xfrm>
            <a:off x="4064726" y="967610"/>
            <a:ext cx="857173" cy="52239"/>
            <a:chOff x="-1488724" y="-815796"/>
            <a:chExt cx="1406643" cy="85725"/>
          </a:xfrm>
        </p:grpSpPr>
        <p:sp>
          <p:nvSpPr>
            <p:cNvPr id="44" name="타원 43">
              <a:extLst>
                <a:ext uri="{FF2B5EF4-FFF2-40B4-BE49-F238E27FC236}">
                  <a16:creationId xmlns:a16="http://schemas.microsoft.com/office/drawing/2014/main" id="{7C543669-3591-4DF0-8909-A192B21ABEC9}"/>
                </a:ext>
              </a:extLst>
            </p:cNvPr>
            <p:cNvSpPr/>
            <p:nvPr/>
          </p:nvSpPr>
          <p:spPr>
            <a:xfrm>
              <a:off x="-1488724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45" name="타원 44">
              <a:extLst>
                <a:ext uri="{FF2B5EF4-FFF2-40B4-BE49-F238E27FC236}">
                  <a16:creationId xmlns:a16="http://schemas.microsoft.com/office/drawing/2014/main" id="{2B966C67-D624-4F34-8555-3F1581B61374}"/>
                </a:ext>
              </a:extLst>
            </p:cNvPr>
            <p:cNvSpPr/>
            <p:nvPr/>
          </p:nvSpPr>
          <p:spPr>
            <a:xfrm>
              <a:off x="-1158495" y="-815796"/>
              <a:ext cx="85725" cy="85725"/>
            </a:xfrm>
            <a:prstGeom prst="ellipse">
              <a:avLst/>
            </a:prstGeom>
            <a:solidFill>
              <a:srgbClr val="BE001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46" name="타원 45">
              <a:extLst>
                <a:ext uri="{FF2B5EF4-FFF2-40B4-BE49-F238E27FC236}">
                  <a16:creationId xmlns:a16="http://schemas.microsoft.com/office/drawing/2014/main" id="{129A22E0-2B5A-482E-8DB7-6445B818E9A3}"/>
                </a:ext>
              </a:extLst>
            </p:cNvPr>
            <p:cNvSpPr/>
            <p:nvPr/>
          </p:nvSpPr>
          <p:spPr>
            <a:xfrm>
              <a:off x="-828266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47" name="타원 46">
              <a:extLst>
                <a:ext uri="{FF2B5EF4-FFF2-40B4-BE49-F238E27FC236}">
                  <a16:creationId xmlns:a16="http://schemas.microsoft.com/office/drawing/2014/main" id="{A29C0B21-D10B-40D3-B046-BCBD073411F6}"/>
                </a:ext>
              </a:extLst>
            </p:cNvPr>
            <p:cNvSpPr/>
            <p:nvPr/>
          </p:nvSpPr>
          <p:spPr>
            <a:xfrm>
              <a:off x="-498037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48" name="타원 47">
              <a:extLst>
                <a:ext uri="{FF2B5EF4-FFF2-40B4-BE49-F238E27FC236}">
                  <a16:creationId xmlns:a16="http://schemas.microsoft.com/office/drawing/2014/main" id="{342B0C69-AEB8-4774-832C-412F5640D911}"/>
                </a:ext>
              </a:extLst>
            </p:cNvPr>
            <p:cNvSpPr/>
            <p:nvPr/>
          </p:nvSpPr>
          <p:spPr>
            <a:xfrm>
              <a:off x="-167806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</p:grpSp>
    </p:spTree>
    <p:extLst>
      <p:ext uri="{BB962C8B-B14F-4D97-AF65-F5344CB8AC3E}">
        <p14:creationId xmlns:p14="http://schemas.microsoft.com/office/powerpoint/2010/main" val="444762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>
            <a:extLst>
              <a:ext uri="{FF2B5EF4-FFF2-40B4-BE49-F238E27FC236}">
                <a16:creationId xmlns:a16="http://schemas.microsoft.com/office/drawing/2014/main" id="{58EEB592-C33C-4B5A-A2AB-91B2F5095972}"/>
              </a:ext>
            </a:extLst>
          </p:cNvPr>
          <p:cNvSpPr/>
          <p:nvPr/>
        </p:nvSpPr>
        <p:spPr>
          <a:xfrm>
            <a:off x="964528" y="1474887"/>
            <a:ext cx="7215995" cy="3992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EC35F873-A63A-43C1-9D9B-7FD0DA4FD315}"/>
              </a:ext>
            </a:extLst>
          </p:cNvPr>
          <p:cNvGrpSpPr/>
          <p:nvPr/>
        </p:nvGrpSpPr>
        <p:grpSpPr>
          <a:xfrm>
            <a:off x="4525779" y="3291451"/>
            <a:ext cx="3608522" cy="1814513"/>
            <a:chOff x="5067300" y="3257550"/>
            <a:chExt cx="4470400" cy="2247900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162C5804-4FEE-40EA-8F33-0D6E3BFBE5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84" t="64620" r="1988" b="877"/>
            <a:stretch/>
          </p:blipFill>
          <p:spPr>
            <a:xfrm>
              <a:off x="5067300" y="3257550"/>
              <a:ext cx="4470400" cy="2247900"/>
            </a:xfrm>
            <a:prstGeom prst="rect">
              <a:avLst/>
            </a:prstGeom>
          </p:spPr>
        </p:pic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0C052A75-CE95-4BE4-947D-77AC88E9D9E7}"/>
                </a:ext>
              </a:extLst>
            </p:cNvPr>
            <p:cNvSpPr/>
            <p:nvPr/>
          </p:nvSpPr>
          <p:spPr>
            <a:xfrm>
              <a:off x="7886700" y="3257550"/>
              <a:ext cx="1651000" cy="342900"/>
            </a:xfrm>
            <a:prstGeom prst="rect">
              <a:avLst/>
            </a:prstGeom>
            <a:solidFill>
              <a:srgbClr val="233E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DCB730AC-B256-4C9F-8967-475A34FBB251}"/>
              </a:ext>
            </a:extLst>
          </p:cNvPr>
          <p:cNvGrpSpPr/>
          <p:nvPr/>
        </p:nvGrpSpPr>
        <p:grpSpPr>
          <a:xfrm>
            <a:off x="1085850" y="2200839"/>
            <a:ext cx="3393706" cy="2905125"/>
            <a:chOff x="1130300" y="864553"/>
            <a:chExt cx="4375468" cy="3745547"/>
          </a:xfrm>
        </p:grpSpPr>
        <p:pic>
          <p:nvPicPr>
            <p:cNvPr id="2" name="그림 1">
              <a:extLst>
                <a:ext uri="{FF2B5EF4-FFF2-40B4-BE49-F238E27FC236}">
                  <a16:creationId xmlns:a16="http://schemas.microsoft.com/office/drawing/2014/main" id="{2D253865-22F8-4878-8345-D899127E61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67" t="5278" r="2673" b="37232"/>
            <a:stretch/>
          </p:blipFill>
          <p:spPr>
            <a:xfrm>
              <a:off x="1130300" y="864553"/>
              <a:ext cx="4375468" cy="3745547"/>
            </a:xfrm>
            <a:prstGeom prst="rect">
              <a:avLst/>
            </a:prstGeom>
          </p:spPr>
        </p:pic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0F4F5154-5FE0-42D7-916C-A61893479578}"/>
                </a:ext>
              </a:extLst>
            </p:cNvPr>
            <p:cNvSpPr/>
            <p:nvPr/>
          </p:nvSpPr>
          <p:spPr>
            <a:xfrm>
              <a:off x="3977512" y="864553"/>
              <a:ext cx="1528256" cy="151446"/>
            </a:xfrm>
            <a:prstGeom prst="rect">
              <a:avLst/>
            </a:prstGeom>
            <a:solidFill>
              <a:srgbClr val="443E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ADD8335D-4BC9-4599-86C9-014DE510DCA6}"/>
              </a:ext>
            </a:extLst>
          </p:cNvPr>
          <p:cNvGrpSpPr/>
          <p:nvPr/>
        </p:nvGrpSpPr>
        <p:grpSpPr>
          <a:xfrm>
            <a:off x="1162052" y="1280004"/>
            <a:ext cx="3478774" cy="646320"/>
            <a:chOff x="-124634" y="682632"/>
            <a:chExt cx="1700299" cy="1108696"/>
          </a:xfrm>
        </p:grpSpPr>
        <p:sp>
          <p:nvSpPr>
            <p:cNvPr id="10" name="사각형: 둥근 모서리 9">
              <a:extLst>
                <a:ext uri="{FF2B5EF4-FFF2-40B4-BE49-F238E27FC236}">
                  <a16:creationId xmlns:a16="http://schemas.microsoft.com/office/drawing/2014/main" id="{4956019D-B487-4FFB-B350-C3F090A624D9}"/>
                </a:ext>
              </a:extLst>
            </p:cNvPr>
            <p:cNvSpPr/>
            <p:nvPr/>
          </p:nvSpPr>
          <p:spPr>
            <a:xfrm>
              <a:off x="-124634" y="682632"/>
              <a:ext cx="1700299" cy="646331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19"/>
            </a:p>
          </p:txBody>
        </p: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A46820B1-6CB1-44F2-883D-9F0E94AD9AF8}"/>
                </a:ext>
              </a:extLst>
            </p:cNvPr>
            <p:cNvSpPr/>
            <p:nvPr/>
          </p:nvSpPr>
          <p:spPr>
            <a:xfrm>
              <a:off x="198041" y="732331"/>
              <a:ext cx="938882" cy="1058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706" b="1" spc="-92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분류별</a:t>
              </a:r>
              <a:r>
                <a:rPr lang="ko-KR" altLang="en-US" sz="1706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 </a:t>
              </a:r>
              <a:r>
                <a:rPr lang="ko-KR" altLang="en-US" sz="1706" b="1" spc="-92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유니콘</a:t>
              </a:r>
              <a:r>
                <a:rPr lang="ko-KR" altLang="en-US" sz="1706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 현황</a:t>
              </a:r>
              <a:endParaRPr lang="en-US" altLang="ko-KR" sz="1706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C88E053-7B05-41BF-A292-9BDCA507C472}"/>
              </a:ext>
            </a:extLst>
          </p:cNvPr>
          <p:cNvSpPr txBox="1"/>
          <p:nvPr/>
        </p:nvSpPr>
        <p:spPr>
          <a:xfrm>
            <a:off x="7055523" y="5126503"/>
            <a:ext cx="1123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latin typeface="Spoqa Han Sans Neo" panose="020B0500000000000000" pitchFamily="34" charset="-127"/>
                <a:ea typeface="Spoqa Han Sans Neo" panose="020B0500000000000000" pitchFamily="34" charset="-127"/>
              </a:rPr>
              <a:t>출처 </a:t>
            </a:r>
            <a:r>
              <a:rPr lang="en-US" altLang="ko-KR" sz="1200" dirty="0">
                <a:latin typeface="Spoqa Han Sans Neo" panose="020B0500000000000000" pitchFamily="34" charset="-127"/>
                <a:ea typeface="Spoqa Han Sans Neo" panose="020B0500000000000000" pitchFamily="34" charset="-127"/>
              </a:rPr>
              <a:t>: </a:t>
            </a:r>
            <a:r>
              <a:rPr lang="ko-KR" altLang="en-US" sz="1200" dirty="0">
                <a:latin typeface="Spoqa Han Sans Neo" panose="020B0500000000000000" pitchFamily="34" charset="-127"/>
                <a:ea typeface="Spoqa Han Sans Neo" panose="020B0500000000000000" pitchFamily="34" charset="-127"/>
              </a:rPr>
              <a:t>조선일보</a:t>
            </a: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6085E8F4-204B-44A6-95C0-C131A15F648B}"/>
              </a:ext>
            </a:extLst>
          </p:cNvPr>
          <p:cNvGrpSpPr/>
          <p:nvPr/>
        </p:nvGrpSpPr>
        <p:grpSpPr>
          <a:xfrm>
            <a:off x="4064726" y="967610"/>
            <a:ext cx="857173" cy="52239"/>
            <a:chOff x="-1488724" y="-815796"/>
            <a:chExt cx="1406643" cy="85725"/>
          </a:xfrm>
        </p:grpSpPr>
        <p:sp>
          <p:nvSpPr>
            <p:cNvPr id="21" name="타원 20">
              <a:extLst>
                <a:ext uri="{FF2B5EF4-FFF2-40B4-BE49-F238E27FC236}">
                  <a16:creationId xmlns:a16="http://schemas.microsoft.com/office/drawing/2014/main" id="{0E0DD652-54CA-4832-9B35-9ED3D1670F7D}"/>
                </a:ext>
              </a:extLst>
            </p:cNvPr>
            <p:cNvSpPr/>
            <p:nvPr/>
          </p:nvSpPr>
          <p:spPr>
            <a:xfrm>
              <a:off x="-1488724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22" name="타원 21">
              <a:extLst>
                <a:ext uri="{FF2B5EF4-FFF2-40B4-BE49-F238E27FC236}">
                  <a16:creationId xmlns:a16="http://schemas.microsoft.com/office/drawing/2014/main" id="{797F4AEF-A30B-4EE6-9E44-7EBE37B642B3}"/>
                </a:ext>
              </a:extLst>
            </p:cNvPr>
            <p:cNvSpPr/>
            <p:nvPr/>
          </p:nvSpPr>
          <p:spPr>
            <a:xfrm>
              <a:off x="-1158495" y="-815796"/>
              <a:ext cx="85725" cy="85725"/>
            </a:xfrm>
            <a:prstGeom prst="ellipse">
              <a:avLst/>
            </a:prstGeom>
            <a:solidFill>
              <a:srgbClr val="BE001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23" name="타원 22">
              <a:extLst>
                <a:ext uri="{FF2B5EF4-FFF2-40B4-BE49-F238E27FC236}">
                  <a16:creationId xmlns:a16="http://schemas.microsoft.com/office/drawing/2014/main" id="{170F71FD-F174-4FF3-A56C-83B390E798F8}"/>
                </a:ext>
              </a:extLst>
            </p:cNvPr>
            <p:cNvSpPr/>
            <p:nvPr/>
          </p:nvSpPr>
          <p:spPr>
            <a:xfrm>
              <a:off x="-828266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24" name="타원 23">
              <a:extLst>
                <a:ext uri="{FF2B5EF4-FFF2-40B4-BE49-F238E27FC236}">
                  <a16:creationId xmlns:a16="http://schemas.microsoft.com/office/drawing/2014/main" id="{6FD222D6-6E8E-49AD-A443-11F4ABE517DB}"/>
                </a:ext>
              </a:extLst>
            </p:cNvPr>
            <p:cNvSpPr/>
            <p:nvPr/>
          </p:nvSpPr>
          <p:spPr>
            <a:xfrm>
              <a:off x="-498037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25" name="타원 24">
              <a:extLst>
                <a:ext uri="{FF2B5EF4-FFF2-40B4-BE49-F238E27FC236}">
                  <a16:creationId xmlns:a16="http://schemas.microsoft.com/office/drawing/2014/main" id="{C7BE47D9-5067-47EB-9DB0-59B741ECF368}"/>
                </a:ext>
              </a:extLst>
            </p:cNvPr>
            <p:cNvSpPr/>
            <p:nvPr/>
          </p:nvSpPr>
          <p:spPr>
            <a:xfrm>
              <a:off x="-167806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</p:grpSp>
    </p:spTree>
    <p:extLst>
      <p:ext uri="{BB962C8B-B14F-4D97-AF65-F5344CB8AC3E}">
        <p14:creationId xmlns:p14="http://schemas.microsoft.com/office/powerpoint/2010/main" val="22924196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A6BD675B-BC6A-4948-8FB7-9CEACAA90A8B}"/>
              </a:ext>
            </a:extLst>
          </p:cNvPr>
          <p:cNvSpPr/>
          <p:nvPr/>
        </p:nvSpPr>
        <p:spPr>
          <a:xfrm>
            <a:off x="964528" y="1474887"/>
            <a:ext cx="7215995" cy="4411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835E5366-1F8A-4B7B-BF51-EAE31F499A3D}"/>
              </a:ext>
            </a:extLst>
          </p:cNvPr>
          <p:cNvGrpSpPr/>
          <p:nvPr/>
        </p:nvGrpSpPr>
        <p:grpSpPr>
          <a:xfrm>
            <a:off x="1162052" y="1280004"/>
            <a:ext cx="3478774" cy="383813"/>
            <a:chOff x="-124634" y="682632"/>
            <a:chExt cx="1700299" cy="658392"/>
          </a:xfrm>
        </p:grpSpPr>
        <p:sp>
          <p:nvSpPr>
            <p:cNvPr id="4" name="사각형: 둥근 모서리 3">
              <a:extLst>
                <a:ext uri="{FF2B5EF4-FFF2-40B4-BE49-F238E27FC236}">
                  <a16:creationId xmlns:a16="http://schemas.microsoft.com/office/drawing/2014/main" id="{AB88AE1B-647F-4FA0-8E42-AAF945EAF481}"/>
                </a:ext>
              </a:extLst>
            </p:cNvPr>
            <p:cNvSpPr/>
            <p:nvPr/>
          </p:nvSpPr>
          <p:spPr>
            <a:xfrm>
              <a:off x="-124634" y="682632"/>
              <a:ext cx="1700299" cy="646331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19"/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7A0BEBCA-F89C-4DE1-9BED-ECEAF79BFA5C}"/>
                </a:ext>
              </a:extLst>
            </p:cNvPr>
            <p:cNvSpPr/>
            <p:nvPr/>
          </p:nvSpPr>
          <p:spPr>
            <a:xfrm>
              <a:off x="134994" y="732331"/>
              <a:ext cx="1181043" cy="608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706" b="1" spc="-92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핀테크</a:t>
              </a:r>
              <a:r>
                <a:rPr lang="ko-KR" altLang="en-US" sz="1706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 </a:t>
              </a:r>
              <a:r>
                <a:rPr lang="en-US" altLang="ko-KR" sz="1706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10</a:t>
              </a:r>
              <a:r>
                <a:rPr lang="ko-KR" altLang="en-US" sz="1706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대 트렌드</a:t>
              </a:r>
              <a:endParaRPr lang="en-US" altLang="ko-KR" sz="1706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endParaRPr>
            </a:p>
          </p:txBody>
        </p:sp>
      </p:grpSp>
      <p:pic>
        <p:nvPicPr>
          <p:cNvPr id="6" name="그림 5">
            <a:extLst>
              <a:ext uri="{FF2B5EF4-FFF2-40B4-BE49-F238E27FC236}">
                <a16:creationId xmlns:a16="http://schemas.microsoft.com/office/drawing/2014/main" id="{21567C46-8A8E-4A3C-B8D8-3606D93D2B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7" t="11912" r="3222" b="5344"/>
          <a:stretch/>
        </p:blipFill>
        <p:spPr>
          <a:xfrm>
            <a:off x="2089073" y="1765086"/>
            <a:ext cx="5103504" cy="40130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95C859-0FE4-42AF-A8CE-CC8474434D74}"/>
              </a:ext>
            </a:extLst>
          </p:cNvPr>
          <p:cNvSpPr txBox="1"/>
          <p:nvPr/>
        </p:nvSpPr>
        <p:spPr>
          <a:xfrm>
            <a:off x="5251518" y="1527274"/>
            <a:ext cx="337822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&lt;</a:t>
            </a:r>
            <a:r>
              <a:rPr lang="ko-KR" altLang="en-US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출처 </a:t>
            </a:r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: </a:t>
            </a:r>
            <a:r>
              <a:rPr lang="ko-KR" altLang="en-US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금융감독원 </a:t>
            </a:r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‘</a:t>
            </a:r>
            <a:r>
              <a:rPr lang="ko-KR" altLang="en-US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글로벌 </a:t>
            </a:r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10</a:t>
            </a:r>
            <a:r>
              <a:rPr lang="ko-KR" altLang="en-US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대 </a:t>
            </a:r>
            <a:r>
              <a:rPr lang="ko-KR" altLang="en-US" sz="900" dirty="0" err="1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핀테크</a:t>
            </a:r>
            <a:r>
              <a:rPr lang="ko-KR" altLang="en-US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 트렌드 및 시사점</a:t>
            </a:r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'&gt;</a:t>
            </a:r>
            <a:endParaRPr lang="ko-KR" altLang="en-US" sz="900" dirty="0">
              <a:solidFill>
                <a:srgbClr val="404040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7AF86F8E-B0A4-4AB5-8E27-8DC88548DBA7}"/>
              </a:ext>
            </a:extLst>
          </p:cNvPr>
          <p:cNvGrpSpPr/>
          <p:nvPr/>
        </p:nvGrpSpPr>
        <p:grpSpPr>
          <a:xfrm>
            <a:off x="4064726" y="967610"/>
            <a:ext cx="857173" cy="52239"/>
            <a:chOff x="-1488724" y="-815796"/>
            <a:chExt cx="1406643" cy="85725"/>
          </a:xfrm>
        </p:grpSpPr>
        <p:sp>
          <p:nvSpPr>
            <p:cNvPr id="15" name="타원 14">
              <a:extLst>
                <a:ext uri="{FF2B5EF4-FFF2-40B4-BE49-F238E27FC236}">
                  <a16:creationId xmlns:a16="http://schemas.microsoft.com/office/drawing/2014/main" id="{17B89D49-C651-49C5-9E54-6A24AAF07FE4}"/>
                </a:ext>
              </a:extLst>
            </p:cNvPr>
            <p:cNvSpPr/>
            <p:nvPr/>
          </p:nvSpPr>
          <p:spPr>
            <a:xfrm>
              <a:off x="-1488724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16" name="타원 15">
              <a:extLst>
                <a:ext uri="{FF2B5EF4-FFF2-40B4-BE49-F238E27FC236}">
                  <a16:creationId xmlns:a16="http://schemas.microsoft.com/office/drawing/2014/main" id="{8F637C53-A857-436F-8A8F-6F7BA4CDC5EF}"/>
                </a:ext>
              </a:extLst>
            </p:cNvPr>
            <p:cNvSpPr/>
            <p:nvPr/>
          </p:nvSpPr>
          <p:spPr>
            <a:xfrm>
              <a:off x="-1158495" y="-815796"/>
              <a:ext cx="85725" cy="85725"/>
            </a:xfrm>
            <a:prstGeom prst="ellipse">
              <a:avLst/>
            </a:prstGeom>
            <a:solidFill>
              <a:srgbClr val="BE001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8F798BA1-A024-41CB-8F79-3C8B97FED6D0}"/>
                </a:ext>
              </a:extLst>
            </p:cNvPr>
            <p:cNvSpPr/>
            <p:nvPr/>
          </p:nvSpPr>
          <p:spPr>
            <a:xfrm>
              <a:off x="-828266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020D66DF-F0AF-4332-AE95-D30CEBC42830}"/>
                </a:ext>
              </a:extLst>
            </p:cNvPr>
            <p:cNvSpPr/>
            <p:nvPr/>
          </p:nvSpPr>
          <p:spPr>
            <a:xfrm>
              <a:off x="-498037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19" name="타원 18">
              <a:extLst>
                <a:ext uri="{FF2B5EF4-FFF2-40B4-BE49-F238E27FC236}">
                  <a16:creationId xmlns:a16="http://schemas.microsoft.com/office/drawing/2014/main" id="{2EB8BA35-E96A-4A55-9D5F-E2EE8738AAC3}"/>
                </a:ext>
              </a:extLst>
            </p:cNvPr>
            <p:cNvSpPr/>
            <p:nvPr/>
          </p:nvSpPr>
          <p:spPr>
            <a:xfrm>
              <a:off x="-167806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</p:grpSp>
    </p:spTree>
    <p:extLst>
      <p:ext uri="{BB962C8B-B14F-4D97-AF65-F5344CB8AC3E}">
        <p14:creationId xmlns:p14="http://schemas.microsoft.com/office/powerpoint/2010/main" val="3914124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>
            <a:extLst>
              <a:ext uri="{FF2B5EF4-FFF2-40B4-BE49-F238E27FC236}">
                <a16:creationId xmlns:a16="http://schemas.microsoft.com/office/drawing/2014/main" id="{7DA33377-23DE-4D00-A469-CD9593D840D9}"/>
              </a:ext>
            </a:extLst>
          </p:cNvPr>
          <p:cNvSpPr/>
          <p:nvPr/>
        </p:nvSpPr>
        <p:spPr>
          <a:xfrm>
            <a:off x="964528" y="1474887"/>
            <a:ext cx="7215995" cy="3992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05030AC9-D1E7-4C07-887D-7015046A38FE}"/>
              </a:ext>
            </a:extLst>
          </p:cNvPr>
          <p:cNvGrpSpPr/>
          <p:nvPr/>
        </p:nvGrpSpPr>
        <p:grpSpPr>
          <a:xfrm>
            <a:off x="1162052" y="1280004"/>
            <a:ext cx="3478774" cy="383813"/>
            <a:chOff x="-124634" y="682632"/>
            <a:chExt cx="1700299" cy="658392"/>
          </a:xfrm>
        </p:grpSpPr>
        <p:sp>
          <p:nvSpPr>
            <p:cNvPr id="4" name="사각형: 둥근 모서리 3">
              <a:extLst>
                <a:ext uri="{FF2B5EF4-FFF2-40B4-BE49-F238E27FC236}">
                  <a16:creationId xmlns:a16="http://schemas.microsoft.com/office/drawing/2014/main" id="{24DC85CE-18D1-4DF1-B674-5D3C4DAAB30A}"/>
                </a:ext>
              </a:extLst>
            </p:cNvPr>
            <p:cNvSpPr/>
            <p:nvPr/>
          </p:nvSpPr>
          <p:spPr>
            <a:xfrm>
              <a:off x="-124634" y="682632"/>
              <a:ext cx="1700299" cy="646331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19"/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38D904FC-992D-4E9F-9676-BC77D17E09D7}"/>
                </a:ext>
              </a:extLst>
            </p:cNvPr>
            <p:cNvSpPr/>
            <p:nvPr/>
          </p:nvSpPr>
          <p:spPr>
            <a:xfrm>
              <a:off x="10137" y="732331"/>
              <a:ext cx="1531889" cy="608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706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글로벌 </a:t>
              </a:r>
              <a:r>
                <a:rPr lang="ko-KR" altLang="en-US" sz="1706" b="1" spc="-92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핀테크</a:t>
              </a:r>
              <a:r>
                <a:rPr lang="ko-KR" altLang="en-US" sz="1706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 시장 투자 규모</a:t>
              </a:r>
              <a:endParaRPr lang="en-US" altLang="ko-KR" sz="1706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endParaRPr>
            </a:p>
          </p:txBody>
        </p:sp>
      </p:grpSp>
      <p:pic>
        <p:nvPicPr>
          <p:cNvPr id="12" name="그림 11">
            <a:extLst>
              <a:ext uri="{FF2B5EF4-FFF2-40B4-BE49-F238E27FC236}">
                <a16:creationId xmlns:a16="http://schemas.microsoft.com/office/drawing/2014/main" id="{7D9385C6-E49A-421E-B87A-E8C712756A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75" t="21423" r="6633" b="11370"/>
          <a:stretch/>
        </p:blipFill>
        <p:spPr>
          <a:xfrm>
            <a:off x="1385220" y="1916941"/>
            <a:ext cx="6511209" cy="31161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8C57947-8E34-4772-ADCC-5A3CCDAD5DA7}"/>
              </a:ext>
            </a:extLst>
          </p:cNvPr>
          <p:cNvSpPr txBox="1"/>
          <p:nvPr/>
        </p:nvSpPr>
        <p:spPr>
          <a:xfrm>
            <a:off x="4908530" y="1507877"/>
            <a:ext cx="337822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&lt;</a:t>
            </a:r>
            <a:r>
              <a:rPr lang="ko-KR" altLang="en-US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출처 </a:t>
            </a:r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: </a:t>
            </a:r>
            <a:r>
              <a:rPr lang="ko-KR" altLang="en-US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금융감독원 </a:t>
            </a:r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‘</a:t>
            </a:r>
            <a:r>
              <a:rPr lang="ko-KR" altLang="en-US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글로벌 </a:t>
            </a:r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10</a:t>
            </a:r>
            <a:r>
              <a:rPr lang="ko-KR" altLang="en-US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대 </a:t>
            </a:r>
            <a:r>
              <a:rPr lang="ko-KR" altLang="en-US" sz="900" dirty="0" err="1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핀테크</a:t>
            </a:r>
            <a:r>
              <a:rPr lang="ko-KR" altLang="en-US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 트렌드 및 시사점</a:t>
            </a:r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'&gt;</a:t>
            </a:r>
            <a:endParaRPr lang="ko-KR" altLang="en-US" sz="900" dirty="0">
              <a:solidFill>
                <a:srgbClr val="404040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76A25928-AD37-4E93-B14F-0D9ACB6A7205}"/>
              </a:ext>
            </a:extLst>
          </p:cNvPr>
          <p:cNvGrpSpPr/>
          <p:nvPr/>
        </p:nvGrpSpPr>
        <p:grpSpPr>
          <a:xfrm>
            <a:off x="4064726" y="967610"/>
            <a:ext cx="857173" cy="52239"/>
            <a:chOff x="-1488724" y="-815796"/>
            <a:chExt cx="1406643" cy="85725"/>
          </a:xfrm>
        </p:grpSpPr>
        <p:sp>
          <p:nvSpPr>
            <p:cNvPr id="16" name="타원 15">
              <a:extLst>
                <a:ext uri="{FF2B5EF4-FFF2-40B4-BE49-F238E27FC236}">
                  <a16:creationId xmlns:a16="http://schemas.microsoft.com/office/drawing/2014/main" id="{03363F7B-13D8-4E20-98E6-57972788B76E}"/>
                </a:ext>
              </a:extLst>
            </p:cNvPr>
            <p:cNvSpPr/>
            <p:nvPr/>
          </p:nvSpPr>
          <p:spPr>
            <a:xfrm>
              <a:off x="-1488724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B2C3CD17-6981-4A83-9ED0-BE316ACF022D}"/>
                </a:ext>
              </a:extLst>
            </p:cNvPr>
            <p:cNvSpPr/>
            <p:nvPr/>
          </p:nvSpPr>
          <p:spPr>
            <a:xfrm>
              <a:off x="-1158495" y="-815796"/>
              <a:ext cx="85725" cy="85725"/>
            </a:xfrm>
            <a:prstGeom prst="ellipse">
              <a:avLst/>
            </a:prstGeom>
            <a:solidFill>
              <a:srgbClr val="BE001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0E8F191D-DEBE-461B-9EBB-4EF0D2A40512}"/>
                </a:ext>
              </a:extLst>
            </p:cNvPr>
            <p:cNvSpPr/>
            <p:nvPr/>
          </p:nvSpPr>
          <p:spPr>
            <a:xfrm>
              <a:off x="-828266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19" name="타원 18">
              <a:extLst>
                <a:ext uri="{FF2B5EF4-FFF2-40B4-BE49-F238E27FC236}">
                  <a16:creationId xmlns:a16="http://schemas.microsoft.com/office/drawing/2014/main" id="{ABBAADDF-D321-4342-8675-0EE5BDFC1CBA}"/>
                </a:ext>
              </a:extLst>
            </p:cNvPr>
            <p:cNvSpPr/>
            <p:nvPr/>
          </p:nvSpPr>
          <p:spPr>
            <a:xfrm>
              <a:off x="-498037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403849E2-E88E-47C5-AA44-F069BA279E10}"/>
                </a:ext>
              </a:extLst>
            </p:cNvPr>
            <p:cNvSpPr/>
            <p:nvPr/>
          </p:nvSpPr>
          <p:spPr>
            <a:xfrm>
              <a:off x="-167806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</p:grpSp>
    </p:spTree>
    <p:extLst>
      <p:ext uri="{BB962C8B-B14F-4D97-AF65-F5344CB8AC3E}">
        <p14:creationId xmlns:p14="http://schemas.microsoft.com/office/powerpoint/2010/main" val="161844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44750605-12D1-4B83-B942-EBA10CEE4282}"/>
              </a:ext>
            </a:extLst>
          </p:cNvPr>
          <p:cNvSpPr/>
          <p:nvPr/>
        </p:nvSpPr>
        <p:spPr>
          <a:xfrm>
            <a:off x="964528" y="1474887"/>
            <a:ext cx="7215995" cy="3992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26E26AD1-DF07-4937-BF98-BF39CE9D6A44}"/>
              </a:ext>
            </a:extLst>
          </p:cNvPr>
          <p:cNvGrpSpPr/>
          <p:nvPr/>
        </p:nvGrpSpPr>
        <p:grpSpPr>
          <a:xfrm>
            <a:off x="1162052" y="1280004"/>
            <a:ext cx="3478774" cy="383813"/>
            <a:chOff x="-124634" y="682632"/>
            <a:chExt cx="1700299" cy="658392"/>
          </a:xfrm>
        </p:grpSpPr>
        <p:sp>
          <p:nvSpPr>
            <p:cNvPr id="4" name="사각형: 둥근 모서리 3">
              <a:extLst>
                <a:ext uri="{FF2B5EF4-FFF2-40B4-BE49-F238E27FC236}">
                  <a16:creationId xmlns:a16="http://schemas.microsoft.com/office/drawing/2014/main" id="{222949D5-B6A6-4369-93ED-D7C6C0D7D298}"/>
                </a:ext>
              </a:extLst>
            </p:cNvPr>
            <p:cNvSpPr/>
            <p:nvPr/>
          </p:nvSpPr>
          <p:spPr>
            <a:xfrm>
              <a:off x="-124634" y="682632"/>
              <a:ext cx="1700299" cy="646331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19"/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2DF0F698-9385-4A0F-B291-2B46C354BFEA}"/>
                </a:ext>
              </a:extLst>
            </p:cNvPr>
            <p:cNvSpPr/>
            <p:nvPr/>
          </p:nvSpPr>
          <p:spPr>
            <a:xfrm>
              <a:off x="10137" y="732331"/>
              <a:ext cx="1531889" cy="608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706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국내 분야별 </a:t>
              </a:r>
              <a:r>
                <a:rPr lang="ko-KR" altLang="en-US" sz="1706" b="1" spc="-92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핀테크</a:t>
              </a:r>
              <a:r>
                <a:rPr lang="ko-KR" altLang="en-US" sz="1706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 기업 수</a:t>
              </a:r>
              <a:endParaRPr lang="en-US" altLang="ko-KR" sz="1706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endParaRPr>
            </a:p>
          </p:txBody>
        </p:sp>
      </p:grpSp>
      <p:pic>
        <p:nvPicPr>
          <p:cNvPr id="6" name="그림 5">
            <a:extLst>
              <a:ext uri="{FF2B5EF4-FFF2-40B4-BE49-F238E27FC236}">
                <a16:creationId xmlns:a16="http://schemas.microsoft.com/office/drawing/2014/main" id="{A07992A8-44B7-4895-83DB-DFBFE12323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64" t="23701" r="5367" b="10945"/>
          <a:stretch/>
        </p:blipFill>
        <p:spPr>
          <a:xfrm>
            <a:off x="1385888" y="2171700"/>
            <a:ext cx="6372225" cy="29146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8B607C-0A8A-4D9D-8AB4-6E8CCC88D3F4}"/>
              </a:ext>
            </a:extLst>
          </p:cNvPr>
          <p:cNvSpPr txBox="1"/>
          <p:nvPr/>
        </p:nvSpPr>
        <p:spPr>
          <a:xfrm>
            <a:off x="5251518" y="1527274"/>
            <a:ext cx="337822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&lt;</a:t>
            </a:r>
            <a:r>
              <a:rPr lang="ko-KR" altLang="en-US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출처 </a:t>
            </a:r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: </a:t>
            </a:r>
            <a:r>
              <a:rPr lang="ko-KR" altLang="en-US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금융감독원 </a:t>
            </a:r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‘</a:t>
            </a:r>
            <a:r>
              <a:rPr lang="ko-KR" altLang="en-US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글로벌 </a:t>
            </a:r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10</a:t>
            </a:r>
            <a:r>
              <a:rPr lang="ko-KR" altLang="en-US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대 </a:t>
            </a:r>
            <a:r>
              <a:rPr lang="ko-KR" altLang="en-US" sz="900" dirty="0" err="1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핀테크</a:t>
            </a:r>
            <a:r>
              <a:rPr lang="ko-KR" altLang="en-US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 트렌드 및 시사점</a:t>
            </a:r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'&gt;</a:t>
            </a:r>
            <a:endParaRPr lang="ko-KR" altLang="en-US" sz="900" dirty="0">
              <a:solidFill>
                <a:srgbClr val="404040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25A5D799-3993-4AF9-A44F-C0BF9735BBEE}"/>
              </a:ext>
            </a:extLst>
          </p:cNvPr>
          <p:cNvGrpSpPr/>
          <p:nvPr/>
        </p:nvGrpSpPr>
        <p:grpSpPr>
          <a:xfrm>
            <a:off x="4064726" y="967610"/>
            <a:ext cx="857173" cy="52239"/>
            <a:chOff x="-1488724" y="-815796"/>
            <a:chExt cx="1406643" cy="85725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CA0AFC50-A03E-4CBF-AE9C-DB6AB836256A}"/>
                </a:ext>
              </a:extLst>
            </p:cNvPr>
            <p:cNvSpPr/>
            <p:nvPr/>
          </p:nvSpPr>
          <p:spPr>
            <a:xfrm>
              <a:off x="-1488724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28" name="타원 27">
              <a:extLst>
                <a:ext uri="{FF2B5EF4-FFF2-40B4-BE49-F238E27FC236}">
                  <a16:creationId xmlns:a16="http://schemas.microsoft.com/office/drawing/2014/main" id="{C37171E4-EC4A-4483-8773-6F8AA0401A16}"/>
                </a:ext>
              </a:extLst>
            </p:cNvPr>
            <p:cNvSpPr/>
            <p:nvPr/>
          </p:nvSpPr>
          <p:spPr>
            <a:xfrm>
              <a:off x="-1158495" y="-815796"/>
              <a:ext cx="85725" cy="85725"/>
            </a:xfrm>
            <a:prstGeom prst="ellipse">
              <a:avLst/>
            </a:prstGeom>
            <a:solidFill>
              <a:srgbClr val="BE001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59018EC7-4A97-49B0-BCAC-99F98973FA54}"/>
                </a:ext>
              </a:extLst>
            </p:cNvPr>
            <p:cNvSpPr/>
            <p:nvPr/>
          </p:nvSpPr>
          <p:spPr>
            <a:xfrm>
              <a:off x="-828266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14B65A85-B26C-4D89-BC27-8E7DDB6F806F}"/>
                </a:ext>
              </a:extLst>
            </p:cNvPr>
            <p:cNvSpPr/>
            <p:nvPr/>
          </p:nvSpPr>
          <p:spPr>
            <a:xfrm>
              <a:off x="-498037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B3CA9005-8A65-4623-AFE1-1AE2CDD7F5A1}"/>
                </a:ext>
              </a:extLst>
            </p:cNvPr>
            <p:cNvSpPr/>
            <p:nvPr/>
          </p:nvSpPr>
          <p:spPr>
            <a:xfrm>
              <a:off x="-167806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</p:grpSp>
    </p:spTree>
    <p:extLst>
      <p:ext uri="{BB962C8B-B14F-4D97-AF65-F5344CB8AC3E}">
        <p14:creationId xmlns:p14="http://schemas.microsoft.com/office/powerpoint/2010/main" val="28396330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44750605-12D1-4B83-B942-EBA10CEE4282}"/>
              </a:ext>
            </a:extLst>
          </p:cNvPr>
          <p:cNvSpPr/>
          <p:nvPr/>
        </p:nvSpPr>
        <p:spPr>
          <a:xfrm>
            <a:off x="964528" y="1474887"/>
            <a:ext cx="7215995" cy="3992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26E26AD1-DF07-4937-BF98-BF39CE9D6A44}"/>
              </a:ext>
            </a:extLst>
          </p:cNvPr>
          <p:cNvGrpSpPr/>
          <p:nvPr/>
        </p:nvGrpSpPr>
        <p:grpSpPr>
          <a:xfrm>
            <a:off x="1162052" y="1280004"/>
            <a:ext cx="4089466" cy="646320"/>
            <a:chOff x="-124634" y="682632"/>
            <a:chExt cx="1700299" cy="1108696"/>
          </a:xfrm>
        </p:grpSpPr>
        <p:sp>
          <p:nvSpPr>
            <p:cNvPr id="4" name="사각형: 둥근 모서리 3">
              <a:extLst>
                <a:ext uri="{FF2B5EF4-FFF2-40B4-BE49-F238E27FC236}">
                  <a16:creationId xmlns:a16="http://schemas.microsoft.com/office/drawing/2014/main" id="{222949D5-B6A6-4369-93ED-D7C6C0D7D298}"/>
                </a:ext>
              </a:extLst>
            </p:cNvPr>
            <p:cNvSpPr/>
            <p:nvPr/>
          </p:nvSpPr>
          <p:spPr>
            <a:xfrm>
              <a:off x="-124634" y="682632"/>
              <a:ext cx="1700299" cy="646331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19"/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2DF0F698-9385-4A0F-B291-2B46C354BFEA}"/>
                </a:ext>
              </a:extLst>
            </p:cNvPr>
            <p:cNvSpPr/>
            <p:nvPr/>
          </p:nvSpPr>
          <p:spPr>
            <a:xfrm>
              <a:off x="-76973" y="732331"/>
              <a:ext cx="1618707" cy="1058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706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국내 주요 금융 기관 </a:t>
              </a:r>
              <a:r>
                <a:rPr lang="ko-KR" altLang="en-US" sz="1706" b="1" spc="-92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핀테크</a:t>
              </a:r>
              <a:r>
                <a:rPr lang="ko-KR" altLang="en-US" sz="1706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 랩 운영 현황</a:t>
              </a:r>
              <a:endParaRPr lang="en-US" altLang="ko-KR" sz="1706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48B607C-0A8A-4D9D-8AB4-6E8CCC88D3F4}"/>
              </a:ext>
            </a:extLst>
          </p:cNvPr>
          <p:cNvSpPr txBox="1"/>
          <p:nvPr/>
        </p:nvSpPr>
        <p:spPr>
          <a:xfrm>
            <a:off x="5251518" y="1527274"/>
            <a:ext cx="337822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&lt;</a:t>
            </a:r>
            <a:r>
              <a:rPr lang="ko-KR" altLang="en-US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출처 </a:t>
            </a:r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: </a:t>
            </a:r>
            <a:r>
              <a:rPr lang="ko-KR" altLang="en-US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금융감독원 </a:t>
            </a:r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‘</a:t>
            </a:r>
            <a:r>
              <a:rPr lang="ko-KR" altLang="en-US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글로벌 </a:t>
            </a:r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10</a:t>
            </a:r>
            <a:r>
              <a:rPr lang="ko-KR" altLang="en-US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대 </a:t>
            </a:r>
            <a:r>
              <a:rPr lang="ko-KR" altLang="en-US" sz="900" dirty="0" err="1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핀테크</a:t>
            </a:r>
            <a:r>
              <a:rPr lang="ko-KR" altLang="en-US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 트렌드 및 시사점</a:t>
            </a:r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'&gt;</a:t>
            </a:r>
            <a:endParaRPr lang="ko-KR" altLang="en-US" sz="900" dirty="0">
              <a:solidFill>
                <a:srgbClr val="404040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46739B7-2BC8-4AC7-90E4-A002A2AB00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6" t="22987" r="4836" b="6854"/>
          <a:stretch/>
        </p:blipFill>
        <p:spPr>
          <a:xfrm>
            <a:off x="1276682" y="2055010"/>
            <a:ext cx="6569184" cy="3092352"/>
          </a:xfrm>
          <a:prstGeom prst="rect">
            <a:avLst/>
          </a:prstGeom>
        </p:spPr>
      </p:pic>
      <p:grpSp>
        <p:nvGrpSpPr>
          <p:cNvPr id="21" name="그룹 20">
            <a:extLst>
              <a:ext uri="{FF2B5EF4-FFF2-40B4-BE49-F238E27FC236}">
                <a16:creationId xmlns:a16="http://schemas.microsoft.com/office/drawing/2014/main" id="{865F0045-E149-4675-95F0-521525DA770C}"/>
              </a:ext>
            </a:extLst>
          </p:cNvPr>
          <p:cNvGrpSpPr/>
          <p:nvPr/>
        </p:nvGrpSpPr>
        <p:grpSpPr>
          <a:xfrm>
            <a:off x="4064726" y="967610"/>
            <a:ext cx="857173" cy="52239"/>
            <a:chOff x="-1488724" y="-815796"/>
            <a:chExt cx="1406643" cy="85725"/>
          </a:xfrm>
        </p:grpSpPr>
        <p:sp>
          <p:nvSpPr>
            <p:cNvPr id="22" name="타원 21">
              <a:extLst>
                <a:ext uri="{FF2B5EF4-FFF2-40B4-BE49-F238E27FC236}">
                  <a16:creationId xmlns:a16="http://schemas.microsoft.com/office/drawing/2014/main" id="{EA0E4965-A0D0-48EA-AE64-7F6AC586B3EF}"/>
                </a:ext>
              </a:extLst>
            </p:cNvPr>
            <p:cNvSpPr/>
            <p:nvPr/>
          </p:nvSpPr>
          <p:spPr>
            <a:xfrm>
              <a:off x="-1488724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23" name="타원 22">
              <a:extLst>
                <a:ext uri="{FF2B5EF4-FFF2-40B4-BE49-F238E27FC236}">
                  <a16:creationId xmlns:a16="http://schemas.microsoft.com/office/drawing/2014/main" id="{66BF95DF-574D-4108-9BCF-704E76EFB451}"/>
                </a:ext>
              </a:extLst>
            </p:cNvPr>
            <p:cNvSpPr/>
            <p:nvPr/>
          </p:nvSpPr>
          <p:spPr>
            <a:xfrm>
              <a:off x="-1158495" y="-815796"/>
              <a:ext cx="85725" cy="85725"/>
            </a:xfrm>
            <a:prstGeom prst="ellipse">
              <a:avLst/>
            </a:prstGeom>
            <a:solidFill>
              <a:srgbClr val="BE001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24" name="타원 23">
              <a:extLst>
                <a:ext uri="{FF2B5EF4-FFF2-40B4-BE49-F238E27FC236}">
                  <a16:creationId xmlns:a16="http://schemas.microsoft.com/office/drawing/2014/main" id="{59BDE01C-1CBC-4320-903F-8E48A25C83B0}"/>
                </a:ext>
              </a:extLst>
            </p:cNvPr>
            <p:cNvSpPr/>
            <p:nvPr/>
          </p:nvSpPr>
          <p:spPr>
            <a:xfrm>
              <a:off x="-828266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25" name="타원 24">
              <a:extLst>
                <a:ext uri="{FF2B5EF4-FFF2-40B4-BE49-F238E27FC236}">
                  <a16:creationId xmlns:a16="http://schemas.microsoft.com/office/drawing/2014/main" id="{41A0415A-9945-45CF-836F-22E8C7755F0C}"/>
                </a:ext>
              </a:extLst>
            </p:cNvPr>
            <p:cNvSpPr/>
            <p:nvPr/>
          </p:nvSpPr>
          <p:spPr>
            <a:xfrm>
              <a:off x="-498037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26" name="타원 25">
              <a:extLst>
                <a:ext uri="{FF2B5EF4-FFF2-40B4-BE49-F238E27FC236}">
                  <a16:creationId xmlns:a16="http://schemas.microsoft.com/office/drawing/2014/main" id="{36227188-EB4B-4E16-A282-93C62085EFF5}"/>
                </a:ext>
              </a:extLst>
            </p:cNvPr>
            <p:cNvSpPr/>
            <p:nvPr/>
          </p:nvSpPr>
          <p:spPr>
            <a:xfrm>
              <a:off x="-167806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</p:grpSp>
    </p:spTree>
    <p:extLst>
      <p:ext uri="{BB962C8B-B14F-4D97-AF65-F5344CB8AC3E}">
        <p14:creationId xmlns:p14="http://schemas.microsoft.com/office/powerpoint/2010/main" val="25891436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1EA88615-845F-462B-963F-886401ED7C66}"/>
              </a:ext>
            </a:extLst>
          </p:cNvPr>
          <p:cNvSpPr/>
          <p:nvPr/>
        </p:nvSpPr>
        <p:spPr>
          <a:xfrm>
            <a:off x="964528" y="1474887"/>
            <a:ext cx="7215995" cy="3992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F925B76B-381D-4F8D-B686-A245DA79709A}"/>
              </a:ext>
            </a:extLst>
          </p:cNvPr>
          <p:cNvGrpSpPr/>
          <p:nvPr/>
        </p:nvGrpSpPr>
        <p:grpSpPr>
          <a:xfrm>
            <a:off x="1162052" y="1280004"/>
            <a:ext cx="3478774" cy="383813"/>
            <a:chOff x="-124634" y="682632"/>
            <a:chExt cx="1700299" cy="658392"/>
          </a:xfrm>
        </p:grpSpPr>
        <p:sp>
          <p:nvSpPr>
            <p:cNvPr id="10" name="사각형: 둥근 모서리 9">
              <a:extLst>
                <a:ext uri="{FF2B5EF4-FFF2-40B4-BE49-F238E27FC236}">
                  <a16:creationId xmlns:a16="http://schemas.microsoft.com/office/drawing/2014/main" id="{923EEE4A-5B41-43F0-9E3F-B83501D4F173}"/>
                </a:ext>
              </a:extLst>
            </p:cNvPr>
            <p:cNvSpPr/>
            <p:nvPr/>
          </p:nvSpPr>
          <p:spPr>
            <a:xfrm>
              <a:off x="-124634" y="682632"/>
              <a:ext cx="1700299" cy="646331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19"/>
            </a:p>
          </p:txBody>
        </p: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5EE74D95-2A79-4C73-B61C-0906A760F0A0}"/>
                </a:ext>
              </a:extLst>
            </p:cNvPr>
            <p:cNvSpPr/>
            <p:nvPr/>
          </p:nvSpPr>
          <p:spPr>
            <a:xfrm>
              <a:off x="10137" y="732331"/>
              <a:ext cx="1531889" cy="608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706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국내 분야별 </a:t>
              </a:r>
              <a:r>
                <a:rPr lang="ko-KR" altLang="en-US" sz="1706" b="1" spc="-92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핀테크</a:t>
              </a:r>
              <a:r>
                <a:rPr lang="ko-KR" altLang="en-US" sz="1706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 기업 현황</a:t>
              </a:r>
              <a:endParaRPr lang="en-US" altLang="ko-KR" sz="1706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E3D278F-14B9-4098-9A31-4CB2C6AE0619}"/>
              </a:ext>
            </a:extLst>
          </p:cNvPr>
          <p:cNvSpPr txBox="1"/>
          <p:nvPr/>
        </p:nvSpPr>
        <p:spPr>
          <a:xfrm>
            <a:off x="5251518" y="1527274"/>
            <a:ext cx="337822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&lt;</a:t>
            </a:r>
            <a:r>
              <a:rPr lang="ko-KR" altLang="en-US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출처 </a:t>
            </a:r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: </a:t>
            </a:r>
            <a:r>
              <a:rPr lang="ko-KR" altLang="en-US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금융감독원 </a:t>
            </a:r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‘</a:t>
            </a:r>
            <a:r>
              <a:rPr lang="ko-KR" altLang="en-US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글로벌 </a:t>
            </a:r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10</a:t>
            </a:r>
            <a:r>
              <a:rPr lang="ko-KR" altLang="en-US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대 </a:t>
            </a:r>
            <a:r>
              <a:rPr lang="ko-KR" altLang="en-US" sz="900" dirty="0" err="1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핀테크</a:t>
            </a:r>
            <a:r>
              <a:rPr lang="ko-KR" altLang="en-US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 트렌드 및 시사점</a:t>
            </a:r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'&gt;</a:t>
            </a:r>
            <a:endParaRPr lang="ko-KR" altLang="en-US" sz="900" dirty="0">
              <a:solidFill>
                <a:srgbClr val="404040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DA5AB5D4-FF4C-4313-9A69-3833DADAD8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09" t="26382" r="11034" b="15322"/>
          <a:stretch/>
        </p:blipFill>
        <p:spPr>
          <a:xfrm>
            <a:off x="1454738" y="2111824"/>
            <a:ext cx="6372174" cy="2923839"/>
          </a:xfrm>
          <a:prstGeom prst="rect">
            <a:avLst/>
          </a:prstGeom>
        </p:spPr>
      </p:pic>
      <p:grpSp>
        <p:nvGrpSpPr>
          <p:cNvPr id="21" name="그룹 20">
            <a:extLst>
              <a:ext uri="{FF2B5EF4-FFF2-40B4-BE49-F238E27FC236}">
                <a16:creationId xmlns:a16="http://schemas.microsoft.com/office/drawing/2014/main" id="{00D280B6-54EB-45DA-AAFA-8A81A2FA7A82}"/>
              </a:ext>
            </a:extLst>
          </p:cNvPr>
          <p:cNvGrpSpPr/>
          <p:nvPr/>
        </p:nvGrpSpPr>
        <p:grpSpPr>
          <a:xfrm>
            <a:off x="4064726" y="967610"/>
            <a:ext cx="857173" cy="52239"/>
            <a:chOff x="-1488724" y="-815796"/>
            <a:chExt cx="1406643" cy="85725"/>
          </a:xfrm>
        </p:grpSpPr>
        <p:sp>
          <p:nvSpPr>
            <p:cNvPr id="22" name="타원 21">
              <a:extLst>
                <a:ext uri="{FF2B5EF4-FFF2-40B4-BE49-F238E27FC236}">
                  <a16:creationId xmlns:a16="http://schemas.microsoft.com/office/drawing/2014/main" id="{BA2C23E1-8E75-4E1B-B2D8-C67B09308619}"/>
                </a:ext>
              </a:extLst>
            </p:cNvPr>
            <p:cNvSpPr/>
            <p:nvPr/>
          </p:nvSpPr>
          <p:spPr>
            <a:xfrm>
              <a:off x="-1488724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23" name="타원 22">
              <a:extLst>
                <a:ext uri="{FF2B5EF4-FFF2-40B4-BE49-F238E27FC236}">
                  <a16:creationId xmlns:a16="http://schemas.microsoft.com/office/drawing/2014/main" id="{16C9A194-2EF6-4B46-9C75-72642B13D8DF}"/>
                </a:ext>
              </a:extLst>
            </p:cNvPr>
            <p:cNvSpPr/>
            <p:nvPr/>
          </p:nvSpPr>
          <p:spPr>
            <a:xfrm>
              <a:off x="-1158495" y="-815796"/>
              <a:ext cx="85725" cy="85725"/>
            </a:xfrm>
            <a:prstGeom prst="ellipse">
              <a:avLst/>
            </a:prstGeom>
            <a:solidFill>
              <a:srgbClr val="BE001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24" name="타원 23">
              <a:extLst>
                <a:ext uri="{FF2B5EF4-FFF2-40B4-BE49-F238E27FC236}">
                  <a16:creationId xmlns:a16="http://schemas.microsoft.com/office/drawing/2014/main" id="{D246C9BB-B4DF-4F6A-86D4-7057FF4B4676}"/>
                </a:ext>
              </a:extLst>
            </p:cNvPr>
            <p:cNvSpPr/>
            <p:nvPr/>
          </p:nvSpPr>
          <p:spPr>
            <a:xfrm>
              <a:off x="-828266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25" name="타원 24">
              <a:extLst>
                <a:ext uri="{FF2B5EF4-FFF2-40B4-BE49-F238E27FC236}">
                  <a16:creationId xmlns:a16="http://schemas.microsoft.com/office/drawing/2014/main" id="{9412938C-8BE3-46F2-97EB-C36621B0CF25}"/>
                </a:ext>
              </a:extLst>
            </p:cNvPr>
            <p:cNvSpPr/>
            <p:nvPr/>
          </p:nvSpPr>
          <p:spPr>
            <a:xfrm>
              <a:off x="-498037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26" name="타원 25">
              <a:extLst>
                <a:ext uri="{FF2B5EF4-FFF2-40B4-BE49-F238E27FC236}">
                  <a16:creationId xmlns:a16="http://schemas.microsoft.com/office/drawing/2014/main" id="{A2D91901-500C-4E6C-96C9-D0D8AAE8DD5C}"/>
                </a:ext>
              </a:extLst>
            </p:cNvPr>
            <p:cNvSpPr/>
            <p:nvPr/>
          </p:nvSpPr>
          <p:spPr>
            <a:xfrm>
              <a:off x="-167806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</p:grpSp>
    </p:spTree>
    <p:extLst>
      <p:ext uri="{BB962C8B-B14F-4D97-AF65-F5344CB8AC3E}">
        <p14:creationId xmlns:p14="http://schemas.microsoft.com/office/powerpoint/2010/main" val="4379338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C0FF96A3-6EFA-43AC-AC39-FE734996E5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4" t="1874" r="6878" b="5662"/>
          <a:stretch/>
        </p:blipFill>
        <p:spPr>
          <a:xfrm>
            <a:off x="2421487" y="1802641"/>
            <a:ext cx="4424486" cy="4064742"/>
          </a:xfrm>
          <a:prstGeom prst="rect">
            <a:avLst/>
          </a:prstGeom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CADF5A18-05F8-453C-BF72-20423A973F4C}"/>
              </a:ext>
            </a:extLst>
          </p:cNvPr>
          <p:cNvGrpSpPr/>
          <p:nvPr/>
        </p:nvGrpSpPr>
        <p:grpSpPr>
          <a:xfrm>
            <a:off x="1162052" y="1280004"/>
            <a:ext cx="3478774" cy="383813"/>
            <a:chOff x="-124634" y="682632"/>
            <a:chExt cx="1700299" cy="658392"/>
          </a:xfrm>
        </p:grpSpPr>
        <p:sp>
          <p:nvSpPr>
            <p:cNvPr id="10" name="사각형: 둥근 모서리 9">
              <a:extLst>
                <a:ext uri="{FF2B5EF4-FFF2-40B4-BE49-F238E27FC236}">
                  <a16:creationId xmlns:a16="http://schemas.microsoft.com/office/drawing/2014/main" id="{081A8DCB-4011-4119-9BC6-B8471A378EF2}"/>
                </a:ext>
              </a:extLst>
            </p:cNvPr>
            <p:cNvSpPr/>
            <p:nvPr/>
          </p:nvSpPr>
          <p:spPr>
            <a:xfrm>
              <a:off x="-124634" y="682632"/>
              <a:ext cx="1700299" cy="646331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19"/>
            </a:p>
          </p:txBody>
        </p: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13997B32-DD79-46E1-A4C2-84D500B881AD}"/>
                </a:ext>
              </a:extLst>
            </p:cNvPr>
            <p:cNvSpPr/>
            <p:nvPr/>
          </p:nvSpPr>
          <p:spPr>
            <a:xfrm>
              <a:off x="10137" y="732331"/>
              <a:ext cx="1531889" cy="608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706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국내 분야별 </a:t>
              </a:r>
              <a:r>
                <a:rPr lang="ko-KR" altLang="en-US" sz="1706" b="1" spc="-92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핀테크</a:t>
              </a:r>
              <a:r>
                <a:rPr lang="ko-KR" altLang="en-US" sz="1706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 기업 현황</a:t>
              </a:r>
              <a:endParaRPr lang="en-US" altLang="ko-KR" sz="1706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3D35C4A-5851-4C49-9C85-048A739AE4E2}"/>
              </a:ext>
            </a:extLst>
          </p:cNvPr>
          <p:cNvSpPr txBox="1"/>
          <p:nvPr/>
        </p:nvSpPr>
        <p:spPr>
          <a:xfrm>
            <a:off x="5556318" y="1536924"/>
            <a:ext cx="337822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&lt;</a:t>
            </a:r>
            <a:r>
              <a:rPr lang="ko-KR" altLang="en-US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출처 </a:t>
            </a:r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: Plus of Fintech 2018(‘19.1</a:t>
            </a:r>
            <a:r>
              <a:rPr lang="ko-KR" altLang="en-US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월</a:t>
            </a:r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, KPMG)&gt;</a:t>
            </a:r>
            <a:endParaRPr lang="ko-KR" altLang="en-US" sz="900" dirty="0">
              <a:solidFill>
                <a:srgbClr val="404040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D49CB04D-D925-495A-92F6-3FD01D0C6317}"/>
              </a:ext>
            </a:extLst>
          </p:cNvPr>
          <p:cNvGrpSpPr/>
          <p:nvPr/>
        </p:nvGrpSpPr>
        <p:grpSpPr>
          <a:xfrm>
            <a:off x="4064726" y="967610"/>
            <a:ext cx="857173" cy="52239"/>
            <a:chOff x="-1488724" y="-815796"/>
            <a:chExt cx="1406643" cy="85725"/>
          </a:xfrm>
        </p:grpSpPr>
        <p:sp>
          <p:nvSpPr>
            <p:cNvPr id="14" name="타원 13">
              <a:extLst>
                <a:ext uri="{FF2B5EF4-FFF2-40B4-BE49-F238E27FC236}">
                  <a16:creationId xmlns:a16="http://schemas.microsoft.com/office/drawing/2014/main" id="{5C85760E-8D8D-4647-8FF9-80E198FE02BD}"/>
                </a:ext>
              </a:extLst>
            </p:cNvPr>
            <p:cNvSpPr/>
            <p:nvPr/>
          </p:nvSpPr>
          <p:spPr>
            <a:xfrm>
              <a:off x="-1488724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15" name="타원 14">
              <a:extLst>
                <a:ext uri="{FF2B5EF4-FFF2-40B4-BE49-F238E27FC236}">
                  <a16:creationId xmlns:a16="http://schemas.microsoft.com/office/drawing/2014/main" id="{EC89E3A7-582A-4DF6-995D-024625926293}"/>
                </a:ext>
              </a:extLst>
            </p:cNvPr>
            <p:cNvSpPr/>
            <p:nvPr/>
          </p:nvSpPr>
          <p:spPr>
            <a:xfrm>
              <a:off x="-1158495" y="-815796"/>
              <a:ext cx="85725" cy="85725"/>
            </a:xfrm>
            <a:prstGeom prst="ellipse">
              <a:avLst/>
            </a:prstGeom>
            <a:solidFill>
              <a:srgbClr val="BE001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16" name="타원 15">
              <a:extLst>
                <a:ext uri="{FF2B5EF4-FFF2-40B4-BE49-F238E27FC236}">
                  <a16:creationId xmlns:a16="http://schemas.microsoft.com/office/drawing/2014/main" id="{4A378EB5-6954-4CE8-AB5F-6DF8CDDD2BA7}"/>
                </a:ext>
              </a:extLst>
            </p:cNvPr>
            <p:cNvSpPr/>
            <p:nvPr/>
          </p:nvSpPr>
          <p:spPr>
            <a:xfrm>
              <a:off x="-828266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991DED0E-A6DA-463A-9982-E9D57D9590B5}"/>
                </a:ext>
              </a:extLst>
            </p:cNvPr>
            <p:cNvSpPr/>
            <p:nvPr/>
          </p:nvSpPr>
          <p:spPr>
            <a:xfrm>
              <a:off x="-498037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DA94C759-05DB-46C6-8FF4-AE121CE4FA4D}"/>
                </a:ext>
              </a:extLst>
            </p:cNvPr>
            <p:cNvSpPr/>
            <p:nvPr/>
          </p:nvSpPr>
          <p:spPr>
            <a:xfrm>
              <a:off x="-167806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</p:grpSp>
    </p:spTree>
    <p:extLst>
      <p:ext uri="{BB962C8B-B14F-4D97-AF65-F5344CB8AC3E}">
        <p14:creationId xmlns:p14="http://schemas.microsoft.com/office/powerpoint/2010/main" val="200560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연말정산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33400" y="1389522"/>
            <a:ext cx="6554867" cy="3767670"/>
          </a:xfrm>
        </p:spPr>
        <p:txBody>
          <a:bodyPr/>
          <a:lstStyle/>
          <a:p>
            <a:r>
              <a:rPr lang="ko-KR" altLang="en-US" dirty="0"/>
              <a:t>직장인의 소득세율</a:t>
            </a:r>
            <a:endParaRPr lang="en-US" altLang="ko-KR" dirty="0"/>
          </a:p>
          <a:p>
            <a:r>
              <a:rPr lang="en-US" altLang="ko-KR" dirty="0"/>
              <a:t>1200</a:t>
            </a:r>
            <a:r>
              <a:rPr lang="ko-KR" altLang="en-US" dirty="0"/>
              <a:t>만원</a:t>
            </a:r>
            <a:r>
              <a:rPr lang="en-US" altLang="ko-KR" dirty="0"/>
              <a:t>: 6%</a:t>
            </a:r>
          </a:p>
          <a:p>
            <a:r>
              <a:rPr lang="en-US" altLang="ko-KR" dirty="0"/>
              <a:t>1200~4600</a:t>
            </a:r>
            <a:r>
              <a:rPr lang="ko-KR" altLang="en-US" dirty="0"/>
              <a:t>만원</a:t>
            </a:r>
            <a:r>
              <a:rPr lang="en-US" altLang="ko-KR" dirty="0"/>
              <a:t>: 15%</a:t>
            </a:r>
          </a:p>
          <a:p>
            <a:r>
              <a:rPr lang="en-US" altLang="ko-KR" dirty="0"/>
              <a:t>4600~8800</a:t>
            </a:r>
            <a:r>
              <a:rPr lang="ko-KR" altLang="en-US" dirty="0"/>
              <a:t>만원</a:t>
            </a:r>
            <a:r>
              <a:rPr lang="en-US" altLang="ko-KR" dirty="0"/>
              <a:t>: 24%</a:t>
            </a:r>
          </a:p>
          <a:p>
            <a:r>
              <a:rPr lang="en-US" altLang="ko-KR" dirty="0"/>
              <a:t>8800</a:t>
            </a:r>
            <a:r>
              <a:rPr lang="ko-KR" altLang="en-US" dirty="0"/>
              <a:t>만원</a:t>
            </a:r>
            <a:r>
              <a:rPr lang="en-US" altLang="ko-KR" dirty="0"/>
              <a:t> </a:t>
            </a:r>
            <a:r>
              <a:rPr lang="ko-KR" altLang="en-US" dirty="0"/>
              <a:t>이상</a:t>
            </a:r>
            <a:r>
              <a:rPr lang="en-US" altLang="ko-KR" dirty="0"/>
              <a:t>: 33%</a:t>
            </a:r>
          </a:p>
          <a:p>
            <a:r>
              <a:rPr lang="en-US" altLang="ko-KR" dirty="0"/>
              <a:t>- 10</a:t>
            </a:r>
            <a:r>
              <a:rPr lang="ko-KR" altLang="en-US" dirty="0"/>
              <a:t>억 미만</a:t>
            </a:r>
            <a:r>
              <a:rPr lang="en-US" altLang="ko-KR" dirty="0"/>
              <a:t>: 42%</a:t>
            </a:r>
          </a:p>
          <a:p>
            <a:r>
              <a:rPr lang="en-US" altLang="ko-KR" dirty="0"/>
              <a:t>10</a:t>
            </a:r>
            <a:r>
              <a:rPr lang="ko-KR" altLang="en-US" dirty="0"/>
              <a:t>억원 이상</a:t>
            </a:r>
            <a:r>
              <a:rPr lang="en-US" altLang="ko-KR" dirty="0"/>
              <a:t>: 45%</a:t>
            </a:r>
          </a:p>
          <a:p>
            <a:endParaRPr lang="ko-KR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17CD640-A910-4884-BD2B-7EBFB919E6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3" t="12089" r="5521" b="12875"/>
          <a:stretch/>
        </p:blipFill>
        <p:spPr>
          <a:xfrm>
            <a:off x="1200118" y="2046245"/>
            <a:ext cx="6762749" cy="3305880"/>
          </a:xfrm>
          <a:prstGeom prst="rect">
            <a:avLst/>
          </a:prstGeom>
        </p:spPr>
      </p:pic>
      <p:grpSp>
        <p:nvGrpSpPr>
          <p:cNvPr id="12" name="그룹 11">
            <a:extLst>
              <a:ext uri="{FF2B5EF4-FFF2-40B4-BE49-F238E27FC236}">
                <a16:creationId xmlns:a16="http://schemas.microsoft.com/office/drawing/2014/main" id="{ABA03F32-DFDC-4327-B0E6-781F88BFACD3}"/>
              </a:ext>
            </a:extLst>
          </p:cNvPr>
          <p:cNvGrpSpPr/>
          <p:nvPr/>
        </p:nvGrpSpPr>
        <p:grpSpPr>
          <a:xfrm>
            <a:off x="1162052" y="1280004"/>
            <a:ext cx="5319860" cy="383813"/>
            <a:chOff x="-124634" y="682632"/>
            <a:chExt cx="1700299" cy="658392"/>
          </a:xfrm>
        </p:grpSpPr>
        <p:sp>
          <p:nvSpPr>
            <p:cNvPr id="13" name="사각형: 둥근 모서리 12">
              <a:extLst>
                <a:ext uri="{FF2B5EF4-FFF2-40B4-BE49-F238E27FC236}">
                  <a16:creationId xmlns:a16="http://schemas.microsoft.com/office/drawing/2014/main" id="{0A3BD21E-24C3-45C6-8C8D-F782A565BAB1}"/>
                </a:ext>
              </a:extLst>
            </p:cNvPr>
            <p:cNvSpPr/>
            <p:nvPr/>
          </p:nvSpPr>
          <p:spPr>
            <a:xfrm>
              <a:off x="-124634" y="682632"/>
              <a:ext cx="1700299" cy="646331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19"/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406A74C2-0531-4BEE-BD97-BD4630E2602A}"/>
                </a:ext>
              </a:extLst>
            </p:cNvPr>
            <p:cNvSpPr/>
            <p:nvPr/>
          </p:nvSpPr>
          <p:spPr>
            <a:xfrm>
              <a:off x="10137" y="732331"/>
              <a:ext cx="1531889" cy="608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706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체계 개편 후 디지털 금융 산업발전 단계 </a:t>
              </a:r>
              <a:r>
                <a:rPr lang="en-US" altLang="ko-KR" sz="1706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(</a:t>
              </a:r>
              <a:r>
                <a:rPr lang="ko-KR" altLang="en-US" sz="1706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예시</a:t>
              </a:r>
              <a:r>
                <a:rPr lang="en-US" altLang="ko-KR" sz="1706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)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83BE36F-AB3B-4AED-80E1-7440130BA21F}"/>
              </a:ext>
            </a:extLst>
          </p:cNvPr>
          <p:cNvSpPr txBox="1"/>
          <p:nvPr/>
        </p:nvSpPr>
        <p:spPr>
          <a:xfrm>
            <a:off x="6889817" y="5484150"/>
            <a:ext cx="1206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&lt;</a:t>
            </a:r>
            <a:r>
              <a:rPr lang="ko-KR" altLang="en-US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자료 </a:t>
            </a:r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: </a:t>
            </a:r>
            <a:r>
              <a:rPr lang="ko-KR" altLang="en-US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금융위원회</a:t>
            </a:r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&gt;</a:t>
            </a:r>
            <a:endParaRPr lang="ko-KR" altLang="en-US" sz="900" dirty="0">
              <a:solidFill>
                <a:srgbClr val="404040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75B0FD8-1F3F-4255-9BEB-972393453666}"/>
              </a:ext>
            </a:extLst>
          </p:cNvPr>
          <p:cNvGrpSpPr/>
          <p:nvPr/>
        </p:nvGrpSpPr>
        <p:grpSpPr>
          <a:xfrm>
            <a:off x="4064726" y="967610"/>
            <a:ext cx="857173" cy="52239"/>
            <a:chOff x="-1488724" y="-815796"/>
            <a:chExt cx="1406643" cy="85725"/>
          </a:xfrm>
        </p:grpSpPr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596F4C49-1EB5-46ED-9AEF-B4AAC43D83E2}"/>
                </a:ext>
              </a:extLst>
            </p:cNvPr>
            <p:cNvSpPr/>
            <p:nvPr/>
          </p:nvSpPr>
          <p:spPr>
            <a:xfrm>
              <a:off x="-1488724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00E1C164-5732-45BA-9790-4D08BBA275DF}"/>
                </a:ext>
              </a:extLst>
            </p:cNvPr>
            <p:cNvSpPr/>
            <p:nvPr/>
          </p:nvSpPr>
          <p:spPr>
            <a:xfrm>
              <a:off x="-1158495" y="-815796"/>
              <a:ext cx="85725" cy="85725"/>
            </a:xfrm>
            <a:prstGeom prst="ellipse">
              <a:avLst/>
            </a:prstGeom>
            <a:solidFill>
              <a:srgbClr val="BE001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19" name="타원 18">
              <a:extLst>
                <a:ext uri="{FF2B5EF4-FFF2-40B4-BE49-F238E27FC236}">
                  <a16:creationId xmlns:a16="http://schemas.microsoft.com/office/drawing/2014/main" id="{D47C7649-E9F9-4FBD-A7C3-7547189ACB91}"/>
                </a:ext>
              </a:extLst>
            </p:cNvPr>
            <p:cNvSpPr/>
            <p:nvPr/>
          </p:nvSpPr>
          <p:spPr>
            <a:xfrm>
              <a:off x="-828266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19D80985-A8AA-4073-A5BF-5F57D3060F7F}"/>
                </a:ext>
              </a:extLst>
            </p:cNvPr>
            <p:cNvSpPr/>
            <p:nvPr/>
          </p:nvSpPr>
          <p:spPr>
            <a:xfrm>
              <a:off x="-498037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21" name="타원 20">
              <a:extLst>
                <a:ext uri="{FF2B5EF4-FFF2-40B4-BE49-F238E27FC236}">
                  <a16:creationId xmlns:a16="http://schemas.microsoft.com/office/drawing/2014/main" id="{4A934F55-DD7C-471D-8D20-8016D18B0FE0}"/>
                </a:ext>
              </a:extLst>
            </p:cNvPr>
            <p:cNvSpPr/>
            <p:nvPr/>
          </p:nvSpPr>
          <p:spPr>
            <a:xfrm>
              <a:off x="-167806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</p:grpSp>
    </p:spTree>
    <p:extLst>
      <p:ext uri="{BB962C8B-B14F-4D97-AF65-F5344CB8AC3E}">
        <p14:creationId xmlns:p14="http://schemas.microsoft.com/office/powerpoint/2010/main" val="2198734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>
            <a:extLst>
              <a:ext uri="{FF2B5EF4-FFF2-40B4-BE49-F238E27FC236}">
                <a16:creationId xmlns:a16="http://schemas.microsoft.com/office/drawing/2014/main" id="{CADF5A18-05F8-453C-BF72-20423A973F4C}"/>
              </a:ext>
            </a:extLst>
          </p:cNvPr>
          <p:cNvGrpSpPr/>
          <p:nvPr/>
        </p:nvGrpSpPr>
        <p:grpSpPr>
          <a:xfrm>
            <a:off x="1162052" y="1280004"/>
            <a:ext cx="4342027" cy="383813"/>
            <a:chOff x="-124634" y="682632"/>
            <a:chExt cx="1700299" cy="658392"/>
          </a:xfrm>
        </p:grpSpPr>
        <p:sp>
          <p:nvSpPr>
            <p:cNvPr id="10" name="사각형: 둥근 모서리 9">
              <a:extLst>
                <a:ext uri="{FF2B5EF4-FFF2-40B4-BE49-F238E27FC236}">
                  <a16:creationId xmlns:a16="http://schemas.microsoft.com/office/drawing/2014/main" id="{081A8DCB-4011-4119-9BC6-B8471A378EF2}"/>
                </a:ext>
              </a:extLst>
            </p:cNvPr>
            <p:cNvSpPr/>
            <p:nvPr/>
          </p:nvSpPr>
          <p:spPr>
            <a:xfrm>
              <a:off x="-124634" y="682632"/>
              <a:ext cx="1700299" cy="646331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19"/>
            </a:p>
          </p:txBody>
        </p: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13997B32-DD79-46E1-A4C2-84D500B881AD}"/>
                </a:ext>
              </a:extLst>
            </p:cNvPr>
            <p:cNvSpPr/>
            <p:nvPr/>
          </p:nvSpPr>
          <p:spPr>
            <a:xfrm>
              <a:off x="10137" y="732331"/>
              <a:ext cx="1531889" cy="608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706" b="1" spc="-92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한</a:t>
              </a:r>
              <a:r>
                <a:rPr lang="ko-KR" altLang="en-US" sz="1706" b="1" spc="-92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∙중</a:t>
              </a:r>
              <a:r>
                <a:rPr lang="ko-KR" altLang="en-US" sz="1706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1706" b="1" spc="-92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핀테크</a:t>
              </a:r>
              <a:r>
                <a:rPr lang="ko-KR" altLang="en-US" sz="1706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산업 관련 규제방식 비교</a:t>
              </a:r>
              <a:endParaRPr lang="en-US" altLang="ko-KR" sz="1706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3D35C4A-5851-4C49-9C85-048A739AE4E2}"/>
              </a:ext>
            </a:extLst>
          </p:cNvPr>
          <p:cNvSpPr txBox="1"/>
          <p:nvPr/>
        </p:nvSpPr>
        <p:spPr>
          <a:xfrm>
            <a:off x="6537391" y="1668989"/>
            <a:ext cx="17493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&lt;</a:t>
            </a:r>
            <a:r>
              <a:rPr lang="ko-KR" altLang="en-US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자료 </a:t>
            </a:r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: </a:t>
            </a:r>
            <a:r>
              <a:rPr lang="ko-KR" altLang="en-US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한국경제연구원</a:t>
            </a:r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&gt;</a:t>
            </a:r>
            <a:endParaRPr lang="ko-KR" altLang="en-US" sz="900" dirty="0">
              <a:solidFill>
                <a:srgbClr val="404040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3745EF7B-D633-4268-A126-DB92562C3E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67" t="18413" r="5047" b="8712"/>
          <a:stretch/>
        </p:blipFill>
        <p:spPr>
          <a:xfrm>
            <a:off x="1305090" y="1932344"/>
            <a:ext cx="6533821" cy="3645653"/>
          </a:xfrm>
          <a:prstGeom prst="rect">
            <a:avLst/>
          </a:prstGeom>
          <a:ln>
            <a:noFill/>
          </a:ln>
        </p:spPr>
      </p:pic>
      <p:grpSp>
        <p:nvGrpSpPr>
          <p:cNvPr id="14" name="그룹 13">
            <a:extLst>
              <a:ext uri="{FF2B5EF4-FFF2-40B4-BE49-F238E27FC236}">
                <a16:creationId xmlns:a16="http://schemas.microsoft.com/office/drawing/2014/main" id="{2085F48D-5D99-4583-AC97-A7CDF5C5A000}"/>
              </a:ext>
            </a:extLst>
          </p:cNvPr>
          <p:cNvGrpSpPr/>
          <p:nvPr/>
        </p:nvGrpSpPr>
        <p:grpSpPr>
          <a:xfrm>
            <a:off x="4064726" y="967610"/>
            <a:ext cx="857173" cy="52239"/>
            <a:chOff x="-1488724" y="-815796"/>
            <a:chExt cx="1406643" cy="85725"/>
          </a:xfrm>
        </p:grpSpPr>
        <p:sp>
          <p:nvSpPr>
            <p:cNvPr id="15" name="타원 14">
              <a:extLst>
                <a:ext uri="{FF2B5EF4-FFF2-40B4-BE49-F238E27FC236}">
                  <a16:creationId xmlns:a16="http://schemas.microsoft.com/office/drawing/2014/main" id="{F723E2CB-0D81-4AD1-92A2-7A9F40D7F629}"/>
                </a:ext>
              </a:extLst>
            </p:cNvPr>
            <p:cNvSpPr/>
            <p:nvPr/>
          </p:nvSpPr>
          <p:spPr>
            <a:xfrm>
              <a:off x="-1488724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16" name="타원 15">
              <a:extLst>
                <a:ext uri="{FF2B5EF4-FFF2-40B4-BE49-F238E27FC236}">
                  <a16:creationId xmlns:a16="http://schemas.microsoft.com/office/drawing/2014/main" id="{8613AF56-4F1E-477B-863D-A7A8158B29BA}"/>
                </a:ext>
              </a:extLst>
            </p:cNvPr>
            <p:cNvSpPr/>
            <p:nvPr/>
          </p:nvSpPr>
          <p:spPr>
            <a:xfrm>
              <a:off x="-1158495" y="-815796"/>
              <a:ext cx="85725" cy="85725"/>
            </a:xfrm>
            <a:prstGeom prst="ellipse">
              <a:avLst/>
            </a:prstGeom>
            <a:solidFill>
              <a:srgbClr val="BE001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8572A6C6-AFC8-4912-9941-0E503BDF96AF}"/>
                </a:ext>
              </a:extLst>
            </p:cNvPr>
            <p:cNvSpPr/>
            <p:nvPr/>
          </p:nvSpPr>
          <p:spPr>
            <a:xfrm>
              <a:off x="-828266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A83F22CE-0F05-468F-9AF2-5A6698AFFE0D}"/>
                </a:ext>
              </a:extLst>
            </p:cNvPr>
            <p:cNvSpPr/>
            <p:nvPr/>
          </p:nvSpPr>
          <p:spPr>
            <a:xfrm>
              <a:off x="-498037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19" name="타원 18">
              <a:extLst>
                <a:ext uri="{FF2B5EF4-FFF2-40B4-BE49-F238E27FC236}">
                  <a16:creationId xmlns:a16="http://schemas.microsoft.com/office/drawing/2014/main" id="{222E15B7-6CAE-42DB-82DF-E687F5DBF40A}"/>
                </a:ext>
              </a:extLst>
            </p:cNvPr>
            <p:cNvSpPr/>
            <p:nvPr/>
          </p:nvSpPr>
          <p:spPr>
            <a:xfrm>
              <a:off x="-167806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</p:grpSp>
    </p:spTree>
    <p:extLst>
      <p:ext uri="{BB962C8B-B14F-4D97-AF65-F5344CB8AC3E}">
        <p14:creationId xmlns:p14="http://schemas.microsoft.com/office/powerpoint/2010/main" val="7635300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>
            <a:extLst>
              <a:ext uri="{FF2B5EF4-FFF2-40B4-BE49-F238E27FC236}">
                <a16:creationId xmlns:a16="http://schemas.microsoft.com/office/drawing/2014/main" id="{CADF5A18-05F8-453C-BF72-20423A973F4C}"/>
              </a:ext>
            </a:extLst>
          </p:cNvPr>
          <p:cNvGrpSpPr/>
          <p:nvPr/>
        </p:nvGrpSpPr>
        <p:grpSpPr>
          <a:xfrm>
            <a:off x="1162052" y="1280004"/>
            <a:ext cx="4886324" cy="383813"/>
            <a:chOff x="-124634" y="682632"/>
            <a:chExt cx="1700299" cy="658392"/>
          </a:xfrm>
        </p:grpSpPr>
        <p:sp>
          <p:nvSpPr>
            <p:cNvPr id="10" name="사각형: 둥근 모서리 9">
              <a:extLst>
                <a:ext uri="{FF2B5EF4-FFF2-40B4-BE49-F238E27FC236}">
                  <a16:creationId xmlns:a16="http://schemas.microsoft.com/office/drawing/2014/main" id="{081A8DCB-4011-4119-9BC6-B8471A378EF2}"/>
                </a:ext>
              </a:extLst>
            </p:cNvPr>
            <p:cNvSpPr/>
            <p:nvPr/>
          </p:nvSpPr>
          <p:spPr>
            <a:xfrm>
              <a:off x="-124634" y="682632"/>
              <a:ext cx="1700299" cy="646331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19"/>
            </a:p>
          </p:txBody>
        </p: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13997B32-DD79-46E1-A4C2-84D500B881AD}"/>
                </a:ext>
              </a:extLst>
            </p:cNvPr>
            <p:cNvSpPr/>
            <p:nvPr/>
          </p:nvSpPr>
          <p:spPr>
            <a:xfrm>
              <a:off x="10137" y="732331"/>
              <a:ext cx="1531889" cy="608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706" b="1" spc="-92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빅테크</a:t>
              </a:r>
              <a:r>
                <a:rPr lang="ko-KR" altLang="en-US" sz="1706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 </a:t>
              </a:r>
              <a:r>
                <a:rPr lang="ko-KR" altLang="en-US" sz="1706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∙ </a:t>
              </a:r>
              <a:r>
                <a:rPr lang="ko-KR" altLang="en-US" sz="1706" b="1" spc="-92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핀테크</a:t>
              </a:r>
              <a:r>
                <a:rPr lang="ko-KR" altLang="en-US" sz="1706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∙ </a:t>
              </a:r>
              <a:r>
                <a:rPr lang="ko-KR" altLang="en-US" sz="1706" b="1" spc="-92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금융사</a:t>
              </a:r>
              <a:r>
                <a:rPr lang="ko-KR" altLang="en-US" sz="1706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위기 및 기회 요인</a:t>
              </a:r>
              <a:endParaRPr lang="en-US" altLang="ko-KR" sz="1706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3D35C4A-5851-4C49-9C85-048A739AE4E2}"/>
              </a:ext>
            </a:extLst>
          </p:cNvPr>
          <p:cNvSpPr txBox="1"/>
          <p:nvPr/>
        </p:nvSpPr>
        <p:spPr>
          <a:xfrm>
            <a:off x="6537391" y="1668989"/>
            <a:ext cx="17493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&lt;</a:t>
            </a:r>
            <a:r>
              <a:rPr lang="ko-KR" altLang="en-US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출처 </a:t>
            </a:r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: </a:t>
            </a:r>
            <a:r>
              <a:rPr lang="ko-KR" altLang="en-US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조선일보</a:t>
            </a:r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&gt;</a:t>
            </a:r>
            <a:endParaRPr lang="ko-KR" altLang="en-US" sz="900" dirty="0">
              <a:solidFill>
                <a:srgbClr val="404040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B45B7E13-308E-43F5-8B49-295615A24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375" y="1998359"/>
            <a:ext cx="6340474" cy="3550666"/>
          </a:xfrm>
          <a:prstGeom prst="rect">
            <a:avLst/>
          </a:prstGeom>
          <a:ln>
            <a:noFill/>
          </a:ln>
        </p:spPr>
      </p:pic>
      <p:grpSp>
        <p:nvGrpSpPr>
          <p:cNvPr id="15" name="그룹 14">
            <a:extLst>
              <a:ext uri="{FF2B5EF4-FFF2-40B4-BE49-F238E27FC236}">
                <a16:creationId xmlns:a16="http://schemas.microsoft.com/office/drawing/2014/main" id="{1035DA0C-C84E-431C-BD0E-D0461694AB1B}"/>
              </a:ext>
            </a:extLst>
          </p:cNvPr>
          <p:cNvGrpSpPr/>
          <p:nvPr/>
        </p:nvGrpSpPr>
        <p:grpSpPr>
          <a:xfrm>
            <a:off x="4064726" y="967610"/>
            <a:ext cx="857173" cy="52239"/>
            <a:chOff x="-1488724" y="-815796"/>
            <a:chExt cx="1406643" cy="85725"/>
          </a:xfrm>
        </p:grpSpPr>
        <p:sp>
          <p:nvSpPr>
            <p:cNvPr id="16" name="타원 15">
              <a:extLst>
                <a:ext uri="{FF2B5EF4-FFF2-40B4-BE49-F238E27FC236}">
                  <a16:creationId xmlns:a16="http://schemas.microsoft.com/office/drawing/2014/main" id="{FAFD51B6-5166-406B-8A2A-DCBD2FA8B8EA}"/>
                </a:ext>
              </a:extLst>
            </p:cNvPr>
            <p:cNvSpPr/>
            <p:nvPr/>
          </p:nvSpPr>
          <p:spPr>
            <a:xfrm>
              <a:off x="-1488724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BC8E7078-2154-416E-B69D-DCEAD21110A9}"/>
                </a:ext>
              </a:extLst>
            </p:cNvPr>
            <p:cNvSpPr/>
            <p:nvPr/>
          </p:nvSpPr>
          <p:spPr>
            <a:xfrm>
              <a:off x="-1158495" y="-815796"/>
              <a:ext cx="85725" cy="85725"/>
            </a:xfrm>
            <a:prstGeom prst="ellipse">
              <a:avLst/>
            </a:prstGeom>
            <a:solidFill>
              <a:srgbClr val="BE001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0C6BDBFE-3B1F-4286-9870-FD9346BBD15E}"/>
                </a:ext>
              </a:extLst>
            </p:cNvPr>
            <p:cNvSpPr/>
            <p:nvPr/>
          </p:nvSpPr>
          <p:spPr>
            <a:xfrm>
              <a:off x="-828266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19" name="타원 18">
              <a:extLst>
                <a:ext uri="{FF2B5EF4-FFF2-40B4-BE49-F238E27FC236}">
                  <a16:creationId xmlns:a16="http://schemas.microsoft.com/office/drawing/2014/main" id="{BC9D7AA3-4421-486E-B431-BF93455A7FCF}"/>
                </a:ext>
              </a:extLst>
            </p:cNvPr>
            <p:cNvSpPr/>
            <p:nvPr/>
          </p:nvSpPr>
          <p:spPr>
            <a:xfrm>
              <a:off x="-498037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E913E1EC-8DF9-461F-BAE5-60D0DE3B9ECC}"/>
                </a:ext>
              </a:extLst>
            </p:cNvPr>
            <p:cNvSpPr/>
            <p:nvPr/>
          </p:nvSpPr>
          <p:spPr>
            <a:xfrm>
              <a:off x="-167806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</p:grpSp>
    </p:spTree>
    <p:extLst>
      <p:ext uri="{BB962C8B-B14F-4D97-AF65-F5344CB8AC3E}">
        <p14:creationId xmlns:p14="http://schemas.microsoft.com/office/powerpoint/2010/main" val="41908404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>
            <a:extLst>
              <a:ext uri="{FF2B5EF4-FFF2-40B4-BE49-F238E27FC236}">
                <a16:creationId xmlns:a16="http://schemas.microsoft.com/office/drawing/2014/main" id="{CADF5A18-05F8-453C-BF72-20423A973F4C}"/>
              </a:ext>
            </a:extLst>
          </p:cNvPr>
          <p:cNvGrpSpPr/>
          <p:nvPr/>
        </p:nvGrpSpPr>
        <p:grpSpPr>
          <a:xfrm>
            <a:off x="1162052" y="1280004"/>
            <a:ext cx="4437703" cy="383813"/>
            <a:chOff x="-124634" y="682632"/>
            <a:chExt cx="1737765" cy="658392"/>
          </a:xfrm>
        </p:grpSpPr>
        <p:sp>
          <p:nvSpPr>
            <p:cNvPr id="10" name="사각형: 둥근 모서리 9">
              <a:extLst>
                <a:ext uri="{FF2B5EF4-FFF2-40B4-BE49-F238E27FC236}">
                  <a16:creationId xmlns:a16="http://schemas.microsoft.com/office/drawing/2014/main" id="{081A8DCB-4011-4119-9BC6-B8471A378EF2}"/>
                </a:ext>
              </a:extLst>
            </p:cNvPr>
            <p:cNvSpPr/>
            <p:nvPr/>
          </p:nvSpPr>
          <p:spPr>
            <a:xfrm>
              <a:off x="-124634" y="682632"/>
              <a:ext cx="1700299" cy="646331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19"/>
            </a:p>
          </p:txBody>
        </p: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13997B32-DD79-46E1-A4C2-84D500B881AD}"/>
                </a:ext>
              </a:extLst>
            </p:cNvPr>
            <p:cNvSpPr/>
            <p:nvPr/>
          </p:nvSpPr>
          <p:spPr>
            <a:xfrm>
              <a:off x="81242" y="732331"/>
              <a:ext cx="1531889" cy="608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706" b="1" spc="-92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핀테크</a:t>
              </a:r>
              <a:r>
                <a:rPr lang="ko-KR" altLang="en-US" sz="1706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 활성화를 위한 규제 혁신</a:t>
              </a:r>
              <a:endParaRPr lang="en-US" altLang="ko-KR" sz="1706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3D35C4A-5851-4C49-9C85-048A739AE4E2}"/>
              </a:ext>
            </a:extLst>
          </p:cNvPr>
          <p:cNvSpPr txBox="1"/>
          <p:nvPr/>
        </p:nvSpPr>
        <p:spPr>
          <a:xfrm>
            <a:off x="6677284" y="1475575"/>
            <a:ext cx="17493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&lt;</a:t>
            </a:r>
            <a:r>
              <a:rPr lang="ko-KR" altLang="en-US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자료 </a:t>
            </a:r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: </a:t>
            </a:r>
            <a:r>
              <a:rPr lang="ko-KR" altLang="en-US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금융위원회</a:t>
            </a:r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&gt;</a:t>
            </a:r>
            <a:endParaRPr lang="ko-KR" altLang="en-US" sz="900" dirty="0">
              <a:solidFill>
                <a:srgbClr val="404040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sp>
        <p:nvSpPr>
          <p:cNvPr id="15" name="圆角矩形 5">
            <a:extLst>
              <a:ext uri="{FF2B5EF4-FFF2-40B4-BE49-F238E27FC236}">
                <a16:creationId xmlns:a16="http://schemas.microsoft.com/office/drawing/2014/main" id="{F48ECB25-8E72-448D-870F-D9922BB2FD6F}"/>
              </a:ext>
            </a:extLst>
          </p:cNvPr>
          <p:cNvSpPr/>
          <p:nvPr/>
        </p:nvSpPr>
        <p:spPr>
          <a:xfrm>
            <a:off x="1687796" y="1722904"/>
            <a:ext cx="1303054" cy="694055"/>
          </a:xfrm>
          <a:prstGeom prst="roundRect">
            <a:avLst>
              <a:gd name="adj" fmla="val 7822"/>
            </a:avLst>
          </a:prstGeom>
          <a:solidFill>
            <a:schemeClr val="bg1">
              <a:lumMod val="95000"/>
            </a:schemeClr>
          </a:solidFill>
          <a:ln w="25400" cap="flat" cmpd="sng" algn="ctr">
            <a:solidFill>
              <a:schemeClr val="bg1">
                <a:lumMod val="8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742709">
              <a:defRPr/>
            </a:pPr>
            <a:r>
              <a:rPr lang="ko-KR" altLang="en-US" sz="1200" kern="0" dirty="0" err="1">
                <a:solidFill>
                  <a:srgbClr val="404040"/>
                </a:solidFill>
                <a:latin typeface="나눔스퀘어OTF_ac ExtraBold" panose="020B0600000101010101" pitchFamily="34" charset="-127"/>
                <a:ea typeface="나눔스퀘어OTF_ac ExtraBold" panose="020B0600000101010101" pitchFamily="34" charset="-127"/>
                <a:cs typeface="+mn-ea"/>
                <a:sym typeface="+mn-lt"/>
              </a:rPr>
              <a:t>핀테크</a:t>
            </a:r>
            <a:r>
              <a:rPr lang="ko-KR" altLang="en-US" sz="1200" kern="0" dirty="0">
                <a:solidFill>
                  <a:srgbClr val="404040"/>
                </a:solidFill>
                <a:latin typeface="나눔스퀘어OTF_ac ExtraBold" panose="020B0600000101010101" pitchFamily="34" charset="-127"/>
                <a:ea typeface="나눔스퀘어OTF_ac ExtraBold" panose="020B0600000101010101" pitchFamily="34" charset="-127"/>
                <a:cs typeface="+mn-ea"/>
                <a:sym typeface="+mn-lt"/>
              </a:rPr>
              <a:t> 투자</a:t>
            </a:r>
            <a:endParaRPr lang="en-US" altLang="ko-KR" sz="1200" kern="0" dirty="0">
              <a:solidFill>
                <a:srgbClr val="404040"/>
              </a:solidFill>
              <a:latin typeface="나눔스퀘어OTF_ac ExtraBold" panose="020B0600000101010101" pitchFamily="34" charset="-127"/>
              <a:ea typeface="나눔스퀘어OTF_ac ExtraBold" panose="020B0600000101010101" pitchFamily="34" charset="-127"/>
              <a:cs typeface="+mn-ea"/>
              <a:sym typeface="+mn-lt"/>
            </a:endParaRPr>
          </a:p>
          <a:p>
            <a:pPr algn="ctr" defTabSz="742709">
              <a:defRPr/>
            </a:pPr>
            <a:r>
              <a:rPr lang="ko-KR" altLang="en-US" sz="1200" kern="0" dirty="0">
                <a:solidFill>
                  <a:srgbClr val="404040"/>
                </a:solidFill>
                <a:latin typeface="나눔스퀘어OTF_ac ExtraBold" panose="020B0600000101010101" pitchFamily="34" charset="-127"/>
                <a:ea typeface="나눔스퀘어OTF_ac ExtraBold" panose="020B0600000101010101" pitchFamily="34" charset="-127"/>
                <a:cs typeface="+mn-ea"/>
                <a:sym typeface="+mn-lt"/>
              </a:rPr>
              <a:t>활성화</a:t>
            </a:r>
            <a:endParaRPr lang="zh-CN" altLang="en-US" sz="1200" kern="0" dirty="0">
              <a:solidFill>
                <a:srgbClr val="404040"/>
              </a:solidFill>
              <a:latin typeface="나눔스퀘어OTF_ac ExtraBold" panose="020B0600000101010101" pitchFamily="34" charset="-127"/>
              <a:ea typeface="Spoqa Han Sans Neo" panose="020B0500000000000000" pitchFamily="34" charset="-127"/>
              <a:cs typeface="+mn-ea"/>
              <a:sym typeface="+mn-lt"/>
            </a:endParaRPr>
          </a:p>
        </p:txBody>
      </p:sp>
      <p:sp>
        <p:nvSpPr>
          <p:cNvPr id="18" name="圆角矩形 5">
            <a:extLst>
              <a:ext uri="{FF2B5EF4-FFF2-40B4-BE49-F238E27FC236}">
                <a16:creationId xmlns:a16="http://schemas.microsoft.com/office/drawing/2014/main" id="{D032961F-AECE-45C3-A4E5-E8871BEF9A54}"/>
              </a:ext>
            </a:extLst>
          </p:cNvPr>
          <p:cNvSpPr/>
          <p:nvPr/>
        </p:nvSpPr>
        <p:spPr>
          <a:xfrm>
            <a:off x="1687796" y="2463133"/>
            <a:ext cx="1303054" cy="694055"/>
          </a:xfrm>
          <a:prstGeom prst="roundRect">
            <a:avLst>
              <a:gd name="adj" fmla="val 7822"/>
            </a:avLst>
          </a:prstGeom>
          <a:solidFill>
            <a:schemeClr val="bg1">
              <a:lumMod val="95000"/>
            </a:schemeClr>
          </a:solidFill>
          <a:ln w="25400" cap="flat" cmpd="sng" algn="ctr">
            <a:solidFill>
              <a:schemeClr val="bg1">
                <a:lumMod val="8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742709">
              <a:defRPr/>
            </a:pPr>
            <a:r>
              <a:rPr lang="ko-KR" altLang="en-US" sz="1200" kern="0" dirty="0">
                <a:solidFill>
                  <a:srgbClr val="404040"/>
                </a:solidFill>
                <a:latin typeface="나눔스퀘어OTF_ac ExtraBold" panose="020B0600000101010101" pitchFamily="34" charset="-127"/>
                <a:ea typeface="나눔스퀘어OTF_ac ExtraBold" panose="020B0600000101010101" pitchFamily="34" charset="-127"/>
                <a:cs typeface="+mn-ea"/>
                <a:sym typeface="+mn-lt"/>
              </a:rPr>
              <a:t>신기술의</a:t>
            </a:r>
            <a:endParaRPr lang="en-US" altLang="ko-KR" sz="1200" kern="0" dirty="0">
              <a:solidFill>
                <a:srgbClr val="404040"/>
              </a:solidFill>
              <a:latin typeface="나눔스퀘어OTF_ac ExtraBold" panose="020B0600000101010101" pitchFamily="34" charset="-127"/>
              <a:ea typeface="나눔스퀘어OTF_ac ExtraBold" panose="020B0600000101010101" pitchFamily="34" charset="-127"/>
              <a:cs typeface="+mn-ea"/>
              <a:sym typeface="+mn-lt"/>
            </a:endParaRPr>
          </a:p>
          <a:p>
            <a:pPr algn="ctr" defTabSz="742709">
              <a:defRPr/>
            </a:pPr>
            <a:r>
              <a:rPr lang="ko-KR" altLang="en-US" sz="1200" kern="0" dirty="0">
                <a:solidFill>
                  <a:srgbClr val="404040"/>
                </a:solidFill>
                <a:latin typeface="나눔스퀘어OTF_ac ExtraBold" panose="020B0600000101010101" pitchFamily="34" charset="-127"/>
                <a:ea typeface="나눔스퀘어OTF_ac ExtraBold" panose="020B0600000101010101" pitchFamily="34" charset="-127"/>
                <a:cs typeface="+mn-ea"/>
                <a:sym typeface="+mn-lt"/>
              </a:rPr>
              <a:t>금융서비스</a:t>
            </a:r>
            <a:endParaRPr lang="en-US" altLang="ko-KR" sz="1200" kern="0" dirty="0">
              <a:solidFill>
                <a:srgbClr val="404040"/>
              </a:solidFill>
              <a:latin typeface="나눔스퀘어OTF_ac ExtraBold" panose="020B0600000101010101" pitchFamily="34" charset="-127"/>
              <a:ea typeface="나눔스퀘어OTF_ac ExtraBold" panose="020B0600000101010101" pitchFamily="34" charset="-127"/>
              <a:cs typeface="+mn-ea"/>
              <a:sym typeface="+mn-lt"/>
            </a:endParaRPr>
          </a:p>
          <a:p>
            <a:pPr algn="ctr" defTabSz="742709">
              <a:defRPr/>
            </a:pPr>
            <a:r>
              <a:rPr lang="ko-KR" altLang="en-US" sz="1200" kern="0" dirty="0">
                <a:solidFill>
                  <a:srgbClr val="404040"/>
                </a:solidFill>
                <a:latin typeface="나눔스퀘어OTF_ac ExtraBold" panose="020B0600000101010101" pitchFamily="34" charset="-127"/>
                <a:ea typeface="나눔스퀘어OTF_ac ExtraBold" panose="020B0600000101010101" pitchFamily="34" charset="-127"/>
                <a:cs typeface="+mn-ea"/>
                <a:sym typeface="+mn-lt"/>
              </a:rPr>
              <a:t>적용기반 확대</a:t>
            </a:r>
            <a:endParaRPr lang="zh-CN" altLang="en-US" sz="1200" kern="0" dirty="0">
              <a:solidFill>
                <a:srgbClr val="404040"/>
              </a:solidFill>
              <a:latin typeface="나눔스퀘어OTF_ac ExtraBold" panose="020B0600000101010101" pitchFamily="34" charset="-127"/>
              <a:ea typeface="Spoqa Han Sans Neo" panose="020B0500000000000000" pitchFamily="34" charset="-127"/>
              <a:cs typeface="+mn-ea"/>
              <a:sym typeface="+mn-lt"/>
            </a:endParaRPr>
          </a:p>
        </p:txBody>
      </p:sp>
      <p:sp>
        <p:nvSpPr>
          <p:cNvPr id="19" name="圆角矩形 5">
            <a:extLst>
              <a:ext uri="{FF2B5EF4-FFF2-40B4-BE49-F238E27FC236}">
                <a16:creationId xmlns:a16="http://schemas.microsoft.com/office/drawing/2014/main" id="{E05F61D5-0900-4D08-A9DA-B66C70D08B5F}"/>
              </a:ext>
            </a:extLst>
          </p:cNvPr>
          <p:cNvSpPr/>
          <p:nvPr/>
        </p:nvSpPr>
        <p:spPr>
          <a:xfrm>
            <a:off x="1687795" y="3211288"/>
            <a:ext cx="1303054" cy="689696"/>
          </a:xfrm>
          <a:prstGeom prst="roundRect">
            <a:avLst>
              <a:gd name="adj" fmla="val 7822"/>
            </a:avLst>
          </a:prstGeom>
          <a:solidFill>
            <a:schemeClr val="bg1">
              <a:lumMod val="95000"/>
            </a:schemeClr>
          </a:solidFill>
          <a:ln w="25400" cap="flat" cmpd="sng" algn="ctr">
            <a:solidFill>
              <a:schemeClr val="bg1">
                <a:lumMod val="8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742709">
              <a:defRPr/>
            </a:pPr>
            <a:r>
              <a:rPr lang="ko-KR" altLang="en-US" sz="1200" kern="0" dirty="0">
                <a:solidFill>
                  <a:srgbClr val="404040"/>
                </a:solidFill>
                <a:latin typeface="나눔스퀘어OTF_ac ExtraBold" panose="020B0600000101010101" pitchFamily="34" charset="-127"/>
                <a:ea typeface="나눔스퀘어OTF_ac ExtraBold" panose="020B0600000101010101" pitchFamily="34" charset="-127"/>
                <a:cs typeface="+mn-ea"/>
                <a:sym typeface="+mn-lt"/>
              </a:rPr>
              <a:t>금융 </a:t>
            </a:r>
            <a:r>
              <a:rPr lang="ko-KR" altLang="en-US" sz="1200" kern="0" dirty="0" err="1">
                <a:solidFill>
                  <a:srgbClr val="404040"/>
                </a:solidFill>
                <a:latin typeface="나눔스퀘어OTF_ac ExtraBold" panose="020B0600000101010101" pitchFamily="34" charset="-127"/>
                <a:ea typeface="나눔스퀘어OTF_ac ExtraBold" panose="020B0600000101010101" pitchFamily="34" charset="-127"/>
                <a:cs typeface="+mn-ea"/>
                <a:sym typeface="+mn-lt"/>
              </a:rPr>
              <a:t>빅테이터</a:t>
            </a:r>
            <a:r>
              <a:rPr lang="ko-KR" altLang="en-US" sz="1200" kern="0" dirty="0">
                <a:solidFill>
                  <a:srgbClr val="404040"/>
                </a:solidFill>
                <a:latin typeface="나눔스퀘어OTF_ac ExtraBold" panose="020B0600000101010101" pitchFamily="34" charset="-127"/>
                <a:ea typeface="나눔스퀘어OTF_ac ExtraBold" panose="020B0600000101010101" pitchFamily="34" charset="-127"/>
                <a:cs typeface="+mn-ea"/>
                <a:sym typeface="+mn-lt"/>
              </a:rPr>
              <a:t> 활성화 지원</a:t>
            </a:r>
            <a:endParaRPr lang="zh-CN" altLang="en-US" sz="1200" kern="0" dirty="0">
              <a:solidFill>
                <a:srgbClr val="404040"/>
              </a:solidFill>
              <a:latin typeface="나눔스퀘어OTF_ac ExtraBold" panose="020B0600000101010101" pitchFamily="34" charset="-127"/>
              <a:ea typeface="Spoqa Han Sans Neo" panose="020B0500000000000000" pitchFamily="34" charset="-127"/>
              <a:cs typeface="+mn-ea"/>
              <a:sym typeface="+mn-lt"/>
            </a:endParaRPr>
          </a:p>
        </p:txBody>
      </p:sp>
      <p:sp>
        <p:nvSpPr>
          <p:cNvPr id="20" name="圆角矩形 5">
            <a:extLst>
              <a:ext uri="{FF2B5EF4-FFF2-40B4-BE49-F238E27FC236}">
                <a16:creationId xmlns:a16="http://schemas.microsoft.com/office/drawing/2014/main" id="{641652C9-6417-417D-AE31-B9E6AFB89583}"/>
              </a:ext>
            </a:extLst>
          </p:cNvPr>
          <p:cNvSpPr/>
          <p:nvPr/>
        </p:nvSpPr>
        <p:spPr>
          <a:xfrm>
            <a:off x="1687795" y="3950921"/>
            <a:ext cx="1303054" cy="858657"/>
          </a:xfrm>
          <a:prstGeom prst="roundRect">
            <a:avLst>
              <a:gd name="adj" fmla="val 7822"/>
            </a:avLst>
          </a:prstGeom>
          <a:solidFill>
            <a:schemeClr val="bg1">
              <a:lumMod val="95000"/>
            </a:schemeClr>
          </a:solidFill>
          <a:ln w="25400" cap="flat" cmpd="sng" algn="ctr">
            <a:solidFill>
              <a:schemeClr val="bg1">
                <a:lumMod val="8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742709">
              <a:defRPr/>
            </a:pPr>
            <a:r>
              <a:rPr lang="ko-KR" altLang="en-US" sz="1200" kern="0" dirty="0" err="1">
                <a:solidFill>
                  <a:srgbClr val="404040"/>
                </a:solidFill>
                <a:latin typeface="나눔스퀘어OTF_ac ExtraBold" panose="020B0600000101010101" pitchFamily="34" charset="-127"/>
                <a:ea typeface="나눔스퀘어OTF_ac ExtraBold" panose="020B0600000101010101" pitchFamily="34" charset="-127"/>
                <a:cs typeface="+mn-ea"/>
                <a:sym typeface="+mn-lt"/>
              </a:rPr>
              <a:t>비대면</a:t>
            </a:r>
            <a:endParaRPr lang="en-US" altLang="ko-KR" sz="1200" kern="0" dirty="0">
              <a:solidFill>
                <a:srgbClr val="404040"/>
              </a:solidFill>
              <a:latin typeface="나눔스퀘어OTF_ac ExtraBold" panose="020B0600000101010101" pitchFamily="34" charset="-127"/>
              <a:ea typeface="나눔스퀘어OTF_ac ExtraBold" panose="020B0600000101010101" pitchFamily="34" charset="-127"/>
              <a:cs typeface="+mn-ea"/>
              <a:sym typeface="+mn-lt"/>
            </a:endParaRPr>
          </a:p>
          <a:p>
            <a:pPr algn="ctr" defTabSz="742709">
              <a:defRPr/>
            </a:pPr>
            <a:r>
              <a:rPr lang="ko-KR" altLang="en-US" sz="1200" kern="0" dirty="0">
                <a:solidFill>
                  <a:srgbClr val="404040"/>
                </a:solidFill>
                <a:latin typeface="나눔스퀘어OTF_ac ExtraBold" panose="020B0600000101010101" pitchFamily="34" charset="-127"/>
                <a:ea typeface="나눔스퀘어OTF_ac ExtraBold" panose="020B0600000101010101" pitchFamily="34" charset="-127"/>
                <a:cs typeface="+mn-ea"/>
                <a:sym typeface="+mn-lt"/>
              </a:rPr>
              <a:t>금융거래</a:t>
            </a:r>
            <a:endParaRPr lang="en-US" altLang="ko-KR" sz="1200" kern="0" dirty="0">
              <a:solidFill>
                <a:srgbClr val="404040"/>
              </a:solidFill>
              <a:latin typeface="나눔스퀘어OTF_ac ExtraBold" panose="020B0600000101010101" pitchFamily="34" charset="-127"/>
              <a:ea typeface="나눔스퀘어OTF_ac ExtraBold" panose="020B0600000101010101" pitchFamily="34" charset="-127"/>
              <a:cs typeface="+mn-ea"/>
              <a:sym typeface="+mn-lt"/>
            </a:endParaRPr>
          </a:p>
          <a:p>
            <a:pPr algn="ctr" defTabSz="742709">
              <a:defRPr/>
            </a:pPr>
            <a:r>
              <a:rPr lang="ko-KR" altLang="en-US" sz="1200" kern="0" dirty="0">
                <a:solidFill>
                  <a:srgbClr val="404040"/>
                </a:solidFill>
                <a:latin typeface="나눔스퀘어OTF_ac ExtraBold" panose="020B0600000101010101" pitchFamily="34" charset="-127"/>
                <a:ea typeface="나눔스퀘어OTF_ac ExtraBold" panose="020B0600000101010101" pitchFamily="34" charset="-127"/>
                <a:cs typeface="+mn-ea"/>
                <a:sym typeface="+mn-lt"/>
              </a:rPr>
              <a:t>제약요인 해소</a:t>
            </a:r>
            <a:endParaRPr lang="zh-CN" altLang="en-US" sz="1200" kern="0" dirty="0">
              <a:solidFill>
                <a:srgbClr val="404040"/>
              </a:solidFill>
              <a:latin typeface="나눔스퀘어OTF_ac ExtraBold" panose="020B0600000101010101" pitchFamily="34" charset="-127"/>
              <a:ea typeface="Spoqa Han Sans Neo" panose="020B0500000000000000" pitchFamily="34" charset="-127"/>
              <a:cs typeface="+mn-ea"/>
              <a:sym typeface="+mn-lt"/>
            </a:endParaRPr>
          </a:p>
        </p:txBody>
      </p:sp>
      <p:sp>
        <p:nvSpPr>
          <p:cNvPr id="21" name="圆角矩形 5">
            <a:extLst>
              <a:ext uri="{FF2B5EF4-FFF2-40B4-BE49-F238E27FC236}">
                <a16:creationId xmlns:a16="http://schemas.microsoft.com/office/drawing/2014/main" id="{077A6162-8758-4629-9046-B8D6BEDE09E9}"/>
              </a:ext>
            </a:extLst>
          </p:cNvPr>
          <p:cNvSpPr/>
          <p:nvPr/>
        </p:nvSpPr>
        <p:spPr>
          <a:xfrm>
            <a:off x="1687795" y="4852069"/>
            <a:ext cx="1303054" cy="1046950"/>
          </a:xfrm>
          <a:prstGeom prst="roundRect">
            <a:avLst>
              <a:gd name="adj" fmla="val 7822"/>
            </a:avLst>
          </a:prstGeom>
          <a:solidFill>
            <a:schemeClr val="bg1">
              <a:lumMod val="95000"/>
            </a:schemeClr>
          </a:solidFill>
          <a:ln w="25400" cap="flat" cmpd="sng" algn="ctr">
            <a:solidFill>
              <a:schemeClr val="bg1">
                <a:lumMod val="8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742709">
              <a:defRPr/>
            </a:pPr>
            <a:r>
              <a:rPr lang="ko-KR" altLang="en-US" sz="1200" kern="0" dirty="0" err="1">
                <a:solidFill>
                  <a:srgbClr val="404040"/>
                </a:solidFill>
                <a:latin typeface="나눔스퀘어OTF_ac ExtraBold" panose="020B0600000101010101" pitchFamily="34" charset="-127"/>
                <a:ea typeface="나눔스퀘어OTF_ac ExtraBold" panose="020B0600000101010101" pitchFamily="34" charset="-127"/>
                <a:cs typeface="+mn-ea"/>
                <a:sym typeface="+mn-lt"/>
              </a:rPr>
              <a:t>비대면</a:t>
            </a:r>
            <a:endParaRPr lang="en-US" altLang="ko-KR" sz="1200" kern="0" dirty="0">
              <a:solidFill>
                <a:srgbClr val="404040"/>
              </a:solidFill>
              <a:latin typeface="나눔스퀘어OTF_ac ExtraBold" panose="020B0600000101010101" pitchFamily="34" charset="-127"/>
              <a:ea typeface="나눔스퀘어OTF_ac ExtraBold" panose="020B0600000101010101" pitchFamily="34" charset="-127"/>
              <a:cs typeface="+mn-ea"/>
              <a:sym typeface="+mn-lt"/>
            </a:endParaRPr>
          </a:p>
          <a:p>
            <a:pPr algn="ctr" defTabSz="742709">
              <a:defRPr/>
            </a:pPr>
            <a:r>
              <a:rPr lang="ko-KR" altLang="en-US" sz="1200" kern="0" dirty="0">
                <a:solidFill>
                  <a:srgbClr val="404040"/>
                </a:solidFill>
                <a:latin typeface="나눔스퀘어OTF_ac ExtraBold" panose="020B0600000101010101" pitchFamily="34" charset="-127"/>
                <a:ea typeface="나눔스퀘어OTF_ac ExtraBold" panose="020B0600000101010101" pitchFamily="34" charset="-127"/>
                <a:cs typeface="+mn-ea"/>
                <a:sym typeface="+mn-lt"/>
              </a:rPr>
              <a:t>금융거래</a:t>
            </a:r>
            <a:endParaRPr lang="en-US" altLang="ko-KR" sz="1200" kern="0" dirty="0">
              <a:solidFill>
                <a:srgbClr val="404040"/>
              </a:solidFill>
              <a:latin typeface="나눔스퀘어OTF_ac ExtraBold" panose="020B0600000101010101" pitchFamily="34" charset="-127"/>
              <a:ea typeface="나눔스퀘어OTF_ac ExtraBold" panose="020B0600000101010101" pitchFamily="34" charset="-127"/>
              <a:cs typeface="+mn-ea"/>
              <a:sym typeface="+mn-lt"/>
            </a:endParaRPr>
          </a:p>
          <a:p>
            <a:pPr algn="ctr" defTabSz="742709">
              <a:defRPr/>
            </a:pPr>
            <a:r>
              <a:rPr lang="ko-KR" altLang="en-US" sz="1200" kern="0" dirty="0">
                <a:solidFill>
                  <a:srgbClr val="404040"/>
                </a:solidFill>
                <a:latin typeface="나눔스퀘어OTF_ac ExtraBold" panose="020B0600000101010101" pitchFamily="34" charset="-127"/>
                <a:ea typeface="나눔스퀘어OTF_ac ExtraBold" panose="020B0600000101010101" pitchFamily="34" charset="-127"/>
                <a:cs typeface="+mn-ea"/>
                <a:sym typeface="+mn-lt"/>
              </a:rPr>
              <a:t>제약요인 해소</a:t>
            </a:r>
            <a:endParaRPr lang="zh-CN" altLang="en-US" sz="1200" kern="0" dirty="0">
              <a:solidFill>
                <a:srgbClr val="404040"/>
              </a:solidFill>
              <a:latin typeface="나눔스퀘어OTF_ac ExtraBold" panose="020B0600000101010101" pitchFamily="34" charset="-127"/>
              <a:ea typeface="Spoqa Han Sans Neo" panose="020B0500000000000000" pitchFamily="34" charset="-127"/>
              <a:cs typeface="+mn-ea"/>
              <a:sym typeface="+mn-lt"/>
            </a:endParaRPr>
          </a:p>
        </p:txBody>
      </p:sp>
      <p:sp>
        <p:nvSpPr>
          <p:cNvPr id="22" name="圆角矩形 5">
            <a:extLst>
              <a:ext uri="{FF2B5EF4-FFF2-40B4-BE49-F238E27FC236}">
                <a16:creationId xmlns:a16="http://schemas.microsoft.com/office/drawing/2014/main" id="{611F6547-9BEF-4A0B-97B4-4047D9D38B15}"/>
              </a:ext>
            </a:extLst>
          </p:cNvPr>
          <p:cNvSpPr/>
          <p:nvPr/>
        </p:nvSpPr>
        <p:spPr>
          <a:xfrm>
            <a:off x="3080973" y="1722904"/>
            <a:ext cx="4470990" cy="694055"/>
          </a:xfrm>
          <a:prstGeom prst="roundRect">
            <a:avLst>
              <a:gd name="adj" fmla="val 7822"/>
            </a:avLst>
          </a:prstGeom>
          <a:solidFill>
            <a:schemeClr val="bg1"/>
          </a:solidFill>
          <a:ln w="25400" cap="flat" cmpd="sng" algn="ctr">
            <a:solidFill>
              <a:schemeClr val="bg2"/>
            </a:solidFill>
            <a:prstDash val="solid"/>
          </a:ln>
          <a:effectLst/>
        </p:spPr>
        <p:txBody>
          <a:bodyPr rtlCol="0" anchor="ctr"/>
          <a:lstStyle/>
          <a:p>
            <a:pPr defTabSz="742709">
              <a:defRPr/>
            </a:pPr>
            <a:endParaRPr lang="en-US" altLang="ko-KR" sz="1125" kern="0" dirty="0">
              <a:solidFill>
                <a:srgbClr val="404040"/>
              </a:solidFill>
              <a:latin typeface="Spoqa Han Sans Neo" panose="020B0500000000000000" pitchFamily="34" charset="-127"/>
              <a:ea typeface="Spoqa Han Sans Neo" panose="020B0500000000000000" pitchFamily="34" charset="-127"/>
              <a:cs typeface="+mn-ea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B4482A-A2BE-499D-BA64-F008E7604F71}"/>
              </a:ext>
            </a:extLst>
          </p:cNvPr>
          <p:cNvSpPr txBox="1"/>
          <p:nvPr/>
        </p:nvSpPr>
        <p:spPr>
          <a:xfrm>
            <a:off x="3146098" y="1735225"/>
            <a:ext cx="30262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rgbClr val="BE0010"/>
                </a:solidFill>
                <a:latin typeface="나눔스퀘어OTF_ac ExtraBold" panose="020B0600000101010101" pitchFamily="34" charset="-127"/>
                <a:ea typeface="나눔스퀘어OTF_ac ExtraBold" panose="020B0600000101010101" pitchFamily="34" charset="-127"/>
              </a:rPr>
              <a:t>▶ </a:t>
            </a:r>
            <a:r>
              <a:rPr lang="ko-KR" altLang="en-US" sz="1200" dirty="0" err="1">
                <a:solidFill>
                  <a:srgbClr val="BE0010"/>
                </a:solidFill>
                <a:latin typeface="나눔스퀘어OTF_ac ExtraBold" panose="020B0600000101010101" pitchFamily="34" charset="-127"/>
                <a:ea typeface="나눔스퀘어OTF_ac ExtraBold" panose="020B0600000101010101" pitchFamily="34" charset="-127"/>
              </a:rPr>
              <a:t>핀테크</a:t>
            </a:r>
            <a:r>
              <a:rPr lang="ko-KR" altLang="en-US" sz="1200" dirty="0">
                <a:solidFill>
                  <a:srgbClr val="BE0010"/>
                </a:solidFill>
                <a:latin typeface="나눔스퀘어OTF_ac ExtraBold" panose="020B0600000101010101" pitchFamily="34" charset="-127"/>
                <a:ea typeface="나눔스퀘어OTF_ac ExtraBold" panose="020B0600000101010101" pitchFamily="34" charset="-127"/>
              </a:rPr>
              <a:t> 기업의 원활한 자금조달 지원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4B9E4D-54E3-45AC-A396-DA722F179D6A}"/>
              </a:ext>
            </a:extLst>
          </p:cNvPr>
          <p:cNvSpPr txBox="1"/>
          <p:nvPr/>
        </p:nvSpPr>
        <p:spPr>
          <a:xfrm>
            <a:off x="3292065" y="2001460"/>
            <a:ext cx="3651660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42709">
              <a:defRPr/>
            </a:pPr>
            <a:r>
              <a:rPr lang="en-US" altLang="ko-KR" sz="1125" kern="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  <a:cs typeface="+mn-ea"/>
                <a:sym typeface="+mn-lt"/>
              </a:rPr>
              <a:t>- </a:t>
            </a:r>
            <a:r>
              <a:rPr lang="ko-KR" altLang="en-US" sz="1125" kern="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  <a:cs typeface="+mn-ea"/>
                <a:sym typeface="+mn-lt"/>
              </a:rPr>
              <a:t>금융회사의 </a:t>
            </a:r>
            <a:r>
              <a:rPr lang="ko-KR" altLang="en-US" sz="1125" kern="0" dirty="0" err="1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  <a:cs typeface="+mn-ea"/>
                <a:sym typeface="+mn-lt"/>
              </a:rPr>
              <a:t>핀테크</a:t>
            </a:r>
            <a:r>
              <a:rPr lang="ko-KR" altLang="en-US" sz="1125" kern="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  <a:cs typeface="+mn-ea"/>
                <a:sym typeface="+mn-lt"/>
              </a:rPr>
              <a:t> 기업 출자제약 해소</a:t>
            </a:r>
            <a:endParaRPr lang="en-US" altLang="ko-KR" sz="1125" kern="0" dirty="0">
              <a:solidFill>
                <a:srgbClr val="404040"/>
              </a:solidFill>
              <a:latin typeface="Spoqa Han Sans Neo" panose="020B0500000000000000" pitchFamily="34" charset="-127"/>
              <a:ea typeface="Spoqa Han Sans Neo" panose="020B0500000000000000" pitchFamily="34" charset="-127"/>
              <a:cs typeface="+mn-ea"/>
              <a:sym typeface="+mn-lt"/>
            </a:endParaRPr>
          </a:p>
          <a:p>
            <a:pPr defTabSz="742709">
              <a:defRPr/>
            </a:pPr>
            <a:r>
              <a:rPr lang="en-US" altLang="ko-KR" sz="1125" kern="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  <a:cs typeface="+mn-ea"/>
                <a:sym typeface="+mn-lt"/>
              </a:rPr>
              <a:t>- </a:t>
            </a:r>
            <a:r>
              <a:rPr lang="ko-KR" altLang="en-US" sz="1125" kern="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  <a:cs typeface="+mn-ea"/>
                <a:sym typeface="+mn-lt"/>
              </a:rPr>
              <a:t>벤처 ∙</a:t>
            </a:r>
            <a:r>
              <a:rPr lang="ko-KR" altLang="en-US" sz="1125" kern="0" dirty="0" err="1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  <a:cs typeface="+mn-ea"/>
                <a:sym typeface="+mn-lt"/>
              </a:rPr>
              <a:t>창투조합의</a:t>
            </a:r>
            <a:r>
              <a:rPr lang="ko-KR" altLang="en-US" sz="1125" kern="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  <a:cs typeface="+mn-ea"/>
                <a:sym typeface="+mn-lt"/>
              </a:rPr>
              <a:t> </a:t>
            </a:r>
            <a:r>
              <a:rPr lang="ko-KR" altLang="en-US" sz="1125" kern="0" dirty="0" err="1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  <a:cs typeface="+mn-ea"/>
                <a:sym typeface="+mn-lt"/>
              </a:rPr>
              <a:t>핀테크</a:t>
            </a:r>
            <a:r>
              <a:rPr lang="ko-KR" altLang="en-US" sz="1125" kern="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  <a:cs typeface="+mn-ea"/>
                <a:sym typeface="+mn-lt"/>
              </a:rPr>
              <a:t> </a:t>
            </a:r>
            <a:r>
              <a:rPr lang="ko-KR" altLang="en-US" sz="1125" kern="0" dirty="0" err="1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  <a:cs typeface="+mn-ea"/>
                <a:sym typeface="+mn-lt"/>
              </a:rPr>
              <a:t>금융사</a:t>
            </a:r>
            <a:r>
              <a:rPr lang="ko-KR" altLang="en-US" sz="1125" kern="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  <a:cs typeface="+mn-ea"/>
                <a:sym typeface="+mn-lt"/>
              </a:rPr>
              <a:t> 투자 허용</a:t>
            </a:r>
            <a:endParaRPr lang="zh-CN" altLang="en-US" sz="1125" kern="0" dirty="0">
              <a:solidFill>
                <a:srgbClr val="404040"/>
              </a:solidFill>
              <a:latin typeface="Spoqa Han Sans Neo" panose="020B0500000000000000" pitchFamily="34" charset="-127"/>
              <a:ea typeface="Spoqa Han Sans Neo" panose="020B0500000000000000" pitchFamily="34" charset="-127"/>
              <a:cs typeface="+mn-ea"/>
              <a:sym typeface="+mn-lt"/>
            </a:endParaRPr>
          </a:p>
        </p:txBody>
      </p:sp>
      <p:sp>
        <p:nvSpPr>
          <p:cNvPr id="26" name="圆角矩形 5">
            <a:extLst>
              <a:ext uri="{FF2B5EF4-FFF2-40B4-BE49-F238E27FC236}">
                <a16:creationId xmlns:a16="http://schemas.microsoft.com/office/drawing/2014/main" id="{2D78557B-5DD2-411C-8F45-3B768897A7C9}"/>
              </a:ext>
            </a:extLst>
          </p:cNvPr>
          <p:cNvSpPr/>
          <p:nvPr/>
        </p:nvSpPr>
        <p:spPr>
          <a:xfrm>
            <a:off x="3080973" y="2462675"/>
            <a:ext cx="4470990" cy="694055"/>
          </a:xfrm>
          <a:prstGeom prst="roundRect">
            <a:avLst>
              <a:gd name="adj" fmla="val 7822"/>
            </a:avLst>
          </a:prstGeom>
          <a:solidFill>
            <a:schemeClr val="bg1"/>
          </a:solidFill>
          <a:ln w="25400" cap="flat" cmpd="sng" algn="ctr">
            <a:solidFill>
              <a:schemeClr val="bg2"/>
            </a:solidFill>
            <a:prstDash val="solid"/>
          </a:ln>
          <a:effectLst/>
        </p:spPr>
        <p:txBody>
          <a:bodyPr rtlCol="0" anchor="ctr"/>
          <a:lstStyle/>
          <a:p>
            <a:pPr defTabSz="742709">
              <a:defRPr/>
            </a:pPr>
            <a:endParaRPr lang="en-US" altLang="ko-KR" sz="1125" kern="0" dirty="0">
              <a:solidFill>
                <a:srgbClr val="404040"/>
              </a:solidFill>
              <a:latin typeface="Spoqa Han Sans Neo" panose="020B0500000000000000" pitchFamily="34" charset="-127"/>
              <a:ea typeface="Spoqa Han Sans Neo" panose="020B0500000000000000" pitchFamily="34" charset="-127"/>
              <a:cs typeface="+mn-ea"/>
              <a:sym typeface="+mn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5E69615-6A5E-4886-9040-B12A482E6EF9}"/>
              </a:ext>
            </a:extLst>
          </p:cNvPr>
          <p:cNvSpPr txBox="1"/>
          <p:nvPr/>
        </p:nvSpPr>
        <p:spPr>
          <a:xfrm>
            <a:off x="3146097" y="2474997"/>
            <a:ext cx="3750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rgbClr val="BE0010"/>
                </a:solidFill>
                <a:latin typeface="나눔스퀘어OTF_ac ExtraBold" panose="020B0600000101010101" pitchFamily="34" charset="-127"/>
                <a:ea typeface="나눔스퀘어OTF_ac ExtraBold" panose="020B0600000101010101" pitchFamily="34" charset="-127"/>
              </a:rPr>
              <a:t>▶ 신기술의 금융시스템 및 규율체계 적용가능성 확대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BFAE8DF-32D4-48F0-A5DF-A6CA9F2E2BD4}"/>
              </a:ext>
            </a:extLst>
          </p:cNvPr>
          <p:cNvSpPr txBox="1"/>
          <p:nvPr/>
        </p:nvSpPr>
        <p:spPr>
          <a:xfrm>
            <a:off x="3292066" y="2741231"/>
            <a:ext cx="3895646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42709">
              <a:defRPr/>
            </a:pPr>
            <a:r>
              <a:rPr lang="en-US" altLang="ko-KR" sz="1125" kern="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  <a:cs typeface="+mn-ea"/>
                <a:sym typeface="+mn-lt"/>
              </a:rPr>
              <a:t>- AI </a:t>
            </a:r>
            <a:r>
              <a:rPr lang="ko-KR" altLang="en-US" sz="1125" kern="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  <a:cs typeface="+mn-ea"/>
                <a:sym typeface="+mn-lt"/>
              </a:rPr>
              <a:t>등 신기술 활용 인증방식 관련 가이드라인 마련</a:t>
            </a:r>
            <a:endParaRPr lang="en-US" altLang="ko-KR" sz="1125" kern="0" dirty="0">
              <a:solidFill>
                <a:srgbClr val="404040"/>
              </a:solidFill>
              <a:latin typeface="Spoqa Han Sans Neo" panose="020B0500000000000000" pitchFamily="34" charset="-127"/>
              <a:ea typeface="Spoqa Han Sans Neo" panose="020B0500000000000000" pitchFamily="34" charset="-127"/>
              <a:cs typeface="+mn-ea"/>
              <a:sym typeface="+mn-lt"/>
            </a:endParaRPr>
          </a:p>
          <a:p>
            <a:pPr defTabSz="742709">
              <a:defRPr/>
            </a:pPr>
            <a:r>
              <a:rPr lang="en-US" altLang="ko-KR" sz="1125" kern="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  <a:cs typeface="+mn-ea"/>
                <a:sym typeface="+mn-lt"/>
              </a:rPr>
              <a:t>- </a:t>
            </a:r>
            <a:r>
              <a:rPr lang="ko-KR" altLang="en-US" sz="1125" kern="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  <a:cs typeface="+mn-ea"/>
                <a:sym typeface="+mn-lt"/>
              </a:rPr>
              <a:t>블록체인 활용 금융서비스 감독 방안 수립</a:t>
            </a:r>
            <a:endParaRPr lang="zh-CN" altLang="en-US" sz="1125" kern="0" dirty="0">
              <a:solidFill>
                <a:srgbClr val="404040"/>
              </a:solidFill>
              <a:latin typeface="Spoqa Han Sans Neo" panose="020B0500000000000000" pitchFamily="34" charset="-127"/>
              <a:ea typeface="Spoqa Han Sans Neo" panose="020B0500000000000000" pitchFamily="34" charset="-127"/>
              <a:cs typeface="+mn-ea"/>
              <a:sym typeface="+mn-lt"/>
            </a:endParaRPr>
          </a:p>
        </p:txBody>
      </p:sp>
      <p:sp>
        <p:nvSpPr>
          <p:cNvPr id="29" name="圆角矩形 5">
            <a:extLst>
              <a:ext uri="{FF2B5EF4-FFF2-40B4-BE49-F238E27FC236}">
                <a16:creationId xmlns:a16="http://schemas.microsoft.com/office/drawing/2014/main" id="{6266C80E-7F7F-44EF-94A4-13DF44225E8C}"/>
              </a:ext>
            </a:extLst>
          </p:cNvPr>
          <p:cNvSpPr/>
          <p:nvPr/>
        </p:nvSpPr>
        <p:spPr>
          <a:xfrm>
            <a:off x="3080973" y="3211287"/>
            <a:ext cx="4470990" cy="685534"/>
          </a:xfrm>
          <a:prstGeom prst="roundRect">
            <a:avLst>
              <a:gd name="adj" fmla="val 7822"/>
            </a:avLst>
          </a:prstGeom>
          <a:solidFill>
            <a:schemeClr val="bg1"/>
          </a:solidFill>
          <a:ln w="25400" cap="flat" cmpd="sng" algn="ctr">
            <a:solidFill>
              <a:schemeClr val="bg2"/>
            </a:solidFill>
            <a:prstDash val="solid"/>
          </a:ln>
          <a:effectLst/>
        </p:spPr>
        <p:txBody>
          <a:bodyPr rtlCol="0" anchor="ctr"/>
          <a:lstStyle/>
          <a:p>
            <a:pPr defTabSz="742709">
              <a:defRPr/>
            </a:pPr>
            <a:endParaRPr lang="en-US" altLang="ko-KR" sz="1125" kern="0" dirty="0">
              <a:solidFill>
                <a:srgbClr val="404040"/>
              </a:solidFill>
              <a:latin typeface="Spoqa Han Sans Neo" panose="020B0500000000000000" pitchFamily="34" charset="-127"/>
              <a:ea typeface="Spoqa Han Sans Neo" panose="020B0500000000000000" pitchFamily="34" charset="-127"/>
              <a:cs typeface="+mn-ea"/>
              <a:sym typeface="+mn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0C2D65F-C1B0-45D6-8F6A-1DF1219FE7FB}"/>
              </a:ext>
            </a:extLst>
          </p:cNvPr>
          <p:cNvSpPr txBox="1"/>
          <p:nvPr/>
        </p:nvSpPr>
        <p:spPr>
          <a:xfrm>
            <a:off x="3146097" y="3215088"/>
            <a:ext cx="3750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rgbClr val="BE0010"/>
                </a:solidFill>
                <a:latin typeface="나눔스퀘어OTF_ac ExtraBold" panose="020B0600000101010101" pitchFamily="34" charset="-127"/>
                <a:ea typeface="나눔스퀘어OTF_ac ExtraBold" panose="020B0600000101010101" pitchFamily="34" charset="-127"/>
              </a:rPr>
              <a:t>▶ 신기술의 금융시스템 및 규율체계 적용가능성 확대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1BD293A-86FA-4022-83D2-7B0792B83EE5}"/>
              </a:ext>
            </a:extLst>
          </p:cNvPr>
          <p:cNvSpPr txBox="1"/>
          <p:nvPr/>
        </p:nvSpPr>
        <p:spPr>
          <a:xfrm>
            <a:off x="3292065" y="3481322"/>
            <a:ext cx="3941807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42709">
              <a:defRPr/>
            </a:pPr>
            <a:r>
              <a:rPr lang="en-US" altLang="ko-KR" sz="1125" kern="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  <a:cs typeface="+mn-ea"/>
                <a:sym typeface="+mn-lt"/>
              </a:rPr>
              <a:t>- </a:t>
            </a:r>
            <a:r>
              <a:rPr lang="ko-KR" altLang="en-US" sz="1125" kern="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  <a:cs typeface="+mn-ea"/>
                <a:sym typeface="+mn-lt"/>
              </a:rPr>
              <a:t>카드 가맹점 매출정보의 </a:t>
            </a:r>
            <a:r>
              <a:rPr lang="ko-KR" altLang="en-US" sz="1125" kern="0" dirty="0" err="1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  <a:cs typeface="+mn-ea"/>
                <a:sym typeface="+mn-lt"/>
              </a:rPr>
              <a:t>핀테크</a:t>
            </a:r>
            <a:r>
              <a:rPr lang="ko-KR" altLang="en-US" sz="1125" kern="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  <a:cs typeface="+mn-ea"/>
                <a:sym typeface="+mn-lt"/>
              </a:rPr>
              <a:t> 기업 등에 공유</a:t>
            </a:r>
            <a:endParaRPr lang="en-US" altLang="ko-KR" sz="1125" kern="0" dirty="0">
              <a:solidFill>
                <a:srgbClr val="404040"/>
              </a:solidFill>
              <a:latin typeface="Spoqa Han Sans Neo" panose="020B0500000000000000" pitchFamily="34" charset="-127"/>
              <a:ea typeface="Spoqa Han Sans Neo" panose="020B0500000000000000" pitchFamily="34" charset="-127"/>
              <a:cs typeface="+mn-ea"/>
              <a:sym typeface="+mn-lt"/>
            </a:endParaRPr>
          </a:p>
          <a:p>
            <a:pPr defTabSz="742709">
              <a:defRPr/>
            </a:pPr>
            <a:r>
              <a:rPr lang="en-US" altLang="ko-KR" sz="1125" kern="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  <a:cs typeface="+mn-ea"/>
                <a:sym typeface="+mn-lt"/>
              </a:rPr>
              <a:t>- </a:t>
            </a:r>
            <a:r>
              <a:rPr lang="ko-KR" altLang="en-US" sz="1125" kern="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  <a:cs typeface="+mn-ea"/>
                <a:sym typeface="+mn-lt"/>
              </a:rPr>
              <a:t>금융지주회사 계열사 간 데이터 활용 규제 합리화</a:t>
            </a:r>
            <a:endParaRPr lang="zh-CN" altLang="en-US" sz="1125" kern="0" dirty="0">
              <a:solidFill>
                <a:srgbClr val="404040"/>
              </a:solidFill>
              <a:latin typeface="Spoqa Han Sans Neo" panose="020B0500000000000000" pitchFamily="34" charset="-127"/>
              <a:ea typeface="Spoqa Han Sans Neo" panose="020B0500000000000000" pitchFamily="34" charset="-127"/>
              <a:cs typeface="+mn-ea"/>
              <a:sym typeface="+mn-lt"/>
            </a:endParaRPr>
          </a:p>
        </p:txBody>
      </p:sp>
      <p:sp>
        <p:nvSpPr>
          <p:cNvPr id="32" name="圆角矩形 5">
            <a:extLst>
              <a:ext uri="{FF2B5EF4-FFF2-40B4-BE49-F238E27FC236}">
                <a16:creationId xmlns:a16="http://schemas.microsoft.com/office/drawing/2014/main" id="{B691DB8F-6D3F-455D-B4DB-C491C5E7985A}"/>
              </a:ext>
            </a:extLst>
          </p:cNvPr>
          <p:cNvSpPr/>
          <p:nvPr/>
        </p:nvSpPr>
        <p:spPr>
          <a:xfrm>
            <a:off x="3080973" y="3950920"/>
            <a:ext cx="4470990" cy="858658"/>
          </a:xfrm>
          <a:prstGeom prst="roundRect">
            <a:avLst>
              <a:gd name="adj" fmla="val 7822"/>
            </a:avLst>
          </a:prstGeom>
          <a:solidFill>
            <a:schemeClr val="bg1"/>
          </a:solidFill>
          <a:ln w="25400" cap="flat" cmpd="sng" algn="ctr">
            <a:solidFill>
              <a:schemeClr val="bg2"/>
            </a:solidFill>
            <a:prstDash val="solid"/>
          </a:ln>
          <a:effectLst/>
        </p:spPr>
        <p:txBody>
          <a:bodyPr rtlCol="0" anchor="ctr"/>
          <a:lstStyle/>
          <a:p>
            <a:pPr defTabSz="742709">
              <a:defRPr/>
            </a:pPr>
            <a:endParaRPr lang="en-US" altLang="ko-KR" sz="1125" kern="0" dirty="0">
              <a:solidFill>
                <a:srgbClr val="404040"/>
              </a:solidFill>
              <a:latin typeface="Spoqa Han Sans Neo" panose="020B0500000000000000" pitchFamily="34" charset="-127"/>
              <a:ea typeface="Spoqa Han Sans Neo" panose="020B0500000000000000" pitchFamily="34" charset="-127"/>
              <a:cs typeface="+mn-ea"/>
              <a:sym typeface="+mn-l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00EA74B-62AE-43C6-8950-BCA4B166D324}"/>
              </a:ext>
            </a:extLst>
          </p:cNvPr>
          <p:cNvSpPr txBox="1"/>
          <p:nvPr/>
        </p:nvSpPr>
        <p:spPr>
          <a:xfrm>
            <a:off x="3146097" y="3954720"/>
            <a:ext cx="3750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rgbClr val="BE0010"/>
                </a:solidFill>
                <a:latin typeface="나눔스퀘어OTF_ac ExtraBold" panose="020B0600000101010101" pitchFamily="34" charset="-127"/>
                <a:ea typeface="나눔스퀘어OTF_ac ExtraBold" panose="020B0600000101010101" pitchFamily="34" charset="-127"/>
              </a:rPr>
              <a:t>▶ </a:t>
            </a:r>
            <a:r>
              <a:rPr lang="ko-KR" altLang="en-US" sz="1200" dirty="0" err="1">
                <a:solidFill>
                  <a:srgbClr val="BE0010"/>
                </a:solidFill>
                <a:latin typeface="나눔스퀘어OTF_ac ExtraBold" panose="020B0600000101010101" pitchFamily="34" charset="-127"/>
                <a:ea typeface="나눔스퀘어OTF_ac ExtraBold" panose="020B0600000101010101" pitchFamily="34" charset="-127"/>
              </a:rPr>
              <a:t>핀테크</a:t>
            </a:r>
            <a:r>
              <a:rPr lang="ko-KR" altLang="en-US" sz="1200" dirty="0">
                <a:solidFill>
                  <a:srgbClr val="BE0010"/>
                </a:solidFill>
                <a:latin typeface="나눔스퀘어OTF_ac ExtraBold" panose="020B0600000101010101" pitchFamily="34" charset="-127"/>
                <a:ea typeface="나눔스퀘어OTF_ac ExtraBold" panose="020B0600000101010101" pitchFamily="34" charset="-127"/>
              </a:rPr>
              <a:t> 서비스 경쟁력 강화 및 소비자 편익 제고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042A1D1-7637-4A90-8F45-3137D359D404}"/>
              </a:ext>
            </a:extLst>
          </p:cNvPr>
          <p:cNvSpPr txBox="1"/>
          <p:nvPr/>
        </p:nvSpPr>
        <p:spPr>
          <a:xfrm>
            <a:off x="3292065" y="4220955"/>
            <a:ext cx="3941807" cy="611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42709">
              <a:defRPr/>
            </a:pPr>
            <a:r>
              <a:rPr lang="en-US" altLang="ko-KR" sz="1125" kern="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  <a:cs typeface="+mn-ea"/>
                <a:sym typeface="+mn-lt"/>
              </a:rPr>
              <a:t>- </a:t>
            </a:r>
            <a:r>
              <a:rPr lang="ko-KR" altLang="en-US" sz="1125" kern="0" dirty="0" err="1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  <a:cs typeface="+mn-ea"/>
                <a:sym typeface="+mn-lt"/>
              </a:rPr>
              <a:t>비대면</a:t>
            </a:r>
            <a:r>
              <a:rPr lang="ko-KR" altLang="en-US" sz="1125" kern="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  <a:cs typeface="+mn-ea"/>
                <a:sym typeface="+mn-lt"/>
              </a:rPr>
              <a:t> </a:t>
            </a:r>
            <a:r>
              <a:rPr lang="ko-KR" altLang="en-US" sz="1125" kern="0" dirty="0" err="1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  <a:cs typeface="+mn-ea"/>
                <a:sym typeface="+mn-lt"/>
              </a:rPr>
              <a:t>계좌계설</a:t>
            </a:r>
            <a:r>
              <a:rPr lang="ko-KR" altLang="en-US" sz="1125" kern="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  <a:cs typeface="+mn-ea"/>
                <a:sym typeface="+mn-lt"/>
              </a:rPr>
              <a:t> 허용범위 확대</a:t>
            </a:r>
            <a:endParaRPr lang="en-US" altLang="ko-KR" sz="1125" kern="0" dirty="0">
              <a:solidFill>
                <a:srgbClr val="404040"/>
              </a:solidFill>
              <a:latin typeface="Spoqa Han Sans Neo" panose="020B0500000000000000" pitchFamily="34" charset="-127"/>
              <a:ea typeface="Spoqa Han Sans Neo" panose="020B0500000000000000" pitchFamily="34" charset="-127"/>
              <a:cs typeface="+mn-ea"/>
              <a:sym typeface="+mn-lt"/>
            </a:endParaRPr>
          </a:p>
          <a:p>
            <a:pPr defTabSz="742709">
              <a:defRPr/>
            </a:pPr>
            <a:r>
              <a:rPr lang="en-US" altLang="ko-KR" sz="1125" kern="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  <a:cs typeface="+mn-ea"/>
                <a:sym typeface="+mn-lt"/>
              </a:rPr>
              <a:t>- </a:t>
            </a:r>
            <a:r>
              <a:rPr lang="ko-KR" altLang="en-US" sz="1125" kern="0" dirty="0" err="1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  <a:cs typeface="+mn-ea"/>
                <a:sym typeface="+mn-lt"/>
              </a:rPr>
              <a:t>바이오정보</a:t>
            </a:r>
            <a:r>
              <a:rPr lang="ko-KR" altLang="en-US" sz="1125" kern="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  <a:cs typeface="+mn-ea"/>
                <a:sym typeface="+mn-lt"/>
              </a:rPr>
              <a:t> </a:t>
            </a:r>
            <a:r>
              <a:rPr lang="ko-KR" altLang="en-US" sz="1125" kern="0" dirty="0" err="1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  <a:cs typeface="+mn-ea"/>
                <a:sym typeface="+mn-lt"/>
              </a:rPr>
              <a:t>활용시</a:t>
            </a:r>
            <a:r>
              <a:rPr lang="ko-KR" altLang="en-US" sz="1125" kern="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  <a:cs typeface="+mn-ea"/>
                <a:sym typeface="+mn-lt"/>
              </a:rPr>
              <a:t> 실명확인 간소화</a:t>
            </a:r>
            <a:endParaRPr lang="en-US" altLang="ko-KR" sz="1125" kern="0" dirty="0">
              <a:solidFill>
                <a:srgbClr val="404040"/>
              </a:solidFill>
              <a:latin typeface="Spoqa Han Sans Neo" panose="020B0500000000000000" pitchFamily="34" charset="-127"/>
              <a:ea typeface="Spoqa Han Sans Neo" panose="020B0500000000000000" pitchFamily="34" charset="-127"/>
              <a:cs typeface="+mn-ea"/>
              <a:sym typeface="+mn-lt"/>
            </a:endParaRPr>
          </a:p>
          <a:p>
            <a:pPr defTabSz="742709">
              <a:defRPr/>
            </a:pPr>
            <a:r>
              <a:rPr lang="en-US" altLang="ko-KR" sz="1125" kern="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  <a:cs typeface="+mn-ea"/>
                <a:sym typeface="+mn-lt"/>
              </a:rPr>
              <a:t>- </a:t>
            </a:r>
            <a:r>
              <a:rPr lang="ko-KR" altLang="en-US" sz="1125" kern="0" dirty="0" err="1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  <a:cs typeface="+mn-ea"/>
                <a:sym typeface="+mn-lt"/>
              </a:rPr>
              <a:t>비대면</a:t>
            </a:r>
            <a:r>
              <a:rPr lang="ko-KR" altLang="en-US" sz="1125" kern="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  <a:cs typeface="+mn-ea"/>
                <a:sym typeface="+mn-lt"/>
              </a:rPr>
              <a:t> </a:t>
            </a:r>
            <a:r>
              <a:rPr lang="ko-KR" altLang="en-US" sz="1125" kern="0" dirty="0" err="1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  <a:cs typeface="+mn-ea"/>
                <a:sym typeface="+mn-lt"/>
              </a:rPr>
              <a:t>투자일임계약의</a:t>
            </a:r>
            <a:r>
              <a:rPr lang="ko-KR" altLang="en-US" sz="1125" kern="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  <a:cs typeface="+mn-ea"/>
                <a:sym typeface="+mn-lt"/>
              </a:rPr>
              <a:t> 설명의무 이행방식 다양화</a:t>
            </a:r>
            <a:endParaRPr lang="zh-CN" altLang="en-US" sz="1125" kern="0" dirty="0">
              <a:solidFill>
                <a:srgbClr val="404040"/>
              </a:solidFill>
              <a:latin typeface="Spoqa Han Sans Neo" panose="020B0500000000000000" pitchFamily="34" charset="-127"/>
              <a:ea typeface="Spoqa Han Sans Neo" panose="020B0500000000000000" pitchFamily="34" charset="-127"/>
              <a:cs typeface="+mn-ea"/>
              <a:sym typeface="+mn-lt"/>
            </a:endParaRPr>
          </a:p>
        </p:txBody>
      </p:sp>
      <p:sp>
        <p:nvSpPr>
          <p:cNvPr id="36" name="圆角矩形 5">
            <a:extLst>
              <a:ext uri="{FF2B5EF4-FFF2-40B4-BE49-F238E27FC236}">
                <a16:creationId xmlns:a16="http://schemas.microsoft.com/office/drawing/2014/main" id="{150332F5-D90B-4CD5-9B0D-E8BBD2EC0FCB}"/>
              </a:ext>
            </a:extLst>
          </p:cNvPr>
          <p:cNvSpPr/>
          <p:nvPr/>
        </p:nvSpPr>
        <p:spPr>
          <a:xfrm>
            <a:off x="3080973" y="4854915"/>
            <a:ext cx="4470990" cy="1046951"/>
          </a:xfrm>
          <a:prstGeom prst="roundRect">
            <a:avLst>
              <a:gd name="adj" fmla="val 7822"/>
            </a:avLst>
          </a:prstGeom>
          <a:solidFill>
            <a:schemeClr val="bg1"/>
          </a:solidFill>
          <a:ln w="25400" cap="flat" cmpd="sng" algn="ctr">
            <a:solidFill>
              <a:schemeClr val="bg2"/>
            </a:solidFill>
            <a:prstDash val="solid"/>
          </a:ln>
          <a:effectLst/>
        </p:spPr>
        <p:txBody>
          <a:bodyPr rtlCol="0" anchor="ctr"/>
          <a:lstStyle/>
          <a:p>
            <a:pPr defTabSz="742709">
              <a:defRPr/>
            </a:pPr>
            <a:endParaRPr lang="en-US" altLang="ko-KR" sz="1125" kern="0" dirty="0">
              <a:solidFill>
                <a:srgbClr val="404040"/>
              </a:solidFill>
              <a:latin typeface="Spoqa Han Sans Neo" panose="020B0500000000000000" pitchFamily="34" charset="-127"/>
              <a:ea typeface="Spoqa Han Sans Neo" panose="020B0500000000000000" pitchFamily="34" charset="-127"/>
              <a:cs typeface="+mn-ea"/>
              <a:sym typeface="+mn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AFF6659-DB4C-4060-A200-FA21F380B809}"/>
              </a:ext>
            </a:extLst>
          </p:cNvPr>
          <p:cNvSpPr txBox="1"/>
          <p:nvPr/>
        </p:nvSpPr>
        <p:spPr>
          <a:xfrm>
            <a:off x="3146097" y="4858716"/>
            <a:ext cx="3750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rgbClr val="BE0010"/>
                </a:solidFill>
                <a:latin typeface="나눔스퀘어OTF_ac ExtraBold" panose="020B0600000101010101" pitchFamily="34" charset="-127"/>
                <a:ea typeface="나눔스퀘어OTF_ac ExtraBold" panose="020B0600000101010101" pitchFamily="34" charset="-127"/>
              </a:rPr>
              <a:t>▶ 디지털 혁신을 통한 금융산업의 경쟁력 강화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C7736B6-1A5E-47D0-85F8-AEFAF4FB5A2B}"/>
              </a:ext>
            </a:extLst>
          </p:cNvPr>
          <p:cNvSpPr txBox="1"/>
          <p:nvPr/>
        </p:nvSpPr>
        <p:spPr>
          <a:xfrm>
            <a:off x="3292065" y="5124952"/>
            <a:ext cx="3750522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42709">
              <a:defRPr/>
            </a:pPr>
            <a:r>
              <a:rPr lang="en-US" altLang="ko-KR" sz="1125" kern="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  <a:cs typeface="+mn-ea"/>
                <a:sym typeface="+mn-lt"/>
              </a:rPr>
              <a:t>- </a:t>
            </a:r>
            <a:r>
              <a:rPr lang="ko-KR" altLang="en-US" sz="1125" kern="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  <a:cs typeface="+mn-ea"/>
                <a:sym typeface="+mn-lt"/>
              </a:rPr>
              <a:t>은행 부수업무로 이동통신망사업 허용</a:t>
            </a:r>
            <a:endParaRPr lang="en-US" altLang="ko-KR" sz="1125" kern="0" dirty="0">
              <a:solidFill>
                <a:srgbClr val="404040"/>
              </a:solidFill>
              <a:latin typeface="Spoqa Han Sans Neo" panose="020B0500000000000000" pitchFamily="34" charset="-127"/>
              <a:ea typeface="Spoqa Han Sans Neo" panose="020B0500000000000000" pitchFamily="34" charset="-127"/>
              <a:cs typeface="+mn-ea"/>
              <a:sym typeface="+mn-lt"/>
            </a:endParaRPr>
          </a:p>
          <a:p>
            <a:pPr defTabSz="742709">
              <a:defRPr/>
            </a:pPr>
            <a:r>
              <a:rPr lang="en-US" altLang="ko-KR" sz="1125" kern="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  <a:cs typeface="+mn-ea"/>
                <a:sym typeface="+mn-lt"/>
              </a:rPr>
              <a:t>- </a:t>
            </a:r>
            <a:r>
              <a:rPr lang="ko-KR" altLang="en-US" sz="1125" kern="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  <a:cs typeface="+mn-ea"/>
                <a:sym typeface="+mn-lt"/>
              </a:rPr>
              <a:t>자동차보험 분야 정보공유 활성화</a:t>
            </a:r>
            <a:endParaRPr lang="en-US" altLang="ko-KR" sz="1125" kern="0" dirty="0">
              <a:solidFill>
                <a:srgbClr val="404040"/>
              </a:solidFill>
              <a:latin typeface="Spoqa Han Sans Neo" panose="020B0500000000000000" pitchFamily="34" charset="-127"/>
              <a:ea typeface="Spoqa Han Sans Neo" panose="020B0500000000000000" pitchFamily="34" charset="-127"/>
              <a:cs typeface="+mn-ea"/>
              <a:sym typeface="+mn-lt"/>
            </a:endParaRPr>
          </a:p>
          <a:p>
            <a:pPr defTabSz="742709">
              <a:defRPr/>
            </a:pPr>
            <a:r>
              <a:rPr lang="en-US" altLang="ko-KR" sz="1125" kern="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  <a:cs typeface="+mn-ea"/>
                <a:sym typeface="+mn-lt"/>
              </a:rPr>
              <a:t>- </a:t>
            </a:r>
            <a:r>
              <a:rPr lang="ko-KR" altLang="en-US" sz="1125" kern="0" dirty="0" err="1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  <a:cs typeface="+mn-ea"/>
                <a:sym typeface="+mn-lt"/>
              </a:rPr>
              <a:t>헬스케어서비스</a:t>
            </a:r>
            <a:r>
              <a:rPr lang="ko-KR" altLang="en-US" sz="1125" kern="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  <a:cs typeface="+mn-ea"/>
                <a:sym typeface="+mn-lt"/>
              </a:rPr>
              <a:t> 제공근거 마련</a:t>
            </a:r>
            <a:endParaRPr lang="en-US" altLang="ko-KR" sz="1125" kern="0" dirty="0">
              <a:solidFill>
                <a:srgbClr val="404040"/>
              </a:solidFill>
              <a:latin typeface="Spoqa Han Sans Neo" panose="020B0500000000000000" pitchFamily="34" charset="-127"/>
              <a:ea typeface="Spoqa Han Sans Neo" panose="020B0500000000000000" pitchFamily="34" charset="-127"/>
              <a:cs typeface="+mn-ea"/>
              <a:sym typeface="+mn-lt"/>
            </a:endParaRPr>
          </a:p>
          <a:p>
            <a:pPr defTabSz="742709">
              <a:defRPr/>
            </a:pPr>
            <a:r>
              <a:rPr lang="en-US" altLang="ko-KR" sz="1125" kern="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  <a:cs typeface="+mn-ea"/>
                <a:sym typeface="+mn-lt"/>
              </a:rPr>
              <a:t>- </a:t>
            </a:r>
            <a:r>
              <a:rPr lang="ko-KR" altLang="en-US" sz="1125" kern="0" dirty="0" err="1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  <a:cs typeface="+mn-ea"/>
                <a:sym typeface="+mn-lt"/>
              </a:rPr>
              <a:t>핀테크</a:t>
            </a:r>
            <a:r>
              <a:rPr lang="ko-KR" altLang="en-US" sz="1125" kern="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  <a:cs typeface="+mn-ea"/>
                <a:sym typeface="+mn-lt"/>
              </a:rPr>
              <a:t> 업무 </a:t>
            </a:r>
            <a:r>
              <a:rPr lang="ko-KR" altLang="en-US" sz="1125" kern="0" dirty="0" err="1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  <a:cs typeface="+mn-ea"/>
                <a:sym typeface="+mn-lt"/>
              </a:rPr>
              <a:t>제휴시</a:t>
            </a:r>
            <a:r>
              <a:rPr lang="en-US" altLang="ko-KR" sz="1125" kern="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  <a:cs typeface="+mn-ea"/>
                <a:sym typeface="+mn-lt"/>
              </a:rPr>
              <a:t> </a:t>
            </a:r>
            <a:r>
              <a:rPr lang="ko-KR" altLang="en-US" sz="1125" kern="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  <a:cs typeface="+mn-ea"/>
                <a:sym typeface="+mn-lt"/>
              </a:rPr>
              <a:t>수익배분 자율화</a:t>
            </a:r>
            <a:endParaRPr lang="zh-CN" altLang="en-US" sz="1125" kern="0" dirty="0">
              <a:solidFill>
                <a:srgbClr val="404040"/>
              </a:solidFill>
              <a:latin typeface="Spoqa Han Sans Neo" panose="020B0500000000000000" pitchFamily="34" charset="-127"/>
              <a:ea typeface="Spoqa Han Sans Neo" panose="020B0500000000000000" pitchFamily="34" charset="-127"/>
              <a:cs typeface="+mn-ea"/>
              <a:sym typeface="+mn-lt"/>
            </a:endParaRPr>
          </a:p>
        </p:txBody>
      </p: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455D55FC-256E-4CD3-A8FA-9D55A15C2D5E}"/>
              </a:ext>
            </a:extLst>
          </p:cNvPr>
          <p:cNvGrpSpPr/>
          <p:nvPr/>
        </p:nvGrpSpPr>
        <p:grpSpPr>
          <a:xfrm>
            <a:off x="4064726" y="967610"/>
            <a:ext cx="857173" cy="52239"/>
            <a:chOff x="-1488724" y="-815796"/>
            <a:chExt cx="1406643" cy="85725"/>
          </a:xfrm>
        </p:grpSpPr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E545391C-B8FF-4D3B-BBC4-32F5D09F9DCC}"/>
                </a:ext>
              </a:extLst>
            </p:cNvPr>
            <p:cNvSpPr/>
            <p:nvPr/>
          </p:nvSpPr>
          <p:spPr>
            <a:xfrm>
              <a:off x="-1488724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41" name="타원 40">
              <a:extLst>
                <a:ext uri="{FF2B5EF4-FFF2-40B4-BE49-F238E27FC236}">
                  <a16:creationId xmlns:a16="http://schemas.microsoft.com/office/drawing/2014/main" id="{F71BF603-9BD0-416C-B90A-8E5E2AF21B2B}"/>
                </a:ext>
              </a:extLst>
            </p:cNvPr>
            <p:cNvSpPr/>
            <p:nvPr/>
          </p:nvSpPr>
          <p:spPr>
            <a:xfrm>
              <a:off x="-1158495" y="-815796"/>
              <a:ext cx="85725" cy="85725"/>
            </a:xfrm>
            <a:prstGeom prst="ellipse">
              <a:avLst/>
            </a:prstGeom>
            <a:solidFill>
              <a:srgbClr val="BE001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42" name="타원 41">
              <a:extLst>
                <a:ext uri="{FF2B5EF4-FFF2-40B4-BE49-F238E27FC236}">
                  <a16:creationId xmlns:a16="http://schemas.microsoft.com/office/drawing/2014/main" id="{490A00A7-936B-4F3D-935A-A101699A9305}"/>
                </a:ext>
              </a:extLst>
            </p:cNvPr>
            <p:cNvSpPr/>
            <p:nvPr/>
          </p:nvSpPr>
          <p:spPr>
            <a:xfrm>
              <a:off x="-828266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43" name="타원 42">
              <a:extLst>
                <a:ext uri="{FF2B5EF4-FFF2-40B4-BE49-F238E27FC236}">
                  <a16:creationId xmlns:a16="http://schemas.microsoft.com/office/drawing/2014/main" id="{8889BED2-A95F-4AAF-AA3D-C46CC2CF711B}"/>
                </a:ext>
              </a:extLst>
            </p:cNvPr>
            <p:cNvSpPr/>
            <p:nvPr/>
          </p:nvSpPr>
          <p:spPr>
            <a:xfrm>
              <a:off x="-498037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44" name="타원 43">
              <a:extLst>
                <a:ext uri="{FF2B5EF4-FFF2-40B4-BE49-F238E27FC236}">
                  <a16:creationId xmlns:a16="http://schemas.microsoft.com/office/drawing/2014/main" id="{79976E22-3739-4BC6-8230-460215E2D783}"/>
                </a:ext>
              </a:extLst>
            </p:cNvPr>
            <p:cNvSpPr/>
            <p:nvPr/>
          </p:nvSpPr>
          <p:spPr>
            <a:xfrm>
              <a:off x="-167806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</p:grpSp>
    </p:spTree>
    <p:extLst>
      <p:ext uri="{BB962C8B-B14F-4D97-AF65-F5344CB8AC3E}">
        <p14:creationId xmlns:p14="http://schemas.microsoft.com/office/powerpoint/2010/main" val="33878390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F16E4A7-AF2D-42CE-91A0-374B8485C014}"/>
              </a:ext>
            </a:extLst>
          </p:cNvPr>
          <p:cNvSpPr txBox="1"/>
          <p:nvPr/>
        </p:nvSpPr>
        <p:spPr>
          <a:xfrm>
            <a:off x="6677284" y="1475575"/>
            <a:ext cx="17493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&lt;</a:t>
            </a:r>
            <a:r>
              <a:rPr lang="ko-KR" altLang="en-US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출처 </a:t>
            </a:r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: </a:t>
            </a:r>
            <a:r>
              <a:rPr lang="ko-KR" altLang="en-US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아시아경제</a:t>
            </a:r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&gt;</a:t>
            </a:r>
            <a:endParaRPr lang="ko-KR" altLang="en-US" sz="900" dirty="0">
              <a:solidFill>
                <a:srgbClr val="404040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E9329406-B427-49E5-BAC1-DE948DD0800B}"/>
              </a:ext>
            </a:extLst>
          </p:cNvPr>
          <p:cNvGrpSpPr/>
          <p:nvPr/>
        </p:nvGrpSpPr>
        <p:grpSpPr>
          <a:xfrm>
            <a:off x="1162053" y="1280004"/>
            <a:ext cx="2405741" cy="383813"/>
            <a:chOff x="-124634" y="682632"/>
            <a:chExt cx="1700299" cy="658392"/>
          </a:xfrm>
        </p:grpSpPr>
        <p:sp>
          <p:nvSpPr>
            <p:cNvPr id="13" name="사각형: 둥근 모서리 12">
              <a:extLst>
                <a:ext uri="{FF2B5EF4-FFF2-40B4-BE49-F238E27FC236}">
                  <a16:creationId xmlns:a16="http://schemas.microsoft.com/office/drawing/2014/main" id="{14C26450-DE56-4C88-909E-9FA21DC8AA17}"/>
                </a:ext>
              </a:extLst>
            </p:cNvPr>
            <p:cNvSpPr/>
            <p:nvPr/>
          </p:nvSpPr>
          <p:spPr>
            <a:xfrm>
              <a:off x="-124634" y="682632"/>
              <a:ext cx="1700299" cy="646331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19"/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8E7A6F8C-20B8-46BE-892E-88A058F1F5D9}"/>
                </a:ext>
              </a:extLst>
            </p:cNvPr>
            <p:cNvSpPr/>
            <p:nvPr/>
          </p:nvSpPr>
          <p:spPr>
            <a:xfrm>
              <a:off x="104322" y="732331"/>
              <a:ext cx="1394405" cy="608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706" b="1" spc="-92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핀테크</a:t>
              </a:r>
              <a:r>
                <a:rPr lang="ko-KR" altLang="en-US" sz="1706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 육성 제도</a:t>
              </a:r>
              <a:endParaRPr lang="en-US" altLang="ko-KR" sz="1706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endParaRPr>
            </a:p>
          </p:txBody>
        </p:sp>
      </p:grpSp>
      <p:pic>
        <p:nvPicPr>
          <p:cNvPr id="15" name="그림 14">
            <a:extLst>
              <a:ext uri="{FF2B5EF4-FFF2-40B4-BE49-F238E27FC236}">
                <a16:creationId xmlns:a16="http://schemas.microsoft.com/office/drawing/2014/main" id="{6C30538A-8953-4942-9659-76C2A0C1DC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207" t="73753" r="7240" b="9169"/>
          <a:stretch/>
        </p:blipFill>
        <p:spPr>
          <a:xfrm>
            <a:off x="5742366" y="4325168"/>
            <a:ext cx="1405870" cy="713563"/>
          </a:xfrm>
          <a:prstGeom prst="rect">
            <a:avLst/>
          </a:prstGeom>
          <a:ln>
            <a:noFill/>
          </a:ln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A3DEF16D-5CAD-44C6-8750-978F8FC9ADC4}"/>
              </a:ext>
            </a:extLst>
          </p:cNvPr>
          <p:cNvGrpSpPr/>
          <p:nvPr/>
        </p:nvGrpSpPr>
        <p:grpSpPr>
          <a:xfrm>
            <a:off x="4064726" y="967610"/>
            <a:ext cx="857173" cy="52239"/>
            <a:chOff x="-1488724" y="-815796"/>
            <a:chExt cx="1406643" cy="85725"/>
          </a:xfrm>
        </p:grpSpPr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4466D37D-3B44-49AE-8D40-0D404AB0476B}"/>
                </a:ext>
              </a:extLst>
            </p:cNvPr>
            <p:cNvSpPr/>
            <p:nvPr/>
          </p:nvSpPr>
          <p:spPr>
            <a:xfrm>
              <a:off x="-1488724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E41E344C-987A-4891-88E3-38BDBD10B4A4}"/>
                </a:ext>
              </a:extLst>
            </p:cNvPr>
            <p:cNvSpPr/>
            <p:nvPr/>
          </p:nvSpPr>
          <p:spPr>
            <a:xfrm>
              <a:off x="-1158495" y="-815796"/>
              <a:ext cx="85725" cy="85725"/>
            </a:xfrm>
            <a:prstGeom prst="ellipse">
              <a:avLst/>
            </a:prstGeom>
            <a:solidFill>
              <a:srgbClr val="BE001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19" name="타원 18">
              <a:extLst>
                <a:ext uri="{FF2B5EF4-FFF2-40B4-BE49-F238E27FC236}">
                  <a16:creationId xmlns:a16="http://schemas.microsoft.com/office/drawing/2014/main" id="{D6CB0168-2019-4C6A-A172-0CC58E83C296}"/>
                </a:ext>
              </a:extLst>
            </p:cNvPr>
            <p:cNvSpPr/>
            <p:nvPr/>
          </p:nvSpPr>
          <p:spPr>
            <a:xfrm>
              <a:off x="-828266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68A82D16-282E-410C-8C0C-92A865A87901}"/>
                </a:ext>
              </a:extLst>
            </p:cNvPr>
            <p:cNvSpPr/>
            <p:nvPr/>
          </p:nvSpPr>
          <p:spPr>
            <a:xfrm>
              <a:off x="-498037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21" name="타원 20">
              <a:extLst>
                <a:ext uri="{FF2B5EF4-FFF2-40B4-BE49-F238E27FC236}">
                  <a16:creationId xmlns:a16="http://schemas.microsoft.com/office/drawing/2014/main" id="{7FC234D2-D889-4166-98DD-ACB4C05E996B}"/>
                </a:ext>
              </a:extLst>
            </p:cNvPr>
            <p:cNvSpPr/>
            <p:nvPr/>
          </p:nvSpPr>
          <p:spPr>
            <a:xfrm>
              <a:off x="-167806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</p:grpSp>
      <p:sp>
        <p:nvSpPr>
          <p:cNvPr id="2" name="직사각형 1">
            <a:extLst>
              <a:ext uri="{FF2B5EF4-FFF2-40B4-BE49-F238E27FC236}">
                <a16:creationId xmlns:a16="http://schemas.microsoft.com/office/drawing/2014/main" id="{6A71BAB2-1AAF-4F48-89F9-C42CEF55C303}"/>
              </a:ext>
            </a:extLst>
          </p:cNvPr>
          <p:cNvSpPr/>
          <p:nvPr/>
        </p:nvSpPr>
        <p:spPr>
          <a:xfrm>
            <a:off x="1660352" y="1888000"/>
            <a:ext cx="1907441" cy="500063"/>
          </a:xfrm>
          <a:prstGeom prst="rect">
            <a:avLst/>
          </a:prstGeom>
          <a:solidFill>
            <a:srgbClr val="558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50" dirty="0" err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핀테크</a:t>
            </a:r>
            <a:r>
              <a:rPr lang="ko-KR" altLang="en-US" sz="135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육성 가속화</a:t>
            </a: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4471347D-9120-4681-A0AD-1CE68BC5D2D6}"/>
              </a:ext>
            </a:extLst>
          </p:cNvPr>
          <p:cNvSpPr/>
          <p:nvPr/>
        </p:nvSpPr>
        <p:spPr>
          <a:xfrm>
            <a:off x="3595845" y="1888000"/>
            <a:ext cx="1908900" cy="500063"/>
          </a:xfrm>
          <a:prstGeom prst="rect">
            <a:avLst/>
          </a:prstGeom>
          <a:solidFill>
            <a:srgbClr val="1E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50" dirty="0" err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언택트</a:t>
            </a:r>
            <a:r>
              <a:rPr lang="ko-KR" altLang="en-US" sz="135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금융서비스 활성화</a:t>
            </a: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7181318D-87FD-481F-BA10-7900EF0C1B72}"/>
              </a:ext>
            </a:extLst>
          </p:cNvPr>
          <p:cNvSpPr/>
          <p:nvPr/>
        </p:nvSpPr>
        <p:spPr>
          <a:xfrm>
            <a:off x="5536978" y="1888000"/>
            <a:ext cx="1908900" cy="500063"/>
          </a:xfrm>
          <a:prstGeom prst="rect">
            <a:avLst/>
          </a:prstGeom>
          <a:solidFill>
            <a:srgbClr val="1025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5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디지털혁신</a:t>
            </a:r>
            <a:endParaRPr lang="en-US" altLang="ko-KR" sz="135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/>
            <a:r>
              <a:rPr lang="ko-KR" altLang="en-US" sz="135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금융인프라 구축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D4E20311-C343-4BC2-9003-2EBD51309483}"/>
              </a:ext>
            </a:extLst>
          </p:cNvPr>
          <p:cNvSpPr/>
          <p:nvPr/>
        </p:nvSpPr>
        <p:spPr>
          <a:xfrm>
            <a:off x="1660352" y="2420721"/>
            <a:ext cx="1907441" cy="2769044"/>
          </a:xfrm>
          <a:prstGeom prst="rect">
            <a:avLst/>
          </a:prstGeom>
          <a:noFill/>
          <a:ln w="25400">
            <a:solidFill>
              <a:srgbClr val="558E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EF424B94-D612-4C54-BBC2-03D1784213A2}"/>
              </a:ext>
            </a:extLst>
          </p:cNvPr>
          <p:cNvSpPr/>
          <p:nvPr/>
        </p:nvSpPr>
        <p:spPr>
          <a:xfrm>
            <a:off x="3597304" y="2420721"/>
            <a:ext cx="1907441" cy="2769044"/>
          </a:xfrm>
          <a:prstGeom prst="rect">
            <a:avLst/>
          </a:prstGeom>
          <a:noFill/>
          <a:ln w="25400">
            <a:solidFill>
              <a:srgbClr val="1E47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753954C6-E63B-4B90-8DE3-0C5F90D8801C}"/>
              </a:ext>
            </a:extLst>
          </p:cNvPr>
          <p:cNvSpPr/>
          <p:nvPr/>
        </p:nvSpPr>
        <p:spPr>
          <a:xfrm>
            <a:off x="5548618" y="2420721"/>
            <a:ext cx="1907441" cy="2769044"/>
          </a:xfrm>
          <a:prstGeom prst="rect">
            <a:avLst/>
          </a:prstGeom>
          <a:noFill/>
          <a:ln w="25400">
            <a:solidFill>
              <a:srgbClr val="1025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72C8C3-586D-42D7-9CA4-D81A34E0BA56}"/>
              </a:ext>
            </a:extLst>
          </p:cNvPr>
          <p:cNvSpPr txBox="1"/>
          <p:nvPr/>
        </p:nvSpPr>
        <p:spPr>
          <a:xfrm>
            <a:off x="1718834" y="2619277"/>
            <a:ext cx="270531" cy="300082"/>
          </a:xfrm>
          <a:prstGeom prst="rect">
            <a:avLst/>
          </a:prstGeom>
          <a:solidFill>
            <a:srgbClr val="558ED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50" dirty="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1</a:t>
            </a:r>
            <a:endParaRPr lang="ko-KR" altLang="en-US" sz="1350" dirty="0">
              <a:solidFill>
                <a:schemeClr val="bg1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9A521E-A497-4B39-9E5A-CB56C49AAC71}"/>
              </a:ext>
            </a:extLst>
          </p:cNvPr>
          <p:cNvSpPr txBox="1"/>
          <p:nvPr/>
        </p:nvSpPr>
        <p:spPr>
          <a:xfrm>
            <a:off x="2005137" y="2642361"/>
            <a:ext cx="156265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25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「디지털 </a:t>
            </a:r>
            <a:r>
              <a:rPr lang="ko-KR" altLang="en-US" sz="1125" dirty="0" err="1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샌드박스</a:t>
            </a:r>
            <a:r>
              <a:rPr lang="ko-KR" altLang="en-US" sz="1125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」 도입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F95E592-2FD1-4ED9-B855-5CC7A2C36A5B}"/>
              </a:ext>
            </a:extLst>
          </p:cNvPr>
          <p:cNvSpPr txBox="1"/>
          <p:nvPr/>
        </p:nvSpPr>
        <p:spPr>
          <a:xfrm>
            <a:off x="1718834" y="3163543"/>
            <a:ext cx="270531" cy="300082"/>
          </a:xfrm>
          <a:prstGeom prst="rect">
            <a:avLst/>
          </a:prstGeom>
          <a:solidFill>
            <a:srgbClr val="558ED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50" dirty="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2</a:t>
            </a:r>
            <a:endParaRPr lang="ko-KR" altLang="en-US" sz="1350" dirty="0">
              <a:solidFill>
                <a:schemeClr val="bg1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9098FB6-B69D-4FEE-9DDD-0552286A9772}"/>
              </a:ext>
            </a:extLst>
          </p:cNvPr>
          <p:cNvSpPr txBox="1"/>
          <p:nvPr/>
        </p:nvSpPr>
        <p:spPr>
          <a:xfrm>
            <a:off x="2005137" y="3094011"/>
            <a:ext cx="1562657" cy="647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1125" dirty="0" err="1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핀테크</a:t>
            </a:r>
            <a:r>
              <a:rPr lang="ko-KR" altLang="en-US" sz="1125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 성장단계별</a:t>
            </a:r>
            <a:endParaRPr lang="en-US" altLang="ko-KR" sz="1125" dirty="0">
              <a:solidFill>
                <a:srgbClr val="404040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  <a:p>
            <a:pPr>
              <a:lnSpc>
                <a:spcPct val="110000"/>
              </a:lnSpc>
            </a:pPr>
            <a:r>
              <a:rPr lang="ko-KR" altLang="en-US" sz="1125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체계적 지원시스템 구축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18C30E4-F532-4AB0-B99A-08ABC468E39B}"/>
              </a:ext>
            </a:extLst>
          </p:cNvPr>
          <p:cNvSpPr txBox="1"/>
          <p:nvPr/>
        </p:nvSpPr>
        <p:spPr>
          <a:xfrm>
            <a:off x="1718834" y="3740754"/>
            <a:ext cx="270531" cy="300082"/>
          </a:xfrm>
          <a:prstGeom prst="rect">
            <a:avLst/>
          </a:prstGeom>
          <a:solidFill>
            <a:srgbClr val="558ED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50" dirty="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3</a:t>
            </a:r>
            <a:endParaRPr lang="ko-KR" altLang="en-US" sz="1350" dirty="0">
              <a:solidFill>
                <a:schemeClr val="bg1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F7D7BB1-6232-431D-9FE7-08A5777A7561}"/>
              </a:ext>
            </a:extLst>
          </p:cNvPr>
          <p:cNvSpPr txBox="1"/>
          <p:nvPr/>
        </p:nvSpPr>
        <p:spPr>
          <a:xfrm>
            <a:off x="2005137" y="3671223"/>
            <a:ext cx="1562657" cy="457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1125" dirty="0" err="1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핀테크</a:t>
            </a:r>
            <a:r>
              <a:rPr lang="ko-KR" altLang="en-US" sz="1125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 지원기관 등</a:t>
            </a:r>
            <a:endParaRPr lang="en-US" altLang="ko-KR" sz="1125" dirty="0">
              <a:solidFill>
                <a:srgbClr val="404040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  <a:p>
            <a:pPr>
              <a:lnSpc>
                <a:spcPct val="110000"/>
              </a:lnSpc>
            </a:pPr>
            <a:r>
              <a:rPr lang="ko-KR" altLang="en-US" sz="1125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역량 강화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3A330FA-5B99-4775-8231-EA8F49A46645}"/>
              </a:ext>
            </a:extLst>
          </p:cNvPr>
          <p:cNvSpPr txBox="1"/>
          <p:nvPr/>
        </p:nvSpPr>
        <p:spPr>
          <a:xfrm>
            <a:off x="3655786" y="2619277"/>
            <a:ext cx="270531" cy="300082"/>
          </a:xfrm>
          <a:prstGeom prst="rect">
            <a:avLst/>
          </a:prstGeom>
          <a:solidFill>
            <a:srgbClr val="1E477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50" dirty="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1</a:t>
            </a:r>
            <a:endParaRPr lang="ko-KR" altLang="en-US" sz="1350" dirty="0">
              <a:solidFill>
                <a:schemeClr val="bg1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BD35B7F-4257-4DAC-9EB2-6717F4E7F3B2}"/>
              </a:ext>
            </a:extLst>
          </p:cNvPr>
          <p:cNvSpPr txBox="1"/>
          <p:nvPr/>
        </p:nvSpPr>
        <p:spPr>
          <a:xfrm>
            <a:off x="3942089" y="2642361"/>
            <a:ext cx="1562657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25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플랫폼 금융 활성화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B11D809-3B03-4C6A-A7A6-D10DDA727214}"/>
              </a:ext>
            </a:extLst>
          </p:cNvPr>
          <p:cNvSpPr txBox="1"/>
          <p:nvPr/>
        </p:nvSpPr>
        <p:spPr>
          <a:xfrm>
            <a:off x="3655786" y="3083020"/>
            <a:ext cx="270531" cy="300082"/>
          </a:xfrm>
          <a:prstGeom prst="rect">
            <a:avLst/>
          </a:prstGeom>
          <a:solidFill>
            <a:srgbClr val="1E477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50" dirty="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2</a:t>
            </a:r>
            <a:endParaRPr lang="ko-KR" altLang="en-US" sz="1350" dirty="0">
              <a:solidFill>
                <a:schemeClr val="bg1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A49DE1A-EA57-46BB-8A18-F6E59CD2DCB0}"/>
              </a:ext>
            </a:extLst>
          </p:cNvPr>
          <p:cNvSpPr txBox="1"/>
          <p:nvPr/>
        </p:nvSpPr>
        <p:spPr>
          <a:xfrm>
            <a:off x="3942088" y="3013488"/>
            <a:ext cx="1621139" cy="837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1125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편리하고 안전한 </a:t>
            </a:r>
            <a:r>
              <a:rPr lang="ko-KR" altLang="en-US" sz="1125" dirty="0" err="1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비대면</a:t>
            </a:r>
            <a:endParaRPr lang="en-US" altLang="ko-KR" sz="1125" dirty="0">
              <a:solidFill>
                <a:srgbClr val="404040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  <a:p>
            <a:pPr>
              <a:lnSpc>
                <a:spcPct val="110000"/>
              </a:lnSpc>
            </a:pPr>
            <a:r>
              <a:rPr lang="ko-KR" altLang="en-US" sz="1125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인증</a:t>
            </a:r>
            <a:r>
              <a:rPr lang="en-US" altLang="ko-KR" sz="1125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, </a:t>
            </a:r>
            <a:r>
              <a:rPr lang="ko-KR" altLang="en-US" sz="1125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신원확인 제도 마련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897C362-E5E4-4B63-AF57-4542515E2111}"/>
              </a:ext>
            </a:extLst>
          </p:cNvPr>
          <p:cNvSpPr txBox="1"/>
          <p:nvPr/>
        </p:nvSpPr>
        <p:spPr>
          <a:xfrm>
            <a:off x="3655786" y="3543724"/>
            <a:ext cx="270531" cy="300082"/>
          </a:xfrm>
          <a:prstGeom prst="rect">
            <a:avLst/>
          </a:prstGeom>
          <a:solidFill>
            <a:srgbClr val="1E477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50" dirty="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3</a:t>
            </a:r>
            <a:endParaRPr lang="ko-KR" altLang="en-US" sz="1350" dirty="0">
              <a:solidFill>
                <a:schemeClr val="bg1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DD6294F-B32C-4C32-B7FA-2A830830C7C9}"/>
              </a:ext>
            </a:extLst>
          </p:cNvPr>
          <p:cNvSpPr txBox="1"/>
          <p:nvPr/>
        </p:nvSpPr>
        <p:spPr>
          <a:xfrm>
            <a:off x="3666671" y="3992153"/>
            <a:ext cx="270531" cy="300082"/>
          </a:xfrm>
          <a:prstGeom prst="rect">
            <a:avLst/>
          </a:prstGeom>
          <a:solidFill>
            <a:srgbClr val="1E477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50" dirty="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4</a:t>
            </a:r>
            <a:endParaRPr lang="ko-KR" altLang="en-US" sz="1350" dirty="0">
              <a:solidFill>
                <a:schemeClr val="bg1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9EA9095-1AD9-430A-B38A-AAF8B481E31A}"/>
              </a:ext>
            </a:extLst>
          </p:cNvPr>
          <p:cNvSpPr txBox="1"/>
          <p:nvPr/>
        </p:nvSpPr>
        <p:spPr>
          <a:xfrm>
            <a:off x="3952975" y="3986717"/>
            <a:ext cx="1562657" cy="266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1125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「</a:t>
            </a:r>
            <a:r>
              <a:rPr lang="ko-KR" altLang="en-US" sz="1125" dirty="0" err="1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오픈뱅킹</a:t>
            </a:r>
            <a:r>
              <a:rPr lang="ko-KR" altLang="en-US" sz="1125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」 고도화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A7E5FFE-1BF2-4772-99B4-5A9AEC5333F1}"/>
              </a:ext>
            </a:extLst>
          </p:cNvPr>
          <p:cNvSpPr txBox="1"/>
          <p:nvPr/>
        </p:nvSpPr>
        <p:spPr>
          <a:xfrm>
            <a:off x="5607099" y="2619277"/>
            <a:ext cx="270531" cy="300082"/>
          </a:xfrm>
          <a:prstGeom prst="rect">
            <a:avLst/>
          </a:prstGeom>
          <a:solidFill>
            <a:srgbClr val="558ED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50" dirty="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1</a:t>
            </a:r>
            <a:endParaRPr lang="ko-KR" altLang="en-US" sz="1350" dirty="0">
              <a:solidFill>
                <a:schemeClr val="bg1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41584C0-F457-469D-9C4D-9CF71C4AD064}"/>
              </a:ext>
            </a:extLst>
          </p:cNvPr>
          <p:cNvSpPr txBox="1"/>
          <p:nvPr/>
        </p:nvSpPr>
        <p:spPr>
          <a:xfrm>
            <a:off x="5893402" y="2642360"/>
            <a:ext cx="1562657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25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자기정보를 효과적으로</a:t>
            </a:r>
            <a:endParaRPr lang="en-US" altLang="ko-KR" sz="1125" dirty="0">
              <a:solidFill>
                <a:srgbClr val="404040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  <a:p>
            <a:r>
              <a:rPr lang="ko-KR" altLang="en-US" sz="1125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관리하는 체계 구축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6948DF5-7419-4EA2-A513-672898BBC36E}"/>
              </a:ext>
            </a:extLst>
          </p:cNvPr>
          <p:cNvSpPr txBox="1"/>
          <p:nvPr/>
        </p:nvSpPr>
        <p:spPr>
          <a:xfrm>
            <a:off x="5607099" y="3163543"/>
            <a:ext cx="270531" cy="300082"/>
          </a:xfrm>
          <a:prstGeom prst="rect">
            <a:avLst/>
          </a:prstGeom>
          <a:solidFill>
            <a:srgbClr val="558ED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50" dirty="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2</a:t>
            </a:r>
            <a:endParaRPr lang="ko-KR" altLang="en-US" sz="1350" dirty="0">
              <a:solidFill>
                <a:schemeClr val="bg1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7630049-DE28-4047-A4E7-8656396D1EEB}"/>
              </a:ext>
            </a:extLst>
          </p:cNvPr>
          <p:cNvSpPr txBox="1"/>
          <p:nvPr/>
        </p:nvSpPr>
        <p:spPr>
          <a:xfrm>
            <a:off x="5893402" y="3094012"/>
            <a:ext cx="1562657" cy="647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1125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금융권 데이터 인프라</a:t>
            </a:r>
            <a:endParaRPr lang="en-US" altLang="ko-KR" sz="1125" dirty="0">
              <a:solidFill>
                <a:srgbClr val="404040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  <a:p>
            <a:pPr>
              <a:lnSpc>
                <a:spcPct val="110000"/>
              </a:lnSpc>
            </a:pPr>
            <a:r>
              <a:rPr lang="ko-KR" altLang="en-US" sz="1125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고도화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73F6390-D941-4653-995D-FEDD9484CAC8}"/>
              </a:ext>
            </a:extLst>
          </p:cNvPr>
          <p:cNvSpPr txBox="1"/>
          <p:nvPr/>
        </p:nvSpPr>
        <p:spPr>
          <a:xfrm>
            <a:off x="5607099" y="3740754"/>
            <a:ext cx="270531" cy="300082"/>
          </a:xfrm>
          <a:prstGeom prst="rect">
            <a:avLst/>
          </a:prstGeom>
          <a:solidFill>
            <a:srgbClr val="558ED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50" dirty="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3</a:t>
            </a:r>
            <a:endParaRPr lang="ko-KR" altLang="en-US" sz="1350" dirty="0">
              <a:solidFill>
                <a:schemeClr val="bg1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609AC8D-5209-4904-8B04-CEECFE460129}"/>
              </a:ext>
            </a:extLst>
          </p:cNvPr>
          <p:cNvSpPr txBox="1"/>
          <p:nvPr/>
        </p:nvSpPr>
        <p:spPr>
          <a:xfrm>
            <a:off x="5893402" y="3671223"/>
            <a:ext cx="1562657" cy="457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1125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금융분야 인공지능</a:t>
            </a:r>
            <a:endParaRPr lang="en-US" altLang="ko-KR" sz="1125" dirty="0">
              <a:solidFill>
                <a:srgbClr val="404040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  <a:p>
            <a:pPr>
              <a:lnSpc>
                <a:spcPct val="110000"/>
              </a:lnSpc>
            </a:pPr>
            <a:r>
              <a:rPr lang="ko-KR" altLang="en-US" sz="1125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서비스 인프라 확충</a:t>
            </a:r>
          </a:p>
        </p:txBody>
      </p:sp>
      <p:pic>
        <p:nvPicPr>
          <p:cNvPr id="45" name="그림 44">
            <a:extLst>
              <a:ext uri="{FF2B5EF4-FFF2-40B4-BE49-F238E27FC236}">
                <a16:creationId xmlns:a16="http://schemas.microsoft.com/office/drawing/2014/main" id="{2DFAB162-394B-4310-94D3-AD3EAF3F1D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61" t="74548" r="69066" b="9710"/>
          <a:stretch/>
        </p:blipFill>
        <p:spPr>
          <a:xfrm>
            <a:off x="1895616" y="4335312"/>
            <a:ext cx="1436915" cy="657734"/>
          </a:xfrm>
          <a:prstGeom prst="rect">
            <a:avLst/>
          </a:prstGeom>
          <a:ln>
            <a:noFill/>
          </a:ln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ACAC0623-E73C-49E5-BD59-E2BBFB1C54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46" t="73591" r="39040" b="8753"/>
          <a:stretch/>
        </p:blipFill>
        <p:spPr>
          <a:xfrm>
            <a:off x="3875382" y="4335312"/>
            <a:ext cx="1349828" cy="73770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58534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그룹 15">
            <a:extLst>
              <a:ext uri="{FF2B5EF4-FFF2-40B4-BE49-F238E27FC236}">
                <a16:creationId xmlns:a16="http://schemas.microsoft.com/office/drawing/2014/main" id="{A0D3D620-90DA-48F3-8E3E-D7D39ADEF9F0}"/>
              </a:ext>
            </a:extLst>
          </p:cNvPr>
          <p:cNvGrpSpPr/>
          <p:nvPr/>
        </p:nvGrpSpPr>
        <p:grpSpPr>
          <a:xfrm>
            <a:off x="1228224" y="1280005"/>
            <a:ext cx="3003041" cy="376782"/>
            <a:chOff x="-124634" y="682632"/>
            <a:chExt cx="1700299" cy="646331"/>
          </a:xfrm>
        </p:grpSpPr>
        <p:sp>
          <p:nvSpPr>
            <p:cNvPr id="17" name="사각형: 둥근 모서리 16">
              <a:extLst>
                <a:ext uri="{FF2B5EF4-FFF2-40B4-BE49-F238E27FC236}">
                  <a16:creationId xmlns:a16="http://schemas.microsoft.com/office/drawing/2014/main" id="{402330CC-6910-4C05-AD6D-595014155188}"/>
                </a:ext>
              </a:extLst>
            </p:cNvPr>
            <p:cNvSpPr/>
            <p:nvPr/>
          </p:nvSpPr>
          <p:spPr>
            <a:xfrm>
              <a:off x="-124634" y="682632"/>
              <a:ext cx="1700299" cy="646331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19"/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CAD3998A-FAE6-4404-B284-471A24EB7C29}"/>
                </a:ext>
              </a:extLst>
            </p:cNvPr>
            <p:cNvSpPr/>
            <p:nvPr/>
          </p:nvSpPr>
          <p:spPr>
            <a:xfrm>
              <a:off x="-16666" y="732331"/>
              <a:ext cx="1592331" cy="5543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500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OECD </a:t>
              </a:r>
              <a:r>
                <a:rPr lang="ko-KR" altLang="en-US" sz="1500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전망 기준 명목 </a:t>
              </a:r>
              <a:r>
                <a:rPr lang="en-US" altLang="ko-KR" sz="1500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GDP </a:t>
              </a:r>
              <a:r>
                <a:rPr lang="ko-KR" altLang="en-US" sz="1500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순위</a:t>
              </a:r>
              <a:endParaRPr lang="en-US" altLang="ko-KR" sz="1500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endParaRPr>
            </a:p>
          </p:txBody>
        </p:sp>
      </p:grpSp>
      <p:pic>
        <p:nvPicPr>
          <p:cNvPr id="19" name="그림 18">
            <a:extLst>
              <a:ext uri="{FF2B5EF4-FFF2-40B4-BE49-F238E27FC236}">
                <a16:creationId xmlns:a16="http://schemas.microsoft.com/office/drawing/2014/main" id="{847BD9EF-7694-4B4A-8A21-5893457941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11" t="11721" r="5248" b="6264"/>
          <a:stretch/>
        </p:blipFill>
        <p:spPr>
          <a:xfrm>
            <a:off x="991117" y="1883855"/>
            <a:ext cx="3590375" cy="3804350"/>
          </a:xfrm>
          <a:prstGeom prst="rect">
            <a:avLst/>
          </a:prstGeom>
        </p:spPr>
      </p:pic>
      <p:grpSp>
        <p:nvGrpSpPr>
          <p:cNvPr id="20" name="그룹 19">
            <a:extLst>
              <a:ext uri="{FF2B5EF4-FFF2-40B4-BE49-F238E27FC236}">
                <a16:creationId xmlns:a16="http://schemas.microsoft.com/office/drawing/2014/main" id="{AC1E3275-2919-446F-A112-BFC8189CF9DB}"/>
              </a:ext>
            </a:extLst>
          </p:cNvPr>
          <p:cNvGrpSpPr/>
          <p:nvPr/>
        </p:nvGrpSpPr>
        <p:grpSpPr>
          <a:xfrm>
            <a:off x="4920887" y="1280005"/>
            <a:ext cx="3207329" cy="376782"/>
            <a:chOff x="-124634" y="682632"/>
            <a:chExt cx="1815965" cy="646331"/>
          </a:xfrm>
        </p:grpSpPr>
        <p:sp>
          <p:nvSpPr>
            <p:cNvPr id="21" name="사각형: 둥근 모서리 20">
              <a:extLst>
                <a:ext uri="{FF2B5EF4-FFF2-40B4-BE49-F238E27FC236}">
                  <a16:creationId xmlns:a16="http://schemas.microsoft.com/office/drawing/2014/main" id="{5A89FFC9-97E1-49F0-9197-412EB0B18443}"/>
                </a:ext>
              </a:extLst>
            </p:cNvPr>
            <p:cNvSpPr/>
            <p:nvPr/>
          </p:nvSpPr>
          <p:spPr>
            <a:xfrm>
              <a:off x="-124634" y="682632"/>
              <a:ext cx="1700299" cy="646331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19"/>
            </a:p>
          </p:txBody>
        </p:sp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13D0F46B-51AA-4A49-A695-08460AD07F93}"/>
                </a:ext>
              </a:extLst>
            </p:cNvPr>
            <p:cNvSpPr/>
            <p:nvPr/>
          </p:nvSpPr>
          <p:spPr>
            <a:xfrm>
              <a:off x="99000" y="767090"/>
              <a:ext cx="1592331" cy="5543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500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국제 </a:t>
              </a:r>
              <a:r>
                <a:rPr lang="ko-KR" altLang="en-US" sz="1500" b="1" spc="-92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결제시</a:t>
              </a:r>
              <a:r>
                <a:rPr lang="ko-KR" altLang="en-US" sz="1500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 통화비율 순위</a:t>
              </a:r>
              <a:endParaRPr lang="en-US" altLang="ko-KR" sz="1500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endParaRPr>
            </a:p>
          </p:txBody>
        </p:sp>
      </p:grpSp>
      <p:pic>
        <p:nvPicPr>
          <p:cNvPr id="23" name="그림 22">
            <a:extLst>
              <a:ext uri="{FF2B5EF4-FFF2-40B4-BE49-F238E27FC236}">
                <a16:creationId xmlns:a16="http://schemas.microsoft.com/office/drawing/2014/main" id="{3D1BCFB4-6D1C-48ED-A5EC-AA16B2946E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66" t="6598" r="3882" b="6198"/>
          <a:stretch/>
        </p:blipFill>
        <p:spPr>
          <a:xfrm>
            <a:off x="4691931" y="1899408"/>
            <a:ext cx="3460954" cy="37403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16E4A7-AF2D-42CE-91A0-374B8485C014}"/>
              </a:ext>
            </a:extLst>
          </p:cNvPr>
          <p:cNvSpPr txBox="1"/>
          <p:nvPr/>
        </p:nvSpPr>
        <p:spPr>
          <a:xfrm>
            <a:off x="3577391" y="4958593"/>
            <a:ext cx="17493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&lt;</a:t>
            </a:r>
            <a:r>
              <a:rPr lang="ko-KR" altLang="en-US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자료</a:t>
            </a:r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 : OECD&gt;</a:t>
            </a:r>
            <a:endParaRPr lang="ko-KR" altLang="en-US" sz="900" dirty="0">
              <a:solidFill>
                <a:srgbClr val="404040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D856D9-D765-45D8-BCB6-613F63F5AA0D}"/>
              </a:ext>
            </a:extLst>
          </p:cNvPr>
          <p:cNvSpPr txBox="1"/>
          <p:nvPr/>
        </p:nvSpPr>
        <p:spPr>
          <a:xfrm>
            <a:off x="7404680" y="1687955"/>
            <a:ext cx="920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2022.</a:t>
            </a:r>
            <a:r>
              <a:rPr lang="ko-KR" altLang="en-US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 </a:t>
            </a:r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1</a:t>
            </a:r>
            <a:r>
              <a:rPr lang="ko-KR" altLang="en-US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월 기준</a:t>
            </a:r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BDE07645-B3D0-4FB6-8215-0939DEFC5DB6}"/>
              </a:ext>
            </a:extLst>
          </p:cNvPr>
          <p:cNvGrpSpPr/>
          <p:nvPr/>
        </p:nvGrpSpPr>
        <p:grpSpPr>
          <a:xfrm>
            <a:off x="4064726" y="967610"/>
            <a:ext cx="857173" cy="52239"/>
            <a:chOff x="-1488724" y="-815796"/>
            <a:chExt cx="1406643" cy="85725"/>
          </a:xfrm>
        </p:grpSpPr>
        <p:sp>
          <p:nvSpPr>
            <p:cNvPr id="25" name="타원 24">
              <a:extLst>
                <a:ext uri="{FF2B5EF4-FFF2-40B4-BE49-F238E27FC236}">
                  <a16:creationId xmlns:a16="http://schemas.microsoft.com/office/drawing/2014/main" id="{03D18B53-483A-480F-BF4B-EDB94BAB220B}"/>
                </a:ext>
              </a:extLst>
            </p:cNvPr>
            <p:cNvSpPr/>
            <p:nvPr/>
          </p:nvSpPr>
          <p:spPr>
            <a:xfrm>
              <a:off x="-1488724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26" name="타원 25">
              <a:extLst>
                <a:ext uri="{FF2B5EF4-FFF2-40B4-BE49-F238E27FC236}">
                  <a16:creationId xmlns:a16="http://schemas.microsoft.com/office/drawing/2014/main" id="{BB67CF14-3AEF-4C1E-860C-84B611C89089}"/>
                </a:ext>
              </a:extLst>
            </p:cNvPr>
            <p:cNvSpPr/>
            <p:nvPr/>
          </p:nvSpPr>
          <p:spPr>
            <a:xfrm>
              <a:off x="-1158495" y="-815796"/>
              <a:ext cx="85725" cy="85725"/>
            </a:xfrm>
            <a:prstGeom prst="ellipse">
              <a:avLst/>
            </a:prstGeom>
            <a:solidFill>
              <a:srgbClr val="BE001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A0DCF5CE-C38B-442E-977B-8876F28111AA}"/>
                </a:ext>
              </a:extLst>
            </p:cNvPr>
            <p:cNvSpPr/>
            <p:nvPr/>
          </p:nvSpPr>
          <p:spPr>
            <a:xfrm>
              <a:off x="-828266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28" name="타원 27">
              <a:extLst>
                <a:ext uri="{FF2B5EF4-FFF2-40B4-BE49-F238E27FC236}">
                  <a16:creationId xmlns:a16="http://schemas.microsoft.com/office/drawing/2014/main" id="{C512E507-FB45-44FE-8695-B55C64C5D21E}"/>
                </a:ext>
              </a:extLst>
            </p:cNvPr>
            <p:cNvSpPr/>
            <p:nvPr/>
          </p:nvSpPr>
          <p:spPr>
            <a:xfrm>
              <a:off x="-498037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767BCD87-95D6-4E6C-9E01-83EE50329408}"/>
                </a:ext>
              </a:extLst>
            </p:cNvPr>
            <p:cNvSpPr/>
            <p:nvPr/>
          </p:nvSpPr>
          <p:spPr>
            <a:xfrm>
              <a:off x="-167806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</p:grpSp>
    </p:spTree>
    <p:extLst>
      <p:ext uri="{BB962C8B-B14F-4D97-AF65-F5344CB8AC3E}">
        <p14:creationId xmlns:p14="http://schemas.microsoft.com/office/powerpoint/2010/main" val="13855215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F16E4A7-AF2D-42CE-91A0-374B8485C014}"/>
              </a:ext>
            </a:extLst>
          </p:cNvPr>
          <p:cNvSpPr txBox="1"/>
          <p:nvPr/>
        </p:nvSpPr>
        <p:spPr>
          <a:xfrm>
            <a:off x="6677284" y="1475575"/>
            <a:ext cx="17493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&lt;</a:t>
            </a:r>
            <a:r>
              <a:rPr lang="ko-KR" altLang="en-US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출처 </a:t>
            </a:r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: </a:t>
            </a:r>
            <a:r>
              <a:rPr lang="ko-KR" altLang="en-US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아시아경제</a:t>
            </a:r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&gt;</a:t>
            </a:r>
            <a:endParaRPr lang="ko-KR" altLang="en-US" sz="900" dirty="0">
              <a:solidFill>
                <a:srgbClr val="404040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E9329406-B427-49E5-BAC1-DE948DD0800B}"/>
              </a:ext>
            </a:extLst>
          </p:cNvPr>
          <p:cNvGrpSpPr/>
          <p:nvPr/>
        </p:nvGrpSpPr>
        <p:grpSpPr>
          <a:xfrm>
            <a:off x="1162052" y="1280004"/>
            <a:ext cx="2906484" cy="383813"/>
            <a:chOff x="-124634" y="682632"/>
            <a:chExt cx="1700299" cy="658392"/>
          </a:xfrm>
        </p:grpSpPr>
        <p:sp>
          <p:nvSpPr>
            <p:cNvPr id="13" name="사각형: 둥근 모서리 12">
              <a:extLst>
                <a:ext uri="{FF2B5EF4-FFF2-40B4-BE49-F238E27FC236}">
                  <a16:creationId xmlns:a16="http://schemas.microsoft.com/office/drawing/2014/main" id="{14C26450-DE56-4C88-909E-9FA21DC8AA17}"/>
                </a:ext>
              </a:extLst>
            </p:cNvPr>
            <p:cNvSpPr/>
            <p:nvPr/>
          </p:nvSpPr>
          <p:spPr>
            <a:xfrm>
              <a:off x="-124634" y="682632"/>
              <a:ext cx="1700299" cy="646331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19"/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8E7A6F8C-20B8-46BE-892E-88A058F1F5D9}"/>
                </a:ext>
              </a:extLst>
            </p:cNvPr>
            <p:cNvSpPr/>
            <p:nvPr/>
          </p:nvSpPr>
          <p:spPr>
            <a:xfrm>
              <a:off x="104322" y="732331"/>
              <a:ext cx="1394405" cy="608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706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글로벌 시가총액 비중</a:t>
              </a:r>
              <a:endParaRPr lang="en-US" altLang="ko-KR" sz="1706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endParaRPr>
            </a:p>
          </p:txBody>
        </p:sp>
      </p:grp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A2F9CC4A-47EE-467E-8AE7-420E06E499BF}"/>
              </a:ext>
            </a:extLst>
          </p:cNvPr>
          <p:cNvSpPr/>
          <p:nvPr/>
        </p:nvSpPr>
        <p:spPr>
          <a:xfrm rot="4872878" flipH="1">
            <a:off x="3393460" y="1389374"/>
            <a:ext cx="52335" cy="2327484"/>
          </a:xfrm>
          <a:prstGeom prst="roundRect">
            <a:avLst>
              <a:gd name="adj" fmla="val 4666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97"/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F0EF5DBF-C906-4CE0-AD35-AF27D70B0613}"/>
              </a:ext>
            </a:extLst>
          </p:cNvPr>
          <p:cNvCxnSpPr/>
          <p:nvPr/>
        </p:nvCxnSpPr>
        <p:spPr>
          <a:xfrm>
            <a:off x="2283280" y="2391057"/>
            <a:ext cx="0" cy="2862943"/>
          </a:xfrm>
          <a:prstGeom prst="line">
            <a:avLst/>
          </a:prstGeom>
          <a:ln w="22225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308ED747-2D4B-40EC-B4EB-242C248C2407}"/>
              </a:ext>
            </a:extLst>
          </p:cNvPr>
          <p:cNvCxnSpPr>
            <a:cxnSpLocks/>
          </p:cNvCxnSpPr>
          <p:nvPr/>
        </p:nvCxnSpPr>
        <p:spPr>
          <a:xfrm flipH="1">
            <a:off x="2279164" y="5243114"/>
            <a:ext cx="4343400" cy="0"/>
          </a:xfrm>
          <a:prstGeom prst="line">
            <a:avLst/>
          </a:prstGeom>
          <a:ln w="22225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43217E1-1FD4-4E44-856A-0D143D1F5477}"/>
              </a:ext>
            </a:extLst>
          </p:cNvPr>
          <p:cNvSpPr txBox="1"/>
          <p:nvPr/>
        </p:nvSpPr>
        <p:spPr>
          <a:xfrm>
            <a:off x="1934937" y="5445116"/>
            <a:ext cx="9906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50">
                <a:latin typeface="Spoqa Han Sans Neo" panose="020B0500000000000000" pitchFamily="34" charset="-127"/>
                <a:ea typeface="Spoqa Han Sans Neo" panose="020B0500000000000000" pitchFamily="34" charset="-127"/>
              </a:rPr>
              <a:t>2017</a:t>
            </a:r>
            <a:r>
              <a:rPr lang="ko-KR" altLang="en-US" sz="1350" dirty="0">
                <a:latin typeface="Spoqa Han Sans Neo" panose="020B0500000000000000" pitchFamily="34" charset="-127"/>
                <a:ea typeface="Spoqa Han Sans Neo" panose="020B0500000000000000" pitchFamily="34" charset="-127"/>
              </a:rPr>
              <a:t>년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03657A-5F9D-4CB0-9776-224DE555ACC6}"/>
              </a:ext>
            </a:extLst>
          </p:cNvPr>
          <p:cNvSpPr txBox="1"/>
          <p:nvPr/>
        </p:nvSpPr>
        <p:spPr>
          <a:xfrm>
            <a:off x="4138431" y="5445116"/>
            <a:ext cx="9906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50" dirty="0">
                <a:latin typeface="Spoqa Han Sans Neo" panose="020B0500000000000000" pitchFamily="34" charset="-127"/>
                <a:ea typeface="Spoqa Han Sans Neo" panose="020B0500000000000000" pitchFamily="34" charset="-127"/>
              </a:rPr>
              <a:t>2018</a:t>
            </a:r>
            <a:r>
              <a:rPr lang="ko-KR" altLang="en-US" sz="1350" dirty="0">
                <a:latin typeface="Spoqa Han Sans Neo" panose="020B0500000000000000" pitchFamily="34" charset="-127"/>
                <a:ea typeface="Spoqa Han Sans Neo" panose="020B0500000000000000" pitchFamily="34" charset="-127"/>
              </a:rPr>
              <a:t>년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AB4E3A-BC1C-49F8-879F-099958A8A9B0}"/>
              </a:ext>
            </a:extLst>
          </p:cNvPr>
          <p:cNvSpPr txBox="1"/>
          <p:nvPr/>
        </p:nvSpPr>
        <p:spPr>
          <a:xfrm>
            <a:off x="6376307" y="5409071"/>
            <a:ext cx="9906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350" dirty="0">
                <a:latin typeface="Spoqa Han Sans Neo" panose="020B0500000000000000" pitchFamily="34" charset="-127"/>
                <a:ea typeface="Spoqa Han Sans Neo" panose="020B0500000000000000" pitchFamily="34" charset="-127"/>
              </a:rPr>
              <a:t>현재</a:t>
            </a:r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3A418BF3-5FB3-4865-84F0-90AEBEDCA5E0}"/>
              </a:ext>
            </a:extLst>
          </p:cNvPr>
          <p:cNvSpPr/>
          <p:nvPr/>
        </p:nvSpPr>
        <p:spPr>
          <a:xfrm rot="4681158" flipH="1">
            <a:off x="5545997" y="1062300"/>
            <a:ext cx="53628" cy="2189002"/>
          </a:xfrm>
          <a:prstGeom prst="roundRect">
            <a:avLst>
              <a:gd name="adj" fmla="val 4666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97"/>
          </a:p>
        </p:txBody>
      </p:sp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6A71409E-E1C1-4E28-A580-865A6570F045}"/>
              </a:ext>
            </a:extLst>
          </p:cNvPr>
          <p:cNvSpPr/>
          <p:nvPr/>
        </p:nvSpPr>
        <p:spPr>
          <a:xfrm rot="16652521" flipH="1">
            <a:off x="3388270" y="2135609"/>
            <a:ext cx="56699" cy="2294513"/>
          </a:xfrm>
          <a:prstGeom prst="roundRect">
            <a:avLst>
              <a:gd name="adj" fmla="val 4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97"/>
          </a:p>
        </p:txBody>
      </p: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B327D9EB-29A1-4FE0-A6A0-250C12F2B838}"/>
              </a:ext>
            </a:extLst>
          </p:cNvPr>
          <p:cNvCxnSpPr>
            <a:cxnSpLocks/>
          </p:cNvCxnSpPr>
          <p:nvPr/>
        </p:nvCxnSpPr>
        <p:spPr>
          <a:xfrm>
            <a:off x="6625557" y="1889031"/>
            <a:ext cx="0" cy="3364969"/>
          </a:xfrm>
          <a:prstGeom prst="line">
            <a:avLst/>
          </a:prstGeom>
          <a:ln w="22225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61A9B289-96A0-4455-AF00-C7A925962A5C}"/>
              </a:ext>
            </a:extLst>
          </p:cNvPr>
          <p:cNvSpPr/>
          <p:nvPr/>
        </p:nvSpPr>
        <p:spPr>
          <a:xfrm rot="16882967" flipH="1">
            <a:off x="5551380" y="2542912"/>
            <a:ext cx="56030" cy="2195642"/>
          </a:xfrm>
          <a:prstGeom prst="roundRect">
            <a:avLst>
              <a:gd name="adj" fmla="val 4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97"/>
          </a:p>
        </p:txBody>
      </p:sp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id="{0C8C87AF-8F38-4BE4-A1AF-D8DF4551F13B}"/>
              </a:ext>
            </a:extLst>
          </p:cNvPr>
          <p:cNvSpPr/>
          <p:nvPr/>
        </p:nvSpPr>
        <p:spPr>
          <a:xfrm rot="16652521" flipH="1">
            <a:off x="3368902" y="2482493"/>
            <a:ext cx="55706" cy="2254307"/>
          </a:xfrm>
          <a:prstGeom prst="roundRect">
            <a:avLst>
              <a:gd name="adj" fmla="val 4666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97"/>
          </a:p>
        </p:txBody>
      </p:sp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id="{5B2D4A00-4CF2-4FBA-86B9-DA287CAF0F91}"/>
              </a:ext>
            </a:extLst>
          </p:cNvPr>
          <p:cNvSpPr/>
          <p:nvPr/>
        </p:nvSpPr>
        <p:spPr>
          <a:xfrm rot="17822510" flipH="1">
            <a:off x="4960430" y="3438865"/>
            <a:ext cx="53231" cy="1127663"/>
          </a:xfrm>
          <a:prstGeom prst="roundRect">
            <a:avLst>
              <a:gd name="adj" fmla="val 4666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97"/>
          </a:p>
        </p:txBody>
      </p:sp>
      <p:sp>
        <p:nvSpPr>
          <p:cNvPr id="30" name="사각형: 둥근 모서리 29">
            <a:extLst>
              <a:ext uri="{FF2B5EF4-FFF2-40B4-BE49-F238E27FC236}">
                <a16:creationId xmlns:a16="http://schemas.microsoft.com/office/drawing/2014/main" id="{986835C9-0012-4040-B116-D7BE7AA5BAEE}"/>
              </a:ext>
            </a:extLst>
          </p:cNvPr>
          <p:cNvSpPr/>
          <p:nvPr/>
        </p:nvSpPr>
        <p:spPr>
          <a:xfrm rot="16419711" flipH="1">
            <a:off x="6010264" y="3706854"/>
            <a:ext cx="49529" cy="1162012"/>
          </a:xfrm>
          <a:prstGeom prst="roundRect">
            <a:avLst>
              <a:gd name="adj" fmla="val 4666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97"/>
          </a:p>
        </p:txBody>
      </p:sp>
      <p:sp>
        <p:nvSpPr>
          <p:cNvPr id="31" name="사각형: 둥근 모서리 30">
            <a:extLst>
              <a:ext uri="{FF2B5EF4-FFF2-40B4-BE49-F238E27FC236}">
                <a16:creationId xmlns:a16="http://schemas.microsoft.com/office/drawing/2014/main" id="{2E7E3014-1639-4C41-A818-268E20CD699D}"/>
              </a:ext>
            </a:extLst>
          </p:cNvPr>
          <p:cNvSpPr/>
          <p:nvPr/>
        </p:nvSpPr>
        <p:spPr>
          <a:xfrm rot="16652521" flipH="1">
            <a:off x="4422192" y="2254918"/>
            <a:ext cx="53389" cy="4414430"/>
          </a:xfrm>
          <a:prstGeom prst="roundRect">
            <a:avLst>
              <a:gd name="adj" fmla="val 4666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97"/>
          </a:p>
        </p:txBody>
      </p:sp>
      <p:sp>
        <p:nvSpPr>
          <p:cNvPr id="34" name="자유형: 도형 33">
            <a:extLst>
              <a:ext uri="{FF2B5EF4-FFF2-40B4-BE49-F238E27FC236}">
                <a16:creationId xmlns:a16="http://schemas.microsoft.com/office/drawing/2014/main" id="{AFF10A7F-A300-4475-8C01-6FD3C43E59FC}"/>
              </a:ext>
            </a:extLst>
          </p:cNvPr>
          <p:cNvSpPr/>
          <p:nvPr/>
        </p:nvSpPr>
        <p:spPr>
          <a:xfrm>
            <a:off x="2294167" y="4201156"/>
            <a:ext cx="4330337" cy="679269"/>
          </a:xfrm>
          <a:custGeom>
            <a:avLst/>
            <a:gdLst>
              <a:gd name="connsiteX0" fmla="*/ 0 w 5773783"/>
              <a:gd name="connsiteY0" fmla="*/ 0 h 905692"/>
              <a:gd name="connsiteX1" fmla="*/ 1158240 w 5773783"/>
              <a:gd name="connsiteY1" fmla="*/ 505097 h 905692"/>
              <a:gd name="connsiteX2" fmla="*/ 2995748 w 5773783"/>
              <a:gd name="connsiteY2" fmla="*/ 714103 h 905692"/>
              <a:gd name="connsiteX3" fmla="*/ 5773783 w 5773783"/>
              <a:gd name="connsiteY3" fmla="*/ 905692 h 905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3783" h="905692">
                <a:moveTo>
                  <a:pt x="0" y="0"/>
                </a:moveTo>
                <a:cubicBezTo>
                  <a:pt x="329474" y="193040"/>
                  <a:pt x="658949" y="386080"/>
                  <a:pt x="1158240" y="505097"/>
                </a:cubicBezTo>
                <a:cubicBezTo>
                  <a:pt x="1657531" y="624114"/>
                  <a:pt x="2226491" y="647337"/>
                  <a:pt x="2995748" y="714103"/>
                </a:cubicBezTo>
                <a:cubicBezTo>
                  <a:pt x="3765005" y="780869"/>
                  <a:pt x="4769394" y="843280"/>
                  <a:pt x="5773783" y="905692"/>
                </a:cubicBezTo>
              </a:path>
            </a:pathLst>
          </a:custGeom>
          <a:noFill/>
          <a:ln w="66675" cap="rnd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35" name="자유형: 도형 34">
            <a:extLst>
              <a:ext uri="{FF2B5EF4-FFF2-40B4-BE49-F238E27FC236}">
                <a16:creationId xmlns:a16="http://schemas.microsoft.com/office/drawing/2014/main" id="{88F355B1-5823-45C9-9617-5A2CAB4C55BC}"/>
              </a:ext>
            </a:extLst>
          </p:cNvPr>
          <p:cNvSpPr/>
          <p:nvPr/>
        </p:nvSpPr>
        <p:spPr>
          <a:xfrm>
            <a:off x="2294165" y="4769392"/>
            <a:ext cx="4323806" cy="267788"/>
          </a:xfrm>
          <a:custGeom>
            <a:avLst/>
            <a:gdLst>
              <a:gd name="connsiteX0" fmla="*/ 0 w 5765074"/>
              <a:gd name="connsiteY0" fmla="*/ 0 h 357051"/>
              <a:gd name="connsiteX1" fmla="*/ 3004457 w 5765074"/>
              <a:gd name="connsiteY1" fmla="*/ 296091 h 357051"/>
              <a:gd name="connsiteX2" fmla="*/ 4362994 w 5765074"/>
              <a:gd name="connsiteY2" fmla="*/ 252549 h 357051"/>
              <a:gd name="connsiteX3" fmla="*/ 5765074 w 5765074"/>
              <a:gd name="connsiteY3" fmla="*/ 357051 h 357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65074" h="357051">
                <a:moveTo>
                  <a:pt x="0" y="0"/>
                </a:moveTo>
                <a:cubicBezTo>
                  <a:pt x="1138645" y="127000"/>
                  <a:pt x="2277291" y="254000"/>
                  <a:pt x="3004457" y="296091"/>
                </a:cubicBezTo>
                <a:cubicBezTo>
                  <a:pt x="3731623" y="338182"/>
                  <a:pt x="3902891" y="242389"/>
                  <a:pt x="4362994" y="252549"/>
                </a:cubicBezTo>
                <a:cubicBezTo>
                  <a:pt x="4823097" y="262709"/>
                  <a:pt x="5294085" y="309880"/>
                  <a:pt x="5765074" y="357051"/>
                </a:cubicBezTo>
              </a:path>
            </a:pathLst>
          </a:custGeom>
          <a:noFill/>
          <a:ln w="666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36" name="자유형: 도형 35">
            <a:extLst>
              <a:ext uri="{FF2B5EF4-FFF2-40B4-BE49-F238E27FC236}">
                <a16:creationId xmlns:a16="http://schemas.microsoft.com/office/drawing/2014/main" id="{B45FB204-19E9-44EA-BA5E-CE239F33F01D}"/>
              </a:ext>
            </a:extLst>
          </p:cNvPr>
          <p:cNvSpPr/>
          <p:nvPr/>
        </p:nvSpPr>
        <p:spPr>
          <a:xfrm>
            <a:off x="2294167" y="3828671"/>
            <a:ext cx="4336868" cy="392079"/>
          </a:xfrm>
          <a:custGeom>
            <a:avLst/>
            <a:gdLst>
              <a:gd name="connsiteX0" fmla="*/ 0 w 5782491"/>
              <a:gd name="connsiteY0" fmla="*/ 453103 h 522772"/>
              <a:gd name="connsiteX1" fmla="*/ 905691 w 5782491"/>
              <a:gd name="connsiteY1" fmla="*/ 374726 h 522772"/>
              <a:gd name="connsiteX2" fmla="*/ 1480457 w 5782491"/>
              <a:gd name="connsiteY2" fmla="*/ 331183 h 522772"/>
              <a:gd name="connsiteX3" fmla="*/ 2542903 w 5782491"/>
              <a:gd name="connsiteY3" fmla="*/ 209263 h 522772"/>
              <a:gd name="connsiteX4" fmla="*/ 4258491 w 5782491"/>
              <a:gd name="connsiteY4" fmla="*/ 258 h 522772"/>
              <a:gd name="connsiteX5" fmla="*/ 4885508 w 5782491"/>
              <a:gd name="connsiteY5" fmla="*/ 174429 h 522772"/>
              <a:gd name="connsiteX6" fmla="*/ 5782491 w 5782491"/>
              <a:gd name="connsiteY6" fmla="*/ 522772 h 52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82491" h="522772">
                <a:moveTo>
                  <a:pt x="0" y="453103"/>
                </a:moveTo>
                <a:lnTo>
                  <a:pt x="905691" y="374726"/>
                </a:lnTo>
                <a:cubicBezTo>
                  <a:pt x="1152434" y="354406"/>
                  <a:pt x="1207589" y="358760"/>
                  <a:pt x="1480457" y="331183"/>
                </a:cubicBezTo>
                <a:cubicBezTo>
                  <a:pt x="1753325" y="303606"/>
                  <a:pt x="2542903" y="209263"/>
                  <a:pt x="2542903" y="209263"/>
                </a:cubicBezTo>
                <a:cubicBezTo>
                  <a:pt x="3005909" y="154109"/>
                  <a:pt x="3868057" y="6064"/>
                  <a:pt x="4258491" y="258"/>
                </a:cubicBezTo>
                <a:cubicBezTo>
                  <a:pt x="4648925" y="-5548"/>
                  <a:pt x="4631508" y="87343"/>
                  <a:pt x="4885508" y="174429"/>
                </a:cubicBezTo>
                <a:cubicBezTo>
                  <a:pt x="5139508" y="261515"/>
                  <a:pt x="5460999" y="392143"/>
                  <a:pt x="5782491" y="522772"/>
                </a:cubicBezTo>
              </a:path>
            </a:pathLst>
          </a:custGeom>
          <a:noFill/>
          <a:ln w="66675" cap="rnd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4F9E9E7-97D2-4F29-A3CE-A12089B0A97C}"/>
              </a:ext>
            </a:extLst>
          </p:cNvPr>
          <p:cNvSpPr txBox="1"/>
          <p:nvPr/>
        </p:nvSpPr>
        <p:spPr>
          <a:xfrm>
            <a:off x="1726477" y="2603648"/>
            <a:ext cx="11136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latin typeface="Spoqa Han Sans Neo" panose="020B0500000000000000" pitchFamily="34" charset="-127"/>
                <a:ea typeface="Spoqa Han Sans Neo" panose="020B0500000000000000" pitchFamily="34" charset="-127"/>
              </a:rPr>
              <a:t>52.20</a:t>
            </a:r>
            <a:endParaRPr lang="ko-KR" altLang="en-US" sz="1200" dirty="0"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F2708D3-F4E4-4DFD-88EF-C24B5DB7BAA3}"/>
              </a:ext>
            </a:extLst>
          </p:cNvPr>
          <p:cNvSpPr txBox="1"/>
          <p:nvPr/>
        </p:nvSpPr>
        <p:spPr>
          <a:xfrm>
            <a:off x="1811930" y="3000208"/>
            <a:ext cx="11136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rgbClr val="BE001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7.89</a:t>
            </a:r>
            <a:endParaRPr lang="ko-KR" altLang="en-US" sz="1200" dirty="0">
              <a:solidFill>
                <a:srgbClr val="BE0010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7E7E9C9-0F34-4D35-B803-B3564B138CD9}"/>
              </a:ext>
            </a:extLst>
          </p:cNvPr>
          <p:cNvSpPr txBox="1"/>
          <p:nvPr/>
        </p:nvSpPr>
        <p:spPr>
          <a:xfrm>
            <a:off x="1793284" y="3331967"/>
            <a:ext cx="11136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5.84</a:t>
            </a:r>
            <a:endParaRPr lang="ko-KR" altLang="en-US" sz="1200" dirty="0">
              <a:solidFill>
                <a:srgbClr val="404040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9C3520A-A1BD-4269-9A54-1DF13DE377BB}"/>
              </a:ext>
            </a:extLst>
          </p:cNvPr>
          <p:cNvSpPr txBox="1"/>
          <p:nvPr/>
        </p:nvSpPr>
        <p:spPr>
          <a:xfrm>
            <a:off x="1795069" y="3932563"/>
            <a:ext cx="11136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rgbClr val="00B0F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3.51</a:t>
            </a:r>
            <a:endParaRPr lang="ko-KR" altLang="en-US" sz="1200" dirty="0">
              <a:solidFill>
                <a:srgbClr val="00B0F0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AA9807E-CFFD-43A3-91ED-D98F0F5179A2}"/>
              </a:ext>
            </a:extLst>
          </p:cNvPr>
          <p:cNvSpPr txBox="1"/>
          <p:nvPr/>
        </p:nvSpPr>
        <p:spPr>
          <a:xfrm>
            <a:off x="1785630" y="4088244"/>
            <a:ext cx="11136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3.50</a:t>
            </a:r>
            <a:endParaRPr lang="ko-KR" altLang="en-US" sz="1200" dirty="0">
              <a:solidFill>
                <a:schemeClr val="bg1">
                  <a:lumMod val="75000"/>
                </a:schemeClr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1E7E477-B69B-440D-9FEA-68E3943DF4A1}"/>
              </a:ext>
            </a:extLst>
          </p:cNvPr>
          <p:cNvSpPr txBox="1"/>
          <p:nvPr/>
        </p:nvSpPr>
        <p:spPr>
          <a:xfrm>
            <a:off x="1776191" y="4301647"/>
            <a:ext cx="11136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rgbClr val="FFC00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3.22</a:t>
            </a:r>
            <a:endParaRPr lang="ko-KR" altLang="en-US" sz="1200" dirty="0">
              <a:solidFill>
                <a:srgbClr val="FFC000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B074ADF-75C2-4E28-A3D1-43122581731D}"/>
              </a:ext>
            </a:extLst>
          </p:cNvPr>
          <p:cNvSpPr txBox="1"/>
          <p:nvPr/>
        </p:nvSpPr>
        <p:spPr>
          <a:xfrm>
            <a:off x="1811929" y="4626285"/>
            <a:ext cx="111360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50" dirty="0">
                <a:solidFill>
                  <a:srgbClr val="00B050"/>
                </a:solidFill>
              </a:rPr>
              <a:t>1.82</a:t>
            </a:r>
            <a:endParaRPr lang="ko-KR" altLang="en-US" sz="1350" dirty="0">
              <a:solidFill>
                <a:srgbClr val="00B05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9B58238-34FB-4BB9-9240-9DAEC3DC8907}"/>
              </a:ext>
            </a:extLst>
          </p:cNvPr>
          <p:cNvSpPr txBox="1"/>
          <p:nvPr/>
        </p:nvSpPr>
        <p:spPr>
          <a:xfrm>
            <a:off x="6656626" y="1812004"/>
            <a:ext cx="11136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latin typeface="Spoqa Han Sans Neo" panose="020B0500000000000000" pitchFamily="34" charset="-127"/>
                <a:ea typeface="Spoqa Han Sans Neo" panose="020B0500000000000000" pitchFamily="34" charset="-127"/>
              </a:rPr>
              <a:t>59.75 </a:t>
            </a:r>
            <a:r>
              <a:rPr lang="ko-KR" altLang="en-US" sz="1200" dirty="0">
                <a:latin typeface="Spoqa Han Sans Neo" panose="020B0500000000000000" pitchFamily="34" charset="-127"/>
                <a:ea typeface="Spoqa Han Sans Neo" panose="020B0500000000000000" pitchFamily="34" charset="-127"/>
              </a:rPr>
              <a:t>미국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A98D7A8-1B1E-4B84-A64B-ACBBA11FFB5D}"/>
              </a:ext>
            </a:extLst>
          </p:cNvPr>
          <p:cNvSpPr txBox="1"/>
          <p:nvPr/>
        </p:nvSpPr>
        <p:spPr>
          <a:xfrm>
            <a:off x="6655920" y="3697840"/>
            <a:ext cx="11136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rgbClr val="BE001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5.84 </a:t>
            </a:r>
            <a:r>
              <a:rPr lang="ko-KR" altLang="en-US" sz="1200" dirty="0">
                <a:solidFill>
                  <a:srgbClr val="BE001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일본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B0D9677-3DEB-4D39-9C38-CB66C0251EFD}"/>
              </a:ext>
            </a:extLst>
          </p:cNvPr>
          <p:cNvSpPr txBox="1"/>
          <p:nvPr/>
        </p:nvSpPr>
        <p:spPr>
          <a:xfrm>
            <a:off x="6704848" y="4223788"/>
            <a:ext cx="11136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3.70 </a:t>
            </a:r>
            <a:r>
              <a:rPr lang="ko-KR" altLang="en-US" sz="12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영국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E48D361-3791-42B1-92AE-8BE6B09119EF}"/>
              </a:ext>
            </a:extLst>
          </p:cNvPr>
          <p:cNvSpPr txBox="1"/>
          <p:nvPr/>
        </p:nvSpPr>
        <p:spPr>
          <a:xfrm>
            <a:off x="6694149" y="4059905"/>
            <a:ext cx="11136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rgbClr val="00B0F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4.05 </a:t>
            </a:r>
            <a:r>
              <a:rPr lang="ko-KR" altLang="en-US" sz="1200" dirty="0">
                <a:solidFill>
                  <a:srgbClr val="00B0F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중국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88F8511-8FC8-4676-89D7-005A359B5409}"/>
              </a:ext>
            </a:extLst>
          </p:cNvPr>
          <p:cNvSpPr txBox="1"/>
          <p:nvPr/>
        </p:nvSpPr>
        <p:spPr>
          <a:xfrm>
            <a:off x="6704847" y="4607530"/>
            <a:ext cx="11136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2.95 </a:t>
            </a:r>
            <a:r>
              <a:rPr lang="ko-KR" altLang="en-US" sz="1200" dirty="0">
                <a:solidFill>
                  <a:schemeClr val="bg1">
                    <a:lumMod val="75000"/>
                  </a:schemeClr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프랑스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40800B5-DBF4-4C36-BE73-6C3202F43EBC}"/>
              </a:ext>
            </a:extLst>
          </p:cNvPr>
          <p:cNvSpPr txBox="1"/>
          <p:nvPr/>
        </p:nvSpPr>
        <p:spPr>
          <a:xfrm>
            <a:off x="6711011" y="4788607"/>
            <a:ext cx="11136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rgbClr val="FFC00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2.39 </a:t>
            </a:r>
            <a:r>
              <a:rPr lang="ko-KR" altLang="en-US" sz="1200" dirty="0">
                <a:solidFill>
                  <a:srgbClr val="FFC00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독일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AD57002-4C99-4E4D-8415-85B7B2F393B7}"/>
              </a:ext>
            </a:extLst>
          </p:cNvPr>
          <p:cNvSpPr txBox="1"/>
          <p:nvPr/>
        </p:nvSpPr>
        <p:spPr>
          <a:xfrm>
            <a:off x="6717175" y="4943993"/>
            <a:ext cx="111360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50" dirty="0">
                <a:solidFill>
                  <a:srgbClr val="00B050"/>
                </a:solidFill>
              </a:rPr>
              <a:t>1.62 </a:t>
            </a:r>
            <a:r>
              <a:rPr lang="ko-KR" altLang="en-US" sz="1350" dirty="0">
                <a:solidFill>
                  <a:srgbClr val="00B050"/>
                </a:solidFill>
              </a:rPr>
              <a:t>한국</a:t>
            </a:r>
          </a:p>
        </p:txBody>
      </p:sp>
      <p:grpSp>
        <p:nvGrpSpPr>
          <p:cNvPr id="52" name="그룹 51">
            <a:extLst>
              <a:ext uri="{FF2B5EF4-FFF2-40B4-BE49-F238E27FC236}">
                <a16:creationId xmlns:a16="http://schemas.microsoft.com/office/drawing/2014/main" id="{7B29F8B2-462A-46BA-A9D9-B6C5AFECDF9B}"/>
              </a:ext>
            </a:extLst>
          </p:cNvPr>
          <p:cNvGrpSpPr/>
          <p:nvPr/>
        </p:nvGrpSpPr>
        <p:grpSpPr>
          <a:xfrm>
            <a:off x="4064726" y="967610"/>
            <a:ext cx="857173" cy="52239"/>
            <a:chOff x="-1488724" y="-815796"/>
            <a:chExt cx="1406643" cy="85725"/>
          </a:xfrm>
        </p:grpSpPr>
        <p:sp>
          <p:nvSpPr>
            <p:cNvPr id="53" name="타원 52">
              <a:extLst>
                <a:ext uri="{FF2B5EF4-FFF2-40B4-BE49-F238E27FC236}">
                  <a16:creationId xmlns:a16="http://schemas.microsoft.com/office/drawing/2014/main" id="{14AAD5A5-CA82-4209-9887-E12FA11A705F}"/>
                </a:ext>
              </a:extLst>
            </p:cNvPr>
            <p:cNvSpPr/>
            <p:nvPr/>
          </p:nvSpPr>
          <p:spPr>
            <a:xfrm>
              <a:off x="-1488724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54" name="타원 53">
              <a:extLst>
                <a:ext uri="{FF2B5EF4-FFF2-40B4-BE49-F238E27FC236}">
                  <a16:creationId xmlns:a16="http://schemas.microsoft.com/office/drawing/2014/main" id="{47988BC6-61FE-4586-8CD7-B7C91D14B7D3}"/>
                </a:ext>
              </a:extLst>
            </p:cNvPr>
            <p:cNvSpPr/>
            <p:nvPr/>
          </p:nvSpPr>
          <p:spPr>
            <a:xfrm>
              <a:off x="-1158495" y="-815796"/>
              <a:ext cx="85725" cy="85725"/>
            </a:xfrm>
            <a:prstGeom prst="ellipse">
              <a:avLst/>
            </a:prstGeom>
            <a:solidFill>
              <a:srgbClr val="BE001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55" name="타원 54">
              <a:extLst>
                <a:ext uri="{FF2B5EF4-FFF2-40B4-BE49-F238E27FC236}">
                  <a16:creationId xmlns:a16="http://schemas.microsoft.com/office/drawing/2014/main" id="{AE20CBF4-C68C-412F-AB21-DA2CBFD522C5}"/>
                </a:ext>
              </a:extLst>
            </p:cNvPr>
            <p:cNvSpPr/>
            <p:nvPr/>
          </p:nvSpPr>
          <p:spPr>
            <a:xfrm>
              <a:off x="-828266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56" name="타원 55">
              <a:extLst>
                <a:ext uri="{FF2B5EF4-FFF2-40B4-BE49-F238E27FC236}">
                  <a16:creationId xmlns:a16="http://schemas.microsoft.com/office/drawing/2014/main" id="{0A0AA646-212E-4B76-B9E0-F6404DFDD142}"/>
                </a:ext>
              </a:extLst>
            </p:cNvPr>
            <p:cNvSpPr/>
            <p:nvPr/>
          </p:nvSpPr>
          <p:spPr>
            <a:xfrm>
              <a:off x="-498037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57" name="타원 56">
              <a:extLst>
                <a:ext uri="{FF2B5EF4-FFF2-40B4-BE49-F238E27FC236}">
                  <a16:creationId xmlns:a16="http://schemas.microsoft.com/office/drawing/2014/main" id="{B7A65D02-0750-4F41-B697-CD0D94D6AC28}"/>
                </a:ext>
              </a:extLst>
            </p:cNvPr>
            <p:cNvSpPr/>
            <p:nvPr/>
          </p:nvSpPr>
          <p:spPr>
            <a:xfrm>
              <a:off x="-167806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</p:grpSp>
    </p:spTree>
    <p:extLst>
      <p:ext uri="{BB962C8B-B14F-4D97-AF65-F5344CB8AC3E}">
        <p14:creationId xmlns:p14="http://schemas.microsoft.com/office/powerpoint/2010/main" val="1232285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>
            <a:extLst>
              <a:ext uri="{FF2B5EF4-FFF2-40B4-BE49-F238E27FC236}">
                <a16:creationId xmlns:a16="http://schemas.microsoft.com/office/drawing/2014/main" id="{D3F8ADEA-E8B0-4F62-AA72-666C3DB9681D}"/>
              </a:ext>
            </a:extLst>
          </p:cNvPr>
          <p:cNvGrpSpPr/>
          <p:nvPr/>
        </p:nvGrpSpPr>
        <p:grpSpPr>
          <a:xfrm>
            <a:off x="1162052" y="1280004"/>
            <a:ext cx="3821907" cy="383813"/>
            <a:chOff x="-124634" y="682632"/>
            <a:chExt cx="1700299" cy="658392"/>
          </a:xfrm>
        </p:grpSpPr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14752A67-C5B2-43CD-AC41-DEBF8F5DBED0}"/>
                </a:ext>
              </a:extLst>
            </p:cNvPr>
            <p:cNvSpPr/>
            <p:nvPr/>
          </p:nvSpPr>
          <p:spPr>
            <a:xfrm>
              <a:off x="-124634" y="682632"/>
              <a:ext cx="1700299" cy="646331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19"/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82AF4BBE-8022-4859-8D5A-9140951DC554}"/>
                </a:ext>
              </a:extLst>
            </p:cNvPr>
            <p:cNvSpPr/>
            <p:nvPr/>
          </p:nvSpPr>
          <p:spPr>
            <a:xfrm>
              <a:off x="104322" y="732331"/>
              <a:ext cx="1394405" cy="608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706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주요국</a:t>
              </a:r>
              <a:r>
                <a:rPr lang="en-US" altLang="ko-KR" sz="1706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(</a:t>
              </a:r>
              <a:r>
                <a:rPr lang="ko-KR" altLang="en-US" sz="1706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외환보유액</a:t>
              </a:r>
              <a:r>
                <a:rPr lang="en-US" altLang="ko-KR" sz="1706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/GDP) </a:t>
              </a:r>
              <a:r>
                <a:rPr lang="ko-KR" altLang="en-US" sz="1706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비중</a:t>
              </a:r>
              <a:endParaRPr lang="en-US" altLang="ko-KR" sz="1706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endParaRPr>
            </a:p>
          </p:txBody>
        </p:sp>
      </p:grpSp>
      <p:graphicFrame>
        <p:nvGraphicFramePr>
          <p:cNvPr id="13" name="표 12">
            <a:extLst>
              <a:ext uri="{FF2B5EF4-FFF2-40B4-BE49-F238E27FC236}">
                <a16:creationId xmlns:a16="http://schemas.microsoft.com/office/drawing/2014/main" id="{1FA5DE57-F501-4853-820A-7F39976A4B85}"/>
              </a:ext>
            </a:extLst>
          </p:cNvPr>
          <p:cNvGraphicFramePr>
            <a:graphicFrameLocks noGrp="1"/>
          </p:cNvGraphicFramePr>
          <p:nvPr/>
        </p:nvGraphicFramePr>
        <p:xfrm>
          <a:off x="1004351" y="1903370"/>
          <a:ext cx="7135300" cy="3526079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783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3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3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3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0568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o-KR" sz="1500" b="1" kern="0" dirty="0" err="1">
                          <a:solidFill>
                            <a:schemeClr val="tx1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국가명</a:t>
                      </a:r>
                      <a:endParaRPr lang="ko-KR" sz="1500" b="1" kern="100" dirty="0">
                        <a:solidFill>
                          <a:schemeClr val="tx1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39050" marR="3905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0" dirty="0">
                          <a:solidFill>
                            <a:schemeClr val="tx1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GDP(</a:t>
                      </a:r>
                      <a:r>
                        <a:rPr lang="ko-KR" sz="1500" b="1" kern="0" dirty="0">
                          <a:solidFill>
                            <a:schemeClr val="tx1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억달러</a:t>
                      </a:r>
                      <a:r>
                        <a:rPr lang="en-US" sz="1500" b="1" kern="0" dirty="0">
                          <a:solidFill>
                            <a:schemeClr val="tx1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)</a:t>
                      </a:r>
                      <a:endParaRPr lang="ko-KR" sz="1500" b="1" kern="100" dirty="0">
                        <a:solidFill>
                          <a:schemeClr val="tx1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39050" marR="3905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o-KR" sz="1500" b="1" kern="0" dirty="0">
                          <a:solidFill>
                            <a:schemeClr val="tx1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외환보유액</a:t>
                      </a:r>
                      <a:endParaRPr lang="ko-KR" sz="1500" b="1" kern="100" dirty="0">
                        <a:solidFill>
                          <a:schemeClr val="tx1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0" dirty="0">
                          <a:solidFill>
                            <a:schemeClr val="tx1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(</a:t>
                      </a:r>
                      <a:r>
                        <a:rPr lang="ko-KR" sz="1500" b="1" kern="0" dirty="0">
                          <a:solidFill>
                            <a:schemeClr val="tx1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억달러</a:t>
                      </a:r>
                      <a:r>
                        <a:rPr lang="en-US" sz="1500" b="1" kern="0" dirty="0">
                          <a:solidFill>
                            <a:schemeClr val="tx1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)</a:t>
                      </a:r>
                      <a:endParaRPr lang="ko-KR" sz="1500" b="1" kern="100" dirty="0">
                        <a:solidFill>
                          <a:schemeClr val="tx1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39050" marR="3905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o-KR" sz="1500" b="1" kern="0" dirty="0">
                          <a:solidFill>
                            <a:schemeClr val="tx1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외환보유액</a:t>
                      </a:r>
                      <a:r>
                        <a:rPr lang="en-US" sz="1500" b="1" kern="0" dirty="0">
                          <a:solidFill>
                            <a:schemeClr val="tx1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/GDP </a:t>
                      </a:r>
                      <a:r>
                        <a:rPr lang="ko-KR" sz="1500" b="1" kern="0" dirty="0">
                          <a:solidFill>
                            <a:schemeClr val="tx1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비중</a:t>
                      </a:r>
                      <a:endParaRPr lang="ko-KR" sz="1500" b="1" kern="100" dirty="0">
                        <a:solidFill>
                          <a:schemeClr val="tx1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39050" marR="3905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020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o-KR" sz="1500" b="1" kern="0" dirty="0">
                          <a:solidFill>
                            <a:schemeClr val="tx1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스위스</a:t>
                      </a:r>
                      <a:endParaRPr lang="ko-KR" sz="1500" b="1" kern="100" dirty="0">
                        <a:solidFill>
                          <a:schemeClr val="tx1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39050" marR="3905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0" dirty="0"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7,480</a:t>
                      </a:r>
                      <a:endParaRPr lang="ko-KR" sz="1500" b="1" kern="100" dirty="0"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39050" marR="3905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0" dirty="0"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11,100</a:t>
                      </a:r>
                      <a:endParaRPr lang="ko-KR" sz="1500" b="1" kern="100" dirty="0"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39050" marR="3905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0" dirty="0"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148%</a:t>
                      </a:r>
                      <a:endParaRPr lang="ko-KR" sz="1500" b="1" kern="100" dirty="0"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39050" marR="3905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020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o-KR" sz="1500" b="1" kern="0" dirty="0">
                          <a:solidFill>
                            <a:schemeClr val="tx1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홍콩</a:t>
                      </a:r>
                      <a:endParaRPr lang="ko-KR" sz="1500" b="1" kern="100" dirty="0">
                        <a:solidFill>
                          <a:schemeClr val="tx1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39050" marR="3905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0" dirty="0"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3,470</a:t>
                      </a:r>
                      <a:endParaRPr lang="ko-KR" sz="1500" b="1" kern="100" dirty="0"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39050" marR="3905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0" dirty="0"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4,969</a:t>
                      </a:r>
                      <a:endParaRPr lang="ko-KR" sz="1500" b="1" kern="100" dirty="0"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39050" marR="3905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0" dirty="0"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143%</a:t>
                      </a:r>
                      <a:endParaRPr lang="ko-KR" sz="1500" b="1" kern="100" dirty="0"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39050" marR="3905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020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o-KR" sz="1500" b="1" kern="0" dirty="0">
                          <a:solidFill>
                            <a:schemeClr val="tx1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싱가포르</a:t>
                      </a:r>
                      <a:endParaRPr lang="ko-KR" sz="1500" b="1" kern="100" dirty="0">
                        <a:solidFill>
                          <a:schemeClr val="tx1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39050" marR="3905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0" dirty="0"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3,400</a:t>
                      </a:r>
                      <a:endParaRPr lang="ko-KR" sz="1500" b="1" kern="100" dirty="0"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39050" marR="3905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0" dirty="0"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4,179</a:t>
                      </a:r>
                      <a:endParaRPr lang="ko-KR" sz="1500" b="1" kern="100" dirty="0"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39050" marR="3905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0" dirty="0"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123%</a:t>
                      </a:r>
                      <a:endParaRPr lang="ko-KR" sz="1500" b="1" kern="100" dirty="0"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39050" marR="3905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020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o-KR" sz="1500" b="1" kern="0" dirty="0">
                          <a:solidFill>
                            <a:schemeClr val="tx1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대만</a:t>
                      </a:r>
                      <a:endParaRPr lang="ko-KR" sz="1500" b="1" kern="100" dirty="0">
                        <a:solidFill>
                          <a:schemeClr val="tx1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39050" marR="3905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0"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6,026</a:t>
                      </a:r>
                      <a:endParaRPr lang="ko-KR" sz="1500" b="1" kern="100"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39050" marR="3905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0" dirty="0"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5,484</a:t>
                      </a:r>
                      <a:endParaRPr lang="ko-KR" sz="1500" b="1" kern="100" dirty="0"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39050" marR="3905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0" dirty="0"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91%</a:t>
                      </a:r>
                      <a:endParaRPr lang="ko-KR" sz="1500" b="1" kern="100" dirty="0"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39050" marR="3905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020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o-KR" sz="1500" b="1" kern="0" dirty="0">
                          <a:solidFill>
                            <a:schemeClr val="tx1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사우디아라비아</a:t>
                      </a:r>
                      <a:endParaRPr lang="ko-KR" sz="1500" b="1" kern="100" dirty="0">
                        <a:solidFill>
                          <a:schemeClr val="tx1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39050" marR="3905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0"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7,698</a:t>
                      </a:r>
                      <a:endParaRPr lang="ko-KR" sz="1500" b="1" kern="100"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39050" marR="3905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0" dirty="0"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4,459</a:t>
                      </a:r>
                      <a:endParaRPr lang="ko-KR" sz="1500" b="1" kern="100" dirty="0"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39050" marR="3905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0" dirty="0"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59%</a:t>
                      </a:r>
                      <a:endParaRPr lang="ko-KR" sz="1500" b="1" kern="100" dirty="0"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39050" marR="3905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020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o-KR" sz="1500" b="1" kern="0" dirty="0">
                          <a:solidFill>
                            <a:schemeClr val="tx1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러시아</a:t>
                      </a:r>
                      <a:endParaRPr lang="ko-KR" sz="1500" b="1" kern="100" dirty="0">
                        <a:solidFill>
                          <a:schemeClr val="tx1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39050" marR="3905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0"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14,800</a:t>
                      </a:r>
                      <a:endParaRPr lang="ko-KR" sz="1500" b="1" kern="100"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39050" marR="3905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0" dirty="0"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6,306</a:t>
                      </a:r>
                      <a:endParaRPr lang="ko-KR" sz="1500" b="1" kern="100" dirty="0"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39050" marR="3905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0" dirty="0"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43%</a:t>
                      </a:r>
                      <a:endParaRPr lang="ko-KR" sz="1500" b="1" kern="100" dirty="0"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39050" marR="3905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5351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o-KR" sz="2100" b="1" kern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한국</a:t>
                      </a:r>
                      <a:endParaRPr lang="ko-KR" sz="2100" b="1" kern="100" dirty="0">
                        <a:solidFill>
                          <a:srgbClr val="FF0000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39050" marR="3905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b="1" kern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16,300</a:t>
                      </a:r>
                      <a:endParaRPr lang="ko-KR" sz="2100" b="1" kern="100" dirty="0">
                        <a:solidFill>
                          <a:srgbClr val="FF0000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39050" marR="3905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b="1" kern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4,631</a:t>
                      </a:r>
                      <a:endParaRPr lang="ko-KR" sz="2100" b="1" kern="100" dirty="0">
                        <a:solidFill>
                          <a:srgbClr val="FF0000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39050" marR="3905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b="1" kern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28%</a:t>
                      </a:r>
                      <a:endParaRPr lang="ko-KR" sz="2100" b="1" kern="100" dirty="0">
                        <a:solidFill>
                          <a:srgbClr val="FF0000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39050" marR="3905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020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o-KR" sz="1500" b="1" kern="0" dirty="0">
                          <a:solidFill>
                            <a:schemeClr val="tx1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인도</a:t>
                      </a:r>
                      <a:endParaRPr lang="ko-KR" sz="1500" b="1" kern="100" dirty="0">
                        <a:solidFill>
                          <a:schemeClr val="tx1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39050" marR="3905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0" dirty="0"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26,899</a:t>
                      </a:r>
                      <a:endParaRPr lang="ko-KR" sz="1500" b="1" kern="100" dirty="0"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39050" marR="3905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0" dirty="0"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6,336</a:t>
                      </a:r>
                      <a:endParaRPr lang="ko-KR" sz="1500" b="1" kern="100" dirty="0"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39050" marR="3905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0" dirty="0"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24%</a:t>
                      </a:r>
                      <a:endParaRPr lang="ko-KR" sz="1500" b="1" kern="100" dirty="0"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39050" marR="3905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5020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o-KR" sz="1500" b="1" kern="0" dirty="0">
                          <a:solidFill>
                            <a:schemeClr val="tx1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브라질</a:t>
                      </a:r>
                      <a:endParaRPr lang="ko-KR" sz="1500" b="1" kern="100" dirty="0">
                        <a:solidFill>
                          <a:schemeClr val="tx1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39050" marR="3905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0"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19,093</a:t>
                      </a:r>
                      <a:endParaRPr lang="ko-KR" sz="1500" b="1" kern="100"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39050" marR="3905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0" dirty="0"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3,565</a:t>
                      </a:r>
                      <a:endParaRPr lang="ko-KR" sz="1500" b="1" kern="100" dirty="0"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39050" marR="3905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0" dirty="0"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19%</a:t>
                      </a:r>
                      <a:endParaRPr lang="ko-KR" sz="1500" b="1" kern="100" dirty="0"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39050" marR="3905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A89975D9-68EB-4640-BE6F-57E39C710504}"/>
              </a:ext>
            </a:extLst>
          </p:cNvPr>
          <p:cNvSpPr txBox="1"/>
          <p:nvPr/>
        </p:nvSpPr>
        <p:spPr>
          <a:xfrm>
            <a:off x="7353300" y="1649455"/>
            <a:ext cx="2028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latin typeface="Spoqa Han Sans Neo" panose="020B0500000000000000" pitchFamily="34" charset="-127"/>
                <a:ea typeface="Spoqa Han Sans Neo" panose="020B0500000000000000" pitchFamily="34" charset="-127"/>
              </a:rPr>
              <a:t>2022.1</a:t>
            </a:r>
            <a:r>
              <a:rPr lang="ko-KR" altLang="en-US" sz="1200" dirty="0">
                <a:latin typeface="Spoqa Han Sans Neo" panose="020B0500000000000000" pitchFamily="34" charset="-127"/>
                <a:ea typeface="Spoqa Han Sans Neo" panose="020B0500000000000000" pitchFamily="34" charset="-127"/>
              </a:rPr>
              <a:t>월</a:t>
            </a: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78297CD1-D7A8-433D-B04B-BC29380EFBD0}"/>
              </a:ext>
            </a:extLst>
          </p:cNvPr>
          <p:cNvGrpSpPr/>
          <p:nvPr/>
        </p:nvGrpSpPr>
        <p:grpSpPr>
          <a:xfrm>
            <a:off x="4064726" y="967610"/>
            <a:ext cx="857173" cy="52239"/>
            <a:chOff x="-1488724" y="-815796"/>
            <a:chExt cx="1406643" cy="85725"/>
          </a:xfrm>
        </p:grpSpPr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F9CD0191-F62F-46D2-858E-545DD9954855}"/>
                </a:ext>
              </a:extLst>
            </p:cNvPr>
            <p:cNvSpPr/>
            <p:nvPr/>
          </p:nvSpPr>
          <p:spPr>
            <a:xfrm>
              <a:off x="-1488724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A33B02FD-5A56-4207-B41C-F44D4D8243A6}"/>
                </a:ext>
              </a:extLst>
            </p:cNvPr>
            <p:cNvSpPr/>
            <p:nvPr/>
          </p:nvSpPr>
          <p:spPr>
            <a:xfrm>
              <a:off x="-1158495" y="-815796"/>
              <a:ext cx="85725" cy="85725"/>
            </a:xfrm>
            <a:prstGeom prst="ellipse">
              <a:avLst/>
            </a:prstGeom>
            <a:solidFill>
              <a:srgbClr val="BE001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19" name="타원 18">
              <a:extLst>
                <a:ext uri="{FF2B5EF4-FFF2-40B4-BE49-F238E27FC236}">
                  <a16:creationId xmlns:a16="http://schemas.microsoft.com/office/drawing/2014/main" id="{33A0962B-29E2-47B5-BE36-ADEAD88AAAC4}"/>
                </a:ext>
              </a:extLst>
            </p:cNvPr>
            <p:cNvSpPr/>
            <p:nvPr/>
          </p:nvSpPr>
          <p:spPr>
            <a:xfrm>
              <a:off x="-828266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6271316B-558D-4AA6-8ACF-7F841C101447}"/>
                </a:ext>
              </a:extLst>
            </p:cNvPr>
            <p:cNvSpPr/>
            <p:nvPr/>
          </p:nvSpPr>
          <p:spPr>
            <a:xfrm>
              <a:off x="-498037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21" name="타원 20">
              <a:extLst>
                <a:ext uri="{FF2B5EF4-FFF2-40B4-BE49-F238E27FC236}">
                  <a16:creationId xmlns:a16="http://schemas.microsoft.com/office/drawing/2014/main" id="{4CD5ECAB-ADBD-43CE-B96D-FAC6537CA8DA}"/>
                </a:ext>
              </a:extLst>
            </p:cNvPr>
            <p:cNvSpPr/>
            <p:nvPr/>
          </p:nvSpPr>
          <p:spPr>
            <a:xfrm>
              <a:off x="-167806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</p:grpSp>
    </p:spTree>
    <p:extLst>
      <p:ext uri="{BB962C8B-B14F-4D97-AF65-F5344CB8AC3E}">
        <p14:creationId xmlns:p14="http://schemas.microsoft.com/office/powerpoint/2010/main" val="2957140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>
            <a:extLst>
              <a:ext uri="{FF2B5EF4-FFF2-40B4-BE49-F238E27FC236}">
                <a16:creationId xmlns:a16="http://schemas.microsoft.com/office/drawing/2014/main" id="{D3F8ADEA-E8B0-4F62-AA72-666C3DB9681D}"/>
              </a:ext>
            </a:extLst>
          </p:cNvPr>
          <p:cNvGrpSpPr/>
          <p:nvPr/>
        </p:nvGrpSpPr>
        <p:grpSpPr>
          <a:xfrm>
            <a:off x="1162052" y="1280004"/>
            <a:ext cx="3821907" cy="383813"/>
            <a:chOff x="-124634" y="682632"/>
            <a:chExt cx="1700299" cy="658392"/>
          </a:xfrm>
        </p:grpSpPr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14752A67-C5B2-43CD-AC41-DEBF8F5DBED0}"/>
                </a:ext>
              </a:extLst>
            </p:cNvPr>
            <p:cNvSpPr/>
            <p:nvPr/>
          </p:nvSpPr>
          <p:spPr>
            <a:xfrm>
              <a:off x="-124634" y="682632"/>
              <a:ext cx="1700299" cy="646331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19"/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82AF4BBE-8022-4859-8D5A-9140951DC554}"/>
                </a:ext>
              </a:extLst>
            </p:cNvPr>
            <p:cNvSpPr/>
            <p:nvPr/>
          </p:nvSpPr>
          <p:spPr>
            <a:xfrm>
              <a:off x="-17495" y="732331"/>
              <a:ext cx="1515255" cy="608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706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한국 적정 외환보유고 이론 네가지</a:t>
              </a:r>
              <a:endParaRPr lang="en-US" altLang="ko-KR" sz="1706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endParaRPr>
            </a:p>
          </p:txBody>
        </p:sp>
      </p:grpSp>
      <p:graphicFrame>
        <p:nvGraphicFramePr>
          <p:cNvPr id="14" name="표 13">
            <a:extLst>
              <a:ext uri="{FF2B5EF4-FFF2-40B4-BE49-F238E27FC236}">
                <a16:creationId xmlns:a16="http://schemas.microsoft.com/office/drawing/2014/main" id="{4E1D47D7-2F0A-4568-9DAC-BA07E534B24C}"/>
              </a:ext>
            </a:extLst>
          </p:cNvPr>
          <p:cNvGraphicFramePr>
            <a:graphicFrameLocks noGrp="1"/>
          </p:cNvGraphicFramePr>
          <p:nvPr/>
        </p:nvGraphicFramePr>
        <p:xfrm>
          <a:off x="1031758" y="1854879"/>
          <a:ext cx="7099468" cy="446216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254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9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5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89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0128">
                <a:tc>
                  <a:txBody>
                    <a:bodyPr/>
                    <a:lstStyle/>
                    <a:p>
                      <a:pPr marL="508000" indent="-254000" algn="just" fontAlgn="base" latinLnBrk="0">
                        <a:lnSpc>
                          <a:spcPct val="160000"/>
                        </a:lnSpc>
                        <a:spcAft>
                          <a:spcPts val="0"/>
                        </a:spcAft>
                      </a:pPr>
                      <a:r>
                        <a:rPr lang="ko-KR" sz="1400" b="1" kern="0" dirty="0"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발표기관</a:t>
                      </a:r>
                      <a:endParaRPr lang="ko-KR" sz="1400" b="1" kern="100" dirty="0"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48578" marR="48578" marT="13335" marB="13335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77900" algn="just" fontAlgn="base" latinLnBrk="0">
                        <a:lnSpc>
                          <a:spcPct val="160000"/>
                        </a:lnSpc>
                        <a:spcAft>
                          <a:spcPts val="0"/>
                        </a:spcAft>
                      </a:pPr>
                      <a:r>
                        <a:rPr lang="ko-KR" sz="1400" b="1" kern="0" dirty="0"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내 용</a:t>
                      </a:r>
                      <a:endParaRPr lang="ko-KR" sz="1400" b="1" kern="100" dirty="0"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48578" marR="48578" marT="13335" marB="13335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8000" indent="-254000" algn="just" fontAlgn="base" latinLnBrk="0">
                        <a:lnSpc>
                          <a:spcPct val="160000"/>
                        </a:lnSpc>
                        <a:spcAft>
                          <a:spcPts val="0"/>
                        </a:spcAft>
                      </a:pPr>
                      <a:r>
                        <a:rPr lang="ko-KR" sz="1400" b="1" kern="0" dirty="0"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적정외환</a:t>
                      </a:r>
                      <a:endParaRPr lang="ko-KR" sz="1400" b="1" kern="100" dirty="0"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48578" marR="48578" marT="13335" marB="13335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8000" indent="-254000" algn="just" fontAlgn="base" latinLnBrk="0">
                        <a:lnSpc>
                          <a:spcPct val="160000"/>
                        </a:lnSpc>
                        <a:spcAft>
                          <a:spcPts val="0"/>
                        </a:spcAft>
                      </a:pPr>
                      <a:r>
                        <a:rPr lang="ko-KR" sz="1400" b="1" kern="0" dirty="0"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발표시기</a:t>
                      </a:r>
                      <a:endParaRPr lang="ko-KR" sz="1400" b="1" kern="100" dirty="0"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48578" marR="48578" marT="13335" marB="13335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9312">
                <a:tc>
                  <a:txBody>
                    <a:bodyPr/>
                    <a:lstStyle/>
                    <a:p>
                      <a:pPr marL="508000" indent="-254000" algn="just" fontAlgn="base" latinLnBrk="0">
                        <a:lnSpc>
                          <a:spcPct val="16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IMF </a:t>
                      </a:r>
                      <a:r>
                        <a:rPr lang="ko-KR" sz="1400" b="1" kern="0" dirty="0" err="1"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신제안</a:t>
                      </a:r>
                      <a:endParaRPr lang="ko-KR" sz="1400" b="1" kern="100" dirty="0"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48578" marR="48578" marT="13335" marB="13335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8000" indent="-254000" algn="just" fontAlgn="base" latinLnBrk="0">
                        <a:lnSpc>
                          <a:spcPct val="160000"/>
                        </a:lnSpc>
                        <a:spcAft>
                          <a:spcPts val="0"/>
                        </a:spcAft>
                      </a:pPr>
                      <a:r>
                        <a:rPr lang="ko-KR" sz="1400" b="1" kern="0" dirty="0"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유동외채</a:t>
                      </a:r>
                      <a:r>
                        <a:rPr lang="en-US" sz="1400" b="1" kern="0" dirty="0"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30%+ </a:t>
                      </a:r>
                      <a:r>
                        <a:rPr lang="ko-KR" sz="1400" b="1" kern="0" dirty="0"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외국인주식자금</a:t>
                      </a:r>
                      <a:r>
                        <a:rPr lang="en-US" sz="1400" b="1" kern="0" dirty="0"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15%</a:t>
                      </a:r>
                    </a:p>
                    <a:p>
                      <a:pPr marL="508000" indent="-254000" algn="just" fontAlgn="base" latinLnBrk="0">
                        <a:lnSpc>
                          <a:spcPct val="16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+ M2 5% + </a:t>
                      </a:r>
                      <a:r>
                        <a:rPr lang="ko-KR" sz="1400" b="1" kern="0" dirty="0"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상품수출</a:t>
                      </a:r>
                      <a:r>
                        <a:rPr lang="en-US" sz="1400" b="1" kern="0" dirty="0"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5% (100~150%)</a:t>
                      </a:r>
                      <a:endParaRPr lang="ko-KR" sz="1400" b="1" kern="100" dirty="0"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48578" marR="48578" marT="13335" marB="13335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8000" indent="-254000" algn="just" fontAlgn="base" latinLnBrk="0">
                        <a:lnSpc>
                          <a:spcPct val="16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6,810</a:t>
                      </a:r>
                      <a:r>
                        <a:rPr lang="ko-KR" sz="1400" b="1" kern="0" dirty="0"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억 달러</a:t>
                      </a:r>
                      <a:endParaRPr lang="ko-KR" sz="1400" b="1" kern="100" dirty="0"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48578" marR="48578" marT="13335" marB="13335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8000" indent="-254000" algn="just" fontAlgn="base" latinLnBrk="0">
                        <a:lnSpc>
                          <a:spcPct val="16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2013</a:t>
                      </a:r>
                      <a:endParaRPr lang="ko-KR" sz="1400" b="1" kern="100" dirty="0"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48578" marR="48578" marT="13335" marB="13335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6316">
                <a:tc>
                  <a:txBody>
                    <a:bodyPr/>
                    <a:lstStyle/>
                    <a:p>
                      <a:pPr marL="508000" indent="-254000" algn="just" fontAlgn="base" latinLnBrk="0">
                        <a:lnSpc>
                          <a:spcPct val="160000"/>
                        </a:lnSpc>
                        <a:spcAft>
                          <a:spcPts val="0"/>
                        </a:spcAft>
                      </a:pPr>
                      <a:r>
                        <a:rPr lang="ko-KR" sz="1400" b="1" kern="0"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기도티</a:t>
                      </a:r>
                      <a:endParaRPr lang="ko-KR" sz="1400" b="1" kern="100"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marL="508000" indent="-254000" algn="just" fontAlgn="base" latinLnBrk="0">
                        <a:lnSpc>
                          <a:spcPct val="160000"/>
                        </a:lnSpc>
                        <a:spcAft>
                          <a:spcPts val="0"/>
                        </a:spcAft>
                      </a:pPr>
                      <a:r>
                        <a:rPr lang="ko-KR" sz="1400" b="1" kern="0"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그린스펀</a:t>
                      </a:r>
                      <a:endParaRPr lang="ko-KR" sz="1400" b="1" kern="100"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48578" marR="48578" marT="13335" marB="13335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8000" indent="-254000" algn="just" fontAlgn="base" latinLnBrk="0">
                        <a:lnSpc>
                          <a:spcPct val="16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3</a:t>
                      </a:r>
                      <a:r>
                        <a:rPr lang="ko-KR" sz="1400" b="1" kern="0" dirty="0"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개월 경상지급액</a:t>
                      </a:r>
                      <a:r>
                        <a:rPr lang="en-US" sz="1400" b="1" kern="0" dirty="0"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+ </a:t>
                      </a:r>
                      <a:r>
                        <a:rPr lang="ko-KR" sz="1400" b="1" kern="0" dirty="0"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유동외채</a:t>
                      </a:r>
                      <a:r>
                        <a:rPr lang="en-US" sz="1400" b="1" kern="0" dirty="0"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(3000</a:t>
                      </a:r>
                      <a:r>
                        <a:rPr lang="ko-KR" sz="1400" b="1" kern="0" dirty="0"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억</a:t>
                      </a:r>
                      <a:r>
                        <a:rPr lang="en-US" sz="1400" b="1" kern="0" dirty="0"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$)</a:t>
                      </a:r>
                      <a:endParaRPr lang="ko-KR" sz="1400" b="1" kern="100" dirty="0"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48578" marR="48578" marT="13335" marB="13335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8000" indent="-254000" algn="just" fontAlgn="base" latinLnBrk="0">
                        <a:lnSpc>
                          <a:spcPct val="16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4,500</a:t>
                      </a:r>
                      <a:r>
                        <a:rPr lang="ko-KR" sz="1400" b="1" kern="0" dirty="0"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억 달러</a:t>
                      </a:r>
                      <a:endParaRPr lang="ko-KR" sz="1400" b="1" kern="100" dirty="0"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48578" marR="48578" marT="13335" marB="13335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8000" indent="-254000" algn="just" fontAlgn="base" latinLnBrk="0">
                        <a:lnSpc>
                          <a:spcPct val="16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1999</a:t>
                      </a:r>
                      <a:endParaRPr lang="ko-KR" sz="1400" b="1" kern="100" dirty="0"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48578" marR="48578" marT="13335" marB="13335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77341">
                <a:tc>
                  <a:txBody>
                    <a:bodyPr/>
                    <a:lstStyle/>
                    <a:p>
                      <a:pPr marL="508000" indent="-254000" algn="ctr" fontAlgn="base" latinLnBrk="0">
                        <a:lnSpc>
                          <a:spcPct val="1600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BIS</a:t>
                      </a:r>
                      <a:endParaRPr lang="ko-KR" sz="1500" b="1" kern="100" dirty="0">
                        <a:solidFill>
                          <a:srgbClr val="FF0000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fontAlgn="base" latinLnBrk="0">
                        <a:lnSpc>
                          <a:spcPct val="16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(</a:t>
                      </a:r>
                      <a:r>
                        <a:rPr lang="ko-KR" sz="1400" b="1" kern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국제결제은행</a:t>
                      </a:r>
                      <a:r>
                        <a:rPr lang="en-US" sz="1400" b="1" kern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)</a:t>
                      </a:r>
                      <a:endParaRPr lang="ko-KR" sz="1400" b="1" kern="100" dirty="0">
                        <a:solidFill>
                          <a:srgbClr val="FF0000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48578" marR="48578" marT="13335" marB="13335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54000" algn="just" fontAlgn="base" latinLnBrk="0">
                        <a:lnSpc>
                          <a:spcPct val="1600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3</a:t>
                      </a:r>
                      <a:r>
                        <a:rPr lang="ko-KR" sz="1500" b="1" kern="0" dirty="0" err="1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개월경상지급액</a:t>
                      </a:r>
                      <a:r>
                        <a:rPr lang="en-US" sz="1500" b="1" kern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+</a:t>
                      </a:r>
                      <a:r>
                        <a:rPr lang="ko-KR" sz="1500" b="1" kern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유동외채</a:t>
                      </a:r>
                      <a:endParaRPr lang="en-US" altLang="ko-KR" sz="1500" b="1" kern="0" dirty="0">
                        <a:solidFill>
                          <a:srgbClr val="FF0000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marL="254000" algn="just" fontAlgn="base" latinLnBrk="0">
                        <a:lnSpc>
                          <a:spcPct val="1600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+</a:t>
                      </a:r>
                      <a:r>
                        <a:rPr lang="ko-KR" sz="1500" b="1" kern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외국인주식투자액</a:t>
                      </a:r>
                      <a:r>
                        <a:rPr lang="en-US" sz="1500" b="1" kern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1/3(4000</a:t>
                      </a:r>
                      <a:r>
                        <a:rPr lang="ko-KR" sz="1500" b="1" kern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억</a:t>
                      </a:r>
                      <a:r>
                        <a:rPr lang="en-US" sz="1500" b="1" kern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$) +</a:t>
                      </a:r>
                      <a:r>
                        <a:rPr lang="ko-KR" sz="1500" b="1" kern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거주자 외화예금</a:t>
                      </a:r>
                      <a:r>
                        <a:rPr lang="en-US" sz="1500" b="1" kern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(1000</a:t>
                      </a:r>
                      <a:r>
                        <a:rPr lang="ko-KR" sz="1500" b="1" kern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억</a:t>
                      </a:r>
                      <a:r>
                        <a:rPr lang="en-US" sz="1500" b="1" kern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$) </a:t>
                      </a:r>
                    </a:p>
                    <a:p>
                      <a:pPr marL="254000" algn="just" fontAlgn="base" latinLnBrk="0">
                        <a:lnSpc>
                          <a:spcPct val="1600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+</a:t>
                      </a:r>
                      <a:r>
                        <a:rPr lang="ko-KR" sz="1500" b="1" kern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현지 금융잔액</a:t>
                      </a:r>
                      <a:endParaRPr lang="ko-KR" sz="1500" b="1" kern="100" dirty="0">
                        <a:solidFill>
                          <a:srgbClr val="FF0000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48578" marR="48578" marT="13335" marB="13335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8000" indent="-254000" algn="just" fontAlgn="base" latinLnBrk="0">
                        <a:lnSpc>
                          <a:spcPct val="1600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9,200</a:t>
                      </a:r>
                      <a:r>
                        <a:rPr lang="ko-KR" sz="1500" b="1" kern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억 달러</a:t>
                      </a:r>
                      <a:endParaRPr lang="ko-KR" sz="1500" b="1" kern="100" dirty="0">
                        <a:solidFill>
                          <a:srgbClr val="FF0000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48578" marR="48578" marT="13335" marB="13335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8000" indent="-254000" algn="just" fontAlgn="base" latinLnBrk="0">
                        <a:lnSpc>
                          <a:spcPct val="1600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2004</a:t>
                      </a:r>
                      <a:endParaRPr lang="ko-KR" sz="1500" b="1" kern="100" dirty="0">
                        <a:solidFill>
                          <a:srgbClr val="FF0000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48578" marR="48578" marT="13335" marB="13335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5" name="그룹 14">
            <a:extLst>
              <a:ext uri="{FF2B5EF4-FFF2-40B4-BE49-F238E27FC236}">
                <a16:creationId xmlns:a16="http://schemas.microsoft.com/office/drawing/2014/main" id="{CFC20B84-DA61-42FC-A658-95EB9E950CA1}"/>
              </a:ext>
            </a:extLst>
          </p:cNvPr>
          <p:cNvGrpSpPr/>
          <p:nvPr/>
        </p:nvGrpSpPr>
        <p:grpSpPr>
          <a:xfrm>
            <a:off x="4064726" y="967610"/>
            <a:ext cx="857173" cy="52239"/>
            <a:chOff x="-1488724" y="-815796"/>
            <a:chExt cx="1406643" cy="85725"/>
          </a:xfrm>
        </p:grpSpPr>
        <p:sp>
          <p:nvSpPr>
            <p:cNvPr id="16" name="타원 15">
              <a:extLst>
                <a:ext uri="{FF2B5EF4-FFF2-40B4-BE49-F238E27FC236}">
                  <a16:creationId xmlns:a16="http://schemas.microsoft.com/office/drawing/2014/main" id="{8254AEDA-4EB4-4061-AE5A-6EBB56B5D6C4}"/>
                </a:ext>
              </a:extLst>
            </p:cNvPr>
            <p:cNvSpPr/>
            <p:nvPr/>
          </p:nvSpPr>
          <p:spPr>
            <a:xfrm>
              <a:off x="-1488724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81C91E1A-3B03-436F-BD1F-11959129B876}"/>
                </a:ext>
              </a:extLst>
            </p:cNvPr>
            <p:cNvSpPr/>
            <p:nvPr/>
          </p:nvSpPr>
          <p:spPr>
            <a:xfrm>
              <a:off x="-1158495" y="-815796"/>
              <a:ext cx="85725" cy="85725"/>
            </a:xfrm>
            <a:prstGeom prst="ellipse">
              <a:avLst/>
            </a:prstGeom>
            <a:solidFill>
              <a:srgbClr val="BE001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18A22F19-26D0-4C50-A476-D2B9B51835FE}"/>
                </a:ext>
              </a:extLst>
            </p:cNvPr>
            <p:cNvSpPr/>
            <p:nvPr/>
          </p:nvSpPr>
          <p:spPr>
            <a:xfrm>
              <a:off x="-828266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19" name="타원 18">
              <a:extLst>
                <a:ext uri="{FF2B5EF4-FFF2-40B4-BE49-F238E27FC236}">
                  <a16:creationId xmlns:a16="http://schemas.microsoft.com/office/drawing/2014/main" id="{BD8D6DA1-FBE8-45CA-BDF0-FE82182D3151}"/>
                </a:ext>
              </a:extLst>
            </p:cNvPr>
            <p:cNvSpPr/>
            <p:nvPr/>
          </p:nvSpPr>
          <p:spPr>
            <a:xfrm>
              <a:off x="-498037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27EBD510-32D2-4BBC-A4D1-F9AACE0E26E4}"/>
                </a:ext>
              </a:extLst>
            </p:cNvPr>
            <p:cNvSpPr/>
            <p:nvPr/>
          </p:nvSpPr>
          <p:spPr>
            <a:xfrm>
              <a:off x="-167806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</p:grpSp>
    </p:spTree>
    <p:extLst>
      <p:ext uri="{BB962C8B-B14F-4D97-AF65-F5344CB8AC3E}">
        <p14:creationId xmlns:p14="http://schemas.microsoft.com/office/powerpoint/2010/main" val="12593415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>
            <a:extLst>
              <a:ext uri="{FF2B5EF4-FFF2-40B4-BE49-F238E27FC236}">
                <a16:creationId xmlns:a16="http://schemas.microsoft.com/office/drawing/2014/main" id="{D3F8ADEA-E8B0-4F62-AA72-666C3DB9681D}"/>
              </a:ext>
            </a:extLst>
          </p:cNvPr>
          <p:cNvGrpSpPr/>
          <p:nvPr/>
        </p:nvGrpSpPr>
        <p:grpSpPr>
          <a:xfrm>
            <a:off x="1162053" y="1280004"/>
            <a:ext cx="3646793" cy="383813"/>
            <a:chOff x="-124634" y="682632"/>
            <a:chExt cx="1622394" cy="658392"/>
          </a:xfrm>
        </p:grpSpPr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14752A67-C5B2-43CD-AC41-DEBF8F5DBED0}"/>
                </a:ext>
              </a:extLst>
            </p:cNvPr>
            <p:cNvSpPr/>
            <p:nvPr/>
          </p:nvSpPr>
          <p:spPr>
            <a:xfrm>
              <a:off x="-124634" y="682632"/>
              <a:ext cx="1254301" cy="646331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19"/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82AF4BBE-8022-4859-8D5A-9140951DC554}"/>
                </a:ext>
              </a:extLst>
            </p:cNvPr>
            <p:cNvSpPr/>
            <p:nvPr/>
          </p:nvSpPr>
          <p:spPr>
            <a:xfrm>
              <a:off x="-17495" y="732331"/>
              <a:ext cx="1515255" cy="608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706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한국은행 외화자산 구성</a:t>
              </a:r>
              <a:endParaRPr lang="en-US" altLang="ko-KR" sz="1706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endParaRPr>
            </a:p>
          </p:txBody>
        </p:sp>
      </p:grpSp>
      <p:graphicFrame>
        <p:nvGraphicFramePr>
          <p:cNvPr id="13" name="표 12">
            <a:extLst>
              <a:ext uri="{FF2B5EF4-FFF2-40B4-BE49-F238E27FC236}">
                <a16:creationId xmlns:a16="http://schemas.microsoft.com/office/drawing/2014/main" id="{D9712686-FC26-4A44-B965-E8C0C4FAE21D}"/>
              </a:ext>
            </a:extLst>
          </p:cNvPr>
          <p:cNvGraphicFramePr>
            <a:graphicFrameLocks noGrp="1"/>
          </p:cNvGraphicFramePr>
          <p:nvPr/>
        </p:nvGraphicFramePr>
        <p:xfrm>
          <a:off x="1434073" y="2013967"/>
          <a:ext cx="6294836" cy="352972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1474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474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3339">
                <a:tc>
                  <a:txBody>
                    <a:bodyPr/>
                    <a:lstStyle/>
                    <a:p>
                      <a:pPr marL="508000" indent="-254000" algn="ctr" fontAlgn="base" latinLnBrk="0">
                        <a:lnSpc>
                          <a:spcPct val="160000"/>
                        </a:lnSpc>
                        <a:spcAft>
                          <a:spcPts val="0"/>
                        </a:spcAft>
                      </a:pPr>
                      <a:r>
                        <a:rPr lang="ko-KR" sz="1500" b="1" kern="0" dirty="0">
                          <a:solidFill>
                            <a:schemeClr val="tx1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상품</a:t>
                      </a:r>
                      <a:endParaRPr lang="ko-KR" sz="1500" b="1" kern="100" dirty="0">
                        <a:solidFill>
                          <a:schemeClr val="tx1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48578" marR="48578" marT="13335" marB="13335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8000" indent="-254000" algn="ctr" fontAlgn="base" latinLnBrk="0">
                        <a:lnSpc>
                          <a:spcPct val="160000"/>
                        </a:lnSpc>
                        <a:spcAft>
                          <a:spcPts val="0"/>
                        </a:spcAft>
                      </a:pPr>
                      <a:r>
                        <a:rPr lang="ko-KR" sz="1500" b="1" kern="0" dirty="0">
                          <a:solidFill>
                            <a:schemeClr val="tx1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비중</a:t>
                      </a:r>
                      <a:r>
                        <a:rPr lang="en-US" altLang="ko-KR" sz="1500" b="1" kern="0" dirty="0">
                          <a:solidFill>
                            <a:schemeClr val="tx1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(%)</a:t>
                      </a:r>
                      <a:endParaRPr lang="ko-KR" sz="1500" b="1" kern="100" dirty="0">
                        <a:solidFill>
                          <a:schemeClr val="tx1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48578" marR="48578" marT="13335" marB="13335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339">
                <a:tc>
                  <a:txBody>
                    <a:bodyPr/>
                    <a:lstStyle/>
                    <a:p>
                      <a:pPr marL="508000" indent="-254000" algn="ctr" fontAlgn="base" latinLnBrk="0">
                        <a:lnSpc>
                          <a:spcPct val="160000"/>
                        </a:lnSpc>
                        <a:spcAft>
                          <a:spcPts val="0"/>
                        </a:spcAft>
                      </a:pPr>
                      <a:r>
                        <a:rPr lang="ko-KR" sz="1500" b="1" kern="0" dirty="0" err="1">
                          <a:solidFill>
                            <a:schemeClr val="tx1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정부채</a:t>
                      </a:r>
                      <a:endParaRPr lang="ko-KR" sz="1500" b="1" kern="100" dirty="0">
                        <a:solidFill>
                          <a:schemeClr val="tx1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48578" marR="48578" marT="13335" marB="13335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8000" indent="-254000" algn="ctr" fontAlgn="base" latinLnBrk="0">
                        <a:lnSpc>
                          <a:spcPct val="1600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0" dirty="0">
                          <a:solidFill>
                            <a:schemeClr val="tx1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36.9</a:t>
                      </a:r>
                      <a:endParaRPr lang="ko-KR" sz="1500" b="1" kern="100" dirty="0">
                        <a:solidFill>
                          <a:schemeClr val="tx1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48578" marR="48578" marT="13335" marB="13335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3339">
                <a:tc>
                  <a:txBody>
                    <a:bodyPr/>
                    <a:lstStyle/>
                    <a:p>
                      <a:pPr marL="508000" indent="-254000" algn="ctr" fontAlgn="base" latinLnBrk="0">
                        <a:lnSpc>
                          <a:spcPct val="160000"/>
                        </a:lnSpc>
                        <a:spcAft>
                          <a:spcPts val="0"/>
                        </a:spcAft>
                      </a:pPr>
                      <a:r>
                        <a:rPr lang="ko-KR" sz="1500" b="1" kern="0" dirty="0">
                          <a:solidFill>
                            <a:schemeClr val="tx1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정부기관채</a:t>
                      </a:r>
                      <a:endParaRPr lang="ko-KR" sz="1500" b="1" kern="100" dirty="0">
                        <a:solidFill>
                          <a:schemeClr val="tx1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48578" marR="48578" marT="13335" marB="13335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8000" indent="-254000" algn="ctr" fontAlgn="base" latinLnBrk="0">
                        <a:lnSpc>
                          <a:spcPct val="1600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0" dirty="0">
                          <a:solidFill>
                            <a:schemeClr val="tx1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21.0</a:t>
                      </a:r>
                      <a:endParaRPr lang="ko-KR" sz="1500" b="1" kern="100" dirty="0">
                        <a:solidFill>
                          <a:schemeClr val="tx1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48578" marR="48578" marT="13335" marB="13335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3339">
                <a:tc>
                  <a:txBody>
                    <a:bodyPr/>
                    <a:lstStyle/>
                    <a:p>
                      <a:pPr marL="508000" indent="-254000" algn="ctr" fontAlgn="base" latinLnBrk="0">
                        <a:lnSpc>
                          <a:spcPct val="160000"/>
                        </a:lnSpc>
                        <a:spcAft>
                          <a:spcPts val="0"/>
                        </a:spcAft>
                      </a:pPr>
                      <a:r>
                        <a:rPr lang="ko-KR" sz="1500" b="1" kern="0">
                          <a:solidFill>
                            <a:schemeClr val="tx1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회사채</a:t>
                      </a:r>
                      <a:endParaRPr lang="ko-KR" sz="1500" b="1" kern="100">
                        <a:solidFill>
                          <a:schemeClr val="tx1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48578" marR="48578" marT="13335" marB="13335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8000" indent="-254000" algn="ctr" fontAlgn="base" latinLnBrk="0">
                        <a:lnSpc>
                          <a:spcPct val="1600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0" dirty="0">
                          <a:solidFill>
                            <a:schemeClr val="tx1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14.8</a:t>
                      </a:r>
                      <a:endParaRPr lang="ko-KR" sz="1500" b="1" kern="100" dirty="0">
                        <a:solidFill>
                          <a:schemeClr val="tx1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48578" marR="48578" marT="13335" marB="13335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3339">
                <a:tc>
                  <a:txBody>
                    <a:bodyPr/>
                    <a:lstStyle/>
                    <a:p>
                      <a:pPr marL="508000" indent="-254000" algn="ctr" fontAlgn="base" latinLnBrk="0">
                        <a:lnSpc>
                          <a:spcPct val="160000"/>
                        </a:lnSpc>
                        <a:spcAft>
                          <a:spcPts val="0"/>
                        </a:spcAft>
                      </a:pPr>
                      <a:r>
                        <a:rPr lang="ko-KR" sz="1500" b="1" kern="0">
                          <a:solidFill>
                            <a:schemeClr val="tx1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자산유동화채</a:t>
                      </a:r>
                      <a:r>
                        <a:rPr lang="en-US" sz="1500" b="1" kern="0">
                          <a:solidFill>
                            <a:schemeClr val="tx1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(MBS)</a:t>
                      </a:r>
                      <a:endParaRPr lang="ko-KR" sz="1500" b="1" kern="100">
                        <a:solidFill>
                          <a:schemeClr val="tx1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48578" marR="48578" marT="13335" marB="13335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8000" indent="-254000" algn="ctr" fontAlgn="base" latinLnBrk="0">
                        <a:lnSpc>
                          <a:spcPct val="1600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0" dirty="0">
                          <a:solidFill>
                            <a:schemeClr val="tx1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13.1</a:t>
                      </a:r>
                      <a:endParaRPr lang="ko-KR" sz="1500" b="1" kern="100" dirty="0">
                        <a:solidFill>
                          <a:schemeClr val="tx1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48578" marR="48578" marT="13335" marB="13335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3339">
                <a:tc>
                  <a:txBody>
                    <a:bodyPr/>
                    <a:lstStyle/>
                    <a:p>
                      <a:pPr marL="508000" indent="-254000" algn="ctr" fontAlgn="base" latinLnBrk="0">
                        <a:lnSpc>
                          <a:spcPct val="160000"/>
                        </a:lnSpc>
                        <a:spcAft>
                          <a:spcPts val="0"/>
                        </a:spcAft>
                      </a:pPr>
                      <a:r>
                        <a:rPr lang="ko-KR" sz="1500" b="1" kern="0" dirty="0">
                          <a:solidFill>
                            <a:schemeClr val="tx1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주식</a:t>
                      </a:r>
                      <a:endParaRPr lang="ko-KR" sz="1500" b="1" kern="100" dirty="0">
                        <a:solidFill>
                          <a:schemeClr val="tx1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48578" marR="48578" marT="13335" marB="13335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8000" indent="-254000" algn="ctr" fontAlgn="base" latinLnBrk="0">
                        <a:lnSpc>
                          <a:spcPct val="1600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0" dirty="0">
                          <a:solidFill>
                            <a:schemeClr val="tx1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7.7</a:t>
                      </a:r>
                      <a:endParaRPr lang="ko-KR" sz="1500" b="1" kern="100" dirty="0">
                        <a:solidFill>
                          <a:schemeClr val="tx1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48578" marR="48578" marT="13335" marB="13335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6354">
                <a:tc>
                  <a:txBody>
                    <a:bodyPr/>
                    <a:lstStyle/>
                    <a:p>
                      <a:pPr marL="508000" indent="-254000" algn="ctr" fontAlgn="base" latinLnBrk="0">
                        <a:lnSpc>
                          <a:spcPct val="160000"/>
                        </a:lnSpc>
                        <a:spcAft>
                          <a:spcPts val="0"/>
                        </a:spcAft>
                      </a:pPr>
                      <a:r>
                        <a:rPr lang="ko-KR" sz="2100" b="1" kern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예치금 </a:t>
                      </a:r>
                      <a:endParaRPr lang="ko-KR" sz="2100" b="1" kern="100" dirty="0">
                        <a:solidFill>
                          <a:srgbClr val="FF0000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48578" marR="48578" marT="13335" marB="13335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8000" indent="-254000" algn="ctr" fontAlgn="base" latinLnBrk="0">
                        <a:lnSpc>
                          <a:spcPct val="160000"/>
                        </a:lnSpc>
                        <a:spcAft>
                          <a:spcPts val="0"/>
                        </a:spcAft>
                      </a:pPr>
                      <a:r>
                        <a:rPr lang="en-US" sz="2100" b="1" kern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5</a:t>
                      </a:r>
                      <a:endParaRPr lang="ko-KR" sz="2100" b="1" kern="100" dirty="0">
                        <a:solidFill>
                          <a:srgbClr val="FF0000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48578" marR="48578" marT="13335" marB="13335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3339">
                <a:tc>
                  <a:txBody>
                    <a:bodyPr/>
                    <a:lstStyle/>
                    <a:p>
                      <a:pPr marL="508000" indent="-254000" algn="ctr" fontAlgn="base" latinLnBrk="0">
                        <a:lnSpc>
                          <a:spcPct val="160000"/>
                        </a:lnSpc>
                        <a:spcAft>
                          <a:spcPts val="0"/>
                        </a:spcAft>
                      </a:pPr>
                      <a:r>
                        <a:rPr lang="ko-KR" sz="1500" b="1" kern="0">
                          <a:solidFill>
                            <a:schemeClr val="tx1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계</a:t>
                      </a:r>
                      <a:endParaRPr lang="ko-KR" sz="1500" b="1" kern="100">
                        <a:solidFill>
                          <a:schemeClr val="tx1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48578" marR="48578" marT="13335" marB="13335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8000" indent="-254000" algn="ctr" fontAlgn="base" latinLnBrk="0">
                        <a:lnSpc>
                          <a:spcPct val="1600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0" dirty="0">
                          <a:solidFill>
                            <a:schemeClr val="tx1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100.0</a:t>
                      </a:r>
                      <a:endParaRPr lang="ko-KR" sz="1500" b="1" kern="100" dirty="0">
                        <a:solidFill>
                          <a:schemeClr val="tx1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Arial"/>
                      </a:endParaRPr>
                    </a:p>
                  </a:txBody>
                  <a:tcPr marL="48578" marR="48578" marT="13335" marB="13335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5" name="그룹 14">
            <a:extLst>
              <a:ext uri="{FF2B5EF4-FFF2-40B4-BE49-F238E27FC236}">
                <a16:creationId xmlns:a16="http://schemas.microsoft.com/office/drawing/2014/main" id="{124BD27D-18CC-4B23-9561-59A5C4354D30}"/>
              </a:ext>
            </a:extLst>
          </p:cNvPr>
          <p:cNvGrpSpPr/>
          <p:nvPr/>
        </p:nvGrpSpPr>
        <p:grpSpPr>
          <a:xfrm>
            <a:off x="4064726" y="967610"/>
            <a:ext cx="857173" cy="52239"/>
            <a:chOff x="-1488724" y="-815796"/>
            <a:chExt cx="1406643" cy="85725"/>
          </a:xfrm>
        </p:grpSpPr>
        <p:sp>
          <p:nvSpPr>
            <p:cNvPr id="16" name="타원 15">
              <a:extLst>
                <a:ext uri="{FF2B5EF4-FFF2-40B4-BE49-F238E27FC236}">
                  <a16:creationId xmlns:a16="http://schemas.microsoft.com/office/drawing/2014/main" id="{3DD0847A-975B-4073-9581-C884F9C6D498}"/>
                </a:ext>
              </a:extLst>
            </p:cNvPr>
            <p:cNvSpPr/>
            <p:nvPr/>
          </p:nvSpPr>
          <p:spPr>
            <a:xfrm>
              <a:off x="-1488724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6C5CE1D5-0F04-42B8-BBC2-C922E2D427E7}"/>
                </a:ext>
              </a:extLst>
            </p:cNvPr>
            <p:cNvSpPr/>
            <p:nvPr/>
          </p:nvSpPr>
          <p:spPr>
            <a:xfrm>
              <a:off x="-1158495" y="-815796"/>
              <a:ext cx="85725" cy="85725"/>
            </a:xfrm>
            <a:prstGeom prst="ellipse">
              <a:avLst/>
            </a:prstGeom>
            <a:solidFill>
              <a:srgbClr val="BE001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4873A5BF-76CA-47F8-8FC7-30E8F861DEEC}"/>
                </a:ext>
              </a:extLst>
            </p:cNvPr>
            <p:cNvSpPr/>
            <p:nvPr/>
          </p:nvSpPr>
          <p:spPr>
            <a:xfrm>
              <a:off x="-828266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19" name="타원 18">
              <a:extLst>
                <a:ext uri="{FF2B5EF4-FFF2-40B4-BE49-F238E27FC236}">
                  <a16:creationId xmlns:a16="http://schemas.microsoft.com/office/drawing/2014/main" id="{ABD6A2BC-6BB8-4A75-B50E-33AC9A2CED63}"/>
                </a:ext>
              </a:extLst>
            </p:cNvPr>
            <p:cNvSpPr/>
            <p:nvPr/>
          </p:nvSpPr>
          <p:spPr>
            <a:xfrm>
              <a:off x="-498037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1D17C347-794D-42B9-BCCE-87980D912870}"/>
                </a:ext>
              </a:extLst>
            </p:cNvPr>
            <p:cNvSpPr/>
            <p:nvPr/>
          </p:nvSpPr>
          <p:spPr>
            <a:xfrm>
              <a:off x="-167806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</p:grpSp>
    </p:spTree>
    <p:extLst>
      <p:ext uri="{BB962C8B-B14F-4D97-AF65-F5344CB8AC3E}">
        <p14:creationId xmlns:p14="http://schemas.microsoft.com/office/powerpoint/2010/main" val="1894746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연말정산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소득세를 모두 </a:t>
            </a:r>
            <a:r>
              <a:rPr lang="ko-KR" altLang="en-US" dirty="0" err="1"/>
              <a:t>환급받아라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아파트 청약통장</a:t>
            </a:r>
            <a:r>
              <a:rPr lang="en-US" altLang="ko-KR" dirty="0"/>
              <a:t>: </a:t>
            </a:r>
            <a:r>
              <a:rPr lang="ko-KR" altLang="en-US" dirty="0"/>
              <a:t>무주택 세대주는 환급대상</a:t>
            </a:r>
            <a:r>
              <a:rPr lang="en-US" altLang="ko-KR" dirty="0"/>
              <a:t>, </a:t>
            </a:r>
            <a:r>
              <a:rPr lang="ko-KR" altLang="en-US" dirty="0"/>
              <a:t>청약저축과 아파트 청약 종합통장</a:t>
            </a:r>
            <a:endParaRPr lang="en-US" altLang="ko-KR" dirty="0"/>
          </a:p>
          <a:p>
            <a:r>
              <a:rPr lang="ko-KR" altLang="en-US" dirty="0"/>
              <a:t>개인연금</a:t>
            </a:r>
            <a:r>
              <a:rPr lang="en-US" altLang="ko-KR" dirty="0"/>
              <a:t>, </a:t>
            </a:r>
            <a:r>
              <a:rPr lang="ko-KR" altLang="en-US" dirty="0"/>
              <a:t>등 </a:t>
            </a:r>
            <a:r>
              <a:rPr lang="en-US" altLang="ko-KR" dirty="0"/>
              <a:t>: </a:t>
            </a:r>
            <a:r>
              <a:rPr lang="ko-KR" altLang="en-US" dirty="0"/>
              <a:t>절세상품을 가입하라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국세청 연말정산 사이트 잘 활용하라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매년 </a:t>
            </a:r>
            <a:r>
              <a:rPr lang="en-US" altLang="ko-KR" dirty="0"/>
              <a:t>5</a:t>
            </a:r>
            <a:r>
              <a:rPr lang="ko-KR" altLang="en-US" dirty="0"/>
              <a:t>월</a:t>
            </a:r>
            <a:r>
              <a:rPr lang="en-US" altLang="ko-KR" dirty="0"/>
              <a:t>:</a:t>
            </a:r>
            <a:r>
              <a:rPr lang="ko-KR" altLang="en-US" dirty="0"/>
              <a:t> </a:t>
            </a:r>
            <a:r>
              <a:rPr lang="ko-KR" altLang="en-US" dirty="0" err="1"/>
              <a:t>전년치</a:t>
            </a:r>
            <a:r>
              <a:rPr lang="ko-KR" altLang="en-US" dirty="0"/>
              <a:t> 정산 가능함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종교 기부금 등 적극활용</a:t>
            </a:r>
            <a:r>
              <a:rPr lang="en-US" altLang="ko-KR" dirty="0"/>
              <a:t>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3">
            <a:extLst>
              <a:ext uri="{FF2B5EF4-FFF2-40B4-BE49-F238E27FC236}">
                <a16:creationId xmlns:a16="http://schemas.microsoft.com/office/drawing/2014/main" id="{B57E5C88-C120-45DA-A8ED-E0F403D62918}"/>
              </a:ext>
            </a:extLst>
          </p:cNvPr>
          <p:cNvSpPr/>
          <p:nvPr/>
        </p:nvSpPr>
        <p:spPr>
          <a:xfrm>
            <a:off x="857251" y="2859046"/>
            <a:ext cx="7428533" cy="140427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97">
              <a:cs typeface="+mn-ea"/>
              <a:sym typeface="+mn-lt"/>
            </a:endParaRPr>
          </a:p>
        </p:txBody>
      </p:sp>
      <p:grpSp>
        <p:nvGrpSpPr>
          <p:cNvPr id="3" name="组合 45">
            <a:extLst>
              <a:ext uri="{FF2B5EF4-FFF2-40B4-BE49-F238E27FC236}">
                <a16:creationId xmlns:a16="http://schemas.microsoft.com/office/drawing/2014/main" id="{2DECBD37-23A9-41FC-8A83-48A8EDFC78B0}"/>
              </a:ext>
            </a:extLst>
          </p:cNvPr>
          <p:cNvGrpSpPr/>
          <p:nvPr/>
        </p:nvGrpSpPr>
        <p:grpSpPr>
          <a:xfrm rot="5400000">
            <a:off x="1960523" y="2654915"/>
            <a:ext cx="1878938" cy="1665293"/>
            <a:chOff x="3385822" y="2342962"/>
            <a:chExt cx="2463822" cy="2183669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830C799C-FEC8-4EA7-B07C-79C12C6C830B}"/>
                </a:ext>
              </a:extLst>
            </p:cNvPr>
            <p:cNvSpPr/>
            <p:nvPr/>
          </p:nvSpPr>
          <p:spPr bwMode="auto">
            <a:xfrm rot="10800000">
              <a:off x="3385822" y="2342962"/>
              <a:ext cx="2463822" cy="2183669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25400">
              <a:noFill/>
            </a:ln>
            <a:effectLst>
              <a:outerShdw blurRad="355600" dist="88900" dir="2700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55721" tIns="27861" rIns="55721" bIns="27861" numCol="1" anchor="t" anchorCtr="0" compatLnSpc="1"/>
            <a:lstStyle/>
            <a:p>
              <a:endParaRPr lang="zh-CN" altLang="en-US" sz="2925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F19DC4DC-F8A9-42B1-8896-23AF504933AE}"/>
                </a:ext>
              </a:extLst>
            </p:cNvPr>
            <p:cNvSpPr/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BE0010"/>
            </a:solidFill>
            <a:ln w="25400">
              <a:noFill/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55721" tIns="27861" rIns="55721" bIns="27861" numCol="1" anchor="t" anchorCtr="0" compatLnSpc="1"/>
            <a:lstStyle/>
            <a:p>
              <a:endParaRPr lang="zh-CN" altLang="en-US" sz="2925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" name="组合 117">
            <a:extLst>
              <a:ext uri="{FF2B5EF4-FFF2-40B4-BE49-F238E27FC236}">
                <a16:creationId xmlns:a16="http://schemas.microsoft.com/office/drawing/2014/main" id="{C7C0AA41-4F49-44E6-BB14-436D4F541C4F}"/>
              </a:ext>
            </a:extLst>
          </p:cNvPr>
          <p:cNvGrpSpPr/>
          <p:nvPr/>
        </p:nvGrpSpPr>
        <p:grpSpPr>
          <a:xfrm rot="5400000">
            <a:off x="1052478" y="4032640"/>
            <a:ext cx="889979" cy="788783"/>
            <a:chOff x="3385822" y="2342962"/>
            <a:chExt cx="2463822" cy="2183669"/>
          </a:xfrm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1645F07F-FAF2-4326-A94B-8FA1AA6C981F}"/>
                </a:ext>
              </a:extLst>
            </p:cNvPr>
            <p:cNvSpPr/>
            <p:nvPr/>
          </p:nvSpPr>
          <p:spPr bwMode="auto">
            <a:xfrm rot="10800000">
              <a:off x="3385822" y="2342962"/>
              <a:ext cx="2463822" cy="2183669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25400">
              <a:noFill/>
            </a:ln>
            <a:effectLst/>
          </p:spPr>
          <p:txBody>
            <a:bodyPr vert="horz" wrap="square" lIns="55721" tIns="27861" rIns="55721" bIns="27861" numCol="1" anchor="t" anchorCtr="0" compatLnSpc="1"/>
            <a:lstStyle/>
            <a:p>
              <a:endParaRPr lang="zh-CN" altLang="en-US" sz="2925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A4045F54-249B-4F73-B299-1B14CA999BD8}"/>
                </a:ext>
              </a:extLst>
            </p:cNvPr>
            <p:cNvSpPr/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404040"/>
            </a:solidFill>
            <a:ln w="25400">
              <a:noFill/>
            </a:ln>
            <a:effectLst/>
          </p:spPr>
          <p:txBody>
            <a:bodyPr vert="horz" wrap="square" lIns="55721" tIns="27861" rIns="55721" bIns="27861" numCol="1" anchor="t" anchorCtr="0" compatLnSpc="1"/>
            <a:lstStyle/>
            <a:p>
              <a:endParaRPr lang="zh-CN" altLang="en-US" sz="2925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9" name="组合 120">
            <a:extLst>
              <a:ext uri="{FF2B5EF4-FFF2-40B4-BE49-F238E27FC236}">
                <a16:creationId xmlns:a16="http://schemas.microsoft.com/office/drawing/2014/main" id="{EA9D5CB3-C059-4F38-9113-71CD7A47FFE6}"/>
              </a:ext>
            </a:extLst>
          </p:cNvPr>
          <p:cNvGrpSpPr/>
          <p:nvPr/>
        </p:nvGrpSpPr>
        <p:grpSpPr>
          <a:xfrm rot="5400000">
            <a:off x="3712016" y="1815885"/>
            <a:ext cx="755922" cy="669969"/>
            <a:chOff x="3385822" y="2342962"/>
            <a:chExt cx="2463822" cy="2183669"/>
          </a:xfrm>
          <a:solidFill>
            <a:srgbClr val="BE0010"/>
          </a:solidFill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95A6994-62BC-4DC6-8620-A5300BD56D24}"/>
                </a:ext>
              </a:extLst>
            </p:cNvPr>
            <p:cNvSpPr/>
            <p:nvPr/>
          </p:nvSpPr>
          <p:spPr bwMode="auto">
            <a:xfrm rot="10800000">
              <a:off x="3385822" y="2342962"/>
              <a:ext cx="2463822" cy="2183669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pFill/>
            <a:ln w="25400">
              <a:noFill/>
            </a:ln>
            <a:effectLst/>
          </p:spPr>
          <p:txBody>
            <a:bodyPr vert="horz" wrap="square" lIns="55721" tIns="27861" rIns="55721" bIns="27861" numCol="1" anchor="t" anchorCtr="0" compatLnSpc="1"/>
            <a:lstStyle/>
            <a:p>
              <a:endParaRPr lang="zh-CN" altLang="en-US" sz="2925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77140BA3-79C1-4C31-8178-FC4E3AA7B4AA}"/>
                </a:ext>
              </a:extLst>
            </p:cNvPr>
            <p:cNvSpPr/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pFill/>
            <a:ln w="25400">
              <a:noFill/>
            </a:ln>
            <a:effectLst/>
          </p:spPr>
          <p:txBody>
            <a:bodyPr vert="horz" wrap="square" lIns="55721" tIns="27861" rIns="55721" bIns="27861" numCol="1" anchor="t" anchorCtr="0" compatLnSpc="1"/>
            <a:lstStyle/>
            <a:p>
              <a:endParaRPr lang="zh-CN" altLang="en-US" sz="2925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2" name="文本框 32">
            <a:extLst>
              <a:ext uri="{FF2B5EF4-FFF2-40B4-BE49-F238E27FC236}">
                <a16:creationId xmlns:a16="http://schemas.microsoft.com/office/drawing/2014/main" id="{E35295DE-AEF5-435D-986C-10CC6856BFAF}"/>
              </a:ext>
            </a:extLst>
          </p:cNvPr>
          <p:cNvSpPr txBox="1"/>
          <p:nvPr/>
        </p:nvSpPr>
        <p:spPr>
          <a:xfrm>
            <a:off x="1982597" y="2944099"/>
            <a:ext cx="1772646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850" dirty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ea"/>
                <a:sym typeface="+mn-lt"/>
              </a:rPr>
              <a:t>2</a:t>
            </a:r>
            <a:endParaRPr lang="zh-CN" altLang="en-US" sz="5850" dirty="0">
              <a:solidFill>
                <a:schemeClr val="bg1"/>
              </a:solidFill>
              <a:latin typeface="나눔스퀘어 ExtraBold" panose="020B0600000101010101" pitchFamily="50" charset="-127"/>
              <a:cs typeface="+mn-ea"/>
              <a:sym typeface="+mn-lt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49094E40-AE46-42A5-9E76-81E9C12FD24B}"/>
              </a:ext>
            </a:extLst>
          </p:cNvPr>
          <p:cNvSpPr/>
          <p:nvPr/>
        </p:nvSpPr>
        <p:spPr>
          <a:xfrm>
            <a:off x="4364199" y="2954959"/>
            <a:ext cx="3469283" cy="11588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</a:pPr>
            <a:r>
              <a:rPr lang="ko-KR" altLang="en-US" sz="2925" spc="-183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핀테크</a:t>
            </a:r>
            <a:r>
              <a:rPr lang="en-US" altLang="ko-KR" sz="2925" spc="-183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, </a:t>
            </a:r>
            <a:r>
              <a:rPr lang="ko-KR" altLang="en-US" sz="2925" spc="-183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가상자산</a:t>
            </a:r>
            <a:r>
              <a:rPr lang="en-US" altLang="ko-KR" sz="2925" spc="-183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, </a:t>
            </a:r>
          </a:p>
          <a:p>
            <a:pPr>
              <a:lnSpc>
                <a:spcPct val="125000"/>
              </a:lnSpc>
            </a:pPr>
            <a:r>
              <a:rPr lang="en-US" altLang="ko-KR" sz="2925" spc="-183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NFT </a:t>
            </a:r>
            <a:r>
              <a:rPr lang="ko-KR" altLang="en-US" sz="2925" spc="-183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경쟁력 확보방안</a:t>
            </a:r>
            <a:endParaRPr lang="en-US" altLang="ko-KR" sz="2925" spc="-183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40404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763794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0BA8B1C-83C4-4937-920E-8EE9D1874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441" y="953691"/>
            <a:ext cx="5285120" cy="4950619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53C567BF-963F-4AF5-AD33-5B400BE88D76}"/>
              </a:ext>
            </a:extLst>
          </p:cNvPr>
          <p:cNvGrpSpPr/>
          <p:nvPr/>
        </p:nvGrpSpPr>
        <p:grpSpPr>
          <a:xfrm>
            <a:off x="4064726" y="967610"/>
            <a:ext cx="857173" cy="52239"/>
            <a:chOff x="-1488724" y="-815796"/>
            <a:chExt cx="1406643" cy="85725"/>
          </a:xfrm>
        </p:grpSpPr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F0DC74F-85A6-4607-A40F-E20C61893DF4}"/>
                </a:ext>
              </a:extLst>
            </p:cNvPr>
            <p:cNvSpPr/>
            <p:nvPr/>
          </p:nvSpPr>
          <p:spPr>
            <a:xfrm>
              <a:off x="-1488724" y="-815796"/>
              <a:ext cx="85725" cy="85725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0058943D-E4F0-4225-972A-EBF7F118B0A0}"/>
                </a:ext>
              </a:extLst>
            </p:cNvPr>
            <p:cNvSpPr/>
            <p:nvPr/>
          </p:nvSpPr>
          <p:spPr>
            <a:xfrm>
              <a:off x="-1158495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52A47DDE-0E59-4C9A-9B4A-72DB3E860C7B}"/>
                </a:ext>
              </a:extLst>
            </p:cNvPr>
            <p:cNvSpPr/>
            <p:nvPr/>
          </p:nvSpPr>
          <p:spPr>
            <a:xfrm>
              <a:off x="-828266" y="-815796"/>
              <a:ext cx="85725" cy="85725"/>
            </a:xfrm>
            <a:prstGeom prst="ellipse">
              <a:avLst/>
            </a:prstGeom>
            <a:solidFill>
              <a:srgbClr val="BE001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7" name="타원 6">
              <a:extLst>
                <a:ext uri="{FF2B5EF4-FFF2-40B4-BE49-F238E27FC236}">
                  <a16:creationId xmlns:a16="http://schemas.microsoft.com/office/drawing/2014/main" id="{50DC0E5F-874B-4DD0-8D8B-70DD376046CC}"/>
                </a:ext>
              </a:extLst>
            </p:cNvPr>
            <p:cNvSpPr/>
            <p:nvPr/>
          </p:nvSpPr>
          <p:spPr>
            <a:xfrm>
              <a:off x="-498037" y="-815796"/>
              <a:ext cx="85725" cy="85725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8" name="타원 7">
              <a:extLst>
                <a:ext uri="{FF2B5EF4-FFF2-40B4-BE49-F238E27FC236}">
                  <a16:creationId xmlns:a16="http://schemas.microsoft.com/office/drawing/2014/main" id="{590E4FF4-5389-4D89-ACC7-54C65BBF8EEF}"/>
                </a:ext>
              </a:extLst>
            </p:cNvPr>
            <p:cNvSpPr/>
            <p:nvPr/>
          </p:nvSpPr>
          <p:spPr>
            <a:xfrm>
              <a:off x="-167806" y="-815796"/>
              <a:ext cx="85725" cy="85725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</p:grpSp>
    </p:spTree>
    <p:extLst>
      <p:ext uri="{BB962C8B-B14F-4D97-AF65-F5344CB8AC3E}">
        <p14:creationId xmlns:p14="http://schemas.microsoft.com/office/powerpoint/2010/main" val="28782276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BC50A0D-4839-41FC-8CC5-0E6BF8D66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368" y="1013280"/>
            <a:ext cx="4745265" cy="4932332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B5699E2D-A430-4C0D-A645-603404197B71}"/>
              </a:ext>
            </a:extLst>
          </p:cNvPr>
          <p:cNvGrpSpPr/>
          <p:nvPr/>
        </p:nvGrpSpPr>
        <p:grpSpPr>
          <a:xfrm>
            <a:off x="4064726" y="967610"/>
            <a:ext cx="857173" cy="52239"/>
            <a:chOff x="-1488724" y="-815796"/>
            <a:chExt cx="1406643" cy="85725"/>
          </a:xfrm>
        </p:grpSpPr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84717F02-82F9-4F2F-B026-0B1503AE3606}"/>
                </a:ext>
              </a:extLst>
            </p:cNvPr>
            <p:cNvSpPr/>
            <p:nvPr/>
          </p:nvSpPr>
          <p:spPr>
            <a:xfrm>
              <a:off x="-1488724" y="-815796"/>
              <a:ext cx="85725" cy="85725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EEFDA438-6DE1-4F95-A112-3E03D3D4F46D}"/>
                </a:ext>
              </a:extLst>
            </p:cNvPr>
            <p:cNvSpPr/>
            <p:nvPr/>
          </p:nvSpPr>
          <p:spPr>
            <a:xfrm>
              <a:off x="-1158495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91545C15-7DBB-42C2-B4D0-E392363E0D59}"/>
                </a:ext>
              </a:extLst>
            </p:cNvPr>
            <p:cNvSpPr/>
            <p:nvPr/>
          </p:nvSpPr>
          <p:spPr>
            <a:xfrm>
              <a:off x="-828266" y="-815796"/>
              <a:ext cx="85725" cy="85725"/>
            </a:xfrm>
            <a:prstGeom prst="ellipse">
              <a:avLst/>
            </a:prstGeom>
            <a:solidFill>
              <a:srgbClr val="BE001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7" name="타원 6">
              <a:extLst>
                <a:ext uri="{FF2B5EF4-FFF2-40B4-BE49-F238E27FC236}">
                  <a16:creationId xmlns:a16="http://schemas.microsoft.com/office/drawing/2014/main" id="{AFAC6743-E961-46A0-A695-6EDF3EE608E2}"/>
                </a:ext>
              </a:extLst>
            </p:cNvPr>
            <p:cNvSpPr/>
            <p:nvPr/>
          </p:nvSpPr>
          <p:spPr>
            <a:xfrm>
              <a:off x="-498037" y="-815796"/>
              <a:ext cx="85725" cy="85725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8" name="타원 7">
              <a:extLst>
                <a:ext uri="{FF2B5EF4-FFF2-40B4-BE49-F238E27FC236}">
                  <a16:creationId xmlns:a16="http://schemas.microsoft.com/office/drawing/2014/main" id="{10AAAFB6-A0E6-470F-8CA4-075B41AC6790}"/>
                </a:ext>
              </a:extLst>
            </p:cNvPr>
            <p:cNvSpPr/>
            <p:nvPr/>
          </p:nvSpPr>
          <p:spPr>
            <a:xfrm>
              <a:off x="-167806" y="-815796"/>
              <a:ext cx="85725" cy="85725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</p:grpSp>
    </p:spTree>
    <p:extLst>
      <p:ext uri="{BB962C8B-B14F-4D97-AF65-F5344CB8AC3E}">
        <p14:creationId xmlns:p14="http://schemas.microsoft.com/office/powerpoint/2010/main" val="36838553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그룹 38">
            <a:extLst>
              <a:ext uri="{FF2B5EF4-FFF2-40B4-BE49-F238E27FC236}">
                <a16:creationId xmlns:a16="http://schemas.microsoft.com/office/drawing/2014/main" id="{ABF954AA-AEC2-4B77-8993-11BC1E0A8CCE}"/>
              </a:ext>
            </a:extLst>
          </p:cNvPr>
          <p:cNvGrpSpPr/>
          <p:nvPr/>
        </p:nvGrpSpPr>
        <p:grpSpPr>
          <a:xfrm>
            <a:off x="2694341" y="1240535"/>
            <a:ext cx="3705422" cy="420899"/>
            <a:chOff x="-98340" y="771928"/>
            <a:chExt cx="2689395" cy="432174"/>
          </a:xfrm>
        </p:grpSpPr>
        <p:sp>
          <p:nvSpPr>
            <p:cNvPr id="40" name="사각형: 둥근 모서리 39">
              <a:extLst>
                <a:ext uri="{FF2B5EF4-FFF2-40B4-BE49-F238E27FC236}">
                  <a16:creationId xmlns:a16="http://schemas.microsoft.com/office/drawing/2014/main" id="{AC385B0E-E3B0-4D84-B572-2CEF38B05405}"/>
                </a:ext>
              </a:extLst>
            </p:cNvPr>
            <p:cNvSpPr/>
            <p:nvPr/>
          </p:nvSpPr>
          <p:spPr>
            <a:xfrm>
              <a:off x="-98340" y="771928"/>
              <a:ext cx="2639430" cy="422297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950" dirty="0">
                <a:highlight>
                  <a:srgbClr val="BA1519"/>
                </a:highlight>
              </a:endParaRPr>
            </a:p>
          </p:txBody>
        </p:sp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38536F89-14CB-452F-B22E-8648E441A3C5}"/>
                </a:ext>
              </a:extLst>
            </p:cNvPr>
            <p:cNvSpPr/>
            <p:nvPr/>
          </p:nvSpPr>
          <p:spPr>
            <a:xfrm>
              <a:off x="-98340" y="801175"/>
              <a:ext cx="2689395" cy="4029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950" b="1" spc="-92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핀테크</a:t>
              </a:r>
              <a:r>
                <a:rPr lang="en-US" altLang="ko-KR" sz="1950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, </a:t>
              </a:r>
              <a:r>
                <a:rPr lang="ko-KR" altLang="en-US" sz="1950" b="1" spc="-92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언택트</a:t>
              </a:r>
              <a:r>
                <a:rPr lang="en-US" altLang="ko-KR" sz="1950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, </a:t>
              </a:r>
              <a:r>
                <a:rPr lang="ko-KR" altLang="en-US" sz="1950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온라인 사업</a:t>
              </a:r>
              <a:endParaRPr lang="en-US" altLang="ko-KR" sz="1950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endParaRPr>
            </a:p>
          </p:txBody>
        </p:sp>
      </p:grpSp>
      <p:sp>
        <p:nvSpPr>
          <p:cNvPr id="28" name="순서도: 병합 27">
            <a:extLst>
              <a:ext uri="{FF2B5EF4-FFF2-40B4-BE49-F238E27FC236}">
                <a16:creationId xmlns:a16="http://schemas.microsoft.com/office/drawing/2014/main" id="{A1D61496-661E-4770-8CE3-3289B3D8654E}"/>
              </a:ext>
            </a:extLst>
          </p:cNvPr>
          <p:cNvSpPr/>
          <p:nvPr/>
        </p:nvSpPr>
        <p:spPr>
          <a:xfrm rot="10800000">
            <a:off x="1701031" y="2117236"/>
            <a:ext cx="166118" cy="166118"/>
          </a:xfrm>
          <a:prstGeom prst="flowChartMerge">
            <a:avLst/>
          </a:prstGeom>
          <a:solidFill>
            <a:srgbClr val="BA151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97" dirty="0"/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977CAE45-9AAF-4FBC-AAFB-675FD4733430}"/>
              </a:ext>
            </a:extLst>
          </p:cNvPr>
          <p:cNvSpPr/>
          <p:nvPr/>
        </p:nvSpPr>
        <p:spPr>
          <a:xfrm>
            <a:off x="1902225" y="2012314"/>
            <a:ext cx="6470250" cy="1441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온라인산업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: 2019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년  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135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조원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, 2020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년 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162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조원  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2021 200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조원</a:t>
            </a:r>
          </a:p>
          <a:p>
            <a:pPr>
              <a:lnSpc>
                <a:spcPct val="125000"/>
              </a:lnSpc>
            </a:pP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                 매년 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+25% </a:t>
            </a:r>
          </a:p>
          <a:p>
            <a:pPr>
              <a:lnSpc>
                <a:spcPct val="125000"/>
              </a:lnSpc>
            </a:pP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                 온라인 비중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, 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전체 소매 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35% 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→ 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65%, </a:t>
            </a:r>
          </a:p>
          <a:p>
            <a:pPr>
              <a:lnSpc>
                <a:spcPct val="125000"/>
              </a:lnSpc>
            </a:pP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                 모바일 비중 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80%</a:t>
            </a:r>
          </a:p>
        </p:txBody>
      </p:sp>
      <p:sp>
        <p:nvSpPr>
          <p:cNvPr id="56" name="순서도: 병합 55">
            <a:extLst>
              <a:ext uri="{FF2B5EF4-FFF2-40B4-BE49-F238E27FC236}">
                <a16:creationId xmlns:a16="http://schemas.microsoft.com/office/drawing/2014/main" id="{735ADEF7-D041-414B-BF29-0F9EFB070D5F}"/>
              </a:ext>
            </a:extLst>
          </p:cNvPr>
          <p:cNvSpPr/>
          <p:nvPr/>
        </p:nvSpPr>
        <p:spPr>
          <a:xfrm rot="10800000">
            <a:off x="1701031" y="3562497"/>
            <a:ext cx="166118" cy="166118"/>
          </a:xfrm>
          <a:prstGeom prst="flowChartMerge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97" dirty="0"/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D744CDC5-4FE2-4D9C-B18C-C54C3E8F9F81}"/>
              </a:ext>
            </a:extLst>
          </p:cNvPr>
          <p:cNvSpPr/>
          <p:nvPr/>
        </p:nvSpPr>
        <p:spPr>
          <a:xfrm>
            <a:off x="1902225" y="3457575"/>
            <a:ext cx="6470250" cy="402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ko-KR" altLang="en-US" b="1" spc="-92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언택트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 산업 종사자 큰 증가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, 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경제활성화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.</a:t>
            </a:r>
          </a:p>
        </p:txBody>
      </p:sp>
      <p:sp>
        <p:nvSpPr>
          <p:cNvPr id="58" name="순서도: 병합 57">
            <a:extLst>
              <a:ext uri="{FF2B5EF4-FFF2-40B4-BE49-F238E27FC236}">
                <a16:creationId xmlns:a16="http://schemas.microsoft.com/office/drawing/2014/main" id="{4996CECF-44ED-4005-B726-2000A572F6D9}"/>
              </a:ext>
            </a:extLst>
          </p:cNvPr>
          <p:cNvSpPr/>
          <p:nvPr/>
        </p:nvSpPr>
        <p:spPr>
          <a:xfrm rot="10800000">
            <a:off x="1701031" y="4037584"/>
            <a:ext cx="166118" cy="166118"/>
          </a:xfrm>
          <a:prstGeom prst="flowChartMerge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97" dirty="0"/>
          </a:p>
        </p:txBody>
      </p:sp>
      <p:sp>
        <p:nvSpPr>
          <p:cNvPr id="59" name="직사각형 58">
            <a:extLst>
              <a:ext uri="{FF2B5EF4-FFF2-40B4-BE49-F238E27FC236}">
                <a16:creationId xmlns:a16="http://schemas.microsoft.com/office/drawing/2014/main" id="{223597D5-2417-4463-AE56-CDF5D0DB9CF8}"/>
              </a:ext>
            </a:extLst>
          </p:cNvPr>
          <p:cNvSpPr/>
          <p:nvPr/>
        </p:nvSpPr>
        <p:spPr>
          <a:xfrm>
            <a:off x="1902225" y="3932663"/>
            <a:ext cx="6470250" cy="7486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장점 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: 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비용절감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(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임차료 등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), 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사람과 인터넷 중심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, 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효율성 증대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, </a:t>
            </a:r>
          </a:p>
          <a:p>
            <a:pPr>
              <a:lnSpc>
                <a:spcPct val="125000"/>
              </a:lnSpc>
            </a:pP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         </a:t>
            </a:r>
            <a:r>
              <a:rPr lang="ko-KR" altLang="en-US" b="1" spc="-92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비대면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 산업 증가</a:t>
            </a:r>
          </a:p>
        </p:txBody>
      </p:sp>
      <p:sp>
        <p:nvSpPr>
          <p:cNvPr id="60" name="순서도: 병합 59">
            <a:extLst>
              <a:ext uri="{FF2B5EF4-FFF2-40B4-BE49-F238E27FC236}">
                <a16:creationId xmlns:a16="http://schemas.microsoft.com/office/drawing/2014/main" id="{9E6AB40C-BF12-438C-AE31-C853257963B0}"/>
              </a:ext>
            </a:extLst>
          </p:cNvPr>
          <p:cNvSpPr/>
          <p:nvPr/>
        </p:nvSpPr>
        <p:spPr>
          <a:xfrm rot="10800000">
            <a:off x="1701031" y="4823936"/>
            <a:ext cx="166118" cy="166118"/>
          </a:xfrm>
          <a:prstGeom prst="flowChartMerge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97" dirty="0"/>
          </a:p>
        </p:txBody>
      </p:sp>
      <p:sp>
        <p:nvSpPr>
          <p:cNvPr id="61" name="직사각형 60">
            <a:extLst>
              <a:ext uri="{FF2B5EF4-FFF2-40B4-BE49-F238E27FC236}">
                <a16:creationId xmlns:a16="http://schemas.microsoft.com/office/drawing/2014/main" id="{A5BF138B-995F-41CB-9B46-969AEA49EEAF}"/>
              </a:ext>
            </a:extLst>
          </p:cNvPr>
          <p:cNvSpPr/>
          <p:nvPr/>
        </p:nvSpPr>
        <p:spPr>
          <a:xfrm>
            <a:off x="1902225" y="4719014"/>
            <a:ext cx="6470250" cy="402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단점 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: 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보안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, 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해킹 취약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.</a:t>
            </a:r>
          </a:p>
        </p:txBody>
      </p: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C85CFDCE-CE6F-4B1C-BF16-F05F537D8961}"/>
              </a:ext>
            </a:extLst>
          </p:cNvPr>
          <p:cNvGrpSpPr/>
          <p:nvPr/>
        </p:nvGrpSpPr>
        <p:grpSpPr>
          <a:xfrm>
            <a:off x="4064726" y="967610"/>
            <a:ext cx="857173" cy="52239"/>
            <a:chOff x="-1488724" y="-815796"/>
            <a:chExt cx="1406643" cy="85725"/>
          </a:xfrm>
        </p:grpSpPr>
        <p:sp>
          <p:nvSpPr>
            <p:cNvPr id="63" name="타원 62">
              <a:extLst>
                <a:ext uri="{FF2B5EF4-FFF2-40B4-BE49-F238E27FC236}">
                  <a16:creationId xmlns:a16="http://schemas.microsoft.com/office/drawing/2014/main" id="{6503975A-EA76-4905-B695-BFC83146E612}"/>
                </a:ext>
              </a:extLst>
            </p:cNvPr>
            <p:cNvSpPr/>
            <p:nvPr/>
          </p:nvSpPr>
          <p:spPr>
            <a:xfrm>
              <a:off x="-1488724" y="-815796"/>
              <a:ext cx="85725" cy="85725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64" name="타원 63">
              <a:extLst>
                <a:ext uri="{FF2B5EF4-FFF2-40B4-BE49-F238E27FC236}">
                  <a16:creationId xmlns:a16="http://schemas.microsoft.com/office/drawing/2014/main" id="{78D66130-F608-4E28-8778-C000C6994549}"/>
                </a:ext>
              </a:extLst>
            </p:cNvPr>
            <p:cNvSpPr/>
            <p:nvPr/>
          </p:nvSpPr>
          <p:spPr>
            <a:xfrm>
              <a:off x="-1158495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65" name="타원 64">
              <a:extLst>
                <a:ext uri="{FF2B5EF4-FFF2-40B4-BE49-F238E27FC236}">
                  <a16:creationId xmlns:a16="http://schemas.microsoft.com/office/drawing/2014/main" id="{735E2081-3E5B-486A-965B-30DFBED30D1C}"/>
                </a:ext>
              </a:extLst>
            </p:cNvPr>
            <p:cNvSpPr/>
            <p:nvPr/>
          </p:nvSpPr>
          <p:spPr>
            <a:xfrm>
              <a:off x="-828266" y="-815796"/>
              <a:ext cx="85725" cy="85725"/>
            </a:xfrm>
            <a:prstGeom prst="ellipse">
              <a:avLst/>
            </a:prstGeom>
            <a:solidFill>
              <a:srgbClr val="BE001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66" name="타원 65">
              <a:extLst>
                <a:ext uri="{FF2B5EF4-FFF2-40B4-BE49-F238E27FC236}">
                  <a16:creationId xmlns:a16="http://schemas.microsoft.com/office/drawing/2014/main" id="{31D3E0A5-638E-4CCF-ACBF-F43951C61541}"/>
                </a:ext>
              </a:extLst>
            </p:cNvPr>
            <p:cNvSpPr/>
            <p:nvPr/>
          </p:nvSpPr>
          <p:spPr>
            <a:xfrm>
              <a:off x="-498037" y="-815796"/>
              <a:ext cx="85725" cy="85725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67" name="타원 66">
              <a:extLst>
                <a:ext uri="{FF2B5EF4-FFF2-40B4-BE49-F238E27FC236}">
                  <a16:creationId xmlns:a16="http://schemas.microsoft.com/office/drawing/2014/main" id="{F2B9E212-DABC-4CB0-8591-DAE9AAA70831}"/>
                </a:ext>
              </a:extLst>
            </p:cNvPr>
            <p:cNvSpPr/>
            <p:nvPr/>
          </p:nvSpPr>
          <p:spPr>
            <a:xfrm>
              <a:off x="-167806" y="-815796"/>
              <a:ext cx="85725" cy="85725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</p:grpSp>
    </p:spTree>
    <p:extLst>
      <p:ext uri="{BB962C8B-B14F-4D97-AF65-F5344CB8AC3E}">
        <p14:creationId xmlns:p14="http://schemas.microsoft.com/office/powerpoint/2010/main" val="25848400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그룹 38">
            <a:extLst>
              <a:ext uri="{FF2B5EF4-FFF2-40B4-BE49-F238E27FC236}">
                <a16:creationId xmlns:a16="http://schemas.microsoft.com/office/drawing/2014/main" id="{ABF954AA-AEC2-4B77-8993-11BC1E0A8CCE}"/>
              </a:ext>
            </a:extLst>
          </p:cNvPr>
          <p:cNvGrpSpPr/>
          <p:nvPr/>
        </p:nvGrpSpPr>
        <p:grpSpPr>
          <a:xfrm>
            <a:off x="2694341" y="1240535"/>
            <a:ext cx="3705422" cy="420899"/>
            <a:chOff x="-98340" y="771928"/>
            <a:chExt cx="2689395" cy="432174"/>
          </a:xfrm>
        </p:grpSpPr>
        <p:sp>
          <p:nvSpPr>
            <p:cNvPr id="40" name="사각형: 둥근 모서리 39">
              <a:extLst>
                <a:ext uri="{FF2B5EF4-FFF2-40B4-BE49-F238E27FC236}">
                  <a16:creationId xmlns:a16="http://schemas.microsoft.com/office/drawing/2014/main" id="{AC385B0E-E3B0-4D84-B572-2CEF38B05405}"/>
                </a:ext>
              </a:extLst>
            </p:cNvPr>
            <p:cNvSpPr/>
            <p:nvPr/>
          </p:nvSpPr>
          <p:spPr>
            <a:xfrm>
              <a:off x="-98340" y="771928"/>
              <a:ext cx="2639430" cy="422297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950" dirty="0">
                <a:highlight>
                  <a:srgbClr val="BA1519"/>
                </a:highlight>
              </a:endParaRPr>
            </a:p>
          </p:txBody>
        </p:sp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38536F89-14CB-452F-B22E-8648E441A3C5}"/>
                </a:ext>
              </a:extLst>
            </p:cNvPr>
            <p:cNvSpPr/>
            <p:nvPr/>
          </p:nvSpPr>
          <p:spPr>
            <a:xfrm>
              <a:off x="-98340" y="801175"/>
              <a:ext cx="2689395" cy="4029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950" b="1" spc="-92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핀테크</a:t>
              </a:r>
              <a:r>
                <a:rPr lang="ko-KR" altLang="en-US" sz="1950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 산업</a:t>
              </a:r>
              <a:endParaRPr lang="en-US" altLang="ko-KR" sz="1950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endParaRPr>
            </a:p>
          </p:txBody>
        </p:sp>
      </p:grpSp>
      <p:sp>
        <p:nvSpPr>
          <p:cNvPr id="28" name="순서도: 병합 27">
            <a:extLst>
              <a:ext uri="{FF2B5EF4-FFF2-40B4-BE49-F238E27FC236}">
                <a16:creationId xmlns:a16="http://schemas.microsoft.com/office/drawing/2014/main" id="{A1D61496-661E-4770-8CE3-3289B3D8654E}"/>
              </a:ext>
            </a:extLst>
          </p:cNvPr>
          <p:cNvSpPr/>
          <p:nvPr/>
        </p:nvSpPr>
        <p:spPr>
          <a:xfrm rot="10800000">
            <a:off x="1462906" y="2117236"/>
            <a:ext cx="166118" cy="166118"/>
          </a:xfrm>
          <a:prstGeom prst="flowChartMerge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97" dirty="0"/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977CAE45-9AAF-4FBC-AAFB-675FD4733430}"/>
              </a:ext>
            </a:extLst>
          </p:cNvPr>
          <p:cNvSpPr/>
          <p:nvPr/>
        </p:nvSpPr>
        <p:spPr>
          <a:xfrm>
            <a:off x="1664100" y="2012314"/>
            <a:ext cx="6470250" cy="402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기업생존전략 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: 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인터넷과 </a:t>
            </a:r>
            <a:r>
              <a:rPr lang="ko-KR" altLang="en-US" b="1" spc="-92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언택트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, 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모바일 중심 혁신하라</a:t>
            </a:r>
          </a:p>
        </p:txBody>
      </p:sp>
      <p:sp>
        <p:nvSpPr>
          <p:cNvPr id="56" name="순서도: 병합 55">
            <a:extLst>
              <a:ext uri="{FF2B5EF4-FFF2-40B4-BE49-F238E27FC236}">
                <a16:creationId xmlns:a16="http://schemas.microsoft.com/office/drawing/2014/main" id="{735ADEF7-D041-414B-BF29-0F9EFB070D5F}"/>
              </a:ext>
            </a:extLst>
          </p:cNvPr>
          <p:cNvSpPr/>
          <p:nvPr/>
        </p:nvSpPr>
        <p:spPr>
          <a:xfrm rot="10800000">
            <a:off x="1462906" y="2557339"/>
            <a:ext cx="166118" cy="166118"/>
          </a:xfrm>
          <a:prstGeom prst="flowChartMerge">
            <a:avLst/>
          </a:prstGeom>
          <a:solidFill>
            <a:srgbClr val="BE001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97" dirty="0"/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D744CDC5-4FE2-4D9C-B18C-C54C3E8F9F81}"/>
              </a:ext>
            </a:extLst>
          </p:cNvPr>
          <p:cNvSpPr/>
          <p:nvPr/>
        </p:nvSpPr>
        <p:spPr>
          <a:xfrm>
            <a:off x="1664100" y="2452417"/>
            <a:ext cx="6470250" cy="402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세상변화에 발맞추자 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: </a:t>
            </a:r>
            <a:r>
              <a:rPr lang="ko-KR" altLang="en-US" b="1" spc="-92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비대면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 영업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, 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마케팅 구축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, 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구독 경제</a:t>
            </a:r>
            <a:endParaRPr lang="en-US" altLang="ko-KR" b="1" spc="-92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BE0010"/>
              </a:solidFill>
              <a:latin typeface="Sandoll 돌 02 Medium" panose="020B0600000101010101" pitchFamily="34" charset="-127"/>
              <a:ea typeface="Sandoll 돌 02 Medium" panose="020B0600000101010101" pitchFamily="34" charset="-127"/>
            </a:endParaRPr>
          </a:p>
        </p:txBody>
      </p:sp>
      <p:sp>
        <p:nvSpPr>
          <p:cNvPr id="58" name="순서도: 병합 57">
            <a:extLst>
              <a:ext uri="{FF2B5EF4-FFF2-40B4-BE49-F238E27FC236}">
                <a16:creationId xmlns:a16="http://schemas.microsoft.com/office/drawing/2014/main" id="{4996CECF-44ED-4005-B726-2000A572F6D9}"/>
              </a:ext>
            </a:extLst>
          </p:cNvPr>
          <p:cNvSpPr/>
          <p:nvPr/>
        </p:nvSpPr>
        <p:spPr>
          <a:xfrm rot="10800000">
            <a:off x="1462906" y="3412090"/>
            <a:ext cx="166118" cy="166118"/>
          </a:xfrm>
          <a:prstGeom prst="flowChartMerge">
            <a:avLst/>
          </a:prstGeom>
          <a:solidFill>
            <a:srgbClr val="BE001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97" dirty="0"/>
          </a:p>
        </p:txBody>
      </p:sp>
      <p:sp>
        <p:nvSpPr>
          <p:cNvPr id="59" name="직사각형 58">
            <a:extLst>
              <a:ext uri="{FF2B5EF4-FFF2-40B4-BE49-F238E27FC236}">
                <a16:creationId xmlns:a16="http://schemas.microsoft.com/office/drawing/2014/main" id="{223597D5-2417-4463-AE56-CDF5D0DB9CF8}"/>
              </a:ext>
            </a:extLst>
          </p:cNvPr>
          <p:cNvSpPr/>
          <p:nvPr/>
        </p:nvSpPr>
        <p:spPr>
          <a:xfrm>
            <a:off x="1664100" y="3307168"/>
            <a:ext cx="6470250" cy="402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시가총액 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: 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구글 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2500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조원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: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네이버 카카오 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50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조 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3% 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→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 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정부 육성</a:t>
            </a:r>
          </a:p>
        </p:txBody>
      </p:sp>
      <p:sp>
        <p:nvSpPr>
          <p:cNvPr id="60" name="순서도: 병합 59">
            <a:extLst>
              <a:ext uri="{FF2B5EF4-FFF2-40B4-BE49-F238E27FC236}">
                <a16:creationId xmlns:a16="http://schemas.microsoft.com/office/drawing/2014/main" id="{9E6AB40C-BF12-438C-AE31-C853257963B0}"/>
              </a:ext>
            </a:extLst>
          </p:cNvPr>
          <p:cNvSpPr/>
          <p:nvPr/>
        </p:nvSpPr>
        <p:spPr>
          <a:xfrm rot="10800000">
            <a:off x="1462906" y="3833617"/>
            <a:ext cx="166118" cy="166118"/>
          </a:xfrm>
          <a:prstGeom prst="flowChartMerge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97" dirty="0"/>
          </a:p>
        </p:txBody>
      </p:sp>
      <p:sp>
        <p:nvSpPr>
          <p:cNvPr id="61" name="직사각형 60">
            <a:extLst>
              <a:ext uri="{FF2B5EF4-FFF2-40B4-BE49-F238E27FC236}">
                <a16:creationId xmlns:a16="http://schemas.microsoft.com/office/drawing/2014/main" id="{A5BF138B-995F-41CB-9B46-969AEA49EEAF}"/>
              </a:ext>
            </a:extLst>
          </p:cNvPr>
          <p:cNvSpPr/>
          <p:nvPr/>
        </p:nvSpPr>
        <p:spPr>
          <a:xfrm>
            <a:off x="1664100" y="3728696"/>
            <a:ext cx="6470250" cy="7486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미국 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- FAMANGZ 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혁신 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: 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애플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(3600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조원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) 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아마존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(2000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조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), MS,</a:t>
            </a:r>
          </a:p>
          <a:p>
            <a:pPr>
              <a:lnSpc>
                <a:spcPct val="125000"/>
              </a:lnSpc>
            </a:pP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         </a:t>
            </a:r>
            <a:r>
              <a:rPr lang="ko-KR" altLang="en-US" b="1" spc="-92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언택트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 기술과 기업 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:  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세계 경제 주도함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.</a:t>
            </a:r>
          </a:p>
        </p:txBody>
      </p:sp>
      <p:sp>
        <p:nvSpPr>
          <p:cNvPr id="13" name="순서도: 병합 12">
            <a:extLst>
              <a:ext uri="{FF2B5EF4-FFF2-40B4-BE49-F238E27FC236}">
                <a16:creationId xmlns:a16="http://schemas.microsoft.com/office/drawing/2014/main" id="{02876F69-8308-42D4-89E7-106AB149019F}"/>
              </a:ext>
            </a:extLst>
          </p:cNvPr>
          <p:cNvSpPr/>
          <p:nvPr/>
        </p:nvSpPr>
        <p:spPr>
          <a:xfrm rot="10800000">
            <a:off x="1462906" y="2984715"/>
            <a:ext cx="166118" cy="166118"/>
          </a:xfrm>
          <a:prstGeom prst="flowChartMerge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97" dirty="0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41776228-2B2B-4316-A06A-D94B03AC9025}"/>
              </a:ext>
            </a:extLst>
          </p:cNvPr>
          <p:cNvSpPr/>
          <p:nvPr/>
        </p:nvSpPr>
        <p:spPr>
          <a:xfrm>
            <a:off x="1664100" y="2879793"/>
            <a:ext cx="6470250" cy="402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인터넷 기업 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:  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회원가치 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1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인 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10-20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만원</a:t>
            </a:r>
            <a:endParaRPr lang="en-US" altLang="ko-KR" b="1" spc="-92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BE0010"/>
              </a:solidFill>
              <a:latin typeface="Sandoll 돌 02 Medium" panose="020B0600000101010101" pitchFamily="34" charset="-127"/>
              <a:ea typeface="Sandoll 돌 02 Medium" panose="020B0600000101010101" pitchFamily="34" charset="-127"/>
            </a:endParaRPr>
          </a:p>
        </p:txBody>
      </p:sp>
      <p:sp>
        <p:nvSpPr>
          <p:cNvPr id="15" name="순서도: 병합 14">
            <a:extLst>
              <a:ext uri="{FF2B5EF4-FFF2-40B4-BE49-F238E27FC236}">
                <a16:creationId xmlns:a16="http://schemas.microsoft.com/office/drawing/2014/main" id="{A71D209D-D893-4399-B579-1DC25D574153}"/>
              </a:ext>
            </a:extLst>
          </p:cNvPr>
          <p:cNvSpPr/>
          <p:nvPr/>
        </p:nvSpPr>
        <p:spPr>
          <a:xfrm rot="10800000">
            <a:off x="1462906" y="4569881"/>
            <a:ext cx="166118" cy="166118"/>
          </a:xfrm>
          <a:prstGeom prst="flowChartMerge">
            <a:avLst/>
          </a:prstGeom>
          <a:solidFill>
            <a:srgbClr val="BE001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97" dirty="0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823879A3-AAD8-468C-858F-295C05707BD5}"/>
              </a:ext>
            </a:extLst>
          </p:cNvPr>
          <p:cNvSpPr/>
          <p:nvPr/>
        </p:nvSpPr>
        <p:spPr>
          <a:xfrm>
            <a:off x="1664100" y="4464959"/>
            <a:ext cx="6470250" cy="402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시가총액 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: 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구글 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2500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조원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: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네이버 카카오 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50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조 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3% 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→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 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정부 육성</a:t>
            </a: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81C50AD9-5C4A-43AE-B146-9E1781FE2EFF}"/>
              </a:ext>
            </a:extLst>
          </p:cNvPr>
          <p:cNvGrpSpPr/>
          <p:nvPr/>
        </p:nvGrpSpPr>
        <p:grpSpPr>
          <a:xfrm>
            <a:off x="4064726" y="967610"/>
            <a:ext cx="857173" cy="52239"/>
            <a:chOff x="-1488724" y="-815796"/>
            <a:chExt cx="1406643" cy="85725"/>
          </a:xfrm>
        </p:grpSpPr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65ABC6E7-05B2-43C1-A556-B801B7E17AF4}"/>
                </a:ext>
              </a:extLst>
            </p:cNvPr>
            <p:cNvSpPr/>
            <p:nvPr/>
          </p:nvSpPr>
          <p:spPr>
            <a:xfrm>
              <a:off x="-1488724" y="-815796"/>
              <a:ext cx="85725" cy="85725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19" name="타원 18">
              <a:extLst>
                <a:ext uri="{FF2B5EF4-FFF2-40B4-BE49-F238E27FC236}">
                  <a16:creationId xmlns:a16="http://schemas.microsoft.com/office/drawing/2014/main" id="{7E9B8EB6-2A3E-4C9E-BFF1-C7E8B0869BFA}"/>
                </a:ext>
              </a:extLst>
            </p:cNvPr>
            <p:cNvSpPr/>
            <p:nvPr/>
          </p:nvSpPr>
          <p:spPr>
            <a:xfrm>
              <a:off x="-1158495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684D0DE0-84A0-4334-8B7D-BC2E703D931C}"/>
                </a:ext>
              </a:extLst>
            </p:cNvPr>
            <p:cNvSpPr/>
            <p:nvPr/>
          </p:nvSpPr>
          <p:spPr>
            <a:xfrm>
              <a:off x="-828266" y="-815796"/>
              <a:ext cx="85725" cy="85725"/>
            </a:xfrm>
            <a:prstGeom prst="ellipse">
              <a:avLst/>
            </a:prstGeom>
            <a:solidFill>
              <a:srgbClr val="BE001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21" name="타원 20">
              <a:extLst>
                <a:ext uri="{FF2B5EF4-FFF2-40B4-BE49-F238E27FC236}">
                  <a16:creationId xmlns:a16="http://schemas.microsoft.com/office/drawing/2014/main" id="{5D6959DA-D7A1-42D8-8068-DA74F290366E}"/>
                </a:ext>
              </a:extLst>
            </p:cNvPr>
            <p:cNvSpPr/>
            <p:nvPr/>
          </p:nvSpPr>
          <p:spPr>
            <a:xfrm>
              <a:off x="-498037" y="-815796"/>
              <a:ext cx="85725" cy="85725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22" name="타원 21">
              <a:extLst>
                <a:ext uri="{FF2B5EF4-FFF2-40B4-BE49-F238E27FC236}">
                  <a16:creationId xmlns:a16="http://schemas.microsoft.com/office/drawing/2014/main" id="{C35E1931-4D45-4416-B66B-4ACB1416B402}"/>
                </a:ext>
              </a:extLst>
            </p:cNvPr>
            <p:cNvSpPr/>
            <p:nvPr/>
          </p:nvSpPr>
          <p:spPr>
            <a:xfrm>
              <a:off x="-167806" y="-815796"/>
              <a:ext cx="85725" cy="85725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</p:grpSp>
    </p:spTree>
    <p:extLst>
      <p:ext uri="{BB962C8B-B14F-4D97-AF65-F5344CB8AC3E}">
        <p14:creationId xmlns:p14="http://schemas.microsoft.com/office/powerpoint/2010/main" val="23656367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A0A27DD-3572-4862-AAB9-14ECCB861A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30" b="16405"/>
          <a:stretch/>
        </p:blipFill>
        <p:spPr>
          <a:xfrm>
            <a:off x="952500" y="2189916"/>
            <a:ext cx="7334250" cy="2675560"/>
          </a:xfrm>
          <a:prstGeom prst="rect">
            <a:avLst/>
          </a:prstGeom>
          <a:ln>
            <a:noFill/>
          </a:ln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CB35F6E3-212F-4F2F-B5CE-CDF2121B004E}"/>
              </a:ext>
            </a:extLst>
          </p:cNvPr>
          <p:cNvGrpSpPr/>
          <p:nvPr/>
        </p:nvGrpSpPr>
        <p:grpSpPr>
          <a:xfrm>
            <a:off x="1162051" y="1280004"/>
            <a:ext cx="5791199" cy="383813"/>
            <a:chOff x="-124634" y="682632"/>
            <a:chExt cx="1700299" cy="658392"/>
          </a:xfrm>
        </p:grpSpPr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ED94EC1C-7382-4519-9415-E1807E5CC3CE}"/>
                </a:ext>
              </a:extLst>
            </p:cNvPr>
            <p:cNvSpPr/>
            <p:nvPr/>
          </p:nvSpPr>
          <p:spPr>
            <a:xfrm>
              <a:off x="-124634" y="682632"/>
              <a:ext cx="1700299" cy="646331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19" dirty="0"/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3BD60604-11AD-465C-AE30-3C8E5E2876F1}"/>
                </a:ext>
              </a:extLst>
            </p:cNvPr>
            <p:cNvSpPr/>
            <p:nvPr/>
          </p:nvSpPr>
          <p:spPr>
            <a:xfrm>
              <a:off x="-65907" y="732331"/>
              <a:ext cx="1641572" cy="608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706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금융 산업 혁신을 자극하는 디지털 기술 현황과 적용 부문</a:t>
              </a:r>
              <a:endParaRPr lang="en-US" altLang="ko-KR" sz="1706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ADA9C57-4C61-48FC-A9DE-389473043970}"/>
              </a:ext>
            </a:extLst>
          </p:cNvPr>
          <p:cNvSpPr txBox="1"/>
          <p:nvPr/>
        </p:nvSpPr>
        <p:spPr>
          <a:xfrm>
            <a:off x="6677284" y="1715602"/>
            <a:ext cx="17493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&lt;</a:t>
            </a:r>
            <a:r>
              <a:rPr lang="ko-KR" altLang="en-US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출처 </a:t>
            </a:r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: </a:t>
            </a:r>
            <a:r>
              <a:rPr lang="ko-KR" altLang="en-US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금융위원회</a:t>
            </a:r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, </a:t>
            </a:r>
            <a:r>
              <a:rPr lang="ko-KR" altLang="en-US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재구성</a:t>
            </a:r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&gt;</a:t>
            </a:r>
            <a:endParaRPr lang="ko-KR" altLang="en-US" sz="900" dirty="0">
              <a:solidFill>
                <a:srgbClr val="404040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A3769D15-5799-4CD9-B1DA-8ED77249ED2B}"/>
              </a:ext>
            </a:extLst>
          </p:cNvPr>
          <p:cNvGrpSpPr/>
          <p:nvPr/>
        </p:nvGrpSpPr>
        <p:grpSpPr>
          <a:xfrm>
            <a:off x="4064726" y="967610"/>
            <a:ext cx="857173" cy="52239"/>
            <a:chOff x="-1488724" y="-815796"/>
            <a:chExt cx="1406643" cy="85725"/>
          </a:xfrm>
        </p:grpSpPr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F7F46D8D-B5F1-4540-99EA-206D67D93F57}"/>
                </a:ext>
              </a:extLst>
            </p:cNvPr>
            <p:cNvSpPr/>
            <p:nvPr/>
          </p:nvSpPr>
          <p:spPr>
            <a:xfrm>
              <a:off x="-1488724" y="-815796"/>
              <a:ext cx="85725" cy="85725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27261DC2-7C23-421B-AC8D-C65FF333922A}"/>
                </a:ext>
              </a:extLst>
            </p:cNvPr>
            <p:cNvSpPr/>
            <p:nvPr/>
          </p:nvSpPr>
          <p:spPr>
            <a:xfrm>
              <a:off x="-1158495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60CA7ADE-1EFB-4AD0-9B8A-3E33F6DC6552}"/>
                </a:ext>
              </a:extLst>
            </p:cNvPr>
            <p:cNvSpPr/>
            <p:nvPr/>
          </p:nvSpPr>
          <p:spPr>
            <a:xfrm>
              <a:off x="-828266" y="-815796"/>
              <a:ext cx="85725" cy="85725"/>
            </a:xfrm>
            <a:prstGeom prst="ellipse">
              <a:avLst/>
            </a:prstGeom>
            <a:solidFill>
              <a:srgbClr val="BE001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0A5BF131-DDDF-467B-981D-48BE7CBB6C06}"/>
                </a:ext>
              </a:extLst>
            </p:cNvPr>
            <p:cNvSpPr/>
            <p:nvPr/>
          </p:nvSpPr>
          <p:spPr>
            <a:xfrm>
              <a:off x="-498037" y="-815796"/>
              <a:ext cx="85725" cy="85725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13" name="타원 12">
              <a:extLst>
                <a:ext uri="{FF2B5EF4-FFF2-40B4-BE49-F238E27FC236}">
                  <a16:creationId xmlns:a16="http://schemas.microsoft.com/office/drawing/2014/main" id="{EB94134B-AAAC-4144-B91E-FB8598D48BF6}"/>
                </a:ext>
              </a:extLst>
            </p:cNvPr>
            <p:cNvSpPr/>
            <p:nvPr/>
          </p:nvSpPr>
          <p:spPr>
            <a:xfrm>
              <a:off x="-167806" y="-815796"/>
              <a:ext cx="85725" cy="85725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</p:grpSp>
    </p:spTree>
    <p:extLst>
      <p:ext uri="{BB962C8B-B14F-4D97-AF65-F5344CB8AC3E}">
        <p14:creationId xmlns:p14="http://schemas.microsoft.com/office/powerpoint/2010/main" val="15153892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D34C8CF-B55D-4BD5-80A2-C788C00D15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2" t="1724" r="844" b="1553"/>
          <a:stretch/>
        </p:blipFill>
        <p:spPr>
          <a:xfrm>
            <a:off x="2690813" y="1088403"/>
            <a:ext cx="3762375" cy="4681194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CFBB6D85-B16E-4F46-938D-0E84036FF53E}"/>
              </a:ext>
            </a:extLst>
          </p:cNvPr>
          <p:cNvGrpSpPr/>
          <p:nvPr/>
        </p:nvGrpSpPr>
        <p:grpSpPr>
          <a:xfrm>
            <a:off x="4064726" y="967610"/>
            <a:ext cx="857173" cy="52239"/>
            <a:chOff x="-1488724" y="-815796"/>
            <a:chExt cx="1406643" cy="85725"/>
          </a:xfrm>
        </p:grpSpPr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017917F-385D-43B1-91A6-942EE580A9D8}"/>
                </a:ext>
              </a:extLst>
            </p:cNvPr>
            <p:cNvSpPr/>
            <p:nvPr/>
          </p:nvSpPr>
          <p:spPr>
            <a:xfrm>
              <a:off x="-1488724" y="-815796"/>
              <a:ext cx="85725" cy="85725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1B92CC95-4A18-4B6B-B889-89B3CDFAE1F5}"/>
                </a:ext>
              </a:extLst>
            </p:cNvPr>
            <p:cNvSpPr/>
            <p:nvPr/>
          </p:nvSpPr>
          <p:spPr>
            <a:xfrm>
              <a:off x="-1158495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DBF2C2CC-D072-4E2E-BEAE-797E3340A81A}"/>
                </a:ext>
              </a:extLst>
            </p:cNvPr>
            <p:cNvSpPr/>
            <p:nvPr/>
          </p:nvSpPr>
          <p:spPr>
            <a:xfrm>
              <a:off x="-828266" y="-815796"/>
              <a:ext cx="85725" cy="85725"/>
            </a:xfrm>
            <a:prstGeom prst="ellipse">
              <a:avLst/>
            </a:prstGeom>
            <a:solidFill>
              <a:srgbClr val="BE001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7" name="타원 6">
              <a:extLst>
                <a:ext uri="{FF2B5EF4-FFF2-40B4-BE49-F238E27FC236}">
                  <a16:creationId xmlns:a16="http://schemas.microsoft.com/office/drawing/2014/main" id="{4DE88037-1512-4E59-9E23-F4515B7CD9F3}"/>
                </a:ext>
              </a:extLst>
            </p:cNvPr>
            <p:cNvSpPr/>
            <p:nvPr/>
          </p:nvSpPr>
          <p:spPr>
            <a:xfrm>
              <a:off x="-498037" y="-815796"/>
              <a:ext cx="85725" cy="85725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8" name="타원 7">
              <a:extLst>
                <a:ext uri="{FF2B5EF4-FFF2-40B4-BE49-F238E27FC236}">
                  <a16:creationId xmlns:a16="http://schemas.microsoft.com/office/drawing/2014/main" id="{146DCB38-CD07-4790-997C-3993C2BFA558}"/>
                </a:ext>
              </a:extLst>
            </p:cNvPr>
            <p:cNvSpPr/>
            <p:nvPr/>
          </p:nvSpPr>
          <p:spPr>
            <a:xfrm>
              <a:off x="-167806" y="-815796"/>
              <a:ext cx="85725" cy="85725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</p:grpSp>
    </p:spTree>
    <p:extLst>
      <p:ext uri="{BB962C8B-B14F-4D97-AF65-F5344CB8AC3E}">
        <p14:creationId xmlns:p14="http://schemas.microsoft.com/office/powerpoint/2010/main" val="31479222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1CAC57C-694F-4250-99BC-CC83C3588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365" y="2153474"/>
            <a:ext cx="7083271" cy="272653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04C63361-F6CB-4208-A1E9-9AD1BA9D454D}"/>
              </a:ext>
            </a:extLst>
          </p:cNvPr>
          <p:cNvGrpSpPr/>
          <p:nvPr/>
        </p:nvGrpSpPr>
        <p:grpSpPr>
          <a:xfrm>
            <a:off x="1162053" y="1280004"/>
            <a:ext cx="3646793" cy="383813"/>
            <a:chOff x="-124634" y="682632"/>
            <a:chExt cx="1622394" cy="658392"/>
          </a:xfrm>
        </p:grpSpPr>
        <p:sp>
          <p:nvSpPr>
            <p:cNvPr id="4" name="사각형: 둥근 모서리 3">
              <a:extLst>
                <a:ext uri="{FF2B5EF4-FFF2-40B4-BE49-F238E27FC236}">
                  <a16:creationId xmlns:a16="http://schemas.microsoft.com/office/drawing/2014/main" id="{9642F4BD-F8B1-4FF7-9440-4EB2B444B0F2}"/>
                </a:ext>
              </a:extLst>
            </p:cNvPr>
            <p:cNvSpPr/>
            <p:nvPr/>
          </p:nvSpPr>
          <p:spPr>
            <a:xfrm>
              <a:off x="-124634" y="682632"/>
              <a:ext cx="1381426" cy="646331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19"/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7396A73C-D7D5-4124-9852-D5DF27AA95D5}"/>
                </a:ext>
              </a:extLst>
            </p:cNvPr>
            <p:cNvSpPr/>
            <p:nvPr/>
          </p:nvSpPr>
          <p:spPr>
            <a:xfrm>
              <a:off x="-17495" y="732331"/>
              <a:ext cx="1515255" cy="608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706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Before </a:t>
              </a:r>
              <a:r>
                <a:rPr lang="ko-KR" altLang="en-US" sz="1706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코로나 </a:t>
              </a:r>
              <a:r>
                <a:rPr lang="en-US" altLang="ko-KR" sz="1706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After </a:t>
              </a:r>
              <a:r>
                <a:rPr lang="ko-KR" altLang="en-US" sz="1706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코로나</a:t>
              </a:r>
              <a:endParaRPr lang="en-US" altLang="ko-KR" sz="1706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F3B46D00-4EE8-4636-8707-B16FDBCFD055}"/>
              </a:ext>
            </a:extLst>
          </p:cNvPr>
          <p:cNvGrpSpPr/>
          <p:nvPr/>
        </p:nvGrpSpPr>
        <p:grpSpPr>
          <a:xfrm>
            <a:off x="4064726" y="967610"/>
            <a:ext cx="857173" cy="52239"/>
            <a:chOff x="-1488724" y="-815796"/>
            <a:chExt cx="1406643" cy="85725"/>
          </a:xfrm>
        </p:grpSpPr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A5D3689C-8649-4A61-B079-9D1C8244B449}"/>
                </a:ext>
              </a:extLst>
            </p:cNvPr>
            <p:cNvSpPr/>
            <p:nvPr/>
          </p:nvSpPr>
          <p:spPr>
            <a:xfrm>
              <a:off x="-1488724" y="-815796"/>
              <a:ext cx="85725" cy="85725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F7B4EA7F-5585-4A87-9FAF-28D5E66A68A9}"/>
                </a:ext>
              </a:extLst>
            </p:cNvPr>
            <p:cNvSpPr/>
            <p:nvPr/>
          </p:nvSpPr>
          <p:spPr>
            <a:xfrm>
              <a:off x="-1158495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13" name="타원 12">
              <a:extLst>
                <a:ext uri="{FF2B5EF4-FFF2-40B4-BE49-F238E27FC236}">
                  <a16:creationId xmlns:a16="http://schemas.microsoft.com/office/drawing/2014/main" id="{47C880D4-360D-4F26-BA6D-F1123F11894B}"/>
                </a:ext>
              </a:extLst>
            </p:cNvPr>
            <p:cNvSpPr/>
            <p:nvPr/>
          </p:nvSpPr>
          <p:spPr>
            <a:xfrm>
              <a:off x="-828266" y="-815796"/>
              <a:ext cx="85725" cy="85725"/>
            </a:xfrm>
            <a:prstGeom prst="ellipse">
              <a:avLst/>
            </a:prstGeom>
            <a:solidFill>
              <a:srgbClr val="BE001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14" name="타원 13">
              <a:extLst>
                <a:ext uri="{FF2B5EF4-FFF2-40B4-BE49-F238E27FC236}">
                  <a16:creationId xmlns:a16="http://schemas.microsoft.com/office/drawing/2014/main" id="{A4A3274B-EF96-4967-920C-40ABA3A71718}"/>
                </a:ext>
              </a:extLst>
            </p:cNvPr>
            <p:cNvSpPr/>
            <p:nvPr/>
          </p:nvSpPr>
          <p:spPr>
            <a:xfrm>
              <a:off x="-498037" y="-815796"/>
              <a:ext cx="85725" cy="85725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15" name="타원 14">
              <a:extLst>
                <a:ext uri="{FF2B5EF4-FFF2-40B4-BE49-F238E27FC236}">
                  <a16:creationId xmlns:a16="http://schemas.microsoft.com/office/drawing/2014/main" id="{0786C542-FFA3-4DD1-B416-AC50FB7D6100}"/>
                </a:ext>
              </a:extLst>
            </p:cNvPr>
            <p:cNvSpPr/>
            <p:nvPr/>
          </p:nvSpPr>
          <p:spPr>
            <a:xfrm>
              <a:off x="-167806" y="-815796"/>
              <a:ext cx="85725" cy="85725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</p:grpSp>
    </p:spTree>
    <p:extLst>
      <p:ext uri="{BB962C8B-B14F-4D97-AF65-F5344CB8AC3E}">
        <p14:creationId xmlns:p14="http://schemas.microsoft.com/office/powerpoint/2010/main" val="36687644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04C63361-F6CB-4208-A1E9-9AD1BA9D454D}"/>
              </a:ext>
            </a:extLst>
          </p:cNvPr>
          <p:cNvGrpSpPr/>
          <p:nvPr/>
        </p:nvGrpSpPr>
        <p:grpSpPr>
          <a:xfrm>
            <a:off x="1162053" y="1280004"/>
            <a:ext cx="3646793" cy="383813"/>
            <a:chOff x="-124634" y="682632"/>
            <a:chExt cx="1622394" cy="658392"/>
          </a:xfrm>
        </p:grpSpPr>
        <p:sp>
          <p:nvSpPr>
            <p:cNvPr id="4" name="사각형: 둥근 모서리 3">
              <a:extLst>
                <a:ext uri="{FF2B5EF4-FFF2-40B4-BE49-F238E27FC236}">
                  <a16:creationId xmlns:a16="http://schemas.microsoft.com/office/drawing/2014/main" id="{9642F4BD-F8B1-4FF7-9440-4EB2B444B0F2}"/>
                </a:ext>
              </a:extLst>
            </p:cNvPr>
            <p:cNvSpPr/>
            <p:nvPr/>
          </p:nvSpPr>
          <p:spPr>
            <a:xfrm>
              <a:off x="-124634" y="682632"/>
              <a:ext cx="1381426" cy="646331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19"/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7396A73C-D7D5-4124-9852-D5DF27AA95D5}"/>
                </a:ext>
              </a:extLst>
            </p:cNvPr>
            <p:cNvSpPr/>
            <p:nvPr/>
          </p:nvSpPr>
          <p:spPr>
            <a:xfrm>
              <a:off x="-17495" y="732331"/>
              <a:ext cx="1515255" cy="608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706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Before </a:t>
              </a:r>
              <a:r>
                <a:rPr lang="ko-KR" altLang="en-US" sz="1706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코로나 </a:t>
              </a:r>
              <a:r>
                <a:rPr lang="en-US" altLang="ko-KR" sz="1706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After </a:t>
              </a:r>
              <a:r>
                <a:rPr lang="ko-KR" altLang="en-US" sz="1706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코로나</a:t>
              </a:r>
              <a:endParaRPr lang="en-US" altLang="ko-KR" sz="1706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endParaRPr>
            </a:p>
          </p:txBody>
        </p:sp>
      </p:grpSp>
      <p:pic>
        <p:nvPicPr>
          <p:cNvPr id="6" name="그림 5">
            <a:extLst>
              <a:ext uri="{FF2B5EF4-FFF2-40B4-BE49-F238E27FC236}">
                <a16:creationId xmlns:a16="http://schemas.microsoft.com/office/drawing/2014/main" id="{19D0CAC9-8F39-4C06-9087-49D2487EA0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02" t="6405" r="3690" b="15264"/>
          <a:stretch/>
        </p:blipFill>
        <p:spPr>
          <a:xfrm>
            <a:off x="1443038" y="2062175"/>
            <a:ext cx="6257926" cy="38004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C7563F-2001-4AF2-A5DB-AB4D7DAC0844}"/>
              </a:ext>
            </a:extLst>
          </p:cNvPr>
          <p:cNvSpPr txBox="1"/>
          <p:nvPr/>
        </p:nvSpPr>
        <p:spPr>
          <a:xfrm>
            <a:off x="1162052" y="1743043"/>
            <a:ext cx="45910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&lt; </a:t>
            </a:r>
            <a:r>
              <a:rPr lang="ko-KR" altLang="en-US" sz="15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연령이 낮을 수록 </a:t>
            </a:r>
            <a:r>
              <a:rPr lang="ko-KR" altLang="en-US" sz="1500" dirty="0" err="1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언택트</a:t>
            </a:r>
            <a:r>
              <a:rPr lang="ko-KR" altLang="en-US" sz="15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 소비를 선호한다</a:t>
            </a:r>
            <a:r>
              <a:rPr lang="en-US" altLang="ko-KR" sz="15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&gt;</a:t>
            </a:r>
            <a:endParaRPr lang="ko-KR" altLang="en-US" sz="1500" dirty="0">
              <a:solidFill>
                <a:srgbClr val="404040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D0ECA6-A696-4FC7-85B3-79701A80F23E}"/>
              </a:ext>
            </a:extLst>
          </p:cNvPr>
          <p:cNvSpPr txBox="1"/>
          <p:nvPr/>
        </p:nvSpPr>
        <p:spPr>
          <a:xfrm>
            <a:off x="6791325" y="1836851"/>
            <a:ext cx="178117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출처 </a:t>
            </a:r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: </a:t>
            </a:r>
            <a:r>
              <a:rPr lang="ko-KR" altLang="en-US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삼성전기 블로그</a:t>
            </a:r>
            <a:endParaRPr lang="ko-KR" altLang="en-US" sz="900" dirty="0"/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4C8980D9-6789-4DC4-98F2-CDD155E2EF8C}"/>
              </a:ext>
            </a:extLst>
          </p:cNvPr>
          <p:cNvGrpSpPr/>
          <p:nvPr/>
        </p:nvGrpSpPr>
        <p:grpSpPr>
          <a:xfrm>
            <a:off x="4064726" y="967610"/>
            <a:ext cx="857173" cy="52239"/>
            <a:chOff x="-1488724" y="-815796"/>
            <a:chExt cx="1406643" cy="85725"/>
          </a:xfrm>
        </p:grpSpPr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B4AD55CF-3A35-4963-AC9E-4EC56823776F}"/>
                </a:ext>
              </a:extLst>
            </p:cNvPr>
            <p:cNvSpPr/>
            <p:nvPr/>
          </p:nvSpPr>
          <p:spPr>
            <a:xfrm>
              <a:off x="-1488724" y="-815796"/>
              <a:ext cx="85725" cy="85725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D49E5D21-D8BD-4811-B9BB-F0AAEF8B5F5C}"/>
                </a:ext>
              </a:extLst>
            </p:cNvPr>
            <p:cNvSpPr/>
            <p:nvPr/>
          </p:nvSpPr>
          <p:spPr>
            <a:xfrm>
              <a:off x="-1158495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13" name="타원 12">
              <a:extLst>
                <a:ext uri="{FF2B5EF4-FFF2-40B4-BE49-F238E27FC236}">
                  <a16:creationId xmlns:a16="http://schemas.microsoft.com/office/drawing/2014/main" id="{4E089736-E609-4FEF-B7D7-265EF10B8B87}"/>
                </a:ext>
              </a:extLst>
            </p:cNvPr>
            <p:cNvSpPr/>
            <p:nvPr/>
          </p:nvSpPr>
          <p:spPr>
            <a:xfrm>
              <a:off x="-828266" y="-815796"/>
              <a:ext cx="85725" cy="85725"/>
            </a:xfrm>
            <a:prstGeom prst="ellipse">
              <a:avLst/>
            </a:prstGeom>
            <a:solidFill>
              <a:srgbClr val="BE001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14" name="타원 13">
              <a:extLst>
                <a:ext uri="{FF2B5EF4-FFF2-40B4-BE49-F238E27FC236}">
                  <a16:creationId xmlns:a16="http://schemas.microsoft.com/office/drawing/2014/main" id="{B85177A4-C48C-4064-807D-3E738A6FD879}"/>
                </a:ext>
              </a:extLst>
            </p:cNvPr>
            <p:cNvSpPr/>
            <p:nvPr/>
          </p:nvSpPr>
          <p:spPr>
            <a:xfrm>
              <a:off x="-498037" y="-815796"/>
              <a:ext cx="85725" cy="85725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15" name="타원 14">
              <a:extLst>
                <a:ext uri="{FF2B5EF4-FFF2-40B4-BE49-F238E27FC236}">
                  <a16:creationId xmlns:a16="http://schemas.microsoft.com/office/drawing/2014/main" id="{0D86CDA9-3585-4BF5-BC55-3D24AFF8EE44}"/>
                </a:ext>
              </a:extLst>
            </p:cNvPr>
            <p:cNvSpPr/>
            <p:nvPr/>
          </p:nvSpPr>
          <p:spPr>
            <a:xfrm>
              <a:off x="-167806" y="-815796"/>
              <a:ext cx="85725" cy="85725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</p:grpSp>
    </p:spTree>
    <p:extLst>
      <p:ext uri="{BB962C8B-B14F-4D97-AF65-F5344CB8AC3E}">
        <p14:creationId xmlns:p14="http://schemas.microsoft.com/office/powerpoint/2010/main" val="35910955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그룹 38">
            <a:extLst>
              <a:ext uri="{FF2B5EF4-FFF2-40B4-BE49-F238E27FC236}">
                <a16:creationId xmlns:a16="http://schemas.microsoft.com/office/drawing/2014/main" id="{ABF954AA-AEC2-4B77-8993-11BC1E0A8CCE}"/>
              </a:ext>
            </a:extLst>
          </p:cNvPr>
          <p:cNvGrpSpPr/>
          <p:nvPr/>
        </p:nvGrpSpPr>
        <p:grpSpPr>
          <a:xfrm>
            <a:off x="2694341" y="1240535"/>
            <a:ext cx="3705422" cy="420899"/>
            <a:chOff x="-98340" y="771928"/>
            <a:chExt cx="2689395" cy="432174"/>
          </a:xfrm>
        </p:grpSpPr>
        <p:sp>
          <p:nvSpPr>
            <p:cNvPr id="40" name="사각형: 둥근 모서리 39">
              <a:extLst>
                <a:ext uri="{FF2B5EF4-FFF2-40B4-BE49-F238E27FC236}">
                  <a16:creationId xmlns:a16="http://schemas.microsoft.com/office/drawing/2014/main" id="{AC385B0E-E3B0-4D84-B572-2CEF38B05405}"/>
                </a:ext>
              </a:extLst>
            </p:cNvPr>
            <p:cNvSpPr/>
            <p:nvPr/>
          </p:nvSpPr>
          <p:spPr>
            <a:xfrm>
              <a:off x="-98340" y="771928"/>
              <a:ext cx="2639430" cy="422297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950" dirty="0">
                <a:highlight>
                  <a:srgbClr val="BA1519"/>
                </a:highlight>
              </a:endParaRPr>
            </a:p>
          </p:txBody>
        </p:sp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38536F89-14CB-452F-B22E-8648E441A3C5}"/>
                </a:ext>
              </a:extLst>
            </p:cNvPr>
            <p:cNvSpPr/>
            <p:nvPr/>
          </p:nvSpPr>
          <p:spPr>
            <a:xfrm>
              <a:off x="-98340" y="801175"/>
              <a:ext cx="2689395" cy="4029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950" b="1" spc="-92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핀테크</a:t>
              </a:r>
              <a:r>
                <a:rPr lang="ko-KR" altLang="en-US" sz="1950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 생존전략</a:t>
              </a:r>
              <a:endParaRPr lang="en-US" altLang="ko-KR" sz="1950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endParaRPr>
            </a:p>
          </p:txBody>
        </p:sp>
      </p:grpSp>
      <p:sp>
        <p:nvSpPr>
          <p:cNvPr id="28" name="순서도: 병합 27">
            <a:extLst>
              <a:ext uri="{FF2B5EF4-FFF2-40B4-BE49-F238E27FC236}">
                <a16:creationId xmlns:a16="http://schemas.microsoft.com/office/drawing/2014/main" id="{A1D61496-661E-4770-8CE3-3289B3D8654E}"/>
              </a:ext>
            </a:extLst>
          </p:cNvPr>
          <p:cNvSpPr/>
          <p:nvPr/>
        </p:nvSpPr>
        <p:spPr>
          <a:xfrm rot="10800000">
            <a:off x="1701031" y="2155336"/>
            <a:ext cx="166118" cy="166118"/>
          </a:xfrm>
          <a:prstGeom prst="flowChartMerge">
            <a:avLst/>
          </a:prstGeom>
          <a:solidFill>
            <a:srgbClr val="BA151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97" dirty="0"/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977CAE45-9AAF-4FBC-AAFB-675FD4733430}"/>
              </a:ext>
            </a:extLst>
          </p:cNvPr>
          <p:cNvSpPr/>
          <p:nvPr/>
        </p:nvSpPr>
        <p:spPr>
          <a:xfrm>
            <a:off x="1902225" y="2050415"/>
            <a:ext cx="6470250" cy="7486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기업생존전략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 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: 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생산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, 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유통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, 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모든 조직과 분야 </a:t>
            </a:r>
            <a:endParaRPr lang="en-US" altLang="ko-KR" b="1" spc="-92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404040"/>
              </a:solidFill>
              <a:latin typeface="Sandoll 돌 02 Medium" panose="020B0600000101010101" pitchFamily="34" charset="-127"/>
              <a:ea typeface="Sandoll 돌 02 Medium" panose="020B0600000101010101" pitchFamily="34" charset="-127"/>
            </a:endParaRPr>
          </a:p>
          <a:p>
            <a:pPr>
              <a:lnSpc>
                <a:spcPct val="125000"/>
              </a:lnSpc>
            </a:pP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                      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→ 인터넷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+ 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스마트폰 연결 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(IOT)</a:t>
            </a:r>
            <a:endParaRPr lang="en-US" altLang="ko-KR" b="1" spc="-92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BE0010"/>
              </a:solidFill>
              <a:latin typeface="Sandoll 돌 02 Medium" panose="020B0600000101010101" pitchFamily="34" charset="-127"/>
              <a:ea typeface="Sandoll 돌 02 Medium" panose="020B0600000101010101" pitchFamily="34" charset="-127"/>
            </a:endParaRPr>
          </a:p>
        </p:txBody>
      </p:sp>
      <p:sp>
        <p:nvSpPr>
          <p:cNvPr id="56" name="순서도: 병합 55">
            <a:extLst>
              <a:ext uri="{FF2B5EF4-FFF2-40B4-BE49-F238E27FC236}">
                <a16:creationId xmlns:a16="http://schemas.microsoft.com/office/drawing/2014/main" id="{735ADEF7-D041-414B-BF29-0F9EFB070D5F}"/>
              </a:ext>
            </a:extLst>
          </p:cNvPr>
          <p:cNvSpPr/>
          <p:nvPr/>
        </p:nvSpPr>
        <p:spPr>
          <a:xfrm rot="10800000">
            <a:off x="1701031" y="2956972"/>
            <a:ext cx="166118" cy="166118"/>
          </a:xfrm>
          <a:prstGeom prst="flowChartMerge">
            <a:avLst/>
          </a:prstGeom>
          <a:solidFill>
            <a:srgbClr val="BE001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97" dirty="0"/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D744CDC5-4FE2-4D9C-B18C-C54C3E8F9F81}"/>
              </a:ext>
            </a:extLst>
          </p:cNvPr>
          <p:cNvSpPr/>
          <p:nvPr/>
        </p:nvSpPr>
        <p:spPr>
          <a:xfrm>
            <a:off x="1902225" y="2852051"/>
            <a:ext cx="6470250" cy="7486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제조업 → 서비스업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(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월 구독 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: </a:t>
            </a:r>
            <a:r>
              <a:rPr lang="ko-KR" altLang="en-US" b="1" spc="-92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애플원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, 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아마존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, 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구글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, MS 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등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)</a:t>
            </a:r>
          </a:p>
          <a:p>
            <a:pPr>
              <a:lnSpc>
                <a:spcPct val="125000"/>
              </a:lnSpc>
            </a:pP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              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구독경제 확대</a:t>
            </a:r>
          </a:p>
        </p:txBody>
      </p:sp>
      <p:sp>
        <p:nvSpPr>
          <p:cNvPr id="58" name="순서도: 병합 57">
            <a:extLst>
              <a:ext uri="{FF2B5EF4-FFF2-40B4-BE49-F238E27FC236}">
                <a16:creationId xmlns:a16="http://schemas.microsoft.com/office/drawing/2014/main" id="{4996CECF-44ED-4005-B726-2000A572F6D9}"/>
              </a:ext>
            </a:extLst>
          </p:cNvPr>
          <p:cNvSpPr/>
          <p:nvPr/>
        </p:nvSpPr>
        <p:spPr>
          <a:xfrm rot="10800000">
            <a:off x="1701031" y="3802919"/>
            <a:ext cx="166118" cy="166118"/>
          </a:xfrm>
          <a:prstGeom prst="flowChartMerge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97" dirty="0"/>
          </a:p>
        </p:txBody>
      </p:sp>
      <p:sp>
        <p:nvSpPr>
          <p:cNvPr id="59" name="직사각형 58">
            <a:extLst>
              <a:ext uri="{FF2B5EF4-FFF2-40B4-BE49-F238E27FC236}">
                <a16:creationId xmlns:a16="http://schemas.microsoft.com/office/drawing/2014/main" id="{223597D5-2417-4463-AE56-CDF5D0DB9CF8}"/>
              </a:ext>
            </a:extLst>
          </p:cNvPr>
          <p:cNvSpPr/>
          <p:nvPr/>
        </p:nvSpPr>
        <p:spPr>
          <a:xfrm>
            <a:off x="1902225" y="3697997"/>
            <a:ext cx="6470250" cy="402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ko-KR" altLang="en-US" b="1" spc="-92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언택트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 확대 방안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: SW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인력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, 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배달운송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. 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인터넷 회원 증대 </a:t>
            </a:r>
          </a:p>
        </p:txBody>
      </p:sp>
      <p:sp>
        <p:nvSpPr>
          <p:cNvPr id="60" name="순서도: 병합 59">
            <a:extLst>
              <a:ext uri="{FF2B5EF4-FFF2-40B4-BE49-F238E27FC236}">
                <a16:creationId xmlns:a16="http://schemas.microsoft.com/office/drawing/2014/main" id="{9E6AB40C-BF12-438C-AE31-C853257963B0}"/>
              </a:ext>
            </a:extLst>
          </p:cNvPr>
          <p:cNvSpPr/>
          <p:nvPr/>
        </p:nvSpPr>
        <p:spPr>
          <a:xfrm rot="10800000">
            <a:off x="1701031" y="4350066"/>
            <a:ext cx="166118" cy="166118"/>
          </a:xfrm>
          <a:prstGeom prst="flowChartMerge">
            <a:avLst/>
          </a:prstGeom>
          <a:solidFill>
            <a:srgbClr val="BE001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97" dirty="0"/>
          </a:p>
        </p:txBody>
      </p:sp>
      <p:sp>
        <p:nvSpPr>
          <p:cNvPr id="61" name="직사각형 60">
            <a:extLst>
              <a:ext uri="{FF2B5EF4-FFF2-40B4-BE49-F238E27FC236}">
                <a16:creationId xmlns:a16="http://schemas.microsoft.com/office/drawing/2014/main" id="{A5BF138B-995F-41CB-9B46-969AEA49EEAF}"/>
              </a:ext>
            </a:extLst>
          </p:cNvPr>
          <p:cNvSpPr/>
          <p:nvPr/>
        </p:nvSpPr>
        <p:spPr>
          <a:xfrm>
            <a:off x="1902225" y="4245144"/>
            <a:ext cx="6470250" cy="402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모바일 중심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(80% 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핸드폰 등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)</a:t>
            </a: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A9E627F1-1EF7-417F-A46A-A35F4208CEA8}"/>
              </a:ext>
            </a:extLst>
          </p:cNvPr>
          <p:cNvGrpSpPr/>
          <p:nvPr/>
        </p:nvGrpSpPr>
        <p:grpSpPr>
          <a:xfrm>
            <a:off x="4064726" y="967610"/>
            <a:ext cx="857173" cy="52239"/>
            <a:chOff x="-1488724" y="-815796"/>
            <a:chExt cx="1406643" cy="85725"/>
          </a:xfrm>
        </p:grpSpPr>
        <p:sp>
          <p:nvSpPr>
            <p:cNvPr id="14" name="타원 13">
              <a:extLst>
                <a:ext uri="{FF2B5EF4-FFF2-40B4-BE49-F238E27FC236}">
                  <a16:creationId xmlns:a16="http://schemas.microsoft.com/office/drawing/2014/main" id="{615C6420-C57B-448B-A931-D07223A6CD9D}"/>
                </a:ext>
              </a:extLst>
            </p:cNvPr>
            <p:cNvSpPr/>
            <p:nvPr/>
          </p:nvSpPr>
          <p:spPr>
            <a:xfrm>
              <a:off x="-1488724" y="-815796"/>
              <a:ext cx="85725" cy="85725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15" name="타원 14">
              <a:extLst>
                <a:ext uri="{FF2B5EF4-FFF2-40B4-BE49-F238E27FC236}">
                  <a16:creationId xmlns:a16="http://schemas.microsoft.com/office/drawing/2014/main" id="{68EBB3EC-5FC9-406E-B761-46BA90ED555C}"/>
                </a:ext>
              </a:extLst>
            </p:cNvPr>
            <p:cNvSpPr/>
            <p:nvPr/>
          </p:nvSpPr>
          <p:spPr>
            <a:xfrm>
              <a:off x="-1158495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16" name="타원 15">
              <a:extLst>
                <a:ext uri="{FF2B5EF4-FFF2-40B4-BE49-F238E27FC236}">
                  <a16:creationId xmlns:a16="http://schemas.microsoft.com/office/drawing/2014/main" id="{B703770C-6847-4CCA-8831-24B0CA73C8AE}"/>
                </a:ext>
              </a:extLst>
            </p:cNvPr>
            <p:cNvSpPr/>
            <p:nvPr/>
          </p:nvSpPr>
          <p:spPr>
            <a:xfrm>
              <a:off x="-828266" y="-815796"/>
              <a:ext cx="85725" cy="85725"/>
            </a:xfrm>
            <a:prstGeom prst="ellipse">
              <a:avLst/>
            </a:prstGeom>
            <a:solidFill>
              <a:srgbClr val="BE001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8EFEBEAB-92F9-4C78-B242-095A256857EC}"/>
                </a:ext>
              </a:extLst>
            </p:cNvPr>
            <p:cNvSpPr/>
            <p:nvPr/>
          </p:nvSpPr>
          <p:spPr>
            <a:xfrm>
              <a:off x="-498037" y="-815796"/>
              <a:ext cx="85725" cy="85725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A549FC51-BD7E-4795-85FA-DA55400A8D25}"/>
                </a:ext>
              </a:extLst>
            </p:cNvPr>
            <p:cNvSpPr/>
            <p:nvPr/>
          </p:nvSpPr>
          <p:spPr>
            <a:xfrm>
              <a:off x="-167806" y="-815796"/>
              <a:ext cx="85725" cy="85725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</p:grpSp>
    </p:spTree>
    <p:extLst>
      <p:ext uri="{BB962C8B-B14F-4D97-AF65-F5344CB8AC3E}">
        <p14:creationId xmlns:p14="http://schemas.microsoft.com/office/powerpoint/2010/main" val="3911992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세테크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비과세와 세금우대 상품 적극 가입</a:t>
            </a:r>
            <a:endParaRPr lang="en-US" altLang="ko-KR" dirty="0"/>
          </a:p>
          <a:p>
            <a:r>
              <a:rPr lang="en-US" altLang="ko-KR" dirty="0"/>
              <a:t>65</a:t>
            </a:r>
            <a:r>
              <a:rPr lang="ko-KR" altLang="en-US" dirty="0"/>
              <a:t>세 이상 부모님 전액 이자소득세 면제</a:t>
            </a:r>
            <a:endParaRPr lang="en-US" altLang="ko-KR" dirty="0"/>
          </a:p>
          <a:p>
            <a:r>
              <a:rPr lang="en-US" altLang="ko-KR" dirty="0"/>
              <a:t>16.5% </a:t>
            </a:r>
            <a:r>
              <a:rPr lang="ko-KR" altLang="en-US" dirty="0"/>
              <a:t>이자소득세</a:t>
            </a:r>
            <a:endParaRPr lang="en-US" altLang="ko-KR" dirty="0"/>
          </a:p>
          <a:p>
            <a:r>
              <a:rPr lang="ko-KR" altLang="en-US" dirty="0"/>
              <a:t>카드사용 </a:t>
            </a:r>
            <a:endParaRPr lang="en-US" altLang="ko-KR" dirty="0"/>
          </a:p>
          <a:p>
            <a:r>
              <a:rPr lang="ko-KR" altLang="en-US" dirty="0"/>
              <a:t>현금영수증 받기</a:t>
            </a:r>
            <a:endParaRPr lang="en-US" altLang="ko-KR" dirty="0"/>
          </a:p>
          <a:p>
            <a:r>
              <a:rPr lang="ko-KR" altLang="en-US" dirty="0"/>
              <a:t>주택구입시 이자 소득 </a:t>
            </a:r>
            <a:r>
              <a:rPr lang="en-US" altLang="ko-KR" dirty="0"/>
              <a:t>1</a:t>
            </a:r>
            <a:r>
              <a:rPr lang="ko-KR" altLang="en-US" dirty="0"/>
              <a:t>년 </a:t>
            </a:r>
            <a:r>
              <a:rPr lang="en-US" altLang="ko-KR" dirty="0"/>
              <a:t>1</a:t>
            </a:r>
            <a:r>
              <a:rPr lang="ko-KR" altLang="en-US" dirty="0" err="1"/>
              <a:t>천만원</a:t>
            </a:r>
            <a:r>
              <a:rPr lang="ko-KR" altLang="en-US" dirty="0"/>
              <a:t> 소득공제 혜택</a:t>
            </a:r>
            <a:r>
              <a:rPr lang="en-US" altLang="ko-KR" dirty="0"/>
              <a:t>. </a:t>
            </a:r>
            <a:r>
              <a:rPr lang="ko-KR" altLang="en-US" dirty="0"/>
              <a:t>즉 </a:t>
            </a:r>
            <a:r>
              <a:rPr lang="en-US" altLang="ko-KR" dirty="0"/>
              <a:t>3</a:t>
            </a:r>
            <a:r>
              <a:rPr lang="ko-KR" altLang="en-US" dirty="0"/>
              <a:t>억원 대출자 유리</a:t>
            </a:r>
            <a:endParaRPr lang="en-US" altLang="ko-KR" dirty="0"/>
          </a:p>
          <a:p>
            <a:endParaRPr lang="ko-KR" alt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그룹 38">
            <a:extLst>
              <a:ext uri="{FF2B5EF4-FFF2-40B4-BE49-F238E27FC236}">
                <a16:creationId xmlns:a16="http://schemas.microsoft.com/office/drawing/2014/main" id="{ABF954AA-AEC2-4B77-8993-11BC1E0A8CCE}"/>
              </a:ext>
            </a:extLst>
          </p:cNvPr>
          <p:cNvGrpSpPr/>
          <p:nvPr/>
        </p:nvGrpSpPr>
        <p:grpSpPr>
          <a:xfrm>
            <a:off x="2694341" y="1240535"/>
            <a:ext cx="3705422" cy="420899"/>
            <a:chOff x="-98340" y="771928"/>
            <a:chExt cx="2689395" cy="432174"/>
          </a:xfrm>
        </p:grpSpPr>
        <p:sp>
          <p:nvSpPr>
            <p:cNvPr id="40" name="사각형: 둥근 모서리 39">
              <a:extLst>
                <a:ext uri="{FF2B5EF4-FFF2-40B4-BE49-F238E27FC236}">
                  <a16:creationId xmlns:a16="http://schemas.microsoft.com/office/drawing/2014/main" id="{AC385B0E-E3B0-4D84-B572-2CEF38B05405}"/>
                </a:ext>
              </a:extLst>
            </p:cNvPr>
            <p:cNvSpPr/>
            <p:nvPr/>
          </p:nvSpPr>
          <p:spPr>
            <a:xfrm>
              <a:off x="-98340" y="771928"/>
              <a:ext cx="2639430" cy="422297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950" dirty="0">
                <a:highlight>
                  <a:srgbClr val="BA1519"/>
                </a:highlight>
              </a:endParaRPr>
            </a:p>
          </p:txBody>
        </p:sp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38536F89-14CB-452F-B22E-8648E441A3C5}"/>
                </a:ext>
              </a:extLst>
            </p:cNvPr>
            <p:cNvSpPr/>
            <p:nvPr/>
          </p:nvSpPr>
          <p:spPr>
            <a:xfrm>
              <a:off x="-98340" y="801175"/>
              <a:ext cx="2689395" cy="4029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950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기업 생존전략 </a:t>
              </a:r>
              <a:r>
                <a:rPr lang="en-US" altLang="ko-KR" sz="1950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: </a:t>
              </a:r>
              <a:r>
                <a:rPr lang="ko-KR" altLang="en-US" sz="1950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모바일</a:t>
              </a:r>
              <a:endParaRPr lang="en-US" altLang="ko-KR" sz="1950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endParaRPr>
            </a:p>
          </p:txBody>
        </p:sp>
      </p:grpSp>
      <p:sp>
        <p:nvSpPr>
          <p:cNvPr id="28" name="순서도: 병합 27">
            <a:extLst>
              <a:ext uri="{FF2B5EF4-FFF2-40B4-BE49-F238E27FC236}">
                <a16:creationId xmlns:a16="http://schemas.microsoft.com/office/drawing/2014/main" id="{A1D61496-661E-4770-8CE3-3289B3D8654E}"/>
              </a:ext>
            </a:extLst>
          </p:cNvPr>
          <p:cNvSpPr/>
          <p:nvPr/>
        </p:nvSpPr>
        <p:spPr>
          <a:xfrm rot="10800000">
            <a:off x="2205856" y="2155336"/>
            <a:ext cx="166118" cy="166118"/>
          </a:xfrm>
          <a:prstGeom prst="flowChartMerge">
            <a:avLst/>
          </a:prstGeom>
          <a:solidFill>
            <a:srgbClr val="BA151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97" dirty="0"/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977CAE45-9AAF-4FBC-AAFB-675FD4733430}"/>
              </a:ext>
            </a:extLst>
          </p:cNvPr>
          <p:cNvSpPr/>
          <p:nvPr/>
        </p:nvSpPr>
        <p:spPr>
          <a:xfrm>
            <a:off x="2407050" y="2050414"/>
            <a:ext cx="6470250" cy="1094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모바일 중심 전략 </a:t>
            </a:r>
          </a:p>
          <a:p>
            <a:pPr>
              <a:lnSpc>
                <a:spcPct val="125000"/>
              </a:lnSpc>
            </a:pP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전체 판매액 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30%~70%: </a:t>
            </a:r>
            <a:r>
              <a:rPr lang="ko-KR" altLang="en-US" b="1" spc="-92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언택트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, 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온라인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. </a:t>
            </a:r>
          </a:p>
          <a:p>
            <a:pPr>
              <a:lnSpc>
                <a:spcPct val="125000"/>
              </a:lnSpc>
            </a:pPr>
            <a:r>
              <a:rPr lang="ko-KR" altLang="en-US" b="1" spc="-92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언택트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 소비 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: 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모바일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(80%) 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&gt; PC(20%)</a:t>
            </a:r>
          </a:p>
        </p:txBody>
      </p:sp>
      <p:sp>
        <p:nvSpPr>
          <p:cNvPr id="56" name="순서도: 병합 55">
            <a:extLst>
              <a:ext uri="{FF2B5EF4-FFF2-40B4-BE49-F238E27FC236}">
                <a16:creationId xmlns:a16="http://schemas.microsoft.com/office/drawing/2014/main" id="{735ADEF7-D041-414B-BF29-0F9EFB070D5F}"/>
              </a:ext>
            </a:extLst>
          </p:cNvPr>
          <p:cNvSpPr/>
          <p:nvPr/>
        </p:nvSpPr>
        <p:spPr>
          <a:xfrm rot="10800000">
            <a:off x="2205856" y="3347497"/>
            <a:ext cx="166118" cy="166118"/>
          </a:xfrm>
          <a:prstGeom prst="flowChartMerge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97" dirty="0"/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D744CDC5-4FE2-4D9C-B18C-C54C3E8F9F81}"/>
              </a:ext>
            </a:extLst>
          </p:cNvPr>
          <p:cNvSpPr/>
          <p:nvPr/>
        </p:nvSpPr>
        <p:spPr>
          <a:xfrm>
            <a:off x="2407050" y="3242575"/>
            <a:ext cx="6470250" cy="402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오프라인 매장 철수 가속화 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: 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은행 등</a:t>
            </a:r>
          </a:p>
        </p:txBody>
      </p:sp>
      <p:sp>
        <p:nvSpPr>
          <p:cNvPr id="58" name="순서도: 병합 57">
            <a:extLst>
              <a:ext uri="{FF2B5EF4-FFF2-40B4-BE49-F238E27FC236}">
                <a16:creationId xmlns:a16="http://schemas.microsoft.com/office/drawing/2014/main" id="{4996CECF-44ED-4005-B726-2000A572F6D9}"/>
              </a:ext>
            </a:extLst>
          </p:cNvPr>
          <p:cNvSpPr/>
          <p:nvPr/>
        </p:nvSpPr>
        <p:spPr>
          <a:xfrm rot="10800000">
            <a:off x="2205856" y="3873876"/>
            <a:ext cx="166118" cy="166118"/>
          </a:xfrm>
          <a:prstGeom prst="flowChartMerge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97" dirty="0"/>
          </a:p>
        </p:txBody>
      </p:sp>
      <p:sp>
        <p:nvSpPr>
          <p:cNvPr id="59" name="직사각형 58">
            <a:extLst>
              <a:ext uri="{FF2B5EF4-FFF2-40B4-BE49-F238E27FC236}">
                <a16:creationId xmlns:a16="http://schemas.microsoft.com/office/drawing/2014/main" id="{223597D5-2417-4463-AE56-CDF5D0DB9CF8}"/>
              </a:ext>
            </a:extLst>
          </p:cNvPr>
          <p:cNvSpPr/>
          <p:nvPr/>
        </p:nvSpPr>
        <p:spPr>
          <a:xfrm>
            <a:off x="2407050" y="3768954"/>
            <a:ext cx="6470250" cy="402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ko-KR" altLang="en-US" b="1" spc="-92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핀테크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 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: 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시장 점유율 상승 </a:t>
            </a:r>
          </a:p>
        </p:txBody>
      </p:sp>
      <p:sp>
        <p:nvSpPr>
          <p:cNvPr id="60" name="순서도: 병합 59">
            <a:extLst>
              <a:ext uri="{FF2B5EF4-FFF2-40B4-BE49-F238E27FC236}">
                <a16:creationId xmlns:a16="http://schemas.microsoft.com/office/drawing/2014/main" id="{9E6AB40C-BF12-438C-AE31-C853257963B0}"/>
              </a:ext>
            </a:extLst>
          </p:cNvPr>
          <p:cNvSpPr/>
          <p:nvPr/>
        </p:nvSpPr>
        <p:spPr>
          <a:xfrm rot="10800000">
            <a:off x="2205856" y="4421023"/>
            <a:ext cx="166118" cy="166118"/>
          </a:xfrm>
          <a:prstGeom prst="flowChartMerge">
            <a:avLst/>
          </a:prstGeom>
          <a:solidFill>
            <a:srgbClr val="BE001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97" dirty="0"/>
          </a:p>
        </p:txBody>
      </p:sp>
      <p:sp>
        <p:nvSpPr>
          <p:cNvPr id="61" name="직사각형 60">
            <a:extLst>
              <a:ext uri="{FF2B5EF4-FFF2-40B4-BE49-F238E27FC236}">
                <a16:creationId xmlns:a16="http://schemas.microsoft.com/office/drawing/2014/main" id="{A5BF138B-995F-41CB-9B46-969AEA49EEAF}"/>
              </a:ext>
            </a:extLst>
          </p:cNvPr>
          <p:cNvSpPr/>
          <p:nvPr/>
        </p:nvSpPr>
        <p:spPr>
          <a:xfrm>
            <a:off x="2407050" y="4316101"/>
            <a:ext cx="6470250" cy="402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기업의 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4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대 요소 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: 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모바일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, 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토지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, 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노동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, 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자본</a:t>
            </a: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CE7CEB34-8FC0-42FA-B4CE-48E48C03FE48}"/>
              </a:ext>
            </a:extLst>
          </p:cNvPr>
          <p:cNvGrpSpPr/>
          <p:nvPr/>
        </p:nvGrpSpPr>
        <p:grpSpPr>
          <a:xfrm>
            <a:off x="4064726" y="967610"/>
            <a:ext cx="857173" cy="52239"/>
            <a:chOff x="-1488724" y="-815796"/>
            <a:chExt cx="1406643" cy="85725"/>
          </a:xfrm>
        </p:grpSpPr>
        <p:sp>
          <p:nvSpPr>
            <p:cNvPr id="14" name="타원 13">
              <a:extLst>
                <a:ext uri="{FF2B5EF4-FFF2-40B4-BE49-F238E27FC236}">
                  <a16:creationId xmlns:a16="http://schemas.microsoft.com/office/drawing/2014/main" id="{475497A3-B2A1-41E2-A67C-CC59E6B48646}"/>
                </a:ext>
              </a:extLst>
            </p:cNvPr>
            <p:cNvSpPr/>
            <p:nvPr/>
          </p:nvSpPr>
          <p:spPr>
            <a:xfrm>
              <a:off x="-1488724" y="-815796"/>
              <a:ext cx="85725" cy="85725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15" name="타원 14">
              <a:extLst>
                <a:ext uri="{FF2B5EF4-FFF2-40B4-BE49-F238E27FC236}">
                  <a16:creationId xmlns:a16="http://schemas.microsoft.com/office/drawing/2014/main" id="{D3BC01E6-EACD-4766-B6B6-F9B829393A80}"/>
                </a:ext>
              </a:extLst>
            </p:cNvPr>
            <p:cNvSpPr/>
            <p:nvPr/>
          </p:nvSpPr>
          <p:spPr>
            <a:xfrm>
              <a:off x="-1158495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16" name="타원 15">
              <a:extLst>
                <a:ext uri="{FF2B5EF4-FFF2-40B4-BE49-F238E27FC236}">
                  <a16:creationId xmlns:a16="http://schemas.microsoft.com/office/drawing/2014/main" id="{1312C388-05BC-48CD-8EC0-77D10D5F675A}"/>
                </a:ext>
              </a:extLst>
            </p:cNvPr>
            <p:cNvSpPr/>
            <p:nvPr/>
          </p:nvSpPr>
          <p:spPr>
            <a:xfrm>
              <a:off x="-828266" y="-815796"/>
              <a:ext cx="85725" cy="85725"/>
            </a:xfrm>
            <a:prstGeom prst="ellipse">
              <a:avLst/>
            </a:prstGeom>
            <a:solidFill>
              <a:srgbClr val="BE001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CE923891-1243-4DFF-86CB-25C7E0572F13}"/>
                </a:ext>
              </a:extLst>
            </p:cNvPr>
            <p:cNvSpPr/>
            <p:nvPr/>
          </p:nvSpPr>
          <p:spPr>
            <a:xfrm>
              <a:off x="-498037" y="-815796"/>
              <a:ext cx="85725" cy="85725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B303001C-F428-4331-AE83-8444364F64EE}"/>
                </a:ext>
              </a:extLst>
            </p:cNvPr>
            <p:cNvSpPr/>
            <p:nvPr/>
          </p:nvSpPr>
          <p:spPr>
            <a:xfrm>
              <a:off x="-167806" y="-815796"/>
              <a:ext cx="85725" cy="85725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</p:grpSp>
    </p:spTree>
    <p:extLst>
      <p:ext uri="{BB962C8B-B14F-4D97-AF65-F5344CB8AC3E}">
        <p14:creationId xmlns:p14="http://schemas.microsoft.com/office/powerpoint/2010/main" val="13537702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그룹 66">
            <a:extLst>
              <a:ext uri="{FF2B5EF4-FFF2-40B4-BE49-F238E27FC236}">
                <a16:creationId xmlns:a16="http://schemas.microsoft.com/office/drawing/2014/main" id="{92DCA628-7629-43CE-9D7E-F4C3410605A9}"/>
              </a:ext>
            </a:extLst>
          </p:cNvPr>
          <p:cNvGrpSpPr/>
          <p:nvPr/>
        </p:nvGrpSpPr>
        <p:grpSpPr>
          <a:xfrm>
            <a:off x="1093226" y="1641094"/>
            <a:ext cx="2295366" cy="383813"/>
            <a:chOff x="-124634" y="682632"/>
            <a:chExt cx="1121892" cy="658392"/>
          </a:xfrm>
        </p:grpSpPr>
        <p:sp>
          <p:nvSpPr>
            <p:cNvPr id="68" name="사각형: 둥근 모서리 67">
              <a:extLst>
                <a:ext uri="{FF2B5EF4-FFF2-40B4-BE49-F238E27FC236}">
                  <a16:creationId xmlns:a16="http://schemas.microsoft.com/office/drawing/2014/main" id="{067D94BA-66E5-4419-8AEB-F8C98EB2B45B}"/>
                </a:ext>
              </a:extLst>
            </p:cNvPr>
            <p:cNvSpPr/>
            <p:nvPr/>
          </p:nvSpPr>
          <p:spPr>
            <a:xfrm>
              <a:off x="-124634" y="682632"/>
              <a:ext cx="1121892" cy="646331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19"/>
            </a:p>
          </p:txBody>
        </p:sp>
        <p:sp>
          <p:nvSpPr>
            <p:cNvPr id="69" name="직사각형 68">
              <a:extLst>
                <a:ext uri="{FF2B5EF4-FFF2-40B4-BE49-F238E27FC236}">
                  <a16:creationId xmlns:a16="http://schemas.microsoft.com/office/drawing/2014/main" id="{4F980289-EC50-492E-8FC4-3CECB19D7570}"/>
                </a:ext>
              </a:extLst>
            </p:cNvPr>
            <p:cNvSpPr/>
            <p:nvPr/>
          </p:nvSpPr>
          <p:spPr>
            <a:xfrm>
              <a:off x="58376" y="732331"/>
              <a:ext cx="938882" cy="608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706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모바일 비중 </a:t>
              </a:r>
              <a:r>
                <a:rPr lang="en-US" altLang="ko-KR" sz="1706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80%</a:t>
              </a:r>
              <a:endParaRPr lang="en-US" altLang="ko-KR" sz="1706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endParaRPr>
            </a:p>
          </p:txBody>
        </p:sp>
      </p:grpSp>
      <p:pic>
        <p:nvPicPr>
          <p:cNvPr id="26" name="그림 25">
            <a:extLst>
              <a:ext uri="{FF2B5EF4-FFF2-40B4-BE49-F238E27FC236}">
                <a16:creationId xmlns:a16="http://schemas.microsoft.com/office/drawing/2014/main" id="{CB49FED7-76E8-4324-AE34-1B4FAA159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207" y="2313764"/>
            <a:ext cx="6907588" cy="287417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7B79F5A-99B6-44A7-A01D-DAC990CF2554}"/>
              </a:ext>
            </a:extLst>
          </p:cNvPr>
          <p:cNvSpPr txBox="1"/>
          <p:nvPr/>
        </p:nvSpPr>
        <p:spPr>
          <a:xfrm>
            <a:off x="3427610" y="1846203"/>
            <a:ext cx="178117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2022</a:t>
            </a:r>
            <a:r>
              <a:rPr lang="ko-KR" altLang="en-US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년 </a:t>
            </a:r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3</a:t>
            </a:r>
            <a:r>
              <a:rPr lang="ko-KR" altLang="en-US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월 </a:t>
            </a:r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(</a:t>
            </a:r>
            <a:r>
              <a:rPr lang="ko-KR" altLang="en-US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통계청</a:t>
            </a:r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)</a:t>
            </a:r>
            <a:endParaRPr lang="ko-KR" altLang="en-US" sz="900" dirty="0"/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66CCCCE0-D9EC-4AD5-A58D-8791E2B3F043}"/>
              </a:ext>
            </a:extLst>
          </p:cNvPr>
          <p:cNvGrpSpPr/>
          <p:nvPr/>
        </p:nvGrpSpPr>
        <p:grpSpPr>
          <a:xfrm>
            <a:off x="4064726" y="967610"/>
            <a:ext cx="857173" cy="52239"/>
            <a:chOff x="-1488724" y="-815796"/>
            <a:chExt cx="1406643" cy="85725"/>
          </a:xfrm>
        </p:grpSpPr>
        <p:sp>
          <p:nvSpPr>
            <p:cNvPr id="34" name="타원 33">
              <a:extLst>
                <a:ext uri="{FF2B5EF4-FFF2-40B4-BE49-F238E27FC236}">
                  <a16:creationId xmlns:a16="http://schemas.microsoft.com/office/drawing/2014/main" id="{45B8D0B2-F603-4D6F-BCB2-4FF67DFFC713}"/>
                </a:ext>
              </a:extLst>
            </p:cNvPr>
            <p:cNvSpPr/>
            <p:nvPr/>
          </p:nvSpPr>
          <p:spPr>
            <a:xfrm>
              <a:off x="-1488724" y="-815796"/>
              <a:ext cx="85725" cy="85725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35" name="타원 34">
              <a:extLst>
                <a:ext uri="{FF2B5EF4-FFF2-40B4-BE49-F238E27FC236}">
                  <a16:creationId xmlns:a16="http://schemas.microsoft.com/office/drawing/2014/main" id="{6EC5CF71-F3D0-4EED-B6C2-A22B4DC3BA8F}"/>
                </a:ext>
              </a:extLst>
            </p:cNvPr>
            <p:cNvSpPr/>
            <p:nvPr/>
          </p:nvSpPr>
          <p:spPr>
            <a:xfrm>
              <a:off x="-1158495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36" name="타원 35">
              <a:extLst>
                <a:ext uri="{FF2B5EF4-FFF2-40B4-BE49-F238E27FC236}">
                  <a16:creationId xmlns:a16="http://schemas.microsoft.com/office/drawing/2014/main" id="{90200655-E3F5-478B-AC53-10DDF2E352E6}"/>
                </a:ext>
              </a:extLst>
            </p:cNvPr>
            <p:cNvSpPr/>
            <p:nvPr/>
          </p:nvSpPr>
          <p:spPr>
            <a:xfrm>
              <a:off x="-828266" y="-815796"/>
              <a:ext cx="85725" cy="85725"/>
            </a:xfrm>
            <a:prstGeom prst="ellipse">
              <a:avLst/>
            </a:prstGeom>
            <a:solidFill>
              <a:srgbClr val="BE001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37" name="타원 36">
              <a:extLst>
                <a:ext uri="{FF2B5EF4-FFF2-40B4-BE49-F238E27FC236}">
                  <a16:creationId xmlns:a16="http://schemas.microsoft.com/office/drawing/2014/main" id="{3DAEE769-2903-4135-8416-C6DC36EC4AA9}"/>
                </a:ext>
              </a:extLst>
            </p:cNvPr>
            <p:cNvSpPr/>
            <p:nvPr/>
          </p:nvSpPr>
          <p:spPr>
            <a:xfrm>
              <a:off x="-498037" y="-815796"/>
              <a:ext cx="85725" cy="85725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003F8756-67C8-4692-B733-0084EC63D423}"/>
                </a:ext>
              </a:extLst>
            </p:cNvPr>
            <p:cNvSpPr/>
            <p:nvPr/>
          </p:nvSpPr>
          <p:spPr>
            <a:xfrm>
              <a:off x="-167806" y="-815796"/>
              <a:ext cx="85725" cy="85725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</p:grpSp>
    </p:spTree>
    <p:extLst>
      <p:ext uri="{BB962C8B-B14F-4D97-AF65-F5344CB8AC3E}">
        <p14:creationId xmlns:p14="http://schemas.microsoft.com/office/powerpoint/2010/main" val="152001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0">
        <p14:pan dir="u"/>
      </p:transition>
    </mc:Choice>
    <mc:Fallback xmlns="">
      <p:transition spd="slow" advTm="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6F229D4-27AA-4172-AC9D-D652387B0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513" y="1295141"/>
            <a:ext cx="7038975" cy="45801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CE7BA3-B349-42EE-B98E-D7B53162BB98}"/>
              </a:ext>
            </a:extLst>
          </p:cNvPr>
          <p:cNvSpPr txBox="1"/>
          <p:nvPr/>
        </p:nvSpPr>
        <p:spPr>
          <a:xfrm>
            <a:off x="6818510" y="1191266"/>
            <a:ext cx="178117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&lt;</a:t>
            </a:r>
            <a:r>
              <a:rPr lang="ko-KR" altLang="en-US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자료 </a:t>
            </a:r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: </a:t>
            </a:r>
            <a:r>
              <a:rPr lang="ko-KR" altLang="en-US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산업자원부</a:t>
            </a:r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&gt;</a:t>
            </a:r>
            <a:endParaRPr lang="ko-KR" altLang="en-US" sz="900" dirty="0"/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F9609F66-AC0F-4B23-988C-103F48471646}"/>
              </a:ext>
            </a:extLst>
          </p:cNvPr>
          <p:cNvGrpSpPr/>
          <p:nvPr/>
        </p:nvGrpSpPr>
        <p:grpSpPr>
          <a:xfrm>
            <a:off x="4064726" y="967610"/>
            <a:ext cx="857173" cy="52239"/>
            <a:chOff x="-1488724" y="-815796"/>
            <a:chExt cx="1406643" cy="85725"/>
          </a:xfrm>
        </p:grpSpPr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E39AA7EC-0C1D-4150-B78D-384B8889522A}"/>
                </a:ext>
              </a:extLst>
            </p:cNvPr>
            <p:cNvSpPr/>
            <p:nvPr/>
          </p:nvSpPr>
          <p:spPr>
            <a:xfrm>
              <a:off x="-1488724" y="-815796"/>
              <a:ext cx="85725" cy="85725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21A7F670-5C76-4AEF-A548-591B2FC54CE5}"/>
                </a:ext>
              </a:extLst>
            </p:cNvPr>
            <p:cNvSpPr/>
            <p:nvPr/>
          </p:nvSpPr>
          <p:spPr>
            <a:xfrm>
              <a:off x="-1158495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7" name="타원 6">
              <a:extLst>
                <a:ext uri="{FF2B5EF4-FFF2-40B4-BE49-F238E27FC236}">
                  <a16:creationId xmlns:a16="http://schemas.microsoft.com/office/drawing/2014/main" id="{28011B71-4CF0-478B-9B7E-F66F19392A3B}"/>
                </a:ext>
              </a:extLst>
            </p:cNvPr>
            <p:cNvSpPr/>
            <p:nvPr/>
          </p:nvSpPr>
          <p:spPr>
            <a:xfrm>
              <a:off x="-828266" y="-815796"/>
              <a:ext cx="85725" cy="85725"/>
            </a:xfrm>
            <a:prstGeom prst="ellipse">
              <a:avLst/>
            </a:prstGeom>
            <a:solidFill>
              <a:srgbClr val="BE001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8" name="타원 7">
              <a:extLst>
                <a:ext uri="{FF2B5EF4-FFF2-40B4-BE49-F238E27FC236}">
                  <a16:creationId xmlns:a16="http://schemas.microsoft.com/office/drawing/2014/main" id="{5247A684-725B-434D-9387-5D1E4914892D}"/>
                </a:ext>
              </a:extLst>
            </p:cNvPr>
            <p:cNvSpPr/>
            <p:nvPr/>
          </p:nvSpPr>
          <p:spPr>
            <a:xfrm>
              <a:off x="-498037" y="-815796"/>
              <a:ext cx="85725" cy="85725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21375A15-431A-4ECE-B4DD-1E424A99C326}"/>
                </a:ext>
              </a:extLst>
            </p:cNvPr>
            <p:cNvSpPr/>
            <p:nvPr/>
          </p:nvSpPr>
          <p:spPr>
            <a:xfrm>
              <a:off x="-167806" y="-815796"/>
              <a:ext cx="85725" cy="85725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</p:grpSp>
    </p:spTree>
    <p:extLst>
      <p:ext uri="{BB962C8B-B14F-4D97-AF65-F5344CB8AC3E}">
        <p14:creationId xmlns:p14="http://schemas.microsoft.com/office/powerpoint/2010/main" val="5106274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D70EDD7-99C7-4EFB-9725-DD32BE1B9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795" y="1296150"/>
            <a:ext cx="7142411" cy="39997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090C53-10EB-4E87-9860-12B91BAD0271}"/>
              </a:ext>
            </a:extLst>
          </p:cNvPr>
          <p:cNvSpPr txBox="1"/>
          <p:nvPr/>
        </p:nvSpPr>
        <p:spPr>
          <a:xfrm>
            <a:off x="6818510" y="1191266"/>
            <a:ext cx="178117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&lt;</a:t>
            </a:r>
            <a:r>
              <a:rPr lang="ko-KR" altLang="en-US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자료 </a:t>
            </a:r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: ICT </a:t>
            </a:r>
            <a:r>
              <a:rPr lang="ko-KR" altLang="en-US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동향</a:t>
            </a:r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&gt;</a:t>
            </a:r>
            <a:endParaRPr lang="ko-KR" altLang="en-US" sz="900" dirty="0"/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0B8A42BF-1FD9-4537-A2AA-157000BB568B}"/>
              </a:ext>
            </a:extLst>
          </p:cNvPr>
          <p:cNvGrpSpPr/>
          <p:nvPr/>
        </p:nvGrpSpPr>
        <p:grpSpPr>
          <a:xfrm>
            <a:off x="4064726" y="967610"/>
            <a:ext cx="857173" cy="52239"/>
            <a:chOff x="-1488724" y="-815796"/>
            <a:chExt cx="1406643" cy="85725"/>
          </a:xfrm>
        </p:grpSpPr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BE694BFD-9193-4310-B7CA-63B509595FC9}"/>
                </a:ext>
              </a:extLst>
            </p:cNvPr>
            <p:cNvSpPr/>
            <p:nvPr/>
          </p:nvSpPr>
          <p:spPr>
            <a:xfrm>
              <a:off x="-1488724" y="-815796"/>
              <a:ext cx="85725" cy="85725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E3B11660-E708-4C1D-80A1-4D4FCAF35E5D}"/>
                </a:ext>
              </a:extLst>
            </p:cNvPr>
            <p:cNvSpPr/>
            <p:nvPr/>
          </p:nvSpPr>
          <p:spPr>
            <a:xfrm>
              <a:off x="-1158495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7" name="타원 6">
              <a:extLst>
                <a:ext uri="{FF2B5EF4-FFF2-40B4-BE49-F238E27FC236}">
                  <a16:creationId xmlns:a16="http://schemas.microsoft.com/office/drawing/2014/main" id="{FE44726D-3278-443A-BF3B-4DD051B6B8F0}"/>
                </a:ext>
              </a:extLst>
            </p:cNvPr>
            <p:cNvSpPr/>
            <p:nvPr/>
          </p:nvSpPr>
          <p:spPr>
            <a:xfrm>
              <a:off x="-828266" y="-815796"/>
              <a:ext cx="85725" cy="85725"/>
            </a:xfrm>
            <a:prstGeom prst="ellipse">
              <a:avLst/>
            </a:prstGeom>
            <a:solidFill>
              <a:srgbClr val="BE001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8" name="타원 7">
              <a:extLst>
                <a:ext uri="{FF2B5EF4-FFF2-40B4-BE49-F238E27FC236}">
                  <a16:creationId xmlns:a16="http://schemas.microsoft.com/office/drawing/2014/main" id="{937F7791-527B-41DF-923E-20F2F4B3B2CD}"/>
                </a:ext>
              </a:extLst>
            </p:cNvPr>
            <p:cNvSpPr/>
            <p:nvPr/>
          </p:nvSpPr>
          <p:spPr>
            <a:xfrm>
              <a:off x="-498037" y="-815796"/>
              <a:ext cx="85725" cy="85725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1ACBEAF8-B483-4A1E-9B49-608F6BB61813}"/>
                </a:ext>
              </a:extLst>
            </p:cNvPr>
            <p:cNvSpPr/>
            <p:nvPr/>
          </p:nvSpPr>
          <p:spPr>
            <a:xfrm>
              <a:off x="-167806" y="-815796"/>
              <a:ext cx="85725" cy="85725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</p:grpSp>
    </p:spTree>
    <p:extLst>
      <p:ext uri="{BB962C8B-B14F-4D97-AF65-F5344CB8AC3E}">
        <p14:creationId xmlns:p14="http://schemas.microsoft.com/office/powerpoint/2010/main" val="13804559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304B207-9538-4762-A271-2A41CF478B7C}"/>
              </a:ext>
            </a:extLst>
          </p:cNvPr>
          <p:cNvSpPr txBox="1"/>
          <p:nvPr/>
        </p:nvSpPr>
        <p:spPr>
          <a:xfrm>
            <a:off x="6818510" y="1191266"/>
            <a:ext cx="178117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&lt;</a:t>
            </a:r>
            <a:r>
              <a:rPr lang="ko-KR" altLang="en-US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출처 </a:t>
            </a:r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: </a:t>
            </a:r>
            <a:r>
              <a:rPr lang="ko-KR" altLang="en-US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전자신문</a:t>
            </a:r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&gt;</a:t>
            </a:r>
            <a:endParaRPr lang="ko-KR" altLang="en-US" sz="900" dirty="0"/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4E5AA54F-E56C-4505-9086-21D5006060BF}"/>
              </a:ext>
            </a:extLst>
          </p:cNvPr>
          <p:cNvGrpSpPr/>
          <p:nvPr/>
        </p:nvGrpSpPr>
        <p:grpSpPr>
          <a:xfrm>
            <a:off x="4064726" y="967610"/>
            <a:ext cx="857173" cy="52239"/>
            <a:chOff x="-1488724" y="-815796"/>
            <a:chExt cx="1406643" cy="85725"/>
          </a:xfrm>
        </p:grpSpPr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AA37285D-14D8-4533-831B-AC1AC2B88583}"/>
                </a:ext>
              </a:extLst>
            </p:cNvPr>
            <p:cNvSpPr/>
            <p:nvPr/>
          </p:nvSpPr>
          <p:spPr>
            <a:xfrm>
              <a:off x="-1488724" y="-815796"/>
              <a:ext cx="85725" cy="85725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D83742A3-B943-4873-B3FC-25F4953E23F9}"/>
                </a:ext>
              </a:extLst>
            </p:cNvPr>
            <p:cNvSpPr/>
            <p:nvPr/>
          </p:nvSpPr>
          <p:spPr>
            <a:xfrm>
              <a:off x="-1158495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7" name="타원 6">
              <a:extLst>
                <a:ext uri="{FF2B5EF4-FFF2-40B4-BE49-F238E27FC236}">
                  <a16:creationId xmlns:a16="http://schemas.microsoft.com/office/drawing/2014/main" id="{239AF1D9-AC5A-47E6-9FE3-6D8F86242594}"/>
                </a:ext>
              </a:extLst>
            </p:cNvPr>
            <p:cNvSpPr/>
            <p:nvPr/>
          </p:nvSpPr>
          <p:spPr>
            <a:xfrm>
              <a:off x="-828266" y="-815796"/>
              <a:ext cx="85725" cy="85725"/>
            </a:xfrm>
            <a:prstGeom prst="ellipse">
              <a:avLst/>
            </a:prstGeom>
            <a:solidFill>
              <a:srgbClr val="BE001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8" name="타원 7">
              <a:extLst>
                <a:ext uri="{FF2B5EF4-FFF2-40B4-BE49-F238E27FC236}">
                  <a16:creationId xmlns:a16="http://schemas.microsoft.com/office/drawing/2014/main" id="{FB863222-8178-4EF0-8ED3-4854A3EE0279}"/>
                </a:ext>
              </a:extLst>
            </p:cNvPr>
            <p:cNvSpPr/>
            <p:nvPr/>
          </p:nvSpPr>
          <p:spPr>
            <a:xfrm>
              <a:off x="-498037" y="-815796"/>
              <a:ext cx="85725" cy="85725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57D9C6DA-C944-4A8E-8542-39BF6F5FB22F}"/>
                </a:ext>
              </a:extLst>
            </p:cNvPr>
            <p:cNvSpPr/>
            <p:nvPr/>
          </p:nvSpPr>
          <p:spPr>
            <a:xfrm>
              <a:off x="-167806" y="-815796"/>
              <a:ext cx="85725" cy="85725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EAF50C6B-17E6-4721-A0EF-22D20BC19EBE}"/>
              </a:ext>
            </a:extLst>
          </p:cNvPr>
          <p:cNvGrpSpPr/>
          <p:nvPr/>
        </p:nvGrpSpPr>
        <p:grpSpPr>
          <a:xfrm>
            <a:off x="1093227" y="1641095"/>
            <a:ext cx="5650474" cy="385026"/>
            <a:chOff x="-124634" y="682632"/>
            <a:chExt cx="1121892" cy="660474"/>
          </a:xfrm>
        </p:grpSpPr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38122616-DC26-4741-86BC-E0DEE63EDFF6}"/>
                </a:ext>
              </a:extLst>
            </p:cNvPr>
            <p:cNvSpPr/>
            <p:nvPr/>
          </p:nvSpPr>
          <p:spPr>
            <a:xfrm>
              <a:off x="-124634" y="682632"/>
              <a:ext cx="1121892" cy="646331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19"/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A88EACE4-39DF-4414-9DEC-3971D7BE6121}"/>
                </a:ext>
              </a:extLst>
            </p:cNvPr>
            <p:cNvSpPr/>
            <p:nvPr/>
          </p:nvSpPr>
          <p:spPr>
            <a:xfrm>
              <a:off x="30444" y="734411"/>
              <a:ext cx="938882" cy="6086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706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4</a:t>
              </a:r>
              <a:r>
                <a:rPr lang="ko-KR" altLang="en-US" sz="1706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차 산업혁명에 따른 산업별 </a:t>
              </a:r>
              <a:r>
                <a:rPr lang="en-US" altLang="ko-KR" sz="1706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SW</a:t>
              </a:r>
              <a:r>
                <a:rPr lang="ko-KR" altLang="en-US" sz="1706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융합의 변화</a:t>
              </a:r>
              <a:endParaRPr lang="en-US" altLang="ko-KR" sz="1706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endParaRPr>
            </a:p>
          </p:txBody>
        </p:sp>
      </p:grpSp>
      <p:pic>
        <p:nvPicPr>
          <p:cNvPr id="14" name="그림 13">
            <a:extLst>
              <a:ext uri="{FF2B5EF4-FFF2-40B4-BE49-F238E27FC236}">
                <a16:creationId xmlns:a16="http://schemas.microsoft.com/office/drawing/2014/main" id="{06BE366D-1CF4-41AF-8C6B-FD3EF2429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965" y="2339355"/>
            <a:ext cx="6241399" cy="32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8618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그룹 66">
            <a:extLst>
              <a:ext uri="{FF2B5EF4-FFF2-40B4-BE49-F238E27FC236}">
                <a16:creationId xmlns:a16="http://schemas.microsoft.com/office/drawing/2014/main" id="{92DCA628-7629-43CE-9D7E-F4C3410605A9}"/>
              </a:ext>
            </a:extLst>
          </p:cNvPr>
          <p:cNvGrpSpPr/>
          <p:nvPr/>
        </p:nvGrpSpPr>
        <p:grpSpPr>
          <a:xfrm>
            <a:off x="1093226" y="1641094"/>
            <a:ext cx="2295366" cy="385026"/>
            <a:chOff x="-124634" y="682632"/>
            <a:chExt cx="1121892" cy="660472"/>
          </a:xfrm>
        </p:grpSpPr>
        <p:sp>
          <p:nvSpPr>
            <p:cNvPr id="68" name="사각형: 둥근 모서리 67">
              <a:extLst>
                <a:ext uri="{FF2B5EF4-FFF2-40B4-BE49-F238E27FC236}">
                  <a16:creationId xmlns:a16="http://schemas.microsoft.com/office/drawing/2014/main" id="{067D94BA-66E5-4419-8AEB-F8C98EB2B45B}"/>
                </a:ext>
              </a:extLst>
            </p:cNvPr>
            <p:cNvSpPr/>
            <p:nvPr/>
          </p:nvSpPr>
          <p:spPr>
            <a:xfrm>
              <a:off x="-124634" y="682632"/>
              <a:ext cx="1121892" cy="646331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19"/>
            </a:p>
          </p:txBody>
        </p:sp>
        <p:sp>
          <p:nvSpPr>
            <p:cNvPr id="69" name="직사각형 68">
              <a:extLst>
                <a:ext uri="{FF2B5EF4-FFF2-40B4-BE49-F238E27FC236}">
                  <a16:creationId xmlns:a16="http://schemas.microsoft.com/office/drawing/2014/main" id="{4F980289-EC50-492E-8FC4-3CECB19D7570}"/>
                </a:ext>
              </a:extLst>
            </p:cNvPr>
            <p:cNvSpPr/>
            <p:nvPr/>
          </p:nvSpPr>
          <p:spPr>
            <a:xfrm>
              <a:off x="30444" y="734411"/>
              <a:ext cx="938882" cy="608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706" b="1" spc="-92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비대면</a:t>
              </a:r>
              <a:r>
                <a:rPr lang="ko-KR" altLang="en-US" sz="1706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 </a:t>
              </a:r>
              <a:r>
                <a:rPr lang="en-US" altLang="ko-KR" sz="1706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90% </a:t>
              </a:r>
              <a:r>
                <a:rPr lang="ko-KR" altLang="en-US" sz="1706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만족</a:t>
              </a:r>
              <a:endParaRPr lang="en-US" altLang="ko-KR" sz="1706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6BF39D1-CC6B-42D1-867C-1733BB22ED17}"/>
              </a:ext>
            </a:extLst>
          </p:cNvPr>
          <p:cNvSpPr txBox="1"/>
          <p:nvPr/>
        </p:nvSpPr>
        <p:spPr>
          <a:xfrm>
            <a:off x="6526774" y="1840313"/>
            <a:ext cx="178117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&lt;</a:t>
            </a:r>
            <a:r>
              <a:rPr lang="ko-KR" altLang="en-US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출처 </a:t>
            </a:r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: </a:t>
            </a:r>
            <a:r>
              <a:rPr lang="ko-KR" altLang="en-US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경기개발연구원</a:t>
            </a:r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&gt;</a:t>
            </a:r>
            <a:endParaRPr lang="ko-KR" altLang="en-US" sz="900" dirty="0"/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099C345E-16C4-456C-ADB3-DDD108D9792C}"/>
              </a:ext>
            </a:extLst>
          </p:cNvPr>
          <p:cNvGrpSpPr/>
          <p:nvPr/>
        </p:nvGrpSpPr>
        <p:grpSpPr>
          <a:xfrm>
            <a:off x="4064726" y="967610"/>
            <a:ext cx="857173" cy="52239"/>
            <a:chOff x="-1488724" y="-815796"/>
            <a:chExt cx="1406643" cy="85725"/>
          </a:xfrm>
        </p:grpSpPr>
        <p:sp>
          <p:nvSpPr>
            <p:cNvPr id="16" name="타원 15">
              <a:extLst>
                <a:ext uri="{FF2B5EF4-FFF2-40B4-BE49-F238E27FC236}">
                  <a16:creationId xmlns:a16="http://schemas.microsoft.com/office/drawing/2014/main" id="{B5D8C94D-57E4-45FD-A776-D1E6B82B3EFE}"/>
                </a:ext>
              </a:extLst>
            </p:cNvPr>
            <p:cNvSpPr/>
            <p:nvPr/>
          </p:nvSpPr>
          <p:spPr>
            <a:xfrm>
              <a:off x="-1488724" y="-815796"/>
              <a:ext cx="85725" cy="85725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3B966994-73BC-4295-94B8-BA73CCE32953}"/>
                </a:ext>
              </a:extLst>
            </p:cNvPr>
            <p:cNvSpPr/>
            <p:nvPr/>
          </p:nvSpPr>
          <p:spPr>
            <a:xfrm>
              <a:off x="-1158495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487C1153-5B04-431D-9A0F-5B9887B5A50F}"/>
                </a:ext>
              </a:extLst>
            </p:cNvPr>
            <p:cNvSpPr/>
            <p:nvPr/>
          </p:nvSpPr>
          <p:spPr>
            <a:xfrm>
              <a:off x="-828266" y="-815796"/>
              <a:ext cx="85725" cy="85725"/>
            </a:xfrm>
            <a:prstGeom prst="ellipse">
              <a:avLst/>
            </a:prstGeom>
            <a:solidFill>
              <a:srgbClr val="BE001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19" name="타원 18">
              <a:extLst>
                <a:ext uri="{FF2B5EF4-FFF2-40B4-BE49-F238E27FC236}">
                  <a16:creationId xmlns:a16="http://schemas.microsoft.com/office/drawing/2014/main" id="{0DB7C137-A24D-48DB-819D-A6E4B81E11F7}"/>
                </a:ext>
              </a:extLst>
            </p:cNvPr>
            <p:cNvSpPr/>
            <p:nvPr/>
          </p:nvSpPr>
          <p:spPr>
            <a:xfrm>
              <a:off x="-498037" y="-815796"/>
              <a:ext cx="85725" cy="85725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C6E26C57-7826-4D1A-B904-5EF6EDC884D4}"/>
                </a:ext>
              </a:extLst>
            </p:cNvPr>
            <p:cNvSpPr/>
            <p:nvPr/>
          </p:nvSpPr>
          <p:spPr>
            <a:xfrm>
              <a:off x="-167806" y="-815796"/>
              <a:ext cx="85725" cy="85725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</p:grp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02987E50-ECA0-4DA9-B7B5-EEF1E14AC781}"/>
              </a:ext>
            </a:extLst>
          </p:cNvPr>
          <p:cNvSpPr/>
          <p:nvPr/>
        </p:nvSpPr>
        <p:spPr>
          <a:xfrm rot="5400000">
            <a:off x="3135118" y="2501561"/>
            <a:ext cx="149764" cy="1457326"/>
          </a:xfrm>
          <a:prstGeom prst="roundRect">
            <a:avLst>
              <a:gd name="adj" fmla="val 4666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97"/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EF129F8C-D461-4F3E-A03A-C75EEF56BAA9}"/>
              </a:ext>
            </a:extLst>
          </p:cNvPr>
          <p:cNvCxnSpPr/>
          <p:nvPr/>
        </p:nvCxnSpPr>
        <p:spPr>
          <a:xfrm>
            <a:off x="2481337" y="3083649"/>
            <a:ext cx="0" cy="1893094"/>
          </a:xfrm>
          <a:prstGeom prst="line">
            <a:avLst/>
          </a:prstGeom>
          <a:ln w="25400">
            <a:solidFill>
              <a:srgbClr val="1025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76C297AB-8803-4FF5-8B91-53F324534E77}"/>
              </a:ext>
            </a:extLst>
          </p:cNvPr>
          <p:cNvSpPr/>
          <p:nvPr/>
        </p:nvSpPr>
        <p:spPr>
          <a:xfrm rot="5400000">
            <a:off x="3002955" y="2948048"/>
            <a:ext cx="149764" cy="1193000"/>
          </a:xfrm>
          <a:prstGeom prst="roundRect">
            <a:avLst>
              <a:gd name="adj" fmla="val 4666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97"/>
          </a:p>
        </p:txBody>
      </p:sp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id="{BEE12F26-EB1E-4676-9CA7-BB578E68D3FC}"/>
              </a:ext>
            </a:extLst>
          </p:cNvPr>
          <p:cNvSpPr/>
          <p:nvPr/>
        </p:nvSpPr>
        <p:spPr>
          <a:xfrm rot="5400000">
            <a:off x="2674343" y="3590984"/>
            <a:ext cx="149766" cy="535781"/>
          </a:xfrm>
          <a:prstGeom prst="roundRect">
            <a:avLst>
              <a:gd name="adj" fmla="val 4666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97"/>
          </a:p>
        </p:txBody>
      </p:sp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id="{DEA1C90F-1F67-443F-A1D5-63721018FF45}"/>
              </a:ext>
            </a:extLst>
          </p:cNvPr>
          <p:cNvSpPr/>
          <p:nvPr/>
        </p:nvSpPr>
        <p:spPr>
          <a:xfrm rot="5400000">
            <a:off x="2474318" y="4105337"/>
            <a:ext cx="149768" cy="135731"/>
          </a:xfrm>
          <a:prstGeom prst="roundRect">
            <a:avLst>
              <a:gd name="adj" fmla="val 4666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97"/>
          </a:p>
        </p:txBody>
      </p:sp>
      <p:sp>
        <p:nvSpPr>
          <p:cNvPr id="30" name="사각형: 둥근 모서리 29">
            <a:extLst>
              <a:ext uri="{FF2B5EF4-FFF2-40B4-BE49-F238E27FC236}">
                <a16:creationId xmlns:a16="http://schemas.microsoft.com/office/drawing/2014/main" id="{6983729D-BA69-4C41-B222-9FA24ACB5D0E}"/>
              </a:ext>
            </a:extLst>
          </p:cNvPr>
          <p:cNvSpPr/>
          <p:nvPr/>
        </p:nvSpPr>
        <p:spPr>
          <a:xfrm rot="5400000">
            <a:off x="2506465" y="4396858"/>
            <a:ext cx="149768" cy="200024"/>
          </a:xfrm>
          <a:prstGeom prst="roundRect">
            <a:avLst>
              <a:gd name="adj" fmla="val 4666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97"/>
          </a:p>
        </p:txBody>
      </p:sp>
      <p:sp>
        <p:nvSpPr>
          <p:cNvPr id="31" name="사각형: 둥근 모서리 30">
            <a:extLst>
              <a:ext uri="{FF2B5EF4-FFF2-40B4-BE49-F238E27FC236}">
                <a16:creationId xmlns:a16="http://schemas.microsoft.com/office/drawing/2014/main" id="{4023EA42-CDAD-4EFE-AA4E-4BA16B5F0228}"/>
              </a:ext>
            </a:extLst>
          </p:cNvPr>
          <p:cNvSpPr/>
          <p:nvPr/>
        </p:nvSpPr>
        <p:spPr>
          <a:xfrm rot="5400000">
            <a:off x="2560043" y="4657608"/>
            <a:ext cx="149768" cy="307181"/>
          </a:xfrm>
          <a:prstGeom prst="roundRect">
            <a:avLst>
              <a:gd name="adj" fmla="val 4666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97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EEE666-A878-47CA-A06B-7275A6EA0336}"/>
              </a:ext>
            </a:extLst>
          </p:cNvPr>
          <p:cNvSpPr txBox="1"/>
          <p:nvPr/>
        </p:nvSpPr>
        <p:spPr>
          <a:xfrm>
            <a:off x="1776192" y="3094620"/>
            <a:ext cx="6551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200" dirty="0" err="1">
                <a:solidFill>
                  <a:srgbClr val="40404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배송앱</a:t>
            </a:r>
            <a:endParaRPr lang="en-US" altLang="ko-KR" sz="1200" dirty="0">
              <a:solidFill>
                <a:srgbClr val="404040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1F74C38-B947-4CA4-906E-456C53246BF0}"/>
              </a:ext>
            </a:extLst>
          </p:cNvPr>
          <p:cNvSpPr txBox="1"/>
          <p:nvPr/>
        </p:nvSpPr>
        <p:spPr>
          <a:xfrm>
            <a:off x="1631236" y="3414587"/>
            <a:ext cx="800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200" dirty="0" err="1">
                <a:solidFill>
                  <a:srgbClr val="40404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비대면점포</a:t>
            </a:r>
            <a:endParaRPr lang="en-US" altLang="ko-KR" sz="1200" dirty="0">
              <a:solidFill>
                <a:srgbClr val="404040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A950432-3BBD-4961-977A-30D564BD839E}"/>
              </a:ext>
            </a:extLst>
          </p:cNvPr>
          <p:cNvSpPr txBox="1"/>
          <p:nvPr/>
        </p:nvSpPr>
        <p:spPr>
          <a:xfrm>
            <a:off x="1459784" y="3736206"/>
            <a:ext cx="971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dirty="0">
                <a:solidFill>
                  <a:srgbClr val="40404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AI</a:t>
            </a:r>
            <a:r>
              <a:rPr lang="ko-KR" altLang="en-US" sz="1200" dirty="0">
                <a:solidFill>
                  <a:srgbClr val="40404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쇼핑가이드</a:t>
            </a:r>
            <a:endParaRPr lang="en-US" altLang="ko-KR" sz="1200" dirty="0">
              <a:solidFill>
                <a:srgbClr val="404040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3EED3A7-E665-4DD0-A184-5687B08245A6}"/>
              </a:ext>
            </a:extLst>
          </p:cNvPr>
          <p:cNvSpPr txBox="1"/>
          <p:nvPr/>
        </p:nvSpPr>
        <p:spPr>
          <a:xfrm>
            <a:off x="1459784" y="4058075"/>
            <a:ext cx="9715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200" dirty="0" err="1">
                <a:solidFill>
                  <a:srgbClr val="40404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가상피팅</a:t>
            </a:r>
            <a:endParaRPr lang="en-US" altLang="ko-KR" sz="1200" dirty="0">
              <a:solidFill>
                <a:srgbClr val="404040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B6E34DB-76D4-4D43-96F6-1242872215C6}"/>
              </a:ext>
            </a:extLst>
          </p:cNvPr>
          <p:cNvSpPr txBox="1"/>
          <p:nvPr/>
        </p:nvSpPr>
        <p:spPr>
          <a:xfrm>
            <a:off x="1459784" y="4369912"/>
            <a:ext cx="9715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200">
                <a:solidFill>
                  <a:srgbClr val="40404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로봇카페</a:t>
            </a:r>
            <a:endParaRPr lang="en-US" altLang="ko-KR" sz="1200" dirty="0">
              <a:solidFill>
                <a:srgbClr val="404040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88B06DE-A23A-4FDE-AA8D-824D84BF1B2B}"/>
              </a:ext>
            </a:extLst>
          </p:cNvPr>
          <p:cNvSpPr txBox="1"/>
          <p:nvPr/>
        </p:nvSpPr>
        <p:spPr>
          <a:xfrm>
            <a:off x="1459784" y="4681748"/>
            <a:ext cx="9715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200" dirty="0">
                <a:solidFill>
                  <a:srgbClr val="40404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없다</a:t>
            </a:r>
            <a:endParaRPr lang="en-US" altLang="ko-KR" sz="1200" dirty="0">
              <a:solidFill>
                <a:srgbClr val="404040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44FC1CA-8B1D-4AD4-8793-FC833A6D2EF4}"/>
              </a:ext>
            </a:extLst>
          </p:cNvPr>
          <p:cNvSpPr txBox="1"/>
          <p:nvPr/>
        </p:nvSpPr>
        <p:spPr>
          <a:xfrm>
            <a:off x="3093179" y="4787978"/>
            <a:ext cx="971546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825" dirty="0">
                <a:solidFill>
                  <a:srgbClr val="40404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(</a:t>
            </a:r>
            <a:r>
              <a:rPr lang="ko-KR" altLang="en-US" sz="825" dirty="0">
                <a:solidFill>
                  <a:srgbClr val="40404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단위 </a:t>
            </a:r>
            <a:r>
              <a:rPr lang="en-US" altLang="ko-KR" sz="825" dirty="0">
                <a:solidFill>
                  <a:srgbClr val="40404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: %)</a:t>
            </a: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8FE10C05-8DE1-4FA4-8EC2-1A98BB02DC96}"/>
              </a:ext>
            </a:extLst>
          </p:cNvPr>
          <p:cNvSpPr/>
          <p:nvPr/>
        </p:nvSpPr>
        <p:spPr>
          <a:xfrm>
            <a:off x="1546989" y="2427957"/>
            <a:ext cx="312143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&lt;</a:t>
            </a:r>
            <a:r>
              <a:rPr lang="ko-KR" altLang="en-US" sz="1500" b="1" spc="-92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비대면</a:t>
            </a:r>
            <a:r>
              <a:rPr lang="ko-KR" altLang="en-US" sz="1500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 구매 이용 경험</a:t>
            </a:r>
            <a:r>
              <a:rPr lang="en-US" altLang="ko-KR" sz="1500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&gt;</a:t>
            </a:r>
            <a:endParaRPr lang="en-US" altLang="ko-KR" sz="1500" spc="-92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404040"/>
              </a:solidFill>
              <a:latin typeface="Sandoll 돌 02 Medium" panose="020B0600000101010101" pitchFamily="34" charset="-127"/>
              <a:ea typeface="Sandoll 돌 02 Medium" panose="020B0600000101010101" pitchFamily="34" charset="-127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DA1D94D-5D38-493D-92DA-8AFA5C0C932E}"/>
              </a:ext>
            </a:extLst>
          </p:cNvPr>
          <p:cNvSpPr txBox="1"/>
          <p:nvPr/>
        </p:nvSpPr>
        <p:spPr>
          <a:xfrm>
            <a:off x="3764684" y="3117703"/>
            <a:ext cx="6551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050" dirty="0">
                <a:solidFill>
                  <a:srgbClr val="40404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38.5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137646F-9801-4F5B-90F2-2B1046636A5D}"/>
              </a:ext>
            </a:extLst>
          </p:cNvPr>
          <p:cNvSpPr txBox="1"/>
          <p:nvPr/>
        </p:nvSpPr>
        <p:spPr>
          <a:xfrm>
            <a:off x="3502196" y="3437669"/>
            <a:ext cx="6551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050" dirty="0">
                <a:solidFill>
                  <a:srgbClr val="40404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32.6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9AA5336-8885-435E-A3F4-E4DCA4C2F99C}"/>
              </a:ext>
            </a:extLst>
          </p:cNvPr>
          <p:cNvSpPr txBox="1"/>
          <p:nvPr/>
        </p:nvSpPr>
        <p:spPr>
          <a:xfrm>
            <a:off x="2795442" y="3743848"/>
            <a:ext cx="6551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050" dirty="0">
                <a:solidFill>
                  <a:srgbClr val="40404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14.6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E1794E4-CF7A-495E-8FB5-7FE95CC5F988}"/>
              </a:ext>
            </a:extLst>
          </p:cNvPr>
          <p:cNvSpPr txBox="1"/>
          <p:nvPr/>
        </p:nvSpPr>
        <p:spPr>
          <a:xfrm>
            <a:off x="2343268" y="4066113"/>
            <a:ext cx="6551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050" dirty="0">
                <a:solidFill>
                  <a:srgbClr val="40404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3.2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BA58F5A-E767-48CA-9C48-735000589290}"/>
              </a:ext>
            </a:extLst>
          </p:cNvPr>
          <p:cNvSpPr txBox="1"/>
          <p:nvPr/>
        </p:nvSpPr>
        <p:spPr>
          <a:xfrm>
            <a:off x="2416417" y="4380835"/>
            <a:ext cx="6551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050" dirty="0">
                <a:solidFill>
                  <a:srgbClr val="40404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4.2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13F2F34-6DDA-4B8A-858D-11A7DF316F65}"/>
              </a:ext>
            </a:extLst>
          </p:cNvPr>
          <p:cNvSpPr txBox="1"/>
          <p:nvPr/>
        </p:nvSpPr>
        <p:spPr>
          <a:xfrm>
            <a:off x="2481337" y="4711062"/>
            <a:ext cx="6551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050" dirty="0">
                <a:solidFill>
                  <a:srgbClr val="40404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7.0</a:t>
            </a: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DCF74E5D-FA6C-4E65-BCF4-46CA48A3D8B2}"/>
              </a:ext>
            </a:extLst>
          </p:cNvPr>
          <p:cNvSpPr/>
          <p:nvPr/>
        </p:nvSpPr>
        <p:spPr>
          <a:xfrm>
            <a:off x="5273128" y="2427957"/>
            <a:ext cx="312143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&lt;</a:t>
            </a:r>
            <a:r>
              <a:rPr lang="ko-KR" altLang="en-US" sz="1500" b="1" spc="-92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비대면</a:t>
            </a:r>
            <a:r>
              <a:rPr lang="ko-KR" altLang="en-US" sz="1500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 구매 만족도</a:t>
            </a:r>
            <a:r>
              <a:rPr lang="en-US" altLang="ko-KR" sz="1500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&gt;</a:t>
            </a:r>
            <a:endParaRPr lang="en-US" altLang="ko-KR" sz="1500" spc="-92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404040"/>
              </a:solidFill>
              <a:latin typeface="Sandoll 돌 02 Medium" panose="020B0600000101010101" pitchFamily="34" charset="-127"/>
              <a:ea typeface="Sandoll 돌 02 Medium" panose="020B0600000101010101" pitchFamily="34" charset="-127"/>
            </a:endParaRPr>
          </a:p>
        </p:txBody>
      </p:sp>
      <p:graphicFrame>
        <p:nvGraphicFramePr>
          <p:cNvPr id="7" name="차트 6">
            <a:extLst>
              <a:ext uri="{FF2B5EF4-FFF2-40B4-BE49-F238E27FC236}">
                <a16:creationId xmlns:a16="http://schemas.microsoft.com/office/drawing/2014/main" id="{5CF3A6FC-3617-4BC6-899B-4ABE50A3A7F1}"/>
              </a:ext>
            </a:extLst>
          </p:cNvPr>
          <p:cNvGraphicFramePr/>
          <p:nvPr/>
        </p:nvGraphicFramePr>
        <p:xfrm>
          <a:off x="4369387" y="2728039"/>
          <a:ext cx="4104203" cy="28599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C4A0D3A-E0C1-487C-9A94-15402D525F55}"/>
              </a:ext>
            </a:extLst>
          </p:cNvPr>
          <p:cNvSpPr txBox="1"/>
          <p:nvPr/>
        </p:nvSpPr>
        <p:spPr>
          <a:xfrm>
            <a:off x="6168439" y="4309351"/>
            <a:ext cx="8382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500" dirty="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만족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75BA0EC-D834-402C-B1BD-3A7DA4CF701B}"/>
              </a:ext>
            </a:extLst>
          </p:cNvPr>
          <p:cNvSpPr txBox="1"/>
          <p:nvPr/>
        </p:nvSpPr>
        <p:spPr>
          <a:xfrm>
            <a:off x="4532424" y="3825390"/>
            <a:ext cx="700661" cy="461665"/>
          </a:xfrm>
          <a:prstGeom prst="rect">
            <a:avLst/>
          </a:prstGeom>
          <a:noFill/>
          <a:ln w="12700">
            <a:solidFill>
              <a:srgbClr val="4040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>
                <a:solidFill>
                  <a:srgbClr val="40404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매우 만족한다</a:t>
            </a:r>
            <a:endParaRPr lang="ko-KR" altLang="en-US" sz="1200" dirty="0">
              <a:solidFill>
                <a:srgbClr val="404040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1427ECD-6D3F-4279-965C-F612C4F8432C}"/>
              </a:ext>
            </a:extLst>
          </p:cNvPr>
          <p:cNvSpPr txBox="1"/>
          <p:nvPr/>
        </p:nvSpPr>
        <p:spPr>
          <a:xfrm>
            <a:off x="4738432" y="2830642"/>
            <a:ext cx="1119370" cy="461665"/>
          </a:xfrm>
          <a:prstGeom prst="rect">
            <a:avLst/>
          </a:prstGeom>
          <a:noFill/>
          <a:ln w="12700">
            <a:solidFill>
              <a:srgbClr val="4040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>
                <a:solidFill>
                  <a:srgbClr val="40404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만족하지 않는다</a:t>
            </a:r>
            <a:endParaRPr lang="ko-KR" altLang="en-US" sz="1200" dirty="0">
              <a:solidFill>
                <a:srgbClr val="404040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cxnSp>
        <p:nvCxnSpPr>
          <p:cNvPr id="48" name="직선 연결선 47">
            <a:extLst>
              <a:ext uri="{FF2B5EF4-FFF2-40B4-BE49-F238E27FC236}">
                <a16:creationId xmlns:a16="http://schemas.microsoft.com/office/drawing/2014/main" id="{726D0F02-64EB-414B-8001-09C03E6CB48F}"/>
              </a:ext>
            </a:extLst>
          </p:cNvPr>
          <p:cNvCxnSpPr>
            <a:cxnSpLocks/>
          </p:cNvCxnSpPr>
          <p:nvPr/>
        </p:nvCxnSpPr>
        <p:spPr>
          <a:xfrm>
            <a:off x="5857802" y="2945269"/>
            <a:ext cx="231577" cy="0"/>
          </a:xfrm>
          <a:prstGeom prst="line">
            <a:avLst/>
          </a:prstGeom>
          <a:ln w="127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직선 연결선 52">
            <a:extLst>
              <a:ext uri="{FF2B5EF4-FFF2-40B4-BE49-F238E27FC236}">
                <a16:creationId xmlns:a16="http://schemas.microsoft.com/office/drawing/2014/main" id="{AC91234B-8076-4097-A597-ED4B74C52EE8}"/>
              </a:ext>
            </a:extLst>
          </p:cNvPr>
          <p:cNvCxnSpPr>
            <a:cxnSpLocks/>
          </p:cNvCxnSpPr>
          <p:nvPr/>
        </p:nvCxnSpPr>
        <p:spPr>
          <a:xfrm flipV="1">
            <a:off x="6089378" y="2945270"/>
            <a:ext cx="0" cy="129352"/>
          </a:xfrm>
          <a:prstGeom prst="line">
            <a:avLst/>
          </a:prstGeom>
          <a:ln w="127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직선 연결선 53">
            <a:extLst>
              <a:ext uri="{FF2B5EF4-FFF2-40B4-BE49-F238E27FC236}">
                <a16:creationId xmlns:a16="http://schemas.microsoft.com/office/drawing/2014/main" id="{B22A18E6-EDB0-4444-BA57-C4D73586FC4E}"/>
              </a:ext>
            </a:extLst>
          </p:cNvPr>
          <p:cNvCxnSpPr>
            <a:cxnSpLocks/>
          </p:cNvCxnSpPr>
          <p:nvPr/>
        </p:nvCxnSpPr>
        <p:spPr>
          <a:xfrm>
            <a:off x="4882754" y="3597488"/>
            <a:ext cx="554520" cy="0"/>
          </a:xfrm>
          <a:prstGeom prst="line">
            <a:avLst/>
          </a:prstGeom>
          <a:ln w="127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직선 연결선 59">
            <a:extLst>
              <a:ext uri="{FF2B5EF4-FFF2-40B4-BE49-F238E27FC236}">
                <a16:creationId xmlns:a16="http://schemas.microsoft.com/office/drawing/2014/main" id="{65CC3816-8C15-46AA-AA34-37515F2F8FA2}"/>
              </a:ext>
            </a:extLst>
          </p:cNvPr>
          <p:cNvCxnSpPr>
            <a:cxnSpLocks/>
          </p:cNvCxnSpPr>
          <p:nvPr/>
        </p:nvCxnSpPr>
        <p:spPr>
          <a:xfrm flipV="1">
            <a:off x="4888783" y="3597488"/>
            <a:ext cx="0" cy="227901"/>
          </a:xfrm>
          <a:prstGeom prst="line">
            <a:avLst/>
          </a:prstGeom>
          <a:ln w="127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244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0">
        <p14:pan dir="u"/>
      </p:transition>
    </mc:Choice>
    <mc:Fallback xmlns="">
      <p:transition spd="slow" advTm="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8D53FCF-0CF8-4FEC-BE86-D4E7AE8853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5" t="1543" r="960" b="2909"/>
          <a:stretch/>
        </p:blipFill>
        <p:spPr>
          <a:xfrm>
            <a:off x="1112368" y="2048061"/>
            <a:ext cx="6938407" cy="3674372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7C7E69AB-84A3-46C5-9071-CDA45C7173DD}"/>
              </a:ext>
            </a:extLst>
          </p:cNvPr>
          <p:cNvGrpSpPr/>
          <p:nvPr/>
        </p:nvGrpSpPr>
        <p:grpSpPr>
          <a:xfrm>
            <a:off x="1093227" y="1641094"/>
            <a:ext cx="4031224" cy="385026"/>
            <a:chOff x="-124634" y="682632"/>
            <a:chExt cx="1121892" cy="660472"/>
          </a:xfrm>
        </p:grpSpPr>
        <p:sp>
          <p:nvSpPr>
            <p:cNvPr id="4" name="사각형: 둥근 모서리 3">
              <a:extLst>
                <a:ext uri="{FF2B5EF4-FFF2-40B4-BE49-F238E27FC236}">
                  <a16:creationId xmlns:a16="http://schemas.microsoft.com/office/drawing/2014/main" id="{B9D58851-495D-408B-8EE5-1A54842F8161}"/>
                </a:ext>
              </a:extLst>
            </p:cNvPr>
            <p:cNvSpPr/>
            <p:nvPr/>
          </p:nvSpPr>
          <p:spPr>
            <a:xfrm>
              <a:off x="-124634" y="682632"/>
              <a:ext cx="1121892" cy="646331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19"/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8D9D2702-E0B8-4533-8AD3-05C46E171D71}"/>
                </a:ext>
              </a:extLst>
            </p:cNvPr>
            <p:cNvSpPr/>
            <p:nvPr/>
          </p:nvSpPr>
          <p:spPr>
            <a:xfrm>
              <a:off x="3936" y="734411"/>
              <a:ext cx="938882" cy="608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706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포스트 코로나</a:t>
              </a:r>
              <a:r>
                <a:rPr lang="en-US" altLang="ko-KR" sz="1706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, 30</a:t>
              </a:r>
              <a:r>
                <a:rPr lang="ko-KR" altLang="en-US" sz="1706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가지 생존 법칙</a:t>
              </a:r>
              <a:endParaRPr lang="en-US" altLang="ko-KR" sz="1706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1340B3C-1AC4-44E4-A496-AA59869F0B33}"/>
              </a:ext>
            </a:extLst>
          </p:cNvPr>
          <p:cNvSpPr txBox="1"/>
          <p:nvPr/>
        </p:nvSpPr>
        <p:spPr>
          <a:xfrm>
            <a:off x="6526774" y="1840313"/>
            <a:ext cx="178117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&lt;</a:t>
            </a:r>
            <a:r>
              <a:rPr lang="ko-KR" altLang="en-US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출처 </a:t>
            </a:r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: </a:t>
            </a:r>
            <a:r>
              <a:rPr lang="ko-KR" altLang="en-US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매일경제 </a:t>
            </a:r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2020.5.6&gt;</a:t>
            </a:r>
            <a:endParaRPr lang="ko-KR" altLang="en-US" sz="900" dirty="0"/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B93FF745-9074-40EF-ABD2-4BA6FE0D7420}"/>
              </a:ext>
            </a:extLst>
          </p:cNvPr>
          <p:cNvGrpSpPr/>
          <p:nvPr/>
        </p:nvGrpSpPr>
        <p:grpSpPr>
          <a:xfrm>
            <a:off x="4064726" y="967610"/>
            <a:ext cx="857173" cy="52239"/>
            <a:chOff x="-1488724" y="-815796"/>
            <a:chExt cx="1406643" cy="85725"/>
          </a:xfrm>
        </p:grpSpPr>
        <p:sp>
          <p:nvSpPr>
            <p:cNvPr id="8" name="타원 7">
              <a:extLst>
                <a:ext uri="{FF2B5EF4-FFF2-40B4-BE49-F238E27FC236}">
                  <a16:creationId xmlns:a16="http://schemas.microsoft.com/office/drawing/2014/main" id="{A4737E9E-D0FD-4A89-8E6E-4EEC2FDD1FFB}"/>
                </a:ext>
              </a:extLst>
            </p:cNvPr>
            <p:cNvSpPr/>
            <p:nvPr/>
          </p:nvSpPr>
          <p:spPr>
            <a:xfrm>
              <a:off x="-1488724" y="-815796"/>
              <a:ext cx="85725" cy="85725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F717DD19-F772-4812-9806-3E0518C696C1}"/>
                </a:ext>
              </a:extLst>
            </p:cNvPr>
            <p:cNvSpPr/>
            <p:nvPr/>
          </p:nvSpPr>
          <p:spPr>
            <a:xfrm>
              <a:off x="-1158495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1C5346C6-5950-4AC5-8A4F-D2B18353DF8B}"/>
                </a:ext>
              </a:extLst>
            </p:cNvPr>
            <p:cNvSpPr/>
            <p:nvPr/>
          </p:nvSpPr>
          <p:spPr>
            <a:xfrm>
              <a:off x="-828266" y="-815796"/>
              <a:ext cx="85725" cy="85725"/>
            </a:xfrm>
            <a:prstGeom prst="ellipse">
              <a:avLst/>
            </a:prstGeom>
            <a:solidFill>
              <a:srgbClr val="BE001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03B1CA3D-51AF-4B0F-82DA-373C9DC023C6}"/>
                </a:ext>
              </a:extLst>
            </p:cNvPr>
            <p:cNvSpPr/>
            <p:nvPr/>
          </p:nvSpPr>
          <p:spPr>
            <a:xfrm>
              <a:off x="-498037" y="-815796"/>
              <a:ext cx="85725" cy="85725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39C0CC6C-269D-419F-AA5B-3FD8AE2D59A4}"/>
                </a:ext>
              </a:extLst>
            </p:cNvPr>
            <p:cNvSpPr/>
            <p:nvPr/>
          </p:nvSpPr>
          <p:spPr>
            <a:xfrm>
              <a:off x="-167806" y="-815796"/>
              <a:ext cx="85725" cy="85725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</p:grpSp>
    </p:spTree>
    <p:extLst>
      <p:ext uri="{BB962C8B-B14F-4D97-AF65-F5344CB8AC3E}">
        <p14:creationId xmlns:p14="http://schemas.microsoft.com/office/powerpoint/2010/main" val="1206858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3785341-A77F-4A5A-8481-6B9065A549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47" t="15197"/>
          <a:stretch/>
        </p:blipFill>
        <p:spPr>
          <a:xfrm>
            <a:off x="887030" y="2048061"/>
            <a:ext cx="7369941" cy="353377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7525460C-FA71-4A90-935C-1224720A993E}"/>
              </a:ext>
            </a:extLst>
          </p:cNvPr>
          <p:cNvGrpSpPr/>
          <p:nvPr/>
        </p:nvGrpSpPr>
        <p:grpSpPr>
          <a:xfrm>
            <a:off x="1093226" y="1641094"/>
            <a:ext cx="2792975" cy="385026"/>
            <a:chOff x="-124634" y="682632"/>
            <a:chExt cx="1121892" cy="660472"/>
          </a:xfrm>
        </p:grpSpPr>
        <p:sp>
          <p:nvSpPr>
            <p:cNvPr id="4" name="사각형: 둥근 모서리 3">
              <a:extLst>
                <a:ext uri="{FF2B5EF4-FFF2-40B4-BE49-F238E27FC236}">
                  <a16:creationId xmlns:a16="http://schemas.microsoft.com/office/drawing/2014/main" id="{8AB97FDC-2D16-4199-A93D-B5809003F86B}"/>
                </a:ext>
              </a:extLst>
            </p:cNvPr>
            <p:cNvSpPr/>
            <p:nvPr/>
          </p:nvSpPr>
          <p:spPr>
            <a:xfrm>
              <a:off x="-124634" y="682632"/>
              <a:ext cx="1121892" cy="646331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19"/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23776546-480A-4E01-8E9F-285665ECC2D9}"/>
                </a:ext>
              </a:extLst>
            </p:cNvPr>
            <p:cNvSpPr/>
            <p:nvPr/>
          </p:nvSpPr>
          <p:spPr>
            <a:xfrm>
              <a:off x="3936" y="734411"/>
              <a:ext cx="938882" cy="608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706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가상경제의 발전 단계</a:t>
              </a:r>
              <a:endParaRPr lang="en-US" altLang="ko-KR" sz="1706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0344E8C4-E11D-4F17-B1C5-2572F6D6268C}"/>
              </a:ext>
            </a:extLst>
          </p:cNvPr>
          <p:cNvGrpSpPr/>
          <p:nvPr/>
        </p:nvGrpSpPr>
        <p:grpSpPr>
          <a:xfrm>
            <a:off x="4064726" y="967610"/>
            <a:ext cx="857173" cy="52239"/>
            <a:chOff x="-1488724" y="-815796"/>
            <a:chExt cx="1406643" cy="85725"/>
          </a:xfrm>
        </p:grpSpPr>
        <p:sp>
          <p:nvSpPr>
            <p:cNvPr id="7" name="타원 6">
              <a:extLst>
                <a:ext uri="{FF2B5EF4-FFF2-40B4-BE49-F238E27FC236}">
                  <a16:creationId xmlns:a16="http://schemas.microsoft.com/office/drawing/2014/main" id="{3F95E9EB-642F-44B3-B797-7A0295DFEAE1}"/>
                </a:ext>
              </a:extLst>
            </p:cNvPr>
            <p:cNvSpPr/>
            <p:nvPr/>
          </p:nvSpPr>
          <p:spPr>
            <a:xfrm>
              <a:off x="-1488724" y="-815796"/>
              <a:ext cx="85725" cy="85725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8" name="타원 7">
              <a:extLst>
                <a:ext uri="{FF2B5EF4-FFF2-40B4-BE49-F238E27FC236}">
                  <a16:creationId xmlns:a16="http://schemas.microsoft.com/office/drawing/2014/main" id="{A313B8B9-E528-479D-AE56-98CE049BDEF4}"/>
                </a:ext>
              </a:extLst>
            </p:cNvPr>
            <p:cNvSpPr/>
            <p:nvPr/>
          </p:nvSpPr>
          <p:spPr>
            <a:xfrm>
              <a:off x="-1158495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3800D7C7-1DAC-4955-88EC-2CFF860A2455}"/>
                </a:ext>
              </a:extLst>
            </p:cNvPr>
            <p:cNvSpPr/>
            <p:nvPr/>
          </p:nvSpPr>
          <p:spPr>
            <a:xfrm>
              <a:off x="-828266" y="-815796"/>
              <a:ext cx="85725" cy="85725"/>
            </a:xfrm>
            <a:prstGeom prst="ellipse">
              <a:avLst/>
            </a:prstGeom>
            <a:solidFill>
              <a:srgbClr val="BE001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09911101-DB64-403E-9FEF-2C618CD21358}"/>
                </a:ext>
              </a:extLst>
            </p:cNvPr>
            <p:cNvSpPr/>
            <p:nvPr/>
          </p:nvSpPr>
          <p:spPr>
            <a:xfrm>
              <a:off x="-498037" y="-815796"/>
              <a:ext cx="85725" cy="85725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D3F5DFEA-6493-4D53-94F2-3738FC58A1CE}"/>
                </a:ext>
              </a:extLst>
            </p:cNvPr>
            <p:cNvSpPr/>
            <p:nvPr/>
          </p:nvSpPr>
          <p:spPr>
            <a:xfrm>
              <a:off x="-167806" y="-815796"/>
              <a:ext cx="85725" cy="85725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</p:grpSp>
    </p:spTree>
    <p:extLst>
      <p:ext uri="{BB962C8B-B14F-4D97-AF65-F5344CB8AC3E}">
        <p14:creationId xmlns:p14="http://schemas.microsoft.com/office/powerpoint/2010/main" val="34929348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CBD0BA7-6BAB-4E98-9C41-AF2E744FCA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40" t="11384" r="3499" b="4659"/>
          <a:stretch/>
        </p:blipFill>
        <p:spPr>
          <a:xfrm>
            <a:off x="1214438" y="1913958"/>
            <a:ext cx="6715125" cy="3886768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686D02EA-7910-4D56-BEBE-E2739C6DFB77}"/>
              </a:ext>
            </a:extLst>
          </p:cNvPr>
          <p:cNvGrpSpPr/>
          <p:nvPr/>
        </p:nvGrpSpPr>
        <p:grpSpPr>
          <a:xfrm>
            <a:off x="1093226" y="1641094"/>
            <a:ext cx="2657445" cy="385026"/>
            <a:chOff x="-124634" y="682632"/>
            <a:chExt cx="1067452" cy="660472"/>
          </a:xfrm>
        </p:grpSpPr>
        <p:sp>
          <p:nvSpPr>
            <p:cNvPr id="4" name="사각형: 둥근 모서리 3">
              <a:extLst>
                <a:ext uri="{FF2B5EF4-FFF2-40B4-BE49-F238E27FC236}">
                  <a16:creationId xmlns:a16="http://schemas.microsoft.com/office/drawing/2014/main" id="{D343D046-AF3C-4112-B845-9343EDC92BDF}"/>
                </a:ext>
              </a:extLst>
            </p:cNvPr>
            <p:cNvSpPr/>
            <p:nvPr/>
          </p:nvSpPr>
          <p:spPr>
            <a:xfrm>
              <a:off x="-124634" y="682632"/>
              <a:ext cx="938882" cy="646331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19"/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9AEC8834-E202-4B4E-BB65-1D3D9E4C2ABD}"/>
                </a:ext>
              </a:extLst>
            </p:cNvPr>
            <p:cNvSpPr/>
            <p:nvPr/>
          </p:nvSpPr>
          <p:spPr>
            <a:xfrm>
              <a:off x="3936" y="734411"/>
              <a:ext cx="938882" cy="608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706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가상경제와 </a:t>
              </a:r>
              <a:r>
                <a:rPr lang="en-US" altLang="ko-KR" sz="1706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NFT</a:t>
              </a:r>
            </a:p>
          </p:txBody>
        </p:sp>
      </p:grpSp>
      <p:sp>
        <p:nvSpPr>
          <p:cNvPr id="6" name="직사각형 5">
            <a:extLst>
              <a:ext uri="{FF2B5EF4-FFF2-40B4-BE49-F238E27FC236}">
                <a16:creationId xmlns:a16="http://schemas.microsoft.com/office/drawing/2014/main" id="{ED0CFC57-03FA-4C45-BB78-D0D54078F25C}"/>
              </a:ext>
            </a:extLst>
          </p:cNvPr>
          <p:cNvSpPr/>
          <p:nvPr/>
        </p:nvSpPr>
        <p:spPr>
          <a:xfrm>
            <a:off x="6191250" y="5314381"/>
            <a:ext cx="1859524" cy="486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8F3C8C-EA40-42CF-B2FE-EACC611C8ADE}"/>
              </a:ext>
            </a:extLst>
          </p:cNvPr>
          <p:cNvSpPr txBox="1"/>
          <p:nvPr/>
        </p:nvSpPr>
        <p:spPr>
          <a:xfrm>
            <a:off x="6526774" y="1840313"/>
            <a:ext cx="178117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&lt;</a:t>
            </a:r>
            <a:r>
              <a:rPr lang="ko-KR" altLang="en-US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자료 </a:t>
            </a:r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: </a:t>
            </a:r>
            <a:r>
              <a:rPr lang="ko-KR" altLang="en-US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하나금융경영연구소</a:t>
            </a:r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&gt;</a:t>
            </a:r>
            <a:endParaRPr lang="ko-KR" altLang="en-US" sz="900" dirty="0"/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2B6C48F2-A929-431B-8F18-51E5C9487525}"/>
              </a:ext>
            </a:extLst>
          </p:cNvPr>
          <p:cNvGrpSpPr/>
          <p:nvPr/>
        </p:nvGrpSpPr>
        <p:grpSpPr>
          <a:xfrm>
            <a:off x="4064726" y="967610"/>
            <a:ext cx="857173" cy="52239"/>
            <a:chOff x="-1488724" y="-815796"/>
            <a:chExt cx="1406643" cy="85725"/>
          </a:xfrm>
        </p:grpSpPr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03AFB549-C863-452B-85FE-EA819779A2E8}"/>
                </a:ext>
              </a:extLst>
            </p:cNvPr>
            <p:cNvSpPr/>
            <p:nvPr/>
          </p:nvSpPr>
          <p:spPr>
            <a:xfrm>
              <a:off x="-1488724" y="-815796"/>
              <a:ext cx="85725" cy="85725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37FA2736-D5F7-4722-8558-7E732DA97BA3}"/>
                </a:ext>
              </a:extLst>
            </p:cNvPr>
            <p:cNvSpPr/>
            <p:nvPr/>
          </p:nvSpPr>
          <p:spPr>
            <a:xfrm>
              <a:off x="-1158495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EBDD4DDB-D0EB-42B2-B200-2DF659048AF0}"/>
                </a:ext>
              </a:extLst>
            </p:cNvPr>
            <p:cNvSpPr/>
            <p:nvPr/>
          </p:nvSpPr>
          <p:spPr>
            <a:xfrm>
              <a:off x="-828266" y="-815796"/>
              <a:ext cx="85725" cy="85725"/>
            </a:xfrm>
            <a:prstGeom prst="ellipse">
              <a:avLst/>
            </a:prstGeom>
            <a:solidFill>
              <a:srgbClr val="BE001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3BDE3B92-9AFC-4EEF-ABCA-AD09465B2249}"/>
                </a:ext>
              </a:extLst>
            </p:cNvPr>
            <p:cNvSpPr/>
            <p:nvPr/>
          </p:nvSpPr>
          <p:spPr>
            <a:xfrm>
              <a:off x="-498037" y="-815796"/>
              <a:ext cx="85725" cy="85725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13" name="타원 12">
              <a:extLst>
                <a:ext uri="{FF2B5EF4-FFF2-40B4-BE49-F238E27FC236}">
                  <a16:creationId xmlns:a16="http://schemas.microsoft.com/office/drawing/2014/main" id="{BEEE57F9-E1A8-49CC-8AF4-3B1182B96D26}"/>
                </a:ext>
              </a:extLst>
            </p:cNvPr>
            <p:cNvSpPr/>
            <p:nvPr/>
          </p:nvSpPr>
          <p:spPr>
            <a:xfrm>
              <a:off x="-167806" y="-815796"/>
              <a:ext cx="85725" cy="85725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</p:grpSp>
    </p:spTree>
    <p:extLst>
      <p:ext uri="{BB962C8B-B14F-4D97-AF65-F5344CB8AC3E}">
        <p14:creationId xmlns:p14="http://schemas.microsoft.com/office/powerpoint/2010/main" val="39330602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B6F4F61-625D-4094-A5B4-69E15BF50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322" y="1101727"/>
            <a:ext cx="6840007" cy="4822205"/>
          </a:xfrm>
          <a:prstGeom prst="rect">
            <a:avLst/>
          </a:prstGeom>
          <a:ln>
            <a:noFill/>
          </a:ln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CC45F365-165A-45E7-8B6A-09CC8D3CE6B1}"/>
              </a:ext>
            </a:extLst>
          </p:cNvPr>
          <p:cNvGrpSpPr/>
          <p:nvPr/>
        </p:nvGrpSpPr>
        <p:grpSpPr>
          <a:xfrm>
            <a:off x="4064726" y="967610"/>
            <a:ext cx="857173" cy="52239"/>
            <a:chOff x="-1488724" y="-815796"/>
            <a:chExt cx="1406643" cy="85725"/>
          </a:xfrm>
        </p:grpSpPr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AF30ED8D-BDE7-46C9-A07E-37FFDD9A974F}"/>
                </a:ext>
              </a:extLst>
            </p:cNvPr>
            <p:cNvSpPr/>
            <p:nvPr/>
          </p:nvSpPr>
          <p:spPr>
            <a:xfrm>
              <a:off x="-1488724" y="-815796"/>
              <a:ext cx="85725" cy="85725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B36A17D9-14D3-41F9-8985-1E5E213F7A0C}"/>
                </a:ext>
              </a:extLst>
            </p:cNvPr>
            <p:cNvSpPr/>
            <p:nvPr/>
          </p:nvSpPr>
          <p:spPr>
            <a:xfrm>
              <a:off x="-1158495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C900C72C-F2BD-415F-88CD-B194ADC53319}"/>
                </a:ext>
              </a:extLst>
            </p:cNvPr>
            <p:cNvSpPr/>
            <p:nvPr/>
          </p:nvSpPr>
          <p:spPr>
            <a:xfrm>
              <a:off x="-828266" y="-815796"/>
              <a:ext cx="85725" cy="85725"/>
            </a:xfrm>
            <a:prstGeom prst="ellipse">
              <a:avLst/>
            </a:prstGeom>
            <a:solidFill>
              <a:srgbClr val="BE001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7" name="타원 6">
              <a:extLst>
                <a:ext uri="{FF2B5EF4-FFF2-40B4-BE49-F238E27FC236}">
                  <a16:creationId xmlns:a16="http://schemas.microsoft.com/office/drawing/2014/main" id="{8E6107FE-802A-4069-ADC6-C291520AD2E4}"/>
                </a:ext>
              </a:extLst>
            </p:cNvPr>
            <p:cNvSpPr/>
            <p:nvPr/>
          </p:nvSpPr>
          <p:spPr>
            <a:xfrm>
              <a:off x="-498037" y="-815796"/>
              <a:ext cx="85725" cy="85725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8" name="타원 7">
              <a:extLst>
                <a:ext uri="{FF2B5EF4-FFF2-40B4-BE49-F238E27FC236}">
                  <a16:creationId xmlns:a16="http://schemas.microsoft.com/office/drawing/2014/main" id="{00765CA8-BCD8-4D3D-BB6E-179074FBCD08}"/>
                </a:ext>
              </a:extLst>
            </p:cNvPr>
            <p:cNvSpPr/>
            <p:nvPr/>
          </p:nvSpPr>
          <p:spPr>
            <a:xfrm>
              <a:off x="-167806" y="-815796"/>
              <a:ext cx="85725" cy="85725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</p:grpSp>
    </p:spTree>
    <p:extLst>
      <p:ext uri="{BB962C8B-B14F-4D97-AF65-F5344CB8AC3E}">
        <p14:creationId xmlns:p14="http://schemas.microsoft.com/office/powerpoint/2010/main" val="2053862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세테크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err="1"/>
              <a:t>주택매매전</a:t>
            </a:r>
            <a:r>
              <a:rPr lang="ko-KR" altLang="en-US" dirty="0"/>
              <a:t> 먼저 절세 방안 확인함</a:t>
            </a:r>
            <a:endParaRPr lang="en-US" altLang="ko-KR" dirty="0"/>
          </a:p>
          <a:p>
            <a:r>
              <a:rPr lang="ko-KR" altLang="en-US" dirty="0"/>
              <a:t>건강한 삶 유지</a:t>
            </a:r>
            <a:r>
              <a:rPr lang="en-US" altLang="ko-KR" dirty="0"/>
              <a:t>: </a:t>
            </a:r>
            <a:r>
              <a:rPr lang="ko-KR" altLang="en-US" dirty="0"/>
              <a:t>안경</a:t>
            </a:r>
            <a:r>
              <a:rPr lang="en-US" altLang="ko-KR" dirty="0"/>
              <a:t>, </a:t>
            </a:r>
            <a:r>
              <a:rPr lang="ko-KR" altLang="en-US" dirty="0"/>
              <a:t>등 가능</a:t>
            </a:r>
            <a:endParaRPr lang="en-US" altLang="ko-KR" dirty="0"/>
          </a:p>
          <a:p>
            <a:r>
              <a:rPr lang="ko-KR" altLang="en-US" dirty="0"/>
              <a:t>노후 준비 미리 하자</a:t>
            </a:r>
            <a:r>
              <a:rPr lang="en-US" altLang="ko-KR" dirty="0"/>
              <a:t>: </a:t>
            </a:r>
            <a:r>
              <a:rPr lang="ko-KR" altLang="en-US" dirty="0"/>
              <a:t>자녀 교육 무리 말자</a:t>
            </a:r>
            <a:endParaRPr lang="en-US" altLang="ko-KR" dirty="0"/>
          </a:p>
          <a:p>
            <a:r>
              <a:rPr lang="ko-KR" altLang="en-US" dirty="0"/>
              <a:t>날짜를 어기지 말고 신고해야 가산금 </a:t>
            </a:r>
            <a:r>
              <a:rPr lang="ko-KR" altLang="en-US" dirty="0" err="1"/>
              <a:t>안냄</a:t>
            </a:r>
            <a:endParaRPr lang="en-US" altLang="ko-KR" dirty="0"/>
          </a:p>
          <a:p>
            <a:r>
              <a:rPr lang="ko-KR" altLang="en-US" dirty="0"/>
              <a:t>교육비와 신용카드 공제 가능</a:t>
            </a:r>
            <a:r>
              <a:rPr lang="en-US" altLang="ko-KR" dirty="0"/>
              <a:t>(</a:t>
            </a:r>
            <a:r>
              <a:rPr lang="ko-KR" altLang="en-US" dirty="0"/>
              <a:t>대학등록금 등</a:t>
            </a:r>
            <a:r>
              <a:rPr lang="en-US" altLang="ko-KR" dirty="0"/>
              <a:t>)</a:t>
            </a:r>
          </a:p>
          <a:p>
            <a:endParaRPr lang="en-US" altLang="ko-KR" dirty="0"/>
          </a:p>
          <a:p>
            <a:endParaRPr lang="ko-KR" alt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3">
            <a:extLst>
              <a:ext uri="{FF2B5EF4-FFF2-40B4-BE49-F238E27FC236}">
                <a16:creationId xmlns:a16="http://schemas.microsoft.com/office/drawing/2014/main" id="{B57E5C88-C120-45DA-A8ED-E0F403D62918}"/>
              </a:ext>
            </a:extLst>
          </p:cNvPr>
          <p:cNvSpPr/>
          <p:nvPr/>
        </p:nvSpPr>
        <p:spPr>
          <a:xfrm>
            <a:off x="857251" y="2859046"/>
            <a:ext cx="7428533" cy="140427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97">
              <a:cs typeface="+mn-ea"/>
              <a:sym typeface="+mn-lt"/>
            </a:endParaRPr>
          </a:p>
        </p:txBody>
      </p:sp>
      <p:grpSp>
        <p:nvGrpSpPr>
          <p:cNvPr id="3" name="组合 45">
            <a:extLst>
              <a:ext uri="{FF2B5EF4-FFF2-40B4-BE49-F238E27FC236}">
                <a16:creationId xmlns:a16="http://schemas.microsoft.com/office/drawing/2014/main" id="{2DECBD37-23A9-41FC-8A83-48A8EDFC78B0}"/>
              </a:ext>
            </a:extLst>
          </p:cNvPr>
          <p:cNvGrpSpPr/>
          <p:nvPr/>
        </p:nvGrpSpPr>
        <p:grpSpPr>
          <a:xfrm rot="5400000">
            <a:off x="1960523" y="2654915"/>
            <a:ext cx="1878938" cy="1665293"/>
            <a:chOff x="3385822" y="2342962"/>
            <a:chExt cx="2463822" cy="2183669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830C799C-FEC8-4EA7-B07C-79C12C6C830B}"/>
                </a:ext>
              </a:extLst>
            </p:cNvPr>
            <p:cNvSpPr/>
            <p:nvPr/>
          </p:nvSpPr>
          <p:spPr bwMode="auto">
            <a:xfrm rot="10800000">
              <a:off x="3385822" y="2342962"/>
              <a:ext cx="2463822" cy="2183669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25400">
              <a:noFill/>
            </a:ln>
            <a:effectLst>
              <a:outerShdw blurRad="355600" dist="88900" dir="2700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55721" tIns="27861" rIns="55721" bIns="27861" numCol="1" anchor="t" anchorCtr="0" compatLnSpc="1"/>
            <a:lstStyle/>
            <a:p>
              <a:endParaRPr lang="zh-CN" altLang="en-US" sz="2925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F19DC4DC-F8A9-42B1-8896-23AF504933AE}"/>
                </a:ext>
              </a:extLst>
            </p:cNvPr>
            <p:cNvSpPr/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BE0010"/>
            </a:solidFill>
            <a:ln w="25400">
              <a:noFill/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55721" tIns="27861" rIns="55721" bIns="27861" numCol="1" anchor="t" anchorCtr="0" compatLnSpc="1"/>
            <a:lstStyle/>
            <a:p>
              <a:endParaRPr lang="zh-CN" altLang="en-US" sz="2925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" name="组合 117">
            <a:extLst>
              <a:ext uri="{FF2B5EF4-FFF2-40B4-BE49-F238E27FC236}">
                <a16:creationId xmlns:a16="http://schemas.microsoft.com/office/drawing/2014/main" id="{C7C0AA41-4F49-44E6-BB14-436D4F541C4F}"/>
              </a:ext>
            </a:extLst>
          </p:cNvPr>
          <p:cNvGrpSpPr/>
          <p:nvPr/>
        </p:nvGrpSpPr>
        <p:grpSpPr>
          <a:xfrm rot="5400000">
            <a:off x="1052478" y="4032640"/>
            <a:ext cx="889979" cy="788783"/>
            <a:chOff x="3385822" y="2342962"/>
            <a:chExt cx="2463822" cy="2183669"/>
          </a:xfrm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1645F07F-FAF2-4326-A94B-8FA1AA6C981F}"/>
                </a:ext>
              </a:extLst>
            </p:cNvPr>
            <p:cNvSpPr/>
            <p:nvPr/>
          </p:nvSpPr>
          <p:spPr bwMode="auto">
            <a:xfrm rot="10800000">
              <a:off x="3385822" y="2342962"/>
              <a:ext cx="2463822" cy="2183669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25400">
              <a:noFill/>
            </a:ln>
            <a:effectLst/>
          </p:spPr>
          <p:txBody>
            <a:bodyPr vert="horz" wrap="square" lIns="55721" tIns="27861" rIns="55721" bIns="27861" numCol="1" anchor="t" anchorCtr="0" compatLnSpc="1"/>
            <a:lstStyle/>
            <a:p>
              <a:endParaRPr lang="zh-CN" altLang="en-US" sz="2925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A4045F54-249B-4F73-B299-1B14CA999BD8}"/>
                </a:ext>
              </a:extLst>
            </p:cNvPr>
            <p:cNvSpPr/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404040"/>
            </a:solidFill>
            <a:ln w="25400">
              <a:noFill/>
            </a:ln>
            <a:effectLst/>
          </p:spPr>
          <p:txBody>
            <a:bodyPr vert="horz" wrap="square" lIns="55721" tIns="27861" rIns="55721" bIns="27861" numCol="1" anchor="t" anchorCtr="0" compatLnSpc="1"/>
            <a:lstStyle/>
            <a:p>
              <a:endParaRPr lang="zh-CN" altLang="en-US" sz="2925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9" name="组合 120">
            <a:extLst>
              <a:ext uri="{FF2B5EF4-FFF2-40B4-BE49-F238E27FC236}">
                <a16:creationId xmlns:a16="http://schemas.microsoft.com/office/drawing/2014/main" id="{EA9D5CB3-C059-4F38-9113-71CD7A47FFE6}"/>
              </a:ext>
            </a:extLst>
          </p:cNvPr>
          <p:cNvGrpSpPr/>
          <p:nvPr/>
        </p:nvGrpSpPr>
        <p:grpSpPr>
          <a:xfrm rot="5400000">
            <a:off x="3712016" y="1815885"/>
            <a:ext cx="755922" cy="669969"/>
            <a:chOff x="3385822" y="2342962"/>
            <a:chExt cx="2463822" cy="2183669"/>
          </a:xfrm>
          <a:solidFill>
            <a:srgbClr val="BE0010"/>
          </a:solidFill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95A6994-62BC-4DC6-8620-A5300BD56D24}"/>
                </a:ext>
              </a:extLst>
            </p:cNvPr>
            <p:cNvSpPr/>
            <p:nvPr/>
          </p:nvSpPr>
          <p:spPr bwMode="auto">
            <a:xfrm rot="10800000">
              <a:off x="3385822" y="2342962"/>
              <a:ext cx="2463822" cy="2183669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pFill/>
            <a:ln w="25400">
              <a:noFill/>
            </a:ln>
            <a:effectLst/>
          </p:spPr>
          <p:txBody>
            <a:bodyPr vert="horz" wrap="square" lIns="55721" tIns="27861" rIns="55721" bIns="27861" numCol="1" anchor="t" anchorCtr="0" compatLnSpc="1"/>
            <a:lstStyle/>
            <a:p>
              <a:endParaRPr lang="zh-CN" altLang="en-US" sz="2925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77140BA3-79C1-4C31-8178-FC4E3AA7B4AA}"/>
                </a:ext>
              </a:extLst>
            </p:cNvPr>
            <p:cNvSpPr/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pFill/>
            <a:ln w="25400">
              <a:noFill/>
            </a:ln>
            <a:effectLst/>
          </p:spPr>
          <p:txBody>
            <a:bodyPr vert="horz" wrap="square" lIns="55721" tIns="27861" rIns="55721" bIns="27861" numCol="1" anchor="t" anchorCtr="0" compatLnSpc="1"/>
            <a:lstStyle/>
            <a:p>
              <a:endParaRPr lang="zh-CN" altLang="en-US" sz="2925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2" name="文本框 32">
            <a:extLst>
              <a:ext uri="{FF2B5EF4-FFF2-40B4-BE49-F238E27FC236}">
                <a16:creationId xmlns:a16="http://schemas.microsoft.com/office/drawing/2014/main" id="{E35295DE-AEF5-435D-986C-10CC6856BFAF}"/>
              </a:ext>
            </a:extLst>
          </p:cNvPr>
          <p:cNvSpPr txBox="1"/>
          <p:nvPr/>
        </p:nvSpPr>
        <p:spPr>
          <a:xfrm>
            <a:off x="1982597" y="2944099"/>
            <a:ext cx="1772646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850" dirty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ea"/>
                <a:sym typeface="+mn-lt"/>
              </a:rPr>
              <a:t>3</a:t>
            </a:r>
            <a:endParaRPr lang="zh-CN" altLang="en-US" sz="5850" dirty="0">
              <a:solidFill>
                <a:schemeClr val="bg1"/>
              </a:solidFill>
              <a:latin typeface="나눔스퀘어 ExtraBold" panose="020B0600000101010101" pitchFamily="50" charset="-127"/>
              <a:cs typeface="+mn-ea"/>
              <a:sym typeface="+mn-lt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49094E40-AE46-42A5-9E76-81E9C12FD24B}"/>
              </a:ext>
            </a:extLst>
          </p:cNvPr>
          <p:cNvSpPr/>
          <p:nvPr/>
        </p:nvSpPr>
        <p:spPr>
          <a:xfrm>
            <a:off x="5126199" y="3218578"/>
            <a:ext cx="1699183" cy="5961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</a:pPr>
            <a:r>
              <a:rPr lang="ko-KR" altLang="en-US" sz="2925" spc="-183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개선 과제</a:t>
            </a:r>
            <a:endParaRPr lang="en-US" altLang="ko-KR" sz="2925" spc="-183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40404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887520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34B4280-C24E-47EF-9A9E-410E3258A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1410987"/>
            <a:ext cx="7429500" cy="4036026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C9630EB4-F25C-4FC6-8CB9-258DBE8D8126}"/>
              </a:ext>
            </a:extLst>
          </p:cNvPr>
          <p:cNvSpPr/>
          <p:nvPr/>
        </p:nvSpPr>
        <p:spPr>
          <a:xfrm>
            <a:off x="3806741" y="5447013"/>
            <a:ext cx="183486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35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&lt;</a:t>
            </a:r>
            <a:r>
              <a:rPr lang="ko-KR" altLang="en-US" sz="135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자료 </a:t>
            </a:r>
            <a:r>
              <a:rPr lang="en-US" altLang="ko-KR" sz="135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: </a:t>
            </a:r>
            <a:r>
              <a:rPr lang="ko-KR" altLang="en-US" sz="135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한국경제</a:t>
            </a:r>
            <a:r>
              <a:rPr lang="en-US" altLang="ko-KR" sz="135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TV&gt;</a:t>
            </a:r>
            <a:endParaRPr lang="ko-KR" altLang="en-US" sz="1350" dirty="0">
              <a:solidFill>
                <a:srgbClr val="404040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70245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70EE952-EFE5-4FC1-B0ED-D7A49E171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054" y="1932385"/>
            <a:ext cx="6007894" cy="2993231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F84EE8D0-B565-46CE-98D9-1509C09DCDDF}"/>
              </a:ext>
            </a:extLst>
          </p:cNvPr>
          <p:cNvSpPr/>
          <p:nvPr/>
        </p:nvSpPr>
        <p:spPr>
          <a:xfrm>
            <a:off x="3856507" y="5183045"/>
            <a:ext cx="183486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35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&lt;</a:t>
            </a:r>
            <a:r>
              <a:rPr lang="ko-KR" altLang="en-US" sz="135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자료 </a:t>
            </a:r>
            <a:r>
              <a:rPr lang="en-US" altLang="ko-KR" sz="135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: </a:t>
            </a:r>
            <a:r>
              <a:rPr lang="ko-KR" altLang="en-US" sz="135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한국경제</a:t>
            </a:r>
            <a:r>
              <a:rPr lang="en-US" altLang="ko-KR" sz="135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TV&gt;</a:t>
            </a:r>
            <a:endParaRPr lang="ko-KR" altLang="en-US" sz="1350" dirty="0">
              <a:solidFill>
                <a:srgbClr val="404040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157258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CC92EA2-3DFB-467B-90FB-E33CFA7B7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013" y="1939528"/>
            <a:ext cx="6684007" cy="279513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9164F460-8616-4001-B99E-E99B705326DD}"/>
              </a:ext>
            </a:extLst>
          </p:cNvPr>
          <p:cNvSpPr/>
          <p:nvPr/>
        </p:nvSpPr>
        <p:spPr>
          <a:xfrm>
            <a:off x="3605478" y="5037971"/>
            <a:ext cx="183486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35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&lt;</a:t>
            </a:r>
            <a:r>
              <a:rPr lang="ko-KR" altLang="en-US" sz="135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자료 </a:t>
            </a:r>
            <a:r>
              <a:rPr lang="en-US" altLang="ko-KR" sz="135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: </a:t>
            </a:r>
            <a:r>
              <a:rPr lang="ko-KR" altLang="en-US" sz="135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한국경제</a:t>
            </a:r>
            <a:r>
              <a:rPr lang="en-US" altLang="ko-KR" sz="135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TV&gt;</a:t>
            </a:r>
            <a:endParaRPr lang="ko-KR" altLang="en-US" sz="1350" dirty="0">
              <a:solidFill>
                <a:srgbClr val="404040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456843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A6B2A6FA-4A51-4D24-90E9-C4CB466A7F6B}"/>
              </a:ext>
            </a:extLst>
          </p:cNvPr>
          <p:cNvSpPr/>
          <p:nvPr/>
        </p:nvSpPr>
        <p:spPr>
          <a:xfrm>
            <a:off x="914401" y="1859829"/>
            <a:ext cx="7334251" cy="3730679"/>
          </a:xfrm>
          <a:prstGeom prst="rect">
            <a:avLst/>
          </a:prstGeom>
          <a:solidFill>
            <a:srgbClr val="C6D8E6"/>
          </a:solidFill>
          <a:ln>
            <a:solidFill>
              <a:srgbClr val="C6D8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0B4B46D-D818-4E6A-8BE1-EB7BADB573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62" t="5554" r="1216" b="7366"/>
          <a:stretch/>
        </p:blipFill>
        <p:spPr>
          <a:xfrm>
            <a:off x="4619626" y="1859829"/>
            <a:ext cx="3629025" cy="3730679"/>
          </a:xfrm>
          <a:prstGeom prst="rect">
            <a:avLst/>
          </a:prstGeom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028B2372-1FA8-4089-887D-FAF80CEBD501}"/>
              </a:ext>
            </a:extLst>
          </p:cNvPr>
          <p:cNvGrpSpPr/>
          <p:nvPr/>
        </p:nvGrpSpPr>
        <p:grpSpPr>
          <a:xfrm>
            <a:off x="914400" y="1860496"/>
            <a:ext cx="3629025" cy="3730679"/>
            <a:chOff x="265138" y="730581"/>
            <a:chExt cx="3786163" cy="3892219"/>
          </a:xfrm>
        </p:grpSpPr>
        <p:pic>
          <p:nvPicPr>
            <p:cNvPr id="2" name="그림 1">
              <a:extLst>
                <a:ext uri="{FF2B5EF4-FFF2-40B4-BE49-F238E27FC236}">
                  <a16:creationId xmlns:a16="http://schemas.microsoft.com/office/drawing/2014/main" id="{790FA10E-3286-4242-8B15-4F7F6B4821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87" t="6270" r="66583" b="6906"/>
            <a:stretch/>
          </p:blipFill>
          <p:spPr>
            <a:xfrm>
              <a:off x="265138" y="730581"/>
              <a:ext cx="3786163" cy="3892219"/>
            </a:xfrm>
            <a:prstGeom prst="rect">
              <a:avLst/>
            </a:prstGeom>
          </p:spPr>
        </p:pic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13F1EDC4-1C09-4B24-B688-2F4BFE2757D8}"/>
                </a:ext>
              </a:extLst>
            </p:cNvPr>
            <p:cNvSpPr/>
            <p:nvPr/>
          </p:nvSpPr>
          <p:spPr>
            <a:xfrm>
              <a:off x="3797300" y="1181100"/>
              <a:ext cx="254001" cy="596900"/>
            </a:xfrm>
            <a:prstGeom prst="rect">
              <a:avLst/>
            </a:prstGeom>
            <a:solidFill>
              <a:srgbClr val="C6D8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 dirty="0"/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336CEBA2-95E6-4EE3-BA2A-8C70B45E3403}"/>
                </a:ext>
              </a:extLst>
            </p:cNvPr>
            <p:cNvSpPr/>
            <p:nvPr/>
          </p:nvSpPr>
          <p:spPr>
            <a:xfrm>
              <a:off x="3898902" y="3860800"/>
              <a:ext cx="152399" cy="444500"/>
            </a:xfrm>
            <a:prstGeom prst="rect">
              <a:avLst/>
            </a:prstGeom>
            <a:solidFill>
              <a:srgbClr val="C6D8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DFFF5F2-4B0B-4484-B79A-A93355618E4F}"/>
              </a:ext>
            </a:extLst>
          </p:cNvPr>
          <p:cNvSpPr txBox="1"/>
          <p:nvPr/>
        </p:nvSpPr>
        <p:spPr>
          <a:xfrm>
            <a:off x="6974449" y="1651413"/>
            <a:ext cx="178117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&lt;</a:t>
            </a:r>
            <a:r>
              <a:rPr lang="ko-KR" altLang="en-US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출처 </a:t>
            </a:r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:</a:t>
            </a:r>
            <a:r>
              <a:rPr lang="ko-KR" altLang="en-US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 매일경제 </a:t>
            </a:r>
            <a:r>
              <a:rPr lang="en-US" altLang="ko-KR" sz="900" dirty="0">
                <a:solidFill>
                  <a:srgbClr val="404040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2022&gt;</a:t>
            </a:r>
            <a:endParaRPr lang="ko-KR" altLang="en-US" sz="900" dirty="0"/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F70A1D13-4F87-4114-BC24-0E38CAFC265D}"/>
              </a:ext>
            </a:extLst>
          </p:cNvPr>
          <p:cNvGrpSpPr/>
          <p:nvPr/>
        </p:nvGrpSpPr>
        <p:grpSpPr>
          <a:xfrm>
            <a:off x="4064726" y="967610"/>
            <a:ext cx="857173" cy="52239"/>
            <a:chOff x="-1488724" y="-815796"/>
            <a:chExt cx="1406643" cy="85725"/>
          </a:xfrm>
        </p:grpSpPr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EC466F1A-32E3-435C-A86E-97A825C4743E}"/>
                </a:ext>
              </a:extLst>
            </p:cNvPr>
            <p:cNvSpPr/>
            <p:nvPr/>
          </p:nvSpPr>
          <p:spPr>
            <a:xfrm>
              <a:off x="-1488724" y="-815796"/>
              <a:ext cx="85725" cy="85725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B3C447F3-3133-42BD-A5A8-60A4297E2386}"/>
                </a:ext>
              </a:extLst>
            </p:cNvPr>
            <p:cNvSpPr/>
            <p:nvPr/>
          </p:nvSpPr>
          <p:spPr>
            <a:xfrm>
              <a:off x="-1158495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97979606-DB7C-47D0-BACC-25E2A241DB73}"/>
                </a:ext>
              </a:extLst>
            </p:cNvPr>
            <p:cNvSpPr/>
            <p:nvPr/>
          </p:nvSpPr>
          <p:spPr>
            <a:xfrm>
              <a:off x="-828266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13" name="타원 12">
              <a:extLst>
                <a:ext uri="{FF2B5EF4-FFF2-40B4-BE49-F238E27FC236}">
                  <a16:creationId xmlns:a16="http://schemas.microsoft.com/office/drawing/2014/main" id="{FB0B6927-AB49-4148-804E-B64D7350731E}"/>
                </a:ext>
              </a:extLst>
            </p:cNvPr>
            <p:cNvSpPr/>
            <p:nvPr/>
          </p:nvSpPr>
          <p:spPr>
            <a:xfrm>
              <a:off x="-498037" y="-815796"/>
              <a:ext cx="85725" cy="85725"/>
            </a:xfrm>
            <a:prstGeom prst="ellipse">
              <a:avLst/>
            </a:prstGeom>
            <a:solidFill>
              <a:srgbClr val="BE001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14" name="타원 13">
              <a:extLst>
                <a:ext uri="{FF2B5EF4-FFF2-40B4-BE49-F238E27FC236}">
                  <a16:creationId xmlns:a16="http://schemas.microsoft.com/office/drawing/2014/main" id="{BF9F5FC8-EBAC-4562-951B-61C91BD6D235}"/>
                </a:ext>
              </a:extLst>
            </p:cNvPr>
            <p:cNvSpPr/>
            <p:nvPr/>
          </p:nvSpPr>
          <p:spPr>
            <a:xfrm>
              <a:off x="-167806" y="-815796"/>
              <a:ext cx="85725" cy="85725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</p:grpSp>
    </p:spTree>
    <p:extLst>
      <p:ext uri="{BB962C8B-B14F-4D97-AF65-F5344CB8AC3E}">
        <p14:creationId xmlns:p14="http://schemas.microsoft.com/office/powerpoint/2010/main" val="10069814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그룹 38">
            <a:extLst>
              <a:ext uri="{FF2B5EF4-FFF2-40B4-BE49-F238E27FC236}">
                <a16:creationId xmlns:a16="http://schemas.microsoft.com/office/drawing/2014/main" id="{ABF954AA-AEC2-4B77-8993-11BC1E0A8CCE}"/>
              </a:ext>
            </a:extLst>
          </p:cNvPr>
          <p:cNvGrpSpPr/>
          <p:nvPr/>
        </p:nvGrpSpPr>
        <p:grpSpPr>
          <a:xfrm>
            <a:off x="2694341" y="1240535"/>
            <a:ext cx="3705422" cy="420899"/>
            <a:chOff x="-98340" y="771928"/>
            <a:chExt cx="2689395" cy="432174"/>
          </a:xfrm>
        </p:grpSpPr>
        <p:sp>
          <p:nvSpPr>
            <p:cNvPr id="40" name="사각형: 둥근 모서리 39">
              <a:extLst>
                <a:ext uri="{FF2B5EF4-FFF2-40B4-BE49-F238E27FC236}">
                  <a16:creationId xmlns:a16="http://schemas.microsoft.com/office/drawing/2014/main" id="{AC385B0E-E3B0-4D84-B572-2CEF38B05405}"/>
                </a:ext>
              </a:extLst>
            </p:cNvPr>
            <p:cNvSpPr/>
            <p:nvPr/>
          </p:nvSpPr>
          <p:spPr>
            <a:xfrm>
              <a:off x="-98340" y="771928"/>
              <a:ext cx="2639430" cy="422297"/>
            </a:xfrm>
            <a:prstGeom prst="roundRect">
              <a:avLst/>
            </a:prstGeom>
            <a:solidFill>
              <a:srgbClr val="BE00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950" dirty="0">
                <a:highlight>
                  <a:srgbClr val="BA1519"/>
                </a:highlight>
              </a:endParaRPr>
            </a:p>
          </p:txBody>
        </p:sp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38536F89-14CB-452F-B22E-8648E441A3C5}"/>
                </a:ext>
              </a:extLst>
            </p:cNvPr>
            <p:cNvSpPr/>
            <p:nvPr/>
          </p:nvSpPr>
          <p:spPr>
            <a:xfrm>
              <a:off x="-98340" y="801175"/>
              <a:ext cx="2689395" cy="4029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950" b="1" spc="-92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한국핀테크</a:t>
              </a:r>
              <a:r>
                <a:rPr lang="ko-KR" altLang="en-US" sz="1950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 디지털 금융 방향</a:t>
              </a:r>
              <a:endParaRPr lang="en-US" altLang="ko-KR" sz="1950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endParaRPr>
            </a:p>
          </p:txBody>
        </p:sp>
      </p:grp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977CAE45-9AAF-4FBC-AAFB-675FD4733430}"/>
              </a:ext>
            </a:extLst>
          </p:cNvPr>
          <p:cNvSpPr/>
          <p:nvPr/>
        </p:nvSpPr>
        <p:spPr>
          <a:xfrm>
            <a:off x="1902225" y="2050414"/>
            <a:ext cx="6470250" cy="402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신속성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, 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정확성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, 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세계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5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위 금융강국 육성 목표 </a:t>
            </a:r>
          </a:p>
        </p:txBody>
      </p:sp>
      <p:grpSp>
        <p:nvGrpSpPr>
          <p:cNvPr id="13" name="组合 120">
            <a:extLst>
              <a:ext uri="{FF2B5EF4-FFF2-40B4-BE49-F238E27FC236}">
                <a16:creationId xmlns:a16="http://schemas.microsoft.com/office/drawing/2014/main" id="{BA40B32E-8AAC-4114-A395-B145252B813B}"/>
              </a:ext>
            </a:extLst>
          </p:cNvPr>
          <p:cNvGrpSpPr/>
          <p:nvPr/>
        </p:nvGrpSpPr>
        <p:grpSpPr>
          <a:xfrm rot="5400000">
            <a:off x="1567232" y="2113987"/>
            <a:ext cx="284492" cy="252143"/>
            <a:chOff x="3385822" y="2342962"/>
            <a:chExt cx="2463822" cy="2183669"/>
          </a:xfrm>
          <a:solidFill>
            <a:srgbClr val="BE0010"/>
          </a:solidFill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B140E24E-A8D5-431E-8F4D-9DC71BD26B4C}"/>
                </a:ext>
              </a:extLst>
            </p:cNvPr>
            <p:cNvSpPr/>
            <p:nvPr/>
          </p:nvSpPr>
          <p:spPr bwMode="auto">
            <a:xfrm rot="10800000">
              <a:off x="3385822" y="2342962"/>
              <a:ext cx="2463822" cy="2183669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pFill/>
            <a:ln w="25400">
              <a:noFill/>
            </a:ln>
            <a:effectLst/>
          </p:spPr>
          <p:txBody>
            <a:bodyPr vert="horz" wrap="square" lIns="55721" tIns="27861" rIns="55721" bIns="27861" numCol="1" anchor="t" anchorCtr="0" compatLnSpc="1"/>
            <a:lstStyle/>
            <a:p>
              <a:endParaRPr lang="zh-CN" altLang="en-US" sz="2925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A81BB421-834B-410F-B490-457FCFB0895A}"/>
                </a:ext>
              </a:extLst>
            </p:cNvPr>
            <p:cNvSpPr/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pFill/>
            <a:ln w="25400">
              <a:noFill/>
            </a:ln>
            <a:effectLst/>
          </p:spPr>
          <p:txBody>
            <a:bodyPr vert="horz" wrap="square" lIns="55721" tIns="27861" rIns="55721" bIns="27861" numCol="1" anchor="t" anchorCtr="0" compatLnSpc="1"/>
            <a:lstStyle/>
            <a:p>
              <a:endParaRPr lang="zh-CN" altLang="en-US" sz="2925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A7338684-15D1-4A16-93A6-C4B1725BC118}"/>
              </a:ext>
            </a:extLst>
          </p:cNvPr>
          <p:cNvSpPr/>
          <p:nvPr/>
        </p:nvSpPr>
        <p:spPr>
          <a:xfrm>
            <a:off x="1902225" y="2538676"/>
            <a:ext cx="6470250" cy="402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 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IT 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인프라 세계최고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, 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제조업에서 서비스 금융강국 전환</a:t>
            </a:r>
          </a:p>
        </p:txBody>
      </p:sp>
      <p:grpSp>
        <p:nvGrpSpPr>
          <p:cNvPr id="17" name="组合 120">
            <a:extLst>
              <a:ext uri="{FF2B5EF4-FFF2-40B4-BE49-F238E27FC236}">
                <a16:creationId xmlns:a16="http://schemas.microsoft.com/office/drawing/2014/main" id="{299F5B72-DD37-4E87-8F87-6B1F47285EF3}"/>
              </a:ext>
            </a:extLst>
          </p:cNvPr>
          <p:cNvGrpSpPr/>
          <p:nvPr/>
        </p:nvGrpSpPr>
        <p:grpSpPr>
          <a:xfrm rot="5400000">
            <a:off x="1567232" y="2602250"/>
            <a:ext cx="284492" cy="252143"/>
            <a:chOff x="3385822" y="2342962"/>
            <a:chExt cx="2463822" cy="2183669"/>
          </a:xfrm>
          <a:solidFill>
            <a:srgbClr val="BE0010"/>
          </a:solidFill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36CCA389-C103-4A97-B456-B1F2274648A3}"/>
                </a:ext>
              </a:extLst>
            </p:cNvPr>
            <p:cNvSpPr/>
            <p:nvPr/>
          </p:nvSpPr>
          <p:spPr bwMode="auto">
            <a:xfrm rot="10800000">
              <a:off x="3385822" y="2342962"/>
              <a:ext cx="2463822" cy="2183669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pFill/>
            <a:ln w="25400">
              <a:noFill/>
            </a:ln>
            <a:effectLst/>
          </p:spPr>
          <p:txBody>
            <a:bodyPr vert="horz" wrap="square" lIns="55721" tIns="27861" rIns="55721" bIns="27861" numCol="1" anchor="t" anchorCtr="0" compatLnSpc="1"/>
            <a:lstStyle/>
            <a:p>
              <a:endParaRPr lang="zh-CN" altLang="en-US" sz="2925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B315B0B9-B031-491C-A422-7CDBE850940C}"/>
                </a:ext>
              </a:extLst>
            </p:cNvPr>
            <p:cNvSpPr/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pFill/>
            <a:ln w="25400">
              <a:noFill/>
            </a:ln>
            <a:effectLst/>
          </p:spPr>
          <p:txBody>
            <a:bodyPr vert="horz" wrap="square" lIns="55721" tIns="27861" rIns="55721" bIns="27861" numCol="1" anchor="t" anchorCtr="0" compatLnSpc="1"/>
            <a:lstStyle/>
            <a:p>
              <a:endParaRPr lang="zh-CN" altLang="en-US" sz="2925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E3EC355D-7B28-45E0-BF89-6AF856D3D295}"/>
              </a:ext>
            </a:extLst>
          </p:cNvPr>
          <p:cNvSpPr/>
          <p:nvPr/>
        </p:nvSpPr>
        <p:spPr>
          <a:xfrm>
            <a:off x="1902225" y="3008715"/>
            <a:ext cx="6470250" cy="402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전자정부 세계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1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위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, 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스마트폰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, PC </a:t>
            </a:r>
            <a:r>
              <a:rPr lang="ko-KR" altLang="en-US" b="1" spc="-92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보급율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 세계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1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위</a:t>
            </a:r>
          </a:p>
        </p:txBody>
      </p:sp>
      <p:grpSp>
        <p:nvGrpSpPr>
          <p:cNvPr id="21" name="组合 120">
            <a:extLst>
              <a:ext uri="{FF2B5EF4-FFF2-40B4-BE49-F238E27FC236}">
                <a16:creationId xmlns:a16="http://schemas.microsoft.com/office/drawing/2014/main" id="{54CC0A5B-7373-48A0-8BEC-C2414D65F0F6}"/>
              </a:ext>
            </a:extLst>
          </p:cNvPr>
          <p:cNvGrpSpPr/>
          <p:nvPr/>
        </p:nvGrpSpPr>
        <p:grpSpPr>
          <a:xfrm rot="5400000">
            <a:off x="1567232" y="3072289"/>
            <a:ext cx="284492" cy="252143"/>
            <a:chOff x="3385822" y="2342962"/>
            <a:chExt cx="2463822" cy="2183669"/>
          </a:xfrm>
          <a:solidFill>
            <a:srgbClr val="BE0010"/>
          </a:solidFill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F47FFE82-9891-4EC9-9B07-47E1C1497DFD}"/>
                </a:ext>
              </a:extLst>
            </p:cNvPr>
            <p:cNvSpPr/>
            <p:nvPr/>
          </p:nvSpPr>
          <p:spPr bwMode="auto">
            <a:xfrm rot="10800000">
              <a:off x="3385822" y="2342962"/>
              <a:ext cx="2463822" cy="2183669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pFill/>
            <a:ln w="25400">
              <a:noFill/>
            </a:ln>
            <a:effectLst/>
          </p:spPr>
          <p:txBody>
            <a:bodyPr vert="horz" wrap="square" lIns="55721" tIns="27861" rIns="55721" bIns="27861" numCol="1" anchor="t" anchorCtr="0" compatLnSpc="1"/>
            <a:lstStyle/>
            <a:p>
              <a:endParaRPr lang="zh-CN" altLang="en-US" sz="2925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CEB672E2-C91A-45BD-B6AA-E060EF81CC26}"/>
                </a:ext>
              </a:extLst>
            </p:cNvPr>
            <p:cNvSpPr/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pFill/>
            <a:ln w="25400">
              <a:noFill/>
            </a:ln>
            <a:effectLst/>
          </p:spPr>
          <p:txBody>
            <a:bodyPr vert="horz" wrap="square" lIns="55721" tIns="27861" rIns="55721" bIns="27861" numCol="1" anchor="t" anchorCtr="0" compatLnSpc="1"/>
            <a:lstStyle/>
            <a:p>
              <a:endParaRPr lang="zh-CN" altLang="en-US" sz="2925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F886695D-D914-4999-9B1A-173F85F6C5FE}"/>
              </a:ext>
            </a:extLst>
          </p:cNvPr>
          <p:cNvSpPr/>
          <p:nvPr/>
        </p:nvSpPr>
        <p:spPr>
          <a:xfrm>
            <a:off x="1902225" y="3494905"/>
            <a:ext cx="6470250" cy="402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정부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: </a:t>
            </a:r>
            <a:r>
              <a:rPr lang="ko-KR" altLang="en-US" b="1" spc="-92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친기업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 정책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, 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기업하기 좋은 환경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,  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법인세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, 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소득세 인하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. </a:t>
            </a:r>
          </a:p>
        </p:txBody>
      </p:sp>
      <p:grpSp>
        <p:nvGrpSpPr>
          <p:cNvPr id="25" name="组合 120">
            <a:extLst>
              <a:ext uri="{FF2B5EF4-FFF2-40B4-BE49-F238E27FC236}">
                <a16:creationId xmlns:a16="http://schemas.microsoft.com/office/drawing/2014/main" id="{F1EFA68C-6DB1-4CF3-9321-D018366DE424}"/>
              </a:ext>
            </a:extLst>
          </p:cNvPr>
          <p:cNvGrpSpPr/>
          <p:nvPr/>
        </p:nvGrpSpPr>
        <p:grpSpPr>
          <a:xfrm rot="5400000">
            <a:off x="1567232" y="3558479"/>
            <a:ext cx="284492" cy="252143"/>
            <a:chOff x="3385822" y="2342962"/>
            <a:chExt cx="2463822" cy="2183669"/>
          </a:xfrm>
          <a:solidFill>
            <a:srgbClr val="404040"/>
          </a:solidFill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7E65E295-55CB-4F1B-B3E2-260875A204AB}"/>
                </a:ext>
              </a:extLst>
            </p:cNvPr>
            <p:cNvSpPr/>
            <p:nvPr/>
          </p:nvSpPr>
          <p:spPr bwMode="auto">
            <a:xfrm rot="10800000">
              <a:off x="3385822" y="2342962"/>
              <a:ext cx="2463822" cy="2183669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pFill/>
            <a:ln w="25400">
              <a:noFill/>
            </a:ln>
            <a:effectLst/>
          </p:spPr>
          <p:txBody>
            <a:bodyPr vert="horz" wrap="square" lIns="55721" tIns="27861" rIns="55721" bIns="27861" numCol="1" anchor="t" anchorCtr="0" compatLnSpc="1"/>
            <a:lstStyle/>
            <a:p>
              <a:endParaRPr lang="zh-CN" altLang="en-US" sz="2925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9CEEC0C8-CC4A-41A8-8D87-AFC7FA2C738B}"/>
                </a:ext>
              </a:extLst>
            </p:cNvPr>
            <p:cNvSpPr/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pFill/>
            <a:ln w="25400">
              <a:noFill/>
            </a:ln>
            <a:effectLst/>
          </p:spPr>
          <p:txBody>
            <a:bodyPr vert="horz" wrap="square" lIns="55721" tIns="27861" rIns="55721" bIns="27861" numCol="1" anchor="t" anchorCtr="0" compatLnSpc="1"/>
            <a:lstStyle/>
            <a:p>
              <a:endParaRPr lang="zh-CN" altLang="en-US" sz="2925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F2664B36-4D97-476E-9FF3-07CEFDB18C73}"/>
              </a:ext>
            </a:extLst>
          </p:cNvPr>
          <p:cNvSpPr/>
          <p:nvPr/>
        </p:nvSpPr>
        <p:spPr>
          <a:xfrm>
            <a:off x="1902225" y="3981096"/>
            <a:ext cx="6470250" cy="402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무역의존도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=(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수출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+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수입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)/ GDP,  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세계 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2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위 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75-90%</a:t>
            </a:r>
          </a:p>
        </p:txBody>
      </p:sp>
      <p:grpSp>
        <p:nvGrpSpPr>
          <p:cNvPr id="30" name="组合 120">
            <a:extLst>
              <a:ext uri="{FF2B5EF4-FFF2-40B4-BE49-F238E27FC236}">
                <a16:creationId xmlns:a16="http://schemas.microsoft.com/office/drawing/2014/main" id="{CE2C7DE7-C1F2-40C7-B470-9610B606AEB6}"/>
              </a:ext>
            </a:extLst>
          </p:cNvPr>
          <p:cNvGrpSpPr/>
          <p:nvPr/>
        </p:nvGrpSpPr>
        <p:grpSpPr>
          <a:xfrm rot="5400000">
            <a:off x="1567232" y="4044670"/>
            <a:ext cx="284492" cy="252143"/>
            <a:chOff x="3385822" y="2342962"/>
            <a:chExt cx="2463822" cy="2183669"/>
          </a:xfrm>
          <a:solidFill>
            <a:srgbClr val="404040"/>
          </a:solidFill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0E754468-7CCB-4322-9731-4A08591B4D05}"/>
                </a:ext>
              </a:extLst>
            </p:cNvPr>
            <p:cNvSpPr/>
            <p:nvPr/>
          </p:nvSpPr>
          <p:spPr bwMode="auto">
            <a:xfrm rot="10800000">
              <a:off x="3385822" y="2342962"/>
              <a:ext cx="2463822" cy="2183669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pFill/>
            <a:ln w="25400">
              <a:noFill/>
            </a:ln>
            <a:effectLst/>
          </p:spPr>
          <p:txBody>
            <a:bodyPr vert="horz" wrap="square" lIns="55721" tIns="27861" rIns="55721" bIns="27861" numCol="1" anchor="t" anchorCtr="0" compatLnSpc="1"/>
            <a:lstStyle/>
            <a:p>
              <a:endParaRPr lang="zh-CN" altLang="en-US" sz="2925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1FBEE122-5439-4B1B-BEF8-26407B167862}"/>
                </a:ext>
              </a:extLst>
            </p:cNvPr>
            <p:cNvSpPr/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pFill/>
            <a:ln w="25400">
              <a:noFill/>
            </a:ln>
            <a:effectLst/>
          </p:spPr>
          <p:txBody>
            <a:bodyPr vert="horz" wrap="square" lIns="55721" tIns="27861" rIns="55721" bIns="27861" numCol="1" anchor="t" anchorCtr="0" compatLnSpc="1"/>
            <a:lstStyle/>
            <a:p>
              <a:endParaRPr lang="zh-CN" altLang="en-US" sz="2925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77CF131D-1413-4C09-B171-8138A201BDFF}"/>
              </a:ext>
            </a:extLst>
          </p:cNvPr>
          <p:cNvSpPr/>
          <p:nvPr/>
        </p:nvSpPr>
        <p:spPr>
          <a:xfrm>
            <a:off x="1902225" y="4448555"/>
            <a:ext cx="6470250" cy="402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테스트 베드화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: </a:t>
            </a:r>
            <a:r>
              <a:rPr lang="ko-KR" altLang="en-US" b="1" spc="-92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핀테크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 등 신제품 새로운 기술 시험장</a:t>
            </a:r>
          </a:p>
        </p:txBody>
      </p:sp>
      <p:grpSp>
        <p:nvGrpSpPr>
          <p:cNvPr id="35" name="组合 120">
            <a:extLst>
              <a:ext uri="{FF2B5EF4-FFF2-40B4-BE49-F238E27FC236}">
                <a16:creationId xmlns:a16="http://schemas.microsoft.com/office/drawing/2014/main" id="{CA978539-01EB-4559-A021-F6E1B8759000}"/>
              </a:ext>
            </a:extLst>
          </p:cNvPr>
          <p:cNvGrpSpPr/>
          <p:nvPr/>
        </p:nvGrpSpPr>
        <p:grpSpPr>
          <a:xfrm rot="5400000">
            <a:off x="1567232" y="4512129"/>
            <a:ext cx="284492" cy="252143"/>
            <a:chOff x="3385822" y="2342962"/>
            <a:chExt cx="2463822" cy="2183669"/>
          </a:xfrm>
          <a:solidFill>
            <a:srgbClr val="BE0010"/>
          </a:solidFill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344E62FD-0E4D-4EA4-88AC-6B03AC27B6A6}"/>
                </a:ext>
              </a:extLst>
            </p:cNvPr>
            <p:cNvSpPr/>
            <p:nvPr/>
          </p:nvSpPr>
          <p:spPr bwMode="auto">
            <a:xfrm rot="10800000">
              <a:off x="3385822" y="2342962"/>
              <a:ext cx="2463822" cy="2183669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pFill/>
            <a:ln w="25400">
              <a:noFill/>
            </a:ln>
            <a:effectLst/>
          </p:spPr>
          <p:txBody>
            <a:bodyPr vert="horz" wrap="square" lIns="55721" tIns="27861" rIns="55721" bIns="27861" numCol="1" anchor="t" anchorCtr="0" compatLnSpc="1"/>
            <a:lstStyle/>
            <a:p>
              <a:endParaRPr lang="zh-CN" altLang="en-US" sz="2925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A1BE225B-854C-45F1-A166-940207D86298}"/>
                </a:ext>
              </a:extLst>
            </p:cNvPr>
            <p:cNvSpPr/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pFill/>
            <a:ln w="25400">
              <a:noFill/>
            </a:ln>
            <a:effectLst/>
          </p:spPr>
          <p:txBody>
            <a:bodyPr vert="horz" wrap="square" lIns="55721" tIns="27861" rIns="55721" bIns="27861" numCol="1" anchor="t" anchorCtr="0" compatLnSpc="1"/>
            <a:lstStyle/>
            <a:p>
              <a:endParaRPr lang="zh-CN" altLang="en-US" sz="2925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E13B3695-54B9-4F02-9619-F954EE2E55EA}"/>
              </a:ext>
            </a:extLst>
          </p:cNvPr>
          <p:cNvGrpSpPr/>
          <p:nvPr/>
        </p:nvGrpSpPr>
        <p:grpSpPr>
          <a:xfrm>
            <a:off x="4064726" y="967610"/>
            <a:ext cx="857173" cy="52239"/>
            <a:chOff x="-1488724" y="-815796"/>
            <a:chExt cx="1406643" cy="85725"/>
          </a:xfrm>
        </p:grpSpPr>
        <p:sp>
          <p:nvSpPr>
            <p:cNvPr id="42" name="타원 41">
              <a:extLst>
                <a:ext uri="{FF2B5EF4-FFF2-40B4-BE49-F238E27FC236}">
                  <a16:creationId xmlns:a16="http://schemas.microsoft.com/office/drawing/2014/main" id="{2C8E1B0B-F93F-4923-AABC-91F873DFBB24}"/>
                </a:ext>
              </a:extLst>
            </p:cNvPr>
            <p:cNvSpPr/>
            <p:nvPr/>
          </p:nvSpPr>
          <p:spPr>
            <a:xfrm>
              <a:off x="-1488724" y="-815796"/>
              <a:ext cx="85725" cy="85725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43" name="타원 42">
              <a:extLst>
                <a:ext uri="{FF2B5EF4-FFF2-40B4-BE49-F238E27FC236}">
                  <a16:creationId xmlns:a16="http://schemas.microsoft.com/office/drawing/2014/main" id="{899AC020-7325-4759-96BC-BF02734EBE5A}"/>
                </a:ext>
              </a:extLst>
            </p:cNvPr>
            <p:cNvSpPr/>
            <p:nvPr/>
          </p:nvSpPr>
          <p:spPr>
            <a:xfrm>
              <a:off x="-1158495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44" name="타원 43">
              <a:extLst>
                <a:ext uri="{FF2B5EF4-FFF2-40B4-BE49-F238E27FC236}">
                  <a16:creationId xmlns:a16="http://schemas.microsoft.com/office/drawing/2014/main" id="{11DFB99E-1BD1-4BFD-B737-314605C940C0}"/>
                </a:ext>
              </a:extLst>
            </p:cNvPr>
            <p:cNvSpPr/>
            <p:nvPr/>
          </p:nvSpPr>
          <p:spPr>
            <a:xfrm>
              <a:off x="-828266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45" name="타원 44">
              <a:extLst>
                <a:ext uri="{FF2B5EF4-FFF2-40B4-BE49-F238E27FC236}">
                  <a16:creationId xmlns:a16="http://schemas.microsoft.com/office/drawing/2014/main" id="{FD7583D3-5198-4F32-ACE0-403DE56D5365}"/>
                </a:ext>
              </a:extLst>
            </p:cNvPr>
            <p:cNvSpPr/>
            <p:nvPr/>
          </p:nvSpPr>
          <p:spPr>
            <a:xfrm>
              <a:off x="-498037" y="-815796"/>
              <a:ext cx="85725" cy="85725"/>
            </a:xfrm>
            <a:prstGeom prst="ellipse">
              <a:avLst/>
            </a:prstGeom>
            <a:solidFill>
              <a:srgbClr val="BE001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46" name="타원 45">
              <a:extLst>
                <a:ext uri="{FF2B5EF4-FFF2-40B4-BE49-F238E27FC236}">
                  <a16:creationId xmlns:a16="http://schemas.microsoft.com/office/drawing/2014/main" id="{CE0D230F-BD92-436F-8A1C-F54784E9B52B}"/>
                </a:ext>
              </a:extLst>
            </p:cNvPr>
            <p:cNvSpPr/>
            <p:nvPr/>
          </p:nvSpPr>
          <p:spPr>
            <a:xfrm>
              <a:off x="-167806" y="-815796"/>
              <a:ext cx="85725" cy="85725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</p:grpSp>
    </p:spTree>
    <p:extLst>
      <p:ext uri="{BB962C8B-B14F-4D97-AF65-F5344CB8AC3E}">
        <p14:creationId xmlns:p14="http://schemas.microsoft.com/office/powerpoint/2010/main" val="35146536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그룹 38">
            <a:extLst>
              <a:ext uri="{FF2B5EF4-FFF2-40B4-BE49-F238E27FC236}">
                <a16:creationId xmlns:a16="http://schemas.microsoft.com/office/drawing/2014/main" id="{ABF954AA-AEC2-4B77-8993-11BC1E0A8CCE}"/>
              </a:ext>
            </a:extLst>
          </p:cNvPr>
          <p:cNvGrpSpPr/>
          <p:nvPr/>
        </p:nvGrpSpPr>
        <p:grpSpPr>
          <a:xfrm>
            <a:off x="2694341" y="1240535"/>
            <a:ext cx="3705422" cy="420899"/>
            <a:chOff x="-98340" y="771928"/>
            <a:chExt cx="2689395" cy="432174"/>
          </a:xfrm>
        </p:grpSpPr>
        <p:sp>
          <p:nvSpPr>
            <p:cNvPr id="40" name="사각형: 둥근 모서리 39">
              <a:extLst>
                <a:ext uri="{FF2B5EF4-FFF2-40B4-BE49-F238E27FC236}">
                  <a16:creationId xmlns:a16="http://schemas.microsoft.com/office/drawing/2014/main" id="{AC385B0E-E3B0-4D84-B572-2CEF38B05405}"/>
                </a:ext>
              </a:extLst>
            </p:cNvPr>
            <p:cNvSpPr/>
            <p:nvPr/>
          </p:nvSpPr>
          <p:spPr>
            <a:xfrm>
              <a:off x="-98340" y="771928"/>
              <a:ext cx="2639430" cy="422297"/>
            </a:xfrm>
            <a:prstGeom prst="roundRect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950" dirty="0">
                <a:highlight>
                  <a:srgbClr val="BA1519"/>
                </a:highlight>
              </a:endParaRPr>
            </a:p>
          </p:txBody>
        </p:sp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38536F89-14CB-452F-B22E-8648E441A3C5}"/>
                </a:ext>
              </a:extLst>
            </p:cNvPr>
            <p:cNvSpPr/>
            <p:nvPr/>
          </p:nvSpPr>
          <p:spPr>
            <a:xfrm>
              <a:off x="-98340" y="801175"/>
              <a:ext cx="2689395" cy="4029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950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정부 제안</a:t>
              </a:r>
              <a:endParaRPr lang="en-US" altLang="ko-KR" sz="1950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endParaRPr>
            </a:p>
          </p:txBody>
        </p:sp>
      </p:grp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977CAE45-9AAF-4FBC-AAFB-675FD4733430}"/>
              </a:ext>
            </a:extLst>
          </p:cNvPr>
          <p:cNvSpPr/>
          <p:nvPr/>
        </p:nvSpPr>
        <p:spPr>
          <a:xfrm>
            <a:off x="2197500" y="1898014"/>
            <a:ext cx="6470250" cy="402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ko-KR" altLang="en-US" b="1" spc="-92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핀테크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 규제완화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, 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기업하기 </a:t>
            </a:r>
            <a:r>
              <a:rPr lang="ko-KR" altLang="en-US" b="1" spc="-92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좋은환경</a:t>
            </a:r>
            <a:endParaRPr lang="ko-KR" altLang="en-US" b="1" spc="-92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BE0010"/>
              </a:solidFill>
              <a:latin typeface="Sandoll 돌 02 Medium" panose="020B0600000101010101" pitchFamily="34" charset="-127"/>
              <a:ea typeface="Sandoll 돌 02 Medium" panose="020B0600000101010101" pitchFamily="34" charset="-127"/>
            </a:endParaRPr>
          </a:p>
        </p:txBody>
      </p:sp>
      <p:grpSp>
        <p:nvGrpSpPr>
          <p:cNvPr id="13" name="组合 120">
            <a:extLst>
              <a:ext uri="{FF2B5EF4-FFF2-40B4-BE49-F238E27FC236}">
                <a16:creationId xmlns:a16="http://schemas.microsoft.com/office/drawing/2014/main" id="{BA40B32E-8AAC-4114-A395-B145252B813B}"/>
              </a:ext>
            </a:extLst>
          </p:cNvPr>
          <p:cNvGrpSpPr/>
          <p:nvPr/>
        </p:nvGrpSpPr>
        <p:grpSpPr>
          <a:xfrm rot="5400000">
            <a:off x="1862507" y="1961587"/>
            <a:ext cx="284492" cy="252143"/>
            <a:chOff x="3385822" y="2342962"/>
            <a:chExt cx="2463822" cy="2183669"/>
          </a:xfrm>
          <a:solidFill>
            <a:srgbClr val="BE0010"/>
          </a:solidFill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B140E24E-A8D5-431E-8F4D-9DC71BD26B4C}"/>
                </a:ext>
              </a:extLst>
            </p:cNvPr>
            <p:cNvSpPr/>
            <p:nvPr/>
          </p:nvSpPr>
          <p:spPr bwMode="auto">
            <a:xfrm rot="10800000">
              <a:off x="3385822" y="2342962"/>
              <a:ext cx="2463822" cy="2183669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pFill/>
            <a:ln w="25400">
              <a:noFill/>
            </a:ln>
            <a:effectLst/>
          </p:spPr>
          <p:txBody>
            <a:bodyPr vert="horz" wrap="square" lIns="55721" tIns="27861" rIns="55721" bIns="27861" numCol="1" anchor="t" anchorCtr="0" compatLnSpc="1"/>
            <a:lstStyle/>
            <a:p>
              <a:endParaRPr lang="zh-CN" altLang="en-US" sz="2925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A81BB421-834B-410F-B490-457FCFB0895A}"/>
                </a:ext>
              </a:extLst>
            </p:cNvPr>
            <p:cNvSpPr/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pFill/>
            <a:ln w="25400">
              <a:noFill/>
            </a:ln>
            <a:effectLst/>
          </p:spPr>
          <p:txBody>
            <a:bodyPr vert="horz" wrap="square" lIns="55721" tIns="27861" rIns="55721" bIns="27861" numCol="1" anchor="t" anchorCtr="0" compatLnSpc="1"/>
            <a:lstStyle/>
            <a:p>
              <a:endParaRPr lang="zh-CN" altLang="en-US" sz="2925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A7338684-15D1-4A16-93A6-C4B1725BC118}"/>
              </a:ext>
            </a:extLst>
          </p:cNvPr>
          <p:cNvSpPr/>
          <p:nvPr/>
        </p:nvSpPr>
        <p:spPr>
          <a:xfrm>
            <a:off x="2197500" y="2386276"/>
            <a:ext cx="6470250" cy="402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노사관계 혁신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. 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SW 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교육 </a:t>
            </a:r>
            <a:r>
              <a:rPr lang="ko-KR" altLang="en-US" b="1" spc="-92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핀테크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 인재확보</a:t>
            </a:r>
          </a:p>
        </p:txBody>
      </p:sp>
      <p:grpSp>
        <p:nvGrpSpPr>
          <p:cNvPr id="17" name="组合 120">
            <a:extLst>
              <a:ext uri="{FF2B5EF4-FFF2-40B4-BE49-F238E27FC236}">
                <a16:creationId xmlns:a16="http://schemas.microsoft.com/office/drawing/2014/main" id="{299F5B72-DD37-4E87-8F87-6B1F47285EF3}"/>
              </a:ext>
            </a:extLst>
          </p:cNvPr>
          <p:cNvGrpSpPr/>
          <p:nvPr/>
        </p:nvGrpSpPr>
        <p:grpSpPr>
          <a:xfrm rot="5400000">
            <a:off x="1862507" y="2449850"/>
            <a:ext cx="284492" cy="252143"/>
            <a:chOff x="3385822" y="2342962"/>
            <a:chExt cx="2463822" cy="2183669"/>
          </a:xfrm>
          <a:solidFill>
            <a:srgbClr val="404040"/>
          </a:solidFill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36CCA389-C103-4A97-B456-B1F2274648A3}"/>
                </a:ext>
              </a:extLst>
            </p:cNvPr>
            <p:cNvSpPr/>
            <p:nvPr/>
          </p:nvSpPr>
          <p:spPr bwMode="auto">
            <a:xfrm rot="10800000">
              <a:off x="3385822" y="2342962"/>
              <a:ext cx="2463822" cy="2183669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pFill/>
            <a:ln w="25400">
              <a:noFill/>
            </a:ln>
            <a:effectLst/>
          </p:spPr>
          <p:txBody>
            <a:bodyPr vert="horz" wrap="square" lIns="55721" tIns="27861" rIns="55721" bIns="27861" numCol="1" anchor="t" anchorCtr="0" compatLnSpc="1"/>
            <a:lstStyle/>
            <a:p>
              <a:endParaRPr lang="zh-CN" altLang="en-US" sz="2925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B315B0B9-B031-491C-A422-7CDBE850940C}"/>
                </a:ext>
              </a:extLst>
            </p:cNvPr>
            <p:cNvSpPr/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pFill/>
            <a:ln w="25400">
              <a:noFill/>
            </a:ln>
            <a:effectLst/>
          </p:spPr>
          <p:txBody>
            <a:bodyPr vert="horz" wrap="square" lIns="55721" tIns="27861" rIns="55721" bIns="27861" numCol="1" anchor="t" anchorCtr="0" compatLnSpc="1"/>
            <a:lstStyle/>
            <a:p>
              <a:endParaRPr lang="zh-CN" altLang="en-US" sz="2925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E3EC355D-7B28-45E0-BF89-6AF856D3D295}"/>
              </a:ext>
            </a:extLst>
          </p:cNvPr>
          <p:cNvSpPr/>
          <p:nvPr/>
        </p:nvSpPr>
        <p:spPr>
          <a:xfrm>
            <a:off x="2197500" y="2884890"/>
            <a:ext cx="6470250" cy="402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국제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, 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국내 금융시장 안정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, </a:t>
            </a:r>
            <a:r>
              <a:rPr lang="ko-KR" altLang="en-US" b="1" spc="-92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친기업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 정책</a:t>
            </a:r>
            <a:endParaRPr lang="en-US" altLang="ko-KR" b="1" spc="-92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404040"/>
              </a:solidFill>
              <a:latin typeface="Sandoll 돌 02 Medium" panose="020B0600000101010101" pitchFamily="34" charset="-127"/>
              <a:ea typeface="Sandoll 돌 02 Medium" panose="020B0600000101010101" pitchFamily="34" charset="-127"/>
            </a:endParaRPr>
          </a:p>
        </p:txBody>
      </p:sp>
      <p:grpSp>
        <p:nvGrpSpPr>
          <p:cNvPr id="21" name="组合 120">
            <a:extLst>
              <a:ext uri="{FF2B5EF4-FFF2-40B4-BE49-F238E27FC236}">
                <a16:creationId xmlns:a16="http://schemas.microsoft.com/office/drawing/2014/main" id="{54CC0A5B-7373-48A0-8BEC-C2414D65F0F6}"/>
              </a:ext>
            </a:extLst>
          </p:cNvPr>
          <p:cNvGrpSpPr/>
          <p:nvPr/>
        </p:nvGrpSpPr>
        <p:grpSpPr>
          <a:xfrm rot="5400000">
            <a:off x="1862507" y="2948464"/>
            <a:ext cx="284492" cy="252143"/>
            <a:chOff x="3385822" y="2342962"/>
            <a:chExt cx="2463822" cy="2183669"/>
          </a:xfrm>
          <a:solidFill>
            <a:srgbClr val="BE0010"/>
          </a:solidFill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F47FFE82-9891-4EC9-9B07-47E1C1497DFD}"/>
                </a:ext>
              </a:extLst>
            </p:cNvPr>
            <p:cNvSpPr/>
            <p:nvPr/>
          </p:nvSpPr>
          <p:spPr bwMode="auto">
            <a:xfrm rot="10800000">
              <a:off x="3385822" y="2342962"/>
              <a:ext cx="2463822" cy="2183669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pFill/>
            <a:ln w="25400">
              <a:noFill/>
            </a:ln>
            <a:effectLst/>
          </p:spPr>
          <p:txBody>
            <a:bodyPr vert="horz" wrap="square" lIns="55721" tIns="27861" rIns="55721" bIns="27861" numCol="1" anchor="t" anchorCtr="0" compatLnSpc="1"/>
            <a:lstStyle/>
            <a:p>
              <a:endParaRPr lang="zh-CN" altLang="en-US" sz="2925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CEB672E2-C91A-45BD-B6AA-E060EF81CC26}"/>
                </a:ext>
              </a:extLst>
            </p:cNvPr>
            <p:cNvSpPr/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pFill/>
            <a:ln w="25400">
              <a:noFill/>
            </a:ln>
            <a:effectLst/>
          </p:spPr>
          <p:txBody>
            <a:bodyPr vert="horz" wrap="square" lIns="55721" tIns="27861" rIns="55721" bIns="27861" numCol="1" anchor="t" anchorCtr="0" compatLnSpc="1"/>
            <a:lstStyle/>
            <a:p>
              <a:endParaRPr lang="zh-CN" altLang="en-US" sz="2925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F886695D-D914-4999-9B1A-173F85F6C5FE}"/>
              </a:ext>
            </a:extLst>
          </p:cNvPr>
          <p:cNvSpPr/>
          <p:nvPr/>
        </p:nvSpPr>
        <p:spPr>
          <a:xfrm>
            <a:off x="2197500" y="3371080"/>
            <a:ext cx="6470250" cy="402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한국 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: 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무역의존도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(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수출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+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수입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)/ GDP,  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세계 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2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위 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75%</a:t>
            </a:r>
          </a:p>
        </p:txBody>
      </p:sp>
      <p:grpSp>
        <p:nvGrpSpPr>
          <p:cNvPr id="25" name="组合 120">
            <a:extLst>
              <a:ext uri="{FF2B5EF4-FFF2-40B4-BE49-F238E27FC236}">
                <a16:creationId xmlns:a16="http://schemas.microsoft.com/office/drawing/2014/main" id="{F1EFA68C-6DB1-4CF3-9321-D018366DE424}"/>
              </a:ext>
            </a:extLst>
          </p:cNvPr>
          <p:cNvGrpSpPr/>
          <p:nvPr/>
        </p:nvGrpSpPr>
        <p:grpSpPr>
          <a:xfrm rot="5400000">
            <a:off x="1862507" y="3434654"/>
            <a:ext cx="284492" cy="252143"/>
            <a:chOff x="3385822" y="2342962"/>
            <a:chExt cx="2463822" cy="2183669"/>
          </a:xfrm>
          <a:solidFill>
            <a:srgbClr val="BE0010"/>
          </a:solidFill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7E65E295-55CB-4F1B-B3E2-260875A204AB}"/>
                </a:ext>
              </a:extLst>
            </p:cNvPr>
            <p:cNvSpPr/>
            <p:nvPr/>
          </p:nvSpPr>
          <p:spPr bwMode="auto">
            <a:xfrm rot="10800000">
              <a:off x="3385822" y="2342962"/>
              <a:ext cx="2463822" cy="2183669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pFill/>
            <a:ln w="25400">
              <a:noFill/>
            </a:ln>
            <a:effectLst/>
          </p:spPr>
          <p:txBody>
            <a:bodyPr vert="horz" wrap="square" lIns="55721" tIns="27861" rIns="55721" bIns="27861" numCol="1" anchor="t" anchorCtr="0" compatLnSpc="1"/>
            <a:lstStyle/>
            <a:p>
              <a:endParaRPr lang="zh-CN" altLang="en-US" sz="2925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9CEEC0C8-CC4A-41A8-8D87-AFC7FA2C738B}"/>
                </a:ext>
              </a:extLst>
            </p:cNvPr>
            <p:cNvSpPr/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pFill/>
            <a:ln w="25400">
              <a:noFill/>
            </a:ln>
            <a:effectLst/>
          </p:spPr>
          <p:txBody>
            <a:bodyPr vert="horz" wrap="square" lIns="55721" tIns="27861" rIns="55721" bIns="27861" numCol="1" anchor="t" anchorCtr="0" compatLnSpc="1"/>
            <a:lstStyle/>
            <a:p>
              <a:endParaRPr lang="zh-CN" altLang="en-US" sz="2925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F2664B36-4D97-476E-9FF3-07CEFDB18C73}"/>
              </a:ext>
            </a:extLst>
          </p:cNvPr>
          <p:cNvSpPr/>
          <p:nvPr/>
        </p:nvSpPr>
        <p:spPr>
          <a:xfrm>
            <a:off x="2197500" y="3857271"/>
            <a:ext cx="6470250" cy="402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무역의존도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: 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미국 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20%, 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일본 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28%, 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독일 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70%</a:t>
            </a:r>
          </a:p>
        </p:txBody>
      </p:sp>
      <p:grpSp>
        <p:nvGrpSpPr>
          <p:cNvPr id="30" name="组合 120">
            <a:extLst>
              <a:ext uri="{FF2B5EF4-FFF2-40B4-BE49-F238E27FC236}">
                <a16:creationId xmlns:a16="http://schemas.microsoft.com/office/drawing/2014/main" id="{CE2C7DE7-C1F2-40C7-B470-9610B606AEB6}"/>
              </a:ext>
            </a:extLst>
          </p:cNvPr>
          <p:cNvGrpSpPr/>
          <p:nvPr/>
        </p:nvGrpSpPr>
        <p:grpSpPr>
          <a:xfrm rot="5400000">
            <a:off x="1862507" y="3920845"/>
            <a:ext cx="284492" cy="252143"/>
            <a:chOff x="3385822" y="2342962"/>
            <a:chExt cx="2463822" cy="2183669"/>
          </a:xfrm>
          <a:solidFill>
            <a:srgbClr val="404040"/>
          </a:solidFill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0E754468-7CCB-4322-9731-4A08591B4D05}"/>
                </a:ext>
              </a:extLst>
            </p:cNvPr>
            <p:cNvSpPr/>
            <p:nvPr/>
          </p:nvSpPr>
          <p:spPr bwMode="auto">
            <a:xfrm rot="10800000">
              <a:off x="3385822" y="2342962"/>
              <a:ext cx="2463822" cy="2183669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pFill/>
            <a:ln w="25400">
              <a:noFill/>
            </a:ln>
            <a:effectLst/>
          </p:spPr>
          <p:txBody>
            <a:bodyPr vert="horz" wrap="square" lIns="55721" tIns="27861" rIns="55721" bIns="27861" numCol="1" anchor="t" anchorCtr="0" compatLnSpc="1"/>
            <a:lstStyle/>
            <a:p>
              <a:endParaRPr lang="zh-CN" altLang="en-US" sz="2925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1FBEE122-5439-4B1B-BEF8-26407B167862}"/>
                </a:ext>
              </a:extLst>
            </p:cNvPr>
            <p:cNvSpPr/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pFill/>
            <a:ln w="25400">
              <a:noFill/>
            </a:ln>
            <a:effectLst/>
          </p:spPr>
          <p:txBody>
            <a:bodyPr vert="horz" wrap="square" lIns="55721" tIns="27861" rIns="55721" bIns="27861" numCol="1" anchor="t" anchorCtr="0" compatLnSpc="1"/>
            <a:lstStyle/>
            <a:p>
              <a:endParaRPr lang="zh-CN" altLang="en-US" sz="2925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EE01354C-4CC6-47F5-9A4C-B57315FB4001}"/>
              </a:ext>
            </a:extLst>
          </p:cNvPr>
          <p:cNvSpPr/>
          <p:nvPr/>
        </p:nvSpPr>
        <p:spPr>
          <a:xfrm>
            <a:off x="2197500" y="4361043"/>
            <a:ext cx="6470250" cy="402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국내기업 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해외직접투자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(FDI) : 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유출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&gt;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유입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, 5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배</a:t>
            </a:r>
          </a:p>
        </p:txBody>
      </p:sp>
      <p:grpSp>
        <p:nvGrpSpPr>
          <p:cNvPr id="50" name="组合 120">
            <a:extLst>
              <a:ext uri="{FF2B5EF4-FFF2-40B4-BE49-F238E27FC236}">
                <a16:creationId xmlns:a16="http://schemas.microsoft.com/office/drawing/2014/main" id="{A3D3DBA3-3101-4DB9-9493-573130FA85DA}"/>
              </a:ext>
            </a:extLst>
          </p:cNvPr>
          <p:cNvGrpSpPr/>
          <p:nvPr/>
        </p:nvGrpSpPr>
        <p:grpSpPr>
          <a:xfrm rot="5400000">
            <a:off x="1862507" y="4424617"/>
            <a:ext cx="284492" cy="252143"/>
            <a:chOff x="3385822" y="2342962"/>
            <a:chExt cx="2463822" cy="2183669"/>
          </a:xfrm>
          <a:solidFill>
            <a:srgbClr val="404040"/>
          </a:solidFill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51" name="Freeform 5">
              <a:extLst>
                <a:ext uri="{FF2B5EF4-FFF2-40B4-BE49-F238E27FC236}">
                  <a16:creationId xmlns:a16="http://schemas.microsoft.com/office/drawing/2014/main" id="{65CD8698-7E61-46AC-99DA-A1EE83523883}"/>
                </a:ext>
              </a:extLst>
            </p:cNvPr>
            <p:cNvSpPr/>
            <p:nvPr/>
          </p:nvSpPr>
          <p:spPr bwMode="auto">
            <a:xfrm rot="10800000">
              <a:off x="3385822" y="2342962"/>
              <a:ext cx="2463822" cy="2183669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pFill/>
            <a:ln w="25400">
              <a:noFill/>
            </a:ln>
            <a:effectLst/>
          </p:spPr>
          <p:txBody>
            <a:bodyPr vert="horz" wrap="square" lIns="55721" tIns="27861" rIns="55721" bIns="27861" numCol="1" anchor="t" anchorCtr="0" compatLnSpc="1"/>
            <a:lstStyle/>
            <a:p>
              <a:endParaRPr lang="zh-CN" altLang="en-US" sz="2925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52" name="Freeform 5">
              <a:extLst>
                <a:ext uri="{FF2B5EF4-FFF2-40B4-BE49-F238E27FC236}">
                  <a16:creationId xmlns:a16="http://schemas.microsoft.com/office/drawing/2014/main" id="{5732D539-1085-424A-AC4B-697B795E73AF}"/>
                </a:ext>
              </a:extLst>
            </p:cNvPr>
            <p:cNvSpPr/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pFill/>
            <a:ln w="25400">
              <a:noFill/>
            </a:ln>
            <a:effectLst/>
          </p:spPr>
          <p:txBody>
            <a:bodyPr vert="horz" wrap="square" lIns="55721" tIns="27861" rIns="55721" bIns="27861" numCol="1" anchor="t" anchorCtr="0" compatLnSpc="1"/>
            <a:lstStyle/>
            <a:p>
              <a:endParaRPr lang="zh-CN" altLang="en-US" sz="2925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B7BB06B6-A6B3-4328-9E5B-DB96CF6EC835}"/>
              </a:ext>
            </a:extLst>
          </p:cNvPr>
          <p:cNvSpPr/>
          <p:nvPr/>
        </p:nvSpPr>
        <p:spPr>
          <a:xfrm>
            <a:off x="2197500" y="4864461"/>
            <a:ext cx="6470250" cy="402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미국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, 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일본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: 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자국 중심주의 → 한국 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: 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무역확대 전략 </a:t>
            </a:r>
            <a:endParaRPr lang="en-US" altLang="ko-KR" b="1" spc="-92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BE0010"/>
              </a:solidFill>
              <a:latin typeface="Sandoll 돌 02 Medium" panose="020B0600000101010101" pitchFamily="34" charset="-127"/>
              <a:ea typeface="Sandoll 돌 02 Medium" panose="020B0600000101010101" pitchFamily="34" charset="-127"/>
            </a:endParaRPr>
          </a:p>
        </p:txBody>
      </p:sp>
      <p:grpSp>
        <p:nvGrpSpPr>
          <p:cNvPr id="54" name="组合 120">
            <a:extLst>
              <a:ext uri="{FF2B5EF4-FFF2-40B4-BE49-F238E27FC236}">
                <a16:creationId xmlns:a16="http://schemas.microsoft.com/office/drawing/2014/main" id="{6A2CDBA9-1CDF-4942-A6B5-27484FFA6666}"/>
              </a:ext>
            </a:extLst>
          </p:cNvPr>
          <p:cNvGrpSpPr/>
          <p:nvPr/>
        </p:nvGrpSpPr>
        <p:grpSpPr>
          <a:xfrm rot="5400000">
            <a:off x="1862507" y="4928035"/>
            <a:ext cx="284492" cy="252143"/>
            <a:chOff x="3385822" y="2342962"/>
            <a:chExt cx="2463822" cy="2183669"/>
          </a:xfrm>
          <a:solidFill>
            <a:srgbClr val="404040"/>
          </a:solidFill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55" name="Freeform 5">
              <a:extLst>
                <a:ext uri="{FF2B5EF4-FFF2-40B4-BE49-F238E27FC236}">
                  <a16:creationId xmlns:a16="http://schemas.microsoft.com/office/drawing/2014/main" id="{865DAEA5-005F-4EAC-85A5-DB79BDBD132C}"/>
                </a:ext>
              </a:extLst>
            </p:cNvPr>
            <p:cNvSpPr/>
            <p:nvPr/>
          </p:nvSpPr>
          <p:spPr bwMode="auto">
            <a:xfrm rot="10800000">
              <a:off x="3385822" y="2342962"/>
              <a:ext cx="2463822" cy="2183669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pFill/>
            <a:ln w="25400">
              <a:noFill/>
            </a:ln>
            <a:effectLst/>
          </p:spPr>
          <p:txBody>
            <a:bodyPr vert="horz" wrap="square" lIns="55721" tIns="27861" rIns="55721" bIns="27861" numCol="1" anchor="t" anchorCtr="0" compatLnSpc="1"/>
            <a:lstStyle/>
            <a:p>
              <a:endParaRPr lang="zh-CN" altLang="en-US" sz="2925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56" name="Freeform 5">
              <a:extLst>
                <a:ext uri="{FF2B5EF4-FFF2-40B4-BE49-F238E27FC236}">
                  <a16:creationId xmlns:a16="http://schemas.microsoft.com/office/drawing/2014/main" id="{26B7102B-8233-4D89-A778-EE7E0C16B60C}"/>
                </a:ext>
              </a:extLst>
            </p:cNvPr>
            <p:cNvSpPr/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pFill/>
            <a:ln w="25400">
              <a:noFill/>
            </a:ln>
            <a:effectLst/>
          </p:spPr>
          <p:txBody>
            <a:bodyPr vert="horz" wrap="square" lIns="55721" tIns="27861" rIns="55721" bIns="27861" numCol="1" anchor="t" anchorCtr="0" compatLnSpc="1"/>
            <a:lstStyle/>
            <a:p>
              <a:endParaRPr lang="zh-CN" altLang="en-US" sz="2925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98286B51-56DA-4C03-88DC-50C929A2BF62}"/>
              </a:ext>
            </a:extLst>
          </p:cNvPr>
          <p:cNvSpPr/>
          <p:nvPr/>
        </p:nvSpPr>
        <p:spPr>
          <a:xfrm>
            <a:off x="2197500" y="5339304"/>
            <a:ext cx="6470250" cy="402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법인세 인하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: 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미국 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21%, OECD22%, </a:t>
            </a:r>
            <a:r>
              <a:rPr lang="ko-KR" altLang="en-US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한국 </a:t>
            </a:r>
            <a:r>
              <a:rPr lang="en-US" altLang="ko-KR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27%</a:t>
            </a:r>
          </a:p>
        </p:txBody>
      </p:sp>
      <p:grpSp>
        <p:nvGrpSpPr>
          <p:cNvPr id="58" name="组合 120">
            <a:extLst>
              <a:ext uri="{FF2B5EF4-FFF2-40B4-BE49-F238E27FC236}">
                <a16:creationId xmlns:a16="http://schemas.microsoft.com/office/drawing/2014/main" id="{D0B33239-0450-4E19-86ED-22EA7CA4B08F}"/>
              </a:ext>
            </a:extLst>
          </p:cNvPr>
          <p:cNvGrpSpPr/>
          <p:nvPr/>
        </p:nvGrpSpPr>
        <p:grpSpPr>
          <a:xfrm rot="5400000">
            <a:off x="1862507" y="5402878"/>
            <a:ext cx="284492" cy="252143"/>
            <a:chOff x="3385822" y="2342962"/>
            <a:chExt cx="2463822" cy="2183669"/>
          </a:xfrm>
          <a:solidFill>
            <a:srgbClr val="404040"/>
          </a:solidFill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59" name="Freeform 5">
              <a:extLst>
                <a:ext uri="{FF2B5EF4-FFF2-40B4-BE49-F238E27FC236}">
                  <a16:creationId xmlns:a16="http://schemas.microsoft.com/office/drawing/2014/main" id="{0D5140C2-2028-4344-AD65-EB2BE541B4A3}"/>
                </a:ext>
              </a:extLst>
            </p:cNvPr>
            <p:cNvSpPr/>
            <p:nvPr/>
          </p:nvSpPr>
          <p:spPr bwMode="auto">
            <a:xfrm rot="10800000">
              <a:off x="3385822" y="2342962"/>
              <a:ext cx="2463822" cy="2183669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pFill/>
            <a:ln w="25400">
              <a:noFill/>
            </a:ln>
            <a:effectLst/>
          </p:spPr>
          <p:txBody>
            <a:bodyPr vert="horz" wrap="square" lIns="55721" tIns="27861" rIns="55721" bIns="27861" numCol="1" anchor="t" anchorCtr="0" compatLnSpc="1"/>
            <a:lstStyle/>
            <a:p>
              <a:endParaRPr lang="zh-CN" altLang="en-US" sz="2925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60" name="Freeform 5">
              <a:extLst>
                <a:ext uri="{FF2B5EF4-FFF2-40B4-BE49-F238E27FC236}">
                  <a16:creationId xmlns:a16="http://schemas.microsoft.com/office/drawing/2014/main" id="{E3712B9A-55B8-43F8-801C-9CA2513F7AB9}"/>
                </a:ext>
              </a:extLst>
            </p:cNvPr>
            <p:cNvSpPr/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pFill/>
            <a:ln w="25400">
              <a:noFill/>
            </a:ln>
            <a:effectLst/>
          </p:spPr>
          <p:txBody>
            <a:bodyPr vert="horz" wrap="square" lIns="55721" tIns="27861" rIns="55721" bIns="27861" numCol="1" anchor="t" anchorCtr="0" compatLnSpc="1"/>
            <a:lstStyle/>
            <a:p>
              <a:endParaRPr lang="zh-CN" altLang="en-US" sz="2925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1" name="그룹 60">
            <a:extLst>
              <a:ext uri="{FF2B5EF4-FFF2-40B4-BE49-F238E27FC236}">
                <a16:creationId xmlns:a16="http://schemas.microsoft.com/office/drawing/2014/main" id="{8CA563E5-1AB1-445D-A03B-116C75F529A7}"/>
              </a:ext>
            </a:extLst>
          </p:cNvPr>
          <p:cNvGrpSpPr/>
          <p:nvPr/>
        </p:nvGrpSpPr>
        <p:grpSpPr>
          <a:xfrm>
            <a:off x="4064726" y="967610"/>
            <a:ext cx="857173" cy="52239"/>
            <a:chOff x="-1488724" y="-815796"/>
            <a:chExt cx="1406643" cy="85725"/>
          </a:xfrm>
        </p:grpSpPr>
        <p:sp>
          <p:nvSpPr>
            <p:cNvPr id="62" name="타원 61">
              <a:extLst>
                <a:ext uri="{FF2B5EF4-FFF2-40B4-BE49-F238E27FC236}">
                  <a16:creationId xmlns:a16="http://schemas.microsoft.com/office/drawing/2014/main" id="{AE665124-0EC1-48F9-8690-739CCFCD62EB}"/>
                </a:ext>
              </a:extLst>
            </p:cNvPr>
            <p:cNvSpPr/>
            <p:nvPr/>
          </p:nvSpPr>
          <p:spPr>
            <a:xfrm>
              <a:off x="-1488724" y="-815796"/>
              <a:ext cx="85725" cy="85725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63" name="타원 62">
              <a:extLst>
                <a:ext uri="{FF2B5EF4-FFF2-40B4-BE49-F238E27FC236}">
                  <a16:creationId xmlns:a16="http://schemas.microsoft.com/office/drawing/2014/main" id="{5DD3AD28-A365-4671-8C63-E911D9A5F86B}"/>
                </a:ext>
              </a:extLst>
            </p:cNvPr>
            <p:cNvSpPr/>
            <p:nvPr/>
          </p:nvSpPr>
          <p:spPr>
            <a:xfrm>
              <a:off x="-1158495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64" name="타원 63">
              <a:extLst>
                <a:ext uri="{FF2B5EF4-FFF2-40B4-BE49-F238E27FC236}">
                  <a16:creationId xmlns:a16="http://schemas.microsoft.com/office/drawing/2014/main" id="{B119E3A9-C0A3-4987-B45C-C95EA89A0FF5}"/>
                </a:ext>
              </a:extLst>
            </p:cNvPr>
            <p:cNvSpPr/>
            <p:nvPr/>
          </p:nvSpPr>
          <p:spPr>
            <a:xfrm>
              <a:off x="-828266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65" name="타원 64">
              <a:extLst>
                <a:ext uri="{FF2B5EF4-FFF2-40B4-BE49-F238E27FC236}">
                  <a16:creationId xmlns:a16="http://schemas.microsoft.com/office/drawing/2014/main" id="{D79C8673-E309-4C99-A589-35DAE19CB9BD}"/>
                </a:ext>
              </a:extLst>
            </p:cNvPr>
            <p:cNvSpPr/>
            <p:nvPr/>
          </p:nvSpPr>
          <p:spPr>
            <a:xfrm>
              <a:off x="-498037" y="-815796"/>
              <a:ext cx="85725" cy="85725"/>
            </a:xfrm>
            <a:prstGeom prst="ellipse">
              <a:avLst/>
            </a:prstGeom>
            <a:solidFill>
              <a:srgbClr val="BE001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66" name="타원 65">
              <a:extLst>
                <a:ext uri="{FF2B5EF4-FFF2-40B4-BE49-F238E27FC236}">
                  <a16:creationId xmlns:a16="http://schemas.microsoft.com/office/drawing/2014/main" id="{540572D2-211F-49CD-A7D5-04E5967C142F}"/>
                </a:ext>
              </a:extLst>
            </p:cNvPr>
            <p:cNvSpPr/>
            <p:nvPr/>
          </p:nvSpPr>
          <p:spPr>
            <a:xfrm>
              <a:off x="-167806" y="-815796"/>
              <a:ext cx="85725" cy="85725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</p:grpSp>
    </p:spTree>
    <p:extLst>
      <p:ext uri="{BB962C8B-B14F-4D97-AF65-F5344CB8AC3E}">
        <p14:creationId xmlns:p14="http://schemas.microsoft.com/office/powerpoint/2010/main" val="26340792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3">
            <a:extLst>
              <a:ext uri="{FF2B5EF4-FFF2-40B4-BE49-F238E27FC236}">
                <a16:creationId xmlns:a16="http://schemas.microsoft.com/office/drawing/2014/main" id="{B57E5C88-C120-45DA-A8ED-E0F403D62918}"/>
              </a:ext>
            </a:extLst>
          </p:cNvPr>
          <p:cNvSpPr/>
          <p:nvPr/>
        </p:nvSpPr>
        <p:spPr>
          <a:xfrm>
            <a:off x="857251" y="2859046"/>
            <a:ext cx="7428533" cy="140427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97">
              <a:cs typeface="+mn-ea"/>
              <a:sym typeface="+mn-lt"/>
            </a:endParaRPr>
          </a:p>
        </p:txBody>
      </p:sp>
      <p:grpSp>
        <p:nvGrpSpPr>
          <p:cNvPr id="3" name="组合 45">
            <a:extLst>
              <a:ext uri="{FF2B5EF4-FFF2-40B4-BE49-F238E27FC236}">
                <a16:creationId xmlns:a16="http://schemas.microsoft.com/office/drawing/2014/main" id="{2DECBD37-23A9-41FC-8A83-48A8EDFC78B0}"/>
              </a:ext>
            </a:extLst>
          </p:cNvPr>
          <p:cNvGrpSpPr/>
          <p:nvPr/>
        </p:nvGrpSpPr>
        <p:grpSpPr>
          <a:xfrm rot="5400000">
            <a:off x="1960523" y="2654915"/>
            <a:ext cx="1878938" cy="1665293"/>
            <a:chOff x="3385822" y="2342962"/>
            <a:chExt cx="2463822" cy="2183669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830C799C-FEC8-4EA7-B07C-79C12C6C830B}"/>
                </a:ext>
              </a:extLst>
            </p:cNvPr>
            <p:cNvSpPr/>
            <p:nvPr/>
          </p:nvSpPr>
          <p:spPr bwMode="auto">
            <a:xfrm rot="10800000">
              <a:off x="3385822" y="2342962"/>
              <a:ext cx="2463822" cy="2183669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25400">
              <a:noFill/>
            </a:ln>
            <a:effectLst>
              <a:outerShdw blurRad="355600" dist="88900" dir="2700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55721" tIns="27861" rIns="55721" bIns="27861" numCol="1" anchor="t" anchorCtr="0" compatLnSpc="1"/>
            <a:lstStyle/>
            <a:p>
              <a:endParaRPr lang="zh-CN" altLang="en-US" sz="2925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F19DC4DC-F8A9-42B1-8896-23AF504933AE}"/>
                </a:ext>
              </a:extLst>
            </p:cNvPr>
            <p:cNvSpPr/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BE0010"/>
            </a:solidFill>
            <a:ln w="25400">
              <a:noFill/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55721" tIns="27861" rIns="55721" bIns="27861" numCol="1" anchor="t" anchorCtr="0" compatLnSpc="1"/>
            <a:lstStyle/>
            <a:p>
              <a:endParaRPr lang="zh-CN" altLang="en-US" sz="2925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" name="组合 117">
            <a:extLst>
              <a:ext uri="{FF2B5EF4-FFF2-40B4-BE49-F238E27FC236}">
                <a16:creationId xmlns:a16="http://schemas.microsoft.com/office/drawing/2014/main" id="{C7C0AA41-4F49-44E6-BB14-436D4F541C4F}"/>
              </a:ext>
            </a:extLst>
          </p:cNvPr>
          <p:cNvGrpSpPr/>
          <p:nvPr/>
        </p:nvGrpSpPr>
        <p:grpSpPr>
          <a:xfrm rot="5400000">
            <a:off x="1052478" y="4032640"/>
            <a:ext cx="889979" cy="788783"/>
            <a:chOff x="3385822" y="2342962"/>
            <a:chExt cx="2463822" cy="2183669"/>
          </a:xfrm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1645F07F-FAF2-4326-A94B-8FA1AA6C981F}"/>
                </a:ext>
              </a:extLst>
            </p:cNvPr>
            <p:cNvSpPr/>
            <p:nvPr/>
          </p:nvSpPr>
          <p:spPr bwMode="auto">
            <a:xfrm rot="10800000">
              <a:off x="3385822" y="2342962"/>
              <a:ext cx="2463822" cy="2183669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25400">
              <a:noFill/>
            </a:ln>
            <a:effectLst/>
          </p:spPr>
          <p:txBody>
            <a:bodyPr vert="horz" wrap="square" lIns="55721" tIns="27861" rIns="55721" bIns="27861" numCol="1" anchor="t" anchorCtr="0" compatLnSpc="1"/>
            <a:lstStyle/>
            <a:p>
              <a:endParaRPr lang="zh-CN" altLang="en-US" sz="2925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A4045F54-249B-4F73-B299-1B14CA999BD8}"/>
                </a:ext>
              </a:extLst>
            </p:cNvPr>
            <p:cNvSpPr/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404040"/>
            </a:solidFill>
            <a:ln w="25400">
              <a:noFill/>
            </a:ln>
            <a:effectLst/>
          </p:spPr>
          <p:txBody>
            <a:bodyPr vert="horz" wrap="square" lIns="55721" tIns="27861" rIns="55721" bIns="27861" numCol="1" anchor="t" anchorCtr="0" compatLnSpc="1"/>
            <a:lstStyle/>
            <a:p>
              <a:endParaRPr lang="zh-CN" altLang="en-US" sz="2925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9" name="组合 120">
            <a:extLst>
              <a:ext uri="{FF2B5EF4-FFF2-40B4-BE49-F238E27FC236}">
                <a16:creationId xmlns:a16="http://schemas.microsoft.com/office/drawing/2014/main" id="{EA9D5CB3-C059-4F38-9113-71CD7A47FFE6}"/>
              </a:ext>
            </a:extLst>
          </p:cNvPr>
          <p:cNvGrpSpPr/>
          <p:nvPr/>
        </p:nvGrpSpPr>
        <p:grpSpPr>
          <a:xfrm rot="5400000">
            <a:off x="3712016" y="1815885"/>
            <a:ext cx="755922" cy="669969"/>
            <a:chOff x="3385822" y="2342962"/>
            <a:chExt cx="2463822" cy="2183669"/>
          </a:xfrm>
          <a:solidFill>
            <a:srgbClr val="BE0010"/>
          </a:solidFill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95A6994-62BC-4DC6-8620-A5300BD56D24}"/>
                </a:ext>
              </a:extLst>
            </p:cNvPr>
            <p:cNvSpPr/>
            <p:nvPr/>
          </p:nvSpPr>
          <p:spPr bwMode="auto">
            <a:xfrm rot="10800000">
              <a:off x="3385822" y="2342962"/>
              <a:ext cx="2463822" cy="2183669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pFill/>
            <a:ln w="25400">
              <a:noFill/>
            </a:ln>
            <a:effectLst/>
          </p:spPr>
          <p:txBody>
            <a:bodyPr vert="horz" wrap="square" lIns="55721" tIns="27861" rIns="55721" bIns="27861" numCol="1" anchor="t" anchorCtr="0" compatLnSpc="1"/>
            <a:lstStyle/>
            <a:p>
              <a:endParaRPr lang="zh-CN" altLang="en-US" sz="2925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77140BA3-79C1-4C31-8178-FC4E3AA7B4AA}"/>
                </a:ext>
              </a:extLst>
            </p:cNvPr>
            <p:cNvSpPr/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pFill/>
            <a:ln w="25400">
              <a:noFill/>
            </a:ln>
            <a:effectLst/>
          </p:spPr>
          <p:txBody>
            <a:bodyPr vert="horz" wrap="square" lIns="55721" tIns="27861" rIns="55721" bIns="27861" numCol="1" anchor="t" anchorCtr="0" compatLnSpc="1"/>
            <a:lstStyle/>
            <a:p>
              <a:endParaRPr lang="zh-CN" altLang="en-US" sz="2925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2" name="文本框 32">
            <a:extLst>
              <a:ext uri="{FF2B5EF4-FFF2-40B4-BE49-F238E27FC236}">
                <a16:creationId xmlns:a16="http://schemas.microsoft.com/office/drawing/2014/main" id="{E35295DE-AEF5-435D-986C-10CC6856BFAF}"/>
              </a:ext>
            </a:extLst>
          </p:cNvPr>
          <p:cNvSpPr txBox="1"/>
          <p:nvPr/>
        </p:nvSpPr>
        <p:spPr>
          <a:xfrm>
            <a:off x="1982597" y="2944099"/>
            <a:ext cx="1772646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850" dirty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ea"/>
                <a:sym typeface="+mn-lt"/>
              </a:rPr>
              <a:t>4</a:t>
            </a:r>
            <a:endParaRPr lang="zh-CN" altLang="en-US" sz="5850" dirty="0">
              <a:solidFill>
                <a:schemeClr val="bg1"/>
              </a:solidFill>
              <a:latin typeface="나눔스퀘어 ExtraBold" panose="020B0600000101010101" pitchFamily="50" charset="-127"/>
              <a:cs typeface="+mn-ea"/>
              <a:sym typeface="+mn-lt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49094E40-AE46-42A5-9E76-81E9C12FD24B}"/>
              </a:ext>
            </a:extLst>
          </p:cNvPr>
          <p:cNvSpPr/>
          <p:nvPr/>
        </p:nvSpPr>
        <p:spPr>
          <a:xfrm>
            <a:off x="5126197" y="3218578"/>
            <a:ext cx="995914" cy="5961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</a:pPr>
            <a:r>
              <a:rPr lang="ko-KR" altLang="en-US" sz="2925" spc="-183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결 론</a:t>
            </a:r>
            <a:endParaRPr lang="en-US" altLang="ko-KR" sz="2925" spc="-183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40404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615846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직사각형 65">
            <a:extLst>
              <a:ext uri="{FF2B5EF4-FFF2-40B4-BE49-F238E27FC236}">
                <a16:creationId xmlns:a16="http://schemas.microsoft.com/office/drawing/2014/main" id="{67B1AA1B-6267-45D8-9C34-464C72893BDB}"/>
              </a:ext>
            </a:extLst>
          </p:cNvPr>
          <p:cNvSpPr/>
          <p:nvPr/>
        </p:nvSpPr>
        <p:spPr>
          <a:xfrm>
            <a:off x="1016767" y="1972106"/>
            <a:ext cx="7215995" cy="3638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29" name="순서도: 병합 28">
            <a:extLst>
              <a:ext uri="{FF2B5EF4-FFF2-40B4-BE49-F238E27FC236}">
                <a16:creationId xmlns:a16="http://schemas.microsoft.com/office/drawing/2014/main" id="{578055CC-07BA-46B2-AE71-3DE8DC6B9E8B}"/>
              </a:ext>
            </a:extLst>
          </p:cNvPr>
          <p:cNvSpPr/>
          <p:nvPr/>
        </p:nvSpPr>
        <p:spPr>
          <a:xfrm rot="10800000">
            <a:off x="1701031" y="2374313"/>
            <a:ext cx="166118" cy="166118"/>
          </a:xfrm>
          <a:prstGeom prst="flowChartMerge">
            <a:avLst/>
          </a:prstGeom>
          <a:solidFill>
            <a:srgbClr val="BA151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97" dirty="0"/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A4D55D8E-4B9D-494F-A651-C02C3E89E169}"/>
              </a:ext>
            </a:extLst>
          </p:cNvPr>
          <p:cNvSpPr/>
          <p:nvPr/>
        </p:nvSpPr>
        <p:spPr>
          <a:xfrm>
            <a:off x="1902225" y="2307492"/>
            <a:ext cx="6039345" cy="843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차기 정부 정책 방향 </a:t>
            </a:r>
            <a:r>
              <a:rPr lang="en-US" altLang="ko-KR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: </a:t>
            </a:r>
            <a:r>
              <a:rPr lang="ko-KR" altLang="en-US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싱가포르 보다 기업하기 좋은 나라 만들자</a:t>
            </a:r>
            <a:endParaRPr lang="en-US" altLang="ko-KR" sz="1523" b="1" spc="-92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BE0010"/>
              </a:solidFill>
              <a:latin typeface="Sandoll 돌 02 Medium" panose="020B0600000101010101" pitchFamily="34" charset="-127"/>
              <a:ea typeface="Sandoll 돌 02 Medium" panose="020B0600000101010101" pitchFamily="34" charset="-127"/>
            </a:endParaRPr>
          </a:p>
          <a:p>
            <a:pPr>
              <a:lnSpc>
                <a:spcPct val="110000"/>
              </a:lnSpc>
            </a:pPr>
            <a:r>
              <a:rPr lang="en-US" altLang="ko-KR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                               </a:t>
            </a:r>
            <a:r>
              <a:rPr lang="ko-KR" altLang="en-US" sz="1523" b="1" spc="-92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핀테크</a:t>
            </a:r>
            <a:r>
              <a:rPr lang="ko-KR" altLang="en-US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 </a:t>
            </a:r>
            <a:r>
              <a:rPr lang="ko-KR" altLang="en-US" sz="1523" b="1" spc="-92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핀테크</a:t>
            </a:r>
            <a:r>
              <a:rPr lang="ko-KR" altLang="en-US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 집중 육성 필요</a:t>
            </a:r>
            <a:r>
              <a:rPr lang="en-US" altLang="ko-KR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, </a:t>
            </a:r>
          </a:p>
          <a:p>
            <a:pPr>
              <a:lnSpc>
                <a:spcPct val="110000"/>
              </a:lnSpc>
            </a:pPr>
            <a:r>
              <a:rPr lang="en-US" altLang="ko-KR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                               </a:t>
            </a:r>
            <a:r>
              <a:rPr lang="ko-KR" altLang="en-US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디지털 금융분야 한국의 경쟁력 제고 필요</a:t>
            </a:r>
            <a:endParaRPr lang="en-US" altLang="ko-KR" sz="1523" b="1" spc="-92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BE0010"/>
              </a:solidFill>
              <a:latin typeface="Sandoll 돌 02 Medium" panose="020B0600000101010101" pitchFamily="34" charset="-127"/>
              <a:ea typeface="Sandoll 돌 02 Medium" panose="020B0600000101010101" pitchFamily="34" charset="-127"/>
            </a:endParaRPr>
          </a:p>
        </p:txBody>
      </p:sp>
      <p:sp>
        <p:nvSpPr>
          <p:cNvPr id="33" name="순서도: 병합 32">
            <a:extLst>
              <a:ext uri="{FF2B5EF4-FFF2-40B4-BE49-F238E27FC236}">
                <a16:creationId xmlns:a16="http://schemas.microsoft.com/office/drawing/2014/main" id="{58DE168D-2908-4167-B8C1-D4E3D87D16E1}"/>
              </a:ext>
            </a:extLst>
          </p:cNvPr>
          <p:cNvSpPr/>
          <p:nvPr/>
        </p:nvSpPr>
        <p:spPr>
          <a:xfrm rot="10800000">
            <a:off x="1701031" y="3376369"/>
            <a:ext cx="166118" cy="166118"/>
          </a:xfrm>
          <a:prstGeom prst="flowChartMerge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97" dirty="0"/>
          </a:p>
        </p:txBody>
      </p: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7FC832B0-C38E-490C-ACCD-BAD9A1409F48}"/>
              </a:ext>
            </a:extLst>
          </p:cNvPr>
          <p:cNvSpPr/>
          <p:nvPr/>
        </p:nvSpPr>
        <p:spPr>
          <a:xfrm>
            <a:off x="1968799" y="3320299"/>
            <a:ext cx="6449516" cy="326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4</a:t>
            </a:r>
            <a:r>
              <a:rPr lang="ko-KR" altLang="en-US" sz="1523" b="1" spc="-92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차산업</a:t>
            </a:r>
            <a:r>
              <a:rPr lang="ko-KR" altLang="en-US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 규제 완화 </a:t>
            </a:r>
            <a:r>
              <a:rPr lang="en-US" altLang="ko-KR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: </a:t>
            </a:r>
            <a:r>
              <a:rPr lang="ko-KR" altLang="en-US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우버</a:t>
            </a:r>
            <a:r>
              <a:rPr lang="en-US" altLang="ko-KR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, </a:t>
            </a:r>
            <a:r>
              <a:rPr lang="ko-KR" altLang="en-US" sz="1523" b="1" spc="-92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에이비엔비</a:t>
            </a:r>
            <a:r>
              <a:rPr lang="en-US" altLang="ko-KR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, </a:t>
            </a:r>
            <a:r>
              <a:rPr lang="ko-KR" altLang="en-US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타다 금지 → 한국 도태</a:t>
            </a:r>
          </a:p>
        </p:txBody>
      </p:sp>
      <p:sp>
        <p:nvSpPr>
          <p:cNvPr id="58" name="순서도: 병합 57">
            <a:extLst>
              <a:ext uri="{FF2B5EF4-FFF2-40B4-BE49-F238E27FC236}">
                <a16:creationId xmlns:a16="http://schemas.microsoft.com/office/drawing/2014/main" id="{15468663-D8CC-4354-A865-0E730CEBE38E}"/>
              </a:ext>
            </a:extLst>
          </p:cNvPr>
          <p:cNvSpPr/>
          <p:nvPr/>
        </p:nvSpPr>
        <p:spPr>
          <a:xfrm rot="10800000">
            <a:off x="1701031" y="3771196"/>
            <a:ext cx="166118" cy="166118"/>
          </a:xfrm>
          <a:prstGeom prst="flowChartMerge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97" dirty="0"/>
          </a:p>
        </p:txBody>
      </p:sp>
      <p:sp>
        <p:nvSpPr>
          <p:cNvPr id="59" name="직사각형 58">
            <a:extLst>
              <a:ext uri="{FF2B5EF4-FFF2-40B4-BE49-F238E27FC236}">
                <a16:creationId xmlns:a16="http://schemas.microsoft.com/office/drawing/2014/main" id="{3BD0EAC7-BC72-43AD-A979-F11699A0A4DB}"/>
              </a:ext>
            </a:extLst>
          </p:cNvPr>
          <p:cNvSpPr/>
          <p:nvPr/>
        </p:nvSpPr>
        <p:spPr>
          <a:xfrm>
            <a:off x="1968799" y="3715125"/>
            <a:ext cx="6449516" cy="326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한국 국제금융 </a:t>
            </a:r>
            <a:r>
              <a:rPr lang="en-US" altLang="ko-KR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30</a:t>
            </a:r>
            <a:r>
              <a:rPr lang="ko-KR" altLang="en-US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위</a:t>
            </a:r>
            <a:r>
              <a:rPr lang="en-US" altLang="ko-KR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, </a:t>
            </a:r>
            <a:r>
              <a:rPr lang="ko-KR" altLang="en-US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제조업 세계 </a:t>
            </a:r>
            <a:r>
              <a:rPr lang="en-US" altLang="ko-KR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5</a:t>
            </a:r>
            <a:r>
              <a:rPr lang="ko-KR" altLang="en-US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위</a:t>
            </a:r>
          </a:p>
        </p:txBody>
      </p:sp>
      <p:sp>
        <p:nvSpPr>
          <p:cNvPr id="60" name="순서도: 병합 59">
            <a:extLst>
              <a:ext uri="{FF2B5EF4-FFF2-40B4-BE49-F238E27FC236}">
                <a16:creationId xmlns:a16="http://schemas.microsoft.com/office/drawing/2014/main" id="{B61AA54D-5FA9-43B5-80F8-1C989C104628}"/>
              </a:ext>
            </a:extLst>
          </p:cNvPr>
          <p:cNvSpPr/>
          <p:nvPr/>
        </p:nvSpPr>
        <p:spPr>
          <a:xfrm rot="10800000">
            <a:off x="1701031" y="4196037"/>
            <a:ext cx="166118" cy="166118"/>
          </a:xfrm>
          <a:prstGeom prst="flowChartMerge">
            <a:avLst/>
          </a:prstGeom>
          <a:solidFill>
            <a:srgbClr val="BE001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97" dirty="0">
              <a:solidFill>
                <a:srgbClr val="BE0010"/>
              </a:solidFill>
            </a:endParaRPr>
          </a:p>
        </p:txBody>
      </p:sp>
      <p:sp>
        <p:nvSpPr>
          <p:cNvPr id="61" name="직사각형 60">
            <a:extLst>
              <a:ext uri="{FF2B5EF4-FFF2-40B4-BE49-F238E27FC236}">
                <a16:creationId xmlns:a16="http://schemas.microsoft.com/office/drawing/2014/main" id="{5658A559-40F8-4D09-9119-F32B1AFBD671}"/>
              </a:ext>
            </a:extLst>
          </p:cNvPr>
          <p:cNvSpPr/>
          <p:nvPr/>
        </p:nvSpPr>
        <p:spPr>
          <a:xfrm>
            <a:off x="1968799" y="4139967"/>
            <a:ext cx="6449516" cy="326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디지털 금융분야 네거티브 규제 도입</a:t>
            </a:r>
            <a:r>
              <a:rPr lang="en-US" altLang="ko-KR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(</a:t>
            </a:r>
            <a:r>
              <a:rPr lang="ko-KR" altLang="en-US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미국 등</a:t>
            </a:r>
            <a:r>
              <a:rPr lang="en-US" altLang="ko-KR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)</a:t>
            </a:r>
          </a:p>
        </p:txBody>
      </p:sp>
      <p:sp>
        <p:nvSpPr>
          <p:cNvPr id="62" name="순서도: 병합 61">
            <a:extLst>
              <a:ext uri="{FF2B5EF4-FFF2-40B4-BE49-F238E27FC236}">
                <a16:creationId xmlns:a16="http://schemas.microsoft.com/office/drawing/2014/main" id="{64FF19A5-47C0-4FFA-A9A1-01E40A0B53CA}"/>
              </a:ext>
            </a:extLst>
          </p:cNvPr>
          <p:cNvSpPr/>
          <p:nvPr/>
        </p:nvSpPr>
        <p:spPr>
          <a:xfrm rot="10800000">
            <a:off x="1701031" y="4588849"/>
            <a:ext cx="166118" cy="166118"/>
          </a:xfrm>
          <a:prstGeom prst="flowChartMerge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97" dirty="0"/>
          </a:p>
        </p:txBody>
      </p:sp>
      <p:sp>
        <p:nvSpPr>
          <p:cNvPr id="63" name="직사각형 62">
            <a:extLst>
              <a:ext uri="{FF2B5EF4-FFF2-40B4-BE49-F238E27FC236}">
                <a16:creationId xmlns:a16="http://schemas.microsoft.com/office/drawing/2014/main" id="{78AF3EA8-A5FC-45A6-A064-E8732092D2ED}"/>
              </a:ext>
            </a:extLst>
          </p:cNvPr>
          <p:cNvSpPr/>
          <p:nvPr/>
        </p:nvSpPr>
        <p:spPr>
          <a:xfrm>
            <a:off x="1968799" y="4532779"/>
            <a:ext cx="6449516" cy="326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국회 입법 </a:t>
            </a:r>
            <a:r>
              <a:rPr lang="en-US" altLang="ko-KR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95%</a:t>
            </a:r>
            <a:r>
              <a:rPr lang="ko-KR" altLang="en-US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모두 규제법 → 한국 </a:t>
            </a:r>
            <a:r>
              <a:rPr lang="en-US" altLang="ko-KR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4</a:t>
            </a:r>
            <a:r>
              <a:rPr lang="ko-KR" altLang="en-US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차 산업 주도하자</a:t>
            </a:r>
          </a:p>
        </p:txBody>
      </p:sp>
      <p:sp>
        <p:nvSpPr>
          <p:cNvPr id="64" name="순서도: 병합 63">
            <a:extLst>
              <a:ext uri="{FF2B5EF4-FFF2-40B4-BE49-F238E27FC236}">
                <a16:creationId xmlns:a16="http://schemas.microsoft.com/office/drawing/2014/main" id="{9C596786-3606-4E52-A12D-928BC29D5CC0}"/>
              </a:ext>
            </a:extLst>
          </p:cNvPr>
          <p:cNvSpPr/>
          <p:nvPr/>
        </p:nvSpPr>
        <p:spPr>
          <a:xfrm rot="10800000">
            <a:off x="1701031" y="4957416"/>
            <a:ext cx="166118" cy="166118"/>
          </a:xfrm>
          <a:prstGeom prst="flowChartMerge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97" dirty="0"/>
          </a:p>
        </p:txBody>
      </p:sp>
      <p:sp>
        <p:nvSpPr>
          <p:cNvPr id="65" name="직사각형 64">
            <a:extLst>
              <a:ext uri="{FF2B5EF4-FFF2-40B4-BE49-F238E27FC236}">
                <a16:creationId xmlns:a16="http://schemas.microsoft.com/office/drawing/2014/main" id="{492A9BF0-8306-4A27-B608-5B6A359D8473}"/>
              </a:ext>
            </a:extLst>
          </p:cNvPr>
          <p:cNvSpPr/>
          <p:nvPr/>
        </p:nvSpPr>
        <p:spPr>
          <a:xfrm>
            <a:off x="1968799" y="4901346"/>
            <a:ext cx="6449516" cy="326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글로벌 시가총액</a:t>
            </a:r>
            <a:r>
              <a:rPr lang="en-US" altLang="ko-KR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: </a:t>
            </a:r>
            <a:r>
              <a:rPr lang="ko-KR" altLang="en-US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한국</a:t>
            </a:r>
            <a:r>
              <a:rPr lang="en-US" altLang="ko-KR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1.5%, </a:t>
            </a:r>
            <a:r>
              <a:rPr lang="ko-KR" altLang="en-US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미국</a:t>
            </a:r>
            <a:r>
              <a:rPr lang="en-US" altLang="ko-KR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60%, </a:t>
            </a:r>
            <a:r>
              <a:rPr lang="ko-KR" altLang="en-US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일본 </a:t>
            </a:r>
            <a:r>
              <a:rPr lang="en-US" altLang="ko-KR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5%, </a:t>
            </a:r>
            <a:r>
              <a:rPr lang="ko-KR" altLang="en-US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중국 </a:t>
            </a:r>
            <a:r>
              <a:rPr lang="en-US" altLang="ko-KR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4%</a:t>
            </a:r>
          </a:p>
        </p:txBody>
      </p:sp>
      <p:grpSp>
        <p:nvGrpSpPr>
          <p:cNvPr id="67" name="그룹 66">
            <a:extLst>
              <a:ext uri="{FF2B5EF4-FFF2-40B4-BE49-F238E27FC236}">
                <a16:creationId xmlns:a16="http://schemas.microsoft.com/office/drawing/2014/main" id="{92DCA628-7629-43CE-9D7E-F4C3410605A9}"/>
              </a:ext>
            </a:extLst>
          </p:cNvPr>
          <p:cNvGrpSpPr/>
          <p:nvPr/>
        </p:nvGrpSpPr>
        <p:grpSpPr>
          <a:xfrm>
            <a:off x="1093227" y="1641094"/>
            <a:ext cx="3478774" cy="383813"/>
            <a:chOff x="-124634" y="682632"/>
            <a:chExt cx="1700299" cy="658392"/>
          </a:xfrm>
        </p:grpSpPr>
        <p:sp>
          <p:nvSpPr>
            <p:cNvPr id="68" name="사각형: 둥근 모서리 67">
              <a:extLst>
                <a:ext uri="{FF2B5EF4-FFF2-40B4-BE49-F238E27FC236}">
                  <a16:creationId xmlns:a16="http://schemas.microsoft.com/office/drawing/2014/main" id="{067D94BA-66E5-4419-8AEB-F8C98EB2B45B}"/>
                </a:ext>
              </a:extLst>
            </p:cNvPr>
            <p:cNvSpPr/>
            <p:nvPr/>
          </p:nvSpPr>
          <p:spPr>
            <a:xfrm>
              <a:off x="-124634" y="682632"/>
              <a:ext cx="1700299" cy="646331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19"/>
            </a:p>
          </p:txBody>
        </p:sp>
        <p:sp>
          <p:nvSpPr>
            <p:cNvPr id="69" name="직사각형 68">
              <a:extLst>
                <a:ext uri="{FF2B5EF4-FFF2-40B4-BE49-F238E27FC236}">
                  <a16:creationId xmlns:a16="http://schemas.microsoft.com/office/drawing/2014/main" id="{4F980289-EC50-492E-8FC4-3CECB19D7570}"/>
                </a:ext>
              </a:extLst>
            </p:cNvPr>
            <p:cNvSpPr/>
            <p:nvPr/>
          </p:nvSpPr>
          <p:spPr>
            <a:xfrm>
              <a:off x="533235" y="732331"/>
              <a:ext cx="938882" cy="608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706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결 론</a:t>
              </a:r>
              <a:endParaRPr lang="en-US" altLang="ko-KR" sz="1706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endParaRPr>
            </a:p>
          </p:txBody>
        </p: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F9CD34FE-93EB-4410-9DFA-1927368D2107}"/>
              </a:ext>
            </a:extLst>
          </p:cNvPr>
          <p:cNvGrpSpPr/>
          <p:nvPr/>
        </p:nvGrpSpPr>
        <p:grpSpPr>
          <a:xfrm>
            <a:off x="4064726" y="967610"/>
            <a:ext cx="857173" cy="52239"/>
            <a:chOff x="-1488724" y="-815796"/>
            <a:chExt cx="1406643" cy="85725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DDF49E8C-586D-450D-8D74-49E9BA64E0EC}"/>
                </a:ext>
              </a:extLst>
            </p:cNvPr>
            <p:cNvSpPr/>
            <p:nvPr/>
          </p:nvSpPr>
          <p:spPr>
            <a:xfrm>
              <a:off x="-1488724" y="-815796"/>
              <a:ext cx="85725" cy="85725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28" name="타원 27">
              <a:extLst>
                <a:ext uri="{FF2B5EF4-FFF2-40B4-BE49-F238E27FC236}">
                  <a16:creationId xmlns:a16="http://schemas.microsoft.com/office/drawing/2014/main" id="{76924CBF-3DA8-48EB-9697-D6D636E3E7B9}"/>
                </a:ext>
              </a:extLst>
            </p:cNvPr>
            <p:cNvSpPr/>
            <p:nvPr/>
          </p:nvSpPr>
          <p:spPr>
            <a:xfrm>
              <a:off x="-1158495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34" name="타원 33">
              <a:extLst>
                <a:ext uri="{FF2B5EF4-FFF2-40B4-BE49-F238E27FC236}">
                  <a16:creationId xmlns:a16="http://schemas.microsoft.com/office/drawing/2014/main" id="{C439AD18-4458-41DD-94DD-984727FF14BA}"/>
                </a:ext>
              </a:extLst>
            </p:cNvPr>
            <p:cNvSpPr/>
            <p:nvPr/>
          </p:nvSpPr>
          <p:spPr>
            <a:xfrm>
              <a:off x="-828266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35" name="타원 34">
              <a:extLst>
                <a:ext uri="{FF2B5EF4-FFF2-40B4-BE49-F238E27FC236}">
                  <a16:creationId xmlns:a16="http://schemas.microsoft.com/office/drawing/2014/main" id="{456D7A1D-F6BF-4C62-8343-7CBED7735526}"/>
                </a:ext>
              </a:extLst>
            </p:cNvPr>
            <p:cNvSpPr/>
            <p:nvPr/>
          </p:nvSpPr>
          <p:spPr>
            <a:xfrm>
              <a:off x="-498037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36" name="타원 35">
              <a:extLst>
                <a:ext uri="{FF2B5EF4-FFF2-40B4-BE49-F238E27FC236}">
                  <a16:creationId xmlns:a16="http://schemas.microsoft.com/office/drawing/2014/main" id="{B0CAD425-440C-43C5-BC37-33BA06707C68}"/>
                </a:ext>
              </a:extLst>
            </p:cNvPr>
            <p:cNvSpPr/>
            <p:nvPr/>
          </p:nvSpPr>
          <p:spPr>
            <a:xfrm>
              <a:off x="-167806" y="-815796"/>
              <a:ext cx="85725" cy="85725"/>
            </a:xfrm>
            <a:prstGeom prst="ellipse">
              <a:avLst/>
            </a:prstGeom>
            <a:solidFill>
              <a:srgbClr val="BE001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</p:grpSp>
    </p:spTree>
    <p:extLst>
      <p:ext uri="{BB962C8B-B14F-4D97-AF65-F5344CB8AC3E}">
        <p14:creationId xmlns:p14="http://schemas.microsoft.com/office/powerpoint/2010/main" val="110220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0">
        <p14:pan dir="u"/>
      </p:transition>
    </mc:Choice>
    <mc:Fallback xmlns="">
      <p:transition spd="slow" advTm="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>
            <a:extLst>
              <a:ext uri="{FF2B5EF4-FFF2-40B4-BE49-F238E27FC236}">
                <a16:creationId xmlns:a16="http://schemas.microsoft.com/office/drawing/2014/main" id="{5112D234-CA09-4701-AED8-86A589E6DBEC}"/>
              </a:ext>
            </a:extLst>
          </p:cNvPr>
          <p:cNvSpPr/>
          <p:nvPr/>
        </p:nvSpPr>
        <p:spPr>
          <a:xfrm>
            <a:off x="964528" y="1838325"/>
            <a:ext cx="7215995" cy="3638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29" name="순서도: 병합 28">
            <a:extLst>
              <a:ext uri="{FF2B5EF4-FFF2-40B4-BE49-F238E27FC236}">
                <a16:creationId xmlns:a16="http://schemas.microsoft.com/office/drawing/2014/main" id="{578055CC-07BA-46B2-AE71-3DE8DC6B9E8B}"/>
              </a:ext>
            </a:extLst>
          </p:cNvPr>
          <p:cNvSpPr/>
          <p:nvPr/>
        </p:nvSpPr>
        <p:spPr>
          <a:xfrm rot="10800000">
            <a:off x="1701031" y="2374313"/>
            <a:ext cx="166118" cy="166118"/>
          </a:xfrm>
          <a:prstGeom prst="flowChartMerge">
            <a:avLst/>
          </a:prstGeom>
          <a:solidFill>
            <a:srgbClr val="BA151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97" dirty="0"/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A4D55D8E-4B9D-494F-A651-C02C3E89E169}"/>
              </a:ext>
            </a:extLst>
          </p:cNvPr>
          <p:cNvSpPr/>
          <p:nvPr/>
        </p:nvSpPr>
        <p:spPr>
          <a:xfrm>
            <a:off x="1902225" y="2307493"/>
            <a:ext cx="6039345" cy="328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실체가 없는 “</a:t>
            </a:r>
            <a:r>
              <a:rPr lang="ko-KR" altLang="en-US" sz="1523" b="1" spc="-92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핀테크</a:t>
            </a:r>
            <a:r>
              <a:rPr lang="ko-KR" altLang="en-US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 규제차익론＂</a:t>
            </a:r>
          </a:p>
        </p:txBody>
      </p:sp>
      <p:sp>
        <p:nvSpPr>
          <p:cNvPr id="31" name="순서도: 병합 30">
            <a:extLst>
              <a:ext uri="{FF2B5EF4-FFF2-40B4-BE49-F238E27FC236}">
                <a16:creationId xmlns:a16="http://schemas.microsoft.com/office/drawing/2014/main" id="{91B44DD3-7119-4489-ACBE-55233FD9A1C7}"/>
              </a:ext>
            </a:extLst>
          </p:cNvPr>
          <p:cNvSpPr/>
          <p:nvPr/>
        </p:nvSpPr>
        <p:spPr>
          <a:xfrm rot="10800000">
            <a:off x="1701031" y="2814554"/>
            <a:ext cx="166118" cy="166118"/>
          </a:xfrm>
          <a:prstGeom prst="flowChartMerge">
            <a:avLst/>
          </a:prstGeom>
          <a:solidFill>
            <a:srgbClr val="BE001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97" dirty="0"/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A0D4ADE2-699F-41A9-BF4D-974E1CEA27C0}"/>
              </a:ext>
            </a:extLst>
          </p:cNvPr>
          <p:cNvSpPr/>
          <p:nvPr/>
        </p:nvSpPr>
        <p:spPr>
          <a:xfrm>
            <a:off x="1911649" y="2758483"/>
            <a:ext cx="6449516" cy="586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1523" b="1" spc="-92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핀테크</a:t>
            </a:r>
            <a:r>
              <a:rPr lang="ko-KR" altLang="en-US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 은행 업무 </a:t>
            </a:r>
            <a:r>
              <a:rPr lang="en-US" altLang="ko-KR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: </a:t>
            </a:r>
            <a:r>
              <a:rPr lang="ko-KR" altLang="en-US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카카오뱅크</a:t>
            </a:r>
            <a:r>
              <a:rPr lang="en-US" altLang="ko-KR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, </a:t>
            </a:r>
            <a:r>
              <a:rPr lang="ko-KR" altLang="en-US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케이뱅크</a:t>
            </a:r>
            <a:r>
              <a:rPr lang="en-US" altLang="ko-KR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, </a:t>
            </a:r>
            <a:r>
              <a:rPr lang="ko-KR" altLang="en-US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인터넷 전문은행 라이선스  취득</a:t>
            </a:r>
            <a:endParaRPr lang="en-US" altLang="ko-KR" sz="1523" b="1" spc="-92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BE0010"/>
              </a:solidFill>
              <a:latin typeface="Sandoll 돌 02 Medium" panose="020B0600000101010101" pitchFamily="34" charset="-127"/>
              <a:ea typeface="Sandoll 돌 02 Medium" panose="020B0600000101010101" pitchFamily="34" charset="-127"/>
            </a:endParaRPr>
          </a:p>
          <a:p>
            <a:pPr>
              <a:lnSpc>
                <a:spcPct val="110000"/>
              </a:lnSpc>
            </a:pPr>
            <a:r>
              <a:rPr lang="en-US" altLang="ko-KR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                         </a:t>
            </a:r>
            <a:r>
              <a:rPr lang="ko-KR" altLang="en-US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 → 법에 따른 영업행위 규제 적용됨</a:t>
            </a:r>
            <a:r>
              <a:rPr lang="en-US" altLang="ko-KR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.</a:t>
            </a:r>
          </a:p>
        </p:txBody>
      </p:sp>
      <p:sp>
        <p:nvSpPr>
          <p:cNvPr id="33" name="순서도: 병합 32">
            <a:extLst>
              <a:ext uri="{FF2B5EF4-FFF2-40B4-BE49-F238E27FC236}">
                <a16:creationId xmlns:a16="http://schemas.microsoft.com/office/drawing/2014/main" id="{58DE168D-2908-4167-B8C1-D4E3D87D16E1}"/>
              </a:ext>
            </a:extLst>
          </p:cNvPr>
          <p:cNvSpPr/>
          <p:nvPr/>
        </p:nvSpPr>
        <p:spPr>
          <a:xfrm rot="10800000">
            <a:off x="1701031" y="3463318"/>
            <a:ext cx="166118" cy="166118"/>
          </a:xfrm>
          <a:prstGeom prst="flowChartMerge">
            <a:avLst/>
          </a:prstGeom>
          <a:solidFill>
            <a:srgbClr val="BE001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97" dirty="0"/>
          </a:p>
        </p:txBody>
      </p: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7FC832B0-C38E-490C-ACCD-BAD9A1409F48}"/>
              </a:ext>
            </a:extLst>
          </p:cNvPr>
          <p:cNvSpPr/>
          <p:nvPr/>
        </p:nvSpPr>
        <p:spPr>
          <a:xfrm>
            <a:off x="1911649" y="3407248"/>
            <a:ext cx="6449516" cy="586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1523" b="1" spc="-92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핀테크</a:t>
            </a:r>
            <a:r>
              <a:rPr lang="ko-KR" altLang="en-US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 플랫폼</a:t>
            </a:r>
            <a:r>
              <a:rPr lang="en-US" altLang="ko-KR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: </a:t>
            </a:r>
            <a:r>
              <a:rPr lang="ko-KR" altLang="en-US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금융상품 판매 중개 </a:t>
            </a:r>
            <a:r>
              <a:rPr lang="ko-KR" altLang="en-US" sz="1523" b="1" spc="-92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금소법</a:t>
            </a:r>
            <a:r>
              <a:rPr lang="en-US" altLang="ko-KR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, </a:t>
            </a:r>
            <a:r>
              <a:rPr lang="ko-KR" altLang="en-US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법에 따라 중개 라이선스 취득</a:t>
            </a:r>
            <a:r>
              <a:rPr lang="en-US" altLang="ko-KR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,  </a:t>
            </a:r>
            <a:r>
              <a:rPr lang="ko-KR" altLang="en-US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금소법상 규제 동일 적용</a:t>
            </a:r>
            <a:r>
              <a:rPr lang="en-US" altLang="ko-KR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.</a:t>
            </a:r>
          </a:p>
        </p:txBody>
      </p:sp>
      <p:sp>
        <p:nvSpPr>
          <p:cNvPr id="58" name="순서도: 병합 57">
            <a:extLst>
              <a:ext uri="{FF2B5EF4-FFF2-40B4-BE49-F238E27FC236}">
                <a16:creationId xmlns:a16="http://schemas.microsoft.com/office/drawing/2014/main" id="{15468663-D8CC-4354-A865-0E730CEBE38E}"/>
              </a:ext>
            </a:extLst>
          </p:cNvPr>
          <p:cNvSpPr/>
          <p:nvPr/>
        </p:nvSpPr>
        <p:spPr>
          <a:xfrm rot="10800000">
            <a:off x="1701031" y="4102314"/>
            <a:ext cx="166118" cy="166118"/>
          </a:xfrm>
          <a:prstGeom prst="flowChartMerge">
            <a:avLst/>
          </a:prstGeom>
          <a:solidFill>
            <a:srgbClr val="BE001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97" dirty="0"/>
          </a:p>
        </p:txBody>
      </p:sp>
      <p:sp>
        <p:nvSpPr>
          <p:cNvPr id="59" name="직사각형 58">
            <a:extLst>
              <a:ext uri="{FF2B5EF4-FFF2-40B4-BE49-F238E27FC236}">
                <a16:creationId xmlns:a16="http://schemas.microsoft.com/office/drawing/2014/main" id="{3BD0EAC7-BC72-43AD-A979-F11699A0A4DB}"/>
              </a:ext>
            </a:extLst>
          </p:cNvPr>
          <p:cNvSpPr/>
          <p:nvPr/>
        </p:nvSpPr>
        <p:spPr>
          <a:xfrm>
            <a:off x="1911649" y="4046244"/>
            <a:ext cx="6449516" cy="326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523" b="1" spc="-92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핀테크는</a:t>
            </a:r>
            <a:r>
              <a:rPr lang="ko-KR" altLang="en-US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 직접 금융상품을 개발하거나 판매하는 업무 수행 </a:t>
            </a:r>
            <a:r>
              <a:rPr lang="en-US" altLang="ko-KR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X </a:t>
            </a:r>
            <a:endParaRPr lang="ko-KR" altLang="en-US" sz="1523" b="1" spc="-92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BE0010"/>
              </a:solidFill>
              <a:latin typeface="Sandoll 돌 02 Medium" panose="020B0600000101010101" pitchFamily="34" charset="-127"/>
              <a:ea typeface="Sandoll 돌 02 Medium" panose="020B0600000101010101" pitchFamily="34" charset="-127"/>
            </a:endParaRPr>
          </a:p>
        </p:txBody>
      </p:sp>
      <p:sp>
        <p:nvSpPr>
          <p:cNvPr id="60" name="순서도: 병합 59">
            <a:extLst>
              <a:ext uri="{FF2B5EF4-FFF2-40B4-BE49-F238E27FC236}">
                <a16:creationId xmlns:a16="http://schemas.microsoft.com/office/drawing/2014/main" id="{B61AA54D-5FA9-43B5-80F8-1C989C104628}"/>
              </a:ext>
            </a:extLst>
          </p:cNvPr>
          <p:cNvSpPr/>
          <p:nvPr/>
        </p:nvSpPr>
        <p:spPr>
          <a:xfrm rot="10800000">
            <a:off x="1701031" y="4527155"/>
            <a:ext cx="166118" cy="166118"/>
          </a:xfrm>
          <a:prstGeom prst="flowChartMerge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97" dirty="0">
              <a:solidFill>
                <a:srgbClr val="BE0010"/>
              </a:solidFill>
            </a:endParaRPr>
          </a:p>
        </p:txBody>
      </p:sp>
      <p:sp>
        <p:nvSpPr>
          <p:cNvPr id="61" name="직사각형 60">
            <a:extLst>
              <a:ext uri="{FF2B5EF4-FFF2-40B4-BE49-F238E27FC236}">
                <a16:creationId xmlns:a16="http://schemas.microsoft.com/office/drawing/2014/main" id="{5658A559-40F8-4D09-9119-F32B1AFBD671}"/>
              </a:ext>
            </a:extLst>
          </p:cNvPr>
          <p:cNvSpPr/>
          <p:nvPr/>
        </p:nvSpPr>
        <p:spPr>
          <a:xfrm>
            <a:off x="1968799" y="4471085"/>
            <a:ext cx="6449516" cy="326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기능 차이를 고려하지 않은 규제차익론은 오류</a:t>
            </a: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8C80A751-12E4-4FC2-B41C-9C14AD6BDD45}"/>
              </a:ext>
            </a:extLst>
          </p:cNvPr>
          <p:cNvGrpSpPr/>
          <p:nvPr/>
        </p:nvGrpSpPr>
        <p:grpSpPr>
          <a:xfrm>
            <a:off x="1093227" y="1641094"/>
            <a:ext cx="3478774" cy="383813"/>
            <a:chOff x="-124634" y="682632"/>
            <a:chExt cx="1700299" cy="658392"/>
          </a:xfrm>
        </p:grpSpPr>
        <p:sp>
          <p:nvSpPr>
            <p:cNvPr id="20" name="사각형: 둥근 모서리 19">
              <a:extLst>
                <a:ext uri="{FF2B5EF4-FFF2-40B4-BE49-F238E27FC236}">
                  <a16:creationId xmlns:a16="http://schemas.microsoft.com/office/drawing/2014/main" id="{D0EF95F7-7153-467D-AD87-A3C6392FEC5A}"/>
                </a:ext>
              </a:extLst>
            </p:cNvPr>
            <p:cNvSpPr/>
            <p:nvPr/>
          </p:nvSpPr>
          <p:spPr>
            <a:xfrm>
              <a:off x="-124634" y="682632"/>
              <a:ext cx="1700299" cy="646331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19"/>
            </a:p>
          </p:txBody>
        </p:sp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0EB2210D-9904-4C03-AE3E-769DDA1CE56F}"/>
                </a:ext>
              </a:extLst>
            </p:cNvPr>
            <p:cNvSpPr/>
            <p:nvPr/>
          </p:nvSpPr>
          <p:spPr>
            <a:xfrm>
              <a:off x="533235" y="732331"/>
              <a:ext cx="938882" cy="608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706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결 론</a:t>
              </a:r>
              <a:endParaRPr lang="en-US" altLang="ko-KR" sz="1706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endParaRPr>
            </a:p>
          </p:txBody>
        </p: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D036214E-24CD-4FDC-921D-3985D80AE665}"/>
              </a:ext>
            </a:extLst>
          </p:cNvPr>
          <p:cNvGrpSpPr/>
          <p:nvPr/>
        </p:nvGrpSpPr>
        <p:grpSpPr>
          <a:xfrm>
            <a:off x="4064726" y="967610"/>
            <a:ext cx="857173" cy="52239"/>
            <a:chOff x="-1488724" y="-815796"/>
            <a:chExt cx="1406643" cy="85725"/>
          </a:xfrm>
        </p:grpSpPr>
        <p:sp>
          <p:nvSpPr>
            <p:cNvPr id="23" name="타원 22">
              <a:extLst>
                <a:ext uri="{FF2B5EF4-FFF2-40B4-BE49-F238E27FC236}">
                  <a16:creationId xmlns:a16="http://schemas.microsoft.com/office/drawing/2014/main" id="{EDA5FF16-DE43-4E7D-94F8-07AE972E79C3}"/>
                </a:ext>
              </a:extLst>
            </p:cNvPr>
            <p:cNvSpPr/>
            <p:nvPr/>
          </p:nvSpPr>
          <p:spPr>
            <a:xfrm>
              <a:off x="-1488724" y="-815796"/>
              <a:ext cx="85725" cy="85725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24" name="타원 23">
              <a:extLst>
                <a:ext uri="{FF2B5EF4-FFF2-40B4-BE49-F238E27FC236}">
                  <a16:creationId xmlns:a16="http://schemas.microsoft.com/office/drawing/2014/main" id="{66EBC59B-9B1B-4210-9A67-F5563CC7A762}"/>
                </a:ext>
              </a:extLst>
            </p:cNvPr>
            <p:cNvSpPr/>
            <p:nvPr/>
          </p:nvSpPr>
          <p:spPr>
            <a:xfrm>
              <a:off x="-1158495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25" name="타원 24">
              <a:extLst>
                <a:ext uri="{FF2B5EF4-FFF2-40B4-BE49-F238E27FC236}">
                  <a16:creationId xmlns:a16="http://schemas.microsoft.com/office/drawing/2014/main" id="{EC3750C4-A237-4224-A549-E62E6D19483C}"/>
                </a:ext>
              </a:extLst>
            </p:cNvPr>
            <p:cNvSpPr/>
            <p:nvPr/>
          </p:nvSpPr>
          <p:spPr>
            <a:xfrm>
              <a:off x="-828266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26" name="타원 25">
              <a:extLst>
                <a:ext uri="{FF2B5EF4-FFF2-40B4-BE49-F238E27FC236}">
                  <a16:creationId xmlns:a16="http://schemas.microsoft.com/office/drawing/2014/main" id="{AB6AE2F3-E810-4718-AF0B-A0BF9B3E42A0}"/>
                </a:ext>
              </a:extLst>
            </p:cNvPr>
            <p:cNvSpPr/>
            <p:nvPr/>
          </p:nvSpPr>
          <p:spPr>
            <a:xfrm>
              <a:off x="-498037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A2DB7836-A95D-4688-8DB8-6FB08165E9BA}"/>
                </a:ext>
              </a:extLst>
            </p:cNvPr>
            <p:cNvSpPr/>
            <p:nvPr/>
          </p:nvSpPr>
          <p:spPr>
            <a:xfrm>
              <a:off x="-167806" y="-815796"/>
              <a:ext cx="85725" cy="85725"/>
            </a:xfrm>
            <a:prstGeom prst="ellipse">
              <a:avLst/>
            </a:prstGeom>
            <a:solidFill>
              <a:srgbClr val="BE001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</p:grpSp>
    </p:spTree>
    <p:extLst>
      <p:ext uri="{BB962C8B-B14F-4D97-AF65-F5344CB8AC3E}">
        <p14:creationId xmlns:p14="http://schemas.microsoft.com/office/powerpoint/2010/main" val="287925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0">
        <p14:pan dir="u"/>
      </p:transition>
    </mc:Choice>
    <mc:Fallback xmlns="">
      <p:transition spd="slow" advTm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양도세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525963"/>
          </a:xfrm>
        </p:spPr>
        <p:txBody>
          <a:bodyPr>
            <a:normAutofit/>
          </a:bodyPr>
          <a:lstStyle/>
          <a:p>
            <a:r>
              <a:rPr lang="ko-KR" altLang="en-US" dirty="0"/>
              <a:t>집을 팔 때 낸다</a:t>
            </a:r>
            <a:r>
              <a:rPr lang="en-US" altLang="ko-KR" dirty="0"/>
              <a:t>. </a:t>
            </a:r>
            <a:r>
              <a:rPr lang="ko-KR" altLang="en-US" dirty="0" err="1"/>
              <a:t>안팔면</a:t>
            </a:r>
            <a:r>
              <a:rPr lang="ko-KR" altLang="en-US" dirty="0"/>
              <a:t> </a:t>
            </a:r>
            <a:r>
              <a:rPr lang="ko-KR" altLang="en-US" dirty="0" err="1"/>
              <a:t>안낸다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집 구입</a:t>
            </a:r>
            <a:r>
              <a:rPr lang="en-US" altLang="ko-KR" dirty="0"/>
              <a:t>:</a:t>
            </a:r>
            <a:r>
              <a:rPr lang="ko-KR" altLang="en-US" dirty="0"/>
              <a:t> 매매 후 이익이 발생시 납부</a:t>
            </a:r>
            <a:endParaRPr lang="en-US" altLang="ko-KR" dirty="0"/>
          </a:p>
          <a:p>
            <a:r>
              <a:rPr lang="ko-KR" altLang="en-US" dirty="0"/>
              <a:t>이익이 없으면 안 낸다</a:t>
            </a:r>
            <a:endParaRPr lang="en-US" altLang="ko-KR" dirty="0"/>
          </a:p>
          <a:p>
            <a:r>
              <a:rPr lang="ko-KR" altLang="en-US" dirty="0" err="1"/>
              <a:t>등기비</a:t>
            </a:r>
            <a:r>
              <a:rPr lang="en-US" altLang="ko-KR" dirty="0"/>
              <a:t>, </a:t>
            </a:r>
            <a:r>
              <a:rPr lang="ko-KR" altLang="en-US" dirty="0"/>
              <a:t>중개수수료</a:t>
            </a:r>
            <a:r>
              <a:rPr lang="en-US" altLang="ko-KR" dirty="0"/>
              <a:t>, </a:t>
            </a:r>
            <a:r>
              <a:rPr lang="ko-KR" altLang="en-US" dirty="0"/>
              <a:t>확장내지 발코니 비용 모두 양도세 감면 가능함</a:t>
            </a:r>
            <a:r>
              <a:rPr lang="en-US" altLang="ko-KR" dirty="0"/>
              <a:t>.</a:t>
            </a:r>
          </a:p>
          <a:p>
            <a:r>
              <a:rPr lang="en-US" altLang="ko-KR" dirty="0"/>
              <a:t>1</a:t>
            </a:r>
            <a:r>
              <a:rPr lang="ko-KR" altLang="en-US" dirty="0"/>
              <a:t>억 구입시 </a:t>
            </a:r>
            <a:r>
              <a:rPr lang="en-US" altLang="ko-KR" dirty="0"/>
              <a:t>: </a:t>
            </a:r>
            <a:r>
              <a:rPr lang="ko-KR" altLang="en-US" dirty="0" err="1"/>
              <a:t>등기비</a:t>
            </a:r>
            <a:r>
              <a:rPr lang="ko-KR" altLang="en-US" dirty="0"/>
              <a:t> </a:t>
            </a:r>
            <a:r>
              <a:rPr lang="en-US" altLang="ko-KR" dirty="0"/>
              <a:t>2.2% </a:t>
            </a:r>
            <a:r>
              <a:rPr lang="ko-KR" altLang="en-US" dirty="0"/>
              <a:t>약 </a:t>
            </a:r>
            <a:r>
              <a:rPr lang="en-US" altLang="ko-KR" dirty="0"/>
              <a:t>220</a:t>
            </a:r>
            <a:r>
              <a:rPr lang="ko-KR" altLang="en-US" dirty="0"/>
              <a:t>만원</a:t>
            </a:r>
            <a:r>
              <a:rPr lang="en-US" altLang="ko-KR" dirty="0"/>
              <a:t>, </a:t>
            </a:r>
          </a:p>
          <a:p>
            <a:r>
              <a:rPr lang="ko-KR" altLang="en-US" dirty="0"/>
              <a:t>말소등기</a:t>
            </a:r>
            <a:r>
              <a:rPr lang="en-US" altLang="ko-KR" dirty="0"/>
              <a:t>: </a:t>
            </a:r>
            <a:r>
              <a:rPr lang="ko-KR" altLang="en-US" dirty="0"/>
              <a:t>법무사 </a:t>
            </a:r>
            <a:r>
              <a:rPr lang="en-US" altLang="ko-KR" dirty="0"/>
              <a:t>5</a:t>
            </a:r>
            <a:r>
              <a:rPr lang="ko-KR" altLang="en-US" dirty="0"/>
              <a:t>만원</a:t>
            </a:r>
            <a:r>
              <a:rPr lang="en-US" altLang="ko-KR" dirty="0"/>
              <a:t>, </a:t>
            </a:r>
          </a:p>
          <a:p>
            <a:r>
              <a:rPr lang="ko-KR" altLang="en-US" dirty="0"/>
              <a:t>본인이 직접 </a:t>
            </a:r>
            <a:r>
              <a:rPr lang="en-US" altLang="ko-KR" dirty="0"/>
              <a:t>6</a:t>
            </a:r>
            <a:r>
              <a:rPr lang="ko-KR" altLang="en-US" dirty="0"/>
              <a:t>천원이면 됨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순서도: 병합 3">
            <a:extLst>
              <a:ext uri="{FF2B5EF4-FFF2-40B4-BE49-F238E27FC236}">
                <a16:creationId xmlns:a16="http://schemas.microsoft.com/office/drawing/2014/main" id="{274D7287-063F-4A34-95EA-D082550D0C55}"/>
              </a:ext>
            </a:extLst>
          </p:cNvPr>
          <p:cNvSpPr/>
          <p:nvPr/>
        </p:nvSpPr>
        <p:spPr>
          <a:xfrm rot="10800000">
            <a:off x="1701031" y="2606485"/>
            <a:ext cx="166118" cy="166118"/>
          </a:xfrm>
          <a:prstGeom prst="flowChartMerge">
            <a:avLst/>
          </a:prstGeom>
          <a:solidFill>
            <a:srgbClr val="BE001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97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7EB1DE9D-2CE5-437C-80DD-1D3FDCC89091}"/>
              </a:ext>
            </a:extLst>
          </p:cNvPr>
          <p:cNvSpPr/>
          <p:nvPr/>
        </p:nvSpPr>
        <p:spPr>
          <a:xfrm>
            <a:off x="1902225" y="2539665"/>
            <a:ext cx="6039345" cy="328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1523" b="1" spc="-92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핀테크</a:t>
            </a:r>
            <a:r>
              <a:rPr lang="ko-KR" altLang="en-US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 생존전략</a:t>
            </a:r>
            <a:r>
              <a:rPr lang="en-US" altLang="ko-KR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: </a:t>
            </a:r>
            <a:r>
              <a:rPr lang="ko-KR" altLang="en-US" sz="1523" b="1" spc="-92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언택트산업</a:t>
            </a:r>
            <a:r>
              <a:rPr lang="en-US" altLang="ko-KR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, </a:t>
            </a:r>
            <a:r>
              <a:rPr lang="ko-KR" altLang="en-US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모바일 중심 방향 전환</a:t>
            </a:r>
            <a:r>
              <a:rPr lang="en-US" altLang="ko-KR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.</a:t>
            </a:r>
          </a:p>
        </p:txBody>
      </p:sp>
      <p:sp>
        <p:nvSpPr>
          <p:cNvPr id="6" name="순서도: 병합 5">
            <a:extLst>
              <a:ext uri="{FF2B5EF4-FFF2-40B4-BE49-F238E27FC236}">
                <a16:creationId xmlns:a16="http://schemas.microsoft.com/office/drawing/2014/main" id="{E79170C2-BBA7-4ABB-A142-066627666A03}"/>
              </a:ext>
            </a:extLst>
          </p:cNvPr>
          <p:cNvSpPr/>
          <p:nvPr/>
        </p:nvSpPr>
        <p:spPr>
          <a:xfrm rot="10800000">
            <a:off x="1701031" y="3015978"/>
            <a:ext cx="166118" cy="166118"/>
          </a:xfrm>
          <a:prstGeom prst="flowChartMerge">
            <a:avLst/>
          </a:prstGeom>
          <a:solidFill>
            <a:srgbClr val="BE001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97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2E6CE980-7632-4C8A-A73C-ABA2A26970BC}"/>
              </a:ext>
            </a:extLst>
          </p:cNvPr>
          <p:cNvSpPr/>
          <p:nvPr/>
        </p:nvSpPr>
        <p:spPr>
          <a:xfrm>
            <a:off x="1906886" y="2959909"/>
            <a:ext cx="6449516" cy="328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아시아</a:t>
            </a:r>
            <a:r>
              <a:rPr lang="en-US" altLang="ko-KR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, </a:t>
            </a:r>
            <a:r>
              <a:rPr lang="ko-KR" altLang="en-US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세계시장 개척</a:t>
            </a:r>
            <a:r>
              <a:rPr lang="en-US" altLang="ko-KR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(</a:t>
            </a:r>
            <a:r>
              <a:rPr lang="ko-KR" altLang="en-US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중국 베트남 인도 인도네시아 등</a:t>
            </a:r>
            <a:r>
              <a:rPr lang="en-US" altLang="ko-KR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)</a:t>
            </a:r>
          </a:p>
        </p:txBody>
      </p:sp>
      <p:sp>
        <p:nvSpPr>
          <p:cNvPr id="8" name="순서도: 병합 7">
            <a:extLst>
              <a:ext uri="{FF2B5EF4-FFF2-40B4-BE49-F238E27FC236}">
                <a16:creationId xmlns:a16="http://schemas.microsoft.com/office/drawing/2014/main" id="{A23D171D-CC4F-4F84-A37B-5A60F9ACD75C}"/>
              </a:ext>
            </a:extLst>
          </p:cNvPr>
          <p:cNvSpPr/>
          <p:nvPr/>
        </p:nvSpPr>
        <p:spPr>
          <a:xfrm rot="10800000">
            <a:off x="1701031" y="3446554"/>
            <a:ext cx="166118" cy="166118"/>
          </a:xfrm>
          <a:prstGeom prst="flowChartMerge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97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6CD473CB-2EA6-49F3-8B5B-DCBF30723278}"/>
              </a:ext>
            </a:extLst>
          </p:cNvPr>
          <p:cNvSpPr/>
          <p:nvPr/>
        </p:nvSpPr>
        <p:spPr>
          <a:xfrm>
            <a:off x="1906886" y="3390484"/>
            <a:ext cx="6449516" cy="328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 </a:t>
            </a:r>
            <a:r>
              <a:rPr lang="en-US" altLang="ko-KR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SW</a:t>
            </a:r>
            <a:r>
              <a:rPr lang="ko-KR" altLang="en-US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인력</a:t>
            </a:r>
            <a:r>
              <a:rPr lang="en-US" altLang="ko-KR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, IT </a:t>
            </a:r>
            <a:r>
              <a:rPr lang="ko-KR" altLang="en-US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인재 육성 </a:t>
            </a:r>
            <a:r>
              <a:rPr lang="en-US" altLang="ko-KR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:  </a:t>
            </a:r>
            <a:r>
              <a:rPr lang="ko-KR" altLang="en-US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제조 → 서비스 이동  </a:t>
            </a:r>
            <a:r>
              <a:rPr lang="en-US" altLang="ko-KR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(FAMANGZ)</a:t>
            </a:r>
          </a:p>
        </p:txBody>
      </p:sp>
      <p:sp>
        <p:nvSpPr>
          <p:cNvPr id="10" name="순서도: 병합 9">
            <a:extLst>
              <a:ext uri="{FF2B5EF4-FFF2-40B4-BE49-F238E27FC236}">
                <a16:creationId xmlns:a16="http://schemas.microsoft.com/office/drawing/2014/main" id="{D3FC5E9B-6574-4DCC-8A73-DF855A9BDA19}"/>
              </a:ext>
            </a:extLst>
          </p:cNvPr>
          <p:cNvSpPr/>
          <p:nvPr/>
        </p:nvSpPr>
        <p:spPr>
          <a:xfrm rot="10800000">
            <a:off x="1701031" y="3864420"/>
            <a:ext cx="166118" cy="166118"/>
          </a:xfrm>
          <a:prstGeom prst="flowChartMerge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97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E708B60C-0BC8-44A5-A44C-FD81BFD54807}"/>
              </a:ext>
            </a:extLst>
          </p:cNvPr>
          <p:cNvSpPr/>
          <p:nvPr/>
        </p:nvSpPr>
        <p:spPr>
          <a:xfrm>
            <a:off x="1914625" y="3808350"/>
            <a:ext cx="6449516" cy="326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기술혁신</a:t>
            </a:r>
            <a:r>
              <a:rPr lang="en-US" altLang="ko-KR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+</a:t>
            </a:r>
            <a:r>
              <a:rPr lang="ko-KR" altLang="en-US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사고혁신 </a:t>
            </a: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1D7ADE72-A19D-4B70-BF83-D0042F8F4FF0}"/>
              </a:ext>
            </a:extLst>
          </p:cNvPr>
          <p:cNvGrpSpPr/>
          <p:nvPr/>
        </p:nvGrpSpPr>
        <p:grpSpPr>
          <a:xfrm>
            <a:off x="1093227" y="1641094"/>
            <a:ext cx="3478774" cy="383813"/>
            <a:chOff x="-124634" y="682632"/>
            <a:chExt cx="1700299" cy="658392"/>
          </a:xfrm>
        </p:grpSpPr>
        <p:sp>
          <p:nvSpPr>
            <p:cNvPr id="22" name="사각형: 둥근 모서리 21">
              <a:extLst>
                <a:ext uri="{FF2B5EF4-FFF2-40B4-BE49-F238E27FC236}">
                  <a16:creationId xmlns:a16="http://schemas.microsoft.com/office/drawing/2014/main" id="{5F560F70-9AE4-499C-919F-3D414AAE3A4D}"/>
                </a:ext>
              </a:extLst>
            </p:cNvPr>
            <p:cNvSpPr/>
            <p:nvPr/>
          </p:nvSpPr>
          <p:spPr>
            <a:xfrm>
              <a:off x="-124634" y="682632"/>
              <a:ext cx="1700299" cy="646331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19"/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F0B5DFAA-5FB3-41A7-B9D8-A6B1F6FE2B85}"/>
                </a:ext>
              </a:extLst>
            </p:cNvPr>
            <p:cNvSpPr/>
            <p:nvPr/>
          </p:nvSpPr>
          <p:spPr>
            <a:xfrm>
              <a:off x="533235" y="732331"/>
              <a:ext cx="938882" cy="608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706" b="1" spc="-92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Sandoll 돌 02 Medium" panose="020B0600000101010101" pitchFamily="34" charset="-127"/>
                  <a:ea typeface="Sandoll 돌 02 Medium" panose="020B0600000101010101" pitchFamily="34" charset="-127"/>
                </a:rPr>
                <a:t>결 론</a:t>
              </a:r>
              <a:endParaRPr lang="en-US" altLang="ko-KR" sz="1706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endParaRPr>
            </a:p>
          </p:txBody>
        </p: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1222423B-56FE-4229-85AB-4CA0F7DEF830}"/>
              </a:ext>
            </a:extLst>
          </p:cNvPr>
          <p:cNvGrpSpPr/>
          <p:nvPr/>
        </p:nvGrpSpPr>
        <p:grpSpPr>
          <a:xfrm>
            <a:off x="4064726" y="967610"/>
            <a:ext cx="857173" cy="52239"/>
            <a:chOff x="-1488724" y="-815796"/>
            <a:chExt cx="1406643" cy="85725"/>
          </a:xfrm>
        </p:grpSpPr>
        <p:sp>
          <p:nvSpPr>
            <p:cNvPr id="37" name="타원 36">
              <a:extLst>
                <a:ext uri="{FF2B5EF4-FFF2-40B4-BE49-F238E27FC236}">
                  <a16:creationId xmlns:a16="http://schemas.microsoft.com/office/drawing/2014/main" id="{B501B16C-E784-4A27-BEAA-DE90837BC4EF}"/>
                </a:ext>
              </a:extLst>
            </p:cNvPr>
            <p:cNvSpPr/>
            <p:nvPr/>
          </p:nvSpPr>
          <p:spPr>
            <a:xfrm>
              <a:off x="-1488724" y="-815796"/>
              <a:ext cx="85725" cy="85725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962C2F66-3547-4BD2-BD42-56D475083449}"/>
                </a:ext>
              </a:extLst>
            </p:cNvPr>
            <p:cNvSpPr/>
            <p:nvPr/>
          </p:nvSpPr>
          <p:spPr>
            <a:xfrm>
              <a:off x="-1158495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2348123B-8857-4F4F-B128-455B37105697}"/>
                </a:ext>
              </a:extLst>
            </p:cNvPr>
            <p:cNvSpPr/>
            <p:nvPr/>
          </p:nvSpPr>
          <p:spPr>
            <a:xfrm>
              <a:off x="-828266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71C21A40-CFDB-44FF-A735-FB689F7A0C77}"/>
                </a:ext>
              </a:extLst>
            </p:cNvPr>
            <p:cNvSpPr/>
            <p:nvPr/>
          </p:nvSpPr>
          <p:spPr>
            <a:xfrm>
              <a:off x="-498037" y="-815796"/>
              <a:ext cx="85725" cy="857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  <p:sp>
          <p:nvSpPr>
            <p:cNvPr id="41" name="타원 40">
              <a:extLst>
                <a:ext uri="{FF2B5EF4-FFF2-40B4-BE49-F238E27FC236}">
                  <a16:creationId xmlns:a16="http://schemas.microsoft.com/office/drawing/2014/main" id="{FEEB8DB5-CEB3-4885-8DA4-512565D80588}"/>
                </a:ext>
              </a:extLst>
            </p:cNvPr>
            <p:cNvSpPr/>
            <p:nvPr/>
          </p:nvSpPr>
          <p:spPr>
            <a:xfrm>
              <a:off x="-167806" y="-815796"/>
              <a:ext cx="85725" cy="85725"/>
            </a:xfrm>
            <a:prstGeom prst="ellipse">
              <a:avLst/>
            </a:prstGeom>
            <a:solidFill>
              <a:srgbClr val="BE001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7"/>
            </a:p>
          </p:txBody>
        </p:sp>
      </p:grpSp>
      <p:sp>
        <p:nvSpPr>
          <p:cNvPr id="24" name="순서도: 병합 23">
            <a:extLst>
              <a:ext uri="{FF2B5EF4-FFF2-40B4-BE49-F238E27FC236}">
                <a16:creationId xmlns:a16="http://schemas.microsoft.com/office/drawing/2014/main" id="{74C0D10C-715E-486D-88DA-2AE40C977EE7}"/>
              </a:ext>
            </a:extLst>
          </p:cNvPr>
          <p:cNvSpPr/>
          <p:nvPr/>
        </p:nvSpPr>
        <p:spPr>
          <a:xfrm rot="10800000">
            <a:off x="1701031" y="4287263"/>
            <a:ext cx="166118" cy="166118"/>
          </a:xfrm>
          <a:prstGeom prst="flowChartMerge">
            <a:avLst/>
          </a:prstGeom>
          <a:solidFill>
            <a:srgbClr val="BE001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97" dirty="0"/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CD0D59FE-AAB3-4B04-865F-71256690E6F0}"/>
              </a:ext>
            </a:extLst>
          </p:cNvPr>
          <p:cNvSpPr/>
          <p:nvPr/>
        </p:nvSpPr>
        <p:spPr>
          <a:xfrm>
            <a:off x="1906886" y="4231194"/>
            <a:ext cx="6449516" cy="328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매월 결제</a:t>
            </a:r>
            <a:r>
              <a:rPr lang="en-US" altLang="ko-KR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, </a:t>
            </a:r>
            <a:r>
              <a:rPr lang="ko-KR" altLang="en-US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E001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구독경제</a:t>
            </a:r>
          </a:p>
        </p:txBody>
      </p:sp>
      <p:sp>
        <p:nvSpPr>
          <p:cNvPr id="26" name="순서도: 병합 25">
            <a:extLst>
              <a:ext uri="{FF2B5EF4-FFF2-40B4-BE49-F238E27FC236}">
                <a16:creationId xmlns:a16="http://schemas.microsoft.com/office/drawing/2014/main" id="{6B3829D2-8201-47C7-A0D7-691063BD0CA9}"/>
              </a:ext>
            </a:extLst>
          </p:cNvPr>
          <p:cNvSpPr/>
          <p:nvPr/>
        </p:nvSpPr>
        <p:spPr>
          <a:xfrm rot="10800000">
            <a:off x="1701031" y="4706581"/>
            <a:ext cx="166118" cy="166118"/>
          </a:xfrm>
          <a:prstGeom prst="flowChartMerge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97" dirty="0"/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275FBBA6-94C5-4004-BAAE-E591050D3EC2}"/>
              </a:ext>
            </a:extLst>
          </p:cNvPr>
          <p:cNvSpPr/>
          <p:nvPr/>
        </p:nvSpPr>
        <p:spPr>
          <a:xfrm>
            <a:off x="1906886" y="4650512"/>
            <a:ext cx="6449516" cy="328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기업하기 좋은 나라 만들자</a:t>
            </a:r>
            <a:r>
              <a:rPr lang="en-US" altLang="ko-KR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: </a:t>
            </a:r>
            <a:r>
              <a:rPr lang="ko-KR" altLang="en-US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규제완화</a:t>
            </a:r>
            <a:r>
              <a:rPr lang="en-US" altLang="ko-KR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, </a:t>
            </a:r>
            <a:r>
              <a:rPr lang="ko-KR" altLang="en-US" sz="1523" b="1" spc="-92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친기업</a:t>
            </a:r>
            <a:r>
              <a:rPr lang="ko-KR" altLang="en-US" sz="1523" b="1" spc="-92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04040"/>
                </a:solidFill>
                <a:latin typeface="Sandoll 돌 02 Medium" panose="020B0600000101010101" pitchFamily="34" charset="-127"/>
                <a:ea typeface="Sandoll 돌 02 Medium" panose="020B0600000101010101" pitchFamily="34" charset="-127"/>
              </a:rPr>
              <a:t> 정책 등 </a:t>
            </a:r>
          </a:p>
        </p:txBody>
      </p:sp>
    </p:spTree>
    <p:extLst>
      <p:ext uri="{BB962C8B-B14F-4D97-AF65-F5344CB8AC3E}">
        <p14:creationId xmlns:p14="http://schemas.microsoft.com/office/powerpoint/2010/main" val="3994183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성공사례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수입의 </a:t>
            </a:r>
            <a:r>
              <a:rPr lang="en-US" altLang="ko-KR" dirty="0">
                <a:solidFill>
                  <a:srgbClr val="FFC000"/>
                </a:solidFill>
              </a:rPr>
              <a:t>95%</a:t>
            </a:r>
            <a:r>
              <a:rPr lang="ko-KR" altLang="en-US" dirty="0"/>
              <a:t>를 저축한다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회사 회식은 무조건 참석</a:t>
            </a:r>
            <a:endParaRPr lang="en-US" altLang="ko-KR" dirty="0"/>
          </a:p>
          <a:p>
            <a:r>
              <a:rPr lang="ko-KR" altLang="en-US" dirty="0"/>
              <a:t>야근을 한다</a:t>
            </a:r>
            <a:r>
              <a:rPr lang="en-US" altLang="ko-KR" dirty="0"/>
              <a:t>. </a:t>
            </a:r>
            <a:r>
              <a:rPr lang="ko-KR" altLang="en-US" dirty="0"/>
              <a:t>저녁 해결</a:t>
            </a:r>
            <a:endParaRPr lang="en-US" altLang="ko-KR" dirty="0"/>
          </a:p>
          <a:p>
            <a:r>
              <a:rPr lang="ko-KR" altLang="en-US" dirty="0"/>
              <a:t>회사에서 출세 목표</a:t>
            </a:r>
            <a:endParaRPr lang="en-US" altLang="ko-KR" dirty="0"/>
          </a:p>
          <a:p>
            <a:pPr>
              <a:buClr>
                <a:schemeClr val="bg1"/>
              </a:buClr>
            </a:pPr>
            <a:r>
              <a:rPr lang="ko-KR" altLang="en-US" dirty="0" err="1">
                <a:solidFill>
                  <a:srgbClr val="FFC000"/>
                </a:solidFill>
              </a:rPr>
              <a:t>최우량주</a:t>
            </a:r>
            <a:r>
              <a:rPr lang="ko-KR" altLang="en-US" dirty="0">
                <a:solidFill>
                  <a:srgbClr val="FFC000"/>
                </a:solidFill>
              </a:rPr>
              <a:t> </a:t>
            </a:r>
            <a:r>
              <a:rPr lang="en-US" altLang="ko-KR" dirty="0">
                <a:solidFill>
                  <a:srgbClr val="FFC000"/>
                </a:solidFill>
              </a:rPr>
              <a:t>1~2</a:t>
            </a:r>
            <a:r>
              <a:rPr lang="ko-KR" altLang="en-US" dirty="0">
                <a:solidFill>
                  <a:srgbClr val="FFC000"/>
                </a:solidFill>
              </a:rPr>
              <a:t>개 집중투자</a:t>
            </a:r>
            <a:r>
              <a:rPr lang="en-US" altLang="ko-KR" dirty="0"/>
              <a:t>: </a:t>
            </a:r>
            <a:r>
              <a:rPr lang="ko-KR" altLang="en-US" dirty="0"/>
              <a:t>외국인과 기관투자가 사는 종목</a:t>
            </a:r>
            <a:endParaRPr lang="en-US" altLang="ko-KR" dirty="0"/>
          </a:p>
          <a:p>
            <a:pPr>
              <a:buClr>
                <a:schemeClr val="bg1"/>
              </a:buClr>
            </a:pPr>
            <a:r>
              <a:rPr lang="ko-KR" altLang="en-US" dirty="0">
                <a:solidFill>
                  <a:srgbClr val="FFC000"/>
                </a:solidFill>
              </a:rPr>
              <a:t>재테크 공부</a:t>
            </a:r>
            <a:r>
              <a:rPr lang="en-US" altLang="ko-KR" dirty="0"/>
              <a:t>: </a:t>
            </a:r>
            <a:r>
              <a:rPr lang="ko-KR" altLang="en-US" dirty="0"/>
              <a:t>신문</a:t>
            </a:r>
            <a:r>
              <a:rPr lang="en-US" altLang="ko-KR" dirty="0"/>
              <a:t>, </a:t>
            </a:r>
            <a:r>
              <a:rPr lang="ko-KR" altLang="en-US" dirty="0"/>
              <a:t>관련 서적</a:t>
            </a:r>
            <a:r>
              <a:rPr lang="en-US" altLang="ko-KR" dirty="0"/>
              <a:t>(</a:t>
            </a:r>
            <a:r>
              <a:rPr lang="ko-KR" altLang="en-US" dirty="0"/>
              <a:t>부동산</a:t>
            </a:r>
            <a:r>
              <a:rPr lang="en-US" altLang="ko-KR" dirty="0"/>
              <a:t>, </a:t>
            </a:r>
            <a:r>
              <a:rPr lang="ko-KR" altLang="en-US" dirty="0"/>
              <a:t>주식 등</a:t>
            </a:r>
            <a:r>
              <a:rPr lang="en-US" altLang="ko-KR" dirty="0"/>
              <a:t>)</a:t>
            </a:r>
            <a:endParaRPr lang="ko-KR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성공사례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/>
          </a:bodyPr>
          <a:lstStyle/>
          <a:p>
            <a:r>
              <a:rPr lang="ko-KR" altLang="en-US" dirty="0"/>
              <a:t>직장생활 </a:t>
            </a:r>
            <a:r>
              <a:rPr lang="en-US" altLang="ko-KR" dirty="0"/>
              <a:t>3~5</a:t>
            </a:r>
            <a:r>
              <a:rPr lang="ko-KR" altLang="en-US" dirty="0"/>
              <a:t>년 </a:t>
            </a:r>
            <a:r>
              <a:rPr lang="ko-KR" altLang="en-US" dirty="0">
                <a:solidFill>
                  <a:srgbClr val="FFC000"/>
                </a:solidFill>
              </a:rPr>
              <a:t>무조건  저축</a:t>
            </a:r>
            <a:r>
              <a:rPr lang="ko-KR" altLang="en-US" dirty="0"/>
              <a:t>한다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pPr>
              <a:buClr>
                <a:schemeClr val="bg1"/>
              </a:buClr>
            </a:pPr>
            <a:r>
              <a:rPr lang="ko-KR" altLang="en-US" dirty="0" err="1">
                <a:solidFill>
                  <a:srgbClr val="FFC000"/>
                </a:solidFill>
              </a:rPr>
              <a:t>내집마련</a:t>
            </a:r>
            <a:r>
              <a:rPr lang="ko-KR" altLang="en-US" dirty="0">
                <a:solidFill>
                  <a:srgbClr val="FFC000"/>
                </a:solidFill>
              </a:rPr>
              <a:t> 최우선</a:t>
            </a:r>
            <a:r>
              <a:rPr lang="en-US" altLang="ko-KR" dirty="0"/>
              <a:t>: </a:t>
            </a:r>
            <a:r>
              <a:rPr lang="ko-KR" altLang="en-US" dirty="0" err="1"/>
              <a:t>분양받기</a:t>
            </a:r>
            <a:r>
              <a:rPr lang="en-US" altLang="ko-KR" dirty="0"/>
              <a:t>, </a:t>
            </a:r>
            <a:r>
              <a:rPr lang="ko-KR" altLang="en-US" dirty="0"/>
              <a:t>경매하기</a:t>
            </a:r>
            <a:endParaRPr lang="en-US" altLang="ko-KR" dirty="0"/>
          </a:p>
          <a:p>
            <a:pPr>
              <a:buClr>
                <a:schemeClr val="bg1"/>
              </a:buClr>
              <a:buNone/>
            </a:pPr>
            <a:endParaRPr lang="en-US" altLang="ko-KR" dirty="0"/>
          </a:p>
          <a:p>
            <a:r>
              <a:rPr lang="ko-KR" altLang="en-US" dirty="0"/>
              <a:t>부동산 투자 시 헛돈 안 씀</a:t>
            </a:r>
            <a:r>
              <a:rPr lang="en-US" altLang="ko-KR" dirty="0"/>
              <a:t>. 3</a:t>
            </a:r>
            <a:r>
              <a:rPr lang="ko-KR" altLang="en-US" dirty="0"/>
              <a:t>억 대출받으면 월 이자 약 </a:t>
            </a:r>
            <a:r>
              <a:rPr lang="en-US" altLang="ko-KR" dirty="0"/>
              <a:t>80</a:t>
            </a:r>
            <a:r>
              <a:rPr lang="ko-KR" altLang="en-US" dirty="0"/>
              <a:t>만원</a:t>
            </a:r>
            <a:r>
              <a:rPr lang="en-US" altLang="ko-KR" dirty="0"/>
              <a:t>, </a:t>
            </a:r>
            <a:r>
              <a:rPr lang="ko-KR" altLang="en-US" dirty="0"/>
              <a:t>전액 소득공제 된다</a:t>
            </a:r>
            <a:r>
              <a:rPr lang="en-US" altLang="ko-KR" dirty="0"/>
              <a:t>.</a:t>
            </a:r>
          </a:p>
          <a:p>
            <a:pPr>
              <a:buNone/>
            </a:pPr>
            <a:endParaRPr lang="en-US" altLang="ko-KR" dirty="0"/>
          </a:p>
          <a:p>
            <a:r>
              <a:rPr lang="en-US" altLang="ko-KR" dirty="0"/>
              <a:t>1</a:t>
            </a:r>
            <a:r>
              <a:rPr lang="ko-KR" altLang="en-US" dirty="0"/>
              <a:t>년 </a:t>
            </a:r>
            <a:r>
              <a:rPr lang="en-US" altLang="ko-KR" dirty="0"/>
              <a:t>1</a:t>
            </a:r>
            <a:r>
              <a:rPr lang="ko-KR" altLang="en-US" dirty="0" err="1"/>
              <a:t>천만원</a:t>
            </a:r>
            <a:r>
              <a:rPr lang="ko-KR" altLang="en-US" dirty="0"/>
              <a:t> 이자 </a:t>
            </a:r>
            <a:r>
              <a:rPr lang="ko-KR" altLang="en-US" dirty="0" err="1"/>
              <a:t>납부액</a:t>
            </a:r>
            <a:r>
              <a:rPr lang="en-US" altLang="ko-KR" dirty="0"/>
              <a:t>: </a:t>
            </a:r>
            <a:r>
              <a:rPr lang="ko-KR" altLang="en-US" dirty="0"/>
              <a:t> 소득공제</a:t>
            </a:r>
            <a:endParaRPr lang="en-US" altLang="ko-KR" dirty="0"/>
          </a:p>
          <a:p>
            <a:endParaRPr lang="ko-KR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성공사례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주말에는 </a:t>
            </a:r>
            <a:r>
              <a:rPr lang="ko-KR" altLang="en-US" dirty="0">
                <a:solidFill>
                  <a:srgbClr val="FFC000"/>
                </a:solidFill>
              </a:rPr>
              <a:t>현장 답사</a:t>
            </a:r>
            <a:r>
              <a:rPr lang="en-US" altLang="ko-KR" dirty="0"/>
              <a:t>. </a:t>
            </a:r>
            <a:r>
              <a:rPr lang="ko-KR" altLang="en-US" dirty="0"/>
              <a:t>경매물건</a:t>
            </a:r>
            <a:r>
              <a:rPr lang="en-US" altLang="ko-KR" dirty="0"/>
              <a:t>, </a:t>
            </a:r>
            <a:r>
              <a:rPr lang="ko-KR" altLang="en-US" dirty="0"/>
              <a:t>내지는 살고 </a:t>
            </a:r>
            <a:br>
              <a:rPr lang="en-US" altLang="ko-KR" dirty="0"/>
            </a:br>
            <a:r>
              <a:rPr lang="ko-KR" altLang="en-US" dirty="0"/>
              <a:t>싶은  아파트 구경</a:t>
            </a:r>
            <a:r>
              <a:rPr lang="en-US" altLang="ko-KR" dirty="0"/>
              <a:t>, </a:t>
            </a:r>
            <a:r>
              <a:rPr lang="ko-KR" altLang="en-US" dirty="0"/>
              <a:t>시세확인</a:t>
            </a:r>
            <a:endParaRPr lang="en-US" altLang="ko-KR" dirty="0"/>
          </a:p>
          <a:p>
            <a:pPr>
              <a:buNone/>
            </a:pPr>
            <a:r>
              <a:rPr lang="ko-KR" altLang="en-US" dirty="0"/>
              <a:t> </a:t>
            </a:r>
            <a:endParaRPr lang="en-US" altLang="ko-KR" dirty="0"/>
          </a:p>
          <a:p>
            <a:pPr>
              <a:buClr>
                <a:schemeClr val="bg1"/>
              </a:buClr>
            </a:pPr>
            <a:r>
              <a:rPr lang="ko-KR" altLang="en-US" dirty="0">
                <a:solidFill>
                  <a:srgbClr val="FFC000"/>
                </a:solidFill>
              </a:rPr>
              <a:t>주식은 자신의 </a:t>
            </a:r>
            <a:r>
              <a:rPr lang="ko-KR" altLang="en-US" dirty="0" err="1">
                <a:solidFill>
                  <a:srgbClr val="FFC000"/>
                </a:solidFill>
              </a:rPr>
              <a:t>여유돈</a:t>
            </a:r>
            <a:r>
              <a:rPr lang="en-US" altLang="ko-KR" dirty="0"/>
              <a:t>: 1</a:t>
            </a:r>
            <a:r>
              <a:rPr lang="ko-KR" altLang="en-US" dirty="0"/>
              <a:t>년 이상 필요 없는 돈만 투자하라</a:t>
            </a:r>
            <a:r>
              <a:rPr lang="en-US" altLang="ko-KR" dirty="0"/>
              <a:t>: 1</a:t>
            </a:r>
            <a:r>
              <a:rPr lang="ko-KR" altLang="en-US" dirty="0" err="1"/>
              <a:t>백만원</a:t>
            </a:r>
            <a:r>
              <a:rPr lang="en-US" altLang="ko-KR" dirty="0"/>
              <a:t>~1</a:t>
            </a:r>
            <a:r>
              <a:rPr lang="ko-KR" altLang="en-US" dirty="0" err="1"/>
              <a:t>천만원</a:t>
            </a:r>
            <a:endParaRPr lang="en-US" altLang="ko-KR" dirty="0"/>
          </a:p>
          <a:p>
            <a:pPr>
              <a:buNone/>
            </a:pPr>
            <a:endParaRPr lang="en-US" altLang="ko-KR" dirty="0"/>
          </a:p>
          <a:p>
            <a:pPr>
              <a:buClr>
                <a:schemeClr val="bg1"/>
              </a:buClr>
            </a:pPr>
            <a:r>
              <a:rPr lang="ko-KR" altLang="en-US" dirty="0">
                <a:solidFill>
                  <a:srgbClr val="FFC000"/>
                </a:solidFill>
              </a:rPr>
              <a:t>아는 곳만 투자</a:t>
            </a:r>
            <a:r>
              <a:rPr lang="ko-KR" altLang="en-US" dirty="0"/>
              <a:t>한다</a:t>
            </a:r>
            <a:r>
              <a:rPr lang="en-US" altLang="ko-KR" dirty="0"/>
              <a:t>: </a:t>
            </a:r>
            <a:r>
              <a:rPr lang="ko-KR" altLang="en-US" dirty="0"/>
              <a:t>주식과 부동산</a:t>
            </a:r>
            <a:endParaRPr lang="en-US" altLang="ko-KR" dirty="0"/>
          </a:p>
          <a:p>
            <a:endParaRPr lang="ko-KR" altLang="en-US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이온">
  <a:themeElements>
    <a:clrScheme name="이온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이온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이온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80</TotalTime>
  <Words>1806</Words>
  <Application>Microsoft Office PowerPoint</Application>
  <PresentationFormat>화면 슬라이드 쇼(4:3)</PresentationFormat>
  <Paragraphs>393</Paragraphs>
  <Slides>60</Slides>
  <Notes>4</Notes>
  <HiddenSlides>0</HiddenSlides>
  <MMClips>0</MMClips>
  <ScaleCrop>false</ScaleCrop>
  <HeadingPairs>
    <vt:vector size="6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60</vt:i4>
      </vt:variant>
    </vt:vector>
  </HeadingPairs>
  <TitlesOfParts>
    <vt:vector size="72" baseType="lpstr">
      <vt:lpstr>08서울남산체 EB</vt:lpstr>
      <vt:lpstr>Sandoll 돌 02 Medium</vt:lpstr>
      <vt:lpstr>Spoqa Han Sans Neo</vt:lpstr>
      <vt:lpstr>나눔스퀘어 ExtraBold</vt:lpstr>
      <vt:lpstr>나눔스퀘어_ac Bold</vt:lpstr>
      <vt:lpstr>나눔스퀘어OTF ExtraBold</vt:lpstr>
      <vt:lpstr>나눔스퀘어OTF_ac ExtraBold</vt:lpstr>
      <vt:lpstr>맑은 고딕</vt:lpstr>
      <vt:lpstr>Arial</vt:lpstr>
      <vt:lpstr>Century Gothic</vt:lpstr>
      <vt:lpstr>Wingdings 3</vt:lpstr>
      <vt:lpstr>이온</vt:lpstr>
      <vt:lpstr>PowerPoint 프레젠테이션</vt:lpstr>
      <vt:lpstr>연말정산</vt:lpstr>
      <vt:lpstr>연말정산</vt:lpstr>
      <vt:lpstr>세테크</vt:lpstr>
      <vt:lpstr>세테크</vt:lpstr>
      <vt:lpstr>양도세</vt:lpstr>
      <vt:lpstr>성공사례</vt:lpstr>
      <vt:lpstr>성공사례</vt:lpstr>
      <vt:lpstr>성공사례</vt:lpstr>
      <vt:lpstr>성공사례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hp</dc:creator>
  <cp:lastModifiedBy>Emily Foster</cp:lastModifiedBy>
  <cp:revision>16</cp:revision>
  <dcterms:created xsi:type="dcterms:W3CDTF">2010-10-18T15:06:12Z</dcterms:created>
  <dcterms:modified xsi:type="dcterms:W3CDTF">2022-05-15T14:33:06Z</dcterms:modified>
</cp:coreProperties>
</file>