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4042" r:id="rId2"/>
  </p:sldMasterIdLst>
  <p:notesMasterIdLst>
    <p:notesMasterId r:id="rId34"/>
  </p:notesMasterIdLst>
  <p:handoutMasterIdLst>
    <p:handoutMasterId r:id="rId35"/>
  </p:handoutMasterIdLst>
  <p:sldIdLst>
    <p:sldId id="303" r:id="rId3"/>
    <p:sldId id="272" r:id="rId4"/>
    <p:sldId id="410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1979" r:id="rId14"/>
    <p:sldId id="1980" r:id="rId15"/>
    <p:sldId id="1981" r:id="rId16"/>
    <p:sldId id="1982" r:id="rId17"/>
    <p:sldId id="505" r:id="rId18"/>
    <p:sldId id="506" r:id="rId19"/>
    <p:sldId id="1983" r:id="rId20"/>
    <p:sldId id="1984" r:id="rId21"/>
    <p:sldId id="1985" r:id="rId22"/>
    <p:sldId id="510" r:id="rId23"/>
    <p:sldId id="1986" r:id="rId24"/>
    <p:sldId id="512" r:id="rId25"/>
    <p:sldId id="1987" r:id="rId26"/>
    <p:sldId id="473" r:id="rId27"/>
    <p:sldId id="1988" r:id="rId28"/>
    <p:sldId id="1989" r:id="rId29"/>
    <p:sldId id="1990" r:id="rId30"/>
    <p:sldId id="1991" r:id="rId31"/>
    <p:sldId id="1992" r:id="rId32"/>
    <p:sldId id="1993" r:id="rId33"/>
  </p:sldIdLst>
  <p:sldSz cx="9144000" cy="6858000" type="screen4x3"/>
  <p:notesSz cx="6858000" cy="9144000"/>
  <p:custDataLst>
    <p:tags r:id="rId36"/>
  </p:custData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CC00"/>
    <a:srgbClr val="CCCCFF"/>
    <a:srgbClr val="A50021"/>
    <a:srgbClr val="FFCC99"/>
    <a:srgbClr val="FFFFCC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28" autoAdjust="0"/>
    <p:restoredTop sz="69297" autoAdjust="0"/>
  </p:normalViewPr>
  <p:slideViewPr>
    <p:cSldViewPr>
      <p:cViewPr varScale="1">
        <p:scale>
          <a:sx n="91" d="100"/>
          <a:sy n="91" d="100"/>
        </p:scale>
        <p:origin x="389" y="58"/>
      </p:cViewPr>
      <p:guideLst>
        <p:guide orient="horz" pos="206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8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교우사(c)</a:t>
            </a:r>
          </a:p>
        </p:txBody>
      </p:sp>
      <p:sp>
        <p:nvSpPr>
          <p:cNvPr id="308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708A617-2A24-4723-A3E2-96B1FD4758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교우사(c)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EAA8604C-34E4-452F-B56D-2FB6B6BF63A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9223-8143-475C-BE87-F8C24F2054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5855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50175-1252-4350-9AF0-86E7364B94AD}" type="datetimeFigureOut">
              <a:rPr lang="ko-KR" altLang="en-US"/>
              <a:pPr>
                <a:defRPr/>
              </a:pPr>
              <a:t>2022-05-10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53B0B-8125-495F-AA71-C3A56256D1B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1EE2-D4A2-46F4-BE77-5DFCA07892E4}" type="datetimeFigureOut">
              <a:rPr lang="ko-KR" altLang="en-US"/>
              <a:pPr>
                <a:defRPr/>
              </a:pPr>
              <a:t>2022-05-10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5749C-4284-4B4E-97F9-B07A6D89032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5800A-615B-41DF-8D0C-E87B035AE9F9}" type="datetimeFigureOut">
              <a:rPr lang="ko-KR" altLang="en-US"/>
              <a:pPr>
                <a:defRPr/>
              </a:pPr>
              <a:t>2022-05-10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B8F44-8368-44CE-A751-1FE3CCE4767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1834AE-A16D-4A56-A9FF-AD2809A3B87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38655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43093-06A1-4202-B57C-A1FA250F668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67177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9880C-D350-49C2-95CB-A76F68F80F3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54870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89F6B-BE0D-4B50-B36C-4DEBC9090AF3}" type="datetimeFigureOut">
              <a:rPr lang="ko-KR" altLang="en-US" smtClean="0"/>
              <a:pPr>
                <a:defRPr/>
              </a:pPr>
              <a:t>2022-05-10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1E0F6-9122-4D2C-ABA5-76B09DBE9065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3012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E8EF5-B1FD-475E-9FEF-71902DCA44A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81416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6448F1-4BB3-4A3C-AC80-171028FE6B3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11401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7C288-0542-4384-B91B-C3893B144F4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08542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0193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7BD84-7E17-41DE-8ACB-81EE8CC91A36}" type="datetimeFigureOut">
              <a:rPr lang="ko-KR" altLang="en-US"/>
              <a:pPr>
                <a:defRPr/>
              </a:pPr>
              <a:t>2022-05-10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A17AE-9AB7-498C-8597-8EEEA108090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89F6B-BE0D-4B50-B36C-4DEBC9090AF3}" type="datetimeFigureOut">
              <a:rPr lang="ko-KR" altLang="en-US" smtClean="0"/>
              <a:pPr>
                <a:defRPr/>
              </a:pPr>
              <a:t>2022-05-10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1E0F6-9122-4D2C-ABA5-76B09DBE9065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702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89F6B-BE0D-4B50-B36C-4DEBC9090AF3}" type="datetimeFigureOut">
              <a:rPr lang="ko-KR" altLang="en-US" smtClean="0"/>
              <a:pPr>
                <a:defRPr/>
              </a:pPr>
              <a:t>2022-05-10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1E0F6-9122-4D2C-ABA5-76B09DBE9065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0954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89F6B-BE0D-4B50-B36C-4DEBC9090AF3}" type="datetimeFigureOut">
              <a:rPr lang="ko-KR" altLang="en-US" smtClean="0"/>
              <a:pPr>
                <a:defRPr/>
              </a:pPr>
              <a:t>2022-05-10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1E0F6-9122-4D2C-ABA5-76B09DBE9065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8177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89F6B-BE0D-4B50-B36C-4DEBC9090AF3}" type="datetimeFigureOut">
              <a:rPr lang="ko-KR" altLang="en-US" smtClean="0"/>
              <a:pPr>
                <a:defRPr/>
              </a:pPr>
              <a:t>2022-05-10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1E0F6-9122-4D2C-ABA5-76B09DBE9065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3181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89F6B-BE0D-4B50-B36C-4DEBC9090AF3}" type="datetimeFigureOut">
              <a:rPr lang="ko-KR" altLang="en-US" smtClean="0"/>
              <a:pPr>
                <a:defRPr/>
              </a:pPr>
              <a:t>2022-05-10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1E0F6-9122-4D2C-ABA5-76B09DBE9065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2929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89F6B-BE0D-4B50-B36C-4DEBC9090AF3}" type="datetimeFigureOut">
              <a:rPr lang="ko-KR" altLang="en-US" smtClean="0"/>
              <a:pPr>
                <a:defRPr/>
              </a:pPr>
              <a:t>2022-05-10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1E0F6-9122-4D2C-ABA5-76B09DBE9065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20843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89F6B-BE0D-4B50-B36C-4DEBC9090AF3}" type="datetimeFigureOut">
              <a:rPr lang="ko-KR" altLang="en-US" smtClean="0"/>
              <a:pPr>
                <a:defRPr/>
              </a:pPr>
              <a:t>2022-05-10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1E0F6-9122-4D2C-ABA5-76B09DBE9065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9696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76128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8576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1F8B8-7293-4FD3-995E-4C7A658EE65E}" type="datetimeFigureOut">
              <a:rPr lang="ko-KR" altLang="en-US"/>
              <a:pPr>
                <a:defRPr/>
              </a:pPr>
              <a:t>2022-05-10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BA81D-0049-429B-B0C7-5C2179A7CB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C769-A6DB-48FC-8955-523080914B50}" type="datetimeFigureOut">
              <a:rPr lang="ko-KR" altLang="en-US"/>
              <a:pPr>
                <a:defRPr/>
              </a:pPr>
              <a:t>2022-05-10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CDB97-E829-4E27-8635-4E4321EA2CB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BD40C-1213-4223-AB84-2819E95C9C55}" type="datetimeFigureOut">
              <a:rPr lang="ko-KR" altLang="en-US"/>
              <a:pPr>
                <a:defRPr/>
              </a:pPr>
              <a:t>2022-05-10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D7646-6EEF-4AE0-A5F8-AF5D5ED659E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6156B-BC02-4C1E-BF50-B29440313D5F}" type="datetimeFigureOut">
              <a:rPr lang="ko-KR" altLang="en-US"/>
              <a:pPr>
                <a:defRPr/>
              </a:pPr>
              <a:t>2022-05-10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6BEB3-2DBA-4C29-85A9-E91DB029628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AD769-F988-4A3F-B47F-23F048E744D1}" type="datetimeFigureOut">
              <a:rPr lang="ko-KR" altLang="en-US"/>
              <a:pPr>
                <a:defRPr/>
              </a:pPr>
              <a:t>2022-05-10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3F318-866F-42AB-9CA2-D60F7F0433D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0A727-8B6A-44BB-AD15-AC2E1D2E7358}" type="datetimeFigureOut">
              <a:rPr lang="ko-KR" altLang="en-US"/>
              <a:pPr>
                <a:defRPr/>
              </a:pPr>
              <a:t>2022-05-10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4E24A-71D1-4550-9FD8-14718E4CE7A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6CAAB-E514-4BAC-B886-F47FBA13D340}" type="datetimeFigureOut">
              <a:rPr lang="ko-KR" altLang="en-US"/>
              <a:pPr>
                <a:defRPr/>
              </a:pPr>
              <a:t>2022-05-10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B7574-37FD-48EA-97FC-8F5D058BE6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8A89F6B-BE0D-4B50-B36C-4DEBC9090AF3}" type="datetimeFigureOut">
              <a:rPr lang="ko-KR" altLang="en-US"/>
              <a:pPr>
                <a:defRPr/>
              </a:pPr>
              <a:t>2022-05-10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4791E0F6-9122-4D2C-ABA5-76B09DBE906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08서울남산체 EB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08서울남산체 EB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08서울남산체 EB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08서울남산체 EB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8A89F6B-BE0D-4B50-B36C-4DEBC9090AF3}" type="datetimeFigureOut">
              <a:rPr lang="ko-KR" altLang="en-US" smtClean="0"/>
              <a:pPr>
                <a:defRPr/>
              </a:pPr>
              <a:t>2022-05-10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791E0F6-9122-4D2C-ABA5-76B09DBE9065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A5C11E0-C108-46F4-BCD0-349A8BE5FCFD}"/>
              </a:ext>
            </a:extLst>
          </p:cNvPr>
          <p:cNvSpPr/>
          <p:nvPr userDrawn="1"/>
        </p:nvSpPr>
        <p:spPr>
          <a:xfrm>
            <a:off x="179388" y="260350"/>
            <a:ext cx="8532812" cy="914400"/>
          </a:xfrm>
          <a:prstGeom prst="rect">
            <a:avLst/>
          </a:prstGeom>
          <a:solidFill>
            <a:schemeClr val="bg2">
              <a:lumMod val="10000"/>
            </a:schemeClr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3428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aejong68@hanmail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ko.wikipedia.org/wiki/%EC%98%81%EA%B5%AD" TargetMode="External"/><Relationship Id="rId13" Type="http://schemas.openxmlformats.org/officeDocument/2006/relationships/hyperlink" Target="https://ko.wikipedia.org/wiki/1974%EB%85%84" TargetMode="External"/><Relationship Id="rId3" Type="http://schemas.openxmlformats.org/officeDocument/2006/relationships/hyperlink" Target="https://ko.wikipedia.org/wiki/1899%EB%85%84" TargetMode="External"/><Relationship Id="rId7" Type="http://schemas.openxmlformats.org/officeDocument/2006/relationships/hyperlink" Target="https://ko.wikipedia.org/wiki/%EC%98%A4%EC%8A%A4%ED%8A%B8%EB%A6%AC%EC%95%84" TargetMode="External"/><Relationship Id="rId12" Type="http://schemas.openxmlformats.org/officeDocument/2006/relationships/hyperlink" Target="https://ko.wikipedia.org/wiki/%EC%8B%9C%EB%AF%BC%EA%B6%8C" TargetMode="External"/><Relationship Id="rId17" Type="http://schemas.openxmlformats.org/officeDocument/2006/relationships/hyperlink" Target="https://ko.wikipedia.org/wiki/1991%EB%85%84" TargetMode="External"/><Relationship Id="rId2" Type="http://schemas.openxmlformats.org/officeDocument/2006/relationships/hyperlink" Target="https://en.wikipedia.org/wiki/Order_of_the_Companions_of_Honour" TargetMode="External"/><Relationship Id="rId16" Type="http://schemas.openxmlformats.org/officeDocument/2006/relationships/hyperlink" Target="https://ko.wikipedia.org/wiki/%EB%85%B8%EB%B2%A8_%EA%B2%BD%EC%A0%9C%ED%95%99%EC%83%81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ko.wikipedia.org/wiki/3%EC%9B%94_23%EC%9D%BC" TargetMode="External"/><Relationship Id="rId11" Type="http://schemas.openxmlformats.org/officeDocument/2006/relationships/hyperlink" Target="https://ko.wikipedia.org/wiki/1938%EB%85%84" TargetMode="External"/><Relationship Id="rId5" Type="http://schemas.openxmlformats.org/officeDocument/2006/relationships/hyperlink" Target="https://ko.wikipedia.org/wiki/1992%EB%85%84" TargetMode="External"/><Relationship Id="rId15" Type="http://schemas.openxmlformats.org/officeDocument/2006/relationships/hyperlink" Target="https://ko.wikipedia.org/wiki/%EA%B5%B0%EB%82%98%EB%A5%B4_%EB%AE%88%EB%A5%B4%EB%8B%AC" TargetMode="External"/><Relationship Id="rId10" Type="http://schemas.openxmlformats.org/officeDocument/2006/relationships/hyperlink" Target="https://ko.wikipedia.org/wiki/%EC%A0%95%EC%B9%98%EC%B2%A0%ED%95%99%EC%9E%90" TargetMode="External"/><Relationship Id="rId4" Type="http://schemas.openxmlformats.org/officeDocument/2006/relationships/hyperlink" Target="https://ko.wikipedia.org/wiki/5%EC%9B%94_8%EC%9D%BC" TargetMode="External"/><Relationship Id="rId9" Type="http://schemas.openxmlformats.org/officeDocument/2006/relationships/hyperlink" Target="https://ko.wikipedia.org/wiki/%EA%B2%BD%EC%A0%9C%ED%95%99%EC%9E%90" TargetMode="External"/><Relationship Id="rId14" Type="http://schemas.openxmlformats.org/officeDocument/2006/relationships/hyperlink" Target="https://ko.wikipedia.org/wiki/%EC%8A%A4%EC%9B%A8%EB%8D%B4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ko.wikipedia.org/wiki/%EC%8B%A0%EC%9E%90%EC%9C%A0%EC%A3%BC%EC%9D%98" TargetMode="External"/><Relationship Id="rId3" Type="http://schemas.openxmlformats.org/officeDocument/2006/relationships/hyperlink" Target="https://ko.wikipedia.org/wiki/%EA%B3%84%ED%9A%8D%EA%B2%BD%EC%A0%9C" TargetMode="External"/><Relationship Id="rId7" Type="http://schemas.openxmlformats.org/officeDocument/2006/relationships/hyperlink" Target="https://ko.wikipedia.org/wiki/%EC%9E%90%EC%9C%A0%EC%8B%9C%EC%9E%A5" TargetMode="External"/><Relationship Id="rId2" Type="http://schemas.openxmlformats.org/officeDocument/2006/relationships/hyperlink" Target="https://ko.wikipedia.org/wiki/%EC%9E%90%EC%9C%A0%EC%A3%BC%EC%9D%98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ko.wikipedia.org/wiki/%EC%BC%80%EC%9D%B8%EC%8A%A4" TargetMode="External"/><Relationship Id="rId11" Type="http://schemas.openxmlformats.org/officeDocument/2006/relationships/hyperlink" Target="https://ko.wikipedia.org/wiki/%ED%94%84%EB%9D%BC%EC%9D%B4%EB%B6%80%EB%A5%B4%ED%81%AC_%EB%8C%80%ED%95%99%EA%B5%90" TargetMode="External"/><Relationship Id="rId5" Type="http://schemas.openxmlformats.org/officeDocument/2006/relationships/hyperlink" Target="https://ko.wikipedia.org/wiki/%EC%A0%84%EC%B2%B4%EC%A3%BC%EC%9D%98" TargetMode="External"/><Relationship Id="rId10" Type="http://schemas.openxmlformats.org/officeDocument/2006/relationships/hyperlink" Target="https://ko.wikipedia.org/wiki/%EC%8B%9C%EC%B9%B4%EA%B3%A0%EB%8C%80%ED%95%99%EA%B5%90" TargetMode="External"/><Relationship Id="rId4" Type="http://schemas.openxmlformats.org/officeDocument/2006/relationships/hyperlink" Target="https://ko.wikipedia.org/wiki/%EC%82%AC%ED%9A%8C%EC%A3%BC%EC%9D%98" TargetMode="External"/><Relationship Id="rId9" Type="http://schemas.openxmlformats.org/officeDocument/2006/relationships/hyperlink" Target="https://ko.wikipedia.org/wiki/%EB%9F%B0%EB%8D%98%EC%A0%95%EA%B2%BD%EB%8C%80%ED%95%99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ko.wikipedia.org/wiki/%EB%A0%88%EC%9D%B4%EA%B1%B0%EB%85%B8%EB%AF%B9%EC%8A%A4" TargetMode="External"/><Relationship Id="rId13" Type="http://schemas.openxmlformats.org/officeDocument/2006/relationships/hyperlink" Target="https://ko.wikipedia.org/wiki/1994%EB%85%84" TargetMode="External"/><Relationship Id="rId3" Type="http://schemas.openxmlformats.org/officeDocument/2006/relationships/hyperlink" Target="https://ko.wikipedia.org/wiki/%EB%B3%B5%EC%A7%80%EA%B5%AD%EA%B0%80" TargetMode="External"/><Relationship Id="rId7" Type="http://schemas.openxmlformats.org/officeDocument/2006/relationships/hyperlink" Target="https://ko.wikipedia.org/wiki/1980%EB%85%84%EB%8C%80" TargetMode="External"/><Relationship Id="rId12" Type="http://schemas.openxmlformats.org/officeDocument/2006/relationships/hyperlink" Target="https://ko.wikipedia.org/w/index.php?title=%EB%85%B8%EC%98%88%EC%9D%98_%EA%B8%B8&amp;action=edit&amp;redlink=1" TargetMode="External"/><Relationship Id="rId2" Type="http://schemas.openxmlformats.org/officeDocument/2006/relationships/hyperlink" Target="https://ko.wikipedia.org/wiki/1970%EB%85%84%EB%8C%80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ko.wikipedia.org/wiki/%EC%9E%90%EC%9C%A0%EC%8B%9C%EC%9E%A5" TargetMode="External"/><Relationship Id="rId11" Type="http://schemas.openxmlformats.org/officeDocument/2006/relationships/hyperlink" Target="https://ko.wikipedia.org/w/index.php?title=%EB%B2%95,_%EC%9E%85%EB%B2%95,_%EC%9E%90%EC%9C%A0&amp;action=edit&amp;redlink=1" TargetMode="External"/><Relationship Id="rId5" Type="http://schemas.openxmlformats.org/officeDocument/2006/relationships/hyperlink" Target="https://ko.wikipedia.org/wiki/%EA%B2%BD%EA%B8%B0%EC%B9%A8%EC%B2%B4" TargetMode="External"/><Relationship Id="rId10" Type="http://schemas.openxmlformats.org/officeDocument/2006/relationships/hyperlink" Target="https://ko.wikipedia.org/wiki/%EC%8B%A0%EC%9E%90%EC%9C%A0%EC%A3%BC%EC%9D%98" TargetMode="External"/><Relationship Id="rId4" Type="http://schemas.openxmlformats.org/officeDocument/2006/relationships/hyperlink" Target="https://ko.wikipedia.org/w/index.php?title=%EB%B3%B5%EC%A7%80%EB%B3%91&amp;action=edit&amp;redlink=1" TargetMode="External"/><Relationship Id="rId9" Type="http://schemas.openxmlformats.org/officeDocument/2006/relationships/hyperlink" Target="https://ko.wikipedia.org/wiki/%EB%8C%80%EC%B2%98%EB%A6%AC%EC%A6%98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바닥글 개체 틀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>
                <a:solidFill>
                  <a:schemeClr val="tx1"/>
                </a:solidFill>
                <a:latin typeface="굴림" charset="-127"/>
                <a:ea typeface="굴림" charset="-127"/>
              </a:rPr>
              <a:t> </a:t>
            </a:r>
          </a:p>
        </p:txBody>
      </p:sp>
      <p:sp>
        <p:nvSpPr>
          <p:cNvPr id="16387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9A5A8174-CDDB-49D1-BC9A-B053BE0B1C45}" type="slidenum">
              <a:rPr lang="en-US" altLang="ko-KR" smtClean="0">
                <a:solidFill>
                  <a:schemeClr val="tx1"/>
                </a:solidFill>
                <a:latin typeface="굴림" charset="-127"/>
                <a:ea typeface="굴림" charset="-127"/>
              </a:rPr>
              <a:pPr/>
              <a:t>1</a:t>
            </a:fld>
            <a:endParaRPr lang="en-US" altLang="ko-KR">
              <a:solidFill>
                <a:schemeClr val="tx1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8" name="Rectangle 2" descr="재생지"/>
          <p:cNvSpPr txBox="1">
            <a:spLocks noChangeArrowheads="1"/>
          </p:cNvSpPr>
          <p:nvPr/>
        </p:nvSpPr>
        <p:spPr bwMode="auto">
          <a:xfrm>
            <a:off x="683568" y="1484784"/>
            <a:ext cx="7772400" cy="309721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EEECE1">
                <a:alpha val="50000"/>
              </a:srgbClr>
            </a:outerShdw>
          </a:effectLst>
        </p:spPr>
        <p:txBody>
          <a:bodyPr anchor="ctr"/>
          <a:lstStyle/>
          <a:p>
            <a:pPr algn="ctr" latinLnBrk="0">
              <a:defRPr/>
            </a:pPr>
            <a:r>
              <a:rPr kumimoji="0" lang="en-US" altLang="ko-KR" sz="5400" b="1" kern="0" dirty="0">
                <a:solidFill>
                  <a:prstClr val="black"/>
                </a:solidFill>
                <a:latin typeface="+mj-ea"/>
                <a:ea typeface="+mj-ea"/>
              </a:rPr>
              <a:t>11</a:t>
            </a:r>
          </a:p>
          <a:p>
            <a:pPr algn="ctr" latinLnBrk="0">
              <a:defRPr/>
            </a:pPr>
            <a:r>
              <a:rPr kumimoji="0" lang="ko-KR" altLang="en-US" sz="5400" b="1" kern="0" dirty="0">
                <a:solidFill>
                  <a:prstClr val="black"/>
                </a:solidFill>
                <a:latin typeface="+mj-ea"/>
                <a:ea typeface="+mj-ea"/>
              </a:rPr>
              <a:t>부동산투자 </a:t>
            </a:r>
            <a:r>
              <a:rPr kumimoji="0" lang="en-US" altLang="ko-KR" sz="5400" b="1" kern="0" dirty="0">
                <a:solidFill>
                  <a:prstClr val="black"/>
                </a:solidFill>
                <a:latin typeface="+mj-ea"/>
                <a:ea typeface="+mj-ea"/>
              </a:rPr>
              <a:t>20</a:t>
            </a:r>
            <a:r>
              <a:rPr kumimoji="0" lang="ko-KR" altLang="en-US" sz="5400" b="1" kern="0" dirty="0">
                <a:solidFill>
                  <a:prstClr val="black"/>
                </a:solidFill>
                <a:latin typeface="+mj-ea"/>
                <a:ea typeface="+mj-ea"/>
              </a:rPr>
              <a:t>대하라</a:t>
            </a:r>
            <a:endParaRPr kumimoji="0" lang="en-US" altLang="ko-KR" sz="3600" b="1" kern="0" dirty="0">
              <a:solidFill>
                <a:prstClr val="black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60350"/>
            <a:ext cx="8229600" cy="850900"/>
          </a:xfrm>
        </p:spPr>
        <p:txBody>
          <a:bodyPr/>
          <a:lstStyle/>
          <a:p>
            <a:pPr eaLnBrk="1" hangingPunct="1"/>
            <a:r>
              <a:rPr lang="ko-KR" altLang="en-US" dirty="0"/>
              <a:t>임대사업자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>
          <a:xfrm>
            <a:off x="374650" y="1557338"/>
            <a:ext cx="8229600" cy="4895850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</a:pPr>
            <a:r>
              <a:rPr lang="ko-KR" altLang="en-US" sz="3200" dirty="0">
                <a:solidFill>
                  <a:schemeClr val="bg1"/>
                </a:solidFill>
              </a:rPr>
              <a:t>정부폐지 </a:t>
            </a:r>
            <a:r>
              <a:rPr lang="en-US" altLang="ko-KR" sz="3200" dirty="0">
                <a:solidFill>
                  <a:schemeClr val="bg1"/>
                </a:solidFill>
              </a:rPr>
              <a:t>(2021)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ko-KR" altLang="en-US" sz="3200" dirty="0">
                <a:solidFill>
                  <a:schemeClr val="bg1"/>
                </a:solidFill>
              </a:rPr>
              <a:t>의정부 지역 과거 </a:t>
            </a:r>
            <a:r>
              <a:rPr lang="en-US" altLang="ko-KR" sz="3200" dirty="0">
                <a:solidFill>
                  <a:schemeClr val="bg1"/>
                </a:solidFill>
              </a:rPr>
              <a:t>2010</a:t>
            </a:r>
            <a:r>
              <a:rPr lang="ko-KR" altLang="en-US" sz="3200" dirty="0">
                <a:solidFill>
                  <a:schemeClr val="bg1"/>
                </a:solidFill>
              </a:rPr>
              <a:t>년 </a:t>
            </a:r>
            <a:r>
              <a:rPr lang="en-US" altLang="ko-KR" sz="3200" dirty="0">
                <a:solidFill>
                  <a:schemeClr val="bg1"/>
                </a:solidFill>
              </a:rPr>
              <a:t>: 1</a:t>
            </a:r>
            <a:r>
              <a:rPr lang="ko-KR" altLang="en-US" sz="3200" dirty="0" err="1">
                <a:solidFill>
                  <a:schemeClr val="bg1"/>
                </a:solidFill>
              </a:rPr>
              <a:t>억원으로</a:t>
            </a:r>
            <a:r>
              <a:rPr lang="ko-KR" altLang="en-US" sz="3200" dirty="0">
                <a:solidFill>
                  <a:schemeClr val="bg1"/>
                </a:solidFill>
              </a:rPr>
              <a:t> </a:t>
            </a:r>
            <a:r>
              <a:rPr lang="en-US" altLang="ko-KR" sz="3200" dirty="0">
                <a:solidFill>
                  <a:schemeClr val="bg1"/>
                </a:solidFill>
              </a:rPr>
              <a:t>5</a:t>
            </a:r>
            <a:r>
              <a:rPr lang="ko-KR" altLang="en-US" sz="3200" dirty="0">
                <a:solidFill>
                  <a:schemeClr val="bg1"/>
                </a:solidFill>
              </a:rPr>
              <a:t>개 구입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 err="1">
                <a:solidFill>
                  <a:schemeClr val="bg1"/>
                </a:solidFill>
              </a:rPr>
              <a:t>한채당</a:t>
            </a:r>
            <a:r>
              <a:rPr lang="ko-KR" altLang="en-US" sz="3200" dirty="0">
                <a:solidFill>
                  <a:schemeClr val="bg1"/>
                </a:solidFill>
              </a:rPr>
              <a:t> </a:t>
            </a:r>
            <a:r>
              <a:rPr lang="en-US" altLang="ko-KR" sz="3200" dirty="0">
                <a:solidFill>
                  <a:schemeClr val="bg1"/>
                </a:solidFill>
              </a:rPr>
              <a:t>2</a:t>
            </a:r>
            <a:r>
              <a:rPr lang="ko-KR" altLang="en-US" sz="3200" dirty="0" err="1">
                <a:solidFill>
                  <a:schemeClr val="bg1"/>
                </a:solidFill>
              </a:rPr>
              <a:t>천만원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 err="1">
                <a:solidFill>
                  <a:schemeClr val="bg1"/>
                </a:solidFill>
              </a:rPr>
              <a:t>전세끼고</a:t>
            </a:r>
            <a:r>
              <a:rPr lang="ko-KR" altLang="en-US" sz="3200" dirty="0">
                <a:solidFill>
                  <a:schemeClr val="bg1"/>
                </a:solidFill>
              </a:rPr>
              <a:t> 구입</a:t>
            </a:r>
            <a:endParaRPr lang="en-US" altLang="ko-KR" sz="3200" dirty="0">
              <a:solidFill>
                <a:schemeClr val="bg1"/>
              </a:solidFill>
            </a:endParaRPr>
          </a:p>
          <a:p>
            <a:pPr lvl="1" eaLnBrk="1" hangingPunct="1">
              <a:buNone/>
            </a:pPr>
            <a:r>
              <a:rPr lang="en-US" altLang="ko-KR" sz="3200" dirty="0">
                <a:solidFill>
                  <a:schemeClr val="bg1"/>
                </a:solidFill>
              </a:rPr>
              <a:t>  </a:t>
            </a:r>
            <a:r>
              <a:rPr lang="en-US" altLang="ko-KR" sz="3200" dirty="0">
                <a:solidFill>
                  <a:srgbClr val="FFFF00"/>
                </a:solidFill>
              </a:rPr>
              <a:t>→ 2022</a:t>
            </a:r>
            <a:r>
              <a:rPr lang="ko-KR" altLang="en-US" sz="3200" dirty="0">
                <a:solidFill>
                  <a:srgbClr val="FFFF00"/>
                </a:solidFill>
              </a:rPr>
              <a:t>년  </a:t>
            </a:r>
            <a:r>
              <a:rPr lang="en-US" altLang="ko-KR" sz="3200" dirty="0">
                <a:solidFill>
                  <a:srgbClr val="FFFF00"/>
                </a:solidFill>
              </a:rPr>
              <a:t>2.5</a:t>
            </a:r>
            <a:r>
              <a:rPr lang="ko-KR" altLang="en-US" sz="3200" dirty="0" err="1">
                <a:solidFill>
                  <a:srgbClr val="FFFF00"/>
                </a:solidFill>
              </a:rPr>
              <a:t>억원</a:t>
            </a:r>
            <a:r>
              <a:rPr lang="en-US" altLang="ko-KR" sz="3200" dirty="0">
                <a:solidFill>
                  <a:srgbClr val="FFFF00"/>
                </a:solidFill>
              </a:rPr>
              <a:t>, </a:t>
            </a:r>
            <a:r>
              <a:rPr lang="ko-KR" altLang="en-US" sz="3200" dirty="0">
                <a:solidFill>
                  <a:srgbClr val="FFFF00"/>
                </a:solidFill>
              </a:rPr>
              <a:t>큰 수입</a:t>
            </a:r>
          </a:p>
          <a:p>
            <a:pPr lvl="1" eaLnBrk="1" hangingPunct="1">
              <a:buFont typeface="Arial" pitchFamily="34" charset="0"/>
              <a:buChar char="•"/>
            </a:pPr>
            <a:endParaRPr lang="ko-KR" altLang="en-US" sz="3200" dirty="0">
              <a:solidFill>
                <a:schemeClr val="bg1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ko-KR" altLang="en-US" sz="3200" dirty="0">
                <a:solidFill>
                  <a:schemeClr val="bg1"/>
                </a:solidFill>
              </a:rPr>
              <a:t>서울외곽지역 </a:t>
            </a:r>
            <a:r>
              <a:rPr lang="en-US" altLang="ko-KR" sz="3200" dirty="0">
                <a:solidFill>
                  <a:schemeClr val="bg1"/>
                </a:solidFill>
              </a:rPr>
              <a:t>: </a:t>
            </a:r>
            <a:r>
              <a:rPr lang="ko-KR" altLang="en-US" sz="3200" dirty="0">
                <a:solidFill>
                  <a:schemeClr val="bg1"/>
                </a:solidFill>
              </a:rPr>
              <a:t>파주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일산 등 소액으로 </a:t>
            </a:r>
            <a:endParaRPr lang="en-US" altLang="ko-KR" sz="3200" dirty="0">
              <a:solidFill>
                <a:schemeClr val="bg1"/>
              </a:solidFill>
            </a:endParaRPr>
          </a:p>
          <a:p>
            <a:pPr lvl="1" eaLnBrk="1" hangingPunct="1">
              <a:buNone/>
            </a:pPr>
            <a:r>
              <a:rPr lang="en-US" altLang="ko-KR" sz="3200" dirty="0">
                <a:solidFill>
                  <a:schemeClr val="bg1"/>
                </a:solidFill>
              </a:rPr>
              <a:t>                   </a:t>
            </a:r>
            <a:r>
              <a:rPr lang="ko-KR" altLang="en-US" sz="3200" dirty="0">
                <a:solidFill>
                  <a:schemeClr val="bg1"/>
                </a:solidFill>
              </a:rPr>
              <a:t>가능함</a:t>
            </a:r>
            <a:r>
              <a:rPr lang="en-US" altLang="ko-KR" sz="32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8434" name="바닥글 개체 틀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>
                <a:latin typeface="굴림" charset="-127"/>
                <a:ea typeface="굴림" charset="-127"/>
              </a:rPr>
              <a:t> </a:t>
            </a:r>
          </a:p>
        </p:txBody>
      </p:sp>
      <p:sp>
        <p:nvSpPr>
          <p:cNvPr id="18435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D3A9328-A79A-494F-9D69-C3EE3319231B}" type="slidenum">
              <a:rPr lang="en-US" altLang="ko-KR" smtClean="0">
                <a:latin typeface="굴림" charset="-127"/>
                <a:ea typeface="굴림" charset="-127"/>
              </a:rPr>
              <a:pPr/>
              <a:t>10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60350"/>
            <a:ext cx="8229600" cy="850900"/>
          </a:xfrm>
        </p:spPr>
        <p:txBody>
          <a:bodyPr/>
          <a:lstStyle/>
          <a:p>
            <a:pPr eaLnBrk="1" hangingPunct="1"/>
            <a:r>
              <a:rPr lang="ko-KR" altLang="en-US" dirty="0"/>
              <a:t>임대사업자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>
          <a:xfrm>
            <a:off x="374650" y="1557338"/>
            <a:ext cx="8229600" cy="4895850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</a:pPr>
            <a:r>
              <a:rPr lang="ko-KR" altLang="en-US" sz="3200" dirty="0">
                <a:solidFill>
                  <a:schemeClr val="bg1"/>
                </a:solidFill>
              </a:rPr>
              <a:t>전세는 없어지고 월세와 </a:t>
            </a:r>
            <a:r>
              <a:rPr lang="ko-KR" altLang="en-US" sz="3200" dirty="0" err="1">
                <a:solidFill>
                  <a:schemeClr val="bg1"/>
                </a:solidFill>
              </a:rPr>
              <a:t>렌트로</a:t>
            </a:r>
            <a:r>
              <a:rPr lang="ko-KR" altLang="en-US" sz="3200" dirty="0">
                <a:solidFill>
                  <a:schemeClr val="bg1"/>
                </a:solidFill>
              </a:rPr>
              <a:t> 전환된다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ko-KR" altLang="en-US" sz="3200" dirty="0">
                <a:solidFill>
                  <a:schemeClr val="bg1"/>
                </a:solidFill>
              </a:rPr>
              <a:t>외국인 </a:t>
            </a:r>
            <a:r>
              <a:rPr lang="ko-KR" altLang="en-US" sz="3200" dirty="0" err="1">
                <a:solidFill>
                  <a:schemeClr val="bg1"/>
                </a:solidFill>
              </a:rPr>
              <a:t>렌트</a:t>
            </a:r>
            <a:r>
              <a:rPr lang="ko-KR" altLang="en-US" sz="3200" dirty="0">
                <a:solidFill>
                  <a:schemeClr val="bg1"/>
                </a:solidFill>
              </a:rPr>
              <a:t> 인기</a:t>
            </a:r>
            <a:r>
              <a:rPr lang="en-US" altLang="ko-KR" sz="3200" dirty="0">
                <a:solidFill>
                  <a:schemeClr val="bg1"/>
                </a:solidFill>
              </a:rPr>
              <a:t>: 2</a:t>
            </a:r>
            <a:r>
              <a:rPr lang="ko-KR" altLang="en-US" sz="3200" dirty="0">
                <a:solidFill>
                  <a:schemeClr val="bg1"/>
                </a:solidFill>
              </a:rPr>
              <a:t>년치 일시불 받음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ko-KR" altLang="en-US" sz="3200" dirty="0">
                <a:solidFill>
                  <a:schemeClr val="bg1"/>
                </a:solidFill>
              </a:rPr>
              <a:t>부동산으로  큰 돈</a:t>
            </a:r>
            <a:endParaRPr lang="en-US" altLang="ko-KR" sz="3200" dirty="0">
              <a:solidFill>
                <a:schemeClr val="bg1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ko-KR" altLang="en-US" sz="3200" dirty="0">
                <a:solidFill>
                  <a:schemeClr val="bg1"/>
                </a:solidFill>
              </a:rPr>
              <a:t>부동산은 내리면 본인이 거주하면 됨</a:t>
            </a:r>
          </a:p>
        </p:txBody>
      </p:sp>
      <p:sp>
        <p:nvSpPr>
          <p:cNvPr id="18434" name="바닥글 개체 틀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>
                <a:latin typeface="굴림" charset="-127"/>
                <a:ea typeface="굴림" charset="-127"/>
              </a:rPr>
              <a:t> </a:t>
            </a:r>
          </a:p>
        </p:txBody>
      </p:sp>
      <p:sp>
        <p:nvSpPr>
          <p:cNvPr id="18435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D3A9328-A79A-494F-9D69-C3EE3319231B}" type="slidenum">
              <a:rPr lang="en-US" altLang="ko-KR" smtClean="0">
                <a:latin typeface="굴림" charset="-127"/>
                <a:ea typeface="굴림" charset="-127"/>
              </a:rPr>
              <a:pPr/>
              <a:t>11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7428309" y="6172200"/>
            <a:ext cx="1200150" cy="365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 latinLnBrk="0">
              <a:spcAft>
                <a:spcPts val="600"/>
              </a:spcAft>
            </a:pPr>
            <a:fld id="{984C845F-A38B-4A09-9787-7FAE729CD053}" type="datetime1">
              <a:rPr lang="en-US" altLang="ko-KR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 defTabSz="457200" latinLnBrk="0">
                <a:spcAft>
                  <a:spcPts val="600"/>
                </a:spcAft>
              </a:pPr>
              <a:t>5/10/2022</a:t>
            </a:fld>
            <a:endParaRPr lang="en-US" altLang="ko-KR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13159" y="6172200"/>
            <a:ext cx="5657850" cy="365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 latinLnBrk="0"/>
            <a:endParaRPr lang="en-US" altLang="ko-KR" sz="10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772400" y="5578475"/>
            <a:ext cx="856683" cy="669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 latinLnBrk="0">
              <a:spcAft>
                <a:spcPts val="600"/>
              </a:spcAft>
            </a:pPr>
            <a:fld id="{79E0538A-F9BD-4A26-8B05-AC4B65E83D8E}" type="slidenum">
              <a:rPr lang="en-US" altLang="ko-KR" sz="3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 defTabSz="457200" latinLnBrk="0">
                <a:spcAft>
                  <a:spcPts val="600"/>
                </a:spcAft>
              </a:pPr>
              <a:t>12</a:t>
            </a:fld>
            <a:endParaRPr lang="en-US" altLang="ko-KR" sz="3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 idx="4294967295"/>
          </p:nvPr>
        </p:nvSpPr>
        <p:spPr>
          <a:xfrm>
            <a:off x="0" y="485775"/>
            <a:ext cx="6400800" cy="1506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</a:pPr>
            <a:br>
              <a:rPr lang="en-US" altLang="ko-KR" sz="2500"/>
            </a:br>
            <a:br>
              <a:rPr lang="en-US" altLang="ko-KR" sz="2500"/>
            </a:br>
            <a:r>
              <a:rPr lang="en-US" altLang="ko-KR" sz="2500"/>
              <a:t>  </a:t>
            </a:r>
            <a:r>
              <a:rPr lang="ko-KR" altLang="en-US" sz="2500"/>
              <a:t>아파트 급등에</a:t>
            </a:r>
            <a:r>
              <a:rPr lang="en-US" altLang="ko-KR" sz="2500"/>
              <a:t> </a:t>
            </a:r>
            <a:r>
              <a:rPr lang="ko-KR" altLang="en-US" sz="2500"/>
              <a:t>대한 </a:t>
            </a:r>
            <a:br>
              <a:rPr lang="en-US" altLang="ko-KR" sz="2500"/>
            </a:br>
            <a:r>
              <a:rPr lang="ko-KR" altLang="en-US" sz="2500"/>
              <a:t>시장경제 해법 연구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0" y="2068513"/>
            <a:ext cx="6400800" cy="3614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en-US" altLang="ko-KR" sz="1700">
                <a:solidFill>
                  <a:schemeClr val="tx1"/>
                </a:solidFill>
              </a:rPr>
              <a:t>        </a:t>
            </a:r>
          </a:p>
          <a:p>
            <a:pPr latinLnBrk="0">
              <a:lnSpc>
                <a:spcPct val="90000"/>
              </a:lnSpc>
            </a:pPr>
            <a:endParaRPr lang="en-US" altLang="ko-KR" sz="1700">
              <a:solidFill>
                <a:schemeClr val="tx1"/>
              </a:solidFill>
            </a:endParaRPr>
          </a:p>
          <a:p>
            <a:pPr latinLnBrk="0">
              <a:lnSpc>
                <a:spcPct val="90000"/>
              </a:lnSpc>
            </a:pPr>
            <a:endParaRPr lang="en-US" altLang="ko-KR" sz="1700">
              <a:solidFill>
                <a:schemeClr val="tx1"/>
              </a:solidFill>
            </a:endParaRPr>
          </a:p>
          <a:p>
            <a:pPr marL="0" indent="0" latinLnBrk="0">
              <a:lnSpc>
                <a:spcPct val="90000"/>
              </a:lnSpc>
            </a:pPr>
            <a:r>
              <a:rPr lang="en-US" altLang="ko-KR" sz="1700">
                <a:solidFill>
                  <a:schemeClr val="tx1"/>
                </a:solidFill>
              </a:rPr>
              <a:t>            </a:t>
            </a:r>
            <a:r>
              <a:rPr lang="ko-KR" altLang="en-US" sz="1700">
                <a:solidFill>
                  <a:schemeClr val="tx1"/>
                </a:solidFill>
              </a:rPr>
              <a:t>김 대 종 교수 </a:t>
            </a:r>
            <a:endParaRPr lang="en-US" altLang="ko-KR" sz="1700">
              <a:solidFill>
                <a:schemeClr val="tx1"/>
              </a:solidFill>
            </a:endParaRPr>
          </a:p>
          <a:p>
            <a:pPr marL="1543050" lvl="8" indent="0" latinLnBrk="0">
              <a:lnSpc>
                <a:spcPct val="90000"/>
              </a:lnSpc>
            </a:pPr>
            <a:r>
              <a:rPr lang="en-US" altLang="ko-KR" sz="1700">
                <a:solidFill>
                  <a:schemeClr val="tx1"/>
                </a:solidFill>
              </a:rPr>
              <a:t>(</a:t>
            </a:r>
            <a:r>
              <a:rPr lang="ko-KR" altLang="en-US" sz="1700">
                <a:solidFill>
                  <a:schemeClr val="tx1"/>
                </a:solidFill>
              </a:rPr>
              <a:t>세종대학교</a:t>
            </a:r>
            <a:r>
              <a:rPr lang="en-US" altLang="ko-KR" sz="1700">
                <a:solidFill>
                  <a:schemeClr val="tx1"/>
                </a:solidFill>
              </a:rPr>
              <a:t>, </a:t>
            </a:r>
            <a:r>
              <a:rPr lang="ko-KR" altLang="en-US" sz="1700">
                <a:solidFill>
                  <a:schemeClr val="tx1"/>
                </a:solidFill>
              </a:rPr>
              <a:t>경영학부</a:t>
            </a:r>
            <a:r>
              <a:rPr lang="en-US" altLang="ko-KR" sz="1700">
                <a:solidFill>
                  <a:schemeClr val="tx1"/>
                </a:solidFill>
              </a:rPr>
              <a:t>)</a:t>
            </a:r>
          </a:p>
          <a:p>
            <a:pPr latinLnBrk="0">
              <a:lnSpc>
                <a:spcPct val="90000"/>
              </a:lnSpc>
            </a:pPr>
            <a:endParaRPr lang="en-US" altLang="ko-KR" sz="1700">
              <a:solidFill>
                <a:schemeClr val="tx1"/>
              </a:solidFill>
            </a:endParaRPr>
          </a:p>
          <a:p>
            <a:pPr latinLnBrk="0">
              <a:lnSpc>
                <a:spcPct val="90000"/>
              </a:lnSpc>
            </a:pPr>
            <a:r>
              <a:rPr lang="en-US" altLang="ko-KR" sz="1700">
                <a:solidFill>
                  <a:schemeClr val="tx1"/>
                </a:solidFill>
              </a:rPr>
              <a:t>010-8366-5552</a:t>
            </a:r>
          </a:p>
          <a:p>
            <a:pPr latinLnBrk="0">
              <a:lnSpc>
                <a:spcPct val="90000"/>
              </a:lnSpc>
            </a:pPr>
            <a:endParaRPr lang="en-US" altLang="ko-KR" sz="1700">
              <a:solidFill>
                <a:schemeClr val="tx1"/>
              </a:solidFill>
            </a:endParaRPr>
          </a:p>
          <a:p>
            <a:pPr latinLnBrk="0">
              <a:lnSpc>
                <a:spcPct val="90000"/>
              </a:lnSpc>
            </a:pPr>
            <a:r>
              <a:rPr lang="en-US" altLang="ko-KR" sz="1700">
                <a:solidFill>
                  <a:schemeClr val="tx1"/>
                </a:solidFill>
                <a:hlinkClick r:id="rId3"/>
              </a:rPr>
              <a:t>daejong68@hanmail.net</a:t>
            </a:r>
            <a:r>
              <a:rPr lang="en-US" altLang="ko-KR" sz="1700">
                <a:solidFill>
                  <a:schemeClr val="tx1"/>
                </a:solidFill>
              </a:rPr>
              <a:t>, daejong68@sejong.ac.kr</a:t>
            </a:r>
          </a:p>
        </p:txBody>
      </p:sp>
    </p:spTree>
    <p:extLst>
      <p:ext uri="{BB962C8B-B14F-4D97-AF65-F5344CB8AC3E}">
        <p14:creationId xmlns:p14="http://schemas.microsoft.com/office/powerpoint/2010/main" val="3340121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3159" y="485244"/>
            <a:ext cx="6400800" cy="1507067"/>
          </a:xfrm>
        </p:spPr>
        <p:txBody>
          <a:bodyPr>
            <a:normAutofit/>
          </a:bodyPr>
          <a:lstStyle/>
          <a:p>
            <a:r>
              <a:rPr lang="en-US" altLang="ko-KR" dirty="0"/>
              <a:t>                  </a:t>
            </a:r>
            <a:r>
              <a:rPr lang="ko-KR" altLang="en-US" dirty="0"/>
              <a:t>목 차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3159" y="2068511"/>
            <a:ext cx="6400800" cy="3615267"/>
          </a:xfrm>
        </p:spPr>
        <p:txBody>
          <a:bodyPr>
            <a:normAutofit/>
          </a:bodyPr>
          <a:lstStyle/>
          <a:p>
            <a:r>
              <a:rPr lang="en-US" altLang="ko-KR">
                <a:solidFill>
                  <a:schemeClr val="tx1"/>
                </a:solidFill>
              </a:rPr>
              <a:t>1. </a:t>
            </a:r>
            <a:r>
              <a:rPr lang="ko-KR" altLang="en-US">
                <a:solidFill>
                  <a:schemeClr val="tx1"/>
                </a:solidFill>
              </a:rPr>
              <a:t>현황</a:t>
            </a:r>
            <a:endParaRPr lang="en-US" altLang="ko-KR">
              <a:solidFill>
                <a:schemeClr val="tx1"/>
              </a:solidFill>
            </a:endParaRPr>
          </a:p>
          <a:p>
            <a:r>
              <a:rPr lang="en-US" altLang="ko-KR">
                <a:solidFill>
                  <a:schemeClr val="tx1"/>
                </a:solidFill>
              </a:rPr>
              <a:t>2. </a:t>
            </a:r>
            <a:r>
              <a:rPr lang="ko-KR" altLang="en-US">
                <a:solidFill>
                  <a:schemeClr val="tx1"/>
                </a:solidFill>
              </a:rPr>
              <a:t>문제점</a:t>
            </a:r>
            <a:endParaRPr lang="en-US" altLang="ko-KR">
              <a:solidFill>
                <a:schemeClr val="tx1"/>
              </a:solidFill>
            </a:endParaRPr>
          </a:p>
          <a:p>
            <a:r>
              <a:rPr lang="en-US" altLang="ko-KR">
                <a:solidFill>
                  <a:schemeClr val="tx1"/>
                </a:solidFill>
              </a:rPr>
              <a:t>3. </a:t>
            </a:r>
            <a:r>
              <a:rPr lang="ko-KR" altLang="en-US">
                <a:solidFill>
                  <a:schemeClr val="tx1"/>
                </a:solidFill>
              </a:rPr>
              <a:t>시장경제 해법</a:t>
            </a:r>
            <a:endParaRPr lang="en-US" altLang="ko-KR">
              <a:solidFill>
                <a:schemeClr val="tx1"/>
              </a:solidFill>
            </a:endParaRPr>
          </a:p>
          <a:p>
            <a:r>
              <a:rPr lang="en-US" altLang="ko-KR">
                <a:solidFill>
                  <a:schemeClr val="tx1"/>
                </a:solidFill>
              </a:rPr>
              <a:t>4. </a:t>
            </a:r>
            <a:r>
              <a:rPr lang="ko-KR" altLang="en-US">
                <a:solidFill>
                  <a:schemeClr val="tx1"/>
                </a:solidFill>
              </a:rPr>
              <a:t>결론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7428309" y="6172200"/>
            <a:ext cx="120015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BFBED9D-E971-406A-AE9B-F0A73F0E42DF}" type="datetime1">
              <a:rPr lang="ko-KR" alt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2022-05-10</a:t>
            </a:fld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13159" y="6172200"/>
            <a:ext cx="5657850" cy="365125"/>
          </a:xfrm>
        </p:spPr>
        <p:txBody>
          <a:bodyPr>
            <a:normAutofit/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772400" y="5578475"/>
            <a:ext cx="856683" cy="6699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9E0538A-F9BD-4A26-8B05-AC4B65E83D8E}" type="slidenum">
              <a:rPr lang="ko-KR" altLang="en-US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13</a:t>
            </a:fld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50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5C6ACA56-9AD4-4EE6-8F38-8C18968A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94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BE655210-4EEB-44D9-B394-6FB4139BF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8A15303-F108-4793-8EEB-8A7D4E366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51" y="643467"/>
            <a:ext cx="5670296" cy="5571066"/>
          </a:xfrm>
          <a:prstGeom prst="rect">
            <a:avLst/>
          </a:prstGeom>
        </p:spPr>
      </p:pic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4DF63AD-9069-4415-8021-C9B753C26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159" y="6426128"/>
            <a:ext cx="5657850" cy="365125"/>
          </a:xfrm>
        </p:spPr>
        <p:txBody>
          <a:bodyPr anchor="ctr">
            <a:normAutofit/>
          </a:bodyPr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3A7AF1E-173B-4B7E-B4E4-EA6BC2BA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2780" y="6426128"/>
            <a:ext cx="12001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2388894-CD2B-4D0E-BC20-AC1A56A7D03C}" type="datetime1">
              <a:rPr lang="ko-KR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2022-05-10</a:t>
            </a:fld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8086B90-5A08-4ACA-BACC-5C0E996BA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7854" y="6400357"/>
            <a:ext cx="856684" cy="4166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9E0538A-F9BD-4A26-8B05-AC4B65E83D8E}" type="slidenum">
              <a:rPr lang="ko-KR" altLang="en-US" sz="16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ko-KR" altLang="en-US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063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6ACA56-9AD4-4EE6-8F38-8C18968A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15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655210-4EEB-44D9-B394-6FB4139BF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68DC67-7230-4768-8682-FE8B500B8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330" y="643467"/>
            <a:ext cx="5639338" cy="5571066"/>
          </a:xfrm>
          <a:prstGeom prst="rect">
            <a:avLst/>
          </a:prstGeom>
        </p:spPr>
      </p:pic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0B74426-0823-4743-B7AA-E297F0BC9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159" y="6426128"/>
            <a:ext cx="5657850" cy="365125"/>
          </a:xfrm>
        </p:spPr>
        <p:txBody>
          <a:bodyPr anchor="ctr">
            <a:normAutofit/>
          </a:bodyPr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BC79D05-1298-4C56-A887-C001D36142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2780" y="6426128"/>
            <a:ext cx="12001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2388894-CD2B-4D0E-BC20-AC1A56A7D03C}" type="datetime1">
              <a:rPr lang="ko-KR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2022-05-10</a:t>
            </a:fld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F03956C-32D7-42FD-82EB-DB47E8B1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7854" y="6400357"/>
            <a:ext cx="856684" cy="4166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9E0538A-F9BD-4A26-8B05-AC4B65E83D8E}" type="slidenum">
              <a:rPr lang="ko-KR" altLang="en-US" sz="16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ko-KR" altLang="en-US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12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6DD1304-494F-430F-B2CA-8BA5FFC360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8309" y="6290187"/>
            <a:ext cx="120015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2388894-CD2B-4D0E-BC20-AC1A56A7D03C}" type="datetime1">
              <a:rPr lang="ko-KR" altLang="en-US" smtClean="0"/>
              <a:pPr>
                <a:spcAft>
                  <a:spcPts val="600"/>
                </a:spcAft>
              </a:pPr>
              <a:t>2022-05-10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54E406A-6BD6-4620-A33C-7E5237C7B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159" y="6290187"/>
            <a:ext cx="5657850" cy="365125"/>
          </a:xfrm>
        </p:spPr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980288E-411E-4C60-B684-EDEC43AD1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0" y="5696462"/>
            <a:ext cx="856683" cy="6699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9E0538A-F9BD-4A26-8B05-AC4B65E83D8E}" type="slidenum">
              <a:rPr lang="ko-KR" altLang="en-US" smtClean="0"/>
              <a:pPr>
                <a:spcAft>
                  <a:spcPts val="600"/>
                </a:spcAft>
              </a:pPr>
              <a:t>16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6EF3027-8976-4482-A744-94660D01F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867613"/>
            <a:ext cx="7955280" cy="4793055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85968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61486AF-0F1B-4C2A-BA01-A5DC0B8318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8309" y="6290187"/>
            <a:ext cx="120015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2388894-CD2B-4D0E-BC20-AC1A56A7D03C}" type="datetime1">
              <a:rPr lang="ko-KR" altLang="en-US" smtClean="0"/>
              <a:pPr>
                <a:spcAft>
                  <a:spcPts val="600"/>
                </a:spcAft>
              </a:pPr>
              <a:t>2022-05-10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349769A-163B-4F0B-A167-47EF2DB7D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159" y="6290187"/>
            <a:ext cx="5657850" cy="365125"/>
          </a:xfrm>
        </p:spPr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ACD331-77B3-4F9D-B287-C09D3F913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0" y="5696462"/>
            <a:ext cx="856683" cy="6699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9E0538A-F9BD-4A26-8B05-AC4B65E83D8E}" type="slidenum">
              <a:rPr lang="ko-KR" altLang="en-US" smtClean="0"/>
              <a:pPr>
                <a:spcAft>
                  <a:spcPts val="600"/>
                </a:spcAft>
              </a:pPr>
              <a:t>17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5B2794C-C159-4C47-9F45-76D8F4747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68" y="786117"/>
            <a:ext cx="6608064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33143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61486AF-0F1B-4C2A-BA01-A5DC0B8318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8309" y="6290187"/>
            <a:ext cx="120015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2388894-CD2B-4D0E-BC20-AC1A56A7D03C}" type="datetime1">
              <a:rPr lang="ko-KR" altLang="en-US" smtClean="0"/>
              <a:pPr>
                <a:spcAft>
                  <a:spcPts val="600"/>
                </a:spcAft>
              </a:pPr>
              <a:t>2022-05-10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349769A-163B-4F0B-A167-47EF2DB7D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159" y="6290187"/>
            <a:ext cx="5657850" cy="365125"/>
          </a:xfrm>
        </p:spPr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ACD331-77B3-4F9D-B287-C09D3F913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0" y="5696462"/>
            <a:ext cx="856683" cy="6699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9E0538A-F9BD-4A26-8B05-AC4B65E83D8E}" type="slidenum">
              <a:rPr lang="ko-KR" altLang="en-US" smtClean="0"/>
              <a:pPr>
                <a:spcAft>
                  <a:spcPts val="600"/>
                </a:spcAft>
              </a:pPr>
              <a:t>18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B2F1607-1F89-4647-A3E9-6C0B5B4F2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1444371"/>
            <a:ext cx="7955280" cy="3639540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0134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61486AF-0F1B-4C2A-BA01-A5DC0B8318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8309" y="6290187"/>
            <a:ext cx="120015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2388894-CD2B-4D0E-BC20-AC1A56A7D03C}" type="datetime1">
              <a:rPr lang="ko-KR" altLang="en-US" smtClean="0"/>
              <a:pPr>
                <a:spcAft>
                  <a:spcPts val="600"/>
                </a:spcAft>
              </a:pPr>
              <a:t>2022-05-10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349769A-163B-4F0B-A167-47EF2DB7D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159" y="6290187"/>
            <a:ext cx="5657850" cy="365125"/>
          </a:xfrm>
        </p:spPr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ACD331-77B3-4F9D-B287-C09D3F913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0" y="5696462"/>
            <a:ext cx="856683" cy="6699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9E0538A-F9BD-4A26-8B05-AC4B65E83D8E}" type="slidenum">
              <a:rPr lang="ko-KR" altLang="en-US" smtClean="0"/>
              <a:pPr>
                <a:spcAft>
                  <a:spcPts val="600"/>
                </a:spcAft>
              </a:pPr>
              <a:t>19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2359A2C-E706-470B-A0B4-79A2CB315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45" y="786117"/>
            <a:ext cx="5006109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19778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60350"/>
            <a:ext cx="8229600" cy="850900"/>
          </a:xfrm>
        </p:spPr>
        <p:txBody>
          <a:bodyPr/>
          <a:lstStyle/>
          <a:p>
            <a:pPr eaLnBrk="1" hangingPunct="1"/>
            <a:r>
              <a:rPr lang="ko-KR" altLang="en-US" dirty="0"/>
              <a:t>액수에 따른 부동산투자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>
          <a:xfrm>
            <a:off x="374650" y="1557338"/>
            <a:ext cx="8229600" cy="4895850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</a:pPr>
            <a:r>
              <a:rPr lang="ko-KR" altLang="en-US" sz="3200" dirty="0">
                <a:solidFill>
                  <a:schemeClr val="bg1"/>
                </a:solidFill>
              </a:rPr>
              <a:t>가장 좋은 것은 아파트 </a:t>
            </a:r>
            <a:r>
              <a:rPr lang="ko-KR" altLang="en-US" sz="3200" dirty="0" err="1">
                <a:solidFill>
                  <a:schemeClr val="bg1"/>
                </a:solidFill>
              </a:rPr>
              <a:t>분양받기</a:t>
            </a:r>
            <a:r>
              <a:rPr lang="en-US" altLang="ko-KR" sz="3200" dirty="0">
                <a:solidFill>
                  <a:schemeClr val="bg1"/>
                </a:solidFill>
              </a:rPr>
              <a:t>: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ko-KR" altLang="en-US" sz="3200" dirty="0">
                <a:solidFill>
                  <a:schemeClr val="bg1"/>
                </a:solidFill>
              </a:rPr>
              <a:t>계약금</a:t>
            </a:r>
            <a:r>
              <a:rPr lang="en-US" altLang="ko-KR" sz="3200" dirty="0">
                <a:solidFill>
                  <a:schemeClr val="bg1"/>
                </a:solidFill>
              </a:rPr>
              <a:t>10%, </a:t>
            </a:r>
            <a:r>
              <a:rPr lang="ko-KR" altLang="en-US" sz="3200" dirty="0">
                <a:solidFill>
                  <a:schemeClr val="bg1"/>
                </a:solidFill>
              </a:rPr>
              <a:t>중도금은 전액 대출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ko-KR" altLang="en-US" sz="3200" dirty="0">
                <a:solidFill>
                  <a:schemeClr val="bg1"/>
                </a:solidFill>
              </a:rPr>
              <a:t>잔금은 전세로 해결한다</a:t>
            </a:r>
            <a:r>
              <a:rPr lang="en-US" altLang="ko-KR" sz="3200" dirty="0">
                <a:solidFill>
                  <a:schemeClr val="bg1"/>
                </a:solidFill>
              </a:rPr>
              <a:t>.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ko-KR" altLang="en-US" sz="3200" dirty="0">
                <a:solidFill>
                  <a:schemeClr val="bg1"/>
                </a:solidFill>
              </a:rPr>
              <a:t>사례 </a:t>
            </a:r>
            <a:r>
              <a:rPr lang="en-US" altLang="ko-KR" sz="3200" dirty="0">
                <a:solidFill>
                  <a:schemeClr val="bg1"/>
                </a:solidFill>
              </a:rPr>
              <a:t>: </a:t>
            </a:r>
            <a:r>
              <a:rPr lang="ko-KR" altLang="en-US" sz="3200" dirty="0">
                <a:solidFill>
                  <a:schemeClr val="bg1"/>
                </a:solidFill>
              </a:rPr>
              <a:t>마포구 </a:t>
            </a:r>
            <a:r>
              <a:rPr lang="en-US" altLang="ko-KR" sz="3200" dirty="0">
                <a:solidFill>
                  <a:schemeClr val="bg1"/>
                </a:solidFill>
              </a:rPr>
              <a:t>2010</a:t>
            </a:r>
            <a:r>
              <a:rPr lang="ko-KR" altLang="en-US" sz="3200" dirty="0">
                <a:solidFill>
                  <a:schemeClr val="bg1"/>
                </a:solidFill>
              </a:rPr>
              <a:t> 분양가</a:t>
            </a:r>
            <a:r>
              <a:rPr lang="en-US" altLang="ko-KR" sz="3200" dirty="0">
                <a:solidFill>
                  <a:schemeClr val="bg1"/>
                </a:solidFill>
              </a:rPr>
              <a:t>:2</a:t>
            </a:r>
            <a:r>
              <a:rPr lang="ko-KR" altLang="en-US" sz="3200" dirty="0" err="1">
                <a:solidFill>
                  <a:schemeClr val="bg1"/>
                </a:solidFill>
              </a:rPr>
              <a:t>억원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</a:p>
          <a:p>
            <a:pPr lvl="1" eaLnBrk="1" hangingPunct="1">
              <a:buNone/>
            </a:pPr>
            <a:r>
              <a:rPr lang="en-US" altLang="ko-KR" sz="3200" dirty="0">
                <a:solidFill>
                  <a:schemeClr val="bg1"/>
                </a:solidFill>
              </a:rPr>
              <a:t>         </a:t>
            </a:r>
            <a:r>
              <a:rPr lang="ko-KR" altLang="en-US" sz="3200" dirty="0">
                <a:solidFill>
                  <a:schemeClr val="bg1"/>
                </a:solidFill>
              </a:rPr>
              <a:t>현재 전세 </a:t>
            </a:r>
            <a:r>
              <a:rPr lang="en-US" altLang="ko-KR" sz="3200" dirty="0">
                <a:solidFill>
                  <a:schemeClr val="bg1"/>
                </a:solidFill>
              </a:rPr>
              <a:t>8</a:t>
            </a:r>
            <a:r>
              <a:rPr lang="ko-KR" altLang="en-US" sz="3200" dirty="0">
                <a:solidFill>
                  <a:schemeClr val="bg1"/>
                </a:solidFill>
              </a:rPr>
              <a:t>억 </a:t>
            </a:r>
            <a:endParaRPr lang="en-US" altLang="ko-KR" sz="3200" dirty="0">
              <a:solidFill>
                <a:schemeClr val="bg1"/>
              </a:solidFill>
            </a:endParaRPr>
          </a:p>
          <a:p>
            <a:pPr lvl="1" eaLnBrk="1" hangingPunct="1">
              <a:buNone/>
            </a:pPr>
            <a:r>
              <a:rPr lang="ko-KR" altLang="en-US" sz="3200" dirty="0">
                <a:solidFill>
                  <a:schemeClr val="bg1"/>
                </a:solidFill>
              </a:rPr>
              <a:t>계약금 </a:t>
            </a:r>
            <a:r>
              <a:rPr lang="en-US" altLang="ko-KR" sz="3200" dirty="0">
                <a:solidFill>
                  <a:schemeClr val="bg1"/>
                </a:solidFill>
              </a:rPr>
              <a:t>2</a:t>
            </a:r>
            <a:r>
              <a:rPr lang="ko-KR" altLang="en-US" sz="3200" dirty="0" err="1">
                <a:solidFill>
                  <a:schemeClr val="bg1"/>
                </a:solidFill>
              </a:rPr>
              <a:t>천만원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중도금 모두 대출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</a:p>
          <a:p>
            <a:pPr lvl="1" eaLnBrk="1" hangingPunct="1">
              <a:buNone/>
            </a:pPr>
            <a:r>
              <a:rPr lang="en-US" altLang="ko-KR" sz="3200" dirty="0">
                <a:solidFill>
                  <a:schemeClr val="bg1"/>
                </a:solidFill>
              </a:rPr>
              <a:t>  </a:t>
            </a:r>
            <a:r>
              <a:rPr lang="ko-KR" altLang="en-US" sz="3200" dirty="0">
                <a:solidFill>
                  <a:schemeClr val="bg1"/>
                </a:solidFill>
              </a:rPr>
              <a:t>잔금은 전세로 해결</a:t>
            </a:r>
          </a:p>
        </p:txBody>
      </p:sp>
      <p:sp>
        <p:nvSpPr>
          <p:cNvPr id="18434" name="바닥글 개체 틀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>
                <a:latin typeface="굴림" charset="-127"/>
                <a:ea typeface="굴림" charset="-127"/>
              </a:rPr>
              <a:t> </a:t>
            </a:r>
          </a:p>
        </p:txBody>
      </p:sp>
      <p:sp>
        <p:nvSpPr>
          <p:cNvPr id="18435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D3A9328-A79A-494F-9D69-C3EE3319231B}" type="slidenum">
              <a:rPr lang="en-US" altLang="ko-KR" smtClean="0">
                <a:latin typeface="굴림" charset="-127"/>
                <a:ea typeface="굴림" charset="-127"/>
              </a:rPr>
              <a:pPr/>
              <a:t>2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61486AF-0F1B-4C2A-BA01-A5DC0B8318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8309" y="6290187"/>
            <a:ext cx="120015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2388894-CD2B-4D0E-BC20-AC1A56A7D03C}" type="datetime1">
              <a:rPr lang="ko-KR" altLang="en-US" smtClean="0"/>
              <a:pPr>
                <a:spcAft>
                  <a:spcPts val="600"/>
                </a:spcAft>
              </a:pPr>
              <a:t>2022-05-10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349769A-163B-4F0B-A167-47EF2DB7D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159" y="6290187"/>
            <a:ext cx="5657850" cy="365125"/>
          </a:xfrm>
        </p:spPr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ACD331-77B3-4F9D-B287-C09D3F913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0" y="5696462"/>
            <a:ext cx="856683" cy="6699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9E0538A-F9BD-4A26-8B05-AC4B65E83D8E}" type="slidenum">
              <a:rPr lang="ko-KR" altLang="en-US" smtClean="0"/>
              <a:pPr>
                <a:spcAft>
                  <a:spcPts val="600"/>
                </a:spcAft>
              </a:pPr>
              <a:t>20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536AE3A-BD60-4FFA-A4C6-D7B03BD5C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75" y="786117"/>
            <a:ext cx="7835650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84039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61486AF-0F1B-4C2A-BA01-A5DC0B8318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8309" y="6290187"/>
            <a:ext cx="120015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2388894-CD2B-4D0E-BC20-AC1A56A7D03C}" type="datetime1">
              <a:rPr lang="ko-KR" altLang="en-US" smtClean="0"/>
              <a:pPr>
                <a:spcAft>
                  <a:spcPts val="600"/>
                </a:spcAft>
              </a:pPr>
              <a:t>2022-05-10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349769A-163B-4F0B-A167-47EF2DB7D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159" y="6290187"/>
            <a:ext cx="5657850" cy="365125"/>
          </a:xfrm>
        </p:spPr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ACD331-77B3-4F9D-B287-C09D3F913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0" y="5696462"/>
            <a:ext cx="856683" cy="6699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9E0538A-F9BD-4A26-8B05-AC4B65E83D8E}" type="slidenum">
              <a:rPr lang="ko-KR" altLang="en-US" smtClean="0"/>
              <a:pPr>
                <a:spcAft>
                  <a:spcPts val="600"/>
                </a:spcAft>
              </a:pPr>
              <a:t>21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F6042B2-08B5-47F3-BC76-8B2296E37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929" y="786117"/>
            <a:ext cx="5746142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429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61486AF-0F1B-4C2A-BA01-A5DC0B8318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8309" y="6290187"/>
            <a:ext cx="120015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2388894-CD2B-4D0E-BC20-AC1A56A7D03C}" type="datetime1">
              <a:rPr lang="ko-KR" altLang="en-US" smtClean="0"/>
              <a:pPr>
                <a:spcAft>
                  <a:spcPts val="600"/>
                </a:spcAft>
              </a:pPr>
              <a:t>2022-05-10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349769A-163B-4F0B-A167-47EF2DB7D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159" y="6290187"/>
            <a:ext cx="5657850" cy="365125"/>
          </a:xfrm>
        </p:spPr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ACD331-77B3-4F9D-B287-C09D3F913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0" y="5696462"/>
            <a:ext cx="856683" cy="6699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9E0538A-F9BD-4A26-8B05-AC4B65E83D8E}" type="slidenum">
              <a:rPr lang="ko-KR" altLang="en-US" smtClean="0"/>
              <a:pPr>
                <a:spcAft>
                  <a:spcPts val="600"/>
                </a:spcAft>
              </a:pPr>
              <a:t>22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9FEA519-8AE9-40DF-A689-552E48E01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1424483"/>
            <a:ext cx="7955280" cy="3679316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00000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61486AF-0F1B-4C2A-BA01-A5DC0B8318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8309" y="6290187"/>
            <a:ext cx="120015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2388894-CD2B-4D0E-BC20-AC1A56A7D03C}" type="datetime1">
              <a:rPr lang="ko-KR" altLang="en-US" smtClean="0"/>
              <a:pPr>
                <a:spcAft>
                  <a:spcPts val="600"/>
                </a:spcAft>
              </a:pPr>
              <a:t>2022-05-10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349769A-163B-4F0B-A167-47EF2DB7D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159" y="6290187"/>
            <a:ext cx="5657850" cy="365125"/>
          </a:xfrm>
        </p:spPr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ACD331-77B3-4F9D-B287-C09D3F913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0" y="5696462"/>
            <a:ext cx="856683" cy="6699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9E0538A-F9BD-4A26-8B05-AC4B65E83D8E}" type="slidenum">
              <a:rPr lang="ko-KR" altLang="en-US" smtClean="0"/>
              <a:pPr>
                <a:spcAft>
                  <a:spcPts val="600"/>
                </a:spcAft>
              </a:pPr>
              <a:t>23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47CA6D7-F6D8-4CBC-BE44-55CAB6D45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1852079"/>
            <a:ext cx="7955280" cy="2824124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02967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9211F4C-0DEE-4EDB-B097-A1C1169D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8894-CD2B-4D0E-BC20-AC1A56A7D03C}" type="datetime1">
              <a:rPr lang="ko-KR" altLang="en-US" smtClean="0"/>
              <a:t>2022-05-10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7DE91F2-29C7-462C-A24D-A280B72E8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165C283-7A06-41BD-94AC-04F68E960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0538A-F9BD-4A26-8B05-AC4B65E83D8E}" type="slidenum">
              <a:rPr lang="ko-KR" altLang="en-US" smtClean="0"/>
              <a:t>24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13651FD-2ECC-4408-96CA-E636E7267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950" y="1214755"/>
            <a:ext cx="3406284" cy="430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2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654A0AA7-D1FD-47B8-B57C-514D86E5D106}"/>
              </a:ext>
            </a:extLst>
          </p:cNvPr>
          <p:cNvSpPr/>
          <p:nvPr/>
        </p:nvSpPr>
        <p:spPr>
          <a:xfrm>
            <a:off x="513159" y="206851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 latinLnBrk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ko-KR" altLang="en-US" sz="1500" b="1">
                <a:latin typeface="+mn-lt"/>
                <a:ea typeface="+mn-ea"/>
              </a:rPr>
              <a:t>프리드리히 하이에크</a:t>
            </a:r>
            <a:r>
              <a:rPr lang="en-US" altLang="ko-KR" sz="1500">
                <a:latin typeface="+mn-lt"/>
                <a:ea typeface="+mn-ea"/>
              </a:rPr>
              <a:t>(Friedrich Hayek, </a:t>
            </a:r>
            <a:r>
              <a:rPr lang="en-US" altLang="ko-KR" sz="1500">
                <a:latin typeface="+mn-lt"/>
                <a:ea typeface="+mn-ea"/>
                <a:hlinkClick r:id="rId2" tooltip="en:Order of the Companions of Honou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</a:t>
            </a:r>
            <a:r>
              <a:rPr lang="en-US" altLang="ko-KR" sz="1500">
                <a:latin typeface="+mn-lt"/>
                <a:ea typeface="+mn-ea"/>
              </a:rPr>
              <a:t>, </a:t>
            </a:r>
            <a:r>
              <a:rPr lang="en-US" altLang="ko-KR" sz="1500">
                <a:latin typeface="+mn-lt"/>
                <a:ea typeface="+mn-ea"/>
                <a:hlinkClick r:id="rId3" tooltip="1899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1899</a:t>
            </a:r>
            <a:r>
              <a:rPr lang="ko-KR" altLang="en-US" sz="1500">
                <a:latin typeface="+mn-lt"/>
                <a:ea typeface="+mn-ea"/>
                <a:hlinkClick r:id="rId3" tooltip="1899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년</a:t>
            </a:r>
            <a:r>
              <a:rPr lang="en-US" altLang="ko-KR" sz="1500">
                <a:latin typeface="+mn-lt"/>
                <a:ea typeface="+mn-ea"/>
              </a:rPr>
              <a:t> </a:t>
            </a:r>
            <a:r>
              <a:rPr lang="en-US" altLang="ko-KR" sz="1500">
                <a:latin typeface="+mn-lt"/>
                <a:ea typeface="+mn-ea"/>
                <a:hlinkClick r:id="rId4" tooltip="5월 8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r>
              <a:rPr lang="ko-KR" altLang="en-US" sz="1500">
                <a:latin typeface="+mn-lt"/>
                <a:ea typeface="+mn-ea"/>
                <a:hlinkClick r:id="rId4" tooltip="5월 8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월 </a:t>
            </a:r>
            <a:r>
              <a:rPr lang="en-US" altLang="ko-KR" sz="1500">
                <a:latin typeface="+mn-lt"/>
                <a:ea typeface="+mn-ea"/>
                <a:hlinkClick r:id="rId4" tooltip="5월 8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</a:t>
            </a:r>
            <a:r>
              <a:rPr lang="ko-KR" altLang="en-US" sz="1500">
                <a:latin typeface="+mn-lt"/>
                <a:ea typeface="+mn-ea"/>
                <a:hlinkClick r:id="rId4" tooltip="5월 8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일</a:t>
            </a:r>
            <a:r>
              <a:rPr lang="en-US" altLang="ko-KR" sz="1500">
                <a:latin typeface="+mn-lt"/>
                <a:ea typeface="+mn-ea"/>
              </a:rPr>
              <a:t> ~ </a:t>
            </a:r>
            <a:r>
              <a:rPr lang="en-US" altLang="ko-KR" sz="1500">
                <a:latin typeface="+mn-lt"/>
                <a:ea typeface="+mn-ea"/>
                <a:hlinkClick r:id="rId5" tooltip="1992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1992</a:t>
            </a:r>
            <a:r>
              <a:rPr lang="ko-KR" altLang="en-US" sz="1500">
                <a:latin typeface="+mn-lt"/>
                <a:ea typeface="+mn-ea"/>
                <a:hlinkClick r:id="rId5" tooltip="1992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년</a:t>
            </a:r>
            <a:r>
              <a:rPr lang="en-US" altLang="ko-KR" sz="1500">
                <a:latin typeface="+mn-lt"/>
                <a:ea typeface="+mn-ea"/>
              </a:rPr>
              <a:t> </a:t>
            </a:r>
            <a:r>
              <a:rPr lang="en-US" altLang="ko-KR" sz="1500">
                <a:latin typeface="+mn-lt"/>
                <a:ea typeface="+mn-ea"/>
                <a:hlinkClick r:id="rId6" tooltip="3월 23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lang="ko-KR" altLang="en-US" sz="1500">
                <a:latin typeface="+mn-lt"/>
                <a:ea typeface="+mn-ea"/>
                <a:hlinkClick r:id="rId6" tooltip="3월 23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월 </a:t>
            </a:r>
            <a:r>
              <a:rPr lang="en-US" altLang="ko-KR" sz="1500">
                <a:latin typeface="+mn-lt"/>
                <a:ea typeface="+mn-ea"/>
                <a:hlinkClick r:id="rId6" tooltip="3월 23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23</a:t>
            </a:r>
            <a:r>
              <a:rPr lang="ko-KR" altLang="en-US" sz="1500">
                <a:latin typeface="+mn-lt"/>
                <a:ea typeface="+mn-ea"/>
                <a:hlinkClick r:id="rId6" tooltip="3월 23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일</a:t>
            </a:r>
            <a:r>
              <a:rPr lang="en-US" altLang="ko-KR" sz="1500">
                <a:latin typeface="+mn-lt"/>
                <a:ea typeface="+mn-ea"/>
              </a:rPr>
              <a:t>)</a:t>
            </a:r>
          </a:p>
          <a:p>
            <a:pPr defTabSz="457200" latinLnBrk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altLang="ko-KR" sz="1500">
              <a:latin typeface="+mn-lt"/>
              <a:ea typeface="+mn-ea"/>
            </a:endParaRPr>
          </a:p>
          <a:p>
            <a:pPr defTabSz="457200" latinLnBrk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altLang="ko-KR" sz="1500">
                <a:latin typeface="+mn-lt"/>
                <a:ea typeface="+mn-ea"/>
              </a:rPr>
              <a:t> </a:t>
            </a:r>
            <a:r>
              <a:rPr lang="ko-KR" altLang="en-US" sz="1500">
                <a:latin typeface="+mn-lt"/>
                <a:ea typeface="+mn-ea"/>
                <a:hlinkClick r:id="rId7" tooltip="오스트리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오스트리아</a:t>
            </a:r>
            <a:r>
              <a:rPr lang="ko-KR" altLang="en-US" sz="1500">
                <a:latin typeface="+mn-lt"/>
                <a:ea typeface="+mn-ea"/>
              </a:rPr>
              <a:t>에서 태어난 </a:t>
            </a:r>
            <a:r>
              <a:rPr lang="ko-KR" altLang="en-US" sz="1500">
                <a:latin typeface="+mn-lt"/>
                <a:ea typeface="+mn-ea"/>
                <a:hlinkClick r:id="rId8" tooltip="영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영국</a:t>
            </a:r>
            <a:r>
              <a:rPr lang="ko-KR" altLang="en-US" sz="1500">
                <a:latin typeface="+mn-lt"/>
                <a:ea typeface="+mn-ea"/>
              </a:rPr>
              <a:t>의 </a:t>
            </a:r>
            <a:r>
              <a:rPr lang="ko-KR" altLang="en-US" sz="1500">
                <a:latin typeface="+mn-lt"/>
                <a:ea typeface="+mn-ea"/>
                <a:hlinkClick r:id="rId9" tooltip="경제학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경제학자</a:t>
            </a:r>
            <a:r>
              <a:rPr lang="ko-KR" altLang="en-US" sz="1500">
                <a:latin typeface="+mn-lt"/>
                <a:ea typeface="+mn-ea"/>
              </a:rPr>
              <a:t>이자 </a:t>
            </a:r>
            <a:r>
              <a:rPr lang="ko-KR" altLang="en-US" sz="1500">
                <a:latin typeface="+mn-lt"/>
                <a:ea typeface="+mn-ea"/>
                <a:hlinkClick r:id="rId10" tooltip="정치철학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정치철학자</a:t>
            </a:r>
            <a:r>
              <a:rPr lang="ko-KR" altLang="en-US" sz="1500">
                <a:latin typeface="+mn-lt"/>
                <a:ea typeface="+mn-ea"/>
              </a:rPr>
              <a:t>이다</a:t>
            </a:r>
            <a:r>
              <a:rPr lang="en-US" altLang="ko-KR" sz="1500">
                <a:latin typeface="+mn-lt"/>
                <a:ea typeface="+mn-ea"/>
              </a:rPr>
              <a:t>. </a:t>
            </a:r>
            <a:r>
              <a:rPr lang="ko-KR" altLang="en-US" sz="1500">
                <a:latin typeface="+mn-lt"/>
                <a:ea typeface="+mn-ea"/>
              </a:rPr>
              <a:t>그는 신자유주의 아버지로 불린다</a:t>
            </a:r>
            <a:r>
              <a:rPr lang="en-US" altLang="ko-KR" sz="1500">
                <a:latin typeface="+mn-lt"/>
                <a:ea typeface="+mn-ea"/>
              </a:rPr>
              <a:t>. </a:t>
            </a:r>
          </a:p>
          <a:p>
            <a:pPr defTabSz="457200" latinLnBrk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altLang="ko-KR" sz="1500">
              <a:latin typeface="+mn-lt"/>
              <a:ea typeface="+mn-ea"/>
              <a:hlinkClick r:id="rId11" tooltip="1938년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defTabSz="457200" latinLnBrk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altLang="ko-KR" sz="1500">
                <a:latin typeface="+mn-lt"/>
                <a:ea typeface="+mn-ea"/>
                <a:hlinkClick r:id="rId11" tooltip="1938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1938</a:t>
            </a:r>
            <a:r>
              <a:rPr lang="ko-KR" altLang="en-US" sz="1500">
                <a:latin typeface="+mn-lt"/>
                <a:ea typeface="+mn-ea"/>
                <a:hlinkClick r:id="rId11" tooltip="1938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년</a:t>
            </a:r>
            <a:r>
              <a:rPr lang="en-US" altLang="ko-KR" sz="1500">
                <a:latin typeface="+mn-lt"/>
                <a:ea typeface="+mn-ea"/>
              </a:rPr>
              <a:t> </a:t>
            </a:r>
            <a:r>
              <a:rPr lang="ko-KR" altLang="en-US" sz="1500">
                <a:latin typeface="+mn-lt"/>
                <a:ea typeface="+mn-ea"/>
                <a:hlinkClick r:id="rId8" tooltip="영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영국</a:t>
            </a:r>
            <a:r>
              <a:rPr lang="en-US" altLang="ko-KR" sz="1500">
                <a:latin typeface="+mn-lt"/>
                <a:ea typeface="+mn-ea"/>
              </a:rPr>
              <a:t> </a:t>
            </a:r>
            <a:r>
              <a:rPr lang="ko-KR" altLang="en-US" sz="1500">
                <a:latin typeface="+mn-lt"/>
                <a:ea typeface="+mn-ea"/>
                <a:hlinkClick r:id="rId12" tooltip="시민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시민권</a:t>
            </a:r>
            <a:r>
              <a:rPr lang="ko-KR" altLang="en-US" sz="1500">
                <a:latin typeface="+mn-lt"/>
                <a:ea typeface="+mn-ea"/>
              </a:rPr>
              <a:t>을 취득하였다</a:t>
            </a:r>
            <a:r>
              <a:rPr lang="en-US" altLang="ko-KR" sz="1500">
                <a:latin typeface="+mn-lt"/>
                <a:ea typeface="+mn-ea"/>
              </a:rPr>
              <a:t>.</a:t>
            </a:r>
            <a:r>
              <a:rPr lang="en-US" altLang="ko-KR" sz="1500">
                <a:latin typeface="+mn-lt"/>
                <a:ea typeface="+mn-ea"/>
                <a:hlinkClick r:id="rId13" tooltip="1974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1974</a:t>
            </a:r>
            <a:r>
              <a:rPr lang="ko-KR" altLang="en-US" sz="1500">
                <a:latin typeface="+mn-lt"/>
                <a:ea typeface="+mn-ea"/>
                <a:hlinkClick r:id="rId13" tooltip="1974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년</a:t>
            </a:r>
            <a:r>
              <a:rPr lang="en-US" altLang="ko-KR" sz="1500">
                <a:latin typeface="+mn-lt"/>
                <a:ea typeface="+mn-ea"/>
              </a:rPr>
              <a:t> </a:t>
            </a:r>
            <a:r>
              <a:rPr lang="ko-KR" altLang="en-US" sz="1500">
                <a:latin typeface="+mn-lt"/>
                <a:ea typeface="+mn-ea"/>
              </a:rPr>
              <a:t>화폐와 경제 변동에 관한 연구로</a:t>
            </a:r>
            <a:r>
              <a:rPr lang="en-US" altLang="ko-KR" sz="1500">
                <a:latin typeface="+mn-lt"/>
                <a:ea typeface="+mn-ea"/>
              </a:rPr>
              <a:t>, </a:t>
            </a:r>
            <a:r>
              <a:rPr lang="ko-KR" altLang="en-US" sz="1500">
                <a:latin typeface="+mn-lt"/>
                <a:ea typeface="+mn-ea"/>
              </a:rPr>
              <a:t>이데올로기적 라이벌인 </a:t>
            </a:r>
            <a:r>
              <a:rPr lang="ko-KR" altLang="en-US" sz="1500">
                <a:latin typeface="+mn-lt"/>
                <a:ea typeface="+mn-ea"/>
                <a:hlinkClick r:id="rId14" tooltip="스웨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스웨덴</a:t>
            </a:r>
            <a:r>
              <a:rPr lang="ko-KR" altLang="en-US" sz="1500">
                <a:latin typeface="+mn-lt"/>
                <a:ea typeface="+mn-ea"/>
              </a:rPr>
              <a:t>의 </a:t>
            </a:r>
            <a:r>
              <a:rPr lang="ko-KR" altLang="en-US" sz="1500">
                <a:latin typeface="+mn-lt"/>
                <a:ea typeface="+mn-ea"/>
                <a:hlinkClick r:id="rId9" tooltip="경제학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경제학자</a:t>
            </a:r>
            <a:r>
              <a:rPr lang="en-US" altLang="ko-KR" sz="1500">
                <a:latin typeface="+mn-lt"/>
                <a:ea typeface="+mn-ea"/>
              </a:rPr>
              <a:t> </a:t>
            </a:r>
            <a:r>
              <a:rPr lang="ko-KR" altLang="en-US" sz="1500">
                <a:latin typeface="+mn-lt"/>
                <a:ea typeface="+mn-ea"/>
                <a:hlinkClick r:id="rId15" tooltip="군나르 뮈르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군나르</a:t>
            </a:r>
            <a:r>
              <a:rPr lang="en-US" altLang="ko-KR" sz="1500">
                <a:latin typeface="+mn-lt"/>
                <a:ea typeface="+mn-ea"/>
                <a:hlinkClick r:id="rId15" tooltip="군나르 뮈르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ko-KR" altLang="en-US" sz="1500">
                <a:latin typeface="+mn-lt"/>
                <a:ea typeface="+mn-ea"/>
                <a:hlinkClick r:id="rId15" tooltip="군나르 뮈르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뮈르달</a:t>
            </a:r>
            <a:r>
              <a:rPr lang="ko-KR" altLang="en-US" sz="1500">
                <a:latin typeface="+mn-lt"/>
                <a:ea typeface="+mn-ea"/>
              </a:rPr>
              <a:t>과</a:t>
            </a:r>
            <a:r>
              <a:rPr lang="en-US" altLang="ko-KR" sz="1500">
                <a:latin typeface="+mn-lt"/>
                <a:ea typeface="+mn-ea"/>
              </a:rPr>
              <a:t> </a:t>
            </a:r>
            <a:r>
              <a:rPr lang="ko-KR" altLang="en-US" sz="1500">
                <a:latin typeface="+mn-lt"/>
                <a:ea typeface="+mn-ea"/>
              </a:rPr>
              <a:t>더불어 </a:t>
            </a:r>
            <a:r>
              <a:rPr lang="ko-KR" altLang="en-US" sz="1500">
                <a:latin typeface="+mn-lt"/>
                <a:ea typeface="+mn-ea"/>
                <a:hlinkClick r:id="rId16" tooltip="노벨 경제학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노벨 경제학상</a:t>
            </a:r>
            <a:r>
              <a:rPr lang="ko-KR" altLang="en-US" sz="1500">
                <a:latin typeface="+mn-lt"/>
                <a:ea typeface="+mn-ea"/>
              </a:rPr>
              <a:t>을 수상했다</a:t>
            </a:r>
            <a:r>
              <a:rPr lang="en-US" altLang="ko-KR" sz="1500">
                <a:latin typeface="+mn-lt"/>
                <a:ea typeface="+mn-ea"/>
              </a:rPr>
              <a:t>. </a:t>
            </a:r>
          </a:p>
          <a:p>
            <a:pPr defTabSz="457200" latinLnBrk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altLang="ko-KR" sz="1500">
              <a:latin typeface="+mn-lt"/>
              <a:ea typeface="+mn-ea"/>
              <a:hlinkClick r:id="rId17" tooltip="1991년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defTabSz="457200" latinLnBrk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altLang="ko-KR" sz="1500">
                <a:latin typeface="+mn-lt"/>
                <a:ea typeface="+mn-ea"/>
                <a:hlinkClick r:id="rId17" tooltip="1991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1991</a:t>
            </a:r>
            <a:r>
              <a:rPr lang="ko-KR" altLang="en-US" sz="1500">
                <a:latin typeface="+mn-lt"/>
                <a:ea typeface="+mn-ea"/>
                <a:hlinkClick r:id="rId17" tooltip="1991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년</a:t>
            </a:r>
            <a:r>
              <a:rPr lang="ko-KR" altLang="en-US" sz="1500">
                <a:latin typeface="+mn-lt"/>
                <a:ea typeface="+mn-ea"/>
              </a:rPr>
              <a:t>에는 미국 대통령 자유 메달</a:t>
            </a:r>
            <a:r>
              <a:rPr lang="en-US" altLang="ko-KR" sz="1500">
                <a:latin typeface="+mn-lt"/>
                <a:ea typeface="+mn-ea"/>
              </a:rPr>
              <a:t>(U.S. Presidential Medal of Freedom)</a:t>
            </a:r>
            <a:r>
              <a:rPr lang="ko-KR" altLang="en-US" sz="1500">
                <a:latin typeface="+mn-lt"/>
                <a:ea typeface="+mn-ea"/>
              </a:rPr>
              <a:t>을 받았다</a:t>
            </a:r>
            <a:r>
              <a:rPr lang="en-US" altLang="ko-KR" sz="1500">
                <a:latin typeface="+mn-lt"/>
                <a:ea typeface="+mn-ea"/>
              </a:rPr>
              <a:t>. </a:t>
            </a:r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9211F4C-0DEE-4EDB-B097-A1C1169D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8309" y="6172200"/>
            <a:ext cx="1200150" cy="365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 latinLnBrk="0">
              <a:spcAft>
                <a:spcPts val="600"/>
              </a:spcAft>
            </a:pPr>
            <a:fld id="{32388894-CD2B-4D0E-BC20-AC1A56A7D03C}" type="datetime1">
              <a:rPr lang="en-US" altLang="ko-KR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 defTabSz="457200" latinLnBrk="0">
                <a:spcAft>
                  <a:spcPts val="600"/>
                </a:spcAft>
              </a:pPr>
              <a:t>5/10/2022</a:t>
            </a:fld>
            <a:endParaRPr lang="en-US" altLang="ko-KR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7DE91F2-29C7-462C-A24D-A280B72E8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159" y="6172200"/>
            <a:ext cx="5657850" cy="365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 latinLnBrk="0"/>
            <a:endParaRPr lang="en-US" altLang="ko-KR" sz="10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165C283-7A06-41BD-94AC-04F68E960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0" y="5578475"/>
            <a:ext cx="856683" cy="669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 latinLnBrk="0">
              <a:spcAft>
                <a:spcPts val="600"/>
              </a:spcAft>
            </a:pPr>
            <a:fld id="{79E0538A-F9BD-4A26-8B05-AC4B65E83D8E}" type="slidenum">
              <a:rPr lang="en-US" altLang="ko-KR" sz="3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 defTabSz="457200" latinLnBrk="0">
                <a:spcAft>
                  <a:spcPts val="600"/>
                </a:spcAft>
              </a:pPr>
              <a:t>25</a:t>
            </a:fld>
            <a:endParaRPr lang="en-US" altLang="ko-KR" sz="3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468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9FF49DCF-BE99-4A5C-8264-739ADEC72B73}"/>
              </a:ext>
            </a:extLst>
          </p:cNvPr>
          <p:cNvSpPr/>
          <p:nvPr/>
        </p:nvSpPr>
        <p:spPr>
          <a:xfrm>
            <a:off x="513159" y="206851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 latinLnBrk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ko-KR" altLang="en-US">
                <a:latin typeface="+mn-lt"/>
                <a:ea typeface="+mn-ea"/>
              </a:rPr>
              <a:t>화폐적 경기론과 중립적 화폐론을 전개하였고</a:t>
            </a:r>
            <a:r>
              <a:rPr lang="en-US" altLang="ko-KR">
                <a:latin typeface="+mn-lt"/>
                <a:ea typeface="+mn-ea"/>
              </a:rPr>
              <a:t>, </a:t>
            </a:r>
            <a:r>
              <a:rPr lang="ko-KR" altLang="en-US">
                <a:latin typeface="+mn-lt"/>
                <a:ea typeface="+mn-ea"/>
                <a:hlinkClick r:id="rId2" tooltip="자유주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자유주의</a:t>
            </a:r>
            <a:r>
              <a:rPr lang="ko-KR" altLang="en-US">
                <a:latin typeface="+mn-lt"/>
                <a:ea typeface="+mn-ea"/>
              </a:rPr>
              <a:t>의 입장에서 </a:t>
            </a:r>
            <a:r>
              <a:rPr lang="ko-KR" altLang="en-US">
                <a:latin typeface="+mn-lt"/>
                <a:ea typeface="+mn-ea"/>
                <a:hlinkClick r:id="rId3" tooltip="계획경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계획경제</a:t>
            </a:r>
            <a:r>
              <a:rPr lang="ko-KR" altLang="en-US">
                <a:latin typeface="+mn-lt"/>
                <a:ea typeface="+mn-ea"/>
              </a:rPr>
              <a:t>에 반대했다</a:t>
            </a:r>
            <a:r>
              <a:rPr lang="en-US" altLang="ko-KR">
                <a:latin typeface="+mn-lt"/>
                <a:ea typeface="+mn-ea"/>
              </a:rPr>
              <a:t>. </a:t>
            </a:r>
          </a:p>
          <a:p>
            <a:pPr defTabSz="457200" latinLnBrk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altLang="ko-KR">
              <a:latin typeface="+mn-lt"/>
              <a:ea typeface="+mn-ea"/>
              <a:hlinkClick r:id="rId4" tooltip="사회주의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defTabSz="457200" latinLnBrk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ko-KR" altLang="en-US">
                <a:latin typeface="+mn-lt"/>
                <a:ea typeface="+mn-ea"/>
                <a:hlinkClick r:id="rId4" tooltip="사회주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사회주의</a:t>
            </a:r>
            <a:r>
              <a:rPr lang="en-US" altLang="ko-KR">
                <a:latin typeface="+mn-lt"/>
                <a:ea typeface="+mn-ea"/>
              </a:rPr>
              <a:t> </a:t>
            </a:r>
            <a:r>
              <a:rPr lang="ko-KR" altLang="en-US">
                <a:latin typeface="+mn-lt"/>
                <a:ea typeface="+mn-ea"/>
              </a:rPr>
              <a:t>및 </a:t>
            </a:r>
            <a:r>
              <a:rPr lang="ko-KR" altLang="en-US">
                <a:latin typeface="+mn-lt"/>
                <a:ea typeface="+mn-ea"/>
                <a:hlinkClick r:id="rId5" tooltip="전체주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전체주의</a:t>
            </a:r>
            <a:r>
              <a:rPr lang="en-US" altLang="ko-KR">
                <a:latin typeface="+mn-lt"/>
                <a:ea typeface="+mn-ea"/>
              </a:rPr>
              <a:t>, </a:t>
            </a:r>
            <a:r>
              <a:rPr lang="ko-KR" altLang="en-US">
                <a:latin typeface="+mn-lt"/>
                <a:ea typeface="+mn-ea"/>
              </a:rPr>
              <a:t>좌파의 경제 정책을 비판하고</a:t>
            </a:r>
            <a:r>
              <a:rPr lang="en-US" altLang="ko-KR">
                <a:latin typeface="+mn-lt"/>
                <a:ea typeface="+mn-ea"/>
              </a:rPr>
              <a:t>, </a:t>
            </a:r>
            <a:r>
              <a:rPr lang="ko-KR" altLang="en-US">
                <a:latin typeface="+mn-lt"/>
                <a:ea typeface="+mn-ea"/>
                <a:hlinkClick r:id="rId6" tooltip="케인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케인스</a:t>
            </a:r>
            <a:r>
              <a:rPr lang="ko-KR" altLang="en-US">
                <a:latin typeface="+mn-lt"/>
                <a:ea typeface="+mn-ea"/>
              </a:rPr>
              <a:t>의</a:t>
            </a:r>
            <a:r>
              <a:rPr lang="en-US" altLang="ko-KR">
                <a:latin typeface="+mn-lt"/>
                <a:ea typeface="+mn-ea"/>
              </a:rPr>
              <a:t> </a:t>
            </a:r>
            <a:r>
              <a:rPr lang="ko-KR" altLang="en-US">
                <a:latin typeface="+mn-lt"/>
                <a:ea typeface="+mn-ea"/>
              </a:rPr>
              <a:t>이론에 대항하여 </a:t>
            </a:r>
            <a:r>
              <a:rPr lang="ko-KR" altLang="en-US">
                <a:latin typeface="+mn-lt"/>
                <a:ea typeface="+mn-ea"/>
                <a:hlinkClick r:id="rId7" tooltip="자유시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자유시장</a:t>
            </a:r>
            <a:r>
              <a:rPr lang="en-US" altLang="ko-KR">
                <a:latin typeface="+mn-lt"/>
                <a:ea typeface="+mn-ea"/>
              </a:rPr>
              <a:t> </a:t>
            </a:r>
            <a:r>
              <a:rPr lang="ko-KR" altLang="en-US">
                <a:latin typeface="+mn-lt"/>
                <a:ea typeface="+mn-ea"/>
              </a:rPr>
              <a:t>경제 체제를 옹호하였다</a:t>
            </a:r>
            <a:r>
              <a:rPr lang="en-US" altLang="ko-KR">
                <a:latin typeface="+mn-lt"/>
                <a:ea typeface="+mn-ea"/>
              </a:rPr>
              <a:t>. </a:t>
            </a:r>
            <a:r>
              <a:rPr lang="ko-KR" altLang="en-US">
                <a:latin typeface="+mn-lt"/>
                <a:ea typeface="+mn-ea"/>
                <a:hlinkClick r:id="rId8" tooltip="신자유주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신자유주의</a:t>
            </a:r>
            <a:r>
              <a:rPr lang="ko-KR" altLang="en-US">
                <a:latin typeface="+mn-lt"/>
                <a:ea typeface="+mn-ea"/>
              </a:rPr>
              <a:t>의 사상적 아버지로 불리고 있다</a:t>
            </a:r>
            <a:r>
              <a:rPr lang="en-US" altLang="ko-KR">
                <a:latin typeface="+mn-lt"/>
                <a:ea typeface="+mn-ea"/>
              </a:rPr>
              <a:t>. </a:t>
            </a:r>
          </a:p>
          <a:p>
            <a:pPr defTabSz="457200" latinLnBrk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altLang="ko-KR">
              <a:latin typeface="+mn-lt"/>
              <a:ea typeface="+mn-ea"/>
            </a:endParaRPr>
          </a:p>
          <a:p>
            <a:pPr defTabSz="457200" latinLnBrk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ko-KR" altLang="en-US">
                <a:latin typeface="+mn-lt"/>
                <a:ea typeface="+mn-ea"/>
              </a:rPr>
              <a:t>하이에크는 학술적 삶을 </a:t>
            </a:r>
            <a:r>
              <a:rPr lang="ko-KR" altLang="en-US">
                <a:latin typeface="+mn-lt"/>
                <a:ea typeface="+mn-ea"/>
                <a:hlinkClick r:id="rId9" tooltip="런던정경대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런던정경대학</a:t>
            </a:r>
            <a:r>
              <a:rPr lang="en-US" altLang="ko-KR">
                <a:latin typeface="+mn-lt"/>
                <a:ea typeface="+mn-ea"/>
              </a:rPr>
              <a:t>, </a:t>
            </a:r>
            <a:r>
              <a:rPr lang="ko-KR" altLang="en-US">
                <a:latin typeface="+mn-lt"/>
                <a:ea typeface="+mn-ea"/>
                <a:hlinkClick r:id="rId10" tooltip="시카고대학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시카고대학교</a:t>
            </a:r>
            <a:r>
              <a:rPr lang="en-US" altLang="ko-KR">
                <a:latin typeface="+mn-lt"/>
                <a:ea typeface="+mn-ea"/>
              </a:rPr>
              <a:t>, </a:t>
            </a:r>
            <a:r>
              <a:rPr lang="ko-KR" altLang="en-US">
                <a:latin typeface="+mn-lt"/>
                <a:ea typeface="+mn-ea"/>
                <a:hlinkClick r:id="rId11" tooltip="프라이부르크 대학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프라이부르크</a:t>
            </a:r>
            <a:r>
              <a:rPr lang="en-US" altLang="ko-KR">
                <a:latin typeface="+mn-lt"/>
                <a:ea typeface="+mn-ea"/>
                <a:hlinkClick r:id="rId11" tooltip="프라이부르크 대학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ko-KR" altLang="en-US">
                <a:latin typeface="+mn-lt"/>
                <a:ea typeface="+mn-ea"/>
                <a:hlinkClick r:id="rId11" tooltip="프라이부르크 대학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대학교</a:t>
            </a:r>
            <a:r>
              <a:rPr lang="en-US" altLang="ko-KR">
                <a:latin typeface="+mn-lt"/>
                <a:ea typeface="+mn-ea"/>
              </a:rPr>
              <a:t> </a:t>
            </a:r>
            <a:r>
              <a:rPr lang="ko-KR" altLang="en-US">
                <a:latin typeface="+mn-lt"/>
                <a:ea typeface="+mn-ea"/>
              </a:rPr>
              <a:t>등에서 보냈다</a:t>
            </a:r>
            <a:r>
              <a:rPr lang="en-US" altLang="ko-KR">
                <a:latin typeface="+mn-lt"/>
                <a:ea typeface="+mn-ea"/>
              </a:rPr>
              <a:t>. </a:t>
            </a:r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9211F4C-0DEE-4EDB-B097-A1C1169D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8309" y="6172200"/>
            <a:ext cx="1200150" cy="365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 latinLnBrk="0">
              <a:spcAft>
                <a:spcPts val="600"/>
              </a:spcAft>
            </a:pPr>
            <a:fld id="{32388894-CD2B-4D0E-BC20-AC1A56A7D03C}" type="datetime1">
              <a:rPr lang="en-US" altLang="ko-KR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 defTabSz="457200" latinLnBrk="0">
                <a:spcAft>
                  <a:spcPts val="600"/>
                </a:spcAft>
              </a:pPr>
              <a:t>5/10/2022</a:t>
            </a:fld>
            <a:endParaRPr lang="en-US" altLang="ko-KR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7DE91F2-29C7-462C-A24D-A280B72E8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159" y="6172200"/>
            <a:ext cx="5657850" cy="365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 latinLnBrk="0"/>
            <a:endParaRPr lang="en-US" altLang="ko-KR" sz="10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165C283-7A06-41BD-94AC-04F68E960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0" y="5578475"/>
            <a:ext cx="856683" cy="669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 latinLnBrk="0">
              <a:spcAft>
                <a:spcPts val="600"/>
              </a:spcAft>
            </a:pPr>
            <a:fld id="{79E0538A-F9BD-4A26-8B05-AC4B65E83D8E}" type="slidenum">
              <a:rPr lang="en-US" altLang="ko-KR" sz="3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 defTabSz="457200" latinLnBrk="0">
                <a:spcAft>
                  <a:spcPts val="600"/>
                </a:spcAft>
              </a:pPr>
              <a:t>26</a:t>
            </a:fld>
            <a:endParaRPr lang="en-US" altLang="ko-KR" sz="3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63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5B5AFAC1-6284-441D-AF9C-B985FC707FF2}"/>
              </a:ext>
            </a:extLst>
          </p:cNvPr>
          <p:cNvSpPr/>
          <p:nvPr/>
        </p:nvSpPr>
        <p:spPr>
          <a:xfrm>
            <a:off x="513159" y="206851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 latinLnBrk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ko-KR" altLang="en-US" sz="1500">
                <a:latin typeface="+mn-lt"/>
                <a:ea typeface="+mn-ea"/>
              </a:rPr>
              <a:t>경제학 연구에만 머무르지 않고 정치</a:t>
            </a:r>
            <a:r>
              <a:rPr lang="en-US" altLang="ko-KR" sz="1500">
                <a:latin typeface="+mn-lt"/>
                <a:ea typeface="+mn-ea"/>
              </a:rPr>
              <a:t>·</a:t>
            </a:r>
            <a:r>
              <a:rPr lang="ko-KR" altLang="en-US" sz="1500">
                <a:latin typeface="+mn-lt"/>
                <a:ea typeface="+mn-ea"/>
              </a:rPr>
              <a:t>사회</a:t>
            </a:r>
            <a:r>
              <a:rPr lang="en-US" altLang="ko-KR" sz="1500">
                <a:latin typeface="+mn-lt"/>
                <a:ea typeface="+mn-ea"/>
              </a:rPr>
              <a:t>·</a:t>
            </a:r>
            <a:r>
              <a:rPr lang="ko-KR" altLang="en-US" sz="1500">
                <a:latin typeface="+mn-lt"/>
                <a:ea typeface="+mn-ea"/>
              </a:rPr>
              <a:t>문화를</a:t>
            </a:r>
            <a:r>
              <a:rPr lang="en-US" altLang="ko-KR" sz="1500">
                <a:latin typeface="+mn-lt"/>
                <a:ea typeface="+mn-ea"/>
              </a:rPr>
              <a:t> </a:t>
            </a:r>
            <a:r>
              <a:rPr lang="ko-KR" altLang="en-US" sz="1500">
                <a:latin typeface="+mn-lt"/>
                <a:ea typeface="+mn-ea"/>
              </a:rPr>
              <a:t>아우르는 폭넓은 연구 활동을 보여주었다</a:t>
            </a:r>
            <a:r>
              <a:rPr lang="en-US" altLang="ko-KR" sz="1500">
                <a:latin typeface="+mn-lt"/>
                <a:ea typeface="+mn-ea"/>
              </a:rPr>
              <a:t>. </a:t>
            </a:r>
          </a:p>
          <a:p>
            <a:pPr defTabSz="457200" latinLnBrk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altLang="ko-KR" sz="1500">
              <a:latin typeface="+mn-lt"/>
              <a:ea typeface="+mn-ea"/>
              <a:hlinkClick r:id="rId2" tooltip="1970년대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defTabSz="457200" latinLnBrk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altLang="ko-KR" sz="1500">
                <a:latin typeface="+mn-lt"/>
                <a:ea typeface="+mn-ea"/>
                <a:hlinkClick r:id="rId2" tooltip="1970년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1970</a:t>
            </a:r>
            <a:r>
              <a:rPr lang="ko-KR" altLang="en-US" sz="1500">
                <a:latin typeface="+mn-lt"/>
                <a:ea typeface="+mn-ea"/>
                <a:hlinkClick r:id="rId2" tooltip="1970년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년대</a:t>
            </a:r>
            <a:r>
              <a:rPr lang="en-US" altLang="ko-KR" sz="1500">
                <a:latin typeface="+mn-lt"/>
                <a:ea typeface="+mn-ea"/>
              </a:rPr>
              <a:t> </a:t>
            </a:r>
            <a:r>
              <a:rPr lang="ko-KR" altLang="en-US" sz="1500">
                <a:latin typeface="+mn-lt"/>
                <a:ea typeface="+mn-ea"/>
              </a:rPr>
              <a:t>서구 </a:t>
            </a:r>
            <a:r>
              <a:rPr lang="ko-KR" altLang="en-US" sz="1500">
                <a:latin typeface="+mn-lt"/>
                <a:ea typeface="+mn-ea"/>
                <a:hlinkClick r:id="rId3" tooltip="복지국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복지국가</a:t>
            </a:r>
            <a:r>
              <a:rPr lang="ko-KR" altLang="en-US" sz="1500">
                <a:latin typeface="+mn-lt"/>
                <a:ea typeface="+mn-ea"/>
              </a:rPr>
              <a:t>가 </a:t>
            </a:r>
            <a:r>
              <a:rPr lang="ko-KR" altLang="en-US" sz="1500">
                <a:latin typeface="+mn-lt"/>
                <a:ea typeface="+mn-ea"/>
                <a:hlinkClick r:id="rId4" tooltip="복지병 (없는 문서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복지병</a:t>
            </a:r>
            <a:r>
              <a:rPr lang="ko-KR" altLang="en-US" sz="1500">
                <a:latin typeface="+mn-lt"/>
                <a:ea typeface="+mn-ea"/>
              </a:rPr>
              <a:t>과 </a:t>
            </a:r>
            <a:r>
              <a:rPr lang="ko-KR" altLang="en-US" sz="1500">
                <a:latin typeface="+mn-lt"/>
                <a:ea typeface="+mn-ea"/>
                <a:hlinkClick r:id="rId5" tooltip="경기침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경기침체</a:t>
            </a:r>
            <a:r>
              <a:rPr lang="en-US" altLang="ko-KR" sz="1500">
                <a:latin typeface="+mn-lt"/>
                <a:ea typeface="+mn-ea"/>
              </a:rPr>
              <a:t> </a:t>
            </a:r>
            <a:r>
              <a:rPr lang="ko-KR" altLang="en-US" sz="1500">
                <a:latin typeface="+mn-lt"/>
                <a:ea typeface="+mn-ea"/>
              </a:rPr>
              <a:t>현상을 안게 되면서 </a:t>
            </a:r>
            <a:r>
              <a:rPr lang="ko-KR" altLang="en-US" sz="1500">
                <a:latin typeface="+mn-lt"/>
                <a:ea typeface="+mn-ea"/>
                <a:hlinkClick r:id="rId6" tooltip="자유시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자유시장</a:t>
            </a:r>
            <a:r>
              <a:rPr lang="en-US" altLang="ko-KR" sz="1500">
                <a:latin typeface="+mn-lt"/>
                <a:ea typeface="+mn-ea"/>
              </a:rPr>
              <a:t> </a:t>
            </a:r>
            <a:r>
              <a:rPr lang="ko-KR" altLang="en-US" sz="1500">
                <a:latin typeface="+mn-lt"/>
                <a:ea typeface="+mn-ea"/>
              </a:rPr>
              <a:t>중시와 계획경제 비판을 요체로 한 그의 이론이 재조명되었고</a:t>
            </a:r>
            <a:r>
              <a:rPr lang="en-US" altLang="ko-KR" sz="1500">
                <a:latin typeface="+mn-lt"/>
                <a:ea typeface="+mn-ea"/>
              </a:rPr>
              <a:t>, </a:t>
            </a:r>
          </a:p>
          <a:p>
            <a:pPr defTabSz="457200" latinLnBrk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altLang="ko-KR" sz="1500">
              <a:latin typeface="+mn-lt"/>
              <a:ea typeface="+mn-ea"/>
              <a:hlinkClick r:id="rId7" tooltip="1980년대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defTabSz="457200" latinLnBrk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altLang="ko-KR" sz="1500">
                <a:latin typeface="+mn-lt"/>
                <a:ea typeface="+mn-ea"/>
                <a:hlinkClick r:id="rId7" tooltip="1980년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1980</a:t>
            </a:r>
            <a:r>
              <a:rPr lang="ko-KR" altLang="en-US" sz="1500">
                <a:latin typeface="+mn-lt"/>
                <a:ea typeface="+mn-ea"/>
                <a:hlinkClick r:id="rId7" tooltip="1980년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년대</a:t>
            </a:r>
            <a:r>
              <a:rPr lang="en-US" altLang="ko-KR" sz="1500">
                <a:latin typeface="+mn-lt"/>
                <a:ea typeface="+mn-ea"/>
              </a:rPr>
              <a:t> </a:t>
            </a:r>
            <a:r>
              <a:rPr lang="ko-KR" altLang="en-US" sz="1500">
                <a:latin typeface="+mn-lt"/>
                <a:ea typeface="+mn-ea"/>
                <a:hlinkClick r:id="rId8" tooltip="레이거노믹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레이거노믹스</a:t>
            </a:r>
            <a:r>
              <a:rPr lang="ko-KR" altLang="en-US" sz="1500">
                <a:latin typeface="+mn-lt"/>
                <a:ea typeface="+mn-ea"/>
              </a:rPr>
              <a:t>와</a:t>
            </a:r>
            <a:r>
              <a:rPr lang="en-US" altLang="ko-KR" sz="1500">
                <a:latin typeface="+mn-lt"/>
                <a:ea typeface="+mn-ea"/>
              </a:rPr>
              <a:t> </a:t>
            </a:r>
            <a:r>
              <a:rPr lang="ko-KR" altLang="en-US" sz="1500">
                <a:latin typeface="+mn-lt"/>
                <a:ea typeface="+mn-ea"/>
                <a:hlinkClick r:id="rId9" tooltip="대처리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대처리즘</a:t>
            </a:r>
            <a:r>
              <a:rPr lang="ko-KR" altLang="en-US" sz="1500">
                <a:latin typeface="+mn-lt"/>
                <a:ea typeface="+mn-ea"/>
              </a:rPr>
              <a:t>을</a:t>
            </a:r>
            <a:r>
              <a:rPr lang="en-US" altLang="ko-KR" sz="1500">
                <a:latin typeface="+mn-lt"/>
                <a:ea typeface="+mn-ea"/>
              </a:rPr>
              <a:t> </a:t>
            </a:r>
            <a:r>
              <a:rPr lang="ko-KR" altLang="en-US" sz="1500">
                <a:latin typeface="+mn-lt"/>
                <a:ea typeface="+mn-ea"/>
              </a:rPr>
              <a:t>필두로 하는 </a:t>
            </a:r>
            <a:r>
              <a:rPr lang="ko-KR" altLang="en-US" sz="1500">
                <a:latin typeface="+mn-lt"/>
                <a:ea typeface="+mn-ea"/>
                <a:hlinkClick r:id="rId10" tooltip="신자유주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신자유주의</a:t>
            </a:r>
            <a:r>
              <a:rPr lang="en-US" altLang="ko-KR" sz="1500">
                <a:latin typeface="+mn-lt"/>
                <a:ea typeface="+mn-ea"/>
              </a:rPr>
              <a:t> </a:t>
            </a:r>
            <a:r>
              <a:rPr lang="ko-KR" altLang="en-US" sz="1500">
                <a:latin typeface="+mn-lt"/>
                <a:ea typeface="+mn-ea"/>
              </a:rPr>
              <a:t>출현의 이념적 기반이 되었다</a:t>
            </a:r>
            <a:r>
              <a:rPr lang="en-US" altLang="ko-KR" sz="1500">
                <a:latin typeface="+mn-lt"/>
                <a:ea typeface="+mn-ea"/>
              </a:rPr>
              <a:t>. </a:t>
            </a:r>
          </a:p>
          <a:p>
            <a:pPr defTabSz="457200" latinLnBrk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altLang="ko-KR" sz="1500">
              <a:latin typeface="+mn-lt"/>
              <a:ea typeface="+mn-ea"/>
            </a:endParaRPr>
          </a:p>
          <a:p>
            <a:pPr defTabSz="457200" latinLnBrk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ko-KR" altLang="en-US" sz="1500">
                <a:latin typeface="+mn-lt"/>
                <a:ea typeface="+mn-ea"/>
              </a:rPr>
              <a:t>저서 </a:t>
            </a:r>
            <a:r>
              <a:rPr lang="en-US" altLang="ko-KR" sz="1500">
                <a:latin typeface="+mn-lt"/>
                <a:ea typeface="+mn-ea"/>
              </a:rPr>
              <a:t>《</a:t>
            </a:r>
            <a:r>
              <a:rPr lang="ko-KR" altLang="en-US" sz="1500">
                <a:latin typeface="+mn-lt"/>
                <a:ea typeface="+mn-ea"/>
                <a:hlinkClick r:id="rId11" tooltip="법, 입법, 자유 (없는 문서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법</a:t>
            </a:r>
            <a:r>
              <a:rPr lang="en-US" altLang="ko-KR" sz="1500">
                <a:latin typeface="+mn-lt"/>
                <a:ea typeface="+mn-ea"/>
                <a:hlinkClick r:id="rId11" tooltip="법, 입법, 자유 (없는 문서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ko-KR" altLang="en-US" sz="1500">
                <a:latin typeface="+mn-lt"/>
                <a:ea typeface="+mn-ea"/>
                <a:hlinkClick r:id="rId11" tooltip="법, 입법, 자유 (없는 문서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입법</a:t>
            </a:r>
            <a:r>
              <a:rPr lang="en-US" altLang="ko-KR" sz="1500">
                <a:latin typeface="+mn-lt"/>
                <a:ea typeface="+mn-ea"/>
                <a:hlinkClick r:id="rId11" tooltip="법, 입법, 자유 (없는 문서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ko-KR" altLang="en-US" sz="1500">
                <a:latin typeface="+mn-lt"/>
                <a:ea typeface="+mn-ea"/>
                <a:hlinkClick r:id="rId11" tooltip="법, 입법, 자유 (없는 문서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자유</a:t>
            </a:r>
            <a:r>
              <a:rPr lang="en-US" altLang="ko-KR" sz="1500">
                <a:latin typeface="+mn-lt"/>
                <a:ea typeface="+mn-ea"/>
              </a:rPr>
              <a:t>》, 《</a:t>
            </a:r>
            <a:r>
              <a:rPr lang="ko-KR" altLang="en-US" sz="1500">
                <a:latin typeface="+mn-lt"/>
                <a:ea typeface="+mn-ea"/>
                <a:hlinkClick r:id="rId12" tooltip="노예의 길 (없는 문서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노예의 길</a:t>
            </a:r>
            <a:r>
              <a:rPr lang="en-US" altLang="ko-KR" sz="1500">
                <a:latin typeface="+mn-lt"/>
                <a:ea typeface="+mn-ea"/>
              </a:rPr>
              <a:t>》(</a:t>
            </a:r>
            <a:r>
              <a:rPr lang="ko-KR" altLang="en-US" sz="1500">
                <a:latin typeface="+mn-lt"/>
                <a:ea typeface="+mn-ea"/>
              </a:rPr>
              <a:t>예종에의 길</a:t>
            </a:r>
            <a:r>
              <a:rPr lang="en-US" altLang="ko-KR" sz="1500">
                <a:latin typeface="+mn-lt"/>
                <a:ea typeface="+mn-ea"/>
              </a:rPr>
              <a:t>) </a:t>
            </a:r>
            <a:r>
              <a:rPr lang="ko-KR" altLang="en-US" sz="1500">
                <a:latin typeface="+mn-lt"/>
                <a:ea typeface="+mn-ea"/>
              </a:rPr>
              <a:t>등이 있다</a:t>
            </a:r>
            <a:r>
              <a:rPr lang="en-US" altLang="ko-KR" sz="1500">
                <a:latin typeface="+mn-lt"/>
                <a:ea typeface="+mn-ea"/>
              </a:rPr>
              <a:t>. </a:t>
            </a:r>
            <a:r>
              <a:rPr lang="en-US" altLang="ko-KR" sz="1500">
                <a:latin typeface="+mn-lt"/>
                <a:ea typeface="+mn-ea"/>
                <a:hlinkClick r:id="rId13" tooltip="1994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1994</a:t>
            </a:r>
            <a:r>
              <a:rPr lang="ko-KR" altLang="en-US" sz="1500">
                <a:latin typeface="+mn-lt"/>
                <a:ea typeface="+mn-ea"/>
                <a:hlinkClick r:id="rId13" tooltip="1994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년</a:t>
            </a:r>
            <a:r>
              <a:rPr lang="en-US" altLang="ko-KR" sz="1500">
                <a:latin typeface="+mn-lt"/>
                <a:ea typeface="+mn-ea"/>
              </a:rPr>
              <a:t> </a:t>
            </a:r>
            <a:r>
              <a:rPr lang="ko-KR" altLang="en-US" sz="1500">
                <a:latin typeface="+mn-lt"/>
                <a:ea typeface="+mn-ea"/>
              </a:rPr>
              <a:t>발행 </a:t>
            </a:r>
            <a:r>
              <a:rPr lang="en-US" altLang="ko-KR" sz="1500">
                <a:latin typeface="+mn-lt"/>
                <a:ea typeface="+mn-ea"/>
              </a:rPr>
              <a:t>50</a:t>
            </a:r>
            <a:r>
              <a:rPr lang="ko-KR" altLang="en-US" sz="1500">
                <a:latin typeface="+mn-lt"/>
                <a:ea typeface="+mn-ea"/>
              </a:rPr>
              <a:t>주년을 맞이한 </a:t>
            </a:r>
            <a:r>
              <a:rPr lang="en-US" altLang="ko-KR" sz="1500">
                <a:latin typeface="+mn-lt"/>
                <a:ea typeface="+mn-ea"/>
              </a:rPr>
              <a:t>《</a:t>
            </a:r>
            <a:r>
              <a:rPr lang="ko-KR" altLang="en-US" sz="1500">
                <a:latin typeface="+mn-lt"/>
                <a:ea typeface="+mn-ea"/>
                <a:hlinkClick r:id="rId12" tooltip="노예의 길 (없는 문서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노예의 길</a:t>
            </a:r>
            <a:r>
              <a:rPr lang="en-US" altLang="ko-KR" sz="1500">
                <a:latin typeface="+mn-lt"/>
                <a:ea typeface="+mn-ea"/>
              </a:rPr>
              <a:t>》</a:t>
            </a:r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9211F4C-0DEE-4EDB-B097-A1C1169D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8309" y="6172200"/>
            <a:ext cx="1200150" cy="365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 latinLnBrk="0">
              <a:spcAft>
                <a:spcPts val="600"/>
              </a:spcAft>
            </a:pPr>
            <a:fld id="{32388894-CD2B-4D0E-BC20-AC1A56A7D03C}" type="datetime1">
              <a:rPr lang="en-US" altLang="ko-KR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 defTabSz="457200" latinLnBrk="0">
                <a:spcAft>
                  <a:spcPts val="600"/>
                </a:spcAft>
              </a:pPr>
              <a:t>5/10/2022</a:t>
            </a:fld>
            <a:endParaRPr lang="en-US" altLang="ko-KR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7DE91F2-29C7-462C-A24D-A280B72E8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159" y="6172200"/>
            <a:ext cx="5657850" cy="365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 latinLnBrk="0"/>
            <a:endParaRPr lang="en-US" altLang="ko-KR" sz="10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165C283-7A06-41BD-94AC-04F68E960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0" y="5578475"/>
            <a:ext cx="856683" cy="669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 latinLnBrk="0">
              <a:spcAft>
                <a:spcPts val="600"/>
              </a:spcAft>
            </a:pPr>
            <a:fld id="{79E0538A-F9BD-4A26-8B05-AC4B65E83D8E}" type="slidenum">
              <a:rPr lang="en-US" altLang="ko-KR" sz="3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 defTabSz="457200" latinLnBrk="0">
                <a:spcAft>
                  <a:spcPts val="600"/>
                </a:spcAft>
              </a:pPr>
              <a:t>27</a:t>
            </a:fld>
            <a:endParaRPr lang="en-US" altLang="ko-KR" sz="3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646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9211F4C-0DEE-4EDB-B097-A1C1169D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8309" y="6290187"/>
            <a:ext cx="120015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2388894-CD2B-4D0E-BC20-AC1A56A7D03C}" type="datetime1">
              <a:rPr lang="ko-KR" altLang="en-US" smtClean="0"/>
              <a:pPr>
                <a:spcAft>
                  <a:spcPts val="600"/>
                </a:spcAft>
              </a:pPr>
              <a:t>2022-05-10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7DE91F2-29C7-462C-A24D-A280B72E8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159" y="6290187"/>
            <a:ext cx="5657850" cy="365125"/>
          </a:xfrm>
        </p:spPr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165C283-7A06-41BD-94AC-04F68E960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0" y="5696462"/>
            <a:ext cx="856683" cy="6699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9E0538A-F9BD-4A26-8B05-AC4B65E83D8E}" type="slidenum">
              <a:rPr lang="ko-KR" altLang="en-US" smtClean="0"/>
              <a:pPr>
                <a:spcAft>
                  <a:spcPts val="600"/>
                </a:spcAft>
              </a:pPr>
              <a:t>28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D640B66-0816-41ED-84A9-074DEA8EE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25" y="786117"/>
            <a:ext cx="6980349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68425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CC7770B-E4E1-42D6-9437-DAA4A3A9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26DE5B-A1A6-4746-8EF7-4D6809ED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77A3DDA-BF17-4302-867E-EBFD777B0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BE30704-4227-4B7B-BDB8-BFCF3908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923B1E7-AEA4-42D8-8F4A-9D116F296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21B6244-6EAE-442C-ACCF-8146103EC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3" y="2"/>
            <a:ext cx="9143307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1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9141618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F8F684B-E618-433E-BF06-EDE824CAB269}"/>
              </a:ext>
            </a:extLst>
          </p:cNvPr>
          <p:cNvSpPr/>
          <p:nvPr/>
        </p:nvSpPr>
        <p:spPr>
          <a:xfrm>
            <a:off x="513158" y="685800"/>
            <a:ext cx="7587233" cy="556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 latinLnBrk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ko-KR" altLang="en-US" sz="1000" b="1" dirty="0">
                <a:latin typeface="+mn-lt"/>
                <a:ea typeface="+mn-ea"/>
              </a:rPr>
              <a:t>등소평의 어록</a:t>
            </a:r>
            <a:endParaRPr lang="en-US" altLang="ko-KR" sz="1000" b="1" dirty="0">
              <a:latin typeface="+mn-lt"/>
              <a:ea typeface="+mn-ea"/>
            </a:endParaRPr>
          </a:p>
          <a:p>
            <a:pPr defTabSz="457200" latinLnBrk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br>
              <a:rPr lang="en-US" altLang="ko-KR" sz="1000" b="1" dirty="0">
                <a:latin typeface="+mn-lt"/>
                <a:ea typeface="+mn-ea"/>
              </a:rPr>
            </a:br>
            <a:r>
              <a:rPr lang="en-US" altLang="ko-KR" sz="1000" b="1" dirty="0">
                <a:latin typeface="+mn-lt"/>
                <a:ea typeface="+mn-ea"/>
              </a:rPr>
              <a:t>- </a:t>
            </a:r>
            <a:r>
              <a:rPr lang="ko-KR" altLang="en-US" sz="1000" b="1" dirty="0">
                <a:latin typeface="+mn-lt"/>
                <a:ea typeface="+mn-ea"/>
              </a:rPr>
              <a:t>그의 경제 개혁과 개방정책을 추진하면서 </a:t>
            </a:r>
            <a:r>
              <a:rPr lang="en-US" altLang="ko-KR" sz="1000" b="1" dirty="0">
                <a:latin typeface="+mn-lt"/>
                <a:ea typeface="+mn-ea"/>
              </a:rPr>
              <a:t>-</a:t>
            </a:r>
          </a:p>
          <a:p>
            <a:pPr defTabSz="457200" latinLnBrk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br>
              <a:rPr lang="en-US" altLang="ko-KR" sz="1000" b="1" dirty="0">
                <a:latin typeface="+mn-lt"/>
                <a:ea typeface="+mn-ea"/>
              </a:rPr>
            </a:br>
            <a:endParaRPr lang="en-US" altLang="ko-KR" sz="1000" b="1" dirty="0">
              <a:latin typeface="+mn-lt"/>
              <a:ea typeface="+mn-ea"/>
            </a:endParaRPr>
          </a:p>
          <a:p>
            <a:pPr defTabSz="457200" latinLnBrk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altLang="ko-KR" sz="1000" b="1" dirty="0">
                <a:latin typeface="+mn-lt"/>
                <a:ea typeface="+mn-ea"/>
              </a:rPr>
              <a:t>"</a:t>
            </a:r>
            <a:r>
              <a:rPr lang="ko-KR" altLang="en-US" sz="1000" b="1" dirty="0">
                <a:latin typeface="+mn-lt"/>
                <a:ea typeface="+mn-ea"/>
              </a:rPr>
              <a:t>모두가 가난한 것이 사회주의는 아니다</a:t>
            </a:r>
            <a:r>
              <a:rPr lang="en-US" altLang="ko-KR" sz="1000" b="1" dirty="0">
                <a:latin typeface="+mn-lt"/>
                <a:ea typeface="+mn-ea"/>
              </a:rPr>
              <a:t>."</a:t>
            </a:r>
          </a:p>
          <a:p>
            <a:pPr defTabSz="457200" latinLnBrk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br>
              <a:rPr lang="en-US" altLang="ko-KR" sz="1000" b="1" dirty="0">
                <a:latin typeface="+mn-lt"/>
                <a:ea typeface="+mn-ea"/>
              </a:rPr>
            </a:br>
            <a:r>
              <a:rPr lang="en-US" altLang="ko-KR" sz="1000" b="1" dirty="0">
                <a:latin typeface="+mn-lt"/>
                <a:ea typeface="+mn-ea"/>
              </a:rPr>
              <a:t>"</a:t>
            </a:r>
            <a:r>
              <a:rPr lang="ko-KR" altLang="en-US" sz="1000" b="1" dirty="0">
                <a:latin typeface="+mn-lt"/>
                <a:ea typeface="+mn-ea"/>
              </a:rPr>
              <a:t>검은 고양이든 흰 고양이든 쥐를 잘 잡는 고양이가 좋은 고양이다</a:t>
            </a:r>
            <a:r>
              <a:rPr lang="en-US" altLang="ko-KR" sz="1000" b="1" dirty="0">
                <a:latin typeface="+mn-lt"/>
                <a:ea typeface="+mn-ea"/>
              </a:rPr>
              <a:t>." - </a:t>
            </a:r>
            <a:r>
              <a:rPr lang="ko-KR" altLang="en-US" sz="1000" b="1" dirty="0" err="1">
                <a:latin typeface="+mn-lt"/>
                <a:ea typeface="+mn-ea"/>
              </a:rPr>
              <a:t>흑묘백묘론</a:t>
            </a:r>
            <a:endParaRPr lang="en-US" altLang="ko-KR" sz="1000" b="1" dirty="0">
              <a:latin typeface="+mn-lt"/>
              <a:ea typeface="+mn-ea"/>
            </a:endParaRPr>
          </a:p>
          <a:p>
            <a:pPr defTabSz="457200" latinLnBrk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br>
              <a:rPr lang="en-US" altLang="ko-KR" sz="1000" b="1" dirty="0">
                <a:latin typeface="+mn-lt"/>
                <a:ea typeface="+mn-ea"/>
              </a:rPr>
            </a:br>
            <a:endParaRPr lang="en-US" altLang="ko-KR" sz="1000" b="1" dirty="0">
              <a:latin typeface="+mn-lt"/>
              <a:ea typeface="+mn-ea"/>
            </a:endParaRPr>
          </a:p>
          <a:p>
            <a:pPr defTabSz="457200" latinLnBrk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altLang="ko-KR" sz="1000" b="1" dirty="0">
                <a:latin typeface="+mn-lt"/>
                <a:ea typeface="+mn-ea"/>
              </a:rPr>
              <a:t>"</a:t>
            </a:r>
            <a:r>
              <a:rPr lang="ko-KR" altLang="en-US" sz="1000" b="1" dirty="0">
                <a:latin typeface="+mn-lt"/>
                <a:ea typeface="+mn-ea"/>
              </a:rPr>
              <a:t>자본주의에도 계획이 있으며</a:t>
            </a:r>
            <a:r>
              <a:rPr lang="en-US" altLang="ko-KR" sz="1000" b="1" dirty="0">
                <a:latin typeface="+mn-lt"/>
                <a:ea typeface="+mn-ea"/>
              </a:rPr>
              <a:t>, </a:t>
            </a:r>
            <a:r>
              <a:rPr lang="ko-KR" altLang="en-US" sz="1000" b="1" dirty="0">
                <a:latin typeface="+mn-lt"/>
                <a:ea typeface="+mn-ea"/>
              </a:rPr>
              <a:t>사회주의에도 시장이 있다</a:t>
            </a:r>
            <a:r>
              <a:rPr lang="en-US" altLang="ko-KR" sz="1000" b="1" dirty="0">
                <a:latin typeface="+mn-lt"/>
                <a:ea typeface="+mn-ea"/>
              </a:rPr>
              <a:t>."</a:t>
            </a:r>
          </a:p>
          <a:p>
            <a:pPr defTabSz="457200" latinLnBrk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br>
              <a:rPr lang="en-US" altLang="ko-KR" sz="1000" b="1" dirty="0">
                <a:latin typeface="+mn-lt"/>
                <a:ea typeface="+mn-ea"/>
              </a:rPr>
            </a:br>
            <a:endParaRPr lang="en-US" altLang="ko-KR" sz="1000" b="1" dirty="0">
              <a:latin typeface="+mn-lt"/>
              <a:ea typeface="+mn-ea"/>
            </a:endParaRPr>
          </a:p>
          <a:p>
            <a:pPr defTabSz="457200" latinLnBrk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altLang="ko-KR" sz="1000" b="1" dirty="0">
                <a:latin typeface="+mn-lt"/>
                <a:ea typeface="+mn-ea"/>
              </a:rPr>
              <a:t>"</a:t>
            </a:r>
            <a:r>
              <a:rPr lang="ko-KR" altLang="en-US" sz="1000" b="1" dirty="0">
                <a:latin typeface="+mn-lt"/>
                <a:ea typeface="+mn-ea"/>
              </a:rPr>
              <a:t>일부가 먼저 부자가 되는 것을 인정해 가난한 사람이 따라 배우게 해야 한다</a:t>
            </a:r>
            <a:r>
              <a:rPr lang="en-US" altLang="ko-KR" sz="1000" b="1" dirty="0">
                <a:latin typeface="+mn-lt"/>
                <a:ea typeface="+mn-ea"/>
              </a:rPr>
              <a:t>." - </a:t>
            </a:r>
            <a:r>
              <a:rPr lang="ko-KR" altLang="en-US" sz="1000" b="1" dirty="0" err="1">
                <a:latin typeface="+mn-lt"/>
                <a:ea typeface="+mn-ea"/>
              </a:rPr>
              <a:t>선부론</a:t>
            </a:r>
            <a:endParaRPr lang="en-US" altLang="ko-KR" sz="1000" b="1" dirty="0">
              <a:latin typeface="+mn-lt"/>
              <a:ea typeface="+mn-ea"/>
            </a:endParaRPr>
          </a:p>
          <a:p>
            <a:pPr defTabSz="457200" latinLnBrk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br>
              <a:rPr lang="en-US" altLang="ko-KR" sz="1000" b="1" dirty="0">
                <a:latin typeface="+mn-lt"/>
                <a:ea typeface="+mn-ea"/>
              </a:rPr>
            </a:br>
            <a:endParaRPr lang="en-US" altLang="ko-KR" sz="1000" b="1" dirty="0">
              <a:latin typeface="+mn-lt"/>
              <a:ea typeface="+mn-ea"/>
            </a:endParaRPr>
          </a:p>
          <a:p>
            <a:pPr defTabSz="457200" latinLnBrk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altLang="ko-KR" sz="1000" b="1" dirty="0">
                <a:latin typeface="+mn-lt"/>
                <a:ea typeface="+mn-ea"/>
              </a:rPr>
              <a:t>"</a:t>
            </a:r>
            <a:r>
              <a:rPr lang="ko-KR" altLang="en-US" sz="1000" b="1" dirty="0">
                <a:latin typeface="+mn-lt"/>
                <a:ea typeface="+mn-ea"/>
              </a:rPr>
              <a:t>한국의 포항제철 같은 철강회사를 설립하고 싶다</a:t>
            </a:r>
            <a:r>
              <a:rPr lang="en-US" altLang="ko-KR" sz="1000" b="1" dirty="0">
                <a:latin typeface="+mn-lt"/>
                <a:ea typeface="+mn-ea"/>
              </a:rPr>
              <a:t>."</a:t>
            </a: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7DE91F2-29C7-462C-A24D-A280B72E8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159" y="6172200"/>
            <a:ext cx="5657850" cy="365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 latinLnBrk="0"/>
            <a:endParaRPr lang="en-US" altLang="ko-KR" sz="1000" b="0" i="0" kern="120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9211F4C-0DEE-4EDB-B097-A1C1169D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8309" y="6172200"/>
            <a:ext cx="1200150" cy="365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 latinLnBrk="0">
              <a:spcAft>
                <a:spcPts val="600"/>
              </a:spcAft>
            </a:pPr>
            <a:fld id="{32388894-CD2B-4D0E-BC20-AC1A56A7D03C}" type="datetime1">
              <a:rPr lang="en-US" altLang="ko-KR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 defTabSz="457200" latinLnBrk="0">
                <a:spcAft>
                  <a:spcPts val="600"/>
                </a:spcAft>
              </a:pPr>
              <a:t>5/10/2022</a:t>
            </a:fld>
            <a:endParaRPr lang="en-US" altLang="ko-KR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165C283-7A06-41BD-94AC-04F68E960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0" y="5578475"/>
            <a:ext cx="856683" cy="669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 latinLnBrk="0">
              <a:spcAft>
                <a:spcPts val="600"/>
              </a:spcAft>
            </a:pPr>
            <a:fld id="{79E0538A-F9BD-4A26-8B05-AC4B65E83D8E}" type="slidenum">
              <a:rPr lang="en-US" altLang="ko-KR" sz="32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 defTabSz="457200" latinLnBrk="0">
                <a:spcAft>
                  <a:spcPts val="600"/>
                </a:spcAft>
              </a:pPr>
              <a:t>29</a:t>
            </a:fld>
            <a:endParaRPr lang="en-US" altLang="ko-KR" sz="32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29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60350"/>
            <a:ext cx="8229600" cy="850900"/>
          </a:xfrm>
        </p:spPr>
        <p:txBody>
          <a:bodyPr/>
          <a:lstStyle/>
          <a:p>
            <a:pPr eaLnBrk="1" hangingPunct="1"/>
            <a:r>
              <a:rPr lang="ko-KR" altLang="en-US" dirty="0"/>
              <a:t>액수에 따른 부동산투자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>
          <a:xfrm>
            <a:off x="374650" y="1557338"/>
            <a:ext cx="8229600" cy="4895850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</a:pPr>
            <a:r>
              <a:rPr lang="en-US" altLang="ko-KR" sz="3200" dirty="0">
                <a:solidFill>
                  <a:schemeClr val="bg1"/>
                </a:solidFill>
              </a:rPr>
              <a:t>1</a:t>
            </a:r>
            <a:r>
              <a:rPr lang="ko-KR" altLang="en-US" sz="3200" dirty="0" err="1">
                <a:solidFill>
                  <a:schemeClr val="bg1"/>
                </a:solidFill>
              </a:rPr>
              <a:t>천만원</a:t>
            </a:r>
            <a:r>
              <a:rPr lang="en-US" altLang="ko-KR" sz="3200" dirty="0">
                <a:solidFill>
                  <a:schemeClr val="bg1"/>
                </a:solidFill>
              </a:rPr>
              <a:t>~ 2</a:t>
            </a:r>
            <a:r>
              <a:rPr lang="ko-KR" altLang="en-US" sz="3200" dirty="0" err="1">
                <a:solidFill>
                  <a:schemeClr val="bg1"/>
                </a:solidFill>
              </a:rPr>
              <a:t>천만원</a:t>
            </a:r>
            <a:r>
              <a:rPr lang="en-US" altLang="ko-KR" sz="3200" dirty="0">
                <a:solidFill>
                  <a:schemeClr val="bg1"/>
                </a:solidFill>
              </a:rPr>
              <a:t>: </a:t>
            </a:r>
            <a:r>
              <a:rPr lang="ko-KR" altLang="en-US" sz="3200" dirty="0" err="1">
                <a:solidFill>
                  <a:schemeClr val="bg1"/>
                </a:solidFill>
              </a:rPr>
              <a:t>전세끼고</a:t>
            </a:r>
            <a:r>
              <a:rPr lang="ko-KR" altLang="en-US" sz="3200" dirty="0">
                <a:solidFill>
                  <a:schemeClr val="bg1"/>
                </a:solidFill>
              </a:rPr>
              <a:t> 집사기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ko-KR" altLang="en-US" sz="3200" dirty="0">
                <a:solidFill>
                  <a:schemeClr val="bg1"/>
                </a:solidFill>
              </a:rPr>
              <a:t>집값 </a:t>
            </a:r>
            <a:r>
              <a:rPr lang="en-US" altLang="ko-KR" sz="3200" dirty="0">
                <a:solidFill>
                  <a:schemeClr val="bg1"/>
                </a:solidFill>
              </a:rPr>
              <a:t>: 1</a:t>
            </a:r>
            <a:r>
              <a:rPr lang="ko-KR" altLang="en-US" sz="3200" dirty="0">
                <a:solidFill>
                  <a:schemeClr val="bg1"/>
                </a:solidFill>
              </a:rPr>
              <a:t>억원</a:t>
            </a:r>
            <a:r>
              <a:rPr lang="en-US" altLang="ko-KR" sz="3200" dirty="0">
                <a:solidFill>
                  <a:schemeClr val="bg1"/>
                </a:solidFill>
              </a:rPr>
              <a:t>,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ko-KR" altLang="en-US" sz="3200" dirty="0">
                <a:solidFill>
                  <a:schemeClr val="bg1"/>
                </a:solidFill>
              </a:rPr>
              <a:t>전세 </a:t>
            </a:r>
            <a:r>
              <a:rPr lang="en-US" altLang="ko-KR" sz="3200" dirty="0">
                <a:solidFill>
                  <a:schemeClr val="bg1"/>
                </a:solidFill>
              </a:rPr>
              <a:t>6</a:t>
            </a:r>
            <a:r>
              <a:rPr lang="ko-KR" altLang="en-US" sz="3200" dirty="0" err="1">
                <a:solidFill>
                  <a:schemeClr val="bg1"/>
                </a:solidFill>
              </a:rPr>
              <a:t>천만원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대출 </a:t>
            </a:r>
            <a:r>
              <a:rPr lang="en-US" altLang="ko-KR" sz="3200" dirty="0">
                <a:solidFill>
                  <a:schemeClr val="bg1"/>
                </a:solidFill>
              </a:rPr>
              <a:t>2,000</a:t>
            </a:r>
            <a:r>
              <a:rPr lang="ko-KR" altLang="en-US" sz="3200" dirty="0">
                <a:solidFill>
                  <a:schemeClr val="bg1"/>
                </a:solidFill>
              </a:rPr>
              <a:t>만원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</a:p>
          <a:p>
            <a:pPr lvl="1" eaLnBrk="1" hangingPunct="1">
              <a:buNone/>
            </a:pPr>
            <a:r>
              <a:rPr lang="en-US" altLang="ko-KR" sz="3200" dirty="0">
                <a:solidFill>
                  <a:schemeClr val="bg1"/>
                </a:solidFill>
              </a:rPr>
              <a:t>  </a:t>
            </a:r>
            <a:r>
              <a:rPr lang="ko-KR" altLang="en-US" sz="3200" dirty="0">
                <a:solidFill>
                  <a:schemeClr val="bg1"/>
                </a:solidFill>
              </a:rPr>
              <a:t>내 돈 </a:t>
            </a:r>
            <a:r>
              <a:rPr lang="en-US" altLang="ko-KR" sz="3200" dirty="0">
                <a:solidFill>
                  <a:schemeClr val="bg1"/>
                </a:solidFill>
              </a:rPr>
              <a:t>2</a:t>
            </a:r>
            <a:r>
              <a:rPr lang="ko-KR" altLang="en-US" sz="3200" dirty="0" err="1">
                <a:solidFill>
                  <a:schemeClr val="bg1"/>
                </a:solidFill>
              </a:rPr>
              <a:t>천만원</a:t>
            </a:r>
            <a:r>
              <a:rPr lang="en-US" altLang="ko-KR" sz="3200" dirty="0">
                <a:solidFill>
                  <a:schemeClr val="bg1"/>
                </a:solidFill>
              </a:rPr>
              <a:t> → </a:t>
            </a:r>
            <a:r>
              <a:rPr lang="ko-KR" altLang="en-US" sz="3200" dirty="0">
                <a:solidFill>
                  <a:srgbClr val="FFFF00"/>
                </a:solidFill>
              </a:rPr>
              <a:t>구입한다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ko-KR" altLang="en-US" sz="3200" dirty="0">
                <a:solidFill>
                  <a:schemeClr val="bg1"/>
                </a:solidFill>
              </a:rPr>
              <a:t>현재 </a:t>
            </a:r>
            <a:r>
              <a:rPr lang="en-US" altLang="ko-KR" sz="3200" dirty="0">
                <a:solidFill>
                  <a:schemeClr val="bg1"/>
                </a:solidFill>
              </a:rPr>
              <a:t>2</a:t>
            </a:r>
            <a:r>
              <a:rPr lang="ko-KR" altLang="en-US" sz="3200" dirty="0" err="1">
                <a:solidFill>
                  <a:schemeClr val="bg1"/>
                </a:solidFill>
              </a:rPr>
              <a:t>천만원대로</a:t>
            </a:r>
            <a:r>
              <a:rPr lang="ko-KR" altLang="en-US" sz="3200" dirty="0">
                <a:solidFill>
                  <a:schemeClr val="bg1"/>
                </a:solidFill>
              </a:rPr>
              <a:t> </a:t>
            </a:r>
            <a:r>
              <a:rPr lang="ko-KR" altLang="en-US" sz="3200" dirty="0" err="1">
                <a:solidFill>
                  <a:schemeClr val="bg1"/>
                </a:solidFill>
              </a:rPr>
              <a:t>구입할수</a:t>
            </a:r>
            <a:r>
              <a:rPr lang="ko-KR" altLang="en-US" sz="3200" dirty="0">
                <a:solidFill>
                  <a:schemeClr val="bg1"/>
                </a:solidFill>
              </a:rPr>
              <a:t> 있는 부동산 </a:t>
            </a:r>
            <a:endParaRPr lang="en-US" altLang="ko-KR" sz="3200" dirty="0">
              <a:solidFill>
                <a:schemeClr val="bg1"/>
              </a:solidFill>
            </a:endParaRPr>
          </a:p>
          <a:p>
            <a:pPr lvl="1" eaLnBrk="1" hangingPunct="1">
              <a:buNone/>
            </a:pPr>
            <a:r>
              <a:rPr lang="en-US" altLang="ko-KR" sz="3200" dirty="0">
                <a:solidFill>
                  <a:schemeClr val="bg1"/>
                </a:solidFill>
              </a:rPr>
              <a:t>  </a:t>
            </a:r>
            <a:r>
              <a:rPr lang="ko-KR" altLang="en-US" sz="3200" dirty="0">
                <a:solidFill>
                  <a:schemeClr val="bg1"/>
                </a:solidFill>
              </a:rPr>
              <a:t>알아보기 </a:t>
            </a:r>
            <a:r>
              <a:rPr lang="en-US" altLang="ko-KR" sz="3200" dirty="0">
                <a:solidFill>
                  <a:schemeClr val="bg1"/>
                </a:solidFill>
              </a:rPr>
              <a:t>: </a:t>
            </a:r>
            <a:r>
              <a:rPr lang="ko-KR" altLang="en-US" sz="3200" dirty="0">
                <a:solidFill>
                  <a:schemeClr val="bg1"/>
                </a:solidFill>
              </a:rPr>
              <a:t>오피스텔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전세 끼고 집사기</a:t>
            </a:r>
          </a:p>
        </p:txBody>
      </p:sp>
      <p:sp>
        <p:nvSpPr>
          <p:cNvPr id="18434" name="바닥글 개체 틀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>
                <a:latin typeface="굴림" charset="-127"/>
                <a:ea typeface="굴림" charset="-127"/>
              </a:rPr>
              <a:t> </a:t>
            </a:r>
          </a:p>
        </p:txBody>
      </p:sp>
      <p:sp>
        <p:nvSpPr>
          <p:cNvPr id="18435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D3A9328-A79A-494F-9D69-C3EE3319231B}" type="slidenum">
              <a:rPr lang="en-US" altLang="ko-KR" smtClean="0">
                <a:latin typeface="굴림" charset="-127"/>
                <a:ea typeface="굴림" charset="-127"/>
              </a:rPr>
              <a:pPr/>
              <a:t>3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CC7770B-E4E1-42D6-9437-DAA4A3A9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A26DE5B-A1A6-4746-8EF7-4D6809ED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7A3DDA-BF17-4302-867E-EBFD777B0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E30704-4227-4B7B-BDB8-BFCF3908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923B1E7-AEA4-42D8-8F4A-9D116F296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21B6244-6EAE-442C-ACCF-8146103EC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3" y="2"/>
            <a:ext cx="9143307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9141618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DA3A977-C33D-4090-A6E4-81F0C3A118DE}"/>
              </a:ext>
            </a:extLst>
          </p:cNvPr>
          <p:cNvSpPr/>
          <p:nvPr/>
        </p:nvSpPr>
        <p:spPr>
          <a:xfrm>
            <a:off x="513159" y="685800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 latinLnBrk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ko-KR" altLang="en-US" sz="1400">
                <a:latin typeface="+mn-lt"/>
                <a:ea typeface="+mn-ea"/>
              </a:rPr>
              <a:t>프리드리히 하이에크</a:t>
            </a:r>
            <a:r>
              <a:rPr lang="en-US" altLang="ko-KR" sz="1400">
                <a:latin typeface="+mn-lt"/>
                <a:ea typeface="+mn-ea"/>
              </a:rPr>
              <a:t>(1899-1992)</a:t>
            </a:r>
          </a:p>
          <a:p>
            <a:pPr defTabSz="457200" latinLnBrk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ko-KR" altLang="en-US" sz="1400">
                <a:latin typeface="+mn-lt"/>
                <a:ea typeface="+mn-ea"/>
              </a:rPr>
              <a:t>하이에크는 정부가 모든 것을 계획하는 경제는 망할 수 밖에 없다</a:t>
            </a:r>
            <a:r>
              <a:rPr lang="en-US" altLang="ko-KR" sz="1400">
                <a:latin typeface="+mn-lt"/>
                <a:ea typeface="+mn-ea"/>
              </a:rPr>
              <a:t>.</a:t>
            </a:r>
          </a:p>
          <a:p>
            <a:pPr defTabSz="457200" latinLnBrk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altLang="ko-KR" sz="1400">
              <a:latin typeface="+mn-lt"/>
              <a:ea typeface="+mn-ea"/>
            </a:endParaRPr>
          </a:p>
          <a:p>
            <a:pPr defTabSz="457200" latinLnBrk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altLang="ko-KR" sz="1400">
                <a:latin typeface="+mn-lt"/>
                <a:ea typeface="+mn-ea"/>
              </a:rPr>
              <a:t> </a:t>
            </a:r>
            <a:r>
              <a:rPr lang="ko-KR" altLang="en-US" sz="1400">
                <a:latin typeface="+mn-lt"/>
                <a:ea typeface="+mn-ea"/>
              </a:rPr>
              <a:t>사람들이 자발적으로 경제활동에 참여하도록 자유를 보장해야 한다는 ‘신자유주의자’였다</a:t>
            </a:r>
            <a:r>
              <a:rPr lang="en-US" altLang="ko-KR" sz="1400">
                <a:latin typeface="+mn-lt"/>
                <a:ea typeface="+mn-ea"/>
              </a:rPr>
              <a:t>.</a:t>
            </a:r>
          </a:p>
          <a:p>
            <a:pPr defTabSz="457200" latinLnBrk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altLang="ko-KR" sz="1400">
              <a:latin typeface="+mn-lt"/>
              <a:ea typeface="+mn-ea"/>
            </a:endParaRPr>
          </a:p>
          <a:p>
            <a:pPr defTabSz="457200" latinLnBrk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altLang="ko-KR" sz="1400">
                <a:latin typeface="+mn-lt"/>
                <a:ea typeface="+mn-ea"/>
              </a:rPr>
              <a:t> </a:t>
            </a:r>
            <a:r>
              <a:rPr lang="ko-KR" altLang="en-US" sz="1400">
                <a:latin typeface="+mn-lt"/>
                <a:ea typeface="+mn-ea"/>
              </a:rPr>
              <a:t>그는 비생산적인 사회주의의 붕괴를 정확하게 예측하기도 했다</a:t>
            </a:r>
            <a:r>
              <a:rPr lang="en-US" altLang="ko-KR" sz="1400">
                <a:latin typeface="+mn-lt"/>
                <a:ea typeface="+mn-ea"/>
              </a:rPr>
              <a:t>.</a:t>
            </a:r>
            <a:br>
              <a:rPr lang="en-US" altLang="ko-KR" sz="1400">
                <a:latin typeface="+mn-lt"/>
                <a:ea typeface="+mn-ea"/>
              </a:rPr>
            </a:br>
            <a:br>
              <a:rPr lang="en-US" altLang="ko-KR" sz="1400">
                <a:latin typeface="+mn-lt"/>
                <a:ea typeface="+mn-ea"/>
              </a:rPr>
            </a:br>
            <a:r>
              <a:rPr lang="en-US" altLang="ko-KR" sz="1400">
                <a:latin typeface="+mn-lt"/>
                <a:ea typeface="+mn-ea"/>
              </a:rPr>
              <a:t>“</a:t>
            </a:r>
            <a:r>
              <a:rPr lang="ko-KR" altLang="en-US" sz="1400">
                <a:latin typeface="+mn-lt"/>
                <a:ea typeface="+mn-ea"/>
              </a:rPr>
              <a:t>나라가 인민들 먹는 문제까지 고민하실 필요가 없습니다</a:t>
            </a:r>
            <a:r>
              <a:rPr lang="en-US" altLang="ko-KR" sz="1400">
                <a:latin typeface="+mn-lt"/>
                <a:ea typeface="+mn-ea"/>
              </a:rPr>
              <a:t>. ‘</a:t>
            </a:r>
            <a:r>
              <a:rPr lang="ko-KR" altLang="en-US" sz="1400">
                <a:latin typeface="+mn-lt"/>
                <a:ea typeface="+mn-ea"/>
              </a:rPr>
              <a:t>시장’만</a:t>
            </a:r>
            <a:r>
              <a:rPr lang="en-US" altLang="ko-KR" sz="1400">
                <a:latin typeface="+mn-lt"/>
                <a:ea typeface="+mn-ea"/>
              </a:rPr>
              <a:t> </a:t>
            </a:r>
            <a:r>
              <a:rPr lang="ko-KR" altLang="en-US" sz="1400">
                <a:latin typeface="+mn-lt"/>
                <a:ea typeface="+mn-ea"/>
              </a:rPr>
              <a:t>활성화시키면 됩니다</a:t>
            </a:r>
            <a:r>
              <a:rPr lang="en-US" altLang="ko-KR" sz="1400">
                <a:latin typeface="+mn-lt"/>
                <a:ea typeface="+mn-ea"/>
              </a:rPr>
              <a:t>.” (</a:t>
            </a:r>
            <a:r>
              <a:rPr lang="ko-KR" altLang="en-US" sz="1400">
                <a:latin typeface="+mn-lt"/>
                <a:ea typeface="+mn-ea"/>
              </a:rPr>
              <a:t>하이에크</a:t>
            </a:r>
            <a:r>
              <a:rPr lang="en-US" altLang="ko-KR" sz="1400">
                <a:latin typeface="+mn-lt"/>
                <a:ea typeface="+mn-ea"/>
              </a:rPr>
              <a:t>)</a:t>
            </a:r>
          </a:p>
          <a:p>
            <a:pPr defTabSz="457200" latinLnBrk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br>
              <a:rPr lang="en-US" altLang="ko-KR" sz="1400">
                <a:latin typeface="+mn-lt"/>
                <a:ea typeface="+mn-ea"/>
              </a:rPr>
            </a:br>
            <a:endParaRPr lang="en-US" altLang="ko-KR" sz="1400">
              <a:latin typeface="+mn-lt"/>
              <a:ea typeface="+mn-ea"/>
            </a:endParaRPr>
          </a:p>
          <a:p>
            <a:pPr defTabSz="457200" latinLnBrk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altLang="ko-KR" sz="1400">
                <a:latin typeface="+mn-lt"/>
                <a:ea typeface="+mn-ea"/>
              </a:rPr>
              <a:t>“</a:t>
            </a: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9E85CAF-B5E8-40CB-827D-EECEB6689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159" y="6172200"/>
            <a:ext cx="5657850" cy="365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 latinLnBrk="0"/>
            <a:endParaRPr lang="en-US" altLang="ko-KR" sz="1000" b="0" i="0" kern="120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30A36D3-6986-4CAD-83D0-9B488A97A2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8309" y="6172200"/>
            <a:ext cx="1200150" cy="365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 latinLnBrk="0">
              <a:spcAft>
                <a:spcPts val="600"/>
              </a:spcAft>
            </a:pPr>
            <a:fld id="{32388894-CD2B-4D0E-BC20-AC1A56A7D03C}" type="datetime1">
              <a:rPr lang="en-US" altLang="ko-KR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 defTabSz="457200" latinLnBrk="0">
                <a:spcAft>
                  <a:spcPts val="600"/>
                </a:spcAft>
              </a:pPr>
              <a:t>5/10/2022</a:t>
            </a:fld>
            <a:endParaRPr lang="en-US" altLang="ko-KR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D9CE750-D068-464B-93B0-3228ABEE2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0" y="5578475"/>
            <a:ext cx="856683" cy="669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 latinLnBrk="0">
              <a:spcAft>
                <a:spcPts val="600"/>
              </a:spcAft>
            </a:pPr>
            <a:fld id="{79E0538A-F9BD-4A26-8B05-AC4B65E83D8E}" type="slidenum">
              <a:rPr lang="en-US" altLang="ko-KR" sz="32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 defTabSz="457200" latinLnBrk="0">
                <a:spcAft>
                  <a:spcPts val="600"/>
                </a:spcAft>
              </a:pPr>
              <a:t>30</a:t>
            </a:fld>
            <a:endParaRPr lang="en-US" altLang="ko-KR" sz="32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220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CADF2543-1B6F-4FBC-A7AF-53A0430E0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3159" y="485244"/>
            <a:ext cx="6400800" cy="1507067"/>
          </a:xfrm>
        </p:spPr>
        <p:txBody>
          <a:bodyPr>
            <a:normAutofit/>
          </a:bodyPr>
          <a:lstStyle/>
          <a:p>
            <a:r>
              <a:rPr lang="en-US" altLang="ko-KR"/>
              <a:t>                   </a:t>
            </a:r>
            <a:r>
              <a:rPr lang="ko-KR" altLang="en-US"/>
              <a:t>결 론</a:t>
            </a:r>
            <a:endParaRPr lang="ko-KR" altLang="en-US" dirty="0"/>
          </a:p>
        </p:txBody>
      </p:sp>
      <p:grpSp>
        <p:nvGrpSpPr>
          <p:cNvPr id="20" name="Group 12">
            <a:extLst>
              <a:ext uri="{FF2B5EF4-FFF2-40B4-BE49-F238E27FC236}">
                <a16:creationId xmlns:a16="http://schemas.microsoft.com/office/drawing/2014/main" id="{A80A6E81-6B71-43DF-877B-E964A9A4C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E35C3AD-357F-4004-A3F3-2D4EAF34A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37B6032-0A70-4F26-A9A3-B4D60DF11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E192CE3-3DD1-448F-93BE-42983DA0D5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6D3DA09-5C72-4562-BEDE-1937DF87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6ACA7CA-2A20-49D7-9053-E076463D7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3159" y="2068511"/>
            <a:ext cx="6400800" cy="3615267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tx1"/>
                </a:solidFill>
              </a:rPr>
              <a:t>1. </a:t>
            </a:r>
            <a:r>
              <a:rPr lang="ko-KR" altLang="en-US" dirty="0">
                <a:solidFill>
                  <a:schemeClr val="tx1"/>
                </a:solidFill>
              </a:rPr>
              <a:t>임대료 규제는 전쟁 다음으로 도시를 파괴한다</a:t>
            </a:r>
            <a:r>
              <a:rPr lang="en-US" altLang="ko-KR" dirty="0">
                <a:solidFill>
                  <a:schemeClr val="tx1"/>
                </a:solidFill>
              </a:rPr>
              <a:t>. 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2. </a:t>
            </a:r>
            <a:r>
              <a:rPr lang="ko-KR" altLang="en-US" dirty="0">
                <a:solidFill>
                  <a:schemeClr val="tx1"/>
                </a:solidFill>
              </a:rPr>
              <a:t>베네수엘라 임대료 규제로 </a:t>
            </a:r>
            <a:r>
              <a:rPr lang="en-US" altLang="ko-KR" dirty="0">
                <a:solidFill>
                  <a:schemeClr val="tx1"/>
                </a:solidFill>
              </a:rPr>
              <a:t>90% </a:t>
            </a:r>
            <a:r>
              <a:rPr lang="ko-KR" altLang="en-US" dirty="0">
                <a:solidFill>
                  <a:schemeClr val="tx1"/>
                </a:solidFill>
              </a:rPr>
              <a:t>공급감소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3. </a:t>
            </a:r>
            <a:r>
              <a:rPr lang="ko-KR" altLang="en-US" dirty="0">
                <a:solidFill>
                  <a:schemeClr val="tx1"/>
                </a:solidFill>
              </a:rPr>
              <a:t>시장경제에 맡기자</a:t>
            </a:r>
            <a:r>
              <a:rPr lang="en-US" altLang="ko-KR" dirty="0">
                <a:solidFill>
                  <a:schemeClr val="tx1"/>
                </a:solidFill>
              </a:rPr>
              <a:t>: </a:t>
            </a:r>
            <a:r>
              <a:rPr lang="ko-KR" altLang="en-US" dirty="0">
                <a:solidFill>
                  <a:schemeClr val="tx1"/>
                </a:solidFill>
              </a:rPr>
              <a:t>건설사가 공급을 한다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4. </a:t>
            </a:r>
            <a:r>
              <a:rPr lang="ko-KR" altLang="en-US" dirty="0">
                <a:solidFill>
                  <a:schemeClr val="tx1"/>
                </a:solidFill>
              </a:rPr>
              <a:t>재건축 </a:t>
            </a:r>
            <a:r>
              <a:rPr lang="en-US" altLang="ko-KR" dirty="0">
                <a:solidFill>
                  <a:schemeClr val="tx1"/>
                </a:solidFill>
              </a:rPr>
              <a:t>400</a:t>
            </a:r>
            <a:r>
              <a:rPr lang="ko-KR" altLang="en-US" dirty="0">
                <a:solidFill>
                  <a:schemeClr val="tx1"/>
                </a:solidFill>
              </a:rPr>
              <a:t>개</a:t>
            </a:r>
            <a:r>
              <a:rPr lang="en-US" altLang="ko-KR" dirty="0">
                <a:solidFill>
                  <a:schemeClr val="tx1"/>
                </a:solidFill>
              </a:rPr>
              <a:t>: </a:t>
            </a:r>
            <a:r>
              <a:rPr lang="ko-KR" altLang="en-US" dirty="0">
                <a:solidFill>
                  <a:schemeClr val="tx1"/>
                </a:solidFill>
              </a:rPr>
              <a:t> 허가 필요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공급필요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5. </a:t>
            </a:r>
            <a:r>
              <a:rPr lang="ko-KR" altLang="en-US" dirty="0">
                <a:solidFill>
                  <a:schemeClr val="tx1"/>
                </a:solidFill>
              </a:rPr>
              <a:t>분양가상한제 폐지 필요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>
                <a:solidFill>
                  <a:schemeClr val="tx1"/>
                </a:solidFill>
              </a:rPr>
              <a:t>공급위축시킨다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6. </a:t>
            </a:r>
            <a:r>
              <a:rPr lang="ko-KR" altLang="en-US" dirty="0">
                <a:solidFill>
                  <a:schemeClr val="tx1"/>
                </a:solidFill>
              </a:rPr>
              <a:t>아파트는 공급탄력성 낮다</a:t>
            </a:r>
            <a:r>
              <a:rPr lang="en-US" altLang="ko-KR" dirty="0">
                <a:solidFill>
                  <a:schemeClr val="tx1"/>
                </a:solidFill>
              </a:rPr>
              <a:t>. </a:t>
            </a:r>
            <a:r>
              <a:rPr lang="ko-KR" altLang="en-US" dirty="0">
                <a:solidFill>
                  <a:schemeClr val="tx1"/>
                </a:solidFill>
              </a:rPr>
              <a:t>공급하는데 </a:t>
            </a:r>
            <a:r>
              <a:rPr lang="en-US" altLang="ko-KR" dirty="0">
                <a:solidFill>
                  <a:schemeClr val="tx1"/>
                </a:solidFill>
              </a:rPr>
              <a:t>10</a:t>
            </a:r>
            <a:r>
              <a:rPr lang="ko-KR" altLang="en-US" dirty="0">
                <a:solidFill>
                  <a:schemeClr val="tx1"/>
                </a:solidFill>
              </a:rPr>
              <a:t>년 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r>
              <a:rPr lang="en-US" altLang="ko-KR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chemeClr val="tx1"/>
                </a:solidFill>
                <a:sym typeface="Wingdings" panose="05000000000000000000" pitchFamily="2" charset="2"/>
              </a:rPr>
              <a:t>앞으로 </a:t>
            </a:r>
            <a:r>
              <a:rPr lang="en-US" altLang="ko-KR" dirty="0">
                <a:solidFill>
                  <a:schemeClr val="tx1"/>
                </a:solidFill>
                <a:sym typeface="Wingdings" panose="05000000000000000000" pitchFamily="2" charset="2"/>
              </a:rPr>
              <a:t>4~5</a:t>
            </a:r>
            <a:r>
              <a:rPr lang="ko-KR" altLang="en-US" dirty="0">
                <a:solidFill>
                  <a:schemeClr val="tx1"/>
                </a:solidFill>
                <a:sym typeface="Wingdings" panose="05000000000000000000" pitchFamily="2" charset="2"/>
              </a:rPr>
              <a:t>년 집값 상승 예측됨</a:t>
            </a:r>
            <a:r>
              <a:rPr lang="en-US" altLang="ko-KR" dirty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  <a:endParaRPr lang="en-US" altLang="ko-KR" dirty="0">
              <a:solidFill>
                <a:schemeClr val="tx1"/>
              </a:solidFill>
            </a:endParaRPr>
          </a:p>
          <a:p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13159" y="6172200"/>
            <a:ext cx="5657850" cy="365125"/>
          </a:xfrm>
        </p:spPr>
        <p:txBody>
          <a:bodyPr>
            <a:normAutofit/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7428309" y="6172200"/>
            <a:ext cx="120015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BFBED9D-E971-406A-AE9B-F0A73F0E42DF}" type="datetime1">
              <a:rPr lang="ko-KR" altLang="en-US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2022-05-10</a:t>
            </a:fld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772400" y="5578475"/>
            <a:ext cx="856683" cy="6699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9E0538A-F9BD-4A26-8B05-AC4B65E83D8E}" type="slidenum">
              <a:rPr lang="ko-KR" altLang="en-US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31</a:t>
            </a:fld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54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60350"/>
            <a:ext cx="8229600" cy="850900"/>
          </a:xfrm>
        </p:spPr>
        <p:txBody>
          <a:bodyPr/>
          <a:lstStyle/>
          <a:p>
            <a:pPr eaLnBrk="1" hangingPunct="1"/>
            <a:r>
              <a:rPr lang="ko-KR" altLang="en-US" dirty="0"/>
              <a:t>액수에 따른 부동산투자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>
          <a:xfrm>
            <a:off x="374650" y="1557338"/>
            <a:ext cx="8229600" cy="4895850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</a:pPr>
            <a:r>
              <a:rPr lang="ko-KR" altLang="en-US" sz="3200" dirty="0">
                <a:solidFill>
                  <a:schemeClr val="bg1"/>
                </a:solidFill>
              </a:rPr>
              <a:t>현재</a:t>
            </a:r>
            <a:r>
              <a:rPr lang="en-US" altLang="ko-KR" sz="3200" dirty="0">
                <a:solidFill>
                  <a:schemeClr val="bg1"/>
                </a:solidFill>
              </a:rPr>
              <a:t>: 25</a:t>
            </a:r>
            <a:r>
              <a:rPr lang="ko-KR" altLang="en-US" sz="3200" dirty="0">
                <a:solidFill>
                  <a:schemeClr val="bg1"/>
                </a:solidFill>
              </a:rPr>
              <a:t>평 분양가 </a:t>
            </a:r>
            <a:r>
              <a:rPr lang="en-US" altLang="ko-KR" sz="3200" dirty="0">
                <a:solidFill>
                  <a:schemeClr val="bg1"/>
                </a:solidFill>
              </a:rPr>
              <a:t>: 6</a:t>
            </a:r>
            <a:r>
              <a:rPr lang="ko-KR" altLang="en-US" sz="3200" dirty="0">
                <a:solidFill>
                  <a:schemeClr val="bg1"/>
                </a:solidFill>
              </a:rPr>
              <a:t>억원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</a:p>
          <a:p>
            <a:pPr lvl="1" eaLnBrk="1" hangingPunct="1">
              <a:buNone/>
            </a:pPr>
            <a:r>
              <a:rPr lang="en-US" altLang="ko-KR" sz="3200" dirty="0">
                <a:solidFill>
                  <a:schemeClr val="bg1"/>
                </a:solidFill>
              </a:rPr>
              <a:t>                         </a:t>
            </a:r>
            <a:r>
              <a:rPr lang="ko-KR" altLang="en-US" sz="3200" dirty="0">
                <a:solidFill>
                  <a:schemeClr val="bg1"/>
                </a:solidFill>
              </a:rPr>
              <a:t>전세 </a:t>
            </a:r>
            <a:r>
              <a:rPr lang="en-US" altLang="ko-KR" sz="3200" dirty="0">
                <a:solidFill>
                  <a:schemeClr val="bg1"/>
                </a:solidFill>
              </a:rPr>
              <a:t>4</a:t>
            </a:r>
            <a:r>
              <a:rPr lang="ko-KR" altLang="en-US" sz="3200" dirty="0">
                <a:solidFill>
                  <a:schemeClr val="bg1"/>
                </a:solidFill>
              </a:rPr>
              <a:t>억 </a:t>
            </a:r>
            <a:r>
              <a:rPr lang="en-US" altLang="ko-KR" sz="3200" dirty="0">
                <a:solidFill>
                  <a:schemeClr val="bg1"/>
                </a:solidFill>
              </a:rPr>
              <a:t>9</a:t>
            </a:r>
            <a:r>
              <a:rPr lang="ko-KR" altLang="en-US" sz="3200" dirty="0" err="1">
                <a:solidFill>
                  <a:schemeClr val="bg1"/>
                </a:solidFill>
              </a:rPr>
              <a:t>천만원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</a:p>
          <a:p>
            <a:pPr lvl="1" eaLnBrk="1" hangingPunct="1">
              <a:buNone/>
            </a:pPr>
            <a:r>
              <a:rPr lang="en-US" altLang="ko-KR" sz="3200" dirty="0">
                <a:solidFill>
                  <a:schemeClr val="bg1"/>
                </a:solidFill>
              </a:rPr>
              <a:t>                         </a:t>
            </a:r>
            <a:r>
              <a:rPr lang="ko-KR" altLang="en-US" sz="3200" dirty="0">
                <a:solidFill>
                  <a:schemeClr val="bg1"/>
                </a:solidFill>
              </a:rPr>
              <a:t>대출 일부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ko-KR" altLang="en-US" sz="3200" dirty="0">
                <a:solidFill>
                  <a:schemeClr val="bg1"/>
                </a:solidFill>
              </a:rPr>
              <a:t>전세 끼고 집사기 </a:t>
            </a:r>
            <a:r>
              <a:rPr lang="en-US" altLang="ko-KR" sz="3200" dirty="0">
                <a:solidFill>
                  <a:schemeClr val="bg1"/>
                </a:solidFill>
              </a:rPr>
              <a:t>: </a:t>
            </a:r>
            <a:r>
              <a:rPr lang="ko-KR" altLang="en-US" sz="3200" dirty="0">
                <a:solidFill>
                  <a:schemeClr val="bg1"/>
                </a:solidFill>
              </a:rPr>
              <a:t>상계동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관악구</a:t>
            </a:r>
            <a:r>
              <a:rPr lang="en-US" altLang="ko-KR" sz="3200" dirty="0">
                <a:solidFill>
                  <a:schemeClr val="bg1"/>
                </a:solidFill>
              </a:rPr>
              <a:t>,  </a:t>
            </a:r>
          </a:p>
          <a:p>
            <a:pPr lvl="1" eaLnBrk="1" hangingPunct="1">
              <a:buNone/>
            </a:pPr>
            <a:r>
              <a:rPr lang="en-US" altLang="ko-KR" sz="3200" dirty="0">
                <a:solidFill>
                  <a:schemeClr val="bg1"/>
                </a:solidFill>
              </a:rPr>
              <a:t>     </a:t>
            </a:r>
            <a:r>
              <a:rPr lang="en-US" altLang="ko-KR" sz="3200" dirty="0">
                <a:solidFill>
                  <a:srgbClr val="FFFF00"/>
                </a:solidFill>
              </a:rPr>
              <a:t>→ </a:t>
            </a:r>
            <a:r>
              <a:rPr lang="ko-KR" altLang="en-US" sz="3200" dirty="0">
                <a:solidFill>
                  <a:srgbClr val="FFFF00"/>
                </a:solidFill>
              </a:rPr>
              <a:t>경제신문</a:t>
            </a:r>
            <a:r>
              <a:rPr lang="en-US" altLang="ko-KR" sz="3200" dirty="0">
                <a:solidFill>
                  <a:srgbClr val="FFFF00"/>
                </a:solidFill>
              </a:rPr>
              <a:t>,  8</a:t>
            </a:r>
            <a:r>
              <a:rPr lang="ko-KR" altLang="en-US" sz="3200" dirty="0">
                <a:solidFill>
                  <a:srgbClr val="FFFF00"/>
                </a:solidFill>
              </a:rPr>
              <a:t>시</a:t>
            </a:r>
            <a:r>
              <a:rPr lang="en-US" altLang="ko-KR" sz="3200" dirty="0">
                <a:solidFill>
                  <a:srgbClr val="FFFF00"/>
                </a:solidFill>
              </a:rPr>
              <a:t>, 9</a:t>
            </a:r>
            <a:r>
              <a:rPr lang="ko-KR" altLang="en-US" sz="3200" dirty="0">
                <a:solidFill>
                  <a:srgbClr val="FFFF00"/>
                </a:solidFill>
              </a:rPr>
              <a:t>시 뉴스를 보라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ko-KR" altLang="en-US" sz="3200" dirty="0">
                <a:solidFill>
                  <a:schemeClr val="bg1"/>
                </a:solidFill>
              </a:rPr>
              <a:t>빌라는 절대 조심하자</a:t>
            </a:r>
            <a:r>
              <a:rPr lang="en-US" altLang="ko-KR" sz="3200" dirty="0">
                <a:solidFill>
                  <a:schemeClr val="bg1"/>
                </a:solidFill>
              </a:rPr>
              <a:t>: </a:t>
            </a:r>
            <a:r>
              <a:rPr lang="ko-KR" altLang="en-US" sz="3200" dirty="0">
                <a:solidFill>
                  <a:schemeClr val="bg1"/>
                </a:solidFill>
              </a:rPr>
              <a:t>구입 전세 주의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ko-KR" altLang="en-US" sz="3200" dirty="0">
                <a:solidFill>
                  <a:schemeClr val="bg1"/>
                </a:solidFill>
              </a:rPr>
              <a:t>전세 비중이 </a:t>
            </a:r>
            <a:r>
              <a:rPr lang="en-US" altLang="ko-KR" sz="3200" dirty="0">
                <a:solidFill>
                  <a:schemeClr val="bg1"/>
                </a:solidFill>
              </a:rPr>
              <a:t>80%</a:t>
            </a:r>
            <a:r>
              <a:rPr lang="ko-KR" altLang="en-US" sz="3200" dirty="0">
                <a:solidFill>
                  <a:schemeClr val="bg1"/>
                </a:solidFill>
              </a:rPr>
              <a:t>이상인 곳을 알아보라</a:t>
            </a:r>
          </a:p>
        </p:txBody>
      </p:sp>
      <p:sp>
        <p:nvSpPr>
          <p:cNvPr id="18434" name="바닥글 개체 틀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>
                <a:latin typeface="굴림" charset="-127"/>
                <a:ea typeface="굴림" charset="-127"/>
              </a:rPr>
              <a:t> </a:t>
            </a:r>
          </a:p>
        </p:txBody>
      </p:sp>
      <p:sp>
        <p:nvSpPr>
          <p:cNvPr id="18435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D3A9328-A79A-494F-9D69-C3EE3319231B}" type="slidenum">
              <a:rPr lang="en-US" altLang="ko-KR" smtClean="0">
                <a:latin typeface="굴림" charset="-127"/>
                <a:ea typeface="굴림" charset="-127"/>
              </a:rPr>
              <a:pPr/>
              <a:t>4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60350"/>
            <a:ext cx="8229600" cy="850900"/>
          </a:xfrm>
        </p:spPr>
        <p:txBody>
          <a:bodyPr/>
          <a:lstStyle/>
          <a:p>
            <a:pPr eaLnBrk="1" hangingPunct="1"/>
            <a:r>
              <a:rPr lang="ko-KR" altLang="en-US" dirty="0"/>
              <a:t>액수에 따른 부동산투자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>
          <a:xfrm>
            <a:off x="374650" y="1557338"/>
            <a:ext cx="8229600" cy="4895850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</a:pPr>
            <a:r>
              <a:rPr lang="ko-KR" altLang="en-US" sz="2400" dirty="0">
                <a:solidFill>
                  <a:schemeClr val="bg1"/>
                </a:solidFill>
              </a:rPr>
              <a:t>서울 외곽지역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ko-KR" altLang="en-US" sz="2400" dirty="0">
                <a:solidFill>
                  <a:schemeClr val="bg1"/>
                </a:solidFill>
              </a:rPr>
              <a:t>버스 종점 집중 공략하라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ko-KR" altLang="en-US" sz="2400" dirty="0">
                <a:solidFill>
                  <a:schemeClr val="bg1"/>
                </a:solidFill>
              </a:rPr>
              <a:t>서울 </a:t>
            </a:r>
            <a:r>
              <a:rPr lang="en-US" altLang="ko-KR" sz="2400" dirty="0">
                <a:solidFill>
                  <a:schemeClr val="bg1"/>
                </a:solidFill>
              </a:rPr>
              <a:t>: </a:t>
            </a:r>
            <a:r>
              <a:rPr lang="ko-KR" altLang="en-US" sz="2400" dirty="0" err="1">
                <a:solidFill>
                  <a:schemeClr val="bg1"/>
                </a:solidFill>
              </a:rPr>
              <a:t>마천역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ko-KR" altLang="en-US" sz="2400" dirty="0">
                <a:solidFill>
                  <a:schemeClr val="bg1"/>
                </a:solidFill>
              </a:rPr>
              <a:t>강서구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ko-KR" altLang="en-US" sz="2400" dirty="0">
                <a:solidFill>
                  <a:schemeClr val="bg1"/>
                </a:solidFill>
              </a:rPr>
              <a:t>은평구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ko-KR" altLang="en-US" sz="2400" dirty="0">
                <a:solidFill>
                  <a:schemeClr val="bg1"/>
                </a:solidFill>
              </a:rPr>
              <a:t>등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ko-KR" altLang="en-US" sz="2400" dirty="0">
                <a:solidFill>
                  <a:schemeClr val="bg1"/>
                </a:solidFill>
              </a:rPr>
              <a:t>부동산은 서울 이남 </a:t>
            </a:r>
            <a:r>
              <a:rPr lang="en-US" altLang="ko-KR" sz="2400" dirty="0">
                <a:solidFill>
                  <a:schemeClr val="bg1"/>
                </a:solidFill>
              </a:rPr>
              <a:t>: </a:t>
            </a:r>
            <a:r>
              <a:rPr lang="ko-KR" altLang="en-US" sz="2400" dirty="0">
                <a:solidFill>
                  <a:schemeClr val="bg1"/>
                </a:solidFill>
              </a:rPr>
              <a:t>강남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ko-KR" altLang="en-US" sz="2400" dirty="0">
                <a:solidFill>
                  <a:schemeClr val="bg1"/>
                </a:solidFill>
              </a:rPr>
              <a:t>송파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ko-KR" altLang="en-US" sz="2400" dirty="0">
                <a:solidFill>
                  <a:schemeClr val="bg1"/>
                </a:solidFill>
              </a:rPr>
              <a:t>성남방향이 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lvl="1" eaLnBrk="1" hangingPunct="1">
              <a:buNone/>
            </a:pPr>
            <a:r>
              <a:rPr lang="en-US" altLang="ko-KR" sz="2400" dirty="0">
                <a:solidFill>
                  <a:schemeClr val="bg1"/>
                </a:solidFill>
              </a:rPr>
              <a:t>                           </a:t>
            </a:r>
            <a:r>
              <a:rPr lang="ko-KR" altLang="en-US" sz="2400" dirty="0">
                <a:solidFill>
                  <a:schemeClr val="bg1"/>
                </a:solidFill>
              </a:rPr>
              <a:t>유리하다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ko-KR" altLang="en-US" sz="2400" dirty="0">
                <a:solidFill>
                  <a:schemeClr val="bg1"/>
                </a:solidFill>
              </a:rPr>
              <a:t>월세로 사는 것보다는 집을 구입하여 이자를 내는 것이 유리하다</a:t>
            </a:r>
            <a:r>
              <a:rPr lang="en-US" altLang="ko-KR" sz="2400" dirty="0">
                <a:solidFill>
                  <a:schemeClr val="bg1"/>
                </a:solidFill>
              </a:rPr>
              <a:t>.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ko-KR" altLang="en-US" sz="2400" dirty="0">
                <a:solidFill>
                  <a:schemeClr val="bg1"/>
                </a:solidFill>
              </a:rPr>
              <a:t>월세 </a:t>
            </a:r>
            <a:r>
              <a:rPr lang="en-US" altLang="ko-KR" sz="2400" dirty="0">
                <a:solidFill>
                  <a:schemeClr val="bg1"/>
                </a:solidFill>
              </a:rPr>
              <a:t>30</a:t>
            </a:r>
            <a:r>
              <a:rPr lang="ko-KR" altLang="en-US" sz="2400" dirty="0">
                <a:solidFill>
                  <a:schemeClr val="bg1"/>
                </a:solidFill>
              </a:rPr>
              <a:t>만원이면</a:t>
            </a:r>
            <a:r>
              <a:rPr lang="en-US" altLang="ko-KR" sz="2400" dirty="0">
                <a:solidFill>
                  <a:schemeClr val="bg1"/>
                </a:solidFill>
              </a:rPr>
              <a:t>, 1</a:t>
            </a:r>
            <a:r>
              <a:rPr lang="ko-KR" altLang="en-US" sz="2400" dirty="0" err="1">
                <a:solidFill>
                  <a:schemeClr val="bg1"/>
                </a:solidFill>
              </a:rPr>
              <a:t>억원</a:t>
            </a:r>
            <a:r>
              <a:rPr lang="ko-KR" altLang="en-US" sz="2400" dirty="0">
                <a:solidFill>
                  <a:schemeClr val="bg1"/>
                </a:solidFill>
              </a:rPr>
              <a:t> </a:t>
            </a:r>
            <a:r>
              <a:rPr lang="ko-KR" altLang="en-US" sz="2400" dirty="0" err="1">
                <a:solidFill>
                  <a:schemeClr val="bg1"/>
                </a:solidFill>
              </a:rPr>
              <a:t>대출가능함</a:t>
            </a:r>
            <a:endParaRPr lang="ko-KR" altLang="en-US" sz="2400" dirty="0">
              <a:solidFill>
                <a:schemeClr val="bg1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ko-KR" sz="2400" dirty="0">
                <a:solidFill>
                  <a:schemeClr val="bg1"/>
                </a:solidFill>
              </a:rPr>
              <a:t>1</a:t>
            </a:r>
            <a:r>
              <a:rPr lang="ko-KR" altLang="en-US" sz="2400" dirty="0">
                <a:solidFill>
                  <a:schemeClr val="bg1"/>
                </a:solidFill>
              </a:rPr>
              <a:t>억이자 </a:t>
            </a:r>
            <a:r>
              <a:rPr lang="en-US" altLang="ko-KR" sz="2400" dirty="0">
                <a:solidFill>
                  <a:schemeClr val="bg1"/>
                </a:solidFill>
              </a:rPr>
              <a:t>: </a:t>
            </a:r>
            <a:r>
              <a:rPr lang="ko-KR" altLang="en-US" sz="2400" dirty="0">
                <a:solidFill>
                  <a:schemeClr val="bg1"/>
                </a:solidFill>
              </a:rPr>
              <a:t>월 </a:t>
            </a:r>
            <a:r>
              <a:rPr lang="en-US" altLang="ko-KR" sz="2400" dirty="0">
                <a:solidFill>
                  <a:schemeClr val="bg1"/>
                </a:solidFill>
              </a:rPr>
              <a:t>30</a:t>
            </a:r>
            <a:r>
              <a:rPr lang="ko-KR" altLang="en-US" sz="2400" dirty="0">
                <a:solidFill>
                  <a:schemeClr val="bg1"/>
                </a:solidFill>
              </a:rPr>
              <a:t>만원</a:t>
            </a:r>
          </a:p>
        </p:txBody>
      </p:sp>
      <p:sp>
        <p:nvSpPr>
          <p:cNvPr id="18434" name="바닥글 개체 틀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>
                <a:latin typeface="굴림" charset="-127"/>
                <a:ea typeface="굴림" charset="-127"/>
              </a:rPr>
              <a:t> </a:t>
            </a:r>
          </a:p>
        </p:txBody>
      </p:sp>
      <p:sp>
        <p:nvSpPr>
          <p:cNvPr id="18435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D3A9328-A79A-494F-9D69-C3EE3319231B}" type="slidenum">
              <a:rPr lang="en-US" altLang="ko-KR" smtClean="0">
                <a:latin typeface="굴림" charset="-127"/>
                <a:ea typeface="굴림" charset="-127"/>
              </a:rPr>
              <a:pPr/>
              <a:t>5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60350"/>
            <a:ext cx="8229600" cy="850900"/>
          </a:xfrm>
        </p:spPr>
        <p:txBody>
          <a:bodyPr/>
          <a:lstStyle/>
          <a:p>
            <a:pPr eaLnBrk="1" hangingPunct="1"/>
            <a:r>
              <a:rPr lang="ko-KR" altLang="en-US" dirty="0"/>
              <a:t>액수에 따른 부동산투자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>
          <a:xfrm>
            <a:off x="374650" y="1557338"/>
            <a:ext cx="8229600" cy="4895850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</a:pPr>
            <a:r>
              <a:rPr lang="ko-KR" altLang="en-US" sz="3200" dirty="0">
                <a:solidFill>
                  <a:schemeClr val="bg1"/>
                </a:solidFill>
              </a:rPr>
              <a:t>부자가 되기 위해서는 무조건 전세가 아니라 구입을 하라</a:t>
            </a:r>
            <a:r>
              <a:rPr lang="en-US" altLang="ko-KR" sz="3200" dirty="0">
                <a:solidFill>
                  <a:schemeClr val="bg1"/>
                </a:solidFill>
              </a:rPr>
              <a:t>. </a:t>
            </a:r>
          </a:p>
          <a:p>
            <a:pPr lvl="1" eaLnBrk="1" hangingPunct="1">
              <a:buNone/>
            </a:pPr>
            <a:r>
              <a:rPr lang="en-US" altLang="ko-KR" sz="3200" dirty="0">
                <a:solidFill>
                  <a:schemeClr val="bg1"/>
                </a:solidFill>
              </a:rPr>
              <a:t>-  </a:t>
            </a:r>
            <a:r>
              <a:rPr lang="ko-KR" altLang="en-US" sz="3200" dirty="0">
                <a:solidFill>
                  <a:schemeClr val="bg1"/>
                </a:solidFill>
              </a:rPr>
              <a:t>강남에서 사는 것도 좋다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전세</a:t>
            </a:r>
            <a:r>
              <a:rPr lang="en-US" altLang="ko-KR" sz="3200" dirty="0">
                <a:solidFill>
                  <a:schemeClr val="bg1"/>
                </a:solidFill>
              </a:rPr>
              <a:t>,</a:t>
            </a:r>
            <a:r>
              <a:rPr lang="ko-KR" altLang="en-US" sz="3200" dirty="0">
                <a:solidFill>
                  <a:schemeClr val="bg1"/>
                </a:solidFill>
              </a:rPr>
              <a:t> 월세</a:t>
            </a:r>
            <a:r>
              <a:rPr lang="en-US" altLang="ko-KR" sz="3200" dirty="0">
                <a:solidFill>
                  <a:schemeClr val="bg1"/>
                </a:solidFill>
              </a:rPr>
              <a:t>,</a:t>
            </a:r>
            <a:r>
              <a:rPr lang="ko-KR" altLang="en-US" sz="3200" dirty="0">
                <a:solidFill>
                  <a:schemeClr val="bg1"/>
                </a:solidFill>
              </a:rPr>
              <a:t> 부자배우기</a:t>
            </a:r>
            <a:endParaRPr lang="en-US" altLang="ko-KR" sz="3200" dirty="0">
              <a:solidFill>
                <a:schemeClr val="bg1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ko-KR" altLang="en-US" sz="3200" dirty="0">
                <a:solidFill>
                  <a:schemeClr val="bg1"/>
                </a:solidFill>
              </a:rPr>
              <a:t>투자목적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거주목적 상황에 맞게 해야 함</a:t>
            </a:r>
            <a:r>
              <a:rPr lang="en-US" altLang="ko-KR" sz="3200" dirty="0">
                <a:solidFill>
                  <a:schemeClr val="bg1"/>
                </a:solidFill>
              </a:rPr>
              <a:t>.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ko-KR" altLang="en-US" sz="3200" dirty="0">
                <a:solidFill>
                  <a:schemeClr val="bg1"/>
                </a:solidFill>
              </a:rPr>
              <a:t>경매로 구입시 충분함 </a:t>
            </a:r>
            <a:r>
              <a:rPr lang="en-US" altLang="ko-KR" sz="3200" dirty="0">
                <a:solidFill>
                  <a:schemeClr val="bg1"/>
                </a:solidFill>
              </a:rPr>
              <a:t>: </a:t>
            </a:r>
            <a:r>
              <a:rPr lang="ko-KR" altLang="en-US" sz="3200" dirty="0" err="1">
                <a:solidFill>
                  <a:schemeClr val="bg1"/>
                </a:solidFill>
              </a:rPr>
              <a:t>경매시</a:t>
            </a:r>
            <a:r>
              <a:rPr lang="ko-KR" altLang="en-US" sz="3200" dirty="0">
                <a:solidFill>
                  <a:schemeClr val="bg1"/>
                </a:solidFill>
              </a:rPr>
              <a:t> </a:t>
            </a:r>
            <a:r>
              <a:rPr lang="en-US" altLang="ko-KR" sz="3200" dirty="0">
                <a:solidFill>
                  <a:schemeClr val="bg1"/>
                </a:solidFill>
              </a:rPr>
              <a:t>5~7</a:t>
            </a:r>
            <a:r>
              <a:rPr lang="ko-KR" altLang="en-US" sz="3200" dirty="0" err="1">
                <a:solidFill>
                  <a:schemeClr val="bg1"/>
                </a:solidFill>
              </a:rPr>
              <a:t>천만원</a:t>
            </a:r>
            <a:r>
              <a:rPr lang="ko-KR" altLang="en-US" sz="3200" dirty="0">
                <a:solidFill>
                  <a:schemeClr val="bg1"/>
                </a:solidFill>
              </a:rPr>
              <a:t> 오피스텔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빌라 많음 </a:t>
            </a:r>
            <a:r>
              <a:rPr lang="en-US" altLang="ko-KR" sz="3200" dirty="0">
                <a:solidFill>
                  <a:schemeClr val="bg1"/>
                </a:solidFill>
              </a:rPr>
              <a:t>→ 80% </a:t>
            </a:r>
          </a:p>
        </p:txBody>
      </p:sp>
      <p:sp>
        <p:nvSpPr>
          <p:cNvPr id="18434" name="바닥글 개체 틀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>
                <a:latin typeface="굴림" charset="-127"/>
                <a:ea typeface="굴림" charset="-127"/>
              </a:rPr>
              <a:t> </a:t>
            </a:r>
          </a:p>
        </p:txBody>
      </p:sp>
      <p:sp>
        <p:nvSpPr>
          <p:cNvPr id="18435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D3A9328-A79A-494F-9D69-C3EE3319231B}" type="slidenum">
              <a:rPr lang="en-US" altLang="ko-KR" smtClean="0">
                <a:latin typeface="굴림" charset="-127"/>
                <a:ea typeface="굴림" charset="-127"/>
              </a:rPr>
              <a:pPr/>
              <a:t>6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60350"/>
            <a:ext cx="8229600" cy="850900"/>
          </a:xfrm>
        </p:spPr>
        <p:txBody>
          <a:bodyPr/>
          <a:lstStyle/>
          <a:p>
            <a:pPr eaLnBrk="1" hangingPunct="1"/>
            <a:r>
              <a:rPr lang="ko-KR" altLang="en-US" dirty="0"/>
              <a:t>액수에 따른 부동산투자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>
          <a:xfrm>
            <a:off x="374650" y="1557338"/>
            <a:ext cx="8229600" cy="4895850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</a:pPr>
            <a:r>
              <a:rPr lang="ko-KR" altLang="en-US" sz="3200" dirty="0">
                <a:solidFill>
                  <a:schemeClr val="bg1"/>
                </a:solidFill>
              </a:rPr>
              <a:t>추천지역 </a:t>
            </a:r>
            <a:r>
              <a:rPr lang="en-US" altLang="ko-KR" sz="3200" dirty="0">
                <a:solidFill>
                  <a:schemeClr val="bg1"/>
                </a:solidFill>
              </a:rPr>
              <a:t>: </a:t>
            </a:r>
            <a:r>
              <a:rPr lang="ko-KR" altLang="en-US" sz="3200" dirty="0">
                <a:solidFill>
                  <a:schemeClr val="bg1"/>
                </a:solidFill>
              </a:rPr>
              <a:t>용산구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여의도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마포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ko-KR" altLang="en-US" sz="3200" dirty="0">
                <a:solidFill>
                  <a:schemeClr val="bg1"/>
                </a:solidFill>
              </a:rPr>
              <a:t>신촌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 err="1">
                <a:solidFill>
                  <a:schemeClr val="bg1"/>
                </a:solidFill>
              </a:rPr>
              <a:t>광흥창역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상수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 err="1">
                <a:solidFill>
                  <a:schemeClr val="bg1"/>
                </a:solidFill>
              </a:rPr>
              <a:t>홍대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 err="1">
                <a:solidFill>
                  <a:schemeClr val="bg1"/>
                </a:solidFill>
              </a:rPr>
              <a:t>합정역</a:t>
            </a:r>
            <a:r>
              <a:rPr lang="en-US" altLang="ko-KR" sz="3200" dirty="0">
                <a:solidFill>
                  <a:schemeClr val="bg1"/>
                </a:solidFill>
              </a:rPr>
              <a:t>,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ko-KR" altLang="en-US" sz="3200" dirty="0" err="1">
                <a:solidFill>
                  <a:schemeClr val="bg1"/>
                </a:solidFill>
              </a:rPr>
              <a:t>당산역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대학가 주변</a:t>
            </a:r>
          </a:p>
        </p:txBody>
      </p:sp>
      <p:sp>
        <p:nvSpPr>
          <p:cNvPr id="18434" name="바닥글 개체 틀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>
                <a:latin typeface="굴림" charset="-127"/>
                <a:ea typeface="굴림" charset="-127"/>
              </a:rPr>
              <a:t> </a:t>
            </a:r>
          </a:p>
        </p:txBody>
      </p:sp>
      <p:sp>
        <p:nvSpPr>
          <p:cNvPr id="18435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D3A9328-A79A-494F-9D69-C3EE3319231B}" type="slidenum">
              <a:rPr lang="en-US" altLang="ko-KR" smtClean="0">
                <a:latin typeface="굴림" charset="-127"/>
                <a:ea typeface="굴림" charset="-127"/>
              </a:rPr>
              <a:pPr/>
              <a:t>7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60350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ko-KR" dirty="0"/>
              <a:t>5</a:t>
            </a:r>
            <a:r>
              <a:rPr lang="ko-KR" altLang="en-US" dirty="0"/>
              <a:t>천만</a:t>
            </a:r>
            <a:r>
              <a:rPr lang="en-US" altLang="ko-KR" dirty="0"/>
              <a:t>~1</a:t>
            </a:r>
            <a:r>
              <a:rPr lang="ko-KR" altLang="en-US" dirty="0" err="1"/>
              <a:t>억원</a:t>
            </a:r>
            <a:endParaRPr lang="ko-KR" altLang="en-US" dirty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>
          <a:xfrm>
            <a:off x="374650" y="1557338"/>
            <a:ext cx="8229600" cy="4895850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</a:pPr>
            <a:r>
              <a:rPr lang="ko-KR" altLang="en-US" sz="3200" dirty="0">
                <a:solidFill>
                  <a:srgbClr val="FFFF00"/>
                </a:solidFill>
              </a:rPr>
              <a:t>연립주택</a:t>
            </a:r>
            <a:r>
              <a:rPr lang="en-US" altLang="ko-KR" sz="3200" dirty="0">
                <a:solidFill>
                  <a:srgbClr val="FFFF00"/>
                </a:solidFill>
              </a:rPr>
              <a:t>, </a:t>
            </a:r>
            <a:r>
              <a:rPr lang="ko-KR" altLang="en-US" sz="3200" dirty="0">
                <a:solidFill>
                  <a:srgbClr val="FFFF00"/>
                </a:solidFill>
              </a:rPr>
              <a:t>빌라 </a:t>
            </a:r>
            <a:endParaRPr lang="en-US" altLang="ko-KR" sz="3200" dirty="0">
              <a:solidFill>
                <a:srgbClr val="FFFF00"/>
              </a:solidFill>
            </a:endParaRPr>
          </a:p>
          <a:p>
            <a:pPr lvl="1" eaLnBrk="1" hangingPunct="1">
              <a:buNone/>
            </a:pPr>
            <a:r>
              <a:rPr lang="en-US" altLang="ko-KR" sz="3200" dirty="0">
                <a:solidFill>
                  <a:schemeClr val="bg1"/>
                </a:solidFill>
              </a:rPr>
              <a:t>  : </a:t>
            </a:r>
            <a:r>
              <a:rPr lang="ko-KR" altLang="en-US" sz="3200" dirty="0">
                <a:solidFill>
                  <a:schemeClr val="bg1"/>
                </a:solidFill>
              </a:rPr>
              <a:t>용산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왕십리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동대문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 err="1">
                <a:solidFill>
                  <a:schemeClr val="bg1"/>
                </a:solidFill>
              </a:rPr>
              <a:t>대단지</a:t>
            </a:r>
            <a:r>
              <a:rPr lang="ko-KR" altLang="en-US" sz="3200" dirty="0">
                <a:solidFill>
                  <a:schemeClr val="bg1"/>
                </a:solidFill>
              </a:rPr>
              <a:t> 아파트 옆 </a:t>
            </a:r>
            <a:endParaRPr lang="en-US" altLang="ko-KR" sz="3200" dirty="0">
              <a:solidFill>
                <a:schemeClr val="bg1"/>
              </a:solidFill>
            </a:endParaRPr>
          </a:p>
          <a:p>
            <a:pPr lvl="1" eaLnBrk="1" hangingPunct="1">
              <a:buNone/>
            </a:pPr>
            <a:r>
              <a:rPr lang="en-US" altLang="ko-KR" sz="3200" dirty="0">
                <a:solidFill>
                  <a:schemeClr val="bg1"/>
                </a:solidFill>
              </a:rPr>
              <a:t>    </a:t>
            </a:r>
            <a:r>
              <a:rPr lang="ko-KR" altLang="en-US" sz="3200" dirty="0">
                <a:solidFill>
                  <a:schemeClr val="bg1"/>
                </a:solidFill>
              </a:rPr>
              <a:t>연립주택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빌라</a:t>
            </a:r>
            <a:endParaRPr lang="en-US" altLang="ko-KR" sz="3200" dirty="0">
              <a:solidFill>
                <a:schemeClr val="bg1"/>
              </a:solidFill>
            </a:endParaRPr>
          </a:p>
          <a:p>
            <a:pPr lvl="1" eaLnBrk="1" hangingPunct="1">
              <a:buNone/>
            </a:pPr>
            <a:r>
              <a:rPr lang="ko-KR" altLang="en-US" sz="3200" dirty="0">
                <a:solidFill>
                  <a:schemeClr val="bg1"/>
                </a:solidFill>
              </a:rPr>
              <a:t>    → 주변지역 상승함</a:t>
            </a:r>
            <a:r>
              <a:rPr lang="en-US" altLang="ko-KR" sz="3200" dirty="0">
                <a:solidFill>
                  <a:schemeClr val="bg1"/>
                </a:solidFill>
              </a:rPr>
              <a:t>.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altLang="ko-KR" sz="3200" dirty="0">
              <a:solidFill>
                <a:schemeClr val="bg1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ko-KR" altLang="en-US" sz="3200" dirty="0">
                <a:solidFill>
                  <a:schemeClr val="bg1"/>
                </a:solidFill>
              </a:rPr>
              <a:t>대출 안고 투자함</a:t>
            </a:r>
            <a:r>
              <a:rPr lang="en-US" altLang="ko-KR" sz="3200" dirty="0">
                <a:solidFill>
                  <a:schemeClr val="bg1"/>
                </a:solidFill>
              </a:rPr>
              <a:t>.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ko-KR" altLang="en-US" sz="3200" dirty="0">
                <a:solidFill>
                  <a:schemeClr val="bg1"/>
                </a:solidFill>
              </a:rPr>
              <a:t>환금성을 고려해야 함</a:t>
            </a:r>
          </a:p>
        </p:txBody>
      </p:sp>
      <p:sp>
        <p:nvSpPr>
          <p:cNvPr id="18434" name="바닥글 개체 틀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>
                <a:latin typeface="굴림" charset="-127"/>
                <a:ea typeface="굴림" charset="-127"/>
              </a:rPr>
              <a:t> </a:t>
            </a:r>
          </a:p>
        </p:txBody>
      </p:sp>
      <p:sp>
        <p:nvSpPr>
          <p:cNvPr id="18435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D3A9328-A79A-494F-9D69-C3EE3319231B}" type="slidenum">
              <a:rPr lang="en-US" altLang="ko-KR" smtClean="0">
                <a:latin typeface="굴림" charset="-127"/>
                <a:ea typeface="굴림" charset="-127"/>
              </a:rPr>
              <a:pPr/>
              <a:t>8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60350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ko-KR" dirty="0"/>
              <a:t>1</a:t>
            </a:r>
            <a:r>
              <a:rPr lang="ko-KR" altLang="en-US" dirty="0"/>
              <a:t>억원</a:t>
            </a:r>
            <a:r>
              <a:rPr lang="en-US" altLang="ko-KR" dirty="0"/>
              <a:t>~10</a:t>
            </a:r>
            <a:r>
              <a:rPr lang="ko-KR" altLang="en-US" dirty="0"/>
              <a:t>억원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>
          <a:xfrm>
            <a:off x="374650" y="1557338"/>
            <a:ext cx="8229600" cy="4895850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</a:pPr>
            <a:r>
              <a:rPr lang="ko-KR" altLang="en-US" sz="3200" dirty="0">
                <a:solidFill>
                  <a:schemeClr val="bg1"/>
                </a:solidFill>
              </a:rPr>
              <a:t>서울도심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상암동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ko-KR" altLang="en-US" sz="3200" dirty="0">
                <a:solidFill>
                  <a:schemeClr val="bg1"/>
                </a:solidFill>
              </a:rPr>
              <a:t>강남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용산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대치동 등 </a:t>
            </a:r>
            <a:r>
              <a:rPr lang="ko-KR" altLang="en-US" sz="3200" dirty="0" err="1">
                <a:solidFill>
                  <a:schemeClr val="bg1"/>
                </a:solidFill>
              </a:rPr>
              <a:t>전망좋음</a:t>
            </a:r>
            <a:endParaRPr lang="ko-KR" altLang="en-US" sz="3200" dirty="0">
              <a:solidFill>
                <a:schemeClr val="bg1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ko-KR" altLang="en-US" sz="3200" dirty="0">
                <a:solidFill>
                  <a:schemeClr val="bg1"/>
                </a:solidFill>
              </a:rPr>
              <a:t>한강 이남 좋다</a:t>
            </a:r>
            <a:r>
              <a:rPr lang="en-US" altLang="ko-KR" sz="3200" dirty="0">
                <a:solidFill>
                  <a:schemeClr val="bg1"/>
                </a:solidFill>
              </a:rPr>
              <a:t>.</a:t>
            </a:r>
            <a:endParaRPr lang="ko-KR" altLang="en-US" sz="3200" dirty="0">
              <a:solidFill>
                <a:schemeClr val="bg1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ko-KR" altLang="en-US" sz="3200" dirty="0">
                <a:solidFill>
                  <a:schemeClr val="bg1"/>
                </a:solidFill>
              </a:rPr>
              <a:t>경기도 용인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파주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일산 등 외곽지역 상승 </a:t>
            </a:r>
            <a:r>
              <a:rPr lang="en-US" altLang="ko-KR" sz="3200" dirty="0">
                <a:solidFill>
                  <a:schemeClr val="bg1"/>
                </a:solidFill>
              </a:rPr>
              <a:t>  </a:t>
            </a:r>
            <a:r>
              <a:rPr lang="ko-KR" altLang="en-US" sz="3200" dirty="0">
                <a:solidFill>
                  <a:schemeClr val="bg1"/>
                </a:solidFill>
              </a:rPr>
              <a:t>제한적임</a:t>
            </a:r>
            <a:r>
              <a:rPr lang="en-US" altLang="ko-KR" sz="3200" dirty="0">
                <a:solidFill>
                  <a:schemeClr val="bg1"/>
                </a:solidFill>
              </a:rPr>
              <a:t>.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ko-KR" altLang="en-US" sz="3200" dirty="0">
                <a:solidFill>
                  <a:schemeClr val="bg1"/>
                </a:solidFill>
              </a:rPr>
              <a:t>아주 저가에 구입하는 것은 실수요자</a:t>
            </a:r>
            <a:r>
              <a:rPr lang="en-US" altLang="ko-KR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8434" name="바닥글 개체 틀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>
                <a:latin typeface="굴림" charset="-127"/>
                <a:ea typeface="굴림" charset="-127"/>
              </a:rPr>
              <a:t> </a:t>
            </a:r>
          </a:p>
        </p:txBody>
      </p:sp>
      <p:sp>
        <p:nvSpPr>
          <p:cNvPr id="18435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D3A9328-A79A-494F-9D69-C3EE3319231B}" type="slidenum">
              <a:rPr lang="en-US" altLang="ko-KR" smtClean="0">
                <a:latin typeface="굴림" charset="-127"/>
                <a:ea typeface="굴림" charset="-127"/>
              </a:rPr>
              <a:pPr/>
              <a:t>9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92"/>
</p:tagLst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7">
      <a:majorFont>
        <a:latin typeface="맑은 고딕"/>
        <a:ea typeface="08서울남산체 EB"/>
        <a:cs typeface=""/>
      </a:majorFont>
      <a:minorFont>
        <a:latin typeface="맑은 고딕"/>
        <a:ea typeface="08서울남산체 E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915</Words>
  <Application>Microsoft Office PowerPoint</Application>
  <PresentationFormat>화면 슬라이드 쇼(4:3)</PresentationFormat>
  <Paragraphs>192</Paragraphs>
  <Slides>31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31</vt:i4>
      </vt:variant>
    </vt:vector>
  </HeadingPairs>
  <TitlesOfParts>
    <vt:vector size="39" baseType="lpstr">
      <vt:lpstr>08서울남산체 EB</vt:lpstr>
      <vt:lpstr>굴림</vt:lpstr>
      <vt:lpstr>맑은 고딕</vt:lpstr>
      <vt:lpstr>Arial</vt:lpstr>
      <vt:lpstr>Century Gothic</vt:lpstr>
      <vt:lpstr>Wingdings 3</vt:lpstr>
      <vt:lpstr>디자인 사용자 지정</vt:lpstr>
      <vt:lpstr>슬라이스</vt:lpstr>
      <vt:lpstr>PowerPoint 프레젠테이션</vt:lpstr>
      <vt:lpstr>액수에 따른 부동산투자</vt:lpstr>
      <vt:lpstr>액수에 따른 부동산투자</vt:lpstr>
      <vt:lpstr>액수에 따른 부동산투자</vt:lpstr>
      <vt:lpstr>액수에 따른 부동산투자</vt:lpstr>
      <vt:lpstr>액수에 따른 부동산투자</vt:lpstr>
      <vt:lpstr>액수에 따른 부동산투자</vt:lpstr>
      <vt:lpstr>5천만~1억원</vt:lpstr>
      <vt:lpstr>1억원~10억원</vt:lpstr>
      <vt:lpstr>임대사업자</vt:lpstr>
      <vt:lpstr>임대사업자</vt:lpstr>
      <vt:lpstr>    아파트 급등에 대한  시장경제 해법 연구</vt:lpstr>
      <vt:lpstr>                  목 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                  결 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Emily Foster</dc:creator>
  <cp:lastModifiedBy>Emily Foster</cp:lastModifiedBy>
  <cp:revision>1</cp:revision>
  <dcterms:created xsi:type="dcterms:W3CDTF">2022-05-10T13:13:42Z</dcterms:created>
  <dcterms:modified xsi:type="dcterms:W3CDTF">2022-05-10T13:14:03Z</dcterms:modified>
</cp:coreProperties>
</file>