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940" r:id="rId1"/>
  </p:sldMasterIdLst>
  <p:notesMasterIdLst>
    <p:notesMasterId r:id="rId137"/>
  </p:notesMasterIdLst>
  <p:handoutMasterIdLst>
    <p:handoutMasterId r:id="rId138"/>
  </p:handoutMasterIdLst>
  <p:sldIdLst>
    <p:sldId id="1052" r:id="rId2"/>
    <p:sldId id="526" r:id="rId3"/>
    <p:sldId id="1445" r:id="rId4"/>
    <p:sldId id="1515" r:id="rId5"/>
    <p:sldId id="1658" r:id="rId6"/>
    <p:sldId id="1604" r:id="rId7"/>
    <p:sldId id="1443" r:id="rId8"/>
    <p:sldId id="1659" r:id="rId9"/>
    <p:sldId id="1660" r:id="rId10"/>
    <p:sldId id="711" r:id="rId11"/>
    <p:sldId id="1545" r:id="rId12"/>
    <p:sldId id="1654" r:id="rId13"/>
    <p:sldId id="1662" r:id="rId14"/>
    <p:sldId id="1663" r:id="rId15"/>
    <p:sldId id="1664" r:id="rId16"/>
    <p:sldId id="1665" r:id="rId17"/>
    <p:sldId id="1406" r:id="rId18"/>
    <p:sldId id="1571" r:id="rId19"/>
    <p:sldId id="1613" r:id="rId20"/>
    <p:sldId id="1582" r:id="rId21"/>
    <p:sldId id="1583" r:id="rId22"/>
    <p:sldId id="1585" r:id="rId23"/>
    <p:sldId id="1673" r:id="rId24"/>
    <p:sldId id="1615" r:id="rId25"/>
    <p:sldId id="1616" r:id="rId26"/>
    <p:sldId id="1362" r:id="rId27"/>
    <p:sldId id="1363" r:id="rId28"/>
    <p:sldId id="1364" r:id="rId29"/>
    <p:sldId id="1365" r:id="rId30"/>
    <p:sldId id="1366" r:id="rId31"/>
    <p:sldId id="1368" r:id="rId32"/>
    <p:sldId id="1374" r:id="rId33"/>
    <p:sldId id="1375" r:id="rId34"/>
    <p:sldId id="1468" r:id="rId35"/>
    <p:sldId id="1550" r:id="rId36"/>
    <p:sldId id="1442" r:id="rId37"/>
    <p:sldId id="1617" r:id="rId38"/>
    <p:sldId id="1618" r:id="rId39"/>
    <p:sldId id="1619" r:id="rId40"/>
    <p:sldId id="1620" r:id="rId41"/>
    <p:sldId id="1621" r:id="rId42"/>
    <p:sldId id="1622" r:id="rId43"/>
    <p:sldId id="1623" r:id="rId44"/>
    <p:sldId id="1624" r:id="rId45"/>
    <p:sldId id="1625" r:id="rId46"/>
    <p:sldId id="1626" r:id="rId47"/>
    <p:sldId id="1627" r:id="rId48"/>
    <p:sldId id="1628" r:id="rId49"/>
    <p:sldId id="1629" r:id="rId50"/>
    <p:sldId id="1630" r:id="rId51"/>
    <p:sldId id="1666" r:id="rId52"/>
    <p:sldId id="1379" r:id="rId53"/>
    <p:sldId id="1381" r:id="rId54"/>
    <p:sldId id="1382" r:id="rId55"/>
    <p:sldId id="1387" r:id="rId56"/>
    <p:sldId id="1383" r:id="rId57"/>
    <p:sldId id="1385" r:id="rId58"/>
    <p:sldId id="1386" r:id="rId59"/>
    <p:sldId id="1388" r:id="rId60"/>
    <p:sldId id="1389" r:id="rId61"/>
    <p:sldId id="1631" r:id="rId62"/>
    <p:sldId id="1632" r:id="rId63"/>
    <p:sldId id="1633" r:id="rId64"/>
    <p:sldId id="1634" r:id="rId65"/>
    <p:sldId id="1635" r:id="rId66"/>
    <p:sldId id="1636" r:id="rId67"/>
    <p:sldId id="1637" r:id="rId68"/>
    <p:sldId id="1638" r:id="rId69"/>
    <p:sldId id="1649" r:id="rId70"/>
    <p:sldId id="1640" r:id="rId71"/>
    <p:sldId id="1641" r:id="rId72"/>
    <p:sldId id="1643" r:id="rId73"/>
    <p:sldId id="1667" r:id="rId74"/>
    <p:sldId id="1645" r:id="rId75"/>
    <p:sldId id="1646" r:id="rId76"/>
    <p:sldId id="1647" r:id="rId77"/>
    <p:sldId id="1553" r:id="rId78"/>
    <p:sldId id="1554" r:id="rId79"/>
    <p:sldId id="1399" r:id="rId80"/>
    <p:sldId id="1513" r:id="rId81"/>
    <p:sldId id="1668" r:id="rId82"/>
    <p:sldId id="1401" r:id="rId83"/>
    <p:sldId id="1402" r:id="rId84"/>
    <p:sldId id="1524" r:id="rId85"/>
    <p:sldId id="1404" r:id="rId86"/>
    <p:sldId id="1408" r:id="rId87"/>
    <p:sldId id="1409" r:id="rId88"/>
    <p:sldId id="1410" r:id="rId89"/>
    <p:sldId id="1477" r:id="rId90"/>
    <p:sldId id="1478" r:id="rId91"/>
    <p:sldId id="1414" r:id="rId92"/>
    <p:sldId id="1479" r:id="rId93"/>
    <p:sldId id="1415" r:id="rId94"/>
    <p:sldId id="1555" r:id="rId95"/>
    <p:sldId id="1655" r:id="rId96"/>
    <p:sldId id="1656" r:id="rId97"/>
    <p:sldId id="1657" r:id="rId98"/>
    <p:sldId id="1420" r:id="rId99"/>
    <p:sldId id="1572" r:id="rId100"/>
    <p:sldId id="1424" r:id="rId101"/>
    <p:sldId id="1651" r:id="rId102"/>
    <p:sldId id="1652" r:id="rId103"/>
    <p:sldId id="1563" r:id="rId104"/>
    <p:sldId id="1564" r:id="rId105"/>
    <p:sldId id="1565" r:id="rId106"/>
    <p:sldId id="1566" r:id="rId107"/>
    <p:sldId id="1435" r:id="rId108"/>
    <p:sldId id="1438" r:id="rId109"/>
    <p:sldId id="1439" r:id="rId110"/>
    <p:sldId id="1440" r:id="rId111"/>
    <p:sldId id="1446" r:id="rId112"/>
    <p:sldId id="1449" r:id="rId113"/>
    <p:sldId id="1525" r:id="rId114"/>
    <p:sldId id="1526" r:id="rId115"/>
    <p:sldId id="1527" r:id="rId116"/>
    <p:sldId id="998" r:id="rId117"/>
    <p:sldId id="999" r:id="rId118"/>
    <p:sldId id="1452" r:id="rId119"/>
    <p:sldId id="1450" r:id="rId120"/>
    <p:sldId id="1488" r:id="rId121"/>
    <p:sldId id="1490" r:id="rId122"/>
    <p:sldId id="1451" r:id="rId123"/>
    <p:sldId id="1166" r:id="rId124"/>
    <p:sldId id="879" r:id="rId125"/>
    <p:sldId id="1528" r:id="rId126"/>
    <p:sldId id="1529" r:id="rId127"/>
    <p:sldId id="1611" r:id="rId128"/>
    <p:sldId id="1670" r:id="rId129"/>
    <p:sldId id="1671" r:id="rId130"/>
    <p:sldId id="1672" r:id="rId131"/>
    <p:sldId id="1606" r:id="rId132"/>
    <p:sldId id="1607" r:id="rId133"/>
    <p:sldId id="1608" r:id="rId134"/>
    <p:sldId id="1609" r:id="rId135"/>
    <p:sldId id="1457" r:id="rId136"/>
  </p:sldIdLst>
  <p:sldSz cx="10693400" cy="7561263"/>
  <p:notesSz cx="6735763" cy="9866313"/>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97845"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9569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493535"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99138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489225" algn="l" defTabSz="995690" rtl="0" eaLnBrk="1" latinLnBrk="1" hangingPunct="1">
      <a:defRPr kumimoji="1" kern="1200">
        <a:solidFill>
          <a:schemeClr val="tx1"/>
        </a:solidFill>
        <a:latin typeface="굴림" pitchFamily="50" charset="-127"/>
        <a:ea typeface="굴림" pitchFamily="50" charset="-127"/>
        <a:cs typeface="+mn-cs"/>
      </a:defRPr>
    </a:lvl6pPr>
    <a:lvl7pPr marL="2987070" algn="l" defTabSz="995690" rtl="0" eaLnBrk="1" latinLnBrk="1" hangingPunct="1">
      <a:defRPr kumimoji="1" kern="1200">
        <a:solidFill>
          <a:schemeClr val="tx1"/>
        </a:solidFill>
        <a:latin typeface="굴림" pitchFamily="50" charset="-127"/>
        <a:ea typeface="굴림" pitchFamily="50" charset="-127"/>
        <a:cs typeface="+mn-cs"/>
      </a:defRPr>
    </a:lvl7pPr>
    <a:lvl8pPr marL="3484916" algn="l" defTabSz="995690" rtl="0" eaLnBrk="1" latinLnBrk="1" hangingPunct="1">
      <a:defRPr kumimoji="1" kern="1200">
        <a:solidFill>
          <a:schemeClr val="tx1"/>
        </a:solidFill>
        <a:latin typeface="굴림" pitchFamily="50" charset="-127"/>
        <a:ea typeface="굴림" pitchFamily="50" charset="-127"/>
        <a:cs typeface="+mn-cs"/>
      </a:defRPr>
    </a:lvl8pPr>
    <a:lvl9pPr marL="3982761" algn="l" defTabSz="995690" rtl="0" eaLnBrk="1" latinLnBrk="1" hangingPunct="1">
      <a:defRPr kumimoji="1" kern="1200">
        <a:solidFill>
          <a:schemeClr val="tx1"/>
        </a:solidFill>
        <a:latin typeface="굴림" pitchFamily="50" charset="-127"/>
        <a:ea typeface="굴림" pitchFamily="50" charset="-127"/>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4"/>
    <a:srgbClr val="000099"/>
    <a:srgbClr val="000066"/>
    <a:srgbClr val="B5EFF5"/>
    <a:srgbClr val="BCE9EE"/>
    <a:srgbClr val="6CA8B4"/>
    <a:srgbClr val="C4B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3203" autoAdjust="0"/>
    <p:restoredTop sz="93002" autoAdjust="0"/>
  </p:normalViewPr>
  <p:slideViewPr>
    <p:cSldViewPr>
      <p:cViewPr varScale="1">
        <p:scale>
          <a:sx n="62" d="100"/>
          <a:sy n="62" d="100"/>
        </p:scale>
        <p:origin x="432" y="48"/>
      </p:cViewPr>
      <p:guideLst>
        <p:guide orient="horz" pos="2382"/>
        <p:guide pos="3368"/>
      </p:guideLst>
    </p:cSldViewPr>
  </p:slideViewPr>
  <p:notesTextViewPr>
    <p:cViewPr>
      <p:scale>
        <a:sx n="100" d="100"/>
        <a:sy n="100" d="100"/>
      </p:scale>
      <p:origin x="0" y="0"/>
    </p:cViewPr>
  </p:notesTextViewPr>
  <p:sorterViewPr>
    <p:cViewPr varScale="1">
      <p:scale>
        <a:sx n="1" d="1"/>
        <a:sy n="1" d="1"/>
      </p:scale>
      <p:origin x="0" y="-64670"/>
    </p:cViewPr>
  </p:sorterViewPr>
  <p:notesViewPr>
    <p:cSldViewPr>
      <p:cViewPr varScale="1">
        <p:scale>
          <a:sx n="52" d="100"/>
          <a:sy n="52" d="100"/>
        </p:scale>
        <p:origin x="-2676" y="-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79EFB-5F83-4BC8-A956-2425EDDC712D}" type="doc">
      <dgm:prSet loTypeId="urn:microsoft.com/office/officeart/2005/8/layout/process4" loCatId="process" qsTypeId="urn:microsoft.com/office/officeart/2005/8/quickstyle/simple4" qsCatId="simple" csTypeId="urn:microsoft.com/office/officeart/2005/8/colors/accent0_2" csCatId="mainScheme" phldr="1"/>
      <dgm:spPr/>
      <dgm:t>
        <a:bodyPr/>
        <a:lstStyle/>
        <a:p>
          <a:pPr latinLnBrk="1"/>
          <a:endParaRPr lang="ko-KR" altLang="en-US"/>
        </a:p>
      </dgm:t>
    </dgm:pt>
    <dgm:pt modelId="{14A83E98-A070-45B8-A7AA-3F9B1D85E528}">
      <dgm:prSet phldrT="[텍스트]" custT="1"/>
      <dgm:spPr>
        <a:ln>
          <a:solidFill>
            <a:scrgbClr r="0" g="0" b="0"/>
          </a:solidFill>
        </a:ln>
      </dgm:spPr>
      <dgm:t>
        <a:bodyPr/>
        <a:lstStyle/>
        <a:p>
          <a:pPr latinLnBrk="1"/>
          <a:r>
            <a:rPr lang="en-US" altLang="ko-KR" sz="1600" b="1" dirty="0" smtClean="0">
              <a:latin typeface="+mn-ea"/>
              <a:ea typeface="+mn-ea"/>
            </a:rPr>
            <a:t>Radio Battery</a:t>
          </a:r>
          <a:r>
            <a:rPr lang="ko-KR" altLang="en-US" sz="1600" b="1" dirty="0" smtClean="0">
              <a:latin typeface="+mn-ea"/>
              <a:ea typeface="+mn-ea"/>
            </a:rPr>
            <a:t>의 </a:t>
          </a:r>
          <a:r>
            <a:rPr lang="en-US" altLang="ko-KR" sz="1600" b="1" dirty="0" smtClean="0">
              <a:latin typeface="+mn-ea"/>
              <a:ea typeface="+mn-ea"/>
            </a:rPr>
            <a:t>DC </a:t>
          </a:r>
          <a:r>
            <a:rPr lang="ko-KR" altLang="en-US" sz="1600" b="1" dirty="0" smtClean="0">
              <a:latin typeface="+mn-ea"/>
              <a:ea typeface="+mn-ea"/>
            </a:rPr>
            <a:t>전원 공급</a:t>
          </a:r>
          <a:endParaRPr lang="ko-KR" altLang="en-US" sz="1600" b="1" dirty="0">
            <a:latin typeface="+mn-ea"/>
            <a:ea typeface="+mn-ea"/>
          </a:endParaRPr>
        </a:p>
      </dgm:t>
    </dgm:pt>
    <dgm:pt modelId="{DFFBBBB0-04B6-4147-90EC-BD235244E3B1}" type="parTrans" cxnId="{B27BEDB3-20B5-4A46-9741-C1F298950C36}">
      <dgm:prSet/>
      <dgm:spPr/>
      <dgm:t>
        <a:bodyPr/>
        <a:lstStyle/>
        <a:p>
          <a:pPr latinLnBrk="1"/>
          <a:endParaRPr lang="ko-KR" altLang="en-US"/>
        </a:p>
      </dgm:t>
    </dgm:pt>
    <dgm:pt modelId="{BC1E8102-7FB1-4DCB-B8DA-AAC7BF7D6C9C}" type="sibTrans" cxnId="{B27BEDB3-20B5-4A46-9741-C1F298950C36}">
      <dgm:prSet/>
      <dgm:spPr/>
      <dgm:t>
        <a:bodyPr/>
        <a:lstStyle/>
        <a:p>
          <a:pPr latinLnBrk="1"/>
          <a:endParaRPr lang="ko-KR" altLang="en-US"/>
        </a:p>
      </dgm:t>
    </dgm:pt>
    <dgm:pt modelId="{1E422125-49D2-45A1-A4D6-3263046CF6BB}">
      <dgm:prSet phldrT="[텍스트]" custT="1"/>
      <dgm:spPr/>
      <dgm:t>
        <a:bodyPr/>
        <a:lstStyle/>
        <a:p>
          <a:pPr latinLnBrk="1"/>
          <a:r>
            <a:rPr lang="en-US" altLang="ko-KR" sz="1600" b="1" dirty="0" smtClean="0">
              <a:solidFill>
                <a:srgbClr val="000099"/>
              </a:solidFill>
              <a:latin typeface="+mn-ea"/>
              <a:ea typeface="+mn-ea"/>
            </a:rPr>
            <a:t>DC</a:t>
          </a:r>
          <a:r>
            <a:rPr lang="en-US" altLang="ko-KR" sz="1200" b="1" dirty="0" smtClean="0">
              <a:latin typeface="+mn-ea"/>
              <a:ea typeface="+mn-ea"/>
            </a:rPr>
            <a:t> → </a:t>
          </a:r>
          <a:r>
            <a:rPr lang="en-US" altLang="ko-KR" sz="1600" b="1" dirty="0" smtClean="0">
              <a:latin typeface="+mn-ea"/>
              <a:ea typeface="+mn-ea"/>
            </a:rPr>
            <a:t>2 VHF, MF/HF, INM-C, GPS, E/Lamp, NAVTEX </a:t>
          </a:r>
          <a:endParaRPr lang="ko-KR" altLang="en-US" sz="1600" b="1" dirty="0">
            <a:latin typeface="+mn-ea"/>
            <a:ea typeface="+mn-ea"/>
          </a:endParaRPr>
        </a:p>
      </dgm:t>
    </dgm:pt>
    <dgm:pt modelId="{1A24A4B5-649F-4447-9029-7FE990EDA12C}" type="parTrans" cxnId="{6E65DA86-549E-4DB5-ADC6-D3F29818AA6E}">
      <dgm:prSet/>
      <dgm:spPr/>
      <dgm:t>
        <a:bodyPr/>
        <a:lstStyle/>
        <a:p>
          <a:pPr latinLnBrk="1"/>
          <a:endParaRPr lang="ko-KR" altLang="en-US"/>
        </a:p>
      </dgm:t>
    </dgm:pt>
    <dgm:pt modelId="{4B00553F-E376-45E6-B4D2-4B910A318891}" type="sibTrans" cxnId="{6E65DA86-549E-4DB5-ADC6-D3F29818AA6E}">
      <dgm:prSet/>
      <dgm:spPr/>
      <dgm:t>
        <a:bodyPr/>
        <a:lstStyle/>
        <a:p>
          <a:pPr latinLnBrk="1"/>
          <a:endParaRPr lang="ko-KR" altLang="en-US"/>
        </a:p>
      </dgm:t>
    </dgm:pt>
    <dgm:pt modelId="{840FF819-6D48-4801-9365-F392A2CB4707}">
      <dgm:prSet phldrT="[텍스트]" custT="1"/>
      <dgm:spPr>
        <a:ln>
          <a:solidFill>
            <a:scrgbClr r="0" g="0" b="0"/>
          </a:solidFill>
        </a:ln>
      </dgm:spPr>
      <dgm:t>
        <a:bodyPr/>
        <a:lstStyle/>
        <a:p>
          <a:pPr latinLnBrk="1"/>
          <a:r>
            <a:rPr lang="en-US" altLang="ko-KR" sz="1600" b="1" dirty="0" smtClean="0">
              <a:latin typeface="+mn-ea"/>
              <a:ea typeface="+mn-ea"/>
            </a:rPr>
            <a:t>Emergency Generator </a:t>
          </a:r>
          <a:r>
            <a:rPr lang="en-US" altLang="ko-KR" sz="1600" b="1" dirty="0" smtClean="0">
              <a:solidFill>
                <a:srgbClr val="0000C4"/>
              </a:solidFill>
              <a:latin typeface="+mn-ea"/>
              <a:ea typeface="+mn-ea"/>
            </a:rPr>
            <a:t>(45</a:t>
          </a:r>
          <a:r>
            <a:rPr lang="ko-KR" altLang="en-US" sz="1600" b="1" dirty="0" smtClean="0">
              <a:solidFill>
                <a:srgbClr val="0000C4"/>
              </a:solidFill>
              <a:latin typeface="+mn-ea"/>
              <a:ea typeface="+mn-ea"/>
            </a:rPr>
            <a:t>초 이내에 가동</a:t>
          </a:r>
          <a:r>
            <a:rPr lang="en-US" altLang="ko-KR" sz="1600" b="1" dirty="0" smtClean="0">
              <a:solidFill>
                <a:srgbClr val="0000C4"/>
              </a:solidFill>
              <a:latin typeface="+mn-ea"/>
              <a:ea typeface="+mn-ea"/>
            </a:rPr>
            <a:t>, 18</a:t>
          </a:r>
          <a:r>
            <a:rPr lang="ko-KR" altLang="en-US" sz="1600" b="1" dirty="0" smtClean="0">
              <a:solidFill>
                <a:srgbClr val="0000C4"/>
              </a:solidFill>
              <a:latin typeface="+mn-ea"/>
              <a:ea typeface="+mn-ea"/>
            </a:rPr>
            <a:t>시간 작동</a:t>
          </a:r>
          <a:r>
            <a:rPr lang="en-US" altLang="ko-KR" sz="1600" b="1" dirty="0" smtClean="0">
              <a:solidFill>
                <a:srgbClr val="0000C4"/>
              </a:solidFill>
              <a:latin typeface="+mn-ea"/>
              <a:ea typeface="+mn-ea"/>
            </a:rPr>
            <a:t>)</a:t>
          </a:r>
          <a:endParaRPr lang="ko-KR" altLang="en-US" sz="1600" b="1" dirty="0">
            <a:solidFill>
              <a:srgbClr val="0000C4"/>
            </a:solidFill>
            <a:latin typeface="+mn-ea"/>
            <a:ea typeface="+mn-ea"/>
          </a:endParaRPr>
        </a:p>
      </dgm:t>
    </dgm:pt>
    <dgm:pt modelId="{7D6EE446-92B7-4369-9DDA-FF89E67EA0F4}" type="parTrans" cxnId="{26D4C76C-6BEE-4418-90F0-23A487BD3F89}">
      <dgm:prSet/>
      <dgm:spPr/>
      <dgm:t>
        <a:bodyPr/>
        <a:lstStyle/>
        <a:p>
          <a:pPr latinLnBrk="1"/>
          <a:endParaRPr lang="ko-KR" altLang="en-US"/>
        </a:p>
      </dgm:t>
    </dgm:pt>
    <dgm:pt modelId="{A42E933A-0DFF-48CE-B6E5-9AE5DD01DD2B}" type="sibTrans" cxnId="{26D4C76C-6BEE-4418-90F0-23A487BD3F89}">
      <dgm:prSet/>
      <dgm:spPr/>
      <dgm:t>
        <a:bodyPr/>
        <a:lstStyle/>
        <a:p>
          <a:pPr latinLnBrk="1"/>
          <a:endParaRPr lang="ko-KR" altLang="en-US"/>
        </a:p>
      </dgm:t>
    </dgm:pt>
    <dgm:pt modelId="{D462D35C-0544-45E5-ABB1-389974C86BAF}">
      <dgm:prSet phldrT="[텍스트]" custT="1"/>
      <dgm:spPr>
        <a:ln>
          <a:solidFill>
            <a:scrgbClr r="0" g="0" b="0"/>
          </a:solidFill>
        </a:ln>
      </dgm:spPr>
      <dgm:t>
        <a:bodyPr/>
        <a:lstStyle/>
        <a:p>
          <a:pPr latinLnBrk="1"/>
          <a:r>
            <a:rPr lang="en-US" altLang="ko-KR" sz="1600" b="1" dirty="0" smtClean="0">
              <a:latin typeface="+mn-ea"/>
              <a:ea typeface="+mn-ea"/>
            </a:rPr>
            <a:t>Radio Battery </a:t>
          </a:r>
          <a:r>
            <a:rPr lang="en-US" altLang="ko-KR" sz="1600" b="1" dirty="0" smtClean="0">
              <a:solidFill>
                <a:srgbClr val="0000C4"/>
              </a:solidFill>
              <a:latin typeface="+mn-ea"/>
              <a:ea typeface="+mn-ea"/>
            </a:rPr>
            <a:t>(1</a:t>
          </a:r>
          <a:r>
            <a:rPr lang="ko-KR" altLang="en-US" sz="1600" b="1" dirty="0" smtClean="0">
              <a:solidFill>
                <a:srgbClr val="0000C4"/>
              </a:solidFill>
              <a:latin typeface="+mn-ea"/>
              <a:ea typeface="+mn-ea"/>
            </a:rPr>
            <a:t>시간</a:t>
          </a:r>
          <a:r>
            <a:rPr lang="en-US" altLang="ko-KR" sz="1600" b="1" dirty="0" smtClean="0">
              <a:solidFill>
                <a:srgbClr val="0000C4"/>
              </a:solidFill>
              <a:latin typeface="+mn-ea"/>
              <a:ea typeface="+mn-ea"/>
            </a:rPr>
            <a:t>) </a:t>
          </a:r>
          <a:endParaRPr lang="ko-KR" altLang="en-US" sz="1600" b="1" dirty="0">
            <a:solidFill>
              <a:srgbClr val="0000C4"/>
            </a:solidFill>
            <a:latin typeface="+mn-ea"/>
            <a:ea typeface="+mn-ea"/>
          </a:endParaRPr>
        </a:p>
      </dgm:t>
    </dgm:pt>
    <dgm:pt modelId="{DA064224-0688-4FD1-9650-AB90D1BDABC0}" type="parTrans" cxnId="{8449B11D-AD01-44FA-8640-3B3F409FB1F1}">
      <dgm:prSet/>
      <dgm:spPr/>
      <dgm:t>
        <a:bodyPr/>
        <a:lstStyle/>
        <a:p>
          <a:pPr latinLnBrk="1"/>
          <a:endParaRPr lang="ko-KR" altLang="en-US"/>
        </a:p>
      </dgm:t>
    </dgm:pt>
    <dgm:pt modelId="{097CCB24-3030-4375-8EE2-F07BF623017C}" type="sibTrans" cxnId="{8449B11D-AD01-44FA-8640-3B3F409FB1F1}">
      <dgm:prSet/>
      <dgm:spPr/>
      <dgm:t>
        <a:bodyPr/>
        <a:lstStyle/>
        <a:p>
          <a:pPr latinLnBrk="1"/>
          <a:endParaRPr lang="ko-KR" altLang="en-US"/>
        </a:p>
      </dgm:t>
    </dgm:pt>
    <dgm:pt modelId="{54123CA3-EE40-4F49-9759-27135018D625}">
      <dgm:prSet phldrT="[텍스트]" custT="1"/>
      <dgm:spPr>
        <a:ln>
          <a:solidFill>
            <a:scrgbClr r="0" g="0" b="0"/>
          </a:solidFill>
        </a:ln>
      </dgm:spPr>
      <dgm:t>
        <a:bodyPr/>
        <a:lstStyle/>
        <a:p>
          <a:pPr latinLnBrk="1"/>
          <a:r>
            <a:rPr lang="en-US" altLang="ko-KR" sz="1800" b="1" dirty="0" smtClean="0">
              <a:effectLst/>
              <a:latin typeface="+mn-ea"/>
              <a:ea typeface="+mn-ea"/>
            </a:rPr>
            <a:t>Main Generator Fail (black out)</a:t>
          </a:r>
          <a:endParaRPr lang="ko-KR" altLang="en-US" sz="1800" b="1" dirty="0">
            <a:effectLst/>
            <a:latin typeface="+mn-ea"/>
            <a:ea typeface="+mn-ea"/>
          </a:endParaRPr>
        </a:p>
      </dgm:t>
    </dgm:pt>
    <dgm:pt modelId="{0646780A-89BE-4070-B8E9-C2B117E81525}" type="parTrans" cxnId="{CFF45629-1C65-43F2-A820-51CAFE91352F}">
      <dgm:prSet/>
      <dgm:spPr/>
      <dgm:t>
        <a:bodyPr/>
        <a:lstStyle/>
        <a:p>
          <a:pPr latinLnBrk="1"/>
          <a:endParaRPr lang="ko-KR" altLang="en-US"/>
        </a:p>
      </dgm:t>
    </dgm:pt>
    <dgm:pt modelId="{07047FB6-7B23-4DBC-B7FB-3A8485E9C983}" type="sibTrans" cxnId="{CFF45629-1C65-43F2-A820-51CAFE91352F}">
      <dgm:prSet/>
      <dgm:spPr/>
      <dgm:t>
        <a:bodyPr/>
        <a:lstStyle/>
        <a:p>
          <a:pPr latinLnBrk="1"/>
          <a:endParaRPr lang="ko-KR" altLang="en-US"/>
        </a:p>
      </dgm:t>
    </dgm:pt>
    <dgm:pt modelId="{6983B058-FDD0-41A9-8E74-17EE0041BD41}">
      <dgm:prSet custT="1"/>
      <dgm:spPr/>
      <dgm:t>
        <a:bodyPr/>
        <a:lstStyle/>
        <a:p>
          <a:pPr latinLnBrk="1"/>
          <a:r>
            <a:rPr lang="en-US" altLang="ko-KR" sz="1600" b="1" dirty="0" smtClean="0">
              <a:solidFill>
                <a:srgbClr val="000099"/>
              </a:solidFill>
              <a:latin typeface="+mn-ea"/>
              <a:ea typeface="+mn-ea"/>
            </a:rPr>
            <a:t>AC</a:t>
          </a:r>
          <a:r>
            <a:rPr lang="en-US" altLang="ko-KR" sz="1200" b="1" dirty="0" smtClean="0">
              <a:latin typeface="+mn-ea"/>
              <a:ea typeface="+mn-ea"/>
            </a:rPr>
            <a:t> → </a:t>
          </a:r>
          <a:r>
            <a:rPr lang="en-US" altLang="ko-KR" sz="1600" b="1" dirty="0" smtClean="0">
              <a:latin typeface="+mn-ea"/>
              <a:ea typeface="+mn-ea"/>
            </a:rPr>
            <a:t>2 VHF, MF/HF, INM-C, GPS, E/Lamp, NAVTEX</a:t>
          </a:r>
          <a:endParaRPr lang="ko-KR" altLang="en-US" sz="1600" b="1" dirty="0">
            <a:latin typeface="+mn-ea"/>
            <a:ea typeface="+mn-ea"/>
          </a:endParaRPr>
        </a:p>
      </dgm:t>
    </dgm:pt>
    <dgm:pt modelId="{AA45421F-395B-425F-8756-70F14EEC438F}" type="parTrans" cxnId="{B98C3AB9-E7C7-420D-B6E5-759E6777D35F}">
      <dgm:prSet/>
      <dgm:spPr/>
      <dgm:t>
        <a:bodyPr/>
        <a:lstStyle/>
        <a:p>
          <a:pPr latinLnBrk="1"/>
          <a:endParaRPr lang="ko-KR" altLang="en-US"/>
        </a:p>
      </dgm:t>
    </dgm:pt>
    <dgm:pt modelId="{3DBEEC86-06D0-491B-AFD9-EDCBCEA76690}" type="sibTrans" cxnId="{B98C3AB9-E7C7-420D-B6E5-759E6777D35F}">
      <dgm:prSet/>
      <dgm:spPr/>
      <dgm:t>
        <a:bodyPr/>
        <a:lstStyle/>
        <a:p>
          <a:pPr latinLnBrk="1"/>
          <a:endParaRPr lang="ko-KR" altLang="en-US"/>
        </a:p>
      </dgm:t>
    </dgm:pt>
    <dgm:pt modelId="{B4C4D3EC-BF70-440A-A2A7-1531CB0A14A2}">
      <dgm:prSet custT="1"/>
      <dgm:spPr/>
      <dgm:t>
        <a:bodyPr/>
        <a:lstStyle/>
        <a:p>
          <a:pPr latinLnBrk="1"/>
          <a:r>
            <a:rPr lang="en-US" altLang="ko-KR" sz="1600" b="1" dirty="0" smtClean="0">
              <a:solidFill>
                <a:srgbClr val="000099"/>
              </a:solidFill>
              <a:latin typeface="+mn-ea"/>
              <a:ea typeface="+mn-ea"/>
            </a:rPr>
            <a:t>DC</a:t>
          </a:r>
          <a:r>
            <a:rPr lang="en-US" altLang="ko-KR" sz="1200" b="1" dirty="0" smtClean="0">
              <a:latin typeface="+mn-ea"/>
              <a:ea typeface="+mn-ea"/>
            </a:rPr>
            <a:t> → </a:t>
          </a:r>
          <a:r>
            <a:rPr lang="en-US" altLang="ko-KR" sz="1600" b="1" dirty="0" smtClean="0">
              <a:latin typeface="+mn-ea"/>
              <a:ea typeface="+mn-ea"/>
            </a:rPr>
            <a:t>2 VHF, MF/HF, INM-C, GPS, E/Lamp, NAVTEX</a:t>
          </a:r>
          <a:endParaRPr lang="ko-KR" altLang="en-US" sz="1600" b="1" dirty="0">
            <a:latin typeface="+mn-ea"/>
            <a:ea typeface="+mn-ea"/>
          </a:endParaRPr>
        </a:p>
      </dgm:t>
    </dgm:pt>
    <dgm:pt modelId="{CDD26C0C-55E2-4B59-AEBD-EB00DAC1A89D}" type="parTrans" cxnId="{5EA0E0B1-4D48-4649-8FFB-1685B0B7718F}">
      <dgm:prSet/>
      <dgm:spPr/>
      <dgm:t>
        <a:bodyPr/>
        <a:lstStyle/>
        <a:p>
          <a:pPr latinLnBrk="1"/>
          <a:endParaRPr lang="ko-KR" altLang="en-US"/>
        </a:p>
      </dgm:t>
    </dgm:pt>
    <dgm:pt modelId="{8C8CFE44-58AE-47CF-8D88-11A3F03090B4}" type="sibTrans" cxnId="{5EA0E0B1-4D48-4649-8FFB-1685B0B7718F}">
      <dgm:prSet/>
      <dgm:spPr/>
      <dgm:t>
        <a:bodyPr/>
        <a:lstStyle/>
        <a:p>
          <a:pPr latinLnBrk="1"/>
          <a:endParaRPr lang="ko-KR" altLang="en-US"/>
        </a:p>
      </dgm:t>
    </dgm:pt>
    <dgm:pt modelId="{83E88C84-AE9B-4CF4-9485-B6AAC06995D6}" type="pres">
      <dgm:prSet presAssocID="{6F279EFB-5F83-4BC8-A956-2425EDDC712D}" presName="Name0" presStyleCnt="0">
        <dgm:presLayoutVars>
          <dgm:dir/>
          <dgm:animLvl val="lvl"/>
          <dgm:resizeHandles val="exact"/>
        </dgm:presLayoutVars>
      </dgm:prSet>
      <dgm:spPr/>
      <dgm:t>
        <a:bodyPr/>
        <a:lstStyle/>
        <a:p>
          <a:pPr latinLnBrk="1"/>
          <a:endParaRPr lang="ko-KR" altLang="en-US"/>
        </a:p>
      </dgm:t>
    </dgm:pt>
    <dgm:pt modelId="{77FDE07B-17AA-4E3D-B6ED-E00F97632FFE}" type="pres">
      <dgm:prSet presAssocID="{D462D35C-0544-45E5-ABB1-389974C86BAF}" presName="boxAndChildren" presStyleCnt="0"/>
      <dgm:spPr/>
      <dgm:t>
        <a:bodyPr/>
        <a:lstStyle/>
        <a:p>
          <a:pPr latinLnBrk="1"/>
          <a:endParaRPr lang="ko-KR" altLang="en-US"/>
        </a:p>
      </dgm:t>
    </dgm:pt>
    <dgm:pt modelId="{C34F4E0A-B7E1-48CE-A8FF-BB3F7FDD1242}" type="pres">
      <dgm:prSet presAssocID="{D462D35C-0544-45E5-ABB1-389974C86BAF}" presName="parentTextBox" presStyleLbl="node1" presStyleIdx="0" presStyleCnt="4"/>
      <dgm:spPr/>
      <dgm:t>
        <a:bodyPr/>
        <a:lstStyle/>
        <a:p>
          <a:pPr latinLnBrk="1"/>
          <a:endParaRPr lang="ko-KR" altLang="en-US"/>
        </a:p>
      </dgm:t>
    </dgm:pt>
    <dgm:pt modelId="{F56DA5DD-7AAB-4253-AAC9-4EC46A2DF9FD}" type="pres">
      <dgm:prSet presAssocID="{D462D35C-0544-45E5-ABB1-389974C86BAF}" presName="entireBox" presStyleLbl="node1" presStyleIdx="0" presStyleCnt="4"/>
      <dgm:spPr/>
      <dgm:t>
        <a:bodyPr/>
        <a:lstStyle/>
        <a:p>
          <a:pPr latinLnBrk="1"/>
          <a:endParaRPr lang="ko-KR" altLang="en-US"/>
        </a:p>
      </dgm:t>
    </dgm:pt>
    <dgm:pt modelId="{62B75775-126D-44D8-AE66-20F322D7B888}" type="pres">
      <dgm:prSet presAssocID="{D462D35C-0544-45E5-ABB1-389974C86BAF}" presName="descendantBox" presStyleCnt="0"/>
      <dgm:spPr/>
      <dgm:t>
        <a:bodyPr/>
        <a:lstStyle/>
        <a:p>
          <a:pPr latinLnBrk="1"/>
          <a:endParaRPr lang="ko-KR" altLang="en-US"/>
        </a:p>
      </dgm:t>
    </dgm:pt>
    <dgm:pt modelId="{87C5E177-4C1E-4334-947E-A0CD7BD31A23}" type="pres">
      <dgm:prSet presAssocID="{B4C4D3EC-BF70-440A-A2A7-1531CB0A14A2}" presName="childTextBox" presStyleLbl="fgAccFollowNode1" presStyleIdx="0" presStyleCnt="3">
        <dgm:presLayoutVars>
          <dgm:bulletEnabled val="1"/>
        </dgm:presLayoutVars>
      </dgm:prSet>
      <dgm:spPr/>
      <dgm:t>
        <a:bodyPr/>
        <a:lstStyle/>
        <a:p>
          <a:pPr latinLnBrk="1"/>
          <a:endParaRPr lang="ko-KR" altLang="en-US"/>
        </a:p>
      </dgm:t>
    </dgm:pt>
    <dgm:pt modelId="{7B6F37D7-8588-4970-813D-E4DA43EDA2EA}" type="pres">
      <dgm:prSet presAssocID="{A42E933A-0DFF-48CE-B6E5-9AE5DD01DD2B}" presName="sp" presStyleCnt="0"/>
      <dgm:spPr/>
      <dgm:t>
        <a:bodyPr/>
        <a:lstStyle/>
        <a:p>
          <a:pPr latinLnBrk="1"/>
          <a:endParaRPr lang="ko-KR" altLang="en-US"/>
        </a:p>
      </dgm:t>
    </dgm:pt>
    <dgm:pt modelId="{38C0998E-CA7D-407F-8E9F-D250437C0DAD}" type="pres">
      <dgm:prSet presAssocID="{840FF819-6D48-4801-9365-F392A2CB4707}" presName="arrowAndChildren" presStyleCnt="0"/>
      <dgm:spPr/>
      <dgm:t>
        <a:bodyPr/>
        <a:lstStyle/>
        <a:p>
          <a:pPr latinLnBrk="1"/>
          <a:endParaRPr lang="ko-KR" altLang="en-US"/>
        </a:p>
      </dgm:t>
    </dgm:pt>
    <dgm:pt modelId="{BAEB4845-EAC9-49DB-BCBF-1BCF8FFC8E75}" type="pres">
      <dgm:prSet presAssocID="{840FF819-6D48-4801-9365-F392A2CB4707}" presName="parentTextArrow" presStyleLbl="node1" presStyleIdx="0" presStyleCnt="4"/>
      <dgm:spPr/>
      <dgm:t>
        <a:bodyPr/>
        <a:lstStyle/>
        <a:p>
          <a:pPr latinLnBrk="1"/>
          <a:endParaRPr lang="ko-KR" altLang="en-US"/>
        </a:p>
      </dgm:t>
    </dgm:pt>
    <dgm:pt modelId="{349487B4-EF60-46DD-B3D0-CBC255C9ED94}" type="pres">
      <dgm:prSet presAssocID="{840FF819-6D48-4801-9365-F392A2CB4707}" presName="arrow" presStyleLbl="node1" presStyleIdx="1" presStyleCnt="4"/>
      <dgm:spPr/>
      <dgm:t>
        <a:bodyPr/>
        <a:lstStyle/>
        <a:p>
          <a:pPr latinLnBrk="1"/>
          <a:endParaRPr lang="ko-KR" altLang="en-US"/>
        </a:p>
      </dgm:t>
    </dgm:pt>
    <dgm:pt modelId="{EDD8076E-BA12-433A-8660-1F6834AEC171}" type="pres">
      <dgm:prSet presAssocID="{840FF819-6D48-4801-9365-F392A2CB4707}" presName="descendantArrow" presStyleCnt="0"/>
      <dgm:spPr/>
      <dgm:t>
        <a:bodyPr/>
        <a:lstStyle/>
        <a:p>
          <a:pPr latinLnBrk="1"/>
          <a:endParaRPr lang="ko-KR" altLang="en-US"/>
        </a:p>
      </dgm:t>
    </dgm:pt>
    <dgm:pt modelId="{A40E064D-3AEB-4914-882D-97C4021F6513}" type="pres">
      <dgm:prSet presAssocID="{6983B058-FDD0-41A9-8E74-17EE0041BD41}" presName="childTextArrow" presStyleLbl="fgAccFollowNode1" presStyleIdx="1" presStyleCnt="3">
        <dgm:presLayoutVars>
          <dgm:bulletEnabled val="1"/>
        </dgm:presLayoutVars>
      </dgm:prSet>
      <dgm:spPr/>
      <dgm:t>
        <a:bodyPr/>
        <a:lstStyle/>
        <a:p>
          <a:pPr latinLnBrk="1"/>
          <a:endParaRPr lang="ko-KR" altLang="en-US"/>
        </a:p>
      </dgm:t>
    </dgm:pt>
    <dgm:pt modelId="{D23E625B-2D75-4B24-912F-B73F199D6217}" type="pres">
      <dgm:prSet presAssocID="{BC1E8102-7FB1-4DCB-B8DA-AAC7BF7D6C9C}" presName="sp" presStyleCnt="0"/>
      <dgm:spPr/>
      <dgm:t>
        <a:bodyPr/>
        <a:lstStyle/>
        <a:p>
          <a:pPr latinLnBrk="1"/>
          <a:endParaRPr lang="ko-KR" altLang="en-US"/>
        </a:p>
      </dgm:t>
    </dgm:pt>
    <dgm:pt modelId="{FFAF2603-B230-476F-91E2-81A72B25F0C6}" type="pres">
      <dgm:prSet presAssocID="{14A83E98-A070-45B8-A7AA-3F9B1D85E528}" presName="arrowAndChildren" presStyleCnt="0"/>
      <dgm:spPr/>
      <dgm:t>
        <a:bodyPr/>
        <a:lstStyle/>
        <a:p>
          <a:pPr latinLnBrk="1"/>
          <a:endParaRPr lang="ko-KR" altLang="en-US"/>
        </a:p>
      </dgm:t>
    </dgm:pt>
    <dgm:pt modelId="{CE9177F4-8C88-4233-B008-7E631B9D8D95}" type="pres">
      <dgm:prSet presAssocID="{14A83E98-A070-45B8-A7AA-3F9B1D85E528}" presName="parentTextArrow" presStyleLbl="node1" presStyleIdx="1" presStyleCnt="4"/>
      <dgm:spPr/>
      <dgm:t>
        <a:bodyPr/>
        <a:lstStyle/>
        <a:p>
          <a:pPr latinLnBrk="1"/>
          <a:endParaRPr lang="ko-KR" altLang="en-US"/>
        </a:p>
      </dgm:t>
    </dgm:pt>
    <dgm:pt modelId="{4456EB00-D019-4ACF-B1CB-4AA0A0F76788}" type="pres">
      <dgm:prSet presAssocID="{14A83E98-A070-45B8-A7AA-3F9B1D85E528}" presName="arrow" presStyleLbl="node1" presStyleIdx="2" presStyleCnt="4"/>
      <dgm:spPr/>
      <dgm:t>
        <a:bodyPr/>
        <a:lstStyle/>
        <a:p>
          <a:pPr latinLnBrk="1"/>
          <a:endParaRPr lang="ko-KR" altLang="en-US"/>
        </a:p>
      </dgm:t>
    </dgm:pt>
    <dgm:pt modelId="{8450C4EE-3542-4210-95E1-DB5E5420EAAC}" type="pres">
      <dgm:prSet presAssocID="{14A83E98-A070-45B8-A7AA-3F9B1D85E528}" presName="descendantArrow" presStyleCnt="0"/>
      <dgm:spPr/>
      <dgm:t>
        <a:bodyPr/>
        <a:lstStyle/>
        <a:p>
          <a:pPr latinLnBrk="1"/>
          <a:endParaRPr lang="ko-KR" altLang="en-US"/>
        </a:p>
      </dgm:t>
    </dgm:pt>
    <dgm:pt modelId="{FEFCE674-2989-4B77-81CA-D48A37FBA1A6}" type="pres">
      <dgm:prSet presAssocID="{1E422125-49D2-45A1-A4D6-3263046CF6BB}" presName="childTextArrow" presStyleLbl="fgAccFollowNode1" presStyleIdx="2" presStyleCnt="3">
        <dgm:presLayoutVars>
          <dgm:bulletEnabled val="1"/>
        </dgm:presLayoutVars>
      </dgm:prSet>
      <dgm:spPr/>
      <dgm:t>
        <a:bodyPr/>
        <a:lstStyle/>
        <a:p>
          <a:pPr latinLnBrk="1"/>
          <a:endParaRPr lang="ko-KR" altLang="en-US"/>
        </a:p>
      </dgm:t>
    </dgm:pt>
    <dgm:pt modelId="{E8CF58A8-9C6D-41BC-9BE1-ACB0374F6763}" type="pres">
      <dgm:prSet presAssocID="{07047FB6-7B23-4DBC-B7FB-3A8485E9C983}" presName="sp" presStyleCnt="0"/>
      <dgm:spPr/>
      <dgm:t>
        <a:bodyPr/>
        <a:lstStyle/>
        <a:p>
          <a:pPr latinLnBrk="1"/>
          <a:endParaRPr lang="ko-KR" altLang="en-US"/>
        </a:p>
      </dgm:t>
    </dgm:pt>
    <dgm:pt modelId="{44C40508-9F67-4534-840A-66D32D892967}" type="pres">
      <dgm:prSet presAssocID="{54123CA3-EE40-4F49-9759-27135018D625}" presName="arrowAndChildren" presStyleCnt="0"/>
      <dgm:spPr/>
      <dgm:t>
        <a:bodyPr/>
        <a:lstStyle/>
        <a:p>
          <a:pPr latinLnBrk="1"/>
          <a:endParaRPr lang="ko-KR" altLang="en-US"/>
        </a:p>
      </dgm:t>
    </dgm:pt>
    <dgm:pt modelId="{532D1B2B-51F9-4E9E-819C-C1D62E7AEF9A}" type="pres">
      <dgm:prSet presAssocID="{54123CA3-EE40-4F49-9759-27135018D625}" presName="parentTextArrow" presStyleLbl="node1" presStyleIdx="3" presStyleCnt="4"/>
      <dgm:spPr/>
      <dgm:t>
        <a:bodyPr/>
        <a:lstStyle/>
        <a:p>
          <a:pPr latinLnBrk="1"/>
          <a:endParaRPr lang="ko-KR" altLang="en-US"/>
        </a:p>
      </dgm:t>
    </dgm:pt>
  </dgm:ptLst>
  <dgm:cxnLst>
    <dgm:cxn modelId="{5EA0E0B1-4D48-4649-8FFB-1685B0B7718F}" srcId="{D462D35C-0544-45E5-ABB1-389974C86BAF}" destId="{B4C4D3EC-BF70-440A-A2A7-1531CB0A14A2}" srcOrd="0" destOrd="0" parTransId="{CDD26C0C-55E2-4B59-AEBD-EB00DAC1A89D}" sibTransId="{8C8CFE44-58AE-47CF-8D88-11A3F03090B4}"/>
    <dgm:cxn modelId="{CFF45629-1C65-43F2-A820-51CAFE91352F}" srcId="{6F279EFB-5F83-4BC8-A956-2425EDDC712D}" destId="{54123CA3-EE40-4F49-9759-27135018D625}" srcOrd="0" destOrd="0" parTransId="{0646780A-89BE-4070-B8E9-C2B117E81525}" sibTransId="{07047FB6-7B23-4DBC-B7FB-3A8485E9C983}"/>
    <dgm:cxn modelId="{B98C3AB9-E7C7-420D-B6E5-759E6777D35F}" srcId="{840FF819-6D48-4801-9365-F392A2CB4707}" destId="{6983B058-FDD0-41A9-8E74-17EE0041BD41}" srcOrd="0" destOrd="0" parTransId="{AA45421F-395B-425F-8756-70F14EEC438F}" sibTransId="{3DBEEC86-06D0-491B-AFD9-EDCBCEA76690}"/>
    <dgm:cxn modelId="{F09CC7CD-C532-4A4E-AFA2-44F6F430B031}" type="presOf" srcId="{6983B058-FDD0-41A9-8E74-17EE0041BD41}" destId="{A40E064D-3AEB-4914-882D-97C4021F6513}" srcOrd="0" destOrd="0" presId="urn:microsoft.com/office/officeart/2005/8/layout/process4"/>
    <dgm:cxn modelId="{7E6E1C52-386A-4021-9DAD-FC274F724CF4}" type="presOf" srcId="{54123CA3-EE40-4F49-9759-27135018D625}" destId="{532D1B2B-51F9-4E9E-819C-C1D62E7AEF9A}" srcOrd="0" destOrd="0" presId="urn:microsoft.com/office/officeart/2005/8/layout/process4"/>
    <dgm:cxn modelId="{B27BEDB3-20B5-4A46-9741-C1F298950C36}" srcId="{6F279EFB-5F83-4BC8-A956-2425EDDC712D}" destId="{14A83E98-A070-45B8-A7AA-3F9B1D85E528}" srcOrd="1" destOrd="0" parTransId="{DFFBBBB0-04B6-4147-90EC-BD235244E3B1}" sibTransId="{BC1E8102-7FB1-4DCB-B8DA-AAC7BF7D6C9C}"/>
    <dgm:cxn modelId="{27FB5A6E-06F3-4682-9A3B-530E24CBA064}" type="presOf" srcId="{6F279EFB-5F83-4BC8-A956-2425EDDC712D}" destId="{83E88C84-AE9B-4CF4-9485-B6AAC06995D6}" srcOrd="0" destOrd="0" presId="urn:microsoft.com/office/officeart/2005/8/layout/process4"/>
    <dgm:cxn modelId="{EF7F7E82-58E7-4D40-8477-0DA0F4C1C6C7}" type="presOf" srcId="{14A83E98-A070-45B8-A7AA-3F9B1D85E528}" destId="{4456EB00-D019-4ACF-B1CB-4AA0A0F76788}" srcOrd="1" destOrd="0" presId="urn:microsoft.com/office/officeart/2005/8/layout/process4"/>
    <dgm:cxn modelId="{8A52BEED-7070-456D-9E1D-AFF209195968}" type="presOf" srcId="{840FF819-6D48-4801-9365-F392A2CB4707}" destId="{BAEB4845-EAC9-49DB-BCBF-1BCF8FFC8E75}" srcOrd="0" destOrd="0" presId="urn:microsoft.com/office/officeart/2005/8/layout/process4"/>
    <dgm:cxn modelId="{0F8D5A97-A893-40AD-A88C-1239B67C2873}" type="presOf" srcId="{1E422125-49D2-45A1-A4D6-3263046CF6BB}" destId="{FEFCE674-2989-4B77-81CA-D48A37FBA1A6}" srcOrd="0" destOrd="0" presId="urn:microsoft.com/office/officeart/2005/8/layout/process4"/>
    <dgm:cxn modelId="{8449B11D-AD01-44FA-8640-3B3F409FB1F1}" srcId="{6F279EFB-5F83-4BC8-A956-2425EDDC712D}" destId="{D462D35C-0544-45E5-ABB1-389974C86BAF}" srcOrd="3" destOrd="0" parTransId="{DA064224-0688-4FD1-9650-AB90D1BDABC0}" sibTransId="{097CCB24-3030-4375-8EE2-F07BF623017C}"/>
    <dgm:cxn modelId="{00D4E647-82D4-4226-AED8-BEA36B93A3BB}" type="presOf" srcId="{D462D35C-0544-45E5-ABB1-389974C86BAF}" destId="{F56DA5DD-7AAB-4253-AAC9-4EC46A2DF9FD}" srcOrd="1" destOrd="0" presId="urn:microsoft.com/office/officeart/2005/8/layout/process4"/>
    <dgm:cxn modelId="{85977EE3-3486-4F97-89EF-73C65F31F68F}" type="presOf" srcId="{14A83E98-A070-45B8-A7AA-3F9B1D85E528}" destId="{CE9177F4-8C88-4233-B008-7E631B9D8D95}" srcOrd="0" destOrd="0" presId="urn:microsoft.com/office/officeart/2005/8/layout/process4"/>
    <dgm:cxn modelId="{0DE02227-2060-4D50-8AD7-F56CD6DE5FC9}" type="presOf" srcId="{B4C4D3EC-BF70-440A-A2A7-1531CB0A14A2}" destId="{87C5E177-4C1E-4334-947E-A0CD7BD31A23}" srcOrd="0" destOrd="0" presId="urn:microsoft.com/office/officeart/2005/8/layout/process4"/>
    <dgm:cxn modelId="{6EF8C1B4-2E73-44A0-AA17-C973CD805072}" type="presOf" srcId="{D462D35C-0544-45E5-ABB1-389974C86BAF}" destId="{C34F4E0A-B7E1-48CE-A8FF-BB3F7FDD1242}" srcOrd="0" destOrd="0" presId="urn:microsoft.com/office/officeart/2005/8/layout/process4"/>
    <dgm:cxn modelId="{A53D68A0-3781-45C2-A7D1-AFB44267BF86}" type="presOf" srcId="{840FF819-6D48-4801-9365-F392A2CB4707}" destId="{349487B4-EF60-46DD-B3D0-CBC255C9ED94}" srcOrd="1" destOrd="0" presId="urn:microsoft.com/office/officeart/2005/8/layout/process4"/>
    <dgm:cxn modelId="{26D4C76C-6BEE-4418-90F0-23A487BD3F89}" srcId="{6F279EFB-5F83-4BC8-A956-2425EDDC712D}" destId="{840FF819-6D48-4801-9365-F392A2CB4707}" srcOrd="2" destOrd="0" parTransId="{7D6EE446-92B7-4369-9DDA-FF89E67EA0F4}" sibTransId="{A42E933A-0DFF-48CE-B6E5-9AE5DD01DD2B}"/>
    <dgm:cxn modelId="{6E65DA86-549E-4DB5-ADC6-D3F29818AA6E}" srcId="{14A83E98-A070-45B8-A7AA-3F9B1D85E528}" destId="{1E422125-49D2-45A1-A4D6-3263046CF6BB}" srcOrd="0" destOrd="0" parTransId="{1A24A4B5-649F-4447-9029-7FE990EDA12C}" sibTransId="{4B00553F-E376-45E6-B4D2-4B910A318891}"/>
    <dgm:cxn modelId="{AFA8294F-E5DA-43BC-8325-1636DF9FBF83}" type="presParOf" srcId="{83E88C84-AE9B-4CF4-9485-B6AAC06995D6}" destId="{77FDE07B-17AA-4E3D-B6ED-E00F97632FFE}" srcOrd="0" destOrd="0" presId="urn:microsoft.com/office/officeart/2005/8/layout/process4"/>
    <dgm:cxn modelId="{AFEC7756-1AFD-4DAD-A9E6-C9333396F7F6}" type="presParOf" srcId="{77FDE07B-17AA-4E3D-B6ED-E00F97632FFE}" destId="{C34F4E0A-B7E1-48CE-A8FF-BB3F7FDD1242}" srcOrd="0" destOrd="0" presId="urn:microsoft.com/office/officeart/2005/8/layout/process4"/>
    <dgm:cxn modelId="{C1311E5D-099D-479F-98E1-9F36569943F1}" type="presParOf" srcId="{77FDE07B-17AA-4E3D-B6ED-E00F97632FFE}" destId="{F56DA5DD-7AAB-4253-AAC9-4EC46A2DF9FD}" srcOrd="1" destOrd="0" presId="urn:microsoft.com/office/officeart/2005/8/layout/process4"/>
    <dgm:cxn modelId="{1011D440-248C-4175-8844-80000ED8F6D2}" type="presParOf" srcId="{77FDE07B-17AA-4E3D-B6ED-E00F97632FFE}" destId="{62B75775-126D-44D8-AE66-20F322D7B888}" srcOrd="2" destOrd="0" presId="urn:microsoft.com/office/officeart/2005/8/layout/process4"/>
    <dgm:cxn modelId="{684F3FD3-6654-4228-B01E-725D1A4640BA}" type="presParOf" srcId="{62B75775-126D-44D8-AE66-20F322D7B888}" destId="{87C5E177-4C1E-4334-947E-A0CD7BD31A23}" srcOrd="0" destOrd="0" presId="urn:microsoft.com/office/officeart/2005/8/layout/process4"/>
    <dgm:cxn modelId="{3573E040-12A2-437C-9664-891382F7520A}" type="presParOf" srcId="{83E88C84-AE9B-4CF4-9485-B6AAC06995D6}" destId="{7B6F37D7-8588-4970-813D-E4DA43EDA2EA}" srcOrd="1" destOrd="0" presId="urn:microsoft.com/office/officeart/2005/8/layout/process4"/>
    <dgm:cxn modelId="{FB548FC2-7BC0-4779-817C-F83B7F11043E}" type="presParOf" srcId="{83E88C84-AE9B-4CF4-9485-B6AAC06995D6}" destId="{38C0998E-CA7D-407F-8E9F-D250437C0DAD}" srcOrd="2" destOrd="0" presId="urn:microsoft.com/office/officeart/2005/8/layout/process4"/>
    <dgm:cxn modelId="{0E2E4F65-D77B-477E-9C46-845A5BBE8BA9}" type="presParOf" srcId="{38C0998E-CA7D-407F-8E9F-D250437C0DAD}" destId="{BAEB4845-EAC9-49DB-BCBF-1BCF8FFC8E75}" srcOrd="0" destOrd="0" presId="urn:microsoft.com/office/officeart/2005/8/layout/process4"/>
    <dgm:cxn modelId="{2453877E-52B2-4CC7-B156-696DC4C67433}" type="presParOf" srcId="{38C0998E-CA7D-407F-8E9F-D250437C0DAD}" destId="{349487B4-EF60-46DD-B3D0-CBC255C9ED94}" srcOrd="1" destOrd="0" presId="urn:microsoft.com/office/officeart/2005/8/layout/process4"/>
    <dgm:cxn modelId="{C4D5D3D5-2C40-4853-9D05-5131AD96AE09}" type="presParOf" srcId="{38C0998E-CA7D-407F-8E9F-D250437C0DAD}" destId="{EDD8076E-BA12-433A-8660-1F6834AEC171}" srcOrd="2" destOrd="0" presId="urn:microsoft.com/office/officeart/2005/8/layout/process4"/>
    <dgm:cxn modelId="{80A41597-552E-453E-A4F1-3347D124B72B}" type="presParOf" srcId="{EDD8076E-BA12-433A-8660-1F6834AEC171}" destId="{A40E064D-3AEB-4914-882D-97C4021F6513}" srcOrd="0" destOrd="0" presId="urn:microsoft.com/office/officeart/2005/8/layout/process4"/>
    <dgm:cxn modelId="{301B9434-2DCC-41C6-9B0B-F68CFD75BD8E}" type="presParOf" srcId="{83E88C84-AE9B-4CF4-9485-B6AAC06995D6}" destId="{D23E625B-2D75-4B24-912F-B73F199D6217}" srcOrd="3" destOrd="0" presId="urn:microsoft.com/office/officeart/2005/8/layout/process4"/>
    <dgm:cxn modelId="{454C01F7-51CC-4487-8784-57308918DDDC}" type="presParOf" srcId="{83E88C84-AE9B-4CF4-9485-B6AAC06995D6}" destId="{FFAF2603-B230-476F-91E2-81A72B25F0C6}" srcOrd="4" destOrd="0" presId="urn:microsoft.com/office/officeart/2005/8/layout/process4"/>
    <dgm:cxn modelId="{A56A80E4-91F7-4FE2-8A7F-47881831F6B6}" type="presParOf" srcId="{FFAF2603-B230-476F-91E2-81A72B25F0C6}" destId="{CE9177F4-8C88-4233-B008-7E631B9D8D95}" srcOrd="0" destOrd="0" presId="urn:microsoft.com/office/officeart/2005/8/layout/process4"/>
    <dgm:cxn modelId="{4DDDA6DE-AA2D-470D-B7C0-11FEDF0B6DA1}" type="presParOf" srcId="{FFAF2603-B230-476F-91E2-81A72B25F0C6}" destId="{4456EB00-D019-4ACF-B1CB-4AA0A0F76788}" srcOrd="1" destOrd="0" presId="urn:microsoft.com/office/officeart/2005/8/layout/process4"/>
    <dgm:cxn modelId="{E15161F8-EB14-427D-9D35-A3865F0347BC}" type="presParOf" srcId="{FFAF2603-B230-476F-91E2-81A72B25F0C6}" destId="{8450C4EE-3542-4210-95E1-DB5E5420EAAC}" srcOrd="2" destOrd="0" presId="urn:microsoft.com/office/officeart/2005/8/layout/process4"/>
    <dgm:cxn modelId="{2998BB1B-C34D-4C26-9D58-5FAA3D1DB23A}" type="presParOf" srcId="{8450C4EE-3542-4210-95E1-DB5E5420EAAC}" destId="{FEFCE674-2989-4B77-81CA-D48A37FBA1A6}" srcOrd="0" destOrd="0" presId="urn:microsoft.com/office/officeart/2005/8/layout/process4"/>
    <dgm:cxn modelId="{ACF36058-380E-4341-B145-B8B90AA13AC5}" type="presParOf" srcId="{83E88C84-AE9B-4CF4-9485-B6AAC06995D6}" destId="{E8CF58A8-9C6D-41BC-9BE1-ACB0374F6763}" srcOrd="5" destOrd="0" presId="urn:microsoft.com/office/officeart/2005/8/layout/process4"/>
    <dgm:cxn modelId="{13A0F9DB-3189-4D40-886F-F1F9E253B1D7}" type="presParOf" srcId="{83E88C84-AE9B-4CF4-9485-B6AAC06995D6}" destId="{44C40508-9F67-4534-840A-66D32D892967}" srcOrd="6" destOrd="0" presId="urn:microsoft.com/office/officeart/2005/8/layout/process4"/>
    <dgm:cxn modelId="{F126477E-9286-45BA-845F-6FB1A2F30488}" type="presParOf" srcId="{44C40508-9F67-4534-840A-66D32D892967}" destId="{532D1B2B-51F9-4E9E-819C-C1D62E7AEF9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DA0A3-6BC7-458D-9F89-B29C2EEB0961}"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pPr latinLnBrk="1"/>
          <a:endParaRPr lang="ko-KR" altLang="en-US"/>
        </a:p>
      </dgm:t>
    </dgm:pt>
    <dgm:pt modelId="{2C74E9CE-ECC7-4E8D-A09A-2BE2810E00CE}">
      <dgm:prSet phldrT="[텍스트]" custT="1"/>
      <dgm:spPr>
        <a:ln>
          <a:solidFill>
            <a:srgbClr val="000099"/>
          </a:solidFill>
        </a:ln>
      </dgm:spPr>
      <dgm:t>
        <a:bodyPr/>
        <a:lstStyle/>
        <a:p>
          <a:pPr latinLnBrk="1"/>
          <a:r>
            <a:rPr lang="en-US" altLang="ko-KR" sz="1400" b="1" dirty="0" smtClean="0">
              <a:latin typeface="+mn-ea"/>
              <a:ea typeface="+mn-ea"/>
            </a:rPr>
            <a:t>GPS/DGPS</a:t>
          </a:r>
          <a:br>
            <a:rPr lang="en-US" altLang="ko-KR" sz="1400" b="1" dirty="0" smtClean="0">
              <a:latin typeface="+mn-ea"/>
              <a:ea typeface="+mn-ea"/>
            </a:rPr>
          </a:br>
          <a:r>
            <a:rPr lang="en-US" altLang="ko-KR" sz="1600" b="1" dirty="0" smtClean="0">
              <a:solidFill>
                <a:srgbClr val="FF0000"/>
              </a:solidFill>
              <a:latin typeface="+mn-ea"/>
              <a:ea typeface="+mn-ea"/>
            </a:rPr>
            <a:t>NMEA0183</a:t>
          </a:r>
          <a:endParaRPr lang="ko-KR" altLang="en-US" sz="1600" b="1" dirty="0">
            <a:solidFill>
              <a:srgbClr val="FF0000"/>
            </a:solidFill>
            <a:latin typeface="+mn-ea"/>
            <a:ea typeface="+mn-ea"/>
          </a:endParaRPr>
        </a:p>
      </dgm:t>
    </dgm:pt>
    <dgm:pt modelId="{DFB4D04C-F548-438D-99DF-CF80738E75F6}" type="parTrans" cxnId="{D505C41A-BB32-4A18-87C1-8A71D0EF5F4B}">
      <dgm:prSet/>
      <dgm:spPr/>
      <dgm:t>
        <a:bodyPr/>
        <a:lstStyle/>
        <a:p>
          <a:pPr latinLnBrk="1"/>
          <a:endParaRPr lang="ko-KR" altLang="en-US" sz="1400" b="1">
            <a:latin typeface="+mn-ea"/>
            <a:ea typeface="+mn-ea"/>
          </a:endParaRPr>
        </a:p>
      </dgm:t>
    </dgm:pt>
    <dgm:pt modelId="{38D51F4F-183A-40F0-97CA-C72F4459D370}" type="sibTrans" cxnId="{D505C41A-BB32-4A18-87C1-8A71D0EF5F4B}">
      <dgm:prSet/>
      <dgm:spPr/>
      <dgm:t>
        <a:bodyPr/>
        <a:lstStyle/>
        <a:p>
          <a:pPr latinLnBrk="1"/>
          <a:endParaRPr lang="ko-KR" altLang="en-US" sz="1400" b="1">
            <a:latin typeface="+mn-ea"/>
            <a:ea typeface="+mn-ea"/>
          </a:endParaRPr>
        </a:p>
      </dgm:t>
    </dgm:pt>
    <dgm:pt modelId="{CFFBC7B5-573D-49D7-9AD5-39635DE65DA9}">
      <dgm:prSet phldrT="[텍스트]" custT="1"/>
      <dgm:spPr>
        <a:ln>
          <a:solidFill>
            <a:srgbClr val="000099"/>
          </a:solidFill>
        </a:ln>
      </dgm:spPr>
      <dgm:t>
        <a:bodyPr/>
        <a:lstStyle/>
        <a:p>
          <a:pPr latinLnBrk="1"/>
          <a:r>
            <a:rPr lang="en-US" altLang="ko-KR" sz="1400" b="1" dirty="0" smtClean="0">
              <a:latin typeface="+mn-ea"/>
              <a:ea typeface="+mn-ea"/>
            </a:rPr>
            <a:t>VHF 2</a:t>
          </a:r>
          <a:r>
            <a:rPr lang="ko-KR" altLang="en-US" sz="1400" b="1" dirty="0" smtClean="0">
              <a:latin typeface="+mn-ea"/>
              <a:ea typeface="+mn-ea"/>
            </a:rPr>
            <a:t>대</a:t>
          </a:r>
          <a:endParaRPr lang="ko-KR" altLang="en-US" sz="1400" b="1" dirty="0">
            <a:latin typeface="+mn-ea"/>
            <a:ea typeface="+mn-ea"/>
          </a:endParaRPr>
        </a:p>
      </dgm:t>
    </dgm:pt>
    <dgm:pt modelId="{C3D51EA5-A5F9-425A-9EA6-C2F410F6EE06}" type="parTrans" cxnId="{8D2A6381-B39E-4A7A-9493-F7D08B3F1DD6}">
      <dgm:prSet custT="1"/>
      <dgm:spPr>
        <a:ln>
          <a:solidFill>
            <a:srgbClr val="000099"/>
          </a:solidFill>
        </a:ln>
      </dgm:spPr>
      <dgm:t>
        <a:bodyPr/>
        <a:lstStyle/>
        <a:p>
          <a:pPr latinLnBrk="1"/>
          <a:endParaRPr lang="ko-KR" altLang="en-US" sz="1400" b="1">
            <a:latin typeface="+mn-ea"/>
            <a:ea typeface="+mn-ea"/>
          </a:endParaRPr>
        </a:p>
      </dgm:t>
    </dgm:pt>
    <dgm:pt modelId="{5AEDF8D9-B347-47BB-89D1-447799045B41}" type="sibTrans" cxnId="{8D2A6381-B39E-4A7A-9493-F7D08B3F1DD6}">
      <dgm:prSet/>
      <dgm:spPr/>
      <dgm:t>
        <a:bodyPr/>
        <a:lstStyle/>
        <a:p>
          <a:pPr latinLnBrk="1"/>
          <a:endParaRPr lang="ko-KR" altLang="en-US" sz="1400" b="1">
            <a:latin typeface="+mn-ea"/>
            <a:ea typeface="+mn-ea"/>
          </a:endParaRPr>
        </a:p>
      </dgm:t>
    </dgm:pt>
    <dgm:pt modelId="{F8A3F1DE-4E81-482A-A2B4-AF27BDBCFF47}">
      <dgm:prSet phldrT="[텍스트]" custT="1"/>
      <dgm:spPr>
        <a:ln>
          <a:solidFill>
            <a:srgbClr val="000099"/>
          </a:solidFill>
        </a:ln>
      </dgm:spPr>
      <dgm:t>
        <a:bodyPr/>
        <a:lstStyle/>
        <a:p>
          <a:pPr latinLnBrk="1"/>
          <a:r>
            <a:rPr lang="en-US" altLang="ko-KR" sz="1400" b="1" dirty="0" smtClean="0">
              <a:latin typeface="+mn-ea"/>
              <a:ea typeface="+mn-ea"/>
            </a:rPr>
            <a:t>INM-C</a:t>
          </a:r>
          <a:endParaRPr lang="ko-KR" altLang="en-US" sz="1400" b="1" dirty="0">
            <a:latin typeface="+mn-ea"/>
            <a:ea typeface="+mn-ea"/>
          </a:endParaRPr>
        </a:p>
      </dgm:t>
    </dgm:pt>
    <dgm:pt modelId="{1184E0BB-75E9-49ED-AA37-4E8E754DB13B}" type="parTrans" cxnId="{4F2F0597-C869-4090-865D-F136CBD5E782}">
      <dgm:prSet custT="1"/>
      <dgm:spPr>
        <a:ln>
          <a:solidFill>
            <a:srgbClr val="000099"/>
          </a:solidFill>
        </a:ln>
      </dgm:spPr>
      <dgm:t>
        <a:bodyPr/>
        <a:lstStyle/>
        <a:p>
          <a:pPr latinLnBrk="1"/>
          <a:endParaRPr lang="ko-KR" altLang="en-US" sz="1400" b="1">
            <a:latin typeface="+mn-ea"/>
            <a:ea typeface="+mn-ea"/>
          </a:endParaRPr>
        </a:p>
      </dgm:t>
    </dgm:pt>
    <dgm:pt modelId="{C038B718-9063-461B-8FDA-D4D93D66545A}" type="sibTrans" cxnId="{4F2F0597-C869-4090-865D-F136CBD5E782}">
      <dgm:prSet/>
      <dgm:spPr/>
      <dgm:t>
        <a:bodyPr/>
        <a:lstStyle/>
        <a:p>
          <a:pPr latinLnBrk="1"/>
          <a:endParaRPr lang="ko-KR" altLang="en-US" sz="1400" b="1">
            <a:latin typeface="+mn-ea"/>
            <a:ea typeface="+mn-ea"/>
          </a:endParaRPr>
        </a:p>
      </dgm:t>
    </dgm:pt>
    <dgm:pt modelId="{D716D11F-EAA8-46BF-9F6A-6C0EE8AFAFBA}">
      <dgm:prSet phldrT="[텍스트]" custT="1"/>
      <dgm:spPr>
        <a:ln>
          <a:solidFill>
            <a:srgbClr val="000099"/>
          </a:solidFill>
        </a:ln>
      </dgm:spPr>
      <dgm:t>
        <a:bodyPr/>
        <a:lstStyle/>
        <a:p>
          <a:pPr latinLnBrk="1"/>
          <a:r>
            <a:rPr lang="en-US" altLang="ko-KR" sz="1400" b="1" dirty="0" smtClean="0">
              <a:latin typeface="+mn-ea"/>
              <a:ea typeface="+mn-ea"/>
            </a:rPr>
            <a:t>MF/HF</a:t>
          </a:r>
          <a:endParaRPr lang="ko-KR" altLang="en-US" sz="1400" b="1" dirty="0">
            <a:latin typeface="+mn-ea"/>
            <a:ea typeface="+mn-ea"/>
          </a:endParaRPr>
        </a:p>
      </dgm:t>
    </dgm:pt>
    <dgm:pt modelId="{7E9D6C47-D73B-4DF2-8F87-D606C5C14C87}" type="parTrans" cxnId="{D4D77752-4AB3-46D7-82CC-36894D384FD2}">
      <dgm:prSet custT="1"/>
      <dgm:spPr>
        <a:ln>
          <a:solidFill>
            <a:srgbClr val="000099"/>
          </a:solidFill>
        </a:ln>
      </dgm:spPr>
      <dgm:t>
        <a:bodyPr/>
        <a:lstStyle/>
        <a:p>
          <a:pPr latinLnBrk="1"/>
          <a:endParaRPr lang="ko-KR" altLang="en-US" sz="1400" b="1">
            <a:latin typeface="+mn-ea"/>
            <a:ea typeface="+mn-ea"/>
          </a:endParaRPr>
        </a:p>
      </dgm:t>
    </dgm:pt>
    <dgm:pt modelId="{0F1485C5-C105-428B-B063-5CED373F8BEA}" type="sibTrans" cxnId="{D4D77752-4AB3-46D7-82CC-36894D384FD2}">
      <dgm:prSet/>
      <dgm:spPr/>
      <dgm:t>
        <a:bodyPr/>
        <a:lstStyle/>
        <a:p>
          <a:pPr latinLnBrk="1"/>
          <a:endParaRPr lang="ko-KR" altLang="en-US" sz="1400" b="1">
            <a:latin typeface="+mn-ea"/>
            <a:ea typeface="+mn-ea"/>
          </a:endParaRPr>
        </a:p>
      </dgm:t>
    </dgm:pt>
    <dgm:pt modelId="{8177B95E-7C84-4CEE-8C59-2241DDC1AF0C}">
      <dgm:prSet phldrT="[텍스트]" custT="1"/>
      <dgm:spPr>
        <a:ln>
          <a:solidFill>
            <a:srgbClr val="000099"/>
          </a:solidFill>
        </a:ln>
      </dgm:spPr>
      <dgm:t>
        <a:bodyPr/>
        <a:lstStyle/>
        <a:p>
          <a:pPr latinLnBrk="1"/>
          <a:r>
            <a:rPr lang="en-US" altLang="ko-KR" sz="1400" b="1" dirty="0" smtClean="0">
              <a:latin typeface="+mn-ea"/>
              <a:ea typeface="+mn-ea"/>
            </a:rPr>
            <a:t>RADAR</a:t>
          </a:r>
          <a:endParaRPr lang="ko-KR" altLang="en-US" sz="1400" b="1" dirty="0">
            <a:latin typeface="+mn-ea"/>
            <a:ea typeface="+mn-ea"/>
          </a:endParaRPr>
        </a:p>
      </dgm:t>
    </dgm:pt>
    <dgm:pt modelId="{81B5B2AC-D95B-40F0-9BF0-1F82B6D3BDB2}" type="parTrans" cxnId="{F657E413-C88E-4377-AD54-143FFAC25D21}">
      <dgm:prSet custT="1"/>
      <dgm:spPr>
        <a:ln>
          <a:solidFill>
            <a:srgbClr val="000099"/>
          </a:solidFill>
        </a:ln>
      </dgm:spPr>
      <dgm:t>
        <a:bodyPr/>
        <a:lstStyle/>
        <a:p>
          <a:pPr latinLnBrk="1"/>
          <a:endParaRPr lang="ko-KR" altLang="en-US" sz="1400" b="1">
            <a:latin typeface="+mn-ea"/>
            <a:ea typeface="+mn-ea"/>
          </a:endParaRPr>
        </a:p>
      </dgm:t>
    </dgm:pt>
    <dgm:pt modelId="{6CB1A602-4B4B-4CBF-A692-351A542A7FD6}" type="sibTrans" cxnId="{F657E413-C88E-4377-AD54-143FFAC25D21}">
      <dgm:prSet/>
      <dgm:spPr/>
      <dgm:t>
        <a:bodyPr/>
        <a:lstStyle/>
        <a:p>
          <a:pPr latinLnBrk="1"/>
          <a:endParaRPr lang="ko-KR" altLang="en-US" sz="1400" b="1">
            <a:latin typeface="+mn-ea"/>
            <a:ea typeface="+mn-ea"/>
          </a:endParaRPr>
        </a:p>
      </dgm:t>
    </dgm:pt>
    <dgm:pt modelId="{90C16B2D-B4E5-4801-968B-BCE6157552D0}">
      <dgm:prSet phldrT="[텍스트]" custT="1"/>
      <dgm:spPr>
        <a:ln>
          <a:solidFill>
            <a:srgbClr val="000099"/>
          </a:solidFill>
        </a:ln>
      </dgm:spPr>
      <dgm:t>
        <a:bodyPr/>
        <a:lstStyle/>
        <a:p>
          <a:pPr latinLnBrk="1"/>
          <a:r>
            <a:rPr lang="en-US" altLang="ko-KR" sz="1400" b="1" dirty="0" smtClean="0">
              <a:latin typeface="+mn-ea"/>
              <a:ea typeface="+mn-ea"/>
            </a:rPr>
            <a:t>ECDIS</a:t>
          </a:r>
          <a:endParaRPr lang="ko-KR" altLang="en-US" sz="1400" b="1" dirty="0">
            <a:latin typeface="+mn-ea"/>
            <a:ea typeface="+mn-ea"/>
          </a:endParaRPr>
        </a:p>
      </dgm:t>
    </dgm:pt>
    <dgm:pt modelId="{4CB99556-AFF9-431A-8D3E-4375F0A1F0A8}" type="parTrans" cxnId="{2B9DDA71-5AB6-427B-9F97-F33972E0B879}">
      <dgm:prSet custT="1"/>
      <dgm:spPr>
        <a:ln>
          <a:solidFill>
            <a:srgbClr val="000099"/>
          </a:solidFill>
        </a:ln>
      </dgm:spPr>
      <dgm:t>
        <a:bodyPr/>
        <a:lstStyle/>
        <a:p>
          <a:pPr latinLnBrk="1"/>
          <a:endParaRPr lang="ko-KR" altLang="en-US" sz="1400" b="1">
            <a:latin typeface="+mn-ea"/>
            <a:ea typeface="+mn-ea"/>
          </a:endParaRPr>
        </a:p>
      </dgm:t>
    </dgm:pt>
    <dgm:pt modelId="{0D18D9BA-B533-4A5F-AE8A-D79ADF8E97C5}" type="sibTrans" cxnId="{2B9DDA71-5AB6-427B-9F97-F33972E0B879}">
      <dgm:prSet/>
      <dgm:spPr/>
      <dgm:t>
        <a:bodyPr/>
        <a:lstStyle/>
        <a:p>
          <a:pPr latinLnBrk="1"/>
          <a:endParaRPr lang="ko-KR" altLang="en-US" sz="1400" b="1">
            <a:latin typeface="+mn-ea"/>
            <a:ea typeface="+mn-ea"/>
          </a:endParaRPr>
        </a:p>
      </dgm:t>
    </dgm:pt>
    <dgm:pt modelId="{3A826F05-983F-439F-AB52-765DD5546D21}">
      <dgm:prSet phldrT="[텍스트]" custT="1"/>
      <dgm:spPr>
        <a:ln>
          <a:solidFill>
            <a:srgbClr val="000099"/>
          </a:solidFill>
        </a:ln>
      </dgm:spPr>
      <dgm:t>
        <a:bodyPr/>
        <a:lstStyle/>
        <a:p>
          <a:pPr latinLnBrk="1"/>
          <a:r>
            <a:rPr lang="en-US" altLang="ko-KR" sz="1400" b="1" dirty="0" smtClean="0">
              <a:latin typeface="+mn-ea"/>
              <a:ea typeface="+mn-ea"/>
            </a:rPr>
            <a:t>AIS</a:t>
          </a:r>
          <a:endParaRPr lang="ko-KR" altLang="en-US" sz="1400" b="1" dirty="0">
            <a:latin typeface="+mn-ea"/>
            <a:ea typeface="+mn-ea"/>
          </a:endParaRPr>
        </a:p>
      </dgm:t>
    </dgm:pt>
    <dgm:pt modelId="{3DA12B6E-E32F-4FCE-AEC9-FE3D9DC1E860}" type="parTrans" cxnId="{75C62694-FE3C-4C6F-BBED-DA9EE4BCECFC}">
      <dgm:prSet custT="1"/>
      <dgm:spPr>
        <a:ln>
          <a:solidFill>
            <a:srgbClr val="000099"/>
          </a:solidFill>
        </a:ln>
      </dgm:spPr>
      <dgm:t>
        <a:bodyPr/>
        <a:lstStyle/>
        <a:p>
          <a:pPr latinLnBrk="1"/>
          <a:endParaRPr lang="ko-KR" altLang="en-US" sz="1400" b="1">
            <a:latin typeface="+mn-ea"/>
            <a:ea typeface="+mn-ea"/>
          </a:endParaRPr>
        </a:p>
      </dgm:t>
    </dgm:pt>
    <dgm:pt modelId="{6BA254B4-3C99-4C40-91A5-0FA0ACA5A7D8}" type="sibTrans" cxnId="{75C62694-FE3C-4C6F-BBED-DA9EE4BCECFC}">
      <dgm:prSet/>
      <dgm:spPr/>
      <dgm:t>
        <a:bodyPr/>
        <a:lstStyle/>
        <a:p>
          <a:pPr latinLnBrk="1"/>
          <a:endParaRPr lang="ko-KR" altLang="en-US" sz="1400" b="1">
            <a:latin typeface="+mn-ea"/>
            <a:ea typeface="+mn-ea"/>
          </a:endParaRPr>
        </a:p>
      </dgm:t>
    </dgm:pt>
    <dgm:pt modelId="{F400CF38-0232-469B-B488-F50DF7FB8DE1}" type="pres">
      <dgm:prSet presAssocID="{CCFDA0A3-6BC7-458D-9F89-B29C2EEB0961}" presName="diagram" presStyleCnt="0">
        <dgm:presLayoutVars>
          <dgm:chPref val="1"/>
          <dgm:dir/>
          <dgm:animOne val="branch"/>
          <dgm:animLvl val="lvl"/>
          <dgm:resizeHandles val="exact"/>
        </dgm:presLayoutVars>
      </dgm:prSet>
      <dgm:spPr/>
      <dgm:t>
        <a:bodyPr/>
        <a:lstStyle/>
        <a:p>
          <a:pPr latinLnBrk="1"/>
          <a:endParaRPr lang="ko-KR" altLang="en-US"/>
        </a:p>
      </dgm:t>
    </dgm:pt>
    <dgm:pt modelId="{B96AD7DD-D09D-4445-8AAE-73CFEBCF4BB8}" type="pres">
      <dgm:prSet presAssocID="{2C74E9CE-ECC7-4E8D-A09A-2BE2810E00CE}" presName="root1" presStyleCnt="0"/>
      <dgm:spPr/>
    </dgm:pt>
    <dgm:pt modelId="{1B0D0785-6130-4863-9EF7-AA7F378DBDE1}" type="pres">
      <dgm:prSet presAssocID="{2C74E9CE-ECC7-4E8D-A09A-2BE2810E00CE}" presName="LevelOneTextNode" presStyleLbl="node0" presStyleIdx="0" presStyleCnt="1">
        <dgm:presLayoutVars>
          <dgm:chPref val="3"/>
        </dgm:presLayoutVars>
      </dgm:prSet>
      <dgm:spPr/>
      <dgm:t>
        <a:bodyPr/>
        <a:lstStyle/>
        <a:p>
          <a:pPr latinLnBrk="1"/>
          <a:endParaRPr lang="ko-KR" altLang="en-US"/>
        </a:p>
      </dgm:t>
    </dgm:pt>
    <dgm:pt modelId="{1A329398-C136-4C94-B504-B4A7B9A1C93B}" type="pres">
      <dgm:prSet presAssocID="{2C74E9CE-ECC7-4E8D-A09A-2BE2810E00CE}" presName="level2hierChild" presStyleCnt="0"/>
      <dgm:spPr/>
    </dgm:pt>
    <dgm:pt modelId="{89BE7E05-19A4-452A-AB45-456114FDD4DB}" type="pres">
      <dgm:prSet presAssocID="{C3D51EA5-A5F9-425A-9EA6-C2F410F6EE06}" presName="conn2-1" presStyleLbl="parChTrans1D2" presStyleIdx="0" presStyleCnt="6"/>
      <dgm:spPr/>
      <dgm:t>
        <a:bodyPr/>
        <a:lstStyle/>
        <a:p>
          <a:pPr latinLnBrk="1"/>
          <a:endParaRPr lang="ko-KR" altLang="en-US"/>
        </a:p>
      </dgm:t>
    </dgm:pt>
    <dgm:pt modelId="{9C40D63E-FA39-487A-994B-A977931DE02B}" type="pres">
      <dgm:prSet presAssocID="{C3D51EA5-A5F9-425A-9EA6-C2F410F6EE06}" presName="connTx" presStyleLbl="parChTrans1D2" presStyleIdx="0" presStyleCnt="6"/>
      <dgm:spPr/>
      <dgm:t>
        <a:bodyPr/>
        <a:lstStyle/>
        <a:p>
          <a:pPr latinLnBrk="1"/>
          <a:endParaRPr lang="ko-KR" altLang="en-US"/>
        </a:p>
      </dgm:t>
    </dgm:pt>
    <dgm:pt modelId="{6D8E36F5-ECA4-4257-8902-CA2FE5E6089F}" type="pres">
      <dgm:prSet presAssocID="{CFFBC7B5-573D-49D7-9AD5-39635DE65DA9}" presName="root2" presStyleCnt="0"/>
      <dgm:spPr/>
    </dgm:pt>
    <dgm:pt modelId="{BEE6F0EC-C7AF-48B9-83B1-249BE9EDFA65}" type="pres">
      <dgm:prSet presAssocID="{CFFBC7B5-573D-49D7-9AD5-39635DE65DA9}" presName="LevelTwoTextNode" presStyleLbl="node2" presStyleIdx="0" presStyleCnt="6">
        <dgm:presLayoutVars>
          <dgm:chPref val="3"/>
        </dgm:presLayoutVars>
      </dgm:prSet>
      <dgm:spPr/>
      <dgm:t>
        <a:bodyPr/>
        <a:lstStyle/>
        <a:p>
          <a:pPr latinLnBrk="1"/>
          <a:endParaRPr lang="ko-KR" altLang="en-US"/>
        </a:p>
      </dgm:t>
    </dgm:pt>
    <dgm:pt modelId="{4FD81AA8-62D3-4FE1-8E38-DE517D8314EF}" type="pres">
      <dgm:prSet presAssocID="{CFFBC7B5-573D-49D7-9AD5-39635DE65DA9}" presName="level3hierChild" presStyleCnt="0"/>
      <dgm:spPr/>
    </dgm:pt>
    <dgm:pt modelId="{42F8F37F-F12D-4CAF-A958-E2C17779E017}" type="pres">
      <dgm:prSet presAssocID="{7E9D6C47-D73B-4DF2-8F87-D606C5C14C87}" presName="conn2-1" presStyleLbl="parChTrans1D2" presStyleIdx="1" presStyleCnt="6"/>
      <dgm:spPr/>
      <dgm:t>
        <a:bodyPr/>
        <a:lstStyle/>
        <a:p>
          <a:pPr latinLnBrk="1"/>
          <a:endParaRPr lang="ko-KR" altLang="en-US"/>
        </a:p>
      </dgm:t>
    </dgm:pt>
    <dgm:pt modelId="{EE72FB60-A4D5-4FC6-8054-224E2A93E1C9}" type="pres">
      <dgm:prSet presAssocID="{7E9D6C47-D73B-4DF2-8F87-D606C5C14C87}" presName="connTx" presStyleLbl="parChTrans1D2" presStyleIdx="1" presStyleCnt="6"/>
      <dgm:spPr/>
      <dgm:t>
        <a:bodyPr/>
        <a:lstStyle/>
        <a:p>
          <a:pPr latinLnBrk="1"/>
          <a:endParaRPr lang="ko-KR" altLang="en-US"/>
        </a:p>
      </dgm:t>
    </dgm:pt>
    <dgm:pt modelId="{2F717910-C12A-48BD-922F-A9D97F9E1596}" type="pres">
      <dgm:prSet presAssocID="{D716D11F-EAA8-46BF-9F6A-6C0EE8AFAFBA}" presName="root2" presStyleCnt="0"/>
      <dgm:spPr/>
    </dgm:pt>
    <dgm:pt modelId="{C592D224-FEF7-4CC5-913C-20FEAB58343D}" type="pres">
      <dgm:prSet presAssocID="{D716D11F-EAA8-46BF-9F6A-6C0EE8AFAFBA}" presName="LevelTwoTextNode" presStyleLbl="node2" presStyleIdx="1" presStyleCnt="6">
        <dgm:presLayoutVars>
          <dgm:chPref val="3"/>
        </dgm:presLayoutVars>
      </dgm:prSet>
      <dgm:spPr/>
      <dgm:t>
        <a:bodyPr/>
        <a:lstStyle/>
        <a:p>
          <a:pPr latinLnBrk="1"/>
          <a:endParaRPr lang="ko-KR" altLang="en-US"/>
        </a:p>
      </dgm:t>
    </dgm:pt>
    <dgm:pt modelId="{78AB4E66-3C9D-406B-BCAD-41239075E180}" type="pres">
      <dgm:prSet presAssocID="{D716D11F-EAA8-46BF-9F6A-6C0EE8AFAFBA}" presName="level3hierChild" presStyleCnt="0"/>
      <dgm:spPr/>
    </dgm:pt>
    <dgm:pt modelId="{E7AB5E95-B055-47AD-A431-0E057C579C20}" type="pres">
      <dgm:prSet presAssocID="{1184E0BB-75E9-49ED-AA37-4E8E754DB13B}" presName="conn2-1" presStyleLbl="parChTrans1D2" presStyleIdx="2" presStyleCnt="6"/>
      <dgm:spPr/>
      <dgm:t>
        <a:bodyPr/>
        <a:lstStyle/>
        <a:p>
          <a:pPr latinLnBrk="1"/>
          <a:endParaRPr lang="ko-KR" altLang="en-US"/>
        </a:p>
      </dgm:t>
    </dgm:pt>
    <dgm:pt modelId="{53999094-9E4E-40E6-94CE-00AD8DB01E85}" type="pres">
      <dgm:prSet presAssocID="{1184E0BB-75E9-49ED-AA37-4E8E754DB13B}" presName="connTx" presStyleLbl="parChTrans1D2" presStyleIdx="2" presStyleCnt="6"/>
      <dgm:spPr/>
      <dgm:t>
        <a:bodyPr/>
        <a:lstStyle/>
        <a:p>
          <a:pPr latinLnBrk="1"/>
          <a:endParaRPr lang="ko-KR" altLang="en-US"/>
        </a:p>
      </dgm:t>
    </dgm:pt>
    <dgm:pt modelId="{6D267DDF-A89D-4138-AA5B-3225DB4F289C}" type="pres">
      <dgm:prSet presAssocID="{F8A3F1DE-4E81-482A-A2B4-AF27BDBCFF47}" presName="root2" presStyleCnt="0"/>
      <dgm:spPr/>
    </dgm:pt>
    <dgm:pt modelId="{B33019AD-F4F4-4C44-BB93-791B4BD7BD2D}" type="pres">
      <dgm:prSet presAssocID="{F8A3F1DE-4E81-482A-A2B4-AF27BDBCFF47}" presName="LevelTwoTextNode" presStyleLbl="node2" presStyleIdx="2" presStyleCnt="6">
        <dgm:presLayoutVars>
          <dgm:chPref val="3"/>
        </dgm:presLayoutVars>
      </dgm:prSet>
      <dgm:spPr/>
      <dgm:t>
        <a:bodyPr/>
        <a:lstStyle/>
        <a:p>
          <a:pPr latinLnBrk="1"/>
          <a:endParaRPr lang="ko-KR" altLang="en-US"/>
        </a:p>
      </dgm:t>
    </dgm:pt>
    <dgm:pt modelId="{442C0FA0-BB61-4137-8847-F9439D61E12F}" type="pres">
      <dgm:prSet presAssocID="{F8A3F1DE-4E81-482A-A2B4-AF27BDBCFF47}" presName="level3hierChild" presStyleCnt="0"/>
      <dgm:spPr/>
    </dgm:pt>
    <dgm:pt modelId="{28A06A8B-5135-4E9F-850D-AD5E9276DB7F}" type="pres">
      <dgm:prSet presAssocID="{81B5B2AC-D95B-40F0-9BF0-1F82B6D3BDB2}" presName="conn2-1" presStyleLbl="parChTrans1D2" presStyleIdx="3" presStyleCnt="6"/>
      <dgm:spPr/>
      <dgm:t>
        <a:bodyPr/>
        <a:lstStyle/>
        <a:p>
          <a:pPr latinLnBrk="1"/>
          <a:endParaRPr lang="ko-KR" altLang="en-US"/>
        </a:p>
      </dgm:t>
    </dgm:pt>
    <dgm:pt modelId="{656353B8-BD13-4C75-9791-E23225A0B10E}" type="pres">
      <dgm:prSet presAssocID="{81B5B2AC-D95B-40F0-9BF0-1F82B6D3BDB2}" presName="connTx" presStyleLbl="parChTrans1D2" presStyleIdx="3" presStyleCnt="6"/>
      <dgm:spPr/>
      <dgm:t>
        <a:bodyPr/>
        <a:lstStyle/>
        <a:p>
          <a:pPr latinLnBrk="1"/>
          <a:endParaRPr lang="ko-KR" altLang="en-US"/>
        </a:p>
      </dgm:t>
    </dgm:pt>
    <dgm:pt modelId="{FEBA20D8-778D-4ED5-BDAA-6C2EBDA6B94C}" type="pres">
      <dgm:prSet presAssocID="{8177B95E-7C84-4CEE-8C59-2241DDC1AF0C}" presName="root2" presStyleCnt="0"/>
      <dgm:spPr/>
    </dgm:pt>
    <dgm:pt modelId="{40CEA1FD-8FE6-48D9-BD2D-46D59D31467B}" type="pres">
      <dgm:prSet presAssocID="{8177B95E-7C84-4CEE-8C59-2241DDC1AF0C}" presName="LevelTwoTextNode" presStyleLbl="node2" presStyleIdx="3" presStyleCnt="6">
        <dgm:presLayoutVars>
          <dgm:chPref val="3"/>
        </dgm:presLayoutVars>
      </dgm:prSet>
      <dgm:spPr/>
      <dgm:t>
        <a:bodyPr/>
        <a:lstStyle/>
        <a:p>
          <a:pPr latinLnBrk="1"/>
          <a:endParaRPr lang="ko-KR" altLang="en-US"/>
        </a:p>
      </dgm:t>
    </dgm:pt>
    <dgm:pt modelId="{B70346B7-3F71-45A3-94D3-19D05BAD06BA}" type="pres">
      <dgm:prSet presAssocID="{8177B95E-7C84-4CEE-8C59-2241DDC1AF0C}" presName="level3hierChild" presStyleCnt="0"/>
      <dgm:spPr/>
    </dgm:pt>
    <dgm:pt modelId="{85A83AA3-93F4-4E1A-87D2-576F9C7AB5B7}" type="pres">
      <dgm:prSet presAssocID="{4CB99556-AFF9-431A-8D3E-4375F0A1F0A8}" presName="conn2-1" presStyleLbl="parChTrans1D2" presStyleIdx="4" presStyleCnt="6"/>
      <dgm:spPr/>
      <dgm:t>
        <a:bodyPr/>
        <a:lstStyle/>
        <a:p>
          <a:pPr latinLnBrk="1"/>
          <a:endParaRPr lang="ko-KR" altLang="en-US"/>
        </a:p>
      </dgm:t>
    </dgm:pt>
    <dgm:pt modelId="{DD1DD0A9-AB74-4078-A45F-59EFB9070B49}" type="pres">
      <dgm:prSet presAssocID="{4CB99556-AFF9-431A-8D3E-4375F0A1F0A8}" presName="connTx" presStyleLbl="parChTrans1D2" presStyleIdx="4" presStyleCnt="6"/>
      <dgm:spPr/>
      <dgm:t>
        <a:bodyPr/>
        <a:lstStyle/>
        <a:p>
          <a:pPr latinLnBrk="1"/>
          <a:endParaRPr lang="ko-KR" altLang="en-US"/>
        </a:p>
      </dgm:t>
    </dgm:pt>
    <dgm:pt modelId="{94319B94-EC72-4512-9D2A-DF1BBFFF9289}" type="pres">
      <dgm:prSet presAssocID="{90C16B2D-B4E5-4801-968B-BCE6157552D0}" presName="root2" presStyleCnt="0"/>
      <dgm:spPr/>
    </dgm:pt>
    <dgm:pt modelId="{5D8E780E-652E-48D1-A630-504DC47555C1}" type="pres">
      <dgm:prSet presAssocID="{90C16B2D-B4E5-4801-968B-BCE6157552D0}" presName="LevelTwoTextNode" presStyleLbl="node2" presStyleIdx="4" presStyleCnt="6">
        <dgm:presLayoutVars>
          <dgm:chPref val="3"/>
        </dgm:presLayoutVars>
      </dgm:prSet>
      <dgm:spPr/>
      <dgm:t>
        <a:bodyPr/>
        <a:lstStyle/>
        <a:p>
          <a:pPr latinLnBrk="1"/>
          <a:endParaRPr lang="ko-KR" altLang="en-US"/>
        </a:p>
      </dgm:t>
    </dgm:pt>
    <dgm:pt modelId="{58B94378-D7CC-47E8-BC3D-E56DDDC6135E}" type="pres">
      <dgm:prSet presAssocID="{90C16B2D-B4E5-4801-968B-BCE6157552D0}" presName="level3hierChild" presStyleCnt="0"/>
      <dgm:spPr/>
    </dgm:pt>
    <dgm:pt modelId="{909CB30C-2CDC-4BDE-B4DE-A39D74EA2620}" type="pres">
      <dgm:prSet presAssocID="{3DA12B6E-E32F-4FCE-AEC9-FE3D9DC1E860}" presName="conn2-1" presStyleLbl="parChTrans1D2" presStyleIdx="5" presStyleCnt="6"/>
      <dgm:spPr/>
      <dgm:t>
        <a:bodyPr/>
        <a:lstStyle/>
        <a:p>
          <a:pPr latinLnBrk="1"/>
          <a:endParaRPr lang="ko-KR" altLang="en-US"/>
        </a:p>
      </dgm:t>
    </dgm:pt>
    <dgm:pt modelId="{BFC31D8B-99ED-4BE1-8986-F0D01846036C}" type="pres">
      <dgm:prSet presAssocID="{3DA12B6E-E32F-4FCE-AEC9-FE3D9DC1E860}" presName="connTx" presStyleLbl="parChTrans1D2" presStyleIdx="5" presStyleCnt="6"/>
      <dgm:spPr/>
      <dgm:t>
        <a:bodyPr/>
        <a:lstStyle/>
        <a:p>
          <a:pPr latinLnBrk="1"/>
          <a:endParaRPr lang="ko-KR" altLang="en-US"/>
        </a:p>
      </dgm:t>
    </dgm:pt>
    <dgm:pt modelId="{863C1415-92B1-46BA-AB25-C66975B8F0CE}" type="pres">
      <dgm:prSet presAssocID="{3A826F05-983F-439F-AB52-765DD5546D21}" presName="root2" presStyleCnt="0"/>
      <dgm:spPr/>
    </dgm:pt>
    <dgm:pt modelId="{345A19F5-4418-47E0-AB83-89295BC8564D}" type="pres">
      <dgm:prSet presAssocID="{3A826F05-983F-439F-AB52-765DD5546D21}" presName="LevelTwoTextNode" presStyleLbl="node2" presStyleIdx="5" presStyleCnt="6">
        <dgm:presLayoutVars>
          <dgm:chPref val="3"/>
        </dgm:presLayoutVars>
      </dgm:prSet>
      <dgm:spPr/>
      <dgm:t>
        <a:bodyPr/>
        <a:lstStyle/>
        <a:p>
          <a:pPr latinLnBrk="1"/>
          <a:endParaRPr lang="ko-KR" altLang="en-US"/>
        </a:p>
      </dgm:t>
    </dgm:pt>
    <dgm:pt modelId="{32CDF446-6955-4E8D-9D9D-318921023EF8}" type="pres">
      <dgm:prSet presAssocID="{3A826F05-983F-439F-AB52-765DD5546D21}" presName="level3hierChild" presStyleCnt="0"/>
      <dgm:spPr/>
    </dgm:pt>
  </dgm:ptLst>
  <dgm:cxnLst>
    <dgm:cxn modelId="{15D88247-F8D7-4098-90BC-42853E0E344D}" type="presOf" srcId="{7E9D6C47-D73B-4DF2-8F87-D606C5C14C87}" destId="{EE72FB60-A4D5-4FC6-8054-224E2A93E1C9}" srcOrd="1" destOrd="0" presId="urn:microsoft.com/office/officeart/2005/8/layout/hierarchy2"/>
    <dgm:cxn modelId="{75C62694-FE3C-4C6F-BBED-DA9EE4BCECFC}" srcId="{2C74E9CE-ECC7-4E8D-A09A-2BE2810E00CE}" destId="{3A826F05-983F-439F-AB52-765DD5546D21}" srcOrd="5" destOrd="0" parTransId="{3DA12B6E-E32F-4FCE-AEC9-FE3D9DC1E860}" sibTransId="{6BA254B4-3C99-4C40-91A5-0FA0ACA5A7D8}"/>
    <dgm:cxn modelId="{294A1F77-B869-461B-9CD0-E1C83690C1E9}" type="presOf" srcId="{1184E0BB-75E9-49ED-AA37-4E8E754DB13B}" destId="{53999094-9E4E-40E6-94CE-00AD8DB01E85}" srcOrd="1" destOrd="0" presId="urn:microsoft.com/office/officeart/2005/8/layout/hierarchy2"/>
    <dgm:cxn modelId="{8D613BDB-6DD0-4843-AE40-EBD4077D565B}" type="presOf" srcId="{3DA12B6E-E32F-4FCE-AEC9-FE3D9DC1E860}" destId="{BFC31D8B-99ED-4BE1-8986-F0D01846036C}" srcOrd="1" destOrd="0" presId="urn:microsoft.com/office/officeart/2005/8/layout/hierarchy2"/>
    <dgm:cxn modelId="{03949F9E-96BA-45FC-BF74-A55115F4465F}" type="presOf" srcId="{F8A3F1DE-4E81-482A-A2B4-AF27BDBCFF47}" destId="{B33019AD-F4F4-4C44-BB93-791B4BD7BD2D}" srcOrd="0" destOrd="0" presId="urn:microsoft.com/office/officeart/2005/8/layout/hierarchy2"/>
    <dgm:cxn modelId="{D505C41A-BB32-4A18-87C1-8A71D0EF5F4B}" srcId="{CCFDA0A3-6BC7-458D-9F89-B29C2EEB0961}" destId="{2C74E9CE-ECC7-4E8D-A09A-2BE2810E00CE}" srcOrd="0" destOrd="0" parTransId="{DFB4D04C-F548-438D-99DF-CF80738E75F6}" sibTransId="{38D51F4F-183A-40F0-97CA-C72F4459D370}"/>
    <dgm:cxn modelId="{B542AF2E-8946-4D2B-BDEA-B337CC23302C}" type="presOf" srcId="{C3D51EA5-A5F9-425A-9EA6-C2F410F6EE06}" destId="{9C40D63E-FA39-487A-994B-A977931DE02B}" srcOrd="1" destOrd="0" presId="urn:microsoft.com/office/officeart/2005/8/layout/hierarchy2"/>
    <dgm:cxn modelId="{042055E4-82F4-4712-9AF0-DF2810829362}" type="presOf" srcId="{3DA12B6E-E32F-4FCE-AEC9-FE3D9DC1E860}" destId="{909CB30C-2CDC-4BDE-B4DE-A39D74EA2620}" srcOrd="0" destOrd="0" presId="urn:microsoft.com/office/officeart/2005/8/layout/hierarchy2"/>
    <dgm:cxn modelId="{2B9DDA71-5AB6-427B-9F97-F33972E0B879}" srcId="{2C74E9CE-ECC7-4E8D-A09A-2BE2810E00CE}" destId="{90C16B2D-B4E5-4801-968B-BCE6157552D0}" srcOrd="4" destOrd="0" parTransId="{4CB99556-AFF9-431A-8D3E-4375F0A1F0A8}" sibTransId="{0D18D9BA-B533-4A5F-AE8A-D79ADF8E97C5}"/>
    <dgm:cxn modelId="{D69F18A5-C67E-48A4-AF43-272423454D2E}" type="presOf" srcId="{CCFDA0A3-6BC7-458D-9F89-B29C2EEB0961}" destId="{F400CF38-0232-469B-B488-F50DF7FB8DE1}" srcOrd="0" destOrd="0" presId="urn:microsoft.com/office/officeart/2005/8/layout/hierarchy2"/>
    <dgm:cxn modelId="{FFFE3294-AF1B-44A9-BEDC-18D903B637C0}" type="presOf" srcId="{90C16B2D-B4E5-4801-968B-BCE6157552D0}" destId="{5D8E780E-652E-48D1-A630-504DC47555C1}" srcOrd="0" destOrd="0" presId="urn:microsoft.com/office/officeart/2005/8/layout/hierarchy2"/>
    <dgm:cxn modelId="{19A5BA64-A731-4103-A3AF-1B71951A3EB7}" type="presOf" srcId="{4CB99556-AFF9-431A-8D3E-4375F0A1F0A8}" destId="{DD1DD0A9-AB74-4078-A45F-59EFB9070B49}" srcOrd="1" destOrd="0" presId="urn:microsoft.com/office/officeart/2005/8/layout/hierarchy2"/>
    <dgm:cxn modelId="{FC65BA31-022E-4B4F-9423-9D8391C17592}" type="presOf" srcId="{8177B95E-7C84-4CEE-8C59-2241DDC1AF0C}" destId="{40CEA1FD-8FE6-48D9-BD2D-46D59D31467B}" srcOrd="0" destOrd="0" presId="urn:microsoft.com/office/officeart/2005/8/layout/hierarchy2"/>
    <dgm:cxn modelId="{68CD8D69-9EAB-4992-8CE0-0436BCAE707A}" type="presOf" srcId="{7E9D6C47-D73B-4DF2-8F87-D606C5C14C87}" destId="{42F8F37F-F12D-4CAF-A958-E2C17779E017}" srcOrd="0" destOrd="0" presId="urn:microsoft.com/office/officeart/2005/8/layout/hierarchy2"/>
    <dgm:cxn modelId="{D4D77752-4AB3-46D7-82CC-36894D384FD2}" srcId="{2C74E9CE-ECC7-4E8D-A09A-2BE2810E00CE}" destId="{D716D11F-EAA8-46BF-9F6A-6C0EE8AFAFBA}" srcOrd="1" destOrd="0" parTransId="{7E9D6C47-D73B-4DF2-8F87-D606C5C14C87}" sibTransId="{0F1485C5-C105-428B-B063-5CED373F8BEA}"/>
    <dgm:cxn modelId="{B80DB094-BE08-4014-BD11-7DC6414924AA}" type="presOf" srcId="{CFFBC7B5-573D-49D7-9AD5-39635DE65DA9}" destId="{BEE6F0EC-C7AF-48B9-83B1-249BE9EDFA65}" srcOrd="0" destOrd="0" presId="urn:microsoft.com/office/officeart/2005/8/layout/hierarchy2"/>
    <dgm:cxn modelId="{E834A39C-191E-4F85-B02D-048C76FE02DB}" type="presOf" srcId="{D716D11F-EAA8-46BF-9F6A-6C0EE8AFAFBA}" destId="{C592D224-FEF7-4CC5-913C-20FEAB58343D}" srcOrd="0" destOrd="0" presId="urn:microsoft.com/office/officeart/2005/8/layout/hierarchy2"/>
    <dgm:cxn modelId="{4F2F0597-C869-4090-865D-F136CBD5E782}" srcId="{2C74E9CE-ECC7-4E8D-A09A-2BE2810E00CE}" destId="{F8A3F1DE-4E81-482A-A2B4-AF27BDBCFF47}" srcOrd="2" destOrd="0" parTransId="{1184E0BB-75E9-49ED-AA37-4E8E754DB13B}" sibTransId="{C038B718-9063-461B-8FDA-D4D93D66545A}"/>
    <dgm:cxn modelId="{91F50E64-D70D-44F2-AE64-980D8A02987C}" type="presOf" srcId="{81B5B2AC-D95B-40F0-9BF0-1F82B6D3BDB2}" destId="{656353B8-BD13-4C75-9791-E23225A0B10E}" srcOrd="1" destOrd="0" presId="urn:microsoft.com/office/officeart/2005/8/layout/hierarchy2"/>
    <dgm:cxn modelId="{1CF8B7FA-6E91-4BF2-A322-BDDA6A989A05}" type="presOf" srcId="{1184E0BB-75E9-49ED-AA37-4E8E754DB13B}" destId="{E7AB5E95-B055-47AD-A431-0E057C579C20}" srcOrd="0" destOrd="0" presId="urn:microsoft.com/office/officeart/2005/8/layout/hierarchy2"/>
    <dgm:cxn modelId="{8D2A6381-B39E-4A7A-9493-F7D08B3F1DD6}" srcId="{2C74E9CE-ECC7-4E8D-A09A-2BE2810E00CE}" destId="{CFFBC7B5-573D-49D7-9AD5-39635DE65DA9}" srcOrd="0" destOrd="0" parTransId="{C3D51EA5-A5F9-425A-9EA6-C2F410F6EE06}" sibTransId="{5AEDF8D9-B347-47BB-89D1-447799045B41}"/>
    <dgm:cxn modelId="{CC266CDD-770D-48B0-9259-D49C13CF4543}" type="presOf" srcId="{C3D51EA5-A5F9-425A-9EA6-C2F410F6EE06}" destId="{89BE7E05-19A4-452A-AB45-456114FDD4DB}" srcOrd="0" destOrd="0" presId="urn:microsoft.com/office/officeart/2005/8/layout/hierarchy2"/>
    <dgm:cxn modelId="{2DB5AF63-7455-4D2D-B96E-59711305D670}" type="presOf" srcId="{81B5B2AC-D95B-40F0-9BF0-1F82B6D3BDB2}" destId="{28A06A8B-5135-4E9F-850D-AD5E9276DB7F}" srcOrd="0" destOrd="0" presId="urn:microsoft.com/office/officeart/2005/8/layout/hierarchy2"/>
    <dgm:cxn modelId="{E6F6CF0B-0266-4F56-90CF-B460C1FA7F32}" type="presOf" srcId="{4CB99556-AFF9-431A-8D3E-4375F0A1F0A8}" destId="{85A83AA3-93F4-4E1A-87D2-576F9C7AB5B7}" srcOrd="0" destOrd="0" presId="urn:microsoft.com/office/officeart/2005/8/layout/hierarchy2"/>
    <dgm:cxn modelId="{6205E087-CF06-4AC2-A826-DCCA4E65EFB3}" type="presOf" srcId="{2C74E9CE-ECC7-4E8D-A09A-2BE2810E00CE}" destId="{1B0D0785-6130-4863-9EF7-AA7F378DBDE1}" srcOrd="0" destOrd="0" presId="urn:microsoft.com/office/officeart/2005/8/layout/hierarchy2"/>
    <dgm:cxn modelId="{57C78775-A27F-4B9E-8CB0-7309EC304017}" type="presOf" srcId="{3A826F05-983F-439F-AB52-765DD5546D21}" destId="{345A19F5-4418-47E0-AB83-89295BC8564D}" srcOrd="0" destOrd="0" presId="urn:microsoft.com/office/officeart/2005/8/layout/hierarchy2"/>
    <dgm:cxn modelId="{F657E413-C88E-4377-AD54-143FFAC25D21}" srcId="{2C74E9CE-ECC7-4E8D-A09A-2BE2810E00CE}" destId="{8177B95E-7C84-4CEE-8C59-2241DDC1AF0C}" srcOrd="3" destOrd="0" parTransId="{81B5B2AC-D95B-40F0-9BF0-1F82B6D3BDB2}" sibTransId="{6CB1A602-4B4B-4CBF-A692-351A542A7FD6}"/>
    <dgm:cxn modelId="{B7862538-DE6A-4C05-BB45-BF13184AE645}" type="presParOf" srcId="{F400CF38-0232-469B-B488-F50DF7FB8DE1}" destId="{B96AD7DD-D09D-4445-8AAE-73CFEBCF4BB8}" srcOrd="0" destOrd="0" presId="urn:microsoft.com/office/officeart/2005/8/layout/hierarchy2"/>
    <dgm:cxn modelId="{E0FABFFE-4C38-4D25-AD48-45EE60B1CACE}" type="presParOf" srcId="{B96AD7DD-D09D-4445-8AAE-73CFEBCF4BB8}" destId="{1B0D0785-6130-4863-9EF7-AA7F378DBDE1}" srcOrd="0" destOrd="0" presId="urn:microsoft.com/office/officeart/2005/8/layout/hierarchy2"/>
    <dgm:cxn modelId="{64DCF834-C364-4794-8AE0-9E1D449EC885}" type="presParOf" srcId="{B96AD7DD-D09D-4445-8AAE-73CFEBCF4BB8}" destId="{1A329398-C136-4C94-B504-B4A7B9A1C93B}" srcOrd="1" destOrd="0" presId="urn:microsoft.com/office/officeart/2005/8/layout/hierarchy2"/>
    <dgm:cxn modelId="{02163F2D-2BC6-47C7-A840-898EE84DC5A9}" type="presParOf" srcId="{1A329398-C136-4C94-B504-B4A7B9A1C93B}" destId="{89BE7E05-19A4-452A-AB45-456114FDD4DB}" srcOrd="0" destOrd="0" presId="urn:microsoft.com/office/officeart/2005/8/layout/hierarchy2"/>
    <dgm:cxn modelId="{FABC2421-5219-4EFD-A2F2-8EDAC87A8F0C}" type="presParOf" srcId="{89BE7E05-19A4-452A-AB45-456114FDD4DB}" destId="{9C40D63E-FA39-487A-994B-A977931DE02B}" srcOrd="0" destOrd="0" presId="urn:microsoft.com/office/officeart/2005/8/layout/hierarchy2"/>
    <dgm:cxn modelId="{308378DA-4FA2-4063-8917-8C8FC68CDC9E}" type="presParOf" srcId="{1A329398-C136-4C94-B504-B4A7B9A1C93B}" destId="{6D8E36F5-ECA4-4257-8902-CA2FE5E6089F}" srcOrd="1" destOrd="0" presId="urn:microsoft.com/office/officeart/2005/8/layout/hierarchy2"/>
    <dgm:cxn modelId="{FCFDC3EB-4C93-45B4-9505-D748B8498770}" type="presParOf" srcId="{6D8E36F5-ECA4-4257-8902-CA2FE5E6089F}" destId="{BEE6F0EC-C7AF-48B9-83B1-249BE9EDFA65}" srcOrd="0" destOrd="0" presId="urn:microsoft.com/office/officeart/2005/8/layout/hierarchy2"/>
    <dgm:cxn modelId="{C6CABBE2-5F21-449B-82C7-C38680F9D5E9}" type="presParOf" srcId="{6D8E36F5-ECA4-4257-8902-CA2FE5E6089F}" destId="{4FD81AA8-62D3-4FE1-8E38-DE517D8314EF}" srcOrd="1" destOrd="0" presId="urn:microsoft.com/office/officeart/2005/8/layout/hierarchy2"/>
    <dgm:cxn modelId="{4F3DB986-EBBE-47AD-A2FD-C0F5DD2FE5B7}" type="presParOf" srcId="{1A329398-C136-4C94-B504-B4A7B9A1C93B}" destId="{42F8F37F-F12D-4CAF-A958-E2C17779E017}" srcOrd="2" destOrd="0" presId="urn:microsoft.com/office/officeart/2005/8/layout/hierarchy2"/>
    <dgm:cxn modelId="{AD0567B9-983A-436E-B2D5-6167124CCEBC}" type="presParOf" srcId="{42F8F37F-F12D-4CAF-A958-E2C17779E017}" destId="{EE72FB60-A4D5-4FC6-8054-224E2A93E1C9}" srcOrd="0" destOrd="0" presId="urn:microsoft.com/office/officeart/2005/8/layout/hierarchy2"/>
    <dgm:cxn modelId="{121D344B-174E-4259-A7D4-2AA0D55C7823}" type="presParOf" srcId="{1A329398-C136-4C94-B504-B4A7B9A1C93B}" destId="{2F717910-C12A-48BD-922F-A9D97F9E1596}" srcOrd="3" destOrd="0" presId="urn:microsoft.com/office/officeart/2005/8/layout/hierarchy2"/>
    <dgm:cxn modelId="{41B98F24-DE39-4DA8-8DFD-1F0F70C64755}" type="presParOf" srcId="{2F717910-C12A-48BD-922F-A9D97F9E1596}" destId="{C592D224-FEF7-4CC5-913C-20FEAB58343D}" srcOrd="0" destOrd="0" presId="urn:microsoft.com/office/officeart/2005/8/layout/hierarchy2"/>
    <dgm:cxn modelId="{D4D2D5BF-9DA1-4DBD-BF43-1767E687411C}" type="presParOf" srcId="{2F717910-C12A-48BD-922F-A9D97F9E1596}" destId="{78AB4E66-3C9D-406B-BCAD-41239075E180}" srcOrd="1" destOrd="0" presId="urn:microsoft.com/office/officeart/2005/8/layout/hierarchy2"/>
    <dgm:cxn modelId="{2669028B-B0C3-4E82-8325-4AD9927EE07E}" type="presParOf" srcId="{1A329398-C136-4C94-B504-B4A7B9A1C93B}" destId="{E7AB5E95-B055-47AD-A431-0E057C579C20}" srcOrd="4" destOrd="0" presId="urn:microsoft.com/office/officeart/2005/8/layout/hierarchy2"/>
    <dgm:cxn modelId="{01207FB4-83EF-4B73-A1D5-5E208885BCF0}" type="presParOf" srcId="{E7AB5E95-B055-47AD-A431-0E057C579C20}" destId="{53999094-9E4E-40E6-94CE-00AD8DB01E85}" srcOrd="0" destOrd="0" presId="urn:microsoft.com/office/officeart/2005/8/layout/hierarchy2"/>
    <dgm:cxn modelId="{4B2E3299-415D-498F-8C89-167EB40B8417}" type="presParOf" srcId="{1A329398-C136-4C94-B504-B4A7B9A1C93B}" destId="{6D267DDF-A89D-4138-AA5B-3225DB4F289C}" srcOrd="5" destOrd="0" presId="urn:microsoft.com/office/officeart/2005/8/layout/hierarchy2"/>
    <dgm:cxn modelId="{163FC980-A2E2-46C6-84BC-4AF162DE9D0D}" type="presParOf" srcId="{6D267DDF-A89D-4138-AA5B-3225DB4F289C}" destId="{B33019AD-F4F4-4C44-BB93-791B4BD7BD2D}" srcOrd="0" destOrd="0" presId="urn:microsoft.com/office/officeart/2005/8/layout/hierarchy2"/>
    <dgm:cxn modelId="{8F4CF008-E7EC-43FD-93DB-D2C2DF57D2AF}" type="presParOf" srcId="{6D267DDF-A89D-4138-AA5B-3225DB4F289C}" destId="{442C0FA0-BB61-4137-8847-F9439D61E12F}" srcOrd="1" destOrd="0" presId="urn:microsoft.com/office/officeart/2005/8/layout/hierarchy2"/>
    <dgm:cxn modelId="{9DDCF607-F5AF-4684-8A23-9EE9EB329323}" type="presParOf" srcId="{1A329398-C136-4C94-B504-B4A7B9A1C93B}" destId="{28A06A8B-5135-4E9F-850D-AD5E9276DB7F}" srcOrd="6" destOrd="0" presId="urn:microsoft.com/office/officeart/2005/8/layout/hierarchy2"/>
    <dgm:cxn modelId="{0EDBA942-C07E-4C93-B0E2-566F48573505}" type="presParOf" srcId="{28A06A8B-5135-4E9F-850D-AD5E9276DB7F}" destId="{656353B8-BD13-4C75-9791-E23225A0B10E}" srcOrd="0" destOrd="0" presId="urn:microsoft.com/office/officeart/2005/8/layout/hierarchy2"/>
    <dgm:cxn modelId="{92018198-AB7D-488B-A229-5BA51BB49829}" type="presParOf" srcId="{1A329398-C136-4C94-B504-B4A7B9A1C93B}" destId="{FEBA20D8-778D-4ED5-BDAA-6C2EBDA6B94C}" srcOrd="7" destOrd="0" presId="urn:microsoft.com/office/officeart/2005/8/layout/hierarchy2"/>
    <dgm:cxn modelId="{77FFD7B0-D603-4059-9088-1BCFA0E2FC5B}" type="presParOf" srcId="{FEBA20D8-778D-4ED5-BDAA-6C2EBDA6B94C}" destId="{40CEA1FD-8FE6-48D9-BD2D-46D59D31467B}" srcOrd="0" destOrd="0" presId="urn:microsoft.com/office/officeart/2005/8/layout/hierarchy2"/>
    <dgm:cxn modelId="{19CA34C5-BC5D-475D-9D17-CF88EE5E5EC5}" type="presParOf" srcId="{FEBA20D8-778D-4ED5-BDAA-6C2EBDA6B94C}" destId="{B70346B7-3F71-45A3-94D3-19D05BAD06BA}" srcOrd="1" destOrd="0" presId="urn:microsoft.com/office/officeart/2005/8/layout/hierarchy2"/>
    <dgm:cxn modelId="{B03AF3DB-4663-4663-AF6F-AE6FBA97B44A}" type="presParOf" srcId="{1A329398-C136-4C94-B504-B4A7B9A1C93B}" destId="{85A83AA3-93F4-4E1A-87D2-576F9C7AB5B7}" srcOrd="8" destOrd="0" presId="urn:microsoft.com/office/officeart/2005/8/layout/hierarchy2"/>
    <dgm:cxn modelId="{EA7C3884-E528-4811-A460-B5648E6CBBC1}" type="presParOf" srcId="{85A83AA3-93F4-4E1A-87D2-576F9C7AB5B7}" destId="{DD1DD0A9-AB74-4078-A45F-59EFB9070B49}" srcOrd="0" destOrd="0" presId="urn:microsoft.com/office/officeart/2005/8/layout/hierarchy2"/>
    <dgm:cxn modelId="{435AF898-A975-41E5-AF1E-5090C95405E6}" type="presParOf" srcId="{1A329398-C136-4C94-B504-B4A7B9A1C93B}" destId="{94319B94-EC72-4512-9D2A-DF1BBFFF9289}" srcOrd="9" destOrd="0" presId="urn:microsoft.com/office/officeart/2005/8/layout/hierarchy2"/>
    <dgm:cxn modelId="{46654C1F-BB9C-4623-837F-928BC2D59006}" type="presParOf" srcId="{94319B94-EC72-4512-9D2A-DF1BBFFF9289}" destId="{5D8E780E-652E-48D1-A630-504DC47555C1}" srcOrd="0" destOrd="0" presId="urn:microsoft.com/office/officeart/2005/8/layout/hierarchy2"/>
    <dgm:cxn modelId="{BB57A329-2502-44FD-829A-E9AF1E269BED}" type="presParOf" srcId="{94319B94-EC72-4512-9D2A-DF1BBFFF9289}" destId="{58B94378-D7CC-47E8-BC3D-E56DDDC6135E}" srcOrd="1" destOrd="0" presId="urn:microsoft.com/office/officeart/2005/8/layout/hierarchy2"/>
    <dgm:cxn modelId="{990C1D0E-9313-4559-8C6D-DE011A0C3D4D}" type="presParOf" srcId="{1A329398-C136-4C94-B504-B4A7B9A1C93B}" destId="{909CB30C-2CDC-4BDE-B4DE-A39D74EA2620}" srcOrd="10" destOrd="0" presId="urn:microsoft.com/office/officeart/2005/8/layout/hierarchy2"/>
    <dgm:cxn modelId="{6F74C7CB-B067-4FB0-8217-54015F4DDD4B}" type="presParOf" srcId="{909CB30C-2CDC-4BDE-B4DE-A39D74EA2620}" destId="{BFC31D8B-99ED-4BE1-8986-F0D01846036C}" srcOrd="0" destOrd="0" presId="urn:microsoft.com/office/officeart/2005/8/layout/hierarchy2"/>
    <dgm:cxn modelId="{5240807B-142F-4919-B09C-127EA3795CE7}" type="presParOf" srcId="{1A329398-C136-4C94-B504-B4A7B9A1C93B}" destId="{863C1415-92B1-46BA-AB25-C66975B8F0CE}" srcOrd="11" destOrd="0" presId="urn:microsoft.com/office/officeart/2005/8/layout/hierarchy2"/>
    <dgm:cxn modelId="{572B1F7C-6922-49E2-A5DE-44C2059CBDFF}" type="presParOf" srcId="{863C1415-92B1-46BA-AB25-C66975B8F0CE}" destId="{345A19F5-4418-47E0-AB83-89295BC8564D}" srcOrd="0" destOrd="0" presId="urn:microsoft.com/office/officeart/2005/8/layout/hierarchy2"/>
    <dgm:cxn modelId="{C2665ECB-7938-49A8-87E3-F212D7CF9D57}" type="presParOf" srcId="{863C1415-92B1-46BA-AB25-C66975B8F0CE}" destId="{32CDF446-6955-4E8D-9D9D-318921023E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DA5DD-7AAB-4253-AAC9-4EC46A2DF9FD}">
      <dsp:nvSpPr>
        <dsp:cNvPr id="0" name=""/>
        <dsp:cNvSpPr/>
      </dsp:nvSpPr>
      <dsp:spPr>
        <a:xfrm>
          <a:off x="0" y="3675184"/>
          <a:ext cx="7128933" cy="80404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rgbClr r="0" g="0" b="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latin typeface="+mn-ea"/>
              <a:ea typeface="+mn-ea"/>
            </a:rPr>
            <a:t>Radio Battery </a:t>
          </a:r>
          <a:r>
            <a:rPr lang="en-US" altLang="ko-KR" sz="1600" b="1" kern="1200" dirty="0" smtClean="0">
              <a:solidFill>
                <a:srgbClr val="0000C4"/>
              </a:solidFill>
              <a:latin typeface="+mn-ea"/>
              <a:ea typeface="+mn-ea"/>
            </a:rPr>
            <a:t>(1</a:t>
          </a:r>
          <a:r>
            <a:rPr lang="ko-KR" altLang="en-US" sz="1600" b="1" kern="1200" dirty="0" smtClean="0">
              <a:solidFill>
                <a:srgbClr val="0000C4"/>
              </a:solidFill>
              <a:latin typeface="+mn-ea"/>
              <a:ea typeface="+mn-ea"/>
            </a:rPr>
            <a:t>시간</a:t>
          </a:r>
          <a:r>
            <a:rPr lang="en-US" altLang="ko-KR" sz="1600" b="1" kern="1200" dirty="0" smtClean="0">
              <a:solidFill>
                <a:srgbClr val="0000C4"/>
              </a:solidFill>
              <a:latin typeface="+mn-ea"/>
              <a:ea typeface="+mn-ea"/>
            </a:rPr>
            <a:t>) </a:t>
          </a:r>
          <a:endParaRPr lang="ko-KR" altLang="en-US" sz="1600" b="1" kern="1200" dirty="0">
            <a:solidFill>
              <a:srgbClr val="0000C4"/>
            </a:solidFill>
            <a:latin typeface="+mn-ea"/>
            <a:ea typeface="+mn-ea"/>
          </a:endParaRPr>
        </a:p>
      </dsp:txBody>
      <dsp:txXfrm>
        <a:off x="0" y="3675184"/>
        <a:ext cx="7128933" cy="434181"/>
      </dsp:txXfrm>
    </dsp:sp>
    <dsp:sp modelId="{87C5E177-4C1E-4334-947E-A0CD7BD31A23}">
      <dsp:nvSpPr>
        <dsp:cNvPr id="0" name=""/>
        <dsp:cNvSpPr/>
      </dsp:nvSpPr>
      <dsp:spPr>
        <a:xfrm>
          <a:off x="0" y="4093285"/>
          <a:ext cx="7128933" cy="369858"/>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solidFill>
                <a:srgbClr val="000099"/>
              </a:solidFill>
              <a:latin typeface="+mn-ea"/>
              <a:ea typeface="+mn-ea"/>
            </a:rPr>
            <a:t>DC</a:t>
          </a:r>
          <a:r>
            <a:rPr lang="en-US" altLang="ko-KR" sz="1200" b="1" kern="1200" dirty="0" smtClean="0">
              <a:latin typeface="+mn-ea"/>
              <a:ea typeface="+mn-ea"/>
            </a:rPr>
            <a:t> → </a:t>
          </a:r>
          <a:r>
            <a:rPr lang="en-US" altLang="ko-KR" sz="1600" b="1" kern="1200" dirty="0" smtClean="0">
              <a:latin typeface="+mn-ea"/>
              <a:ea typeface="+mn-ea"/>
            </a:rPr>
            <a:t>2 VHF, MF/HF, INM-C, GPS, E/Lamp, NAVTEX</a:t>
          </a:r>
          <a:endParaRPr lang="ko-KR" altLang="en-US" sz="1600" b="1" kern="1200" dirty="0">
            <a:latin typeface="+mn-ea"/>
            <a:ea typeface="+mn-ea"/>
          </a:endParaRPr>
        </a:p>
      </dsp:txBody>
      <dsp:txXfrm>
        <a:off x="0" y="4093285"/>
        <a:ext cx="7128933" cy="369858"/>
      </dsp:txXfrm>
    </dsp:sp>
    <dsp:sp modelId="{349487B4-EF60-46DD-B3D0-CBC255C9ED94}">
      <dsp:nvSpPr>
        <dsp:cNvPr id="0" name=""/>
        <dsp:cNvSpPr/>
      </dsp:nvSpPr>
      <dsp:spPr>
        <a:xfrm rot="10800000">
          <a:off x="0" y="2450630"/>
          <a:ext cx="7128933" cy="1236614"/>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rgbClr r="0" g="0" b="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latin typeface="+mn-ea"/>
              <a:ea typeface="+mn-ea"/>
            </a:rPr>
            <a:t>Emergency Generator </a:t>
          </a:r>
          <a:r>
            <a:rPr lang="en-US" altLang="ko-KR" sz="1600" b="1" kern="1200" dirty="0" smtClean="0">
              <a:solidFill>
                <a:srgbClr val="0000C4"/>
              </a:solidFill>
              <a:latin typeface="+mn-ea"/>
              <a:ea typeface="+mn-ea"/>
            </a:rPr>
            <a:t>(45</a:t>
          </a:r>
          <a:r>
            <a:rPr lang="ko-KR" altLang="en-US" sz="1600" b="1" kern="1200" dirty="0" smtClean="0">
              <a:solidFill>
                <a:srgbClr val="0000C4"/>
              </a:solidFill>
              <a:latin typeface="+mn-ea"/>
              <a:ea typeface="+mn-ea"/>
            </a:rPr>
            <a:t>초 이내에 가동</a:t>
          </a:r>
          <a:r>
            <a:rPr lang="en-US" altLang="ko-KR" sz="1600" b="1" kern="1200" dirty="0" smtClean="0">
              <a:solidFill>
                <a:srgbClr val="0000C4"/>
              </a:solidFill>
              <a:latin typeface="+mn-ea"/>
              <a:ea typeface="+mn-ea"/>
            </a:rPr>
            <a:t>, 18</a:t>
          </a:r>
          <a:r>
            <a:rPr lang="ko-KR" altLang="en-US" sz="1600" b="1" kern="1200" dirty="0" smtClean="0">
              <a:solidFill>
                <a:srgbClr val="0000C4"/>
              </a:solidFill>
              <a:latin typeface="+mn-ea"/>
              <a:ea typeface="+mn-ea"/>
            </a:rPr>
            <a:t>시간 작동</a:t>
          </a:r>
          <a:r>
            <a:rPr lang="en-US" altLang="ko-KR" sz="1600" b="1" kern="1200" dirty="0" smtClean="0">
              <a:solidFill>
                <a:srgbClr val="0000C4"/>
              </a:solidFill>
              <a:latin typeface="+mn-ea"/>
              <a:ea typeface="+mn-ea"/>
            </a:rPr>
            <a:t>)</a:t>
          </a:r>
          <a:endParaRPr lang="ko-KR" altLang="en-US" sz="1600" b="1" kern="1200" dirty="0">
            <a:solidFill>
              <a:srgbClr val="0000C4"/>
            </a:solidFill>
            <a:latin typeface="+mn-ea"/>
            <a:ea typeface="+mn-ea"/>
          </a:endParaRPr>
        </a:p>
      </dsp:txBody>
      <dsp:txXfrm rot="-10800000">
        <a:off x="0" y="2450630"/>
        <a:ext cx="7128933" cy="434051"/>
      </dsp:txXfrm>
    </dsp:sp>
    <dsp:sp modelId="{A40E064D-3AEB-4914-882D-97C4021F6513}">
      <dsp:nvSpPr>
        <dsp:cNvPr id="0" name=""/>
        <dsp:cNvSpPr/>
      </dsp:nvSpPr>
      <dsp:spPr>
        <a:xfrm>
          <a:off x="0" y="2884682"/>
          <a:ext cx="7128933" cy="3697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solidFill>
                <a:srgbClr val="000099"/>
              </a:solidFill>
              <a:latin typeface="+mn-ea"/>
              <a:ea typeface="+mn-ea"/>
            </a:rPr>
            <a:t>AC</a:t>
          </a:r>
          <a:r>
            <a:rPr lang="en-US" altLang="ko-KR" sz="1200" b="1" kern="1200" dirty="0" smtClean="0">
              <a:latin typeface="+mn-ea"/>
              <a:ea typeface="+mn-ea"/>
            </a:rPr>
            <a:t> → </a:t>
          </a:r>
          <a:r>
            <a:rPr lang="en-US" altLang="ko-KR" sz="1600" b="1" kern="1200" dirty="0" smtClean="0">
              <a:latin typeface="+mn-ea"/>
              <a:ea typeface="+mn-ea"/>
            </a:rPr>
            <a:t>2 VHF, MF/HF, INM-C, GPS, E/Lamp, NAVTEX</a:t>
          </a:r>
          <a:endParaRPr lang="ko-KR" altLang="en-US" sz="1600" b="1" kern="1200" dirty="0">
            <a:latin typeface="+mn-ea"/>
            <a:ea typeface="+mn-ea"/>
          </a:endParaRPr>
        </a:p>
      </dsp:txBody>
      <dsp:txXfrm>
        <a:off x="0" y="2884682"/>
        <a:ext cx="7128933" cy="369747"/>
      </dsp:txXfrm>
    </dsp:sp>
    <dsp:sp modelId="{4456EB00-D019-4ACF-B1CB-4AA0A0F76788}">
      <dsp:nvSpPr>
        <dsp:cNvPr id="0" name=""/>
        <dsp:cNvSpPr/>
      </dsp:nvSpPr>
      <dsp:spPr>
        <a:xfrm rot="10800000">
          <a:off x="0" y="1226076"/>
          <a:ext cx="7128933" cy="1236614"/>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rgbClr r="0" g="0" b="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latin typeface="+mn-ea"/>
              <a:ea typeface="+mn-ea"/>
            </a:rPr>
            <a:t>Radio Battery</a:t>
          </a:r>
          <a:r>
            <a:rPr lang="ko-KR" altLang="en-US" sz="1600" b="1" kern="1200" dirty="0" smtClean="0">
              <a:latin typeface="+mn-ea"/>
              <a:ea typeface="+mn-ea"/>
            </a:rPr>
            <a:t>의 </a:t>
          </a:r>
          <a:r>
            <a:rPr lang="en-US" altLang="ko-KR" sz="1600" b="1" kern="1200" dirty="0" smtClean="0">
              <a:latin typeface="+mn-ea"/>
              <a:ea typeface="+mn-ea"/>
            </a:rPr>
            <a:t>DC </a:t>
          </a:r>
          <a:r>
            <a:rPr lang="ko-KR" altLang="en-US" sz="1600" b="1" kern="1200" dirty="0" smtClean="0">
              <a:latin typeface="+mn-ea"/>
              <a:ea typeface="+mn-ea"/>
            </a:rPr>
            <a:t>전원 공급</a:t>
          </a:r>
          <a:endParaRPr lang="ko-KR" altLang="en-US" sz="1600" b="1" kern="1200" dirty="0">
            <a:latin typeface="+mn-ea"/>
            <a:ea typeface="+mn-ea"/>
          </a:endParaRPr>
        </a:p>
      </dsp:txBody>
      <dsp:txXfrm rot="-10800000">
        <a:off x="0" y="1226076"/>
        <a:ext cx="7128933" cy="434051"/>
      </dsp:txXfrm>
    </dsp:sp>
    <dsp:sp modelId="{FEFCE674-2989-4B77-81CA-D48A37FBA1A6}">
      <dsp:nvSpPr>
        <dsp:cNvPr id="0" name=""/>
        <dsp:cNvSpPr/>
      </dsp:nvSpPr>
      <dsp:spPr>
        <a:xfrm>
          <a:off x="0" y="1660128"/>
          <a:ext cx="7128933" cy="369747"/>
        </a:xfrm>
        <a:prstGeom prst="rect">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latinLnBrk="1">
            <a:lnSpc>
              <a:spcPct val="90000"/>
            </a:lnSpc>
            <a:spcBef>
              <a:spcPct val="0"/>
            </a:spcBef>
            <a:spcAft>
              <a:spcPct val="35000"/>
            </a:spcAft>
          </a:pPr>
          <a:r>
            <a:rPr lang="en-US" altLang="ko-KR" sz="1600" b="1" kern="1200" dirty="0" smtClean="0">
              <a:solidFill>
                <a:srgbClr val="000099"/>
              </a:solidFill>
              <a:latin typeface="+mn-ea"/>
              <a:ea typeface="+mn-ea"/>
            </a:rPr>
            <a:t>DC</a:t>
          </a:r>
          <a:r>
            <a:rPr lang="en-US" altLang="ko-KR" sz="1200" b="1" kern="1200" dirty="0" smtClean="0">
              <a:latin typeface="+mn-ea"/>
              <a:ea typeface="+mn-ea"/>
            </a:rPr>
            <a:t> → </a:t>
          </a:r>
          <a:r>
            <a:rPr lang="en-US" altLang="ko-KR" sz="1600" b="1" kern="1200" dirty="0" smtClean="0">
              <a:latin typeface="+mn-ea"/>
              <a:ea typeface="+mn-ea"/>
            </a:rPr>
            <a:t>2 VHF, MF/HF, INM-C, GPS, E/Lamp, NAVTEX </a:t>
          </a:r>
          <a:endParaRPr lang="ko-KR" altLang="en-US" sz="1600" b="1" kern="1200" dirty="0">
            <a:latin typeface="+mn-ea"/>
            <a:ea typeface="+mn-ea"/>
          </a:endParaRPr>
        </a:p>
      </dsp:txBody>
      <dsp:txXfrm>
        <a:off x="0" y="1660128"/>
        <a:ext cx="7128933" cy="369747"/>
      </dsp:txXfrm>
    </dsp:sp>
    <dsp:sp modelId="{532D1B2B-51F9-4E9E-819C-C1D62E7AEF9A}">
      <dsp:nvSpPr>
        <dsp:cNvPr id="0" name=""/>
        <dsp:cNvSpPr/>
      </dsp:nvSpPr>
      <dsp:spPr>
        <a:xfrm rot="10800000">
          <a:off x="0" y="1523"/>
          <a:ext cx="7128933" cy="1236614"/>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rgbClr r="0" g="0" b="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effectLst/>
              <a:latin typeface="+mn-ea"/>
              <a:ea typeface="+mn-ea"/>
            </a:rPr>
            <a:t>Main Generator Fail (black out)</a:t>
          </a:r>
          <a:endParaRPr lang="ko-KR" altLang="en-US" sz="1800" b="1" kern="1200" dirty="0">
            <a:effectLst/>
            <a:latin typeface="+mn-ea"/>
            <a:ea typeface="+mn-ea"/>
          </a:endParaRPr>
        </a:p>
      </dsp:txBody>
      <dsp:txXfrm rot="10800000">
        <a:off x="0" y="1523"/>
        <a:ext cx="7128933" cy="803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D0785-6130-4863-9EF7-AA7F378DBDE1}">
      <dsp:nvSpPr>
        <dsp:cNvPr id="0" name=""/>
        <dsp:cNvSpPr/>
      </dsp:nvSpPr>
      <dsp:spPr>
        <a:xfrm>
          <a:off x="1973450" y="1908912"/>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GPS/DGPS</a:t>
          </a:r>
          <a:br>
            <a:rPr lang="en-US" altLang="ko-KR" sz="1400" b="1" kern="1200" dirty="0" smtClean="0">
              <a:latin typeface="+mn-ea"/>
              <a:ea typeface="+mn-ea"/>
            </a:rPr>
          </a:br>
          <a:r>
            <a:rPr lang="en-US" altLang="ko-KR" sz="1600" b="1" kern="1200" dirty="0" smtClean="0">
              <a:solidFill>
                <a:srgbClr val="FF0000"/>
              </a:solidFill>
              <a:latin typeface="+mn-ea"/>
              <a:ea typeface="+mn-ea"/>
            </a:rPr>
            <a:t>NMEA0183</a:t>
          </a:r>
          <a:endParaRPr lang="ko-KR" altLang="en-US" sz="1600" b="1" kern="1200" dirty="0">
            <a:solidFill>
              <a:srgbClr val="FF0000"/>
            </a:solidFill>
            <a:latin typeface="+mn-ea"/>
            <a:ea typeface="+mn-ea"/>
          </a:endParaRPr>
        </a:p>
      </dsp:txBody>
      <dsp:txXfrm>
        <a:off x="1992866" y="1928328"/>
        <a:ext cx="1287014" cy="624091"/>
      </dsp:txXfrm>
    </dsp:sp>
    <dsp:sp modelId="{89BE7E05-19A4-452A-AB45-456114FDD4DB}">
      <dsp:nvSpPr>
        <dsp:cNvPr id="0" name=""/>
        <dsp:cNvSpPr/>
      </dsp:nvSpPr>
      <dsp:spPr>
        <a:xfrm rot="17132988">
          <a:off x="2575309" y="1274106"/>
          <a:ext cx="1978314" cy="26630"/>
        </a:xfrm>
        <a:custGeom>
          <a:avLst/>
          <a:gdLst/>
          <a:ahLst/>
          <a:cxnLst/>
          <a:rect l="0" t="0" r="0" b="0"/>
          <a:pathLst>
            <a:path>
              <a:moveTo>
                <a:pt x="0" y="13315"/>
              </a:moveTo>
              <a:lnTo>
                <a:pt x="1978314"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15008" y="1237964"/>
        <a:ext cx="98915" cy="98915"/>
      </dsp:txXfrm>
    </dsp:sp>
    <dsp:sp modelId="{BEE6F0EC-C7AF-48B9-83B1-249BE9EDFA65}">
      <dsp:nvSpPr>
        <dsp:cNvPr id="0" name=""/>
        <dsp:cNvSpPr/>
      </dsp:nvSpPr>
      <dsp:spPr>
        <a:xfrm>
          <a:off x="3829635" y="3008"/>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VHF 2</a:t>
          </a:r>
          <a:r>
            <a:rPr lang="ko-KR" altLang="en-US" sz="1400" b="1" kern="1200" dirty="0" smtClean="0">
              <a:latin typeface="+mn-ea"/>
              <a:ea typeface="+mn-ea"/>
            </a:rPr>
            <a:t>대</a:t>
          </a:r>
          <a:endParaRPr lang="ko-KR" altLang="en-US" sz="1400" b="1" kern="1200" dirty="0">
            <a:latin typeface="+mn-ea"/>
            <a:ea typeface="+mn-ea"/>
          </a:endParaRPr>
        </a:p>
      </dsp:txBody>
      <dsp:txXfrm>
        <a:off x="3849051" y="22424"/>
        <a:ext cx="1287014" cy="624091"/>
      </dsp:txXfrm>
    </dsp:sp>
    <dsp:sp modelId="{42F8F37F-F12D-4CAF-A958-E2C17779E017}">
      <dsp:nvSpPr>
        <dsp:cNvPr id="0" name=""/>
        <dsp:cNvSpPr/>
      </dsp:nvSpPr>
      <dsp:spPr>
        <a:xfrm rot="17692822">
          <a:off x="2934199" y="1655287"/>
          <a:ext cx="1260534" cy="26630"/>
        </a:xfrm>
        <a:custGeom>
          <a:avLst/>
          <a:gdLst/>
          <a:ahLst/>
          <a:cxnLst/>
          <a:rect l="0" t="0" r="0" b="0"/>
          <a:pathLst>
            <a:path>
              <a:moveTo>
                <a:pt x="0" y="13315"/>
              </a:moveTo>
              <a:lnTo>
                <a:pt x="1260534"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32953" y="1637089"/>
        <a:ext cx="63026" cy="63026"/>
      </dsp:txXfrm>
    </dsp:sp>
    <dsp:sp modelId="{C592D224-FEF7-4CC5-913C-20FEAB58343D}">
      <dsp:nvSpPr>
        <dsp:cNvPr id="0" name=""/>
        <dsp:cNvSpPr/>
      </dsp:nvSpPr>
      <dsp:spPr>
        <a:xfrm>
          <a:off x="3829635" y="765369"/>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MF/HF</a:t>
          </a:r>
          <a:endParaRPr lang="ko-KR" altLang="en-US" sz="1400" b="1" kern="1200" dirty="0">
            <a:latin typeface="+mn-ea"/>
            <a:ea typeface="+mn-ea"/>
          </a:endParaRPr>
        </a:p>
      </dsp:txBody>
      <dsp:txXfrm>
        <a:off x="3849051" y="784785"/>
        <a:ext cx="1287014" cy="624091"/>
      </dsp:txXfrm>
    </dsp:sp>
    <dsp:sp modelId="{E7AB5E95-B055-47AD-A431-0E057C579C20}">
      <dsp:nvSpPr>
        <dsp:cNvPr id="0" name=""/>
        <dsp:cNvSpPr/>
      </dsp:nvSpPr>
      <dsp:spPr>
        <a:xfrm rot="19457599">
          <a:off x="3237909" y="2036468"/>
          <a:ext cx="653113" cy="26630"/>
        </a:xfrm>
        <a:custGeom>
          <a:avLst/>
          <a:gdLst/>
          <a:ahLst/>
          <a:cxnLst/>
          <a:rect l="0" t="0" r="0" b="0"/>
          <a:pathLst>
            <a:path>
              <a:moveTo>
                <a:pt x="0" y="13315"/>
              </a:moveTo>
              <a:lnTo>
                <a:pt x="653113"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48138" y="2033455"/>
        <a:ext cx="32655" cy="32655"/>
      </dsp:txXfrm>
    </dsp:sp>
    <dsp:sp modelId="{B33019AD-F4F4-4C44-BB93-791B4BD7BD2D}">
      <dsp:nvSpPr>
        <dsp:cNvPr id="0" name=""/>
        <dsp:cNvSpPr/>
      </dsp:nvSpPr>
      <dsp:spPr>
        <a:xfrm>
          <a:off x="3829635" y="1527731"/>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INM-C</a:t>
          </a:r>
          <a:endParaRPr lang="ko-KR" altLang="en-US" sz="1400" b="1" kern="1200" dirty="0">
            <a:latin typeface="+mn-ea"/>
            <a:ea typeface="+mn-ea"/>
          </a:endParaRPr>
        </a:p>
      </dsp:txBody>
      <dsp:txXfrm>
        <a:off x="3849051" y="1547147"/>
        <a:ext cx="1287014" cy="624091"/>
      </dsp:txXfrm>
    </dsp:sp>
    <dsp:sp modelId="{28A06A8B-5135-4E9F-850D-AD5E9276DB7F}">
      <dsp:nvSpPr>
        <dsp:cNvPr id="0" name=""/>
        <dsp:cNvSpPr/>
      </dsp:nvSpPr>
      <dsp:spPr>
        <a:xfrm rot="2142401">
          <a:off x="3237909" y="2417648"/>
          <a:ext cx="653113" cy="26630"/>
        </a:xfrm>
        <a:custGeom>
          <a:avLst/>
          <a:gdLst/>
          <a:ahLst/>
          <a:cxnLst/>
          <a:rect l="0" t="0" r="0" b="0"/>
          <a:pathLst>
            <a:path>
              <a:moveTo>
                <a:pt x="0" y="13315"/>
              </a:moveTo>
              <a:lnTo>
                <a:pt x="653113"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48138" y="2414636"/>
        <a:ext cx="32655" cy="32655"/>
      </dsp:txXfrm>
    </dsp:sp>
    <dsp:sp modelId="{40CEA1FD-8FE6-48D9-BD2D-46D59D31467B}">
      <dsp:nvSpPr>
        <dsp:cNvPr id="0" name=""/>
        <dsp:cNvSpPr/>
      </dsp:nvSpPr>
      <dsp:spPr>
        <a:xfrm>
          <a:off x="3829635" y="2290093"/>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RADAR</a:t>
          </a:r>
          <a:endParaRPr lang="ko-KR" altLang="en-US" sz="1400" b="1" kern="1200" dirty="0">
            <a:latin typeface="+mn-ea"/>
            <a:ea typeface="+mn-ea"/>
          </a:endParaRPr>
        </a:p>
      </dsp:txBody>
      <dsp:txXfrm>
        <a:off x="3849051" y="2309509"/>
        <a:ext cx="1287014" cy="624091"/>
      </dsp:txXfrm>
    </dsp:sp>
    <dsp:sp modelId="{85A83AA3-93F4-4E1A-87D2-576F9C7AB5B7}">
      <dsp:nvSpPr>
        <dsp:cNvPr id="0" name=""/>
        <dsp:cNvSpPr/>
      </dsp:nvSpPr>
      <dsp:spPr>
        <a:xfrm rot="3907178">
          <a:off x="2934199" y="2798829"/>
          <a:ext cx="1260534" cy="26630"/>
        </a:xfrm>
        <a:custGeom>
          <a:avLst/>
          <a:gdLst/>
          <a:ahLst/>
          <a:cxnLst/>
          <a:rect l="0" t="0" r="0" b="0"/>
          <a:pathLst>
            <a:path>
              <a:moveTo>
                <a:pt x="0" y="13315"/>
              </a:moveTo>
              <a:lnTo>
                <a:pt x="1260534"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32953" y="2780631"/>
        <a:ext cx="63026" cy="63026"/>
      </dsp:txXfrm>
    </dsp:sp>
    <dsp:sp modelId="{5D8E780E-652E-48D1-A630-504DC47555C1}">
      <dsp:nvSpPr>
        <dsp:cNvPr id="0" name=""/>
        <dsp:cNvSpPr/>
      </dsp:nvSpPr>
      <dsp:spPr>
        <a:xfrm>
          <a:off x="3829635" y="3052454"/>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ECDIS</a:t>
          </a:r>
          <a:endParaRPr lang="ko-KR" altLang="en-US" sz="1400" b="1" kern="1200" dirty="0">
            <a:latin typeface="+mn-ea"/>
            <a:ea typeface="+mn-ea"/>
          </a:endParaRPr>
        </a:p>
      </dsp:txBody>
      <dsp:txXfrm>
        <a:off x="3849051" y="3071870"/>
        <a:ext cx="1287014" cy="624091"/>
      </dsp:txXfrm>
    </dsp:sp>
    <dsp:sp modelId="{909CB30C-2CDC-4BDE-B4DE-A39D74EA2620}">
      <dsp:nvSpPr>
        <dsp:cNvPr id="0" name=""/>
        <dsp:cNvSpPr/>
      </dsp:nvSpPr>
      <dsp:spPr>
        <a:xfrm rot="4467012">
          <a:off x="2575309" y="3180010"/>
          <a:ext cx="1978314" cy="26630"/>
        </a:xfrm>
        <a:custGeom>
          <a:avLst/>
          <a:gdLst/>
          <a:ahLst/>
          <a:cxnLst/>
          <a:rect l="0" t="0" r="0" b="0"/>
          <a:pathLst>
            <a:path>
              <a:moveTo>
                <a:pt x="0" y="13315"/>
              </a:moveTo>
              <a:lnTo>
                <a:pt x="1978314" y="13315"/>
              </a:lnTo>
            </a:path>
          </a:pathLst>
        </a:custGeom>
        <a:noFill/>
        <a:ln w="25400" cap="flat" cmpd="sng" algn="ctr">
          <a:solidFill>
            <a:srgbClr val="000099"/>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latinLnBrk="1">
            <a:lnSpc>
              <a:spcPct val="90000"/>
            </a:lnSpc>
            <a:spcBef>
              <a:spcPct val="0"/>
            </a:spcBef>
            <a:spcAft>
              <a:spcPct val="35000"/>
            </a:spcAft>
          </a:pPr>
          <a:endParaRPr lang="ko-KR" altLang="en-US" sz="1400" b="1" kern="1200">
            <a:latin typeface="+mn-ea"/>
            <a:ea typeface="+mn-ea"/>
          </a:endParaRPr>
        </a:p>
      </dsp:txBody>
      <dsp:txXfrm>
        <a:off x="3515008" y="3143868"/>
        <a:ext cx="98915" cy="98915"/>
      </dsp:txXfrm>
    </dsp:sp>
    <dsp:sp modelId="{345A19F5-4418-47E0-AB83-89295BC8564D}">
      <dsp:nvSpPr>
        <dsp:cNvPr id="0" name=""/>
        <dsp:cNvSpPr/>
      </dsp:nvSpPr>
      <dsp:spPr>
        <a:xfrm>
          <a:off x="3829635" y="3814816"/>
          <a:ext cx="1325846" cy="662923"/>
        </a:xfrm>
        <a:prstGeom prst="roundRect">
          <a:avLst>
            <a:gd name="adj" fmla="val 10000"/>
          </a:avLst>
        </a:prstGeom>
        <a:solidFill>
          <a:schemeClr val="lt1">
            <a:hueOff val="0"/>
            <a:satOff val="0"/>
            <a:lumOff val="0"/>
            <a:alphaOff val="0"/>
          </a:scheme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latinLnBrk="1">
            <a:lnSpc>
              <a:spcPct val="90000"/>
            </a:lnSpc>
            <a:spcBef>
              <a:spcPct val="0"/>
            </a:spcBef>
            <a:spcAft>
              <a:spcPct val="35000"/>
            </a:spcAft>
          </a:pPr>
          <a:r>
            <a:rPr lang="en-US" altLang="ko-KR" sz="1400" b="1" kern="1200" dirty="0" smtClean="0">
              <a:latin typeface="+mn-ea"/>
              <a:ea typeface="+mn-ea"/>
            </a:rPr>
            <a:t>AIS</a:t>
          </a:r>
          <a:endParaRPr lang="ko-KR" altLang="en-US" sz="1400" b="1" kern="1200" dirty="0">
            <a:latin typeface="+mn-ea"/>
            <a:ea typeface="+mn-ea"/>
          </a:endParaRPr>
        </a:p>
      </dsp:txBody>
      <dsp:txXfrm>
        <a:off x="3849051" y="3834232"/>
        <a:ext cx="1287014" cy="6240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5.png"/><Relationship Id="rId1" Type="http://schemas.openxmlformats.org/officeDocument/2006/relationships/image" Target="../media/image1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919148" cy="493237"/>
          </a:xfrm>
          <a:prstGeom prst="rect">
            <a:avLst/>
          </a:prstGeom>
        </p:spPr>
        <p:txBody>
          <a:bodyPr vert="horz" lIns="91325" tIns="45663" rIns="91325" bIns="45663" rtlCol="0"/>
          <a:lstStyle>
            <a:lvl1pPr algn="l">
              <a:defRPr sz="1200"/>
            </a:lvl1pPr>
          </a:lstStyle>
          <a:p>
            <a:endParaRPr lang="ko-KR" altLang="en-US"/>
          </a:p>
        </p:txBody>
      </p:sp>
      <p:sp>
        <p:nvSpPr>
          <p:cNvPr id="4" name="바닥글 개체 틀 3"/>
          <p:cNvSpPr>
            <a:spLocks noGrp="1"/>
          </p:cNvSpPr>
          <p:nvPr>
            <p:ph type="ftr" sz="quarter" idx="2"/>
          </p:nvPr>
        </p:nvSpPr>
        <p:spPr>
          <a:xfrm>
            <a:off x="0" y="9371491"/>
            <a:ext cx="2919148" cy="493236"/>
          </a:xfrm>
          <a:prstGeom prst="rect">
            <a:avLst/>
          </a:prstGeom>
        </p:spPr>
        <p:txBody>
          <a:bodyPr vert="horz" lIns="91325" tIns="45663" rIns="91325" bIns="45663"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15030" y="9371491"/>
            <a:ext cx="2919148" cy="493236"/>
          </a:xfrm>
          <a:prstGeom prst="rect">
            <a:avLst/>
          </a:prstGeom>
        </p:spPr>
        <p:txBody>
          <a:bodyPr vert="horz" lIns="91325" tIns="45663" rIns="91325" bIns="45663" rtlCol="0" anchor="b"/>
          <a:lstStyle>
            <a:lvl1pPr algn="r">
              <a:defRPr sz="1200"/>
            </a:lvl1pPr>
          </a:lstStyle>
          <a:p>
            <a:fld id="{3277C7F6-7D78-4F11-A2A5-27DB78FECAB0}" type="slidenum">
              <a:rPr lang="ko-KR" altLang="en-US" smtClean="0"/>
              <a:t>‹#›</a:t>
            </a:fld>
            <a:endParaRPr lang="ko-KR" altLang="en-US"/>
          </a:p>
        </p:txBody>
      </p:sp>
    </p:spTree>
    <p:extLst>
      <p:ext uri="{BB962C8B-B14F-4D97-AF65-F5344CB8AC3E}">
        <p14:creationId xmlns:p14="http://schemas.microsoft.com/office/powerpoint/2010/main" val="31144411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8831" cy="493316"/>
          </a:xfrm>
          <a:prstGeom prst="rect">
            <a:avLst/>
          </a:prstGeom>
        </p:spPr>
        <p:txBody>
          <a:bodyPr vert="horz" lIns="91325" tIns="45663" rIns="91325" bIns="45663"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815373" y="0"/>
            <a:ext cx="2918831" cy="493316"/>
          </a:xfrm>
          <a:prstGeom prst="rect">
            <a:avLst/>
          </a:prstGeom>
        </p:spPr>
        <p:txBody>
          <a:bodyPr vert="horz" lIns="91325" tIns="45663" rIns="91325" bIns="45663" rtlCol="0"/>
          <a:lstStyle>
            <a:lvl1pPr algn="r" fontAlgn="auto">
              <a:spcBef>
                <a:spcPts val="0"/>
              </a:spcBef>
              <a:spcAft>
                <a:spcPts val="0"/>
              </a:spcAft>
              <a:defRPr kumimoji="0" sz="1200">
                <a:latin typeface="+mn-lt"/>
                <a:ea typeface="+mn-ea"/>
              </a:defRPr>
            </a:lvl1pPr>
          </a:lstStyle>
          <a:p>
            <a:pPr>
              <a:defRPr/>
            </a:pPr>
            <a:fld id="{B0626E7D-13EA-4510-B977-C9F313A7EC9E}" type="datetime1">
              <a:rPr lang="ko-KR" altLang="en-US" smtClean="0"/>
              <a:t>2024-11-26</a:t>
            </a:fld>
            <a:endParaRPr lang="ko-KR" altLang="en-US"/>
          </a:p>
        </p:txBody>
      </p:sp>
      <p:sp>
        <p:nvSpPr>
          <p:cNvPr id="4" name="슬라이드 이미지 개체 틀 3"/>
          <p:cNvSpPr>
            <a:spLocks noGrp="1" noRot="1" noChangeAspect="1"/>
          </p:cNvSpPr>
          <p:nvPr>
            <p:ph type="sldImg" idx="2"/>
          </p:nvPr>
        </p:nvSpPr>
        <p:spPr>
          <a:xfrm>
            <a:off x="754063" y="741363"/>
            <a:ext cx="5227637" cy="3697287"/>
          </a:xfrm>
          <a:prstGeom prst="rect">
            <a:avLst/>
          </a:prstGeom>
          <a:noFill/>
          <a:ln w="12700">
            <a:solidFill>
              <a:prstClr val="black"/>
            </a:solidFill>
          </a:ln>
        </p:spPr>
        <p:txBody>
          <a:bodyPr vert="horz" lIns="91325" tIns="45663" rIns="91325" bIns="45663" rtlCol="0" anchor="ctr"/>
          <a:lstStyle/>
          <a:p>
            <a:pPr lvl="0"/>
            <a:endParaRPr lang="ko-KR" altLang="en-US" noProof="0" smtClean="0"/>
          </a:p>
        </p:txBody>
      </p:sp>
      <p:sp>
        <p:nvSpPr>
          <p:cNvPr id="5" name="슬라이드 노트 개체 틀 4"/>
          <p:cNvSpPr>
            <a:spLocks noGrp="1"/>
          </p:cNvSpPr>
          <p:nvPr>
            <p:ph type="body" sz="quarter" idx="3"/>
          </p:nvPr>
        </p:nvSpPr>
        <p:spPr>
          <a:xfrm>
            <a:off x="673577" y="4686500"/>
            <a:ext cx="5388610" cy="4439841"/>
          </a:xfrm>
          <a:prstGeom prst="rect">
            <a:avLst/>
          </a:prstGeom>
        </p:spPr>
        <p:txBody>
          <a:bodyPr vert="horz" lIns="91325" tIns="45663" rIns="91325" bIns="45663"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6" name="바닥글 개체 틀 5"/>
          <p:cNvSpPr>
            <a:spLocks noGrp="1"/>
          </p:cNvSpPr>
          <p:nvPr>
            <p:ph type="ftr" sz="quarter" idx="4"/>
          </p:nvPr>
        </p:nvSpPr>
        <p:spPr>
          <a:xfrm>
            <a:off x="0" y="9371285"/>
            <a:ext cx="2918831" cy="493316"/>
          </a:xfrm>
          <a:prstGeom prst="rect">
            <a:avLst/>
          </a:prstGeom>
        </p:spPr>
        <p:txBody>
          <a:bodyPr vert="horz" lIns="91325" tIns="45663" rIns="91325" bIns="45663"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15373" y="9371285"/>
            <a:ext cx="2918831" cy="493316"/>
          </a:xfrm>
          <a:prstGeom prst="rect">
            <a:avLst/>
          </a:prstGeom>
        </p:spPr>
        <p:txBody>
          <a:bodyPr vert="horz" lIns="91325" tIns="45663" rIns="91325" bIns="45663" rtlCol="0" anchor="b"/>
          <a:lstStyle>
            <a:lvl1pPr algn="r" fontAlgn="auto">
              <a:spcBef>
                <a:spcPts val="0"/>
              </a:spcBef>
              <a:spcAft>
                <a:spcPts val="0"/>
              </a:spcAft>
              <a:defRPr kumimoji="0" sz="1200">
                <a:latin typeface="+mn-lt"/>
                <a:ea typeface="+mn-ea"/>
              </a:defRPr>
            </a:lvl1pPr>
          </a:lstStyle>
          <a:p>
            <a:pPr>
              <a:defRPr/>
            </a:pPr>
            <a:fld id="{36E88145-83AF-41FC-85B5-AEE0ED2BE85B}" type="slidenum">
              <a:rPr lang="ko-KR" altLang="en-US"/>
              <a:pPr>
                <a:defRPr/>
              </a:pPr>
              <a:t>‹#›</a:t>
            </a:fld>
            <a:endParaRPr lang="ko-KR" altLang="en-US"/>
          </a:p>
        </p:txBody>
      </p:sp>
    </p:spTree>
    <p:extLst>
      <p:ext uri="{BB962C8B-B14F-4D97-AF65-F5344CB8AC3E}">
        <p14:creationId xmlns:p14="http://schemas.microsoft.com/office/powerpoint/2010/main" val="3851032666"/>
      </p:ext>
    </p:extLst>
  </p:cSld>
  <p:clrMap bg1="lt1" tx1="dk1" bg2="lt2" tx2="dk2" accent1="accent1" accent2="accent2" accent3="accent3" accent4="accent4" accent5="accent5" accent6="accent6" hlink="hlink" folHlink="folHlink"/>
  <p:hf sldNum="0" hdr="0" ftr="0" dt="0"/>
  <p:notesStyle>
    <a:lvl1pPr algn="l" rtl="0" eaLnBrk="0" fontAlgn="base" latinLnBrk="1" hangingPunct="0">
      <a:spcBef>
        <a:spcPct val="30000"/>
      </a:spcBef>
      <a:spcAft>
        <a:spcPct val="0"/>
      </a:spcAft>
      <a:defRPr sz="1300" kern="1200">
        <a:solidFill>
          <a:schemeClr val="tx1"/>
        </a:solidFill>
        <a:latin typeface="+mn-lt"/>
        <a:ea typeface="+mn-ea"/>
        <a:cs typeface="+mn-cs"/>
      </a:defRPr>
    </a:lvl1pPr>
    <a:lvl2pPr marL="497845" algn="l" rtl="0" eaLnBrk="0" fontAlgn="base" latinLnBrk="1" hangingPunct="0">
      <a:spcBef>
        <a:spcPct val="30000"/>
      </a:spcBef>
      <a:spcAft>
        <a:spcPct val="0"/>
      </a:spcAft>
      <a:defRPr sz="1300" kern="1200">
        <a:solidFill>
          <a:schemeClr val="tx1"/>
        </a:solidFill>
        <a:latin typeface="+mn-lt"/>
        <a:ea typeface="+mn-ea"/>
        <a:cs typeface="+mn-cs"/>
      </a:defRPr>
    </a:lvl2pPr>
    <a:lvl3pPr marL="995690" algn="l" rtl="0" eaLnBrk="0" fontAlgn="base" latinLnBrk="1" hangingPunct="0">
      <a:spcBef>
        <a:spcPct val="30000"/>
      </a:spcBef>
      <a:spcAft>
        <a:spcPct val="0"/>
      </a:spcAft>
      <a:defRPr sz="1300" kern="1200">
        <a:solidFill>
          <a:schemeClr val="tx1"/>
        </a:solidFill>
        <a:latin typeface="+mn-lt"/>
        <a:ea typeface="+mn-ea"/>
        <a:cs typeface="+mn-cs"/>
      </a:defRPr>
    </a:lvl3pPr>
    <a:lvl4pPr marL="1493535" algn="l" rtl="0" eaLnBrk="0" fontAlgn="base" latinLnBrk="1" hangingPunct="0">
      <a:spcBef>
        <a:spcPct val="30000"/>
      </a:spcBef>
      <a:spcAft>
        <a:spcPct val="0"/>
      </a:spcAft>
      <a:defRPr sz="1300" kern="1200">
        <a:solidFill>
          <a:schemeClr val="tx1"/>
        </a:solidFill>
        <a:latin typeface="+mn-lt"/>
        <a:ea typeface="+mn-ea"/>
        <a:cs typeface="+mn-cs"/>
      </a:defRPr>
    </a:lvl4pPr>
    <a:lvl5pPr marL="1991380" algn="l" rtl="0" eaLnBrk="0" fontAlgn="base" latinLnBrk="1" hangingPunct="0">
      <a:spcBef>
        <a:spcPct val="30000"/>
      </a:spcBef>
      <a:spcAft>
        <a:spcPct val="0"/>
      </a:spcAft>
      <a:defRPr sz="1300" kern="1200">
        <a:solidFill>
          <a:schemeClr val="tx1"/>
        </a:solidFill>
        <a:latin typeface="+mn-lt"/>
        <a:ea typeface="+mn-ea"/>
        <a:cs typeface="+mn-cs"/>
      </a:defRPr>
    </a:lvl5pPr>
    <a:lvl6pPr marL="2489225" algn="l" defTabSz="995690" rtl="0" eaLnBrk="1" latinLnBrk="1" hangingPunct="1">
      <a:defRPr sz="1300" kern="1200">
        <a:solidFill>
          <a:schemeClr val="tx1"/>
        </a:solidFill>
        <a:latin typeface="+mn-lt"/>
        <a:ea typeface="+mn-ea"/>
        <a:cs typeface="+mn-cs"/>
      </a:defRPr>
    </a:lvl6pPr>
    <a:lvl7pPr marL="2987070" algn="l" defTabSz="995690" rtl="0" eaLnBrk="1" latinLnBrk="1" hangingPunct="1">
      <a:defRPr sz="1300" kern="1200">
        <a:solidFill>
          <a:schemeClr val="tx1"/>
        </a:solidFill>
        <a:latin typeface="+mn-lt"/>
        <a:ea typeface="+mn-ea"/>
        <a:cs typeface="+mn-cs"/>
      </a:defRPr>
    </a:lvl7pPr>
    <a:lvl8pPr marL="3484916" algn="l" defTabSz="995690" rtl="0" eaLnBrk="1" latinLnBrk="1" hangingPunct="1">
      <a:defRPr sz="1300" kern="1200">
        <a:solidFill>
          <a:schemeClr val="tx1"/>
        </a:solidFill>
        <a:latin typeface="+mn-lt"/>
        <a:ea typeface="+mn-ea"/>
        <a:cs typeface="+mn-cs"/>
      </a:defRPr>
    </a:lvl8pPr>
    <a:lvl9pPr marL="3982761" algn="l" defTabSz="995690" rtl="0" eaLnBrk="1" latinLnBrk="1"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396971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침몰한 세월호가 사고 당시 해상교통관제센터는 물론 주변의 선박에게 조난신호를 알리는 공용주파수</a:t>
            </a:r>
            <a:r>
              <a:rPr lang="en-US" altLang="ko-KR" dirty="0"/>
              <a:t>(VHF CH 16)</a:t>
            </a:r>
            <a:r>
              <a:rPr lang="ko-KR" altLang="en-US" dirty="0"/>
              <a:t>를 사용하지 않아 구조가 늦어졌을 가능성이 제기되고 있다</a:t>
            </a:r>
            <a:r>
              <a:rPr lang="en-US" altLang="ko-KR" dirty="0"/>
              <a:t>. </a:t>
            </a:r>
            <a:br>
              <a:rPr lang="en-US" altLang="ko-KR" dirty="0"/>
            </a:br>
            <a:r>
              <a:rPr lang="en-US" altLang="ko-KR" dirty="0"/>
              <a:t/>
            </a:r>
            <a:br>
              <a:rPr lang="en-US" altLang="ko-KR" dirty="0"/>
            </a:br>
            <a:r>
              <a:rPr lang="ko-KR" altLang="en-US" dirty="0" err="1"/>
              <a:t>세월호는</a:t>
            </a:r>
            <a:r>
              <a:rPr lang="ko-KR" altLang="en-US" dirty="0"/>
              <a:t> </a:t>
            </a:r>
            <a:r>
              <a:rPr lang="ko-KR" altLang="en-US" dirty="0" err="1"/>
              <a:t>사고전</a:t>
            </a:r>
            <a:r>
              <a:rPr lang="ko-KR" altLang="en-US" dirty="0"/>
              <a:t> 제주해상교통관제센터와 </a:t>
            </a:r>
            <a:r>
              <a:rPr lang="en-US" altLang="ko-KR" dirty="0"/>
              <a:t>VHF CH 12</a:t>
            </a:r>
            <a:r>
              <a:rPr lang="ko-KR" altLang="en-US" dirty="0"/>
              <a:t>번을 통해 교신을 주고 받았다</a:t>
            </a:r>
            <a:r>
              <a:rPr lang="en-US" altLang="ko-KR" dirty="0"/>
              <a:t>. </a:t>
            </a:r>
            <a:br>
              <a:rPr lang="en-US" altLang="ko-KR" dirty="0"/>
            </a:br>
            <a:r>
              <a:rPr lang="en-US" altLang="ko-KR" dirty="0"/>
              <a:t/>
            </a:r>
            <a:br>
              <a:rPr lang="en-US" altLang="ko-KR" dirty="0"/>
            </a:br>
            <a:r>
              <a:rPr lang="ko-KR" altLang="en-US" dirty="0"/>
              <a:t>인근에 있던 진도해상교통관제센터는 교신이 되지 않았다</a:t>
            </a:r>
            <a:r>
              <a:rPr lang="en-US" altLang="ko-KR" dirty="0"/>
              <a:t>. </a:t>
            </a:r>
            <a:endParaRPr lang="ko-KR" altLang="en-US" dirty="0"/>
          </a:p>
        </p:txBody>
      </p:sp>
    </p:spTree>
    <p:extLst>
      <p:ext uri="{BB962C8B-B14F-4D97-AF65-F5344CB8AC3E}">
        <p14:creationId xmlns:p14="http://schemas.microsoft.com/office/powerpoint/2010/main" val="65899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침몰한 세월호가 사고 당시 해상교통관제센터는 물론 주변의 선박에게 조난신호를 알리는 공용주파수</a:t>
            </a:r>
            <a:r>
              <a:rPr lang="en-US" altLang="ko-KR" dirty="0"/>
              <a:t>(VHF CH 16)</a:t>
            </a:r>
            <a:r>
              <a:rPr lang="ko-KR" altLang="en-US" dirty="0"/>
              <a:t>를 사용하지 않아 구조가 늦어졌을 가능성이 제기되고 있다</a:t>
            </a:r>
            <a:r>
              <a:rPr lang="en-US" altLang="ko-KR" dirty="0"/>
              <a:t>. </a:t>
            </a:r>
            <a:br>
              <a:rPr lang="en-US" altLang="ko-KR" dirty="0"/>
            </a:br>
            <a:r>
              <a:rPr lang="en-US" altLang="ko-KR" dirty="0"/>
              <a:t/>
            </a:r>
            <a:br>
              <a:rPr lang="en-US" altLang="ko-KR" dirty="0"/>
            </a:br>
            <a:r>
              <a:rPr lang="ko-KR" altLang="en-US" dirty="0" err="1"/>
              <a:t>세월호는</a:t>
            </a:r>
            <a:r>
              <a:rPr lang="ko-KR" altLang="en-US" dirty="0"/>
              <a:t> </a:t>
            </a:r>
            <a:r>
              <a:rPr lang="ko-KR" altLang="en-US" dirty="0" err="1"/>
              <a:t>사고전</a:t>
            </a:r>
            <a:r>
              <a:rPr lang="ko-KR" altLang="en-US" dirty="0"/>
              <a:t> 제주해상교통관제센터와 </a:t>
            </a:r>
            <a:r>
              <a:rPr lang="en-US" altLang="ko-KR" dirty="0"/>
              <a:t>VHF CH 12</a:t>
            </a:r>
            <a:r>
              <a:rPr lang="ko-KR" altLang="en-US" dirty="0"/>
              <a:t>번을 통해 교신을 주고 받았다</a:t>
            </a:r>
            <a:r>
              <a:rPr lang="en-US" altLang="ko-KR" dirty="0"/>
              <a:t>. </a:t>
            </a:r>
            <a:br>
              <a:rPr lang="en-US" altLang="ko-KR" dirty="0"/>
            </a:br>
            <a:r>
              <a:rPr lang="en-US" altLang="ko-KR" dirty="0"/>
              <a:t/>
            </a:r>
            <a:br>
              <a:rPr lang="en-US" altLang="ko-KR" dirty="0"/>
            </a:br>
            <a:r>
              <a:rPr lang="ko-KR" altLang="en-US" dirty="0"/>
              <a:t>인근에 있던 진도해상교통관제센터는 교신이 되지 않았다</a:t>
            </a:r>
            <a:r>
              <a:rPr lang="en-US" altLang="ko-KR" dirty="0"/>
              <a:t>. </a:t>
            </a:r>
            <a:endParaRPr lang="ko-KR" altLang="en-US" dirty="0"/>
          </a:p>
        </p:txBody>
      </p:sp>
    </p:spTree>
    <p:extLst>
      <p:ext uri="{BB962C8B-B14F-4D97-AF65-F5344CB8AC3E}">
        <p14:creationId xmlns:p14="http://schemas.microsoft.com/office/powerpoint/2010/main" val="410185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66763" y="744538"/>
            <a:ext cx="5264150" cy="3722687"/>
          </a:xfrm>
        </p:spPr>
      </p:sp>
      <p:sp>
        <p:nvSpPr>
          <p:cNvPr id="3" name="슬라이드 노트 개체 틀 2"/>
          <p:cNvSpPr>
            <a:spLocks noGrp="1"/>
          </p:cNvSpPr>
          <p:nvPr>
            <p:ph type="body" idx="1"/>
          </p:nvPr>
        </p:nvSpPr>
        <p:spPr/>
        <p:txBody>
          <a:bodyPr>
            <a:normAutofit fontScale="70000" lnSpcReduction="20000"/>
          </a:bodyPr>
          <a:lstStyle/>
          <a:p>
            <a:r>
              <a:rPr lang="en-US" altLang="ko-KR" dirty="0" smtClean="0"/>
              <a:t>Phonetic(</a:t>
            </a:r>
            <a:r>
              <a:rPr lang="en-US" altLang="ko-KR" i="1" dirty="0" smtClean="0">
                <a:effectLst/>
              </a:rPr>
              <a:t>[</a:t>
            </a:r>
            <a:r>
              <a:rPr lang="en-US" altLang="ko-KR" i="1" dirty="0" err="1" smtClean="0">
                <a:effectLst/>
              </a:rPr>
              <a:t>fənétik</a:t>
            </a:r>
            <a:r>
              <a:rPr lang="en-US" altLang="ko-KR" i="1" dirty="0" smtClean="0">
                <a:effectLst/>
              </a:rPr>
              <a:t>)</a:t>
            </a:r>
            <a:r>
              <a:rPr lang="en-US" altLang="ko-KR" dirty="0" smtClean="0"/>
              <a:t> : </a:t>
            </a:r>
            <a:r>
              <a:rPr lang="ko-KR" altLang="en-US" dirty="0" smtClean="0"/>
              <a:t>음성통화</a:t>
            </a:r>
            <a:endParaRPr lang="en-US" altLang="ko-KR" dirty="0" smtClean="0"/>
          </a:p>
          <a:p>
            <a:endParaRPr lang="en-US" altLang="ko-KR" dirty="0" smtClean="0"/>
          </a:p>
          <a:p>
            <a:r>
              <a:rPr lang="en-US" altLang="ko-KR" sz="1300" b="0" i="0" kern="1200" dirty="0" smtClean="0">
                <a:solidFill>
                  <a:schemeClr val="tx1"/>
                </a:solidFill>
                <a:effectLst/>
                <a:latin typeface="+mn-lt"/>
                <a:ea typeface="+mn-ea"/>
                <a:cs typeface="+mn-cs"/>
              </a:rPr>
              <a:t>Roger</a:t>
            </a:r>
            <a:r>
              <a:rPr lang="ko-KR" altLang="en-US" sz="1300" b="0" i="0" kern="1200" dirty="0" smtClean="0">
                <a:solidFill>
                  <a:schemeClr val="tx1"/>
                </a:solidFill>
                <a:effectLst/>
                <a:latin typeface="+mn-lt"/>
                <a:ea typeface="+mn-ea"/>
                <a:cs typeface="+mn-cs"/>
              </a:rPr>
              <a:t>와 </a:t>
            </a:r>
            <a:r>
              <a:rPr lang="en-US" altLang="ko-KR" sz="1300" b="0" i="0" kern="1200" dirty="0" smtClean="0">
                <a:solidFill>
                  <a:schemeClr val="tx1"/>
                </a:solidFill>
                <a:effectLst/>
                <a:latin typeface="+mn-lt"/>
                <a:ea typeface="+mn-ea"/>
                <a:cs typeface="+mn-cs"/>
              </a:rPr>
              <a:t>Copy that</a:t>
            </a:r>
            <a:r>
              <a:rPr lang="ko-KR" altLang="en-US" sz="1300" b="0" i="0" kern="1200" dirty="0" smtClean="0">
                <a:solidFill>
                  <a:schemeClr val="tx1"/>
                </a:solidFill>
                <a:effectLst/>
                <a:latin typeface="+mn-lt"/>
                <a:ea typeface="+mn-ea"/>
                <a:cs typeface="+mn-cs"/>
              </a:rPr>
              <a:t>은 둘 다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네 말 잘 이해했다</a:t>
            </a:r>
            <a:r>
              <a:rPr lang="en-US" altLang="ko-KR" sz="1300" b="0" i="0" kern="1200" dirty="0" smtClean="0">
                <a:solidFill>
                  <a:schemeClr val="tx1"/>
                </a:solidFill>
                <a:effectLst/>
                <a:latin typeface="+mn-lt"/>
                <a:ea typeface="+mn-ea"/>
                <a:cs typeface="+mn-cs"/>
              </a:rPr>
              <a:t>(Well understood), </a:t>
            </a:r>
            <a:r>
              <a:rPr lang="ko-KR" altLang="en-US" sz="1300" b="0" i="0" kern="1200" dirty="0" smtClean="0">
                <a:solidFill>
                  <a:schemeClr val="tx1"/>
                </a:solidFill>
                <a:effectLst/>
                <a:latin typeface="+mn-lt"/>
                <a:ea typeface="+mn-ea"/>
                <a:cs typeface="+mn-cs"/>
              </a:rPr>
              <a:t>무슨 말인지 알겠다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라는 같은 뜻이다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주의</a:t>
            </a:r>
            <a:r>
              <a:rPr lang="en-US" altLang="ko-KR" sz="1300" b="0" i="0" kern="1200" dirty="0" smtClean="0">
                <a:solidFill>
                  <a:schemeClr val="tx1"/>
                </a:solidFill>
                <a:effectLst/>
                <a:latin typeface="+mn-lt"/>
                <a:ea typeface="+mn-ea"/>
                <a:cs typeface="+mn-cs"/>
              </a:rPr>
              <a:t>; </a:t>
            </a:r>
            <a:r>
              <a:rPr lang="ko-KR" altLang="en-US" sz="1300" b="0" i="0" kern="1200" dirty="0" err="1" smtClean="0">
                <a:solidFill>
                  <a:schemeClr val="tx1"/>
                </a:solidFill>
                <a:effectLst/>
                <a:latin typeface="+mn-lt"/>
                <a:ea typeface="+mn-ea"/>
                <a:cs typeface="+mn-cs"/>
              </a:rPr>
              <a:t>상대지시나</a:t>
            </a:r>
            <a:r>
              <a:rPr lang="ko-KR" altLang="en-US" sz="1300" b="0" i="0" kern="1200" dirty="0" smtClean="0">
                <a:solidFill>
                  <a:schemeClr val="tx1"/>
                </a:solidFill>
                <a:effectLst/>
                <a:latin typeface="+mn-lt"/>
                <a:ea typeface="+mn-ea"/>
                <a:cs typeface="+mn-cs"/>
              </a:rPr>
              <a:t> 요구에 동의한다는 뜻은 아님</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하지만 다음 두가지 차이점이 있다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en-US" altLang="ko-KR" sz="1300" b="0" i="0" kern="1200" dirty="0" smtClean="0">
                <a:solidFill>
                  <a:schemeClr val="tx1"/>
                </a:solidFill>
                <a:effectLst/>
                <a:latin typeface="+mn-lt"/>
                <a:ea typeface="+mn-ea"/>
                <a:cs typeface="+mn-cs"/>
              </a:rPr>
              <a:t>&lt;</a:t>
            </a:r>
            <a:r>
              <a:rPr lang="ko-KR" altLang="en-US" sz="1300" b="0" i="0" kern="1200" dirty="0" smtClean="0">
                <a:solidFill>
                  <a:schemeClr val="tx1"/>
                </a:solidFill>
                <a:effectLst/>
                <a:latin typeface="+mn-lt"/>
                <a:ea typeface="+mn-ea"/>
                <a:cs typeface="+mn-cs"/>
              </a:rPr>
              <a:t>첫번째 차이</a:t>
            </a:r>
            <a:r>
              <a:rPr lang="en-US" altLang="ko-KR" sz="1300" b="0" i="0" kern="1200" dirty="0" smtClean="0">
                <a:solidFill>
                  <a:schemeClr val="tx1"/>
                </a:solidFill>
                <a:effectLst/>
                <a:latin typeface="+mn-lt"/>
                <a:ea typeface="+mn-ea"/>
                <a:cs typeface="+mn-cs"/>
              </a:rPr>
              <a:t>&gt; </a:t>
            </a:r>
            <a:r>
              <a:rPr lang="ko-KR" altLang="en-US" sz="1300" b="0" i="0" kern="1200" dirty="0" smtClean="0">
                <a:solidFill>
                  <a:schemeClr val="tx1"/>
                </a:solidFill>
                <a:effectLst/>
                <a:latin typeface="+mn-lt"/>
                <a:ea typeface="+mn-ea"/>
                <a:cs typeface="+mn-cs"/>
              </a:rPr>
              <a:t>상대가 무전으로 정보제공이나 지시할 때 끝에 </a:t>
            </a:r>
            <a:r>
              <a:rPr lang="en-US" altLang="ko-KR" sz="1300" b="0" i="0" kern="1200" dirty="0" smtClean="0">
                <a:solidFill>
                  <a:schemeClr val="tx1"/>
                </a:solidFill>
                <a:effectLst/>
                <a:latin typeface="+mn-lt"/>
                <a:ea typeface="+mn-ea"/>
                <a:cs typeface="+mn-cs"/>
              </a:rPr>
              <a:t>Do you copy?(</a:t>
            </a:r>
            <a:r>
              <a:rPr lang="ko-KR" altLang="en-US" sz="1300" b="0" i="0" kern="1200" dirty="0" smtClean="0">
                <a:solidFill>
                  <a:schemeClr val="tx1"/>
                </a:solidFill>
                <a:effectLst/>
                <a:latin typeface="+mn-lt"/>
                <a:ea typeface="+mn-ea"/>
                <a:cs typeface="+mn-cs"/>
              </a:rPr>
              <a:t>내 말 이해되나</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라고 물으면</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나는 </a:t>
            </a:r>
            <a:r>
              <a:rPr lang="en-US" altLang="ko-KR" sz="1300" b="0" i="0" kern="1200" dirty="0" smtClean="0">
                <a:solidFill>
                  <a:schemeClr val="tx1"/>
                </a:solidFill>
                <a:effectLst/>
                <a:latin typeface="+mn-lt"/>
                <a:ea typeface="+mn-ea"/>
                <a:cs typeface="+mn-cs"/>
              </a:rPr>
              <a:t>Copy that</a:t>
            </a:r>
            <a:r>
              <a:rPr lang="ko-KR" altLang="en-US" sz="1300" b="0" i="0" kern="1200" dirty="0" smtClean="0">
                <a:solidFill>
                  <a:schemeClr val="tx1"/>
                </a:solidFill>
                <a:effectLst/>
                <a:latin typeface="+mn-lt"/>
                <a:ea typeface="+mn-ea"/>
                <a:cs typeface="+mn-cs"/>
              </a:rPr>
              <a:t>이라고 대답하면 된다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이 경우에 </a:t>
            </a:r>
            <a:r>
              <a:rPr lang="en-US" altLang="ko-KR" sz="1300" b="0" i="0" kern="1200" dirty="0" smtClean="0">
                <a:solidFill>
                  <a:schemeClr val="tx1"/>
                </a:solidFill>
                <a:effectLst/>
                <a:latin typeface="+mn-lt"/>
                <a:ea typeface="+mn-ea"/>
                <a:cs typeface="+mn-cs"/>
              </a:rPr>
              <a:t>Roger</a:t>
            </a:r>
            <a:r>
              <a:rPr lang="ko-KR" altLang="en-US" sz="1300" b="0" i="0" kern="1200" dirty="0" smtClean="0">
                <a:solidFill>
                  <a:schemeClr val="tx1"/>
                </a:solidFill>
                <a:effectLst/>
                <a:latin typeface="+mn-lt"/>
                <a:ea typeface="+mn-ea"/>
                <a:cs typeface="+mn-cs"/>
              </a:rPr>
              <a:t>로 답하지는 않는다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ko-KR" altLang="en-US" sz="1300" b="0" i="0" kern="1200" dirty="0" smtClean="0">
                <a:solidFill>
                  <a:schemeClr val="tx1"/>
                </a:solidFill>
                <a:effectLst/>
                <a:latin typeface="+mn-lt"/>
                <a:ea typeface="+mn-ea"/>
                <a:cs typeface="+mn-cs"/>
              </a:rPr>
              <a:t>반면에 </a:t>
            </a:r>
            <a:r>
              <a:rPr lang="en-US" altLang="ko-KR" sz="1300" b="0" i="0" kern="1200" dirty="0" smtClean="0">
                <a:solidFill>
                  <a:schemeClr val="tx1"/>
                </a:solidFill>
                <a:effectLst/>
                <a:latin typeface="+mn-lt"/>
                <a:ea typeface="+mn-ea"/>
                <a:cs typeface="+mn-cs"/>
              </a:rPr>
              <a:t>Do you copy?</a:t>
            </a:r>
            <a:r>
              <a:rPr lang="ko-KR" altLang="en-US" sz="1300" b="0" i="0" kern="1200" dirty="0" smtClean="0">
                <a:solidFill>
                  <a:schemeClr val="tx1"/>
                </a:solidFill>
                <a:effectLst/>
                <a:latin typeface="+mn-lt"/>
                <a:ea typeface="+mn-ea"/>
                <a:cs typeface="+mn-cs"/>
              </a:rPr>
              <a:t>라는 </a:t>
            </a:r>
            <a:r>
              <a:rPr lang="ko-KR" altLang="en-US" sz="1300" b="0" i="0" kern="1200" dirty="0" err="1" smtClean="0">
                <a:solidFill>
                  <a:schemeClr val="tx1"/>
                </a:solidFill>
                <a:effectLst/>
                <a:latin typeface="+mn-lt"/>
                <a:ea typeface="+mn-ea"/>
                <a:cs typeface="+mn-cs"/>
              </a:rPr>
              <a:t>멘트</a:t>
            </a:r>
            <a:r>
              <a:rPr lang="ko-KR" altLang="en-US" sz="1300" b="0" i="0" kern="1200" dirty="0" smtClean="0">
                <a:solidFill>
                  <a:schemeClr val="tx1"/>
                </a:solidFill>
                <a:effectLst/>
                <a:latin typeface="+mn-lt"/>
                <a:ea typeface="+mn-ea"/>
                <a:cs typeface="+mn-cs"/>
              </a:rPr>
              <a:t> 없는 상대의 정보제공이나 지시에는</a:t>
            </a:r>
            <a:r>
              <a:rPr lang="en-US" altLang="ko-KR" sz="1300" b="0" i="0" kern="1200" dirty="0" smtClean="0">
                <a:solidFill>
                  <a:schemeClr val="tx1"/>
                </a:solidFill>
                <a:effectLst/>
                <a:latin typeface="+mn-lt"/>
                <a:ea typeface="+mn-ea"/>
                <a:cs typeface="+mn-cs"/>
              </a:rPr>
              <a:t>,,, Roger</a:t>
            </a:r>
            <a:r>
              <a:rPr lang="ko-KR" altLang="en-US" sz="1300" b="0" i="0" kern="1200" dirty="0" smtClean="0">
                <a:solidFill>
                  <a:schemeClr val="tx1"/>
                </a:solidFill>
                <a:effectLst/>
                <a:latin typeface="+mn-lt"/>
                <a:ea typeface="+mn-ea"/>
                <a:cs typeface="+mn-cs"/>
              </a:rPr>
              <a:t>나 </a:t>
            </a:r>
            <a:r>
              <a:rPr lang="en-US" altLang="ko-KR" sz="1300" b="0" i="0" kern="1200" dirty="0" smtClean="0">
                <a:solidFill>
                  <a:schemeClr val="tx1"/>
                </a:solidFill>
                <a:effectLst/>
                <a:latin typeface="+mn-lt"/>
                <a:ea typeface="+mn-ea"/>
                <a:cs typeface="+mn-cs"/>
              </a:rPr>
              <a:t>Copy that </a:t>
            </a:r>
            <a:r>
              <a:rPr lang="ko-KR" altLang="en-US" sz="1300" b="0" i="0" kern="1200" dirty="0" err="1" smtClean="0">
                <a:solidFill>
                  <a:schemeClr val="tx1"/>
                </a:solidFill>
                <a:effectLst/>
                <a:latin typeface="+mn-lt"/>
                <a:ea typeface="+mn-ea"/>
                <a:cs typeface="+mn-cs"/>
              </a:rPr>
              <a:t>어느것을</a:t>
            </a:r>
            <a:r>
              <a:rPr lang="ko-KR" altLang="en-US" sz="1300" b="0" i="0" kern="1200" dirty="0" smtClean="0">
                <a:solidFill>
                  <a:schemeClr val="tx1"/>
                </a:solidFill>
                <a:effectLst/>
                <a:latin typeface="+mn-lt"/>
                <a:ea typeface="+mn-ea"/>
                <a:cs typeface="+mn-cs"/>
              </a:rPr>
              <a:t> 써도 된다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en-US" altLang="ko-KR" sz="1300" b="0" i="0" kern="1200" dirty="0" smtClean="0">
                <a:solidFill>
                  <a:schemeClr val="tx1"/>
                </a:solidFill>
                <a:effectLst/>
                <a:latin typeface="+mn-lt"/>
                <a:ea typeface="+mn-ea"/>
                <a:cs typeface="+mn-cs"/>
              </a:rPr>
              <a:t>&lt;</a:t>
            </a:r>
            <a:r>
              <a:rPr lang="ko-KR" altLang="en-US" sz="1300" b="0" i="0" kern="1200" dirty="0" smtClean="0">
                <a:solidFill>
                  <a:schemeClr val="tx1"/>
                </a:solidFill>
                <a:effectLst/>
                <a:latin typeface="+mn-lt"/>
                <a:ea typeface="+mn-ea"/>
                <a:cs typeface="+mn-cs"/>
              </a:rPr>
              <a:t>두번째 차이</a:t>
            </a:r>
            <a:r>
              <a:rPr lang="en-US" altLang="ko-KR" sz="1300" b="0" i="0" kern="1200" dirty="0" smtClean="0">
                <a:solidFill>
                  <a:schemeClr val="tx1"/>
                </a:solidFill>
                <a:effectLst/>
                <a:latin typeface="+mn-lt"/>
                <a:ea typeface="+mn-ea"/>
                <a:cs typeface="+mn-cs"/>
              </a:rPr>
              <a:t>&gt; Copy that</a:t>
            </a:r>
            <a:r>
              <a:rPr lang="ko-KR" altLang="en-US" sz="1300" b="0" i="0" kern="1200" dirty="0" smtClean="0">
                <a:solidFill>
                  <a:schemeClr val="tx1"/>
                </a:solidFill>
                <a:effectLst/>
                <a:latin typeface="+mn-lt"/>
                <a:ea typeface="+mn-ea"/>
                <a:cs typeface="+mn-cs"/>
              </a:rPr>
              <a:t>만의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복창하다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는 뜻이다</a:t>
            </a:r>
            <a:r>
              <a:rPr lang="en-US" altLang="ko-KR" sz="1300" b="0" i="0" kern="1200" dirty="0" smtClean="0">
                <a:solidFill>
                  <a:schemeClr val="tx1"/>
                </a:solidFill>
                <a:effectLst/>
                <a:latin typeface="+mn-lt"/>
                <a:ea typeface="+mn-ea"/>
                <a:cs typeface="+mn-cs"/>
              </a:rPr>
              <a:t>. </a:t>
            </a:r>
            <a:r>
              <a:rPr lang="ko-KR" altLang="en-US" sz="1300" b="0" i="0" kern="1200" dirty="0" err="1" smtClean="0">
                <a:solidFill>
                  <a:schemeClr val="tx1"/>
                </a:solidFill>
                <a:effectLst/>
                <a:latin typeface="+mn-lt"/>
                <a:ea typeface="+mn-ea"/>
                <a:cs typeface="+mn-cs"/>
              </a:rPr>
              <a:t>상대지시를</a:t>
            </a:r>
            <a:r>
              <a:rPr lang="ko-KR" altLang="en-US" sz="1300" b="0" i="0" kern="1200" dirty="0" smtClean="0">
                <a:solidFill>
                  <a:schemeClr val="tx1"/>
                </a:solidFill>
                <a:effectLst/>
                <a:latin typeface="+mn-lt"/>
                <a:ea typeface="+mn-ea"/>
                <a:cs typeface="+mn-cs"/>
              </a:rPr>
              <a:t> 그대로 이행하겠다는 일종의 복창구호이다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예를 들어 상대가 </a:t>
            </a:r>
            <a:r>
              <a:rPr lang="en-US" altLang="ko-KR" sz="1300" b="0" i="0" kern="1200" dirty="0" smtClean="0">
                <a:solidFill>
                  <a:schemeClr val="tx1"/>
                </a:solidFill>
                <a:effectLst/>
                <a:latin typeface="+mn-lt"/>
                <a:ea typeface="+mn-ea"/>
                <a:cs typeface="+mn-cs"/>
              </a:rPr>
              <a:t>`Return to base immediately.`(</a:t>
            </a:r>
            <a:r>
              <a:rPr lang="ko-KR" altLang="en-US" sz="1300" b="0" i="0" kern="1200" dirty="0" smtClean="0">
                <a:solidFill>
                  <a:schemeClr val="tx1"/>
                </a:solidFill>
                <a:effectLst/>
                <a:latin typeface="+mn-lt"/>
                <a:ea typeface="+mn-ea"/>
                <a:cs typeface="+mn-cs"/>
              </a:rPr>
              <a:t>즉시 기지로 귀환하라</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라고 지시했을 때 나의 대답은 </a:t>
            </a:r>
            <a:r>
              <a:rPr lang="en-US" altLang="ko-KR" sz="1300" b="0" i="0" kern="1200" dirty="0" smtClean="0">
                <a:solidFill>
                  <a:schemeClr val="tx1"/>
                </a:solidFill>
                <a:effectLst/>
                <a:latin typeface="+mn-lt"/>
                <a:ea typeface="+mn-ea"/>
                <a:cs typeface="+mn-cs"/>
              </a:rPr>
              <a:t>`Copy that, HQ. Return to base.`(</a:t>
            </a:r>
            <a:r>
              <a:rPr lang="ko-KR" altLang="en-US" sz="1300" b="0" i="0" kern="1200" dirty="0" smtClean="0">
                <a:solidFill>
                  <a:schemeClr val="tx1"/>
                </a:solidFill>
                <a:effectLst/>
                <a:latin typeface="+mn-lt"/>
                <a:ea typeface="+mn-ea"/>
                <a:cs typeface="+mn-cs"/>
              </a:rPr>
              <a:t>복창한다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본부</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기지로 귀환</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이다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이렇게 복창할 경우에는 </a:t>
            </a:r>
            <a:r>
              <a:rPr lang="en-US" altLang="ko-KR" sz="1300" b="0" i="0" kern="1200" dirty="0" smtClean="0">
                <a:solidFill>
                  <a:schemeClr val="tx1"/>
                </a:solidFill>
                <a:effectLst/>
                <a:latin typeface="+mn-lt"/>
                <a:ea typeface="+mn-ea"/>
                <a:cs typeface="+mn-cs"/>
              </a:rPr>
              <a:t>Copy that </a:t>
            </a:r>
            <a:r>
              <a:rPr lang="ko-KR" altLang="en-US" sz="1300" b="0" i="0" kern="1200" dirty="0" smtClean="0">
                <a:solidFill>
                  <a:schemeClr val="tx1"/>
                </a:solidFill>
                <a:effectLst/>
                <a:latin typeface="+mn-lt"/>
                <a:ea typeface="+mn-ea"/>
                <a:cs typeface="+mn-cs"/>
              </a:rPr>
              <a:t>대신 </a:t>
            </a:r>
            <a:r>
              <a:rPr lang="en-US" altLang="ko-KR" sz="1300" b="0" i="0" kern="1200" dirty="0" smtClean="0">
                <a:solidFill>
                  <a:schemeClr val="tx1"/>
                </a:solidFill>
                <a:effectLst/>
                <a:latin typeface="+mn-lt"/>
                <a:ea typeface="+mn-ea"/>
                <a:cs typeface="+mn-cs"/>
              </a:rPr>
              <a:t>Roger</a:t>
            </a:r>
            <a:r>
              <a:rPr lang="ko-KR" altLang="en-US" sz="1300" b="0" i="0" kern="1200" dirty="0" smtClean="0">
                <a:solidFill>
                  <a:schemeClr val="tx1"/>
                </a:solidFill>
                <a:effectLst/>
                <a:latin typeface="+mn-lt"/>
                <a:ea typeface="+mn-ea"/>
                <a:cs typeface="+mn-cs"/>
              </a:rPr>
              <a:t>를 쓰지 않는다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en-US" altLang="ko-KR" sz="1300" b="0" i="0" kern="1200" dirty="0" smtClean="0">
                <a:solidFill>
                  <a:schemeClr val="tx1"/>
                </a:solidFill>
                <a:effectLst/>
                <a:latin typeface="+mn-lt"/>
                <a:ea typeface="+mn-ea"/>
                <a:cs typeface="+mn-cs"/>
              </a:rPr>
              <a:t>&lt;</a:t>
            </a:r>
            <a:r>
              <a:rPr lang="ko-KR" altLang="en-US" sz="1300" b="0" i="0" kern="1200" dirty="0" smtClean="0">
                <a:solidFill>
                  <a:schemeClr val="tx1"/>
                </a:solidFill>
                <a:effectLst/>
                <a:latin typeface="+mn-lt"/>
                <a:ea typeface="+mn-ea"/>
                <a:cs typeface="+mn-cs"/>
              </a:rPr>
              <a:t>참고 </a:t>
            </a:r>
            <a:r>
              <a:rPr lang="en-US" altLang="ko-KR" sz="1300" b="0" i="0" kern="1200" dirty="0" smtClean="0">
                <a:solidFill>
                  <a:schemeClr val="tx1"/>
                </a:solidFill>
                <a:effectLst/>
                <a:latin typeface="+mn-lt"/>
                <a:ea typeface="+mn-ea"/>
                <a:cs typeface="+mn-cs"/>
              </a:rPr>
              <a:t>1&gt; Wilco</a:t>
            </a:r>
            <a:r>
              <a:rPr lang="ko-KR" altLang="en-US" sz="1300" b="0" i="0" kern="1200" dirty="0" smtClean="0">
                <a:solidFill>
                  <a:schemeClr val="tx1"/>
                </a:solidFill>
                <a:effectLst/>
                <a:latin typeface="+mn-lt"/>
                <a:ea typeface="+mn-ea"/>
                <a:cs typeface="+mn-cs"/>
              </a:rPr>
              <a:t>는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너의 지시대로 하겠다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는 뜻인 </a:t>
            </a:r>
            <a:r>
              <a:rPr lang="en-US" altLang="ko-KR" sz="1300" b="0" i="0" kern="1200" dirty="0" smtClean="0">
                <a:solidFill>
                  <a:schemeClr val="tx1"/>
                </a:solidFill>
                <a:effectLst/>
                <a:latin typeface="+mn-lt"/>
                <a:ea typeface="+mn-ea"/>
                <a:cs typeface="+mn-cs"/>
              </a:rPr>
              <a:t>will comply</a:t>
            </a:r>
            <a:r>
              <a:rPr lang="ko-KR" altLang="en-US" sz="1300" b="0" i="0" kern="1200" dirty="0" smtClean="0">
                <a:solidFill>
                  <a:schemeClr val="tx1"/>
                </a:solidFill>
                <a:effectLst/>
                <a:latin typeface="+mn-lt"/>
                <a:ea typeface="+mn-ea"/>
                <a:cs typeface="+mn-cs"/>
              </a:rPr>
              <a:t>의 </a:t>
            </a:r>
            <a:r>
              <a:rPr lang="ko-KR" altLang="en-US" sz="1300" b="0" i="0" kern="1200" dirty="0" err="1" smtClean="0">
                <a:solidFill>
                  <a:schemeClr val="tx1"/>
                </a:solidFill>
                <a:effectLst/>
                <a:latin typeface="+mn-lt"/>
                <a:ea typeface="+mn-ea"/>
                <a:cs typeface="+mn-cs"/>
              </a:rPr>
              <a:t>줄임말인데</a:t>
            </a:r>
            <a:r>
              <a:rPr lang="en-US" altLang="ko-KR" sz="1300" b="0" i="0" kern="1200" dirty="0" smtClean="0">
                <a:solidFill>
                  <a:schemeClr val="tx1"/>
                </a:solidFill>
                <a:effectLst/>
                <a:latin typeface="+mn-lt"/>
                <a:ea typeface="+mn-ea"/>
                <a:cs typeface="+mn-cs"/>
              </a:rPr>
              <a:t>(comply; </a:t>
            </a:r>
            <a:r>
              <a:rPr lang="ko-KR" altLang="en-US" sz="1300" b="0" i="0" kern="1200" dirty="0" smtClean="0">
                <a:solidFill>
                  <a:schemeClr val="tx1"/>
                </a:solidFill>
                <a:effectLst/>
                <a:latin typeface="+mn-lt"/>
                <a:ea typeface="+mn-ea"/>
                <a:cs typeface="+mn-cs"/>
              </a:rPr>
              <a:t>순응하다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따르다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상대의 지시에 대한 응답에는 </a:t>
            </a:r>
            <a:r>
              <a:rPr lang="en-US" altLang="ko-KR" sz="1300" b="0" i="0" kern="1200" dirty="0" smtClean="0">
                <a:solidFill>
                  <a:schemeClr val="tx1"/>
                </a:solidFill>
                <a:effectLst/>
                <a:latin typeface="+mn-lt"/>
                <a:ea typeface="+mn-ea"/>
                <a:cs typeface="+mn-cs"/>
              </a:rPr>
              <a:t>"Roger, Wilco"</a:t>
            </a:r>
            <a:r>
              <a:rPr lang="ko-KR" altLang="en-US" sz="1300" b="0" i="0" kern="1200" dirty="0" smtClean="0">
                <a:solidFill>
                  <a:schemeClr val="tx1"/>
                </a:solidFill>
                <a:effectLst/>
                <a:latin typeface="+mn-lt"/>
                <a:ea typeface="+mn-ea"/>
                <a:cs typeface="+mn-cs"/>
              </a:rPr>
              <a:t>와 </a:t>
            </a:r>
            <a:r>
              <a:rPr lang="en-US" altLang="ko-KR" sz="1300" b="0" i="0" kern="1200" dirty="0" smtClean="0">
                <a:solidFill>
                  <a:schemeClr val="tx1"/>
                </a:solidFill>
                <a:effectLst/>
                <a:latin typeface="+mn-lt"/>
                <a:ea typeface="+mn-ea"/>
                <a:cs typeface="+mn-cs"/>
              </a:rPr>
              <a:t>"Copy that, Wilco" </a:t>
            </a:r>
            <a:r>
              <a:rPr lang="ko-KR" altLang="en-US" sz="1300" b="0" i="0" kern="1200" dirty="0" smtClean="0">
                <a:solidFill>
                  <a:schemeClr val="tx1"/>
                </a:solidFill>
                <a:effectLst/>
                <a:latin typeface="+mn-lt"/>
                <a:ea typeface="+mn-ea"/>
                <a:cs typeface="+mn-cs"/>
              </a:rPr>
              <a:t>둘 다 쓰이지만 전자의 사용빈도가 더 높다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en-US" altLang="ko-KR" sz="1300" b="0" i="0" kern="1200" dirty="0" smtClean="0">
                <a:solidFill>
                  <a:schemeClr val="tx1"/>
                </a:solidFill>
                <a:effectLst/>
                <a:latin typeface="+mn-lt"/>
                <a:ea typeface="+mn-ea"/>
                <a:cs typeface="+mn-cs"/>
              </a:rPr>
              <a:t>&lt;</a:t>
            </a:r>
            <a:r>
              <a:rPr lang="ko-KR" altLang="en-US" sz="1300" b="0" i="0" kern="1200" dirty="0" smtClean="0">
                <a:solidFill>
                  <a:schemeClr val="tx1"/>
                </a:solidFill>
                <a:effectLst/>
                <a:latin typeface="+mn-lt"/>
                <a:ea typeface="+mn-ea"/>
                <a:cs typeface="+mn-cs"/>
              </a:rPr>
              <a:t>참고 </a:t>
            </a:r>
            <a:r>
              <a:rPr lang="en-US" altLang="ko-KR" sz="1300" b="0" i="0" kern="1200" dirty="0" smtClean="0">
                <a:solidFill>
                  <a:schemeClr val="tx1"/>
                </a:solidFill>
                <a:effectLst/>
                <a:latin typeface="+mn-lt"/>
                <a:ea typeface="+mn-ea"/>
                <a:cs typeface="+mn-cs"/>
              </a:rPr>
              <a:t>2&gt; Over</a:t>
            </a:r>
            <a:r>
              <a:rPr lang="ko-KR" altLang="en-US" sz="1300" b="0" i="0" kern="1200" dirty="0" smtClean="0">
                <a:solidFill>
                  <a:schemeClr val="tx1"/>
                </a:solidFill>
                <a:effectLst/>
                <a:latin typeface="+mn-lt"/>
                <a:ea typeface="+mn-ea"/>
                <a:cs typeface="+mn-cs"/>
              </a:rPr>
              <a:t>는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이제 </a:t>
            </a:r>
            <a:r>
              <a:rPr lang="ko-KR" altLang="en-US" sz="1300" b="0" i="0" kern="1200" dirty="0" err="1" smtClean="0">
                <a:solidFill>
                  <a:schemeClr val="tx1"/>
                </a:solidFill>
                <a:effectLst/>
                <a:latin typeface="+mn-lt"/>
                <a:ea typeface="+mn-ea"/>
                <a:cs typeface="+mn-cs"/>
              </a:rPr>
              <a:t>내말은</a:t>
            </a:r>
            <a:r>
              <a:rPr lang="ko-KR" altLang="en-US" sz="1300" b="0" i="0" kern="1200" dirty="0" smtClean="0">
                <a:solidFill>
                  <a:schemeClr val="tx1"/>
                </a:solidFill>
                <a:effectLst/>
                <a:latin typeface="+mn-lt"/>
                <a:ea typeface="+mn-ea"/>
                <a:cs typeface="+mn-cs"/>
              </a:rPr>
              <a:t> 끝났으니 너의 차례다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라는 의미로서 </a:t>
            </a:r>
            <a:r>
              <a:rPr lang="en-US" altLang="ko-KR" sz="1300" b="0" i="0" kern="1200" dirty="0" smtClean="0">
                <a:solidFill>
                  <a:schemeClr val="tx1"/>
                </a:solidFill>
                <a:effectLst/>
                <a:latin typeface="+mn-lt"/>
                <a:ea typeface="+mn-ea"/>
                <a:cs typeface="+mn-cs"/>
              </a:rPr>
              <a:t>`Over to you`</a:t>
            </a:r>
            <a:r>
              <a:rPr lang="ko-KR" altLang="en-US" sz="1300" b="0" i="0" kern="1200" dirty="0" smtClean="0">
                <a:solidFill>
                  <a:schemeClr val="tx1"/>
                </a:solidFill>
                <a:effectLst/>
                <a:latin typeface="+mn-lt"/>
                <a:ea typeface="+mn-ea"/>
                <a:cs typeface="+mn-cs"/>
              </a:rPr>
              <a:t>를 줄인 표현이다</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이와는 달리 </a:t>
            </a:r>
            <a:r>
              <a:rPr lang="en-US" altLang="ko-KR" sz="1300" b="0" i="0" kern="1200" dirty="0" smtClean="0">
                <a:solidFill>
                  <a:schemeClr val="tx1"/>
                </a:solidFill>
                <a:effectLst/>
                <a:latin typeface="+mn-lt"/>
                <a:ea typeface="+mn-ea"/>
                <a:cs typeface="+mn-cs"/>
              </a:rPr>
              <a:t>Out</a:t>
            </a:r>
            <a:r>
              <a:rPr lang="ko-KR" altLang="en-US" sz="1300" b="0" i="0" kern="1200" dirty="0" smtClean="0">
                <a:solidFill>
                  <a:schemeClr val="tx1"/>
                </a:solidFill>
                <a:effectLst/>
                <a:latin typeface="+mn-lt"/>
                <a:ea typeface="+mn-ea"/>
                <a:cs typeface="+mn-cs"/>
              </a:rPr>
              <a:t>은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이상 끝</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이라는 뜻으로서 </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네가 더 대답할 필요는 없다</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는 뜻이다</a:t>
            </a:r>
            <a:r>
              <a:rPr lang="en-US" altLang="ko-KR" sz="1300" b="0" i="0" kern="1200" dirty="0" smtClean="0">
                <a:solidFill>
                  <a:schemeClr val="tx1"/>
                </a:solidFill>
                <a:effectLst/>
                <a:latin typeface="+mn-lt"/>
                <a:ea typeface="+mn-ea"/>
                <a:cs typeface="+mn-cs"/>
              </a:rPr>
              <a:t>.</a:t>
            </a:r>
            <a:r>
              <a:rPr lang="ko-KR" altLang="en-US" dirty="0" smtClean="0"/>
              <a:t/>
            </a:r>
            <a:br>
              <a:rPr lang="ko-KR" altLang="en-US" dirty="0" smtClean="0"/>
            </a:br>
            <a:r>
              <a:rPr lang="ko-KR" altLang="en-US" dirty="0" smtClean="0"/>
              <a:t/>
            </a:r>
            <a:br>
              <a:rPr lang="ko-KR" altLang="en-US" dirty="0" smtClean="0"/>
            </a:br>
            <a:r>
              <a:rPr lang="en-US" altLang="ko-KR" sz="1300" b="0" i="0" kern="1200" dirty="0" smtClean="0">
                <a:solidFill>
                  <a:schemeClr val="tx1"/>
                </a:solidFill>
                <a:effectLst/>
                <a:latin typeface="+mn-lt"/>
                <a:ea typeface="+mn-ea"/>
                <a:cs typeface="+mn-cs"/>
              </a:rPr>
              <a:t>&lt;</a:t>
            </a:r>
            <a:r>
              <a:rPr lang="ko-KR" altLang="en-US" sz="1300" b="0" i="0" kern="1200" dirty="0" smtClean="0">
                <a:solidFill>
                  <a:schemeClr val="tx1"/>
                </a:solidFill>
                <a:effectLst/>
                <a:latin typeface="+mn-lt"/>
                <a:ea typeface="+mn-ea"/>
                <a:cs typeface="+mn-cs"/>
              </a:rPr>
              <a:t>참고 </a:t>
            </a:r>
            <a:r>
              <a:rPr lang="en-US" altLang="ko-KR" sz="1300" b="0" i="0" kern="1200" dirty="0" smtClean="0">
                <a:solidFill>
                  <a:schemeClr val="tx1"/>
                </a:solidFill>
                <a:effectLst/>
                <a:latin typeface="+mn-lt"/>
                <a:ea typeface="+mn-ea"/>
                <a:cs typeface="+mn-cs"/>
              </a:rPr>
              <a:t>3&gt; Roger </a:t>
            </a:r>
            <a:r>
              <a:rPr lang="ko-KR" altLang="en-US" sz="1300" b="0" i="0" kern="1200" dirty="0" smtClean="0">
                <a:solidFill>
                  <a:schemeClr val="tx1"/>
                </a:solidFill>
                <a:effectLst/>
                <a:latin typeface="+mn-lt"/>
                <a:ea typeface="+mn-ea"/>
                <a:cs typeface="+mn-cs"/>
              </a:rPr>
              <a:t>대신 </a:t>
            </a:r>
            <a:r>
              <a:rPr lang="en-US" altLang="ko-KR" sz="1300" b="0" i="0" kern="1200" dirty="0" smtClean="0">
                <a:solidFill>
                  <a:schemeClr val="tx1"/>
                </a:solidFill>
                <a:effectLst/>
                <a:latin typeface="+mn-lt"/>
                <a:ea typeface="+mn-ea"/>
                <a:cs typeface="+mn-cs"/>
              </a:rPr>
              <a:t>Roger that</a:t>
            </a:r>
            <a:r>
              <a:rPr lang="ko-KR" altLang="en-US" sz="1300" b="0" i="0" kern="1200" dirty="0" smtClean="0">
                <a:solidFill>
                  <a:schemeClr val="tx1"/>
                </a:solidFill>
                <a:effectLst/>
                <a:latin typeface="+mn-lt"/>
                <a:ea typeface="+mn-ea"/>
                <a:cs typeface="+mn-cs"/>
              </a:rPr>
              <a:t>도 사용된다</a:t>
            </a:r>
            <a:r>
              <a:rPr lang="en-US" altLang="ko-KR" sz="1300" b="0" i="0" kern="1200" dirty="0" smtClean="0">
                <a:solidFill>
                  <a:schemeClr val="tx1"/>
                </a:solidFill>
                <a:effectLst/>
                <a:latin typeface="+mn-lt"/>
                <a:ea typeface="+mn-ea"/>
                <a:cs typeface="+mn-cs"/>
              </a:rPr>
              <a:t>. </a:t>
            </a:r>
            <a:r>
              <a:rPr lang="ko-KR" altLang="en-US" sz="1300" b="0" i="0" kern="1200" dirty="0" err="1" smtClean="0">
                <a:solidFill>
                  <a:schemeClr val="tx1"/>
                </a:solidFill>
                <a:effectLst/>
                <a:latin typeface="+mn-lt"/>
                <a:ea typeface="+mn-ea"/>
                <a:cs typeface="+mn-cs"/>
              </a:rPr>
              <a:t>모르스</a:t>
            </a:r>
            <a:r>
              <a:rPr lang="ko-KR" altLang="en-US" sz="1300" b="0" i="0" kern="1200" dirty="0" smtClean="0">
                <a:solidFill>
                  <a:schemeClr val="tx1"/>
                </a:solidFill>
                <a:effectLst/>
                <a:latin typeface="+mn-lt"/>
                <a:ea typeface="+mn-ea"/>
                <a:cs typeface="+mn-cs"/>
              </a:rPr>
              <a:t> 부호 시절에 </a:t>
            </a:r>
            <a:r>
              <a:rPr lang="en-US" altLang="ko-KR" sz="1300" b="0" i="0" kern="1200" dirty="0" smtClean="0">
                <a:solidFill>
                  <a:schemeClr val="tx1"/>
                </a:solidFill>
                <a:effectLst/>
                <a:latin typeface="+mn-lt"/>
                <a:ea typeface="+mn-ea"/>
                <a:cs typeface="+mn-cs"/>
              </a:rPr>
              <a:t>Received(</a:t>
            </a:r>
            <a:r>
              <a:rPr lang="ko-KR" altLang="en-US" sz="1300" b="0" i="0" kern="1200" dirty="0" err="1" smtClean="0">
                <a:solidFill>
                  <a:schemeClr val="tx1"/>
                </a:solidFill>
                <a:effectLst/>
                <a:latin typeface="+mn-lt"/>
                <a:ea typeface="+mn-ea"/>
                <a:cs typeface="+mn-cs"/>
              </a:rPr>
              <a:t>접수완료</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이해했음</a:t>
            </a:r>
            <a:r>
              <a:rPr lang="en-US" altLang="ko-KR" sz="1300" b="0" i="0" kern="1200" dirty="0" smtClean="0">
                <a:solidFill>
                  <a:schemeClr val="tx1"/>
                </a:solidFill>
                <a:effectLst/>
                <a:latin typeface="+mn-lt"/>
                <a:ea typeface="+mn-ea"/>
                <a:cs typeface="+mn-cs"/>
              </a:rPr>
              <a:t>)</a:t>
            </a:r>
            <a:r>
              <a:rPr lang="ko-KR" altLang="en-US" sz="1300" b="0" i="0" kern="1200" dirty="0" smtClean="0">
                <a:solidFill>
                  <a:schemeClr val="tx1"/>
                </a:solidFill>
                <a:effectLst/>
                <a:latin typeface="+mn-lt"/>
                <a:ea typeface="+mn-ea"/>
                <a:cs typeface="+mn-cs"/>
              </a:rPr>
              <a:t>를 </a:t>
            </a:r>
            <a:r>
              <a:rPr lang="en-US" altLang="ko-KR" sz="1300" b="0" i="0" kern="1200" dirty="0" smtClean="0">
                <a:solidFill>
                  <a:schemeClr val="tx1"/>
                </a:solidFill>
                <a:effectLst/>
                <a:latin typeface="+mn-lt"/>
                <a:ea typeface="+mn-ea"/>
                <a:cs typeface="+mn-cs"/>
              </a:rPr>
              <a:t>R</a:t>
            </a:r>
            <a:r>
              <a:rPr lang="ko-KR" altLang="en-US" sz="1300" b="0" i="0" kern="1200" dirty="0" smtClean="0">
                <a:solidFill>
                  <a:schemeClr val="tx1"/>
                </a:solidFill>
                <a:effectLst/>
                <a:latin typeface="+mn-lt"/>
                <a:ea typeface="+mn-ea"/>
                <a:cs typeface="+mn-cs"/>
              </a:rPr>
              <a:t>로 줄여 사용했는데</a:t>
            </a:r>
            <a:r>
              <a:rPr lang="en-US" altLang="ko-KR" sz="1300" b="0" i="0" kern="1200" dirty="0" smtClean="0">
                <a:solidFill>
                  <a:schemeClr val="tx1"/>
                </a:solidFill>
                <a:effectLst/>
                <a:latin typeface="+mn-lt"/>
                <a:ea typeface="+mn-ea"/>
                <a:cs typeface="+mn-cs"/>
              </a:rPr>
              <a:t>, </a:t>
            </a:r>
            <a:r>
              <a:rPr lang="ko-KR" altLang="en-US" sz="1300" b="0" i="0" kern="1200" dirty="0" smtClean="0">
                <a:solidFill>
                  <a:schemeClr val="tx1"/>
                </a:solidFill>
                <a:effectLst/>
                <a:latin typeface="+mn-lt"/>
                <a:ea typeface="+mn-ea"/>
                <a:cs typeface="+mn-cs"/>
              </a:rPr>
              <a:t>당시 </a:t>
            </a:r>
            <a:r>
              <a:rPr lang="en-US" altLang="ko-KR" sz="1300" b="0" i="0" kern="1200" dirty="0" smtClean="0">
                <a:solidFill>
                  <a:schemeClr val="tx1"/>
                </a:solidFill>
                <a:effectLst/>
                <a:latin typeface="+mn-lt"/>
                <a:ea typeface="+mn-ea"/>
                <a:cs typeface="+mn-cs"/>
              </a:rPr>
              <a:t>R</a:t>
            </a:r>
            <a:r>
              <a:rPr lang="ko-KR" altLang="en-US" sz="1300" b="0" i="0" kern="1200" dirty="0" smtClean="0">
                <a:solidFill>
                  <a:schemeClr val="tx1"/>
                </a:solidFill>
                <a:effectLst/>
                <a:latin typeface="+mn-lt"/>
                <a:ea typeface="+mn-ea"/>
                <a:cs typeface="+mn-cs"/>
              </a:rPr>
              <a:t>의 </a:t>
            </a:r>
            <a:r>
              <a:rPr lang="en-US" altLang="ko-KR" sz="1300" b="0" i="0" kern="1200" dirty="0" smtClean="0">
                <a:solidFill>
                  <a:schemeClr val="tx1"/>
                </a:solidFill>
                <a:effectLst/>
                <a:latin typeface="+mn-lt"/>
                <a:ea typeface="+mn-ea"/>
                <a:cs typeface="+mn-cs"/>
              </a:rPr>
              <a:t>phonetic alphabet</a:t>
            </a:r>
            <a:r>
              <a:rPr lang="ko-KR" altLang="en-US" sz="1300" b="0" i="0" kern="1200" dirty="0" smtClean="0">
                <a:solidFill>
                  <a:schemeClr val="tx1"/>
                </a:solidFill>
                <a:effectLst/>
                <a:latin typeface="+mn-lt"/>
                <a:ea typeface="+mn-ea"/>
                <a:cs typeface="+mn-cs"/>
              </a:rPr>
              <a:t>이 </a:t>
            </a:r>
            <a:r>
              <a:rPr lang="en-US" altLang="ko-KR" sz="1300" b="0" i="0" kern="1200" dirty="0" smtClean="0">
                <a:solidFill>
                  <a:schemeClr val="tx1"/>
                </a:solidFill>
                <a:effectLst/>
                <a:latin typeface="+mn-lt"/>
                <a:ea typeface="+mn-ea"/>
                <a:cs typeface="+mn-cs"/>
              </a:rPr>
              <a:t>Roger</a:t>
            </a:r>
            <a:r>
              <a:rPr lang="ko-KR" altLang="en-US" sz="1300" b="0" i="0" kern="1200" dirty="0" smtClean="0">
                <a:solidFill>
                  <a:schemeClr val="tx1"/>
                </a:solidFill>
                <a:effectLst/>
                <a:latin typeface="+mn-lt"/>
                <a:ea typeface="+mn-ea"/>
                <a:cs typeface="+mn-cs"/>
              </a:rPr>
              <a:t>였기 때문에 지금까지 </a:t>
            </a:r>
            <a:r>
              <a:rPr lang="en-US" altLang="ko-KR" sz="1300" b="0" i="0" kern="1200" dirty="0" smtClean="0">
                <a:solidFill>
                  <a:schemeClr val="tx1"/>
                </a:solidFill>
                <a:effectLst/>
                <a:latin typeface="+mn-lt"/>
                <a:ea typeface="+mn-ea"/>
                <a:cs typeface="+mn-cs"/>
              </a:rPr>
              <a:t>Roger</a:t>
            </a:r>
            <a:r>
              <a:rPr lang="ko-KR" altLang="en-US" sz="1300" b="0" i="0" kern="1200" dirty="0" smtClean="0">
                <a:solidFill>
                  <a:schemeClr val="tx1"/>
                </a:solidFill>
                <a:effectLst/>
                <a:latin typeface="+mn-lt"/>
                <a:ea typeface="+mn-ea"/>
                <a:cs typeface="+mn-cs"/>
              </a:rPr>
              <a:t>가 사용되고 있다</a:t>
            </a:r>
            <a:r>
              <a:rPr lang="en-US" altLang="ko-KR" sz="1300" b="0" i="0" kern="1200" dirty="0" smtClean="0">
                <a:solidFill>
                  <a:schemeClr val="tx1"/>
                </a:solidFill>
                <a:effectLst/>
                <a:latin typeface="+mn-lt"/>
                <a:ea typeface="+mn-ea"/>
                <a:cs typeface="+mn-cs"/>
              </a:rPr>
              <a:t>. 2</a:t>
            </a:r>
            <a:r>
              <a:rPr lang="ko-KR" altLang="en-US" sz="1300" b="0" i="0" kern="1200" dirty="0" err="1" smtClean="0">
                <a:solidFill>
                  <a:schemeClr val="tx1"/>
                </a:solidFill>
                <a:effectLst/>
                <a:latin typeface="+mn-lt"/>
                <a:ea typeface="+mn-ea"/>
                <a:cs typeface="+mn-cs"/>
              </a:rPr>
              <a:t>차세계대전</a:t>
            </a:r>
            <a:r>
              <a:rPr lang="ko-KR" altLang="en-US" sz="1300" b="0" i="0" kern="1200" dirty="0" smtClean="0">
                <a:solidFill>
                  <a:schemeClr val="tx1"/>
                </a:solidFill>
                <a:effectLst/>
                <a:latin typeface="+mn-lt"/>
                <a:ea typeface="+mn-ea"/>
                <a:cs typeface="+mn-cs"/>
              </a:rPr>
              <a:t> 이후에는 </a:t>
            </a:r>
            <a:r>
              <a:rPr lang="en-US" altLang="ko-KR" sz="1300" b="0" i="0" kern="1200" dirty="0" smtClean="0">
                <a:solidFill>
                  <a:schemeClr val="tx1"/>
                </a:solidFill>
                <a:effectLst/>
                <a:latin typeface="+mn-lt"/>
                <a:ea typeface="+mn-ea"/>
                <a:cs typeface="+mn-cs"/>
              </a:rPr>
              <a:t>Roger </a:t>
            </a:r>
            <a:r>
              <a:rPr lang="ko-KR" altLang="en-US" sz="1300" b="0" i="0" kern="1200" dirty="0" smtClean="0">
                <a:solidFill>
                  <a:schemeClr val="tx1"/>
                </a:solidFill>
                <a:effectLst/>
                <a:latin typeface="+mn-lt"/>
                <a:ea typeface="+mn-ea"/>
                <a:cs typeface="+mn-cs"/>
              </a:rPr>
              <a:t>대신 </a:t>
            </a:r>
            <a:r>
              <a:rPr lang="en-US" altLang="ko-KR" sz="1300" b="0" i="0" kern="1200" dirty="0" smtClean="0">
                <a:solidFill>
                  <a:schemeClr val="tx1"/>
                </a:solidFill>
                <a:effectLst/>
                <a:latin typeface="+mn-lt"/>
                <a:ea typeface="+mn-ea"/>
                <a:cs typeface="+mn-cs"/>
              </a:rPr>
              <a:t>Romeo</a:t>
            </a:r>
            <a:r>
              <a:rPr lang="ko-KR" altLang="en-US" sz="1300" b="0" i="0" kern="1200" dirty="0" smtClean="0">
                <a:solidFill>
                  <a:schemeClr val="tx1"/>
                </a:solidFill>
                <a:effectLst/>
                <a:latin typeface="+mn-lt"/>
                <a:ea typeface="+mn-ea"/>
                <a:cs typeface="+mn-cs"/>
              </a:rPr>
              <a:t>가 사용되고 있다</a:t>
            </a:r>
            <a:r>
              <a:rPr lang="en-US" altLang="ko-KR" sz="1300" b="0" i="0" kern="1200" dirty="0" smtClean="0">
                <a:solidFill>
                  <a:schemeClr val="tx1"/>
                </a:solidFill>
                <a:effectLst/>
                <a:latin typeface="+mn-lt"/>
                <a:ea typeface="+mn-ea"/>
                <a:cs typeface="+mn-cs"/>
              </a:rPr>
              <a:t>.</a:t>
            </a:r>
            <a:endParaRPr lang="en-US" altLang="ko-KR" dirty="0" smtClean="0"/>
          </a:p>
          <a:p>
            <a:endParaRPr lang="en-US" altLang="ko-KR" dirty="0" smtClean="0"/>
          </a:p>
          <a:p>
            <a:r>
              <a:rPr lang="en-US" altLang="ko-KR" dirty="0" smtClean="0"/>
              <a:t>Did you get that? </a:t>
            </a:r>
            <a:r>
              <a:rPr lang="ko-KR" altLang="en-US" dirty="0" smtClean="0"/>
              <a:t>혹은 </a:t>
            </a:r>
            <a:r>
              <a:rPr lang="en-US" altLang="ko-KR" dirty="0" smtClean="0"/>
              <a:t>Did you understand the message? </a:t>
            </a:r>
          </a:p>
          <a:p>
            <a:r>
              <a:rPr lang="ko-KR" altLang="en-US" dirty="0" err="1" smtClean="0"/>
              <a:t>무전시에는</a:t>
            </a:r>
            <a:r>
              <a:rPr lang="ko-KR" altLang="en-US" dirty="0" smtClean="0"/>
              <a:t> </a:t>
            </a:r>
            <a:r>
              <a:rPr lang="en-US" altLang="ko-KR" dirty="0" smtClean="0"/>
              <a:t>do you copy? How copy? </a:t>
            </a:r>
          </a:p>
          <a:p>
            <a:r>
              <a:rPr lang="ko-KR" altLang="en-US" dirty="0" err="1" smtClean="0"/>
              <a:t>답변시</a:t>
            </a:r>
            <a:r>
              <a:rPr lang="ko-KR" altLang="en-US" dirty="0" smtClean="0"/>
              <a:t> </a:t>
            </a:r>
            <a:r>
              <a:rPr lang="en-US" altLang="ko-KR" dirty="0" smtClean="0"/>
              <a:t>copy that,,, Roger that </a:t>
            </a:r>
            <a:r>
              <a:rPr lang="ko-KR" altLang="en-US" dirty="0" smtClean="0"/>
              <a:t>이라고 한다</a:t>
            </a:r>
            <a:endParaRPr lang="en-US" altLang="ko-KR" dirty="0" smtClean="0"/>
          </a:p>
          <a:p>
            <a:endParaRPr lang="en-US" altLang="ko-KR" dirty="0" smtClean="0"/>
          </a:p>
          <a:p>
            <a:r>
              <a:rPr lang="en-US" altLang="ko-KR" dirty="0" smtClean="0"/>
              <a:t>4mhz : day time – couple of hundred miles(200~300km)</a:t>
            </a:r>
          </a:p>
          <a:p>
            <a:r>
              <a:rPr lang="en-US" altLang="ko-KR" dirty="0" smtClean="0"/>
              <a:t>          night time – thousand miles </a:t>
            </a:r>
            <a:endParaRPr lang="ko-KR" altLang="en-US" dirty="0"/>
          </a:p>
        </p:txBody>
      </p:sp>
    </p:spTree>
    <p:extLst>
      <p:ext uri="{BB962C8B-B14F-4D97-AF65-F5344CB8AC3E}">
        <p14:creationId xmlns:p14="http://schemas.microsoft.com/office/powerpoint/2010/main" val="2289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Modem loop test</a:t>
            </a:r>
            <a:r>
              <a:rPr lang="ko-KR" altLang="en-US" dirty="0"/>
              <a:t>란 송신과 수신이 제대로 되는지 확인하는 것이다</a:t>
            </a:r>
            <a:endParaRPr lang="en-US" altLang="ko-KR" dirty="0"/>
          </a:p>
          <a:p>
            <a:r>
              <a:rPr lang="en-US" altLang="ko-KR" dirty="0"/>
              <a:t>Odem loop test</a:t>
            </a:r>
            <a:r>
              <a:rPr lang="ko-KR" altLang="en-US" dirty="0"/>
              <a:t>를 하면 기기 내부적으로 메시지를 보내고 받는다 점검 결과가 </a:t>
            </a:r>
            <a:r>
              <a:rPr lang="en-US" altLang="ko-KR" dirty="0"/>
              <a:t>ok</a:t>
            </a:r>
            <a:r>
              <a:rPr lang="ko-KR" altLang="en-US" dirty="0"/>
              <a:t>면 아무런 문제없이</a:t>
            </a:r>
            <a:endParaRPr lang="en-US" altLang="ko-KR" dirty="0"/>
          </a:p>
          <a:p>
            <a:r>
              <a:rPr lang="ko-KR" altLang="en-US" dirty="0"/>
              <a:t>송신과 수신이 잘된다는 얘기다</a:t>
            </a:r>
            <a:endParaRPr lang="en-US" altLang="ko-KR" dirty="0"/>
          </a:p>
          <a:p>
            <a:endParaRPr lang="en-US" altLang="ko-KR" dirty="0"/>
          </a:p>
          <a:p>
            <a:r>
              <a:rPr lang="ko-KR" altLang="en-US" dirty="0"/>
              <a:t>안테나 튜닝이 </a:t>
            </a:r>
            <a:r>
              <a:rPr lang="ko-KR" altLang="en-US" dirty="0" err="1"/>
              <a:t>안된다면</a:t>
            </a:r>
            <a:r>
              <a:rPr lang="ko-KR" altLang="en-US" dirty="0"/>
              <a:t> 장비의 전원을 끄고 안테나 튜너를 열고 </a:t>
            </a:r>
            <a:r>
              <a:rPr lang="en-US" altLang="ko-KR" dirty="0"/>
              <a:t>pc</a:t>
            </a:r>
            <a:r>
              <a:rPr lang="ko-KR" altLang="en-US" dirty="0"/>
              <a:t>등이 나갔는지 확인한다</a:t>
            </a:r>
            <a:endParaRPr lang="en-US" altLang="ko-KR" dirty="0"/>
          </a:p>
          <a:p>
            <a:r>
              <a:rPr lang="en-US" altLang="ko-KR" dirty="0" err="1"/>
              <a:t>Dsc</a:t>
            </a:r>
            <a:r>
              <a:rPr lang="en-US" altLang="ko-KR" dirty="0"/>
              <a:t> </a:t>
            </a:r>
            <a:r>
              <a:rPr lang="ko-KR" altLang="en-US" dirty="0"/>
              <a:t>테스트가 안되면 다른 </a:t>
            </a:r>
            <a:r>
              <a:rPr lang="ko-KR" altLang="en-US" dirty="0" err="1"/>
              <a:t>해안국과</a:t>
            </a:r>
            <a:r>
              <a:rPr lang="ko-KR" altLang="en-US" dirty="0"/>
              <a:t> 또는 다른 주파수로 또는 출력을 확인하고 테스트하도록 한다</a:t>
            </a:r>
            <a:endParaRPr lang="en-US" altLang="ko-KR" dirty="0"/>
          </a:p>
          <a:p>
            <a:r>
              <a:rPr lang="ko-KR" altLang="en-US" dirty="0"/>
              <a:t>아니면 </a:t>
            </a:r>
            <a:r>
              <a:rPr lang="en-US" altLang="ko-KR" dirty="0"/>
              <a:t>detention</a:t>
            </a:r>
            <a:r>
              <a:rPr lang="ko-KR" altLang="en-US" dirty="0"/>
              <a:t>을 받는다</a:t>
            </a:r>
          </a:p>
        </p:txBody>
      </p:sp>
    </p:spTree>
    <p:extLst>
      <p:ext uri="{BB962C8B-B14F-4D97-AF65-F5344CB8AC3E}">
        <p14:creationId xmlns:p14="http://schemas.microsoft.com/office/powerpoint/2010/main" val="1864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Modem loop test</a:t>
            </a:r>
            <a:r>
              <a:rPr lang="ko-KR" altLang="en-US" dirty="0"/>
              <a:t>란 송신과 수신이 제대로 되는지 확인하는 것이다</a:t>
            </a:r>
            <a:endParaRPr lang="en-US" altLang="ko-KR" dirty="0"/>
          </a:p>
          <a:p>
            <a:r>
              <a:rPr lang="en-US" altLang="ko-KR" dirty="0"/>
              <a:t>Odem loop test</a:t>
            </a:r>
            <a:r>
              <a:rPr lang="ko-KR" altLang="en-US" dirty="0"/>
              <a:t>를 하면 기기 내부적으로 메시지를 보내고 받는다 점검 결과가 </a:t>
            </a:r>
            <a:r>
              <a:rPr lang="en-US" altLang="ko-KR" dirty="0"/>
              <a:t>ok</a:t>
            </a:r>
            <a:r>
              <a:rPr lang="ko-KR" altLang="en-US" dirty="0"/>
              <a:t>면 아무런 문제없이</a:t>
            </a:r>
            <a:endParaRPr lang="en-US" altLang="ko-KR" dirty="0"/>
          </a:p>
          <a:p>
            <a:r>
              <a:rPr lang="ko-KR" altLang="en-US" dirty="0"/>
              <a:t>송신과 수신이 잘된다는 얘기다</a:t>
            </a:r>
            <a:endParaRPr lang="en-US" altLang="ko-KR" dirty="0"/>
          </a:p>
          <a:p>
            <a:endParaRPr lang="en-US" altLang="ko-KR" dirty="0"/>
          </a:p>
          <a:p>
            <a:r>
              <a:rPr lang="ko-KR" altLang="en-US" dirty="0"/>
              <a:t>안테나 튜닝이 </a:t>
            </a:r>
            <a:r>
              <a:rPr lang="ko-KR" altLang="en-US" dirty="0" err="1"/>
              <a:t>안된다면</a:t>
            </a:r>
            <a:r>
              <a:rPr lang="ko-KR" altLang="en-US" dirty="0"/>
              <a:t> 장비의 전원을 끄고 안테나 튜너를 열고 </a:t>
            </a:r>
            <a:r>
              <a:rPr lang="en-US" altLang="ko-KR" dirty="0"/>
              <a:t>pc</a:t>
            </a:r>
            <a:r>
              <a:rPr lang="ko-KR" altLang="en-US" dirty="0"/>
              <a:t>등이 나갔는지 확인한다</a:t>
            </a:r>
            <a:endParaRPr lang="en-US" altLang="ko-KR" dirty="0"/>
          </a:p>
          <a:p>
            <a:r>
              <a:rPr lang="en-US" altLang="ko-KR" dirty="0" err="1"/>
              <a:t>Dsc</a:t>
            </a:r>
            <a:r>
              <a:rPr lang="en-US" altLang="ko-KR" dirty="0"/>
              <a:t> </a:t>
            </a:r>
            <a:r>
              <a:rPr lang="ko-KR" altLang="en-US" dirty="0"/>
              <a:t>테스트가 안되면 다른 </a:t>
            </a:r>
            <a:r>
              <a:rPr lang="ko-KR" altLang="en-US" dirty="0" err="1"/>
              <a:t>해안국과</a:t>
            </a:r>
            <a:r>
              <a:rPr lang="ko-KR" altLang="en-US" dirty="0"/>
              <a:t> 또는 다른 주파수로 또는 출력을 확인하고 테스트하도록 한다</a:t>
            </a:r>
            <a:endParaRPr lang="en-US" altLang="ko-KR" dirty="0"/>
          </a:p>
          <a:p>
            <a:r>
              <a:rPr lang="ko-KR" altLang="en-US" dirty="0"/>
              <a:t>아니면 </a:t>
            </a:r>
            <a:r>
              <a:rPr lang="en-US" altLang="ko-KR" dirty="0"/>
              <a:t>detention</a:t>
            </a:r>
            <a:r>
              <a:rPr lang="ko-KR" altLang="en-US" dirty="0"/>
              <a:t>을 받는다</a:t>
            </a:r>
          </a:p>
        </p:txBody>
      </p:sp>
    </p:spTree>
    <p:extLst>
      <p:ext uri="{BB962C8B-B14F-4D97-AF65-F5344CB8AC3E}">
        <p14:creationId xmlns:p14="http://schemas.microsoft.com/office/powerpoint/2010/main" val="29365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Modem loop test</a:t>
            </a:r>
            <a:r>
              <a:rPr lang="ko-KR" altLang="en-US" dirty="0"/>
              <a:t>란 송신과 수신이 제대로 되는지 확인하는 것이다</a:t>
            </a:r>
            <a:endParaRPr lang="en-US" altLang="ko-KR" dirty="0"/>
          </a:p>
          <a:p>
            <a:r>
              <a:rPr lang="en-US" altLang="ko-KR" dirty="0"/>
              <a:t>Odem loop test</a:t>
            </a:r>
            <a:r>
              <a:rPr lang="ko-KR" altLang="en-US" dirty="0"/>
              <a:t>를 하면 기기 내부적으로 메시지를 보내고 받는다 점검 결과가 </a:t>
            </a:r>
            <a:r>
              <a:rPr lang="en-US" altLang="ko-KR" dirty="0"/>
              <a:t>ok</a:t>
            </a:r>
            <a:r>
              <a:rPr lang="ko-KR" altLang="en-US" dirty="0"/>
              <a:t>면 아무런 문제없이</a:t>
            </a:r>
            <a:endParaRPr lang="en-US" altLang="ko-KR" dirty="0"/>
          </a:p>
          <a:p>
            <a:r>
              <a:rPr lang="ko-KR" altLang="en-US" dirty="0"/>
              <a:t>송신과 수신이 잘된다는 얘기다</a:t>
            </a:r>
            <a:endParaRPr lang="en-US" altLang="ko-KR" dirty="0"/>
          </a:p>
          <a:p>
            <a:endParaRPr lang="en-US" altLang="ko-KR" dirty="0"/>
          </a:p>
          <a:p>
            <a:r>
              <a:rPr lang="ko-KR" altLang="en-US" dirty="0"/>
              <a:t>안테나 튜닝이 </a:t>
            </a:r>
            <a:r>
              <a:rPr lang="ko-KR" altLang="en-US" dirty="0" err="1"/>
              <a:t>안된다면</a:t>
            </a:r>
            <a:r>
              <a:rPr lang="ko-KR" altLang="en-US" dirty="0"/>
              <a:t> 장비의 전원을 끄고 안테나 튜너를 열고 </a:t>
            </a:r>
            <a:r>
              <a:rPr lang="en-US" altLang="ko-KR" dirty="0"/>
              <a:t>pc</a:t>
            </a:r>
            <a:r>
              <a:rPr lang="ko-KR" altLang="en-US" dirty="0"/>
              <a:t>등이 나갔는지 확인한다</a:t>
            </a:r>
            <a:endParaRPr lang="en-US" altLang="ko-KR" dirty="0"/>
          </a:p>
          <a:p>
            <a:r>
              <a:rPr lang="en-US" altLang="ko-KR" dirty="0" err="1"/>
              <a:t>Dsc</a:t>
            </a:r>
            <a:r>
              <a:rPr lang="en-US" altLang="ko-KR" dirty="0"/>
              <a:t> </a:t>
            </a:r>
            <a:r>
              <a:rPr lang="ko-KR" altLang="en-US" dirty="0"/>
              <a:t>테스트가 안되면 다른 </a:t>
            </a:r>
            <a:r>
              <a:rPr lang="ko-KR" altLang="en-US" dirty="0" err="1"/>
              <a:t>해안국과</a:t>
            </a:r>
            <a:r>
              <a:rPr lang="ko-KR" altLang="en-US" dirty="0"/>
              <a:t> 또는 다른 주파수로 또는 출력을 확인하고 테스트하도록 한다</a:t>
            </a:r>
            <a:endParaRPr lang="en-US" altLang="ko-KR" dirty="0"/>
          </a:p>
          <a:p>
            <a:r>
              <a:rPr lang="ko-KR" altLang="en-US" dirty="0"/>
              <a:t>아니면 </a:t>
            </a:r>
            <a:r>
              <a:rPr lang="en-US" altLang="ko-KR" dirty="0"/>
              <a:t>detention</a:t>
            </a:r>
            <a:r>
              <a:rPr lang="ko-KR" altLang="en-US" dirty="0"/>
              <a:t>을 받는다</a:t>
            </a:r>
          </a:p>
        </p:txBody>
      </p:sp>
    </p:spTree>
    <p:extLst>
      <p:ext uri="{BB962C8B-B14F-4D97-AF65-F5344CB8AC3E}">
        <p14:creationId xmlns:p14="http://schemas.microsoft.com/office/powerpoint/2010/main" val="18072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Modem loop test</a:t>
            </a:r>
            <a:r>
              <a:rPr lang="ko-KR" altLang="en-US" dirty="0"/>
              <a:t>란 송신과 수신이 제대로 되는지 확인하는 것이다</a:t>
            </a:r>
            <a:endParaRPr lang="en-US" altLang="ko-KR" dirty="0"/>
          </a:p>
          <a:p>
            <a:r>
              <a:rPr lang="en-US" altLang="ko-KR" dirty="0"/>
              <a:t>Odem loop test</a:t>
            </a:r>
            <a:r>
              <a:rPr lang="ko-KR" altLang="en-US" dirty="0"/>
              <a:t>를 하면 기기 내부적으로 메시지를 보내고 받는다 점검 결과가 </a:t>
            </a:r>
            <a:r>
              <a:rPr lang="en-US" altLang="ko-KR" dirty="0"/>
              <a:t>ok</a:t>
            </a:r>
            <a:r>
              <a:rPr lang="ko-KR" altLang="en-US" dirty="0"/>
              <a:t>면 아무런 문제없이</a:t>
            </a:r>
            <a:endParaRPr lang="en-US" altLang="ko-KR" dirty="0"/>
          </a:p>
          <a:p>
            <a:r>
              <a:rPr lang="ko-KR" altLang="en-US" dirty="0"/>
              <a:t>송신과 수신이 잘된다는 얘기다</a:t>
            </a:r>
            <a:endParaRPr lang="en-US" altLang="ko-KR" dirty="0"/>
          </a:p>
          <a:p>
            <a:endParaRPr lang="en-US" altLang="ko-KR" dirty="0"/>
          </a:p>
          <a:p>
            <a:r>
              <a:rPr lang="ko-KR" altLang="en-US" dirty="0"/>
              <a:t>안테나 튜닝이 </a:t>
            </a:r>
            <a:r>
              <a:rPr lang="ko-KR" altLang="en-US" dirty="0" err="1"/>
              <a:t>안된다면</a:t>
            </a:r>
            <a:r>
              <a:rPr lang="ko-KR" altLang="en-US" dirty="0"/>
              <a:t> 장비의 전원을 끄고 안테나 튜너를 열고 </a:t>
            </a:r>
            <a:r>
              <a:rPr lang="en-US" altLang="ko-KR" dirty="0"/>
              <a:t>pc</a:t>
            </a:r>
            <a:r>
              <a:rPr lang="ko-KR" altLang="en-US" dirty="0"/>
              <a:t>등이 나갔는지 확인한다</a:t>
            </a:r>
            <a:endParaRPr lang="en-US" altLang="ko-KR" dirty="0"/>
          </a:p>
          <a:p>
            <a:r>
              <a:rPr lang="en-US" altLang="ko-KR" dirty="0" err="1"/>
              <a:t>Dsc</a:t>
            </a:r>
            <a:r>
              <a:rPr lang="en-US" altLang="ko-KR" dirty="0"/>
              <a:t> </a:t>
            </a:r>
            <a:r>
              <a:rPr lang="ko-KR" altLang="en-US" dirty="0"/>
              <a:t>테스트가 안되면 다른 </a:t>
            </a:r>
            <a:r>
              <a:rPr lang="ko-KR" altLang="en-US" dirty="0" err="1"/>
              <a:t>해안국과</a:t>
            </a:r>
            <a:r>
              <a:rPr lang="ko-KR" altLang="en-US" dirty="0"/>
              <a:t> 또는 다른 주파수로 또는 출력을 확인하고 테스트하도록 한다</a:t>
            </a:r>
            <a:endParaRPr lang="en-US" altLang="ko-KR" dirty="0"/>
          </a:p>
          <a:p>
            <a:r>
              <a:rPr lang="ko-KR" altLang="en-US" dirty="0"/>
              <a:t>아니면 </a:t>
            </a:r>
            <a:r>
              <a:rPr lang="en-US" altLang="ko-KR" dirty="0"/>
              <a:t>detention</a:t>
            </a:r>
            <a:r>
              <a:rPr lang="ko-KR" altLang="en-US" dirty="0"/>
              <a:t>을 받는다</a:t>
            </a:r>
          </a:p>
        </p:txBody>
      </p:sp>
    </p:spTree>
    <p:extLst>
      <p:ext uri="{BB962C8B-B14F-4D97-AF65-F5344CB8AC3E}">
        <p14:creationId xmlns:p14="http://schemas.microsoft.com/office/powerpoint/2010/main" val="55641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Modem loop test</a:t>
            </a:r>
            <a:r>
              <a:rPr lang="ko-KR" altLang="en-US" dirty="0"/>
              <a:t>란 송신과 수신이 제대로 되는지 확인하는 것이다</a:t>
            </a:r>
            <a:endParaRPr lang="en-US" altLang="ko-KR" dirty="0"/>
          </a:p>
          <a:p>
            <a:r>
              <a:rPr lang="en-US" altLang="ko-KR" dirty="0"/>
              <a:t>Odem loop test</a:t>
            </a:r>
            <a:r>
              <a:rPr lang="ko-KR" altLang="en-US" dirty="0"/>
              <a:t>를 하면 기기 내부적으로 메시지를 보내고 받는다 점검 결과가 </a:t>
            </a:r>
            <a:r>
              <a:rPr lang="en-US" altLang="ko-KR" dirty="0"/>
              <a:t>ok</a:t>
            </a:r>
            <a:r>
              <a:rPr lang="ko-KR" altLang="en-US" dirty="0"/>
              <a:t>면 아무런 문제없이</a:t>
            </a:r>
            <a:endParaRPr lang="en-US" altLang="ko-KR" dirty="0"/>
          </a:p>
          <a:p>
            <a:r>
              <a:rPr lang="ko-KR" altLang="en-US" dirty="0"/>
              <a:t>송신과 수신이 잘된다는 얘기다</a:t>
            </a:r>
            <a:endParaRPr lang="en-US" altLang="ko-KR" dirty="0"/>
          </a:p>
          <a:p>
            <a:endParaRPr lang="en-US" altLang="ko-KR" dirty="0"/>
          </a:p>
          <a:p>
            <a:r>
              <a:rPr lang="ko-KR" altLang="en-US" dirty="0"/>
              <a:t>안테나 튜닝이 </a:t>
            </a:r>
            <a:r>
              <a:rPr lang="ko-KR" altLang="en-US" dirty="0" err="1"/>
              <a:t>안된다면</a:t>
            </a:r>
            <a:r>
              <a:rPr lang="ko-KR" altLang="en-US" dirty="0"/>
              <a:t> 장비의 전원을 끄고 안테나 튜너를 열고 </a:t>
            </a:r>
            <a:r>
              <a:rPr lang="en-US" altLang="ko-KR" dirty="0"/>
              <a:t>pc</a:t>
            </a:r>
            <a:r>
              <a:rPr lang="ko-KR" altLang="en-US" dirty="0"/>
              <a:t>등이 나갔는지 확인한다</a:t>
            </a:r>
            <a:endParaRPr lang="en-US" altLang="ko-KR" dirty="0"/>
          </a:p>
          <a:p>
            <a:r>
              <a:rPr lang="en-US" altLang="ko-KR" dirty="0" err="1"/>
              <a:t>Dsc</a:t>
            </a:r>
            <a:r>
              <a:rPr lang="en-US" altLang="ko-KR" dirty="0"/>
              <a:t> </a:t>
            </a:r>
            <a:r>
              <a:rPr lang="ko-KR" altLang="en-US" dirty="0"/>
              <a:t>테스트가 안되면 다른 </a:t>
            </a:r>
            <a:r>
              <a:rPr lang="ko-KR" altLang="en-US" dirty="0" err="1"/>
              <a:t>해안국과</a:t>
            </a:r>
            <a:r>
              <a:rPr lang="ko-KR" altLang="en-US" dirty="0"/>
              <a:t> 또는 다른 주파수로 또는 출력을 확인하고 테스트하도록 한다</a:t>
            </a:r>
            <a:endParaRPr lang="en-US" altLang="ko-KR" dirty="0"/>
          </a:p>
          <a:p>
            <a:r>
              <a:rPr lang="ko-KR" altLang="en-US" dirty="0"/>
              <a:t>아니면 </a:t>
            </a:r>
            <a:r>
              <a:rPr lang="en-US" altLang="ko-KR" dirty="0"/>
              <a:t>detention</a:t>
            </a:r>
            <a:r>
              <a:rPr lang="ko-KR" altLang="en-US" dirty="0"/>
              <a:t>을 받는다</a:t>
            </a:r>
          </a:p>
        </p:txBody>
      </p:sp>
    </p:spTree>
    <p:extLst>
      <p:ext uri="{BB962C8B-B14F-4D97-AF65-F5344CB8AC3E}">
        <p14:creationId xmlns:p14="http://schemas.microsoft.com/office/powerpoint/2010/main" val="4230291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lnSpcReduction="20000"/>
          </a:bodyPr>
          <a:lstStyle/>
          <a:p>
            <a:r>
              <a:rPr lang="ko-KR" altLang="en-US" dirty="0"/>
              <a:t>일반적으로 대형선박이나 비행기는 </a:t>
            </a:r>
            <a:r>
              <a:rPr lang="en-US" altLang="ko-KR" dirty="0"/>
              <a:t>VSAT(Very Small Aperture Terminal. </a:t>
            </a:r>
            <a:r>
              <a:rPr lang="ko-KR" altLang="en-US" dirty="0"/>
              <a:t>소형 위성통신</a:t>
            </a:r>
            <a:r>
              <a:rPr lang="en-US" altLang="ko-KR" dirty="0"/>
              <a:t>)</a:t>
            </a:r>
            <a:r>
              <a:rPr lang="ko-KR" altLang="en-US" dirty="0"/>
              <a:t>시스템을 설치해 비행 또는 운항기간 정보를 전송 및 접수하고 인터넷에 접속할 수도 있다</a:t>
            </a:r>
            <a:r>
              <a:rPr lang="en-US" altLang="ko-KR" dirty="0"/>
              <a:t>. </a:t>
            </a:r>
            <a:r>
              <a:rPr lang="ko-KR" altLang="en-US" dirty="0"/>
              <a:t>그러나 </a:t>
            </a:r>
            <a:r>
              <a:rPr lang="en-US" altLang="ko-KR" dirty="0"/>
              <a:t>VSAT </a:t>
            </a:r>
            <a:r>
              <a:rPr lang="ko-KR" altLang="en-US" dirty="0"/>
              <a:t>시스템 보안에 결함이 존재하며 공격자가 이용하면 액세스 권한을 획득 후 통신을 중단시킬 수도 있다</a:t>
            </a:r>
            <a:r>
              <a:rPr lang="en-US" altLang="ko-KR" dirty="0"/>
              <a:t>. </a:t>
            </a:r>
          </a:p>
          <a:p>
            <a:r>
              <a:rPr lang="ko-KR" altLang="en-US" dirty="0"/>
              <a:t>중국 사이버 위협 정보 서비스 전문기업 </a:t>
            </a:r>
            <a:r>
              <a:rPr lang="ko-KR" altLang="en-US" dirty="0" err="1"/>
              <a:t>씨엔시큐리티</a:t>
            </a:r>
            <a:r>
              <a:rPr lang="en-US" altLang="ko-KR" dirty="0"/>
              <a:t>(</a:t>
            </a:r>
            <a:r>
              <a:rPr lang="ko-KR" altLang="en-US" dirty="0"/>
              <a:t>대표 류승우</a:t>
            </a:r>
            <a:r>
              <a:rPr lang="en-US" altLang="ko-KR" dirty="0"/>
              <a:t>) </a:t>
            </a:r>
            <a:r>
              <a:rPr lang="ko-KR" altLang="en-US" dirty="0"/>
              <a:t>해외 정보에 따르면</a:t>
            </a:r>
            <a:r>
              <a:rPr lang="en-US" altLang="ko-KR" dirty="0"/>
              <a:t>, </a:t>
            </a:r>
            <a:r>
              <a:rPr lang="ko-KR" altLang="en-US" dirty="0"/>
              <a:t>해외 보안연구원 </a:t>
            </a:r>
            <a:r>
              <a:rPr lang="en-US" altLang="ko-KR" dirty="0"/>
              <a:t>x0rz</a:t>
            </a:r>
            <a:r>
              <a:rPr lang="ko-KR" altLang="en-US" dirty="0"/>
              <a:t>는 “여러 </a:t>
            </a:r>
            <a:r>
              <a:rPr lang="en-US" altLang="ko-KR" dirty="0"/>
              <a:t>VSAT</a:t>
            </a:r>
            <a:r>
              <a:rPr lang="ko-KR" altLang="en-US" dirty="0"/>
              <a:t>시스템은 공중인터넷을 통해 접근이 가능하다</a:t>
            </a:r>
            <a:r>
              <a:rPr lang="en-US" altLang="ko-KR" dirty="0"/>
              <a:t>. </a:t>
            </a:r>
            <a:r>
              <a:rPr lang="ko-KR" altLang="en-US" dirty="0"/>
              <a:t>즉 해커가 </a:t>
            </a:r>
            <a:r>
              <a:rPr lang="ko-KR" altLang="en-US" dirty="0" err="1"/>
              <a:t>쇼단</a:t>
            </a:r>
            <a:r>
              <a:rPr lang="en-US" altLang="ko-KR" dirty="0"/>
              <a:t>(</a:t>
            </a:r>
            <a:r>
              <a:rPr lang="en-US" altLang="ko-KR" dirty="0" err="1"/>
              <a:t>Shodan</a:t>
            </a:r>
            <a:r>
              <a:rPr lang="en-US" altLang="ko-KR" dirty="0"/>
              <a:t>)</a:t>
            </a:r>
            <a:r>
              <a:rPr lang="ko-KR" altLang="en-US" dirty="0"/>
              <a:t>과 같은 서비스를 통해 선박이나 비행기에 대해 추적할 수 있으며 원격 공격자는 디폴트 인증정보를 사용해 액세스 권한을 획득할 수 있다”고 밝혔다</a:t>
            </a:r>
            <a:r>
              <a:rPr lang="en-US" altLang="ko-KR" dirty="0"/>
              <a:t>.</a:t>
            </a:r>
          </a:p>
          <a:p>
            <a:r>
              <a:rPr lang="ko-KR" altLang="en-US" dirty="0"/>
              <a:t>그는 “본인의 테스트 과정에서 선박에 대한 피해는 없었다</a:t>
            </a:r>
            <a:r>
              <a:rPr lang="en-US" altLang="ko-KR" dirty="0"/>
              <a:t>. </a:t>
            </a:r>
            <a:r>
              <a:rPr lang="ko-KR" altLang="en-US" dirty="0"/>
              <a:t>그러나 작정하고 공격하면 선박에 대해 피해를 입힐 수 있다</a:t>
            </a:r>
            <a:r>
              <a:rPr lang="en-US" altLang="ko-KR" dirty="0"/>
              <a:t>. </a:t>
            </a:r>
            <a:r>
              <a:rPr lang="ko-KR" altLang="en-US" dirty="0"/>
              <a:t>공격자가 액세스 권한을 획득 후 </a:t>
            </a:r>
            <a:r>
              <a:rPr lang="en-US" altLang="ko-KR" dirty="0"/>
              <a:t>VSAT </a:t>
            </a:r>
            <a:r>
              <a:rPr lang="ko-KR" altLang="en-US" dirty="0"/>
              <a:t>휴대폰을 통해 통화기록을 확인할 수 있으며</a:t>
            </a:r>
            <a:r>
              <a:rPr lang="en-US" altLang="ko-KR" dirty="0"/>
              <a:t>, </a:t>
            </a:r>
            <a:r>
              <a:rPr lang="ko-KR" altLang="en-US" dirty="0"/>
              <a:t>시스템 설정을 수정</a:t>
            </a:r>
            <a:r>
              <a:rPr lang="en-US" altLang="ko-KR" dirty="0"/>
              <a:t>, </a:t>
            </a:r>
            <a:r>
              <a:rPr lang="ko-KR" altLang="en-US" dirty="0"/>
              <a:t>심지어 새로운 </a:t>
            </a:r>
            <a:r>
              <a:rPr lang="ko-KR" altLang="en-US" dirty="0" err="1"/>
              <a:t>펌웨어</a:t>
            </a:r>
            <a:r>
              <a:rPr lang="ko-KR" altLang="en-US" dirty="0"/>
              <a:t> </a:t>
            </a:r>
            <a:r>
              <a:rPr lang="ko-KR" altLang="en-US" dirty="0" err="1"/>
              <a:t>업로딩이</a:t>
            </a:r>
            <a:r>
              <a:rPr lang="ko-KR" altLang="en-US" dirty="0"/>
              <a:t> 가능하다”고 공개했다</a:t>
            </a:r>
            <a:r>
              <a:rPr lang="en-US" altLang="ko-KR" dirty="0"/>
              <a:t>.</a:t>
            </a:r>
          </a:p>
          <a:p>
            <a:r>
              <a:rPr lang="ko-KR" altLang="en-US" dirty="0"/>
              <a:t>또한 </a:t>
            </a:r>
            <a:r>
              <a:rPr lang="en-US" altLang="ko-KR" dirty="0"/>
              <a:t>VSAT </a:t>
            </a:r>
            <a:r>
              <a:rPr lang="ko-KR" altLang="en-US" dirty="0"/>
              <a:t>시스템을 통해 기타 보드장비에 연결이 가능하다</a:t>
            </a:r>
            <a:r>
              <a:rPr lang="en-US" altLang="ko-KR" dirty="0"/>
              <a:t>. </a:t>
            </a:r>
            <a:r>
              <a:rPr lang="ko-KR" altLang="en-US" dirty="0"/>
              <a:t>이론상으로 해커는 </a:t>
            </a:r>
            <a:r>
              <a:rPr lang="en-US" altLang="ko-KR" dirty="0"/>
              <a:t>VSAT</a:t>
            </a:r>
            <a:r>
              <a:rPr lang="ko-KR" altLang="en-US" dirty="0"/>
              <a:t>시스템을 이용해 선박의 내부 네트워크에 접근 후 추가적인 파괴행위를 초래할 수 있다</a:t>
            </a:r>
            <a:r>
              <a:rPr lang="en-US" altLang="ko-KR" dirty="0"/>
              <a:t>. </a:t>
            </a:r>
            <a:r>
              <a:rPr lang="ko-KR" altLang="en-US" dirty="0"/>
              <a:t>왜냐하면 이런 시스템이 공개액세스를 지원하기 때문에 선박의 구체적인 위치를 파악할 수 있으며</a:t>
            </a:r>
            <a:r>
              <a:rPr lang="en-US" altLang="ko-KR" dirty="0"/>
              <a:t>, </a:t>
            </a:r>
            <a:r>
              <a:rPr lang="ko-KR" altLang="en-US" dirty="0"/>
              <a:t>심지어 선박을 실시간 추적하는 지도프로그램을 개발할 수도 있다</a:t>
            </a:r>
            <a:r>
              <a:rPr lang="en-US" altLang="ko-KR" dirty="0"/>
              <a:t>.</a:t>
            </a:r>
          </a:p>
          <a:p>
            <a:r>
              <a:rPr lang="en-US" altLang="ko-KR" dirty="0"/>
              <a:t>x0rz</a:t>
            </a:r>
            <a:r>
              <a:rPr lang="ko-KR" altLang="en-US" dirty="0"/>
              <a:t>는 상대적으로 쉽게 공격이 가능한 </a:t>
            </a:r>
            <a:r>
              <a:rPr lang="en-US" altLang="ko-KR" dirty="0"/>
              <a:t>VSAT </a:t>
            </a:r>
            <a:r>
              <a:rPr lang="ko-KR" altLang="en-US" dirty="0"/>
              <a:t>시스템을 소개했다</a:t>
            </a:r>
            <a:r>
              <a:rPr lang="en-US" altLang="ko-KR" dirty="0"/>
              <a:t>. </a:t>
            </a:r>
            <a:r>
              <a:rPr lang="ko-KR" altLang="en-US" dirty="0"/>
              <a:t>그 중 영국 제조업체인 </a:t>
            </a:r>
            <a:r>
              <a:rPr lang="en-US" altLang="ko-KR" dirty="0" err="1"/>
              <a:t>Cobham</a:t>
            </a:r>
            <a:r>
              <a:rPr lang="ko-KR" altLang="en-US" dirty="0"/>
              <a:t>의 제품이 대부분이다</a:t>
            </a:r>
            <a:r>
              <a:rPr lang="en-US" altLang="ko-KR" dirty="0"/>
              <a:t>. </a:t>
            </a:r>
            <a:r>
              <a:rPr lang="ko-KR" altLang="en-US" dirty="0"/>
              <a:t>왜냐하면 이 업체는 </a:t>
            </a:r>
            <a:r>
              <a:rPr lang="en-US" altLang="ko-KR" dirty="0"/>
              <a:t>HTTP Web </a:t>
            </a:r>
            <a:r>
              <a:rPr lang="ko-KR" altLang="en-US" dirty="0"/>
              <a:t>서비스를 사용하며 인터넷에 공개되었기 때문이다</a:t>
            </a:r>
            <a:r>
              <a:rPr lang="en-US" altLang="ko-KR" dirty="0"/>
              <a:t>.</a:t>
            </a:r>
          </a:p>
          <a:p>
            <a:r>
              <a:rPr lang="ko-KR" altLang="en-US" dirty="0"/>
              <a:t>이밖에 </a:t>
            </a:r>
            <a:r>
              <a:rPr lang="en-US" altLang="ko-KR" dirty="0"/>
              <a:t>VSAT </a:t>
            </a:r>
            <a:r>
              <a:rPr lang="ko-KR" altLang="en-US" dirty="0"/>
              <a:t>시스템은 개인전세기</a:t>
            </a:r>
            <a:r>
              <a:rPr lang="en-US" altLang="ko-KR" dirty="0"/>
              <a:t>, </a:t>
            </a:r>
            <a:r>
              <a:rPr lang="ko-KR" altLang="en-US" dirty="0"/>
              <a:t>군용항공기</a:t>
            </a:r>
            <a:r>
              <a:rPr lang="en-US" altLang="ko-KR" dirty="0"/>
              <a:t>, </a:t>
            </a:r>
            <a:r>
              <a:rPr lang="ko-KR" altLang="en-US" dirty="0"/>
              <a:t>여객기에서 모두 사용되기 때문에 </a:t>
            </a:r>
            <a:r>
              <a:rPr lang="en-US" altLang="ko-KR" dirty="0"/>
              <a:t>VSAT </a:t>
            </a:r>
            <a:r>
              <a:rPr lang="ko-KR" altLang="en-US" dirty="0"/>
              <a:t>시스템이 해킹되면 탑승자의 안전을 보장하기 어렵다</a:t>
            </a:r>
            <a:r>
              <a:rPr lang="en-US" altLang="ko-KR" dirty="0"/>
              <a:t>. </a:t>
            </a:r>
            <a:r>
              <a:rPr lang="ko-KR" altLang="en-US" dirty="0"/>
              <a:t>덴마크 해운회사 </a:t>
            </a:r>
            <a:r>
              <a:rPr lang="en-US" altLang="ko-KR" dirty="0"/>
              <a:t>Thane</a:t>
            </a:r>
            <a:r>
              <a:rPr lang="ko-KR" altLang="en-US" dirty="0"/>
              <a:t>＆</a:t>
            </a:r>
            <a:r>
              <a:rPr lang="en-US" altLang="ko-KR" dirty="0"/>
              <a:t>Thane</a:t>
            </a:r>
            <a:r>
              <a:rPr lang="ko-KR" altLang="en-US" dirty="0"/>
              <a:t>는 “</a:t>
            </a:r>
            <a:r>
              <a:rPr lang="en-US" altLang="ko-KR" dirty="0"/>
              <a:t>VSAT </a:t>
            </a:r>
            <a:r>
              <a:rPr lang="ko-KR" altLang="en-US" dirty="0"/>
              <a:t>시스템은 측정기의 교정을 담당하는 장치로 결함이 존재하면 치명적인 결과를 초래할 수 있다”고 경고했다</a:t>
            </a:r>
            <a:r>
              <a:rPr lang="en-US" altLang="ko-KR" dirty="0"/>
              <a:t>.</a:t>
            </a:r>
          </a:p>
          <a:p>
            <a:endParaRPr lang="ko-KR" altLang="en-US" dirty="0"/>
          </a:p>
        </p:txBody>
      </p:sp>
    </p:spTree>
    <p:extLst>
      <p:ext uri="{BB962C8B-B14F-4D97-AF65-F5344CB8AC3E}">
        <p14:creationId xmlns:p14="http://schemas.microsoft.com/office/powerpoint/2010/main" val="161037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13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44</a:t>
            </a:fld>
            <a:endParaRPr lang="ko-KR" altLang="en-US"/>
          </a:p>
        </p:txBody>
      </p:sp>
    </p:spTree>
    <p:extLst>
      <p:ext uri="{BB962C8B-B14F-4D97-AF65-F5344CB8AC3E}">
        <p14:creationId xmlns:p14="http://schemas.microsoft.com/office/powerpoint/2010/main" val="85893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1194710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latin typeface="+mn-ea"/>
                <a:ea typeface="+mn-ea"/>
              </a:rPr>
              <a:t>The vessel is equipped with two satellite equipment.  If </a:t>
            </a:r>
            <a:r>
              <a:rPr lang="en-US" altLang="ko-KR" sz="1200" dirty="0" err="1" smtClean="0">
                <a:latin typeface="+mn-ea"/>
                <a:ea typeface="+mn-ea"/>
              </a:rPr>
              <a:t>Ka</a:t>
            </a:r>
            <a:r>
              <a:rPr lang="en-US" altLang="ko-KR" sz="1200" dirty="0" smtClean="0">
                <a:latin typeface="+mn-ea"/>
                <a:ea typeface="+mn-ea"/>
              </a:rPr>
              <a:t>-band service is not available </a:t>
            </a:r>
            <a:r>
              <a:rPr lang="en-US" altLang="ko-KR" sz="1200" dirty="0" err="1" smtClean="0">
                <a:latin typeface="+mn-ea"/>
                <a:ea typeface="+mn-ea"/>
              </a:rPr>
              <a:t>Fbb</a:t>
            </a:r>
            <a:r>
              <a:rPr lang="en-US" altLang="ko-KR" sz="1200" dirty="0" smtClean="0">
                <a:latin typeface="+mn-ea"/>
                <a:ea typeface="+mn-ea"/>
              </a:rPr>
              <a:t> is available through L-band by auto-switching via Network Switching Device (NSD) equipment.</a:t>
            </a:r>
            <a:endParaRPr lang="ko-KR" altLang="en-US" sz="1200" dirty="0" smtClean="0">
              <a:latin typeface="+mn-ea"/>
              <a:ea typeface="+mn-ea"/>
            </a:endParaRPr>
          </a:p>
          <a:p>
            <a:endParaRPr lang="en-US" altLang="ko-KR" sz="13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46</a:t>
            </a:fld>
            <a:endParaRPr lang="ko-KR" altLang="en-US"/>
          </a:p>
        </p:txBody>
      </p:sp>
    </p:spTree>
    <p:extLst>
      <p:ext uri="{BB962C8B-B14F-4D97-AF65-F5344CB8AC3E}">
        <p14:creationId xmlns:p14="http://schemas.microsoft.com/office/powerpoint/2010/main" val="2299932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smtClean="0">
                <a:latin typeface="+mn-ea"/>
                <a:ea typeface="+mn-ea"/>
              </a:rPr>
              <a:t>Directional Antennas provide much better link quality than </a:t>
            </a:r>
            <a:r>
              <a:rPr lang="en-US" altLang="ko-KR" sz="1200" dirty="0" err="1" smtClean="0">
                <a:latin typeface="+mn-ea"/>
                <a:ea typeface="+mn-ea"/>
              </a:rPr>
              <a:t>omni</a:t>
            </a:r>
            <a:r>
              <a:rPr lang="en-US" altLang="ko-KR" sz="1200" dirty="0" smtClean="0">
                <a:latin typeface="+mn-ea"/>
                <a:ea typeface="+mn-ea"/>
              </a:rPr>
              <a:t>-directional antennas, which have a 360-degree pattern. Antennas for long-range point-to-point and point to multipoint links are always directional rather than </a:t>
            </a:r>
            <a:r>
              <a:rPr lang="en-US" altLang="ko-KR" sz="1200" dirty="0" err="1" smtClean="0">
                <a:latin typeface="+mn-ea"/>
                <a:ea typeface="+mn-ea"/>
              </a:rPr>
              <a:t>omni</a:t>
            </a:r>
            <a:r>
              <a:rPr lang="en-US" altLang="ko-KR" sz="1200" dirty="0" smtClean="0">
                <a:latin typeface="+mn-ea"/>
                <a:ea typeface="+mn-ea"/>
              </a:rPr>
              <a:t>-directional.</a:t>
            </a:r>
          </a:p>
          <a:p>
            <a:endParaRPr lang="en-US" altLang="ko-KR" sz="1200" dirty="0" smtClean="0">
              <a:latin typeface="+mn-ea"/>
              <a:ea typeface="+mn-ea"/>
            </a:endParaRPr>
          </a:p>
          <a:p>
            <a:r>
              <a:rPr lang="ko-KR" altLang="en-US" sz="1100" dirty="0" smtClean="0">
                <a:latin typeface="+mn-ea"/>
                <a:ea typeface="+mn-ea"/>
              </a:rPr>
              <a:t>지향성 안테나는 </a:t>
            </a:r>
            <a:r>
              <a:rPr lang="en-US" altLang="ko-KR" sz="1100" dirty="0" smtClean="0">
                <a:latin typeface="+mn-ea"/>
                <a:ea typeface="+mn-ea"/>
              </a:rPr>
              <a:t>360</a:t>
            </a:r>
            <a:r>
              <a:rPr lang="ko-KR" altLang="en-US" sz="1100" dirty="0" smtClean="0">
                <a:latin typeface="+mn-ea"/>
                <a:ea typeface="+mn-ea"/>
              </a:rPr>
              <a:t>도 패턴을 가진 </a:t>
            </a:r>
            <a:r>
              <a:rPr lang="ko-KR" altLang="en-US" sz="1100" dirty="0" err="1" smtClean="0">
                <a:latin typeface="+mn-ea"/>
                <a:ea typeface="+mn-ea"/>
              </a:rPr>
              <a:t>전방향</a:t>
            </a:r>
            <a:r>
              <a:rPr lang="ko-KR" altLang="en-US" sz="1100" dirty="0" smtClean="0">
                <a:latin typeface="+mn-ea"/>
                <a:ea typeface="+mn-ea"/>
              </a:rPr>
              <a:t> 안테나보다 훨씬 더 나은 링크 품질을 제공합니다</a:t>
            </a:r>
            <a:r>
              <a:rPr lang="en-US" altLang="ko-KR" sz="1100" dirty="0" smtClean="0">
                <a:latin typeface="+mn-ea"/>
                <a:ea typeface="+mn-ea"/>
              </a:rPr>
              <a:t>. </a:t>
            </a:r>
            <a:r>
              <a:rPr lang="ko-KR" altLang="en-US" sz="1100" dirty="0" smtClean="0">
                <a:latin typeface="+mn-ea"/>
                <a:ea typeface="+mn-ea"/>
              </a:rPr>
              <a:t>장거리 포인트 투 포인트 및 포인트 투 포인트 링크를 위한 안테나는 항상 전방향성보다는 방향성이다</a:t>
            </a:r>
            <a:endParaRPr lang="en-US" altLang="ko-KR" sz="1100" dirty="0" smtClean="0">
              <a:latin typeface="+mn-ea"/>
              <a:ea typeface="+mn-ea"/>
            </a:endParaRPr>
          </a:p>
          <a:p>
            <a:endParaRPr lang="en-US" altLang="ko-KR" sz="1100" dirty="0" smtClean="0">
              <a:latin typeface="+mn-ea"/>
              <a:ea typeface="+mn-ea"/>
            </a:endParaRPr>
          </a:p>
          <a:p>
            <a:r>
              <a:rPr lang="en-US" altLang="ko-KR" sz="1100" dirty="0" smtClean="0">
                <a:latin typeface="+mn-ea"/>
                <a:ea typeface="+mn-ea"/>
              </a:rPr>
              <a:t>These models use directional antennas and can not be used for distress communication</a:t>
            </a:r>
            <a:endParaRPr lang="ko-KR" altLang="en-US" sz="1100" dirty="0" smtClean="0">
              <a:latin typeface="+mn-ea"/>
              <a:ea typeface="+mn-ea"/>
            </a:endParaRPr>
          </a:p>
          <a:p>
            <a:endParaRPr lang="en-US" altLang="ko-KR" sz="13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47</a:t>
            </a:fld>
            <a:endParaRPr lang="ko-KR" altLang="en-US"/>
          </a:p>
        </p:txBody>
      </p:sp>
    </p:spTree>
    <p:extLst>
      <p:ext uri="{BB962C8B-B14F-4D97-AF65-F5344CB8AC3E}">
        <p14:creationId xmlns:p14="http://schemas.microsoft.com/office/powerpoint/2010/main" val="176424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40000" lnSpcReduction="20000"/>
          </a:bodyPr>
          <a:lstStyle/>
          <a:p>
            <a:r>
              <a:rPr lang="en-US" altLang="ko-KR" dirty="0"/>
              <a:t>GPS EPIRB : GEOSAR</a:t>
            </a:r>
            <a:r>
              <a:rPr lang="ko-KR" altLang="en-US" dirty="0"/>
              <a:t>에 신호를 전송</a:t>
            </a:r>
            <a:endParaRPr lang="en-US" altLang="ko-KR" dirty="0"/>
          </a:p>
          <a:p>
            <a:endParaRPr lang="en-US" altLang="ko-KR" dirty="0"/>
          </a:p>
          <a:p>
            <a:r>
              <a:rPr lang="en-US" altLang="ko-KR" dirty="0"/>
              <a:t>TRON 40VDR</a:t>
            </a:r>
            <a:r>
              <a:rPr lang="ko-KR" altLang="en-US" dirty="0"/>
              <a:t>은 </a:t>
            </a:r>
            <a:r>
              <a:rPr lang="en-US" altLang="ko-KR" dirty="0"/>
              <a:t>GPS Receiver(22 channel GPS receiver)</a:t>
            </a:r>
            <a:r>
              <a:rPr lang="ko-KR" altLang="en-US" dirty="0"/>
              <a:t>가 달려 있음</a:t>
            </a:r>
            <a:endParaRPr lang="en-US" altLang="ko-KR" dirty="0"/>
          </a:p>
          <a:p>
            <a:r>
              <a:rPr lang="en-US" altLang="ko-KR" dirty="0"/>
              <a:t>Homing frequency</a:t>
            </a:r>
            <a:r>
              <a:rPr lang="ko-KR" altLang="en-US" dirty="0"/>
              <a:t>도 달려 있음</a:t>
            </a:r>
            <a:r>
              <a:rPr lang="en-US" altLang="ko-KR" dirty="0"/>
              <a:t>.</a:t>
            </a:r>
          </a:p>
          <a:p>
            <a:r>
              <a:rPr lang="en-US" altLang="ko-KR" dirty="0"/>
              <a:t> </a:t>
            </a:r>
            <a:r>
              <a:rPr lang="ko-KR" altLang="en-US" dirty="0"/>
              <a:t> </a:t>
            </a:r>
            <a:endParaRPr lang="en-US" altLang="ko-KR" dirty="0"/>
          </a:p>
          <a:p>
            <a:endParaRPr lang="en-US" altLang="ko-KR" dirty="0"/>
          </a:p>
          <a:p>
            <a:r>
              <a:rPr lang="en-US" altLang="ko-KR" dirty="0"/>
              <a:t>EPIRB</a:t>
            </a:r>
            <a:r>
              <a:rPr lang="ko-KR" altLang="en-US" dirty="0"/>
              <a:t>와 </a:t>
            </a:r>
            <a:r>
              <a:rPr lang="en-US" altLang="ko-KR" dirty="0"/>
              <a:t>BRACKET</a:t>
            </a:r>
            <a:r>
              <a:rPr lang="ko-KR" altLang="en-US" dirty="0"/>
              <a:t>은 </a:t>
            </a:r>
            <a:r>
              <a:rPr lang="en-US" altLang="ko-KR" dirty="0"/>
              <a:t>10</a:t>
            </a:r>
            <a:r>
              <a:rPr lang="ko-KR" altLang="en-US" dirty="0"/>
              <a:t>년 완전교체</a:t>
            </a:r>
            <a:endParaRPr lang="en-US" altLang="ko-KR" dirty="0"/>
          </a:p>
          <a:p>
            <a:r>
              <a:rPr lang="ko-KR" altLang="en-US" dirty="0"/>
              <a:t>배터리 </a:t>
            </a:r>
            <a:r>
              <a:rPr lang="en-US" altLang="ko-KR" dirty="0"/>
              <a:t>5</a:t>
            </a:r>
            <a:r>
              <a:rPr lang="ko-KR" altLang="en-US" dirty="0"/>
              <a:t>년 교체</a:t>
            </a:r>
            <a:endParaRPr lang="en-US" altLang="ko-KR" dirty="0"/>
          </a:p>
          <a:p>
            <a:r>
              <a:rPr lang="en-US" altLang="ko-KR" dirty="0"/>
              <a:t>HRU : 2</a:t>
            </a:r>
            <a:r>
              <a:rPr lang="ko-KR" altLang="en-US" dirty="0" err="1"/>
              <a:t>년교체</a:t>
            </a:r>
            <a:endParaRPr lang="en-US" altLang="ko-KR" dirty="0"/>
          </a:p>
          <a:p>
            <a:endParaRPr lang="en-US" altLang="ko-KR" dirty="0"/>
          </a:p>
          <a:p>
            <a:r>
              <a:rPr lang="en-US" altLang="ko-KR" dirty="0"/>
              <a:t>5.6.1 MSC CIRC. 1039</a:t>
            </a:r>
          </a:p>
          <a:p>
            <a:r>
              <a:rPr lang="en-US" altLang="ko-KR" dirty="0"/>
              <a:t>If the S-VDR Capsule is the main EPIRB on board the ship, the rules of MSC CIRC</a:t>
            </a:r>
          </a:p>
          <a:p>
            <a:r>
              <a:rPr lang="en-US" altLang="ko-KR" dirty="0"/>
              <a:t>1039 apply, and the battery must be changed at an authorized workshop.</a:t>
            </a:r>
          </a:p>
          <a:p>
            <a:r>
              <a:rPr lang="en-US" altLang="ko-KR" dirty="0"/>
              <a:t>If the S-VDR Capsule is the second EPIRB on board the ship, authorized personnel</a:t>
            </a:r>
          </a:p>
          <a:p>
            <a:r>
              <a:rPr lang="en-US" altLang="ko-KR" dirty="0"/>
              <a:t>can change the battery on board.</a:t>
            </a:r>
          </a:p>
          <a:p>
            <a:endParaRPr lang="en-US" altLang="ko-KR" dirty="0"/>
          </a:p>
          <a:p>
            <a:r>
              <a:rPr lang="en-US" altLang="ko-KR" dirty="0"/>
              <a:t>The test ensures that the EPIRB is within its specifications and complies with</a:t>
            </a:r>
          </a:p>
          <a:p>
            <a:r>
              <a:rPr lang="en-US" altLang="ko-KR" dirty="0"/>
              <a:t>IMO and the COSPAS/SARSAT system. Documented proof of test or Test </a:t>
            </a:r>
            <a:r>
              <a:rPr lang="en-US" altLang="ko-KR" dirty="0" err="1"/>
              <a:t>Cer</a:t>
            </a:r>
            <a:r>
              <a:rPr lang="en-US" altLang="ko-KR" dirty="0"/>
              <a:t>-</a:t>
            </a:r>
          </a:p>
          <a:p>
            <a:r>
              <a:rPr lang="en-US" altLang="ko-KR" dirty="0"/>
              <a:t>WARNING Releasing the Capsule from the bracket will interrupt all connections between the ships S-VDR system and the FRM</a:t>
            </a:r>
          </a:p>
          <a:p>
            <a:r>
              <a:rPr lang="en-US" altLang="ko-KR" dirty="0"/>
              <a:t>inside the Capsule, and all recordings will be interrupted. The regulations require the Capsule not to be removed for</a:t>
            </a:r>
          </a:p>
          <a:p>
            <a:r>
              <a:rPr lang="en-US" altLang="ko-KR" dirty="0"/>
              <a:t>more than 10 minutes.</a:t>
            </a:r>
          </a:p>
          <a:p>
            <a:endParaRPr lang="en-US" altLang="ko-KR" dirty="0"/>
          </a:p>
          <a:p>
            <a:r>
              <a:rPr lang="en-US" altLang="ko-KR" dirty="0"/>
              <a:t>certificate containing test results and EPIRB data issued by service provider must</a:t>
            </a:r>
          </a:p>
          <a:p>
            <a:r>
              <a:rPr lang="en-US" altLang="ko-KR" dirty="0"/>
              <a:t>be kept onboard for future inspections the next 12 months.</a:t>
            </a:r>
          </a:p>
          <a:p>
            <a:r>
              <a:rPr lang="en-US" altLang="ko-KR" b="1" dirty="0"/>
              <a:t>Every 2nd Year</a:t>
            </a:r>
            <a:r>
              <a:rPr lang="en-US" altLang="ko-KR" dirty="0"/>
              <a:t>:</a:t>
            </a:r>
          </a:p>
          <a:p>
            <a:r>
              <a:rPr lang="en-US" altLang="ko-KR" dirty="0"/>
              <a:t>Hydrostatic Release Mechanism including Plastic Bolt on the Float Free Brackets</a:t>
            </a:r>
          </a:p>
          <a:p>
            <a:r>
              <a:rPr lang="en-US" altLang="ko-KR" dirty="0"/>
              <a:t>must be replaced.(Check expiry date on label).</a:t>
            </a:r>
          </a:p>
          <a:p>
            <a:r>
              <a:rPr lang="en-US" altLang="ko-KR" b="1" dirty="0"/>
              <a:t>Every 5th Year:</a:t>
            </a:r>
          </a:p>
          <a:p>
            <a:r>
              <a:rPr lang="en-US" altLang="ko-KR" dirty="0"/>
              <a:t>The EPIRB Battery must be replaced every 5th year, unless otherwise instructed</a:t>
            </a:r>
          </a:p>
          <a:p>
            <a:r>
              <a:rPr lang="en-US" altLang="ko-KR" dirty="0"/>
              <a:t>by the vessel flag state or local authorities.(Check expiry date on</a:t>
            </a:r>
          </a:p>
          <a:p>
            <a:r>
              <a:rPr lang="en-US" altLang="ko-KR" dirty="0"/>
              <a:t>label).</a:t>
            </a:r>
          </a:p>
          <a:p>
            <a:r>
              <a:rPr lang="en-US" altLang="ko-KR" dirty="0"/>
              <a:t>6.3.1 EPIRB</a:t>
            </a:r>
          </a:p>
          <a:p>
            <a:endParaRPr lang="en-US" altLang="ko-KR" dirty="0"/>
          </a:p>
          <a:p>
            <a:r>
              <a:rPr lang="da-DK" altLang="ko-KR" dirty="0"/>
              <a:t>6.3.1 EPIRB module error mesages</a:t>
            </a:r>
          </a:p>
          <a:p>
            <a:r>
              <a:rPr lang="en-US" altLang="ko-KR" dirty="0"/>
              <a:t>If the self-test detects a fault in the EPIRB module one or more of the following</a:t>
            </a:r>
          </a:p>
          <a:p>
            <a:r>
              <a:rPr lang="en-US" altLang="ko-KR" dirty="0"/>
              <a:t>indications are shown:</a:t>
            </a:r>
          </a:p>
          <a:p>
            <a:r>
              <a:rPr lang="en-US" altLang="ko-KR" dirty="0"/>
              <a:t>1. Flashing LED for 15 sec. followed by one (1) flash, no Xenon flash:</a:t>
            </a:r>
          </a:p>
          <a:p>
            <a:r>
              <a:rPr lang="en-US" altLang="ko-KR" dirty="0"/>
              <a:t>Error: Low power on 406 MHz transmitter</a:t>
            </a:r>
          </a:p>
          <a:p>
            <a:r>
              <a:rPr lang="en-US" altLang="ko-KR" dirty="0"/>
              <a:t>2. Flashing LED for 15 sec. followed by two (2) flashes, no Xenon flash:</a:t>
            </a:r>
          </a:p>
          <a:p>
            <a:r>
              <a:rPr lang="en-US" altLang="ko-KR" dirty="0"/>
              <a:t>Error: Low battery voltage</a:t>
            </a:r>
          </a:p>
          <a:p>
            <a:r>
              <a:rPr lang="en-US" altLang="ko-KR" dirty="0"/>
              <a:t>3. Flashing LED for 15 sec. followed by three (3) flashes, no Xenon flash:</a:t>
            </a:r>
          </a:p>
          <a:p>
            <a:r>
              <a:rPr lang="en-US" altLang="ko-KR" dirty="0"/>
              <a:t>Error: Low power on 121.5 MHz transmitter</a:t>
            </a:r>
          </a:p>
          <a:p>
            <a:r>
              <a:rPr lang="en-US" altLang="ko-KR" dirty="0"/>
              <a:t>4. Flashing LED for 15 sec. followed by four- (4) flash, no Xenon flash:</a:t>
            </a:r>
          </a:p>
          <a:p>
            <a:r>
              <a:rPr lang="en-US" altLang="ko-KR" dirty="0"/>
              <a:t>Error: PLL on 406 Transmitter out of lock (</a:t>
            </a:r>
            <a:r>
              <a:rPr lang="ko-KR" altLang="en-US" dirty="0"/>
              <a:t>위상동기회로가 잠겨있지 않다</a:t>
            </a:r>
            <a:r>
              <a:rPr lang="en-US" altLang="ko-KR" dirty="0"/>
              <a:t>)</a:t>
            </a:r>
          </a:p>
          <a:p>
            <a:r>
              <a:rPr lang="en-US" altLang="ko-KR" dirty="0"/>
              <a:t>5. Five (5) flashes, no Xenon flash:</a:t>
            </a:r>
          </a:p>
          <a:p>
            <a:r>
              <a:rPr lang="en-US" altLang="ko-KR" dirty="0"/>
              <a:t>Error: EPIRB module not programmed or programming not complete</a:t>
            </a:r>
          </a:p>
          <a:p>
            <a:endParaRPr lang="ko-KR" altLang="en-US" dirty="0"/>
          </a:p>
          <a:p>
            <a:endParaRPr lang="ko-KR" altLang="en-US" dirty="0"/>
          </a:p>
        </p:txBody>
      </p:sp>
    </p:spTree>
    <p:extLst>
      <p:ext uri="{BB962C8B-B14F-4D97-AF65-F5344CB8AC3E}">
        <p14:creationId xmlns:p14="http://schemas.microsoft.com/office/powerpoint/2010/main" val="483147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solidFill>
                  <a:srgbClr val="002855"/>
                </a:solidFill>
                <a:latin typeface="+mn-ea"/>
              </a:rPr>
              <a:t>The most technologically advanced EPIRB to date!</a:t>
            </a:r>
          </a:p>
          <a:p>
            <a:r>
              <a:rPr lang="en-US" altLang="ko-KR" sz="1200" dirty="0">
                <a:solidFill>
                  <a:srgbClr val="000000"/>
                </a:solidFill>
                <a:latin typeface="+mn-ea"/>
              </a:rPr>
              <a:t>The Tron 60AIS is compliant with the mandatory International Maritime Organization (IMO) regulation (as of July 2022) and Safety of Life at Sea (SOLAS) regulation.</a:t>
            </a:r>
          </a:p>
          <a:p>
            <a:endParaRPr lang="en-US" altLang="ko-KR" sz="1200" dirty="0">
              <a:solidFill>
                <a:srgbClr val="000000"/>
              </a:solidFill>
              <a:latin typeface="+mn-ea"/>
            </a:endParaRPr>
          </a:p>
          <a:p>
            <a:r>
              <a:rPr lang="en-US" altLang="ko-KR" sz="1200" dirty="0">
                <a:solidFill>
                  <a:srgbClr val="000000"/>
                </a:solidFill>
                <a:latin typeface="+mn-ea"/>
              </a:rPr>
              <a:t>Features:</a:t>
            </a:r>
          </a:p>
          <a:p>
            <a:pPr>
              <a:buFont typeface="Arial" panose="020B0604020202020204" pitchFamily="34" charset="0"/>
              <a:buChar char="•"/>
            </a:pPr>
            <a:r>
              <a:rPr lang="en-US" altLang="ko-KR" sz="1200" dirty="0">
                <a:solidFill>
                  <a:srgbClr val="000000"/>
                </a:solidFill>
                <a:latin typeface="+mn-ea"/>
              </a:rPr>
              <a:t>Approved in accordance with the latest EPIRB standard</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AIS homing technology included for faster localization</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Prepared for RLS through Galileo GNSS</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IR LED light for night vision devices and assisted SAR</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11 year and 3 month total battery lifetime</a:t>
            </a: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71</a:t>
            </a:fld>
            <a:endParaRPr lang="ko-KR" altLang="en-US"/>
          </a:p>
        </p:txBody>
      </p:sp>
    </p:spTree>
    <p:extLst>
      <p:ext uri="{BB962C8B-B14F-4D97-AF65-F5344CB8AC3E}">
        <p14:creationId xmlns:p14="http://schemas.microsoft.com/office/powerpoint/2010/main" val="832925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Return Link Service (RLS) This EPIRB has the capability to use the RLS feature, which is available in the Galileo navigation satellite system. The RLS feature is an indication that confirms to the user that the distress signal has been received and is being sent to the responsible search-and rescue (SAR) authorities</a:t>
            </a:r>
          </a:p>
          <a:p>
            <a:endParaRPr lang="en-US" altLang="ko-KR" sz="1200" dirty="0">
              <a:latin typeface="+mn-ea"/>
            </a:endParaRPr>
          </a:p>
          <a:p>
            <a:pPr>
              <a:buFont typeface="Arial" panose="020B0604020202020204" pitchFamily="34" charset="0"/>
              <a:buChar char="•"/>
            </a:pPr>
            <a:r>
              <a:rPr lang="en-US" altLang="ko-KR" sz="1200" dirty="0">
                <a:solidFill>
                  <a:srgbClr val="000000"/>
                </a:solidFill>
                <a:latin typeface="+mn-ea"/>
              </a:rPr>
              <a:t>Tron 60AIS EPIRB???</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None/>
            </a:pPr>
            <a:r>
              <a:rPr lang="en-US" altLang="ko-KR" sz="1200" dirty="0">
                <a:solidFill>
                  <a:srgbClr val="000000"/>
                </a:solidFill>
                <a:latin typeface="+mn-ea"/>
              </a:rPr>
              <a:t>Approved in accordance with the latest EPIRB standard</a:t>
            </a:r>
          </a:p>
          <a:p>
            <a:pPr>
              <a:buFont typeface="Arial" panose="020B0604020202020204" pitchFamily="34" charset="0"/>
              <a:buNone/>
            </a:pPr>
            <a:r>
              <a:rPr lang="en-US" altLang="ko-KR" sz="1200" dirty="0">
                <a:solidFill>
                  <a:srgbClr val="000000"/>
                </a:solidFill>
                <a:latin typeface="+mn-ea"/>
              </a:rPr>
              <a:t>AIS homing technology included for faster localization</a:t>
            </a:r>
          </a:p>
          <a:p>
            <a:pPr>
              <a:buFont typeface="Arial" panose="020B0604020202020204" pitchFamily="34" charset="0"/>
              <a:buNone/>
            </a:pPr>
            <a:r>
              <a:rPr lang="en-US" altLang="ko-KR" sz="1200" dirty="0">
                <a:solidFill>
                  <a:srgbClr val="000000"/>
                </a:solidFill>
                <a:latin typeface="+mn-ea"/>
              </a:rPr>
              <a:t>Prepared for RLS through Galileo GNSS</a:t>
            </a:r>
          </a:p>
          <a:p>
            <a:pPr>
              <a:buFont typeface="Arial" panose="020B0604020202020204" pitchFamily="34" charset="0"/>
              <a:buNone/>
            </a:pPr>
            <a:r>
              <a:rPr lang="en-US" altLang="ko-KR" sz="1200" dirty="0">
                <a:solidFill>
                  <a:srgbClr val="000000"/>
                </a:solidFill>
                <a:latin typeface="+mn-ea"/>
              </a:rPr>
              <a:t>IR LED light for night vision devices and assisted SAR</a:t>
            </a:r>
          </a:p>
          <a:p>
            <a:pPr>
              <a:buFont typeface="Arial" panose="020B0604020202020204" pitchFamily="34" charset="0"/>
              <a:buNone/>
            </a:pPr>
            <a:r>
              <a:rPr lang="en-US" altLang="ko-KR" sz="1200" dirty="0">
                <a:solidFill>
                  <a:srgbClr val="FF0000"/>
                </a:solidFill>
                <a:latin typeface="+mn-ea"/>
              </a:rPr>
              <a:t>11 year and 3 month total battery lifetime</a:t>
            </a: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72</a:t>
            </a:fld>
            <a:endParaRPr lang="ko-KR" altLang="en-US"/>
          </a:p>
        </p:txBody>
      </p:sp>
    </p:spTree>
    <p:extLst>
      <p:ext uri="{BB962C8B-B14F-4D97-AF65-F5344CB8AC3E}">
        <p14:creationId xmlns:p14="http://schemas.microsoft.com/office/powerpoint/2010/main" val="342478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Hex id is a </a:t>
            </a:r>
            <a:br>
              <a:rPr lang="en-US" altLang="ko-KR" sz="1200" dirty="0">
                <a:latin typeface="+mn-ea"/>
              </a:rPr>
            </a:br>
            <a:r>
              <a:rPr lang="en-US" altLang="ko-KR" sz="1200" dirty="0">
                <a:solidFill>
                  <a:srgbClr val="0000CC"/>
                </a:solidFill>
                <a:latin typeface="+mn-ea"/>
              </a:rPr>
              <a:t>15 hexadecimal character </a:t>
            </a:r>
            <a:r>
              <a:rPr lang="en-US" altLang="ko-KR" sz="1200" dirty="0">
                <a:latin typeface="+mn-ea"/>
              </a:rPr>
              <a:t>string,</a:t>
            </a:r>
          </a:p>
          <a:p>
            <a:r>
              <a:rPr lang="en-US" altLang="ko-KR" sz="1200" dirty="0">
                <a:latin typeface="+mn-ea"/>
              </a:rPr>
              <a:t>Numbers 0 through 9</a:t>
            </a:r>
          </a:p>
          <a:p>
            <a:r>
              <a:rPr lang="en-US" altLang="ko-KR" sz="1200" dirty="0">
                <a:latin typeface="+mn-ea"/>
              </a:rPr>
              <a:t>And letters A through F)</a:t>
            </a:r>
          </a:p>
          <a:p>
            <a:r>
              <a:rPr lang="en-US" altLang="ko-KR" sz="1200" dirty="0">
                <a:latin typeface="+mn-ea"/>
              </a:rPr>
              <a:t>(character string: </a:t>
            </a:r>
            <a:r>
              <a:rPr lang="ko-KR" altLang="en-US" sz="1200" dirty="0" err="1">
                <a:latin typeface="+mn-ea"/>
              </a:rPr>
              <a:t>문자묶음</a:t>
            </a:r>
            <a:r>
              <a:rPr lang="en-US" altLang="ko-KR" sz="1200" dirty="0">
                <a:latin typeface="+mn-ea"/>
              </a:rPr>
              <a:t>)</a:t>
            </a:r>
          </a:p>
          <a:p>
            <a:endParaRPr lang="en-US" altLang="ko-KR" sz="1200" dirty="0">
              <a:latin typeface="+mn-ea"/>
            </a:endParaRPr>
          </a:p>
          <a:p>
            <a:r>
              <a:rPr lang="en-US" altLang="ko-KR" sz="1200" dirty="0">
                <a:solidFill>
                  <a:srgbClr val="0000CC"/>
                </a:solidFill>
                <a:latin typeface="+mn-ea"/>
              </a:rPr>
              <a:t>When EPIRB is activated,</a:t>
            </a:r>
          </a:p>
          <a:p>
            <a:r>
              <a:rPr lang="en-US" altLang="ko-KR" sz="1200" dirty="0">
                <a:solidFill>
                  <a:srgbClr val="0000CC"/>
                </a:solidFill>
                <a:latin typeface="+mn-ea"/>
              </a:rPr>
              <a:t>Your beacon’s HEX ID uniquely identifies your EPIRB</a:t>
            </a:r>
          </a:p>
          <a:p>
            <a:r>
              <a:rPr lang="en-US" altLang="ko-KR" sz="1200" dirty="0">
                <a:solidFill>
                  <a:srgbClr val="0000CC"/>
                </a:solidFill>
                <a:latin typeface="+mn-ea"/>
              </a:rPr>
              <a:t>And is encoded in the message your beacon transmit,</a:t>
            </a:r>
          </a:p>
          <a:p>
            <a:endParaRPr lang="en-US" altLang="ko-KR" sz="1200" dirty="0">
              <a:latin typeface="+mn-ea"/>
            </a:endParaRPr>
          </a:p>
          <a:p>
            <a:r>
              <a:rPr lang="en-US" altLang="ko-KR" sz="1200" dirty="0">
                <a:latin typeface="+mn-ea"/>
              </a:rPr>
              <a:t>The satellite will detect and relay the distress alert to SAR </a:t>
            </a:r>
            <a:endParaRPr lang="ko-KR" altLang="en-US" sz="1200" dirty="0">
              <a:latin typeface="+mn-ea"/>
            </a:endParaRP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73</a:t>
            </a:fld>
            <a:endParaRPr lang="ko-KR" altLang="en-US"/>
          </a:p>
        </p:txBody>
      </p:sp>
    </p:spTree>
    <p:extLst>
      <p:ext uri="{BB962C8B-B14F-4D97-AF65-F5344CB8AC3E}">
        <p14:creationId xmlns:p14="http://schemas.microsoft.com/office/powerpoint/2010/main" val="1373598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200" dirty="0">
                <a:latin typeface="+mn-ea"/>
              </a:rPr>
              <a:t>EPIRB </a:t>
            </a:r>
            <a:r>
              <a:rPr lang="ko-KR" altLang="en-US" sz="1200" dirty="0">
                <a:latin typeface="+mn-ea"/>
              </a:rPr>
              <a:t>식별 정보</a:t>
            </a:r>
            <a:r>
              <a:rPr lang="en-US" altLang="ko-KR" sz="1200" dirty="0">
                <a:latin typeface="+mn-ea"/>
              </a:rPr>
              <a:t>(1</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15 Hex ID, 2</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23 Hex ID) </a:t>
            </a:r>
            <a:r>
              <a:rPr lang="ko-KR" altLang="en-US" sz="1200" dirty="0">
                <a:latin typeface="+mn-ea"/>
              </a:rPr>
              <a:t>및 </a:t>
            </a:r>
            <a:r>
              <a:rPr lang="en-US" altLang="ko-KR" sz="1200" dirty="0">
                <a:latin typeface="+mn-ea"/>
              </a:rPr>
              <a:t>AIS </a:t>
            </a:r>
            <a:r>
              <a:rPr lang="ko-KR" altLang="en-US" sz="1200" dirty="0">
                <a:latin typeface="+mn-ea"/>
              </a:rPr>
              <a:t>식별 정보</a:t>
            </a:r>
            <a:r>
              <a:rPr lang="en-US" altLang="ko-KR" sz="1200" dirty="0">
                <a:latin typeface="+mn-ea"/>
              </a:rPr>
              <a:t>(</a:t>
            </a:r>
            <a:r>
              <a:rPr lang="ko-KR" altLang="en-US" sz="1200" dirty="0">
                <a:latin typeface="+mn-ea"/>
              </a:rPr>
              <a:t>해당하는 경우</a:t>
            </a:r>
            <a:r>
              <a:rPr lang="en-US" altLang="ko-KR" sz="1200" dirty="0">
                <a:latin typeface="+mn-ea"/>
              </a:rPr>
              <a:t>, </a:t>
            </a:r>
            <a:r>
              <a:rPr lang="ko-KR" altLang="en-US" sz="1200" dirty="0">
                <a:latin typeface="+mn-ea"/>
              </a:rPr>
              <a:t>사용자 </a:t>
            </a:r>
            <a:r>
              <a:rPr lang="en-US" altLang="ko-KR" sz="1200" dirty="0">
                <a:latin typeface="+mn-ea"/>
              </a:rPr>
              <a:t>ID)</a:t>
            </a:r>
            <a:r>
              <a:rPr lang="ko-KR" altLang="en-US" sz="1200" dirty="0">
                <a:latin typeface="+mn-ea"/>
              </a:rPr>
              <a:t>가 장비 외부에 명확하게 표시되어 있는지 점검</a:t>
            </a:r>
            <a:endParaRPr lang="en-US" altLang="ko-KR" sz="1200" dirty="0">
              <a:latin typeface="+mn-ea"/>
            </a:endParaRPr>
          </a:p>
          <a:p>
            <a:endParaRPr lang="en-US" altLang="ko-KR" sz="1200" dirty="0">
              <a:latin typeface="+mn-ea"/>
            </a:endParaRPr>
          </a:p>
          <a:p>
            <a:pPr>
              <a:buFont typeface="Arial" panose="020B0604020202020204" pitchFamily="34" charset="0"/>
              <a:buChar char="•"/>
            </a:pPr>
            <a:r>
              <a:rPr lang="en-US" altLang="ko-KR" sz="1200" dirty="0">
                <a:solidFill>
                  <a:srgbClr val="000000"/>
                </a:solidFill>
                <a:latin typeface="+mn-ea"/>
              </a:rPr>
              <a:t>Tron 60AIS EPIRB???</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Approved in accordance with the latest EPIRB standard</a:t>
            </a:r>
          </a:p>
          <a:p>
            <a:pPr>
              <a:buFont typeface="Arial" panose="020B0604020202020204" pitchFamily="34" charset="0"/>
              <a:buChar char="•"/>
            </a:pPr>
            <a:r>
              <a:rPr lang="en-US" altLang="ko-KR" sz="1200" dirty="0">
                <a:solidFill>
                  <a:srgbClr val="000000"/>
                </a:solidFill>
                <a:latin typeface="+mn-ea"/>
              </a:rPr>
              <a:t>AIS homing technology included for faster localization</a:t>
            </a:r>
          </a:p>
          <a:p>
            <a:pPr>
              <a:buFont typeface="Arial" panose="020B0604020202020204" pitchFamily="34" charset="0"/>
              <a:buChar char="•"/>
            </a:pPr>
            <a:r>
              <a:rPr lang="en-US" altLang="ko-KR" sz="1200" dirty="0">
                <a:solidFill>
                  <a:srgbClr val="000000"/>
                </a:solidFill>
                <a:latin typeface="+mn-ea"/>
              </a:rPr>
              <a:t>Prepared for RLS through Galileo GNSS</a:t>
            </a:r>
          </a:p>
          <a:p>
            <a:pPr>
              <a:buFont typeface="Arial" panose="020B0604020202020204" pitchFamily="34" charset="0"/>
              <a:buChar char="•"/>
            </a:pPr>
            <a:r>
              <a:rPr lang="en-US" altLang="ko-KR" sz="1200" dirty="0">
                <a:solidFill>
                  <a:srgbClr val="000000"/>
                </a:solidFill>
                <a:latin typeface="+mn-ea"/>
              </a:rPr>
              <a:t>IR LED light for night vision devices and assisted SAR</a:t>
            </a:r>
          </a:p>
          <a:p>
            <a:pPr>
              <a:buFont typeface="Arial" panose="020B0604020202020204" pitchFamily="34" charset="0"/>
              <a:buChar char="•"/>
            </a:pPr>
            <a:r>
              <a:rPr lang="en-US" altLang="ko-KR" sz="1200" dirty="0">
                <a:solidFill>
                  <a:srgbClr val="FF0000"/>
                </a:solidFill>
                <a:latin typeface="+mn-ea"/>
              </a:rPr>
              <a:t>11 year and 3 month total battery lifetime</a:t>
            </a:r>
          </a:p>
          <a:p>
            <a:endParaRPr lang="ko-KR" altLang="en-US" sz="1200" dirty="0">
              <a:latin typeface="+mn-ea"/>
            </a:endParaRP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74</a:t>
            </a:fld>
            <a:endParaRPr lang="ko-KR" altLang="en-US"/>
          </a:p>
        </p:txBody>
      </p:sp>
    </p:spTree>
    <p:extLst>
      <p:ext uri="{BB962C8B-B14F-4D97-AF65-F5344CB8AC3E}">
        <p14:creationId xmlns:p14="http://schemas.microsoft.com/office/powerpoint/2010/main" val="2520414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200" dirty="0">
                <a:latin typeface="+mn-ea"/>
              </a:rPr>
              <a:t>EPIRB </a:t>
            </a:r>
            <a:r>
              <a:rPr lang="ko-KR" altLang="en-US" sz="1200" dirty="0">
                <a:latin typeface="+mn-ea"/>
              </a:rPr>
              <a:t>식별 정보</a:t>
            </a:r>
            <a:r>
              <a:rPr lang="en-US" altLang="ko-KR" sz="1200" dirty="0">
                <a:latin typeface="+mn-ea"/>
              </a:rPr>
              <a:t>(1</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15 Hex ID, 2</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23 Hex ID) </a:t>
            </a:r>
            <a:r>
              <a:rPr lang="ko-KR" altLang="en-US" sz="1200" dirty="0">
                <a:latin typeface="+mn-ea"/>
              </a:rPr>
              <a:t>및 </a:t>
            </a:r>
            <a:r>
              <a:rPr lang="en-US" altLang="ko-KR" sz="1200" dirty="0">
                <a:latin typeface="+mn-ea"/>
              </a:rPr>
              <a:t>AIS </a:t>
            </a:r>
            <a:r>
              <a:rPr lang="ko-KR" altLang="en-US" sz="1200" dirty="0">
                <a:latin typeface="+mn-ea"/>
              </a:rPr>
              <a:t>식별 정보</a:t>
            </a:r>
            <a:r>
              <a:rPr lang="en-US" altLang="ko-KR" sz="1200" dirty="0">
                <a:latin typeface="+mn-ea"/>
              </a:rPr>
              <a:t>(</a:t>
            </a:r>
            <a:r>
              <a:rPr lang="ko-KR" altLang="en-US" sz="1200" dirty="0">
                <a:latin typeface="+mn-ea"/>
              </a:rPr>
              <a:t>해당하는 경우</a:t>
            </a:r>
            <a:r>
              <a:rPr lang="en-US" altLang="ko-KR" sz="1200" dirty="0">
                <a:latin typeface="+mn-ea"/>
              </a:rPr>
              <a:t>, </a:t>
            </a:r>
            <a:r>
              <a:rPr lang="ko-KR" altLang="en-US" sz="1200" dirty="0">
                <a:latin typeface="+mn-ea"/>
              </a:rPr>
              <a:t>사용자 </a:t>
            </a:r>
            <a:r>
              <a:rPr lang="en-US" altLang="ko-KR" sz="1200" dirty="0">
                <a:latin typeface="+mn-ea"/>
              </a:rPr>
              <a:t>ID)</a:t>
            </a:r>
            <a:r>
              <a:rPr lang="ko-KR" altLang="en-US" sz="1200" dirty="0">
                <a:latin typeface="+mn-ea"/>
              </a:rPr>
              <a:t>가 장비 외부에 명확하게 표시되어 있는지 점검</a:t>
            </a:r>
            <a:endParaRPr lang="en-US" altLang="ko-KR" sz="1200" dirty="0">
              <a:latin typeface="+mn-ea"/>
            </a:endParaRPr>
          </a:p>
          <a:p>
            <a:endParaRPr lang="en-US" altLang="ko-KR" sz="1200" dirty="0">
              <a:latin typeface="+mn-ea"/>
            </a:endParaRPr>
          </a:p>
          <a:p>
            <a:pPr>
              <a:buFont typeface="Arial" panose="020B0604020202020204" pitchFamily="34" charset="0"/>
              <a:buChar char="•"/>
            </a:pPr>
            <a:r>
              <a:rPr lang="en-US" altLang="ko-KR" sz="1200" dirty="0">
                <a:solidFill>
                  <a:srgbClr val="000000"/>
                </a:solidFill>
                <a:latin typeface="+mn-ea"/>
              </a:rPr>
              <a:t>Tron 60AIS EPIRB???</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Approved in accordance with the latest EPIRB standard</a:t>
            </a:r>
          </a:p>
          <a:p>
            <a:pPr>
              <a:buFont typeface="Arial" panose="020B0604020202020204" pitchFamily="34" charset="0"/>
              <a:buChar char="•"/>
            </a:pPr>
            <a:r>
              <a:rPr lang="en-US" altLang="ko-KR" sz="1200" dirty="0">
                <a:solidFill>
                  <a:srgbClr val="000000"/>
                </a:solidFill>
                <a:latin typeface="+mn-ea"/>
              </a:rPr>
              <a:t>AIS homing technology included for faster localization</a:t>
            </a:r>
          </a:p>
          <a:p>
            <a:pPr>
              <a:buFont typeface="Arial" panose="020B0604020202020204" pitchFamily="34" charset="0"/>
              <a:buChar char="•"/>
            </a:pPr>
            <a:r>
              <a:rPr lang="en-US" altLang="ko-KR" sz="1200" dirty="0">
                <a:solidFill>
                  <a:srgbClr val="000000"/>
                </a:solidFill>
                <a:latin typeface="+mn-ea"/>
              </a:rPr>
              <a:t>Prepared for RLS through Galileo GNSS</a:t>
            </a:r>
          </a:p>
          <a:p>
            <a:pPr>
              <a:buFont typeface="Arial" panose="020B0604020202020204" pitchFamily="34" charset="0"/>
              <a:buChar char="•"/>
            </a:pPr>
            <a:r>
              <a:rPr lang="en-US" altLang="ko-KR" sz="1200" dirty="0">
                <a:solidFill>
                  <a:srgbClr val="000000"/>
                </a:solidFill>
                <a:latin typeface="+mn-ea"/>
              </a:rPr>
              <a:t>IR LED light for night vision devices and assisted SAR</a:t>
            </a:r>
          </a:p>
          <a:p>
            <a:pPr>
              <a:buFont typeface="Arial" panose="020B0604020202020204" pitchFamily="34" charset="0"/>
              <a:buChar char="•"/>
            </a:pPr>
            <a:r>
              <a:rPr lang="en-US" altLang="ko-KR" sz="1200" dirty="0">
                <a:solidFill>
                  <a:srgbClr val="FF0000"/>
                </a:solidFill>
                <a:latin typeface="+mn-ea"/>
              </a:rPr>
              <a:t>11 year and 3 month total battery lifetime</a:t>
            </a:r>
          </a:p>
          <a:p>
            <a:endParaRPr lang="ko-KR" altLang="en-US" sz="1200" dirty="0">
              <a:latin typeface="+mn-ea"/>
            </a:endParaRP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75</a:t>
            </a:fld>
            <a:endParaRPr lang="ko-KR" altLang="en-US"/>
          </a:p>
        </p:txBody>
      </p:sp>
    </p:spTree>
    <p:extLst>
      <p:ext uri="{BB962C8B-B14F-4D97-AF65-F5344CB8AC3E}">
        <p14:creationId xmlns:p14="http://schemas.microsoft.com/office/powerpoint/2010/main" val="2799314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200" dirty="0">
                <a:latin typeface="+mn-ea"/>
              </a:rPr>
              <a:t>EPIRB </a:t>
            </a:r>
            <a:r>
              <a:rPr lang="ko-KR" altLang="en-US" sz="1200" dirty="0">
                <a:latin typeface="+mn-ea"/>
              </a:rPr>
              <a:t>식별 정보</a:t>
            </a:r>
            <a:r>
              <a:rPr lang="en-US" altLang="ko-KR" sz="1200" dirty="0">
                <a:latin typeface="+mn-ea"/>
              </a:rPr>
              <a:t>(1</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15 Hex ID, 2</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23 Hex ID) </a:t>
            </a:r>
            <a:r>
              <a:rPr lang="ko-KR" altLang="en-US" sz="1200" dirty="0">
                <a:latin typeface="+mn-ea"/>
              </a:rPr>
              <a:t>및 </a:t>
            </a:r>
            <a:r>
              <a:rPr lang="en-US" altLang="ko-KR" sz="1200" dirty="0">
                <a:latin typeface="+mn-ea"/>
              </a:rPr>
              <a:t>AIS </a:t>
            </a:r>
            <a:r>
              <a:rPr lang="ko-KR" altLang="en-US" sz="1200" dirty="0">
                <a:latin typeface="+mn-ea"/>
              </a:rPr>
              <a:t>식별 정보</a:t>
            </a:r>
            <a:r>
              <a:rPr lang="en-US" altLang="ko-KR" sz="1200" dirty="0">
                <a:latin typeface="+mn-ea"/>
              </a:rPr>
              <a:t>(</a:t>
            </a:r>
            <a:r>
              <a:rPr lang="ko-KR" altLang="en-US" sz="1200" dirty="0">
                <a:latin typeface="+mn-ea"/>
              </a:rPr>
              <a:t>해당하는 경우</a:t>
            </a:r>
            <a:r>
              <a:rPr lang="en-US" altLang="ko-KR" sz="1200" dirty="0">
                <a:latin typeface="+mn-ea"/>
              </a:rPr>
              <a:t>, </a:t>
            </a:r>
            <a:r>
              <a:rPr lang="ko-KR" altLang="en-US" sz="1200" dirty="0">
                <a:latin typeface="+mn-ea"/>
              </a:rPr>
              <a:t>사용자 </a:t>
            </a:r>
            <a:r>
              <a:rPr lang="en-US" altLang="ko-KR" sz="1200" dirty="0">
                <a:latin typeface="+mn-ea"/>
              </a:rPr>
              <a:t>ID)</a:t>
            </a:r>
            <a:r>
              <a:rPr lang="ko-KR" altLang="en-US" sz="1200" dirty="0">
                <a:latin typeface="+mn-ea"/>
              </a:rPr>
              <a:t>가 장비 외부에 명확하게 표시되어 있는지 점검</a:t>
            </a:r>
            <a:endParaRPr lang="en-US" altLang="ko-KR" sz="1200" dirty="0">
              <a:latin typeface="+mn-ea"/>
            </a:endParaRPr>
          </a:p>
          <a:p>
            <a:endParaRPr lang="en-US" altLang="ko-KR" sz="1200" dirty="0">
              <a:latin typeface="+mn-ea"/>
            </a:endParaRPr>
          </a:p>
          <a:p>
            <a:pPr>
              <a:buFont typeface="Arial" panose="020B0604020202020204" pitchFamily="34" charset="0"/>
              <a:buChar char="•"/>
            </a:pPr>
            <a:r>
              <a:rPr lang="en-US" altLang="ko-KR" sz="1200" dirty="0">
                <a:solidFill>
                  <a:srgbClr val="000000"/>
                </a:solidFill>
                <a:latin typeface="+mn-ea"/>
              </a:rPr>
              <a:t>Tron 60AIS EPIRB???</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Approved in accordance with the latest EPIRB standard</a:t>
            </a:r>
          </a:p>
          <a:p>
            <a:pPr>
              <a:buFont typeface="Arial" panose="020B0604020202020204" pitchFamily="34" charset="0"/>
              <a:buChar char="•"/>
            </a:pPr>
            <a:r>
              <a:rPr lang="en-US" altLang="ko-KR" sz="1200" dirty="0">
                <a:solidFill>
                  <a:srgbClr val="000000"/>
                </a:solidFill>
                <a:latin typeface="+mn-ea"/>
              </a:rPr>
              <a:t>AIS homing technology included for faster localization</a:t>
            </a:r>
          </a:p>
          <a:p>
            <a:pPr>
              <a:buFont typeface="Arial" panose="020B0604020202020204" pitchFamily="34" charset="0"/>
              <a:buChar char="•"/>
            </a:pPr>
            <a:r>
              <a:rPr lang="en-US" altLang="ko-KR" sz="1200" dirty="0">
                <a:solidFill>
                  <a:srgbClr val="000000"/>
                </a:solidFill>
                <a:latin typeface="+mn-ea"/>
              </a:rPr>
              <a:t>Prepared for RLS through Galileo GNSS</a:t>
            </a:r>
          </a:p>
          <a:p>
            <a:pPr>
              <a:buFont typeface="Arial" panose="020B0604020202020204" pitchFamily="34" charset="0"/>
              <a:buChar char="•"/>
            </a:pPr>
            <a:r>
              <a:rPr lang="en-US" altLang="ko-KR" sz="1200" dirty="0">
                <a:solidFill>
                  <a:srgbClr val="000000"/>
                </a:solidFill>
                <a:latin typeface="+mn-ea"/>
              </a:rPr>
              <a:t>IR LED light for night vision devices and assisted SAR</a:t>
            </a:r>
          </a:p>
          <a:p>
            <a:pPr>
              <a:buFont typeface="Arial" panose="020B0604020202020204" pitchFamily="34" charset="0"/>
              <a:buChar char="•"/>
            </a:pPr>
            <a:r>
              <a:rPr lang="en-US" altLang="ko-KR" sz="1200" dirty="0">
                <a:solidFill>
                  <a:srgbClr val="FF0000"/>
                </a:solidFill>
                <a:latin typeface="+mn-ea"/>
              </a:rPr>
              <a:t>11 year and 3 month total battery lifetime</a:t>
            </a:r>
          </a:p>
          <a:p>
            <a:endParaRPr lang="ko-KR" altLang="en-US" sz="1200" dirty="0">
              <a:latin typeface="+mn-ea"/>
            </a:endParaRP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76</a:t>
            </a:fld>
            <a:endParaRPr lang="ko-KR" altLang="en-US"/>
          </a:p>
        </p:txBody>
      </p:sp>
    </p:spTree>
    <p:extLst>
      <p:ext uri="{BB962C8B-B14F-4D97-AF65-F5344CB8AC3E}">
        <p14:creationId xmlns:p14="http://schemas.microsoft.com/office/powerpoint/2010/main" val="82350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200" dirty="0">
                <a:latin typeface="+mn-ea"/>
              </a:rPr>
              <a:t>EPIRB </a:t>
            </a:r>
            <a:r>
              <a:rPr lang="ko-KR" altLang="en-US" sz="1200" dirty="0">
                <a:latin typeface="+mn-ea"/>
              </a:rPr>
              <a:t>식별 정보</a:t>
            </a:r>
            <a:r>
              <a:rPr lang="en-US" altLang="ko-KR" sz="1200" dirty="0">
                <a:latin typeface="+mn-ea"/>
              </a:rPr>
              <a:t>(1</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15 Hex ID, 2</a:t>
            </a:r>
            <a:r>
              <a:rPr lang="ko-KR" altLang="en-US" sz="1200" dirty="0">
                <a:latin typeface="+mn-ea"/>
              </a:rPr>
              <a:t>세대 </a:t>
            </a:r>
            <a:r>
              <a:rPr lang="ko-KR" altLang="en-US" sz="1200" dirty="0" err="1">
                <a:latin typeface="+mn-ea"/>
              </a:rPr>
              <a:t>비콘의</a:t>
            </a:r>
            <a:r>
              <a:rPr lang="ko-KR" altLang="en-US" sz="1200" dirty="0">
                <a:latin typeface="+mn-ea"/>
              </a:rPr>
              <a:t> 경우 </a:t>
            </a:r>
            <a:r>
              <a:rPr lang="en-US" altLang="ko-KR" sz="1200" dirty="0">
                <a:latin typeface="+mn-ea"/>
              </a:rPr>
              <a:t>23 Hex ID) </a:t>
            </a:r>
            <a:r>
              <a:rPr lang="ko-KR" altLang="en-US" sz="1200" dirty="0">
                <a:latin typeface="+mn-ea"/>
              </a:rPr>
              <a:t>및 </a:t>
            </a:r>
            <a:r>
              <a:rPr lang="en-US" altLang="ko-KR" sz="1200" dirty="0">
                <a:latin typeface="+mn-ea"/>
              </a:rPr>
              <a:t>AIS </a:t>
            </a:r>
            <a:r>
              <a:rPr lang="ko-KR" altLang="en-US" sz="1200" dirty="0">
                <a:latin typeface="+mn-ea"/>
              </a:rPr>
              <a:t>식별 정보</a:t>
            </a:r>
            <a:r>
              <a:rPr lang="en-US" altLang="ko-KR" sz="1200" dirty="0">
                <a:latin typeface="+mn-ea"/>
              </a:rPr>
              <a:t>(</a:t>
            </a:r>
            <a:r>
              <a:rPr lang="ko-KR" altLang="en-US" sz="1200" dirty="0">
                <a:latin typeface="+mn-ea"/>
              </a:rPr>
              <a:t>해당하는 경우</a:t>
            </a:r>
            <a:r>
              <a:rPr lang="en-US" altLang="ko-KR" sz="1200" dirty="0">
                <a:latin typeface="+mn-ea"/>
              </a:rPr>
              <a:t>, </a:t>
            </a:r>
            <a:r>
              <a:rPr lang="ko-KR" altLang="en-US" sz="1200" dirty="0">
                <a:latin typeface="+mn-ea"/>
              </a:rPr>
              <a:t>사용자 </a:t>
            </a:r>
            <a:r>
              <a:rPr lang="en-US" altLang="ko-KR" sz="1200" dirty="0">
                <a:latin typeface="+mn-ea"/>
              </a:rPr>
              <a:t>ID)</a:t>
            </a:r>
            <a:r>
              <a:rPr lang="ko-KR" altLang="en-US" sz="1200" dirty="0">
                <a:latin typeface="+mn-ea"/>
              </a:rPr>
              <a:t>가 장비 외부에 명확하게 표시되어 있는지 점검</a:t>
            </a:r>
            <a:endParaRPr lang="en-US" altLang="ko-KR" sz="1200" dirty="0">
              <a:latin typeface="+mn-ea"/>
            </a:endParaRPr>
          </a:p>
          <a:p>
            <a:endParaRPr lang="en-US" altLang="ko-KR" sz="1200" dirty="0">
              <a:latin typeface="+mn-ea"/>
            </a:endParaRPr>
          </a:p>
          <a:p>
            <a:pPr>
              <a:buFont typeface="Arial" panose="020B0604020202020204" pitchFamily="34" charset="0"/>
              <a:buChar char="•"/>
            </a:pPr>
            <a:r>
              <a:rPr lang="en-US" altLang="ko-KR" sz="1200" dirty="0">
                <a:solidFill>
                  <a:srgbClr val="000000"/>
                </a:solidFill>
                <a:latin typeface="+mn-ea"/>
              </a:rPr>
              <a:t>Tron 60AIS EPIRB???</a:t>
            </a:r>
          </a:p>
          <a:p>
            <a:pPr>
              <a:buFont typeface="Arial" panose="020B0604020202020204" pitchFamily="34" charset="0"/>
              <a:buChar char="•"/>
            </a:pPr>
            <a:endParaRPr lang="en-US" altLang="ko-KR" sz="1200" dirty="0">
              <a:solidFill>
                <a:srgbClr val="000000"/>
              </a:solidFill>
              <a:latin typeface="+mn-ea"/>
            </a:endParaRPr>
          </a:p>
          <a:p>
            <a:pPr>
              <a:buFont typeface="Arial" panose="020B0604020202020204" pitchFamily="34" charset="0"/>
              <a:buChar char="•"/>
            </a:pPr>
            <a:r>
              <a:rPr lang="en-US" altLang="ko-KR" sz="1200" dirty="0">
                <a:solidFill>
                  <a:srgbClr val="000000"/>
                </a:solidFill>
                <a:latin typeface="+mn-ea"/>
              </a:rPr>
              <a:t>Approved in accordance with the latest EPIRB standard</a:t>
            </a:r>
          </a:p>
          <a:p>
            <a:pPr>
              <a:buFont typeface="Arial" panose="020B0604020202020204" pitchFamily="34" charset="0"/>
              <a:buChar char="•"/>
            </a:pPr>
            <a:r>
              <a:rPr lang="en-US" altLang="ko-KR" sz="1200" dirty="0">
                <a:solidFill>
                  <a:srgbClr val="000000"/>
                </a:solidFill>
                <a:latin typeface="+mn-ea"/>
              </a:rPr>
              <a:t>AIS homing technology included for faster localization</a:t>
            </a:r>
          </a:p>
          <a:p>
            <a:pPr>
              <a:buFont typeface="Arial" panose="020B0604020202020204" pitchFamily="34" charset="0"/>
              <a:buChar char="•"/>
            </a:pPr>
            <a:r>
              <a:rPr lang="en-US" altLang="ko-KR" sz="1200" dirty="0">
                <a:solidFill>
                  <a:srgbClr val="000000"/>
                </a:solidFill>
                <a:latin typeface="+mn-ea"/>
              </a:rPr>
              <a:t>Prepared for RLS through Galileo GNSS</a:t>
            </a:r>
          </a:p>
          <a:p>
            <a:pPr>
              <a:buFont typeface="Arial" panose="020B0604020202020204" pitchFamily="34" charset="0"/>
              <a:buChar char="•"/>
            </a:pPr>
            <a:r>
              <a:rPr lang="en-US" altLang="ko-KR" sz="1200" dirty="0">
                <a:solidFill>
                  <a:srgbClr val="000000"/>
                </a:solidFill>
                <a:latin typeface="+mn-ea"/>
              </a:rPr>
              <a:t>IR LED light for night vision devices and assisted SAR</a:t>
            </a:r>
          </a:p>
          <a:p>
            <a:pPr>
              <a:buFont typeface="Arial" panose="020B0604020202020204" pitchFamily="34" charset="0"/>
              <a:buChar char="•"/>
            </a:pPr>
            <a:r>
              <a:rPr lang="en-US" altLang="ko-KR" sz="1200" dirty="0">
                <a:solidFill>
                  <a:srgbClr val="FF0000"/>
                </a:solidFill>
                <a:latin typeface="+mn-ea"/>
              </a:rPr>
              <a:t>11 year and 3 month total battery lifetime</a:t>
            </a:r>
          </a:p>
          <a:p>
            <a:endParaRPr lang="ko-KR" altLang="en-US" sz="1200" dirty="0">
              <a:latin typeface="+mn-ea"/>
            </a:endParaRPr>
          </a:p>
          <a:p>
            <a:endParaRPr lang="en-US" altLang="ko-KR" dirty="0"/>
          </a:p>
        </p:txBody>
      </p:sp>
      <p:sp>
        <p:nvSpPr>
          <p:cNvPr id="4" name="슬라이드 번호 개체 틀 3"/>
          <p:cNvSpPr>
            <a:spLocks noGrp="1"/>
          </p:cNvSpPr>
          <p:nvPr>
            <p:ph type="sldNum" sz="quarter" idx="10"/>
          </p:nvPr>
        </p:nvSpPr>
        <p:spPr/>
        <p:txBody>
          <a:bodyPr/>
          <a:lstStyle/>
          <a:p>
            <a:pPr>
              <a:defRPr/>
            </a:pPr>
            <a:fld id="{36E88145-83AF-41FC-85B5-AEE0ED2BE85B}" type="slidenum">
              <a:rPr lang="ko-KR" altLang="en-US" smtClean="0"/>
              <a:pPr>
                <a:defRPr/>
              </a:pPr>
              <a:t>80</a:t>
            </a:fld>
            <a:endParaRPr lang="ko-KR" altLang="en-US"/>
          </a:p>
        </p:txBody>
      </p:sp>
    </p:spTree>
    <p:extLst>
      <p:ext uri="{BB962C8B-B14F-4D97-AF65-F5344CB8AC3E}">
        <p14:creationId xmlns:p14="http://schemas.microsoft.com/office/powerpoint/2010/main" val="357723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439238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68350" y="746125"/>
            <a:ext cx="5260975" cy="3719513"/>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714589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b="1" dirty="0" smtClean="0">
                <a:latin typeface="+mn-ea"/>
                <a:ea typeface="+mn-ea"/>
              </a:rPr>
              <a:t>위험 해역 진입 전 회사는 아래와 같이 시행한다</a:t>
            </a:r>
            <a:endParaRPr lang="en-US" altLang="ko-KR" sz="1200" b="1" dirty="0" smtClean="0">
              <a:latin typeface="+mn-ea"/>
              <a:ea typeface="+mn-ea"/>
            </a:endParaRPr>
          </a:p>
          <a:p>
            <a:r>
              <a:rPr lang="en-US" altLang="ko-KR" sz="1200" b="1" dirty="0" smtClean="0">
                <a:latin typeface="바탕"/>
                <a:ea typeface="바탕"/>
              </a:rPr>
              <a:t>• </a:t>
            </a:r>
            <a:r>
              <a:rPr lang="en-US" altLang="ko-KR" sz="1200" b="1" dirty="0" smtClean="0">
                <a:latin typeface="+mn-ea"/>
                <a:ea typeface="+mn-ea"/>
              </a:rPr>
              <a:t>SSAS test</a:t>
            </a:r>
          </a:p>
          <a:p>
            <a:r>
              <a:rPr lang="en-US" altLang="ko-KR" sz="1200" b="1" dirty="0" smtClean="0">
                <a:latin typeface="바탕"/>
                <a:ea typeface="바탕"/>
              </a:rPr>
              <a:t>• </a:t>
            </a:r>
            <a:r>
              <a:rPr lang="en-US" altLang="ko-KR" sz="1200" b="1" dirty="0" smtClean="0">
                <a:latin typeface="+mn-ea"/>
                <a:ea typeface="+mn-ea"/>
              </a:rPr>
              <a:t>MSC-HOA </a:t>
            </a:r>
            <a:r>
              <a:rPr lang="ko-KR" altLang="en-US" sz="1200" b="1" dirty="0" smtClean="0">
                <a:latin typeface="+mn-ea"/>
                <a:ea typeface="+mn-ea"/>
              </a:rPr>
              <a:t>등록</a:t>
            </a:r>
            <a:endParaRPr lang="en-US" altLang="ko-KR" sz="1200" b="1" dirty="0" smtClean="0">
              <a:latin typeface="+mn-ea"/>
              <a:ea typeface="+mn-ea"/>
            </a:endParaRPr>
          </a:p>
          <a:p>
            <a:r>
              <a:rPr lang="en-US" altLang="ko-KR" sz="1200" b="1" dirty="0" smtClean="0">
                <a:latin typeface="바탕"/>
                <a:ea typeface="바탕"/>
              </a:rPr>
              <a:t>• </a:t>
            </a:r>
            <a:r>
              <a:rPr lang="ko-KR" altLang="en-US" sz="1200" b="1" dirty="0" err="1" smtClean="0">
                <a:latin typeface="+mn-ea"/>
                <a:ea typeface="+mn-ea"/>
              </a:rPr>
              <a:t>해수부</a:t>
            </a:r>
            <a:r>
              <a:rPr lang="ko-KR" altLang="en-US" sz="1200" b="1" dirty="0" smtClean="0">
                <a:latin typeface="+mn-ea"/>
                <a:ea typeface="+mn-ea"/>
              </a:rPr>
              <a:t> 위험해역 통항 보고</a:t>
            </a:r>
            <a:r>
              <a:rPr lang="en-US" altLang="ko-KR" sz="1200" b="1" dirty="0" smtClean="0">
                <a:latin typeface="+mn-ea"/>
                <a:ea typeface="+mn-ea"/>
              </a:rPr>
              <a:t> </a:t>
            </a:r>
          </a:p>
          <a:p>
            <a:endParaRPr lang="ko-KR" altLang="en-US" sz="1200" b="1" dirty="0" smtClean="0">
              <a:latin typeface="+mn-ea"/>
              <a:ea typeface="+mn-ea"/>
            </a:endParaRPr>
          </a:p>
          <a:p>
            <a:r>
              <a:rPr lang="ko-KR" altLang="en-US" dirty="0" smtClean="0"/>
              <a:t>선박은 </a:t>
            </a:r>
            <a:r>
              <a:rPr lang="en-US" altLang="ko-KR" dirty="0" smtClean="0"/>
              <a:t>MTO</a:t>
            </a:r>
            <a:r>
              <a:rPr lang="ko-KR" altLang="en-US" dirty="0" smtClean="0"/>
              <a:t>에 통항보고를 한다</a:t>
            </a:r>
            <a:endParaRPr lang="ko-KR" altLang="en-US" dirty="0"/>
          </a:p>
        </p:txBody>
      </p:sp>
    </p:spTree>
    <p:extLst>
      <p:ext uri="{BB962C8B-B14F-4D97-AF65-F5344CB8AC3E}">
        <p14:creationId xmlns:p14="http://schemas.microsoft.com/office/powerpoint/2010/main" val="4116630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85000" lnSpcReduction="20000"/>
          </a:bodyPr>
          <a:lstStyle/>
          <a:p>
            <a:r>
              <a:rPr lang="en-US" altLang="ko-KR" dirty="0" smtClean="0"/>
              <a:t>Float free recording medium : </a:t>
            </a:r>
          </a:p>
          <a:p>
            <a:r>
              <a:rPr lang="en-US" altLang="ko-KR" dirty="0" smtClean="0"/>
              <a:t>1. be capable of transmitting an initial locating signal and further locating</a:t>
            </a:r>
          </a:p>
          <a:p>
            <a:r>
              <a:rPr lang="en-US" altLang="ko-KR" dirty="0" smtClean="0"/>
              <a:t>    Homing signal for </a:t>
            </a:r>
            <a:r>
              <a:rPr lang="en-US" altLang="ko-KR" b="1" dirty="0" smtClean="0"/>
              <a:t>at least 48 hours over a period of not less than seven days/168 hours</a:t>
            </a:r>
            <a:r>
              <a:rPr lang="en-US" altLang="ko-KR" dirty="0" smtClean="0"/>
              <a:t>; and</a:t>
            </a:r>
          </a:p>
          <a:p>
            <a:r>
              <a:rPr lang="en-US" altLang="ko-KR" dirty="0" smtClean="0"/>
              <a:t>2. Maintain the recorded data for a </a:t>
            </a:r>
            <a:r>
              <a:rPr lang="en-US" altLang="ko-KR" b="1" dirty="0" smtClean="0"/>
              <a:t>period of at least six months</a:t>
            </a:r>
            <a:r>
              <a:rPr lang="en-US" altLang="ko-KR" dirty="0" smtClean="0"/>
              <a:t> following termination of recording(</a:t>
            </a:r>
            <a:r>
              <a:rPr lang="ko-KR" altLang="en-US" dirty="0" smtClean="0"/>
              <a:t>기록이 종료된 후</a:t>
            </a:r>
            <a:r>
              <a:rPr lang="en-US" altLang="ko-KR" smtClean="0"/>
              <a:t>)</a:t>
            </a:r>
            <a:endParaRPr lang="en-US" altLang="ko-KR" dirty="0" smtClean="0"/>
          </a:p>
          <a:p>
            <a:endParaRPr lang="en-US" altLang="ko-KR" dirty="0" smtClean="0"/>
          </a:p>
          <a:p>
            <a:r>
              <a:rPr lang="en-US" altLang="ko-KR" dirty="0" smtClean="0"/>
              <a:t>Fixed recording medium</a:t>
            </a:r>
          </a:p>
          <a:p>
            <a:r>
              <a:rPr lang="en-US" altLang="ko-KR" dirty="0" smtClean="0"/>
              <a:t>1. Maintain the record data for a </a:t>
            </a:r>
            <a:r>
              <a:rPr lang="en-US" altLang="ko-KR" b="1" dirty="0" smtClean="0">
                <a:solidFill>
                  <a:srgbClr val="FF0000"/>
                </a:solidFill>
              </a:rPr>
              <a:t>period of at least two years</a:t>
            </a:r>
            <a:r>
              <a:rPr lang="en-US" altLang="ko-KR" dirty="0" smtClean="0"/>
              <a:t> following termination of recording</a:t>
            </a:r>
          </a:p>
          <a:p>
            <a:pPr marL="340363" indent="-340363">
              <a:buAutoNum type="arabicPeriod"/>
            </a:pPr>
            <a:endParaRPr lang="en-US" altLang="ko-KR" dirty="0" smtClean="0"/>
          </a:p>
          <a:p>
            <a:r>
              <a:rPr lang="ko-KR" altLang="en-US" dirty="0" smtClean="0"/>
              <a:t>선내 전원공급이 차단되면 내장되어 있는 </a:t>
            </a:r>
            <a:r>
              <a:rPr lang="en-US" altLang="ko-KR" dirty="0" smtClean="0"/>
              <a:t>dedicated reserve power source</a:t>
            </a:r>
            <a:r>
              <a:rPr lang="ko-KR" altLang="en-US" dirty="0" smtClean="0"/>
              <a:t>로 부터 </a:t>
            </a:r>
            <a:r>
              <a:rPr lang="en-US" altLang="ko-KR" dirty="0" smtClean="0"/>
              <a:t>2</a:t>
            </a:r>
            <a:r>
              <a:rPr lang="ko-KR" altLang="en-US" dirty="0" smtClean="0"/>
              <a:t>시간 더 전원 공급되어야 함</a:t>
            </a:r>
            <a:endParaRPr lang="en-US" altLang="ko-KR" dirty="0" smtClean="0"/>
          </a:p>
          <a:p>
            <a:r>
              <a:rPr lang="ko-KR" altLang="en-US" dirty="0" smtClean="0"/>
              <a:t>그리고 자동으로 </a:t>
            </a:r>
            <a:r>
              <a:rPr lang="en-US" altLang="ko-KR" dirty="0" smtClean="0"/>
              <a:t>recording</a:t>
            </a:r>
            <a:r>
              <a:rPr lang="ko-KR" altLang="en-US" dirty="0" smtClean="0"/>
              <a:t>이 중지됨</a:t>
            </a:r>
            <a:endParaRPr lang="en-US" altLang="ko-KR" dirty="0" smtClean="0"/>
          </a:p>
          <a:p>
            <a:endParaRPr lang="en-US" altLang="ko-KR" dirty="0" smtClean="0"/>
          </a:p>
          <a:p>
            <a:r>
              <a:rPr lang="en-US" altLang="ko-KR" dirty="0" smtClean="0"/>
              <a:t>Long term recording medium “ 30</a:t>
            </a:r>
            <a:r>
              <a:rPr lang="ko-KR" altLang="en-US" dirty="0" smtClean="0"/>
              <a:t>일</a:t>
            </a:r>
            <a:r>
              <a:rPr lang="en-US" altLang="ko-KR" dirty="0" smtClean="0"/>
              <a:t>/720</a:t>
            </a:r>
            <a:r>
              <a:rPr lang="ko-KR" altLang="en-US" dirty="0" smtClean="0"/>
              <a:t>시간 동안</a:t>
            </a:r>
            <a:endParaRPr lang="en-US" altLang="ko-KR" dirty="0" smtClean="0"/>
          </a:p>
          <a:p>
            <a:r>
              <a:rPr lang="en-US" altLang="ko-KR" dirty="0" smtClean="0"/>
              <a:t>Fixed and Float free capsule : 48</a:t>
            </a:r>
            <a:r>
              <a:rPr lang="ko-KR" altLang="en-US" dirty="0" smtClean="0"/>
              <a:t>시간</a:t>
            </a:r>
            <a:r>
              <a:rPr lang="en-US" altLang="ko-KR" dirty="0" smtClean="0"/>
              <a:t> </a:t>
            </a:r>
            <a:r>
              <a:rPr lang="ko-KR" altLang="en-US" dirty="0" smtClean="0"/>
              <a:t>데이터</a:t>
            </a:r>
            <a:r>
              <a:rPr lang="en-US" altLang="ko-KR" dirty="0" smtClean="0"/>
              <a:t> </a:t>
            </a:r>
            <a:r>
              <a:rPr lang="ko-KR" altLang="en-US" dirty="0" smtClean="0"/>
              <a:t>기록</a:t>
            </a:r>
            <a:r>
              <a:rPr lang="en-US" altLang="ko-KR" dirty="0" smtClean="0"/>
              <a:t> </a:t>
            </a:r>
          </a:p>
          <a:p>
            <a:endParaRPr lang="en-US" altLang="ko-KR" dirty="0" smtClean="0"/>
          </a:p>
          <a:p>
            <a:r>
              <a:rPr lang="en-US" altLang="ko-KR" dirty="0" smtClean="0"/>
              <a:t>Date &amp; time :</a:t>
            </a:r>
            <a:r>
              <a:rPr lang="ko-KR" altLang="en-US" dirty="0" smtClean="0"/>
              <a:t>날짜 시각정보는 외부 정보와 자체 시계로 부터 받는데 외부정보가 들어오지 않으면 자체 시계대로 기록된다 </a:t>
            </a:r>
            <a:r>
              <a:rPr lang="en-US" altLang="ko-KR" dirty="0" smtClean="0"/>
              <a:t>  </a:t>
            </a:r>
          </a:p>
          <a:p>
            <a:r>
              <a:rPr lang="en-US" altLang="ko-KR" dirty="0" smtClean="0"/>
              <a:t>Position : EPFS(electronic position fixing system)</a:t>
            </a:r>
            <a:r>
              <a:rPr lang="ko-KR" altLang="en-US" dirty="0" smtClean="0"/>
              <a:t>에서 나오는 데이터가 나타나야 함</a:t>
            </a:r>
            <a:endParaRPr lang="en-US" altLang="ko-KR" dirty="0" smtClean="0"/>
          </a:p>
          <a:p>
            <a:r>
              <a:rPr lang="en-US" altLang="ko-KR" dirty="0" smtClean="0"/>
              <a:t> </a:t>
            </a:r>
          </a:p>
          <a:p>
            <a:endParaRPr lang="en-US" altLang="ko-KR" dirty="0" smtClean="0"/>
          </a:p>
          <a:p>
            <a:r>
              <a:rPr lang="en-US" altLang="ko-KR" dirty="0" smtClean="0"/>
              <a:t>. </a:t>
            </a:r>
          </a:p>
          <a:p>
            <a:endParaRPr lang="en-US" altLang="ko-KR" dirty="0" smtClean="0"/>
          </a:p>
          <a:p>
            <a:pPr marL="340363" indent="-340363">
              <a:buAutoNum type="arabicPeriod"/>
            </a:pPr>
            <a:endParaRPr lang="ko-KR" altLang="en-US" dirty="0"/>
          </a:p>
        </p:txBody>
      </p:sp>
    </p:spTree>
    <p:extLst>
      <p:ext uri="{BB962C8B-B14F-4D97-AF65-F5344CB8AC3E}">
        <p14:creationId xmlns:p14="http://schemas.microsoft.com/office/powerpoint/2010/main" val="2135994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66763" y="744538"/>
            <a:ext cx="5264150" cy="3722687"/>
          </a:xfrm>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1" dirty="0" err="1" smtClean="0">
                <a:effectLst/>
              </a:rPr>
              <a:t>Pt.Reys</a:t>
            </a:r>
            <a:r>
              <a:rPr lang="en-US" altLang="ko-KR" b="1" dirty="0" smtClean="0">
                <a:effectLst/>
              </a:rPr>
              <a:t> : point </a:t>
            </a:r>
            <a:r>
              <a:rPr lang="en-US" altLang="ko-KR" b="1" dirty="0" err="1" smtClean="0">
                <a:effectLst/>
              </a:rPr>
              <a:t>reys</a:t>
            </a:r>
            <a:r>
              <a:rPr lang="en-US" altLang="ko-KR" b="1" dirty="0" smtClean="0">
                <a:effectLst/>
              </a:rPr>
              <a:t> </a:t>
            </a:r>
            <a:r>
              <a:rPr lang="ko-KR" altLang="en-US" b="1" dirty="0" err="1" smtClean="0">
                <a:effectLst/>
              </a:rPr>
              <a:t>북캘리포니아</a:t>
            </a:r>
            <a:r>
              <a:rPr lang="ko-KR" altLang="en-US" b="1" dirty="0" smtClean="0">
                <a:effectLst/>
              </a:rPr>
              <a:t> 항구</a:t>
            </a:r>
            <a:r>
              <a:rPr lang="en-US" altLang="ko-KR" b="1" dirty="0" smtClean="0">
                <a:effectLst/>
              </a:rPr>
              <a:t>, </a:t>
            </a:r>
            <a:r>
              <a:rPr lang="en-US" altLang="ko-KR" b="1" dirty="0" err="1" smtClean="0">
                <a:effectLst/>
              </a:rPr>
              <a:t>portsmouth</a:t>
            </a:r>
            <a:r>
              <a:rPr lang="en-US" altLang="ko-KR" b="1" dirty="0" smtClean="0">
                <a:effectLst/>
              </a:rPr>
              <a:t> : </a:t>
            </a:r>
            <a:r>
              <a:rPr lang="ko-KR" altLang="en-US" b="1" dirty="0" smtClean="0">
                <a:effectLst/>
              </a:rPr>
              <a:t>미국 </a:t>
            </a:r>
            <a:r>
              <a:rPr lang="ko-KR" altLang="en-US" b="1" dirty="0" err="1" smtClean="0">
                <a:effectLst/>
              </a:rPr>
              <a:t>버지니아주에</a:t>
            </a:r>
            <a:r>
              <a:rPr lang="ko-KR" altLang="en-US" b="1" dirty="0" smtClean="0">
                <a:effectLst/>
              </a:rPr>
              <a:t> 있는 항구</a:t>
            </a:r>
            <a:endParaRPr lang="en-US" altLang="ko-KR" b="1" dirty="0" smtClean="0">
              <a:effectLst/>
            </a:endParaRPr>
          </a:p>
          <a:p>
            <a:endParaRPr lang="en-US" altLang="ko-KR" b="1" dirty="0" smtClean="0">
              <a:effectLst/>
            </a:endParaRPr>
          </a:p>
          <a:p>
            <a:endParaRPr lang="en-US" altLang="ko-KR" b="1" dirty="0" smtClean="0">
              <a:effectLst/>
            </a:endParaRPr>
          </a:p>
          <a:p>
            <a:r>
              <a:rPr lang="en-US" altLang="ko-KR" b="1" dirty="0" smtClean="0">
                <a:effectLst/>
              </a:rPr>
              <a:t>SITOR</a:t>
            </a:r>
            <a:r>
              <a:rPr lang="en-US" altLang="ko-KR" dirty="0" smtClean="0">
                <a:effectLst/>
              </a:rPr>
              <a:t> (</a:t>
            </a:r>
            <a:r>
              <a:rPr lang="en-US" altLang="ko-KR" dirty="0" err="1" smtClean="0">
                <a:effectLst/>
              </a:rPr>
              <a:t>SImplex</a:t>
            </a:r>
            <a:r>
              <a:rPr lang="en-US" altLang="ko-KR" dirty="0" smtClean="0">
                <a:effectLst/>
              </a:rPr>
              <a:t> Teletype Over Radio) </a:t>
            </a:r>
            <a:endParaRPr lang="ko-KR" altLang="en-US" dirty="0"/>
          </a:p>
        </p:txBody>
      </p:sp>
    </p:spTree>
    <p:extLst>
      <p:ext uri="{BB962C8B-B14F-4D97-AF65-F5344CB8AC3E}">
        <p14:creationId xmlns:p14="http://schemas.microsoft.com/office/powerpoint/2010/main" val="317326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111990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55000" lnSpcReduction="20000"/>
          </a:bodyPr>
          <a:lstStyle/>
          <a:p>
            <a:pPr defTabSz="907633">
              <a:defRPr/>
            </a:pPr>
            <a:r>
              <a:rPr lang="en-US" altLang="ko-KR" dirty="0"/>
              <a:t>STCW 95 Section B VIII/2  Part 3.3 item 14 "Prior to sailing the radio operator designated as having primary responsibility for radio communications during distress incidents should ensure that: 14.1 all distress and safety radio equipment and the reserve source of energy are in efficient working condition and that this is recorded in the radio log".</a:t>
            </a:r>
            <a:endParaRPr lang="ko-KR" altLang="ko-KR" dirty="0"/>
          </a:p>
          <a:p>
            <a:pPr latinLnBrk="0"/>
            <a:r>
              <a:rPr lang="ko-KR" altLang="ko-KR" b="1" dirty="0"/>
              <a:t>회사의 지침</a:t>
            </a:r>
            <a:r>
              <a:rPr lang="en-US" altLang="ko-KR" b="1" dirty="0"/>
              <a:t> : RADIA LOG BOOK (ITU APS section VA.3, SOLAS IV 17, and STCW A-VIII/2 part 3-3, 87 to 89, and STCW B-VIII/2, 10, 12, 14, 17 and 33)</a:t>
            </a:r>
            <a:endParaRPr lang="ko-KR" altLang="ko-KR" dirty="0"/>
          </a:p>
          <a:p>
            <a:pPr latinLnBrk="0"/>
            <a:r>
              <a:rPr lang="en-US" altLang="ko-KR" dirty="0"/>
              <a:t>3. RADIA LOG BOOK</a:t>
            </a:r>
            <a:r>
              <a:rPr lang="ko-KR" altLang="ko-KR" dirty="0"/>
              <a:t>의 기록 요구사항 </a:t>
            </a:r>
          </a:p>
          <a:p>
            <a:pPr latinLnBrk="0"/>
            <a:r>
              <a:rPr lang="en-US" altLang="ko-KR" dirty="0"/>
              <a:t>3.1  </a:t>
            </a:r>
            <a:r>
              <a:rPr lang="ko-KR" altLang="ko-KR" dirty="0"/>
              <a:t>무선통신 </a:t>
            </a:r>
            <a:r>
              <a:rPr lang="ko-KR" altLang="ko-KR" dirty="0" err="1"/>
              <a:t>업무중</a:t>
            </a:r>
            <a:r>
              <a:rPr lang="ko-KR" altLang="ko-KR" dirty="0"/>
              <a:t> 해성에서의 인명안전에 중요하다고 할 수 있는 모든 사건은 법규기준에서 요구하는 바 에 따라 기록을 유지하여야 한다</a:t>
            </a:r>
            <a:r>
              <a:rPr lang="en-US" altLang="ko-KR" dirty="0"/>
              <a:t>. </a:t>
            </a:r>
            <a:endParaRPr lang="ko-KR" altLang="ko-KR" dirty="0"/>
          </a:p>
          <a:p>
            <a:pPr latinLnBrk="0"/>
            <a:r>
              <a:rPr lang="en-US" altLang="ko-KR" dirty="0"/>
              <a:t>6) </a:t>
            </a:r>
            <a:r>
              <a:rPr lang="ko-KR" altLang="ko-KR" dirty="0"/>
              <a:t>무선설비에 사용에 필요한 지침과 정보를 해당되는 승무원에게 제공한 사실</a:t>
            </a:r>
            <a:r>
              <a:rPr lang="en-US" altLang="ko-KR" dirty="0"/>
              <a:t> (</a:t>
            </a:r>
            <a:r>
              <a:rPr lang="ko-KR" altLang="ko-KR" dirty="0"/>
              <a:t>반복지적</a:t>
            </a:r>
            <a:r>
              <a:rPr lang="en-US" altLang="ko-KR" dirty="0"/>
              <a:t> 2</a:t>
            </a:r>
            <a:r>
              <a:rPr lang="ko-KR" altLang="ko-KR" dirty="0"/>
              <a:t>항</a:t>
            </a:r>
            <a:r>
              <a:rPr lang="en-US" altLang="ko-KR" dirty="0"/>
              <a:t>)</a:t>
            </a:r>
            <a:endParaRPr lang="ko-KR" altLang="ko-KR" dirty="0"/>
          </a:p>
          <a:p>
            <a:pPr latinLnBrk="0"/>
            <a:r>
              <a:rPr lang="en-US" altLang="ko-KR" dirty="0"/>
              <a:t>7) </a:t>
            </a:r>
            <a:r>
              <a:rPr lang="ko-KR" altLang="ko-KR" dirty="0"/>
              <a:t>조난 통신을 송신할 수 있는 자격을 가진 모든 인원에게 선상의 모든 무선통신장비에 대한 지침을 제공한 사실 </a:t>
            </a:r>
            <a:r>
              <a:rPr lang="en-US" altLang="ko-KR" dirty="0"/>
              <a:t>(</a:t>
            </a:r>
            <a:r>
              <a:rPr lang="ko-KR" altLang="ko-KR" dirty="0"/>
              <a:t>반복지적</a:t>
            </a:r>
            <a:r>
              <a:rPr lang="en-US" altLang="ko-KR" dirty="0"/>
              <a:t> 3</a:t>
            </a:r>
            <a:r>
              <a:rPr lang="ko-KR" altLang="ko-KR" dirty="0"/>
              <a:t>항</a:t>
            </a:r>
            <a:r>
              <a:rPr lang="en-US" altLang="ko-KR" dirty="0"/>
              <a:t>)</a:t>
            </a:r>
            <a:endParaRPr lang="ko-KR" altLang="ko-KR" dirty="0"/>
          </a:p>
          <a:p>
            <a:pPr latinLnBrk="0"/>
            <a:r>
              <a:rPr lang="en-US" altLang="ko-KR" dirty="0"/>
              <a:t>3.2 </a:t>
            </a:r>
            <a:r>
              <a:rPr lang="ko-KR" altLang="ko-KR" dirty="0"/>
              <a:t>시험</a:t>
            </a:r>
            <a:r>
              <a:rPr lang="en-US" altLang="ko-KR" dirty="0"/>
              <a:t>, </a:t>
            </a:r>
            <a:r>
              <a:rPr lang="ko-KR" altLang="ko-KR" dirty="0"/>
              <a:t>점검 및 정비 기준</a:t>
            </a:r>
            <a:r>
              <a:rPr lang="en-US" altLang="ko-KR" dirty="0"/>
              <a:t> (STANDARD TESTING/INSPECTION OF RADIO EQUIPMENT) </a:t>
            </a:r>
            <a:endParaRPr lang="ko-KR" altLang="ko-KR" dirty="0"/>
          </a:p>
          <a:p>
            <a:pPr latinLnBrk="0"/>
            <a:r>
              <a:rPr lang="en-US" altLang="ko-KR" dirty="0"/>
              <a:t>1) DAILY TEST/INSPECTIONS</a:t>
            </a:r>
            <a:endParaRPr lang="ko-KR" altLang="ko-KR" dirty="0"/>
          </a:p>
          <a:p>
            <a:pPr latinLnBrk="0"/>
            <a:r>
              <a:rPr lang="en-US" altLang="ko-KR" dirty="0"/>
              <a:t>-. RADIO BATTERY</a:t>
            </a:r>
            <a:r>
              <a:rPr lang="ko-KR" altLang="ko-KR" dirty="0"/>
              <a:t>의 부하</a:t>
            </a:r>
            <a:r>
              <a:rPr lang="en-US" altLang="ko-KR" dirty="0"/>
              <a:t>/</a:t>
            </a:r>
            <a:r>
              <a:rPr lang="ko-KR" altLang="ko-KR" dirty="0" err="1"/>
              <a:t>무부하</a:t>
            </a:r>
            <a:r>
              <a:rPr lang="ko-KR" altLang="ko-KR" dirty="0"/>
              <a:t> 시험 및 </a:t>
            </a:r>
            <a:r>
              <a:rPr lang="ko-KR" altLang="ko-KR" dirty="0" err="1"/>
              <a:t>필요시</a:t>
            </a:r>
            <a:r>
              <a:rPr lang="ko-KR" altLang="ko-KR" dirty="0"/>
              <a:t> 충전 실시</a:t>
            </a:r>
            <a:r>
              <a:rPr lang="en-US" altLang="ko-KR" dirty="0"/>
              <a:t> (</a:t>
            </a:r>
            <a:r>
              <a:rPr lang="ko-KR" altLang="ko-KR" dirty="0"/>
              <a:t>반복지적</a:t>
            </a:r>
            <a:r>
              <a:rPr lang="en-US" altLang="ko-KR" dirty="0"/>
              <a:t> 1</a:t>
            </a:r>
            <a:r>
              <a:rPr lang="ko-KR" altLang="ko-KR" dirty="0"/>
              <a:t>항</a:t>
            </a:r>
            <a:r>
              <a:rPr lang="en-US" altLang="ko-KR" dirty="0"/>
              <a:t>)</a:t>
            </a:r>
            <a:endParaRPr lang="ko-KR" altLang="ko-KR" dirty="0"/>
          </a:p>
          <a:p>
            <a:pPr latinLnBrk="0"/>
            <a:r>
              <a:rPr lang="en-US" altLang="ko-KR" dirty="0"/>
              <a:t> </a:t>
            </a:r>
            <a:endParaRPr lang="ko-KR" altLang="ko-KR" dirty="0"/>
          </a:p>
          <a:p>
            <a:pPr latinLnBrk="0"/>
            <a:r>
              <a:rPr lang="en-US" altLang="ko-KR" b="1" dirty="0"/>
              <a:t>* </a:t>
            </a:r>
            <a:r>
              <a:rPr lang="ko-KR" altLang="ko-KR" b="1" dirty="0"/>
              <a:t>기재의 근거</a:t>
            </a:r>
            <a:r>
              <a:rPr lang="en-US" altLang="ko-KR" b="1" dirty="0"/>
              <a:t> (</a:t>
            </a:r>
            <a:r>
              <a:rPr lang="ko-KR" altLang="ko-KR" b="1" dirty="0"/>
              <a:t>협약사항</a:t>
            </a:r>
            <a:r>
              <a:rPr lang="en-US" altLang="ko-KR" b="1" dirty="0"/>
              <a:t>) :  STCW A-VIII/2 part 3-3 GUIDANCE ON KEEPING A RADIO WATCH  - </a:t>
            </a:r>
            <a:r>
              <a:rPr lang="ko-KR" altLang="en-US" b="1" dirty="0" err="1"/>
              <a:t>안치국과장</a:t>
            </a:r>
            <a:endParaRPr lang="ko-KR" altLang="ko-KR" dirty="0"/>
          </a:p>
          <a:p>
            <a:pPr latinLnBrk="0"/>
            <a:r>
              <a:rPr lang="en-US" altLang="ko-KR" dirty="0"/>
              <a:t>Radio records</a:t>
            </a:r>
            <a:endParaRPr lang="ko-KR" altLang="ko-KR" dirty="0"/>
          </a:p>
          <a:p>
            <a:pPr latinLnBrk="0"/>
            <a:r>
              <a:rPr lang="en-US" altLang="ko-KR" dirty="0"/>
              <a:t>31 Additional entries in the radio log should be made in accordance with paragraphs 10, 12, 14, 17 and 33.</a:t>
            </a:r>
            <a:endParaRPr lang="ko-KR" altLang="ko-KR" dirty="0"/>
          </a:p>
          <a:p>
            <a:pPr latinLnBrk="0"/>
            <a:r>
              <a:rPr lang="en-US" altLang="ko-KR" dirty="0"/>
              <a:t> </a:t>
            </a:r>
            <a:endParaRPr lang="ko-KR" altLang="ko-KR" dirty="0"/>
          </a:p>
          <a:p>
            <a:pPr latinLnBrk="0"/>
            <a:r>
              <a:rPr lang="en-US" altLang="ko-KR" dirty="0"/>
              <a:t>10 The master should bear in mind that all personnel assigned responsibility for sending a distress alert must be instructed with regard to, be knowledgeable of, and be able to operate properly, all radio equipment on the ship as required by regulation I/14, paragraph 1.4. This should be recorded in the deck or radio log-book. (</a:t>
            </a:r>
            <a:r>
              <a:rPr lang="ko-KR" altLang="ko-KR" dirty="0"/>
              <a:t>반복지적</a:t>
            </a:r>
            <a:r>
              <a:rPr lang="en-US" altLang="ko-KR" dirty="0"/>
              <a:t> 3</a:t>
            </a:r>
            <a:r>
              <a:rPr lang="ko-KR" altLang="ko-KR" dirty="0"/>
              <a:t>항</a:t>
            </a:r>
            <a:r>
              <a:rPr lang="en-US" altLang="ko-KR" dirty="0"/>
              <a:t>)</a:t>
            </a:r>
            <a:endParaRPr lang="ko-KR" altLang="ko-KR" dirty="0"/>
          </a:p>
          <a:p>
            <a:pPr latinLnBrk="0"/>
            <a:r>
              <a:rPr lang="en-US" altLang="ko-KR" dirty="0"/>
              <a:t> </a:t>
            </a:r>
            <a:endParaRPr lang="ko-KR" altLang="ko-KR" dirty="0"/>
          </a:p>
          <a:p>
            <a:pPr latinLnBrk="0"/>
            <a:r>
              <a:rPr lang="en-US" altLang="ko-KR" dirty="0"/>
              <a:t>12 Necessary instruction and information on use of radio equipment and procedures for distress and safety purposes should be given periodically to all relevant crew members by the person designated in the muster list to have primary responsibility for radio communications during distress incidents. This should be recorded in the radio log. (</a:t>
            </a:r>
            <a:r>
              <a:rPr lang="ko-KR" altLang="ko-KR" dirty="0"/>
              <a:t>반복지적</a:t>
            </a:r>
            <a:r>
              <a:rPr lang="en-US" altLang="ko-KR" dirty="0"/>
              <a:t> 2</a:t>
            </a:r>
            <a:r>
              <a:rPr lang="ko-KR" altLang="ko-KR" dirty="0"/>
              <a:t>항</a:t>
            </a:r>
            <a:r>
              <a:rPr lang="en-US" altLang="ko-KR" dirty="0"/>
              <a:t>)</a:t>
            </a:r>
            <a:endParaRPr lang="ko-KR" altLang="ko-KR" dirty="0"/>
          </a:p>
          <a:p>
            <a:pPr latinLnBrk="0"/>
            <a:r>
              <a:rPr lang="en-US" altLang="ko-KR" dirty="0"/>
              <a:t> </a:t>
            </a:r>
            <a:endParaRPr lang="ko-KR" altLang="ko-KR" dirty="0"/>
          </a:p>
          <a:p>
            <a:pPr latinLnBrk="0"/>
            <a:r>
              <a:rPr lang="en-US" altLang="ko-KR" dirty="0"/>
              <a:t>33 Batteries providing a source of energy for any part of the radio installation including those associated with uninterrupted power supplies are the responsibility of the radio operator designated as having primary responsibility for </a:t>
            </a:r>
            <a:r>
              <a:rPr lang="en-US" altLang="ko-KR" dirty="0" err="1"/>
              <a:t>radiocommunications</a:t>
            </a:r>
            <a:r>
              <a:rPr lang="en-US" altLang="ko-KR" dirty="0"/>
              <a:t> during distress incidents and should be:</a:t>
            </a:r>
            <a:endParaRPr lang="ko-KR" altLang="ko-KR" dirty="0"/>
          </a:p>
          <a:p>
            <a:pPr latinLnBrk="0"/>
            <a:r>
              <a:rPr lang="en-US" altLang="ko-KR" dirty="0"/>
              <a:t>.1 tested on-load and off-load daily and, where necessary, brought up to the fully charged condition; (</a:t>
            </a:r>
            <a:r>
              <a:rPr lang="ko-KR" altLang="ko-KR" dirty="0"/>
              <a:t>반복지적</a:t>
            </a:r>
            <a:r>
              <a:rPr lang="en-US" altLang="ko-KR" dirty="0"/>
              <a:t> 1</a:t>
            </a:r>
            <a:r>
              <a:rPr lang="ko-KR" altLang="ko-KR" dirty="0"/>
              <a:t>항</a:t>
            </a:r>
            <a:r>
              <a:rPr lang="en-US" altLang="ko-KR" dirty="0"/>
              <a:t>)</a:t>
            </a:r>
            <a:endParaRPr lang="ko-KR" altLang="ko-KR" dirty="0"/>
          </a:p>
          <a:p>
            <a:pPr latinLnBrk="0"/>
            <a:r>
              <a:rPr lang="en-US" altLang="ko-KR" dirty="0"/>
              <a:t>.2 tested once per week by means of a hydrometer where practicable, or where a hydrometer cannot be used, by a suitable load test; and</a:t>
            </a:r>
            <a:endParaRPr lang="ko-KR" altLang="ko-KR" dirty="0"/>
          </a:p>
          <a:p>
            <a:r>
              <a:rPr lang="en-US" altLang="ko-KR" dirty="0"/>
              <a:t>.3 checked once per month for the security of each battery and its connections and the condition of the batteries and their compartment or compartments</a:t>
            </a:r>
            <a:endParaRPr lang="ko-KR" altLang="en-US" dirty="0"/>
          </a:p>
        </p:txBody>
      </p:sp>
    </p:spTree>
    <p:extLst>
      <p:ext uri="{BB962C8B-B14F-4D97-AF65-F5344CB8AC3E}">
        <p14:creationId xmlns:p14="http://schemas.microsoft.com/office/powerpoint/2010/main" val="349705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87425" y="681038"/>
            <a:ext cx="4819650" cy="3408362"/>
          </a:xfrm>
        </p:spPr>
      </p:sp>
      <p:sp>
        <p:nvSpPr>
          <p:cNvPr id="3" name="슬라이드 노트 개체 틀 2"/>
          <p:cNvSpPr>
            <a:spLocks noGrp="1"/>
          </p:cNvSpPr>
          <p:nvPr>
            <p:ph type="body" idx="1"/>
          </p:nvPr>
        </p:nvSpPr>
        <p:spPr/>
        <p:txBody>
          <a:bodyPr/>
          <a:lstStyle/>
          <a:p>
            <a:r>
              <a:rPr lang="en-US" altLang="ko-KR" dirty="0"/>
              <a:t>MOMENTARILY : (</a:t>
            </a:r>
            <a:r>
              <a:rPr lang="ko-KR" altLang="en-US" dirty="0" err="1"/>
              <a:t>모멘</a:t>
            </a:r>
            <a:r>
              <a:rPr lang="ko-KR" altLang="en-US" b="1" dirty="0" err="1"/>
              <a:t>테</a:t>
            </a:r>
            <a:r>
              <a:rPr lang="ko-KR" altLang="en-US" dirty="0" err="1"/>
              <a:t>러리</a:t>
            </a:r>
            <a:r>
              <a:rPr lang="en-US" altLang="ko-KR" dirty="0"/>
              <a:t>) </a:t>
            </a:r>
            <a:r>
              <a:rPr lang="ko-KR" altLang="en-US" dirty="0"/>
              <a:t>일시적으로</a:t>
            </a:r>
            <a:r>
              <a:rPr lang="en-US" altLang="ko-KR" dirty="0"/>
              <a:t>, </a:t>
            </a:r>
            <a:r>
              <a:rPr lang="ko-KR" altLang="en-US" dirty="0"/>
              <a:t>잠정적으로</a:t>
            </a:r>
            <a:endParaRPr lang="en-US" altLang="ko-KR" dirty="0"/>
          </a:p>
        </p:txBody>
      </p:sp>
    </p:spTree>
    <p:extLst>
      <p:ext uri="{BB962C8B-B14F-4D97-AF65-F5344CB8AC3E}">
        <p14:creationId xmlns:p14="http://schemas.microsoft.com/office/powerpoint/2010/main" val="479761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 Channel : duplex </a:t>
            </a:r>
            <a:r>
              <a:rPr lang="ko-KR" altLang="en-US" dirty="0" smtClean="0"/>
              <a:t>주파수중 송신 주파수로만 가지고 사용하는 경우</a:t>
            </a:r>
            <a:endParaRPr lang="en-US" altLang="ko-KR" dirty="0" smtClean="0"/>
          </a:p>
          <a:p>
            <a:r>
              <a:rPr lang="en-US" altLang="ko-KR" dirty="0" smtClean="0"/>
              <a:t>B Channel : duplex</a:t>
            </a:r>
            <a:r>
              <a:rPr lang="ko-KR" altLang="en-US" dirty="0" smtClean="0"/>
              <a:t> 주파수 중 수신 주파수로만 가지고 사용하는 경우</a:t>
            </a:r>
            <a:endParaRPr lang="en-US" altLang="ko-KR" dirty="0" smtClean="0"/>
          </a:p>
          <a:p>
            <a:endParaRPr lang="en-US" altLang="ko-KR" dirty="0" smtClean="0"/>
          </a:p>
          <a:p>
            <a:r>
              <a:rPr lang="ko-KR" altLang="en-US" sz="1200" dirty="0">
                <a:latin typeface="+mn-ea"/>
              </a:rPr>
              <a:t>조난</a:t>
            </a:r>
            <a:r>
              <a:rPr lang="en-US" altLang="ko-KR" sz="1200" dirty="0">
                <a:latin typeface="+mn-ea"/>
              </a:rPr>
              <a:t>,</a:t>
            </a:r>
            <a:r>
              <a:rPr lang="ko-KR" altLang="en-US" sz="1200" dirty="0">
                <a:latin typeface="+mn-ea"/>
              </a:rPr>
              <a:t>긴급통신시</a:t>
            </a:r>
            <a:endParaRPr lang="en-US" altLang="ko-KR" sz="1200" dirty="0">
              <a:latin typeface="+mn-ea"/>
            </a:endParaRPr>
          </a:p>
          <a:p>
            <a:r>
              <a:rPr lang="en-US" altLang="ko-KR" sz="1200" dirty="0">
                <a:latin typeface="+mn-ea"/>
              </a:rPr>
              <a:t>CH.16</a:t>
            </a:r>
            <a:r>
              <a:rPr lang="ko-KR" altLang="en-US" sz="1200" dirty="0">
                <a:latin typeface="+mn-ea"/>
              </a:rPr>
              <a:t>을 대체하는 </a:t>
            </a:r>
            <a:endParaRPr lang="en-US" altLang="ko-KR" sz="1200" dirty="0">
              <a:latin typeface="+mn-ea"/>
            </a:endParaRPr>
          </a:p>
          <a:p>
            <a:r>
              <a:rPr lang="ko-KR" altLang="en-US" sz="1200" dirty="0">
                <a:latin typeface="+mn-ea"/>
              </a:rPr>
              <a:t>채널로 사용하고</a:t>
            </a:r>
            <a:endParaRPr lang="en-US" altLang="ko-KR" sz="1200" dirty="0">
              <a:latin typeface="+mn-ea"/>
            </a:endParaRPr>
          </a:p>
          <a:p>
            <a:endParaRPr lang="en-US" altLang="ko-KR" sz="1200" dirty="0">
              <a:latin typeface="+mn-ea"/>
            </a:endParaRPr>
          </a:p>
          <a:p>
            <a:r>
              <a:rPr lang="ko-KR" altLang="en-US" sz="1200" dirty="0">
                <a:latin typeface="+mn-ea"/>
              </a:rPr>
              <a:t>채널 </a:t>
            </a:r>
            <a:r>
              <a:rPr lang="en-US" altLang="ko-KR" sz="1200" dirty="0">
                <a:latin typeface="+mn-ea"/>
              </a:rPr>
              <a:t>15 &amp; 17</a:t>
            </a:r>
            <a:r>
              <a:rPr lang="ko-KR" altLang="en-US" sz="1200" dirty="0">
                <a:latin typeface="+mn-ea"/>
              </a:rPr>
              <a:t>은 </a:t>
            </a:r>
            <a:r>
              <a:rPr lang="en-US" altLang="ko-KR" sz="1200" dirty="0">
                <a:latin typeface="+mn-ea"/>
              </a:rPr>
              <a:t>1W</a:t>
            </a:r>
            <a:r>
              <a:rPr lang="ko-KR" altLang="en-US" sz="1200" dirty="0">
                <a:latin typeface="+mn-ea"/>
              </a:rPr>
              <a:t>임</a:t>
            </a:r>
            <a:endParaRPr lang="en-US" altLang="ko-KR" sz="1200" dirty="0">
              <a:latin typeface="+mn-ea"/>
            </a:endParaRPr>
          </a:p>
          <a:p>
            <a:endParaRPr lang="en-US" altLang="ko-KR" sz="1200" dirty="0">
              <a:latin typeface="+mn-ea"/>
            </a:endParaRPr>
          </a:p>
          <a:p>
            <a:r>
              <a:rPr lang="en-US" altLang="ko-KR" sz="1200" dirty="0">
                <a:latin typeface="+mn-ea"/>
              </a:rPr>
              <a:t>15 : </a:t>
            </a:r>
            <a:r>
              <a:rPr lang="ko-KR" altLang="en-US" sz="1200" dirty="0" err="1">
                <a:latin typeface="+mn-ea"/>
              </a:rPr>
              <a:t>선상작업중</a:t>
            </a:r>
            <a:r>
              <a:rPr lang="en-US" altLang="ko-KR" sz="1200" dirty="0">
                <a:latin typeface="+mn-ea"/>
              </a:rPr>
              <a:t>(on board working</a:t>
            </a:r>
          </a:p>
          <a:p>
            <a:r>
              <a:rPr lang="en-US" altLang="ko-KR" sz="1200" dirty="0">
                <a:latin typeface="+mn-ea"/>
              </a:rPr>
              <a:t>1</a:t>
            </a:r>
            <a:r>
              <a:rPr lang="ko-KR" altLang="en-US" sz="1200" dirty="0" err="1">
                <a:latin typeface="+mn-ea"/>
              </a:rPr>
              <a:t>왓트로</a:t>
            </a:r>
            <a:r>
              <a:rPr lang="ko-KR" altLang="en-US" sz="1200" dirty="0">
                <a:latin typeface="+mn-ea"/>
              </a:rPr>
              <a:t> 제한</a:t>
            </a:r>
            <a:r>
              <a:rPr lang="en-US" altLang="ko-KR" sz="1200" dirty="0">
                <a:latin typeface="+mn-ea"/>
              </a:rPr>
              <a:t> </a:t>
            </a:r>
          </a:p>
          <a:p>
            <a:r>
              <a:rPr lang="en-US" altLang="ko-KR" sz="1200" dirty="0">
                <a:latin typeface="+mn-ea"/>
              </a:rPr>
              <a:t>17: on board working </a:t>
            </a:r>
            <a:r>
              <a:rPr lang="ko-KR" altLang="en-US" sz="1200" dirty="0" err="1">
                <a:latin typeface="+mn-ea"/>
              </a:rPr>
              <a:t>선상작업중</a:t>
            </a:r>
            <a:endParaRPr lang="en-US" altLang="ko-KR" sz="1200" dirty="0">
              <a:latin typeface="+mn-ea"/>
            </a:endParaRPr>
          </a:p>
          <a:p>
            <a:endParaRPr lang="en-US" altLang="ko-KR" dirty="0" smtClean="0"/>
          </a:p>
          <a:p>
            <a:endParaRPr lang="ko-KR" altLang="en-US" dirty="0"/>
          </a:p>
        </p:txBody>
      </p:sp>
    </p:spTree>
    <p:extLst>
      <p:ext uri="{BB962C8B-B14F-4D97-AF65-F5344CB8AC3E}">
        <p14:creationId xmlns:p14="http://schemas.microsoft.com/office/powerpoint/2010/main" val="180385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 Channel : duplex </a:t>
            </a:r>
            <a:r>
              <a:rPr lang="ko-KR" altLang="en-US" dirty="0" smtClean="0"/>
              <a:t>주파수중 송신 주파수로만 가지고 사용하는 경우</a:t>
            </a:r>
            <a:endParaRPr lang="en-US" altLang="ko-KR" dirty="0" smtClean="0"/>
          </a:p>
          <a:p>
            <a:r>
              <a:rPr lang="en-US" altLang="ko-KR" dirty="0" smtClean="0"/>
              <a:t>B Channel : duplex</a:t>
            </a:r>
            <a:r>
              <a:rPr lang="ko-KR" altLang="en-US" dirty="0" smtClean="0"/>
              <a:t> 주파수 중 수신 주파수로만 가지고 사용하는 경우</a:t>
            </a:r>
            <a:endParaRPr lang="en-US" altLang="ko-KR" dirty="0" smtClean="0"/>
          </a:p>
          <a:p>
            <a:endParaRPr lang="en-US" altLang="ko-KR" dirty="0" smtClean="0"/>
          </a:p>
          <a:p>
            <a:r>
              <a:rPr lang="ko-KR" altLang="en-US" dirty="0" smtClean="0">
                <a:effectLst/>
              </a:rPr>
              <a:t>전파의 주파수대열은 그 주파수의 범위에 따라 다음 표와 같이 </a:t>
            </a:r>
            <a:r>
              <a:rPr lang="en-US" altLang="ko-KR" dirty="0" smtClean="0">
                <a:effectLst/>
              </a:rPr>
              <a:t>9</a:t>
            </a:r>
            <a:r>
              <a:rPr lang="ko-KR" altLang="en-US" dirty="0" smtClean="0">
                <a:effectLst/>
              </a:rPr>
              <a:t>주파수대로 구분한다</a:t>
            </a:r>
            <a:r>
              <a:rPr lang="en-US" altLang="ko-KR" dirty="0" smtClean="0">
                <a:effectLst/>
              </a:rPr>
              <a:t>.</a:t>
            </a:r>
            <a:br>
              <a:rPr lang="en-US" altLang="ko-KR" dirty="0" smtClean="0">
                <a:effectLst/>
              </a:rPr>
            </a:br>
            <a:r>
              <a:rPr lang="en-US" altLang="ko-KR" dirty="0" smtClean="0">
                <a:effectLst/>
              </a:rPr>
              <a:t>  </a:t>
            </a:r>
            <a:r>
              <a:rPr lang="ko-KR" altLang="en-US" dirty="0" smtClean="0">
                <a:effectLst/>
              </a:rPr>
              <a:t>주파수대의 주파수 범위  주파수대 번호  주파수대 약칭  파장에 따른 구분</a:t>
            </a:r>
            <a:br>
              <a:rPr lang="ko-KR" altLang="en-US" dirty="0" smtClean="0">
                <a:effectLst/>
              </a:rPr>
            </a:br>
            <a:r>
              <a:rPr lang="ko-KR" altLang="en-US" dirty="0" smtClean="0">
                <a:effectLst/>
              </a:rPr>
              <a:t>  </a:t>
            </a:r>
            <a:r>
              <a:rPr lang="en-US" altLang="ko-KR" dirty="0" smtClean="0">
                <a:effectLst/>
              </a:rPr>
              <a:t>3kHz</a:t>
            </a:r>
            <a:r>
              <a:rPr lang="ko-KR" altLang="en-US" dirty="0" smtClean="0">
                <a:effectLst/>
              </a:rPr>
              <a:t>를 초과 </a:t>
            </a:r>
            <a:r>
              <a:rPr lang="en-US" altLang="ko-KR" dirty="0" smtClean="0">
                <a:effectLst/>
              </a:rPr>
              <a:t>30kHz </a:t>
            </a:r>
            <a:r>
              <a:rPr lang="ko-KR" altLang="en-US" dirty="0" smtClean="0">
                <a:effectLst/>
              </a:rPr>
              <a:t>이하  </a:t>
            </a:r>
            <a:r>
              <a:rPr lang="en-US" altLang="ko-KR" dirty="0" smtClean="0">
                <a:effectLst/>
              </a:rPr>
              <a:t>4  VLF  </a:t>
            </a:r>
            <a:r>
              <a:rPr lang="ko-KR" altLang="en-US" dirty="0" err="1" smtClean="0">
                <a:effectLst/>
              </a:rPr>
              <a:t>밀리아미터파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30kHz</a:t>
            </a:r>
            <a:r>
              <a:rPr lang="ko-KR" altLang="en-US" dirty="0" smtClean="0">
                <a:effectLst/>
              </a:rPr>
              <a:t>를 초과 </a:t>
            </a:r>
            <a:r>
              <a:rPr lang="en-US" altLang="ko-KR" dirty="0" smtClean="0">
                <a:effectLst/>
              </a:rPr>
              <a:t>300kHz </a:t>
            </a:r>
            <a:r>
              <a:rPr lang="ko-KR" altLang="en-US" dirty="0" smtClean="0">
                <a:effectLst/>
              </a:rPr>
              <a:t>이하  </a:t>
            </a:r>
            <a:r>
              <a:rPr lang="en-US" altLang="ko-KR" dirty="0" smtClean="0">
                <a:effectLst/>
              </a:rPr>
              <a:t>5  LF  </a:t>
            </a:r>
            <a:r>
              <a:rPr lang="ko-KR" altLang="en-US" dirty="0" err="1" smtClean="0">
                <a:effectLst/>
              </a:rPr>
              <a:t>킬로미터파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300kHz</a:t>
            </a:r>
            <a:r>
              <a:rPr lang="ko-KR" altLang="en-US" dirty="0" smtClean="0">
                <a:effectLst/>
              </a:rPr>
              <a:t>를 초과 </a:t>
            </a:r>
            <a:r>
              <a:rPr lang="en-US" altLang="ko-KR" dirty="0" smtClean="0">
                <a:effectLst/>
              </a:rPr>
              <a:t>3,000kHz </a:t>
            </a:r>
            <a:r>
              <a:rPr lang="ko-KR" altLang="en-US" dirty="0" smtClean="0">
                <a:effectLst/>
              </a:rPr>
              <a:t>이하  </a:t>
            </a:r>
            <a:r>
              <a:rPr lang="en-US" altLang="ko-KR" dirty="0" smtClean="0">
                <a:effectLst/>
              </a:rPr>
              <a:t>6  MF  </a:t>
            </a:r>
            <a:r>
              <a:rPr lang="ko-KR" altLang="en-US" dirty="0" err="1" smtClean="0">
                <a:effectLst/>
              </a:rPr>
              <a:t>헥터미터파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3MHz</a:t>
            </a:r>
            <a:r>
              <a:rPr lang="ko-KR" altLang="en-US" dirty="0" smtClean="0">
                <a:effectLst/>
              </a:rPr>
              <a:t>를 초과 </a:t>
            </a:r>
            <a:r>
              <a:rPr lang="en-US" altLang="ko-KR" dirty="0" smtClean="0">
                <a:effectLst/>
              </a:rPr>
              <a:t>30MHz </a:t>
            </a:r>
            <a:r>
              <a:rPr lang="ko-KR" altLang="en-US" dirty="0" smtClean="0">
                <a:effectLst/>
              </a:rPr>
              <a:t>이하  </a:t>
            </a:r>
            <a:r>
              <a:rPr lang="en-US" altLang="ko-KR" dirty="0" smtClean="0">
                <a:effectLst/>
              </a:rPr>
              <a:t>7  HF  </a:t>
            </a:r>
            <a:r>
              <a:rPr lang="ko-KR" altLang="en-US" dirty="0" err="1" smtClean="0">
                <a:effectLst/>
              </a:rPr>
              <a:t>데카미터파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30MHz</a:t>
            </a:r>
            <a:r>
              <a:rPr lang="ko-KR" altLang="en-US" dirty="0" smtClean="0">
                <a:effectLst/>
              </a:rPr>
              <a:t>를 초과 </a:t>
            </a:r>
            <a:r>
              <a:rPr lang="en-US" altLang="ko-KR" dirty="0" smtClean="0">
                <a:effectLst/>
              </a:rPr>
              <a:t>300MHz </a:t>
            </a:r>
            <a:r>
              <a:rPr lang="ko-KR" altLang="en-US" dirty="0" smtClean="0">
                <a:effectLst/>
              </a:rPr>
              <a:t>이하  </a:t>
            </a:r>
            <a:r>
              <a:rPr lang="en-US" altLang="ko-KR" dirty="0" smtClean="0">
                <a:effectLst/>
              </a:rPr>
              <a:t>8  VHF  </a:t>
            </a:r>
            <a:r>
              <a:rPr lang="ko-KR" altLang="en-US" dirty="0" err="1" smtClean="0">
                <a:effectLst/>
              </a:rPr>
              <a:t>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300MHz</a:t>
            </a:r>
            <a:r>
              <a:rPr lang="ko-KR" altLang="en-US" dirty="0" smtClean="0">
                <a:effectLst/>
              </a:rPr>
              <a:t>를 초과 </a:t>
            </a:r>
            <a:r>
              <a:rPr lang="en-US" altLang="ko-KR" dirty="0" smtClean="0">
                <a:effectLst/>
              </a:rPr>
              <a:t>3,000MHz </a:t>
            </a:r>
            <a:r>
              <a:rPr lang="ko-KR" altLang="en-US" dirty="0" smtClean="0">
                <a:effectLst/>
              </a:rPr>
              <a:t>이하  </a:t>
            </a:r>
            <a:r>
              <a:rPr lang="en-US" altLang="ko-KR" dirty="0" smtClean="0">
                <a:effectLst/>
              </a:rPr>
              <a:t>9  UHF  </a:t>
            </a:r>
            <a:r>
              <a:rPr lang="ko-KR" altLang="en-US" dirty="0" err="1" smtClean="0">
                <a:effectLst/>
              </a:rPr>
              <a:t>데시미터파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3GHz</a:t>
            </a:r>
            <a:r>
              <a:rPr lang="ko-KR" altLang="en-US" dirty="0" smtClean="0">
                <a:effectLst/>
              </a:rPr>
              <a:t>를 초과 </a:t>
            </a:r>
            <a:r>
              <a:rPr lang="en-US" altLang="ko-KR" dirty="0" smtClean="0">
                <a:effectLst/>
              </a:rPr>
              <a:t>30GHz </a:t>
            </a:r>
            <a:r>
              <a:rPr lang="ko-KR" altLang="en-US" dirty="0" smtClean="0">
                <a:effectLst/>
              </a:rPr>
              <a:t>이하  </a:t>
            </a:r>
            <a:r>
              <a:rPr lang="en-US" altLang="ko-KR" dirty="0" smtClean="0">
                <a:effectLst/>
              </a:rPr>
              <a:t>10  SHF  </a:t>
            </a:r>
            <a:r>
              <a:rPr lang="ko-KR" altLang="en-US" dirty="0" err="1" smtClean="0">
                <a:effectLst/>
              </a:rPr>
              <a:t>센치미터파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30GHz</a:t>
            </a:r>
            <a:r>
              <a:rPr lang="ko-KR" altLang="en-US" dirty="0" smtClean="0">
                <a:effectLst/>
              </a:rPr>
              <a:t>를 초과 </a:t>
            </a:r>
            <a:r>
              <a:rPr lang="en-US" altLang="ko-KR" dirty="0" smtClean="0">
                <a:effectLst/>
              </a:rPr>
              <a:t>300GHz </a:t>
            </a:r>
            <a:r>
              <a:rPr lang="ko-KR" altLang="en-US" dirty="0" smtClean="0">
                <a:effectLst/>
              </a:rPr>
              <a:t>이하  </a:t>
            </a:r>
            <a:r>
              <a:rPr lang="en-US" altLang="ko-KR" dirty="0" smtClean="0">
                <a:effectLst/>
              </a:rPr>
              <a:t>11  EHF  </a:t>
            </a:r>
            <a:r>
              <a:rPr lang="ko-KR" altLang="en-US" dirty="0" smtClean="0">
                <a:effectLst/>
              </a:rPr>
              <a:t>밀리미터파</a:t>
            </a:r>
            <a:br>
              <a:rPr lang="ko-KR" altLang="en-US" dirty="0" smtClean="0">
                <a:effectLst/>
              </a:rPr>
            </a:br>
            <a:r>
              <a:rPr lang="ko-KR" altLang="en-US" dirty="0" smtClean="0">
                <a:effectLst/>
              </a:rPr>
              <a:t>  </a:t>
            </a:r>
            <a:r>
              <a:rPr lang="en-US" altLang="ko-KR" dirty="0" smtClean="0">
                <a:effectLst/>
              </a:rPr>
              <a:t>300GHz</a:t>
            </a:r>
            <a:r>
              <a:rPr lang="ko-KR" altLang="en-US" dirty="0" smtClean="0">
                <a:effectLst/>
              </a:rPr>
              <a:t>를 초과 </a:t>
            </a:r>
            <a:r>
              <a:rPr lang="en-US" altLang="ko-KR" dirty="0" smtClean="0">
                <a:effectLst/>
              </a:rPr>
              <a:t>3,000GHz </a:t>
            </a:r>
            <a:r>
              <a:rPr lang="ko-KR" altLang="en-US" dirty="0" smtClean="0">
                <a:effectLst/>
              </a:rPr>
              <a:t>이하 또는 </a:t>
            </a:r>
            <a:r>
              <a:rPr lang="en-US" altLang="ko-KR" dirty="0" smtClean="0">
                <a:effectLst/>
              </a:rPr>
              <a:t>3THz </a:t>
            </a:r>
            <a:r>
              <a:rPr lang="ko-KR" altLang="en-US" dirty="0" smtClean="0">
                <a:effectLst/>
              </a:rPr>
              <a:t>이하  </a:t>
            </a:r>
            <a:r>
              <a:rPr lang="en-US" altLang="ko-KR" dirty="0" smtClean="0">
                <a:effectLst/>
              </a:rPr>
              <a:t>12  --  </a:t>
            </a:r>
            <a:r>
              <a:rPr lang="ko-KR" altLang="en-US" dirty="0" err="1" smtClean="0">
                <a:effectLst/>
              </a:rPr>
              <a:t>데시밀리미터파</a:t>
            </a:r>
            <a:r>
              <a:rPr lang="ko-KR" altLang="en-US" dirty="0" smtClean="0">
                <a:effectLst/>
              </a:rPr>
              <a:t/>
            </a:r>
            <a:br>
              <a:rPr lang="ko-KR" altLang="en-US" dirty="0" smtClean="0">
                <a:effectLst/>
              </a:rPr>
            </a:br>
            <a:r>
              <a:rPr lang="ko-KR" altLang="en-US" dirty="0" smtClean="0">
                <a:effectLst/>
              </a:rPr>
              <a:t>  *</a:t>
            </a:r>
            <a:r>
              <a:rPr lang="en-US" altLang="ko-KR" dirty="0" smtClean="0">
                <a:effectLst/>
              </a:rPr>
              <a:t>VLF: Very Low Frequency, LF: Low, MF: Medium, HF: High, VHF: Very, UHF: Ultra, SHF: Super, EHF: Extremely High Frequency</a:t>
            </a:r>
            <a:br>
              <a:rPr lang="en-US" altLang="ko-KR" dirty="0" smtClean="0">
                <a:effectLst/>
              </a:rPr>
            </a:br>
            <a:r>
              <a:rPr lang="en-US" altLang="ko-KR" dirty="0" smtClean="0">
                <a:effectLst/>
              </a:rPr>
              <a:t>  * kHz</a:t>
            </a:r>
            <a:r>
              <a:rPr lang="ko-KR" altLang="en-US" dirty="0" smtClean="0">
                <a:effectLst/>
              </a:rPr>
              <a:t>라 함은 킬로</a:t>
            </a:r>
            <a:r>
              <a:rPr lang="en-US" altLang="ko-KR" dirty="0" smtClean="0">
                <a:effectLst/>
              </a:rPr>
              <a:t>(10</a:t>
            </a:r>
            <a:r>
              <a:rPr lang="ko-KR" altLang="en-US" dirty="0" smtClean="0">
                <a:effectLst/>
              </a:rPr>
              <a:t>의 </a:t>
            </a:r>
            <a:r>
              <a:rPr lang="en-US" altLang="ko-KR" dirty="0" smtClean="0">
                <a:effectLst/>
              </a:rPr>
              <a:t>3</a:t>
            </a:r>
            <a:r>
              <a:rPr lang="ko-KR" altLang="en-US" dirty="0" smtClean="0">
                <a:effectLst/>
              </a:rPr>
              <a:t>승</a:t>
            </a:r>
            <a:r>
              <a:rPr lang="en-US" altLang="ko-KR" dirty="0" smtClean="0">
                <a:effectLst/>
              </a:rPr>
              <a:t>)HZ, MHz </a:t>
            </a:r>
            <a:r>
              <a:rPr lang="ko-KR" altLang="en-US" dirty="0" smtClean="0">
                <a:effectLst/>
              </a:rPr>
              <a:t>메가</a:t>
            </a:r>
            <a:r>
              <a:rPr lang="en-US" altLang="ko-KR" dirty="0" smtClean="0">
                <a:effectLst/>
              </a:rPr>
              <a:t>(10</a:t>
            </a:r>
            <a:r>
              <a:rPr lang="ko-KR" altLang="en-US" dirty="0" smtClean="0">
                <a:effectLst/>
              </a:rPr>
              <a:t>의 </a:t>
            </a:r>
            <a:r>
              <a:rPr lang="en-US" altLang="ko-KR" dirty="0" smtClean="0">
                <a:effectLst/>
              </a:rPr>
              <a:t>6</a:t>
            </a:r>
            <a:r>
              <a:rPr lang="ko-KR" altLang="en-US" dirty="0" smtClean="0">
                <a:effectLst/>
              </a:rPr>
              <a:t>승</a:t>
            </a:r>
            <a:r>
              <a:rPr lang="en-US" altLang="ko-KR" dirty="0" smtClean="0">
                <a:effectLst/>
              </a:rPr>
              <a:t>)Hz, GHz </a:t>
            </a:r>
            <a:r>
              <a:rPr lang="ko-KR" altLang="en-US" dirty="0" smtClean="0">
                <a:effectLst/>
              </a:rPr>
              <a:t>기가</a:t>
            </a:r>
            <a:r>
              <a:rPr lang="en-US" altLang="ko-KR" dirty="0" smtClean="0">
                <a:effectLst/>
              </a:rPr>
              <a:t>(10</a:t>
            </a:r>
            <a:r>
              <a:rPr lang="ko-KR" altLang="en-US" dirty="0" smtClean="0">
                <a:effectLst/>
              </a:rPr>
              <a:t>의 </a:t>
            </a:r>
            <a:r>
              <a:rPr lang="en-US" altLang="ko-KR" dirty="0" smtClean="0">
                <a:effectLst/>
              </a:rPr>
              <a:t>9</a:t>
            </a:r>
            <a:r>
              <a:rPr lang="ko-KR" altLang="en-US" dirty="0" smtClean="0">
                <a:effectLst/>
              </a:rPr>
              <a:t>승</a:t>
            </a:r>
            <a:r>
              <a:rPr lang="en-US" altLang="ko-KR" dirty="0" smtClean="0">
                <a:effectLst/>
              </a:rPr>
              <a:t>)Hz, THz </a:t>
            </a:r>
            <a:r>
              <a:rPr lang="ko-KR" altLang="en-US" dirty="0" smtClean="0">
                <a:effectLst/>
              </a:rPr>
              <a:t>테라</a:t>
            </a:r>
            <a:r>
              <a:rPr lang="en-US" altLang="ko-KR" dirty="0" smtClean="0">
                <a:effectLst/>
              </a:rPr>
              <a:t>(10</a:t>
            </a:r>
            <a:r>
              <a:rPr lang="ko-KR" altLang="en-US" dirty="0" smtClean="0">
                <a:effectLst/>
              </a:rPr>
              <a:t>의 </a:t>
            </a:r>
            <a:r>
              <a:rPr lang="en-US" altLang="ko-KR" dirty="0" smtClean="0">
                <a:effectLst/>
              </a:rPr>
              <a:t>12</a:t>
            </a:r>
            <a:r>
              <a:rPr lang="ko-KR" altLang="en-US" dirty="0" smtClean="0">
                <a:effectLst/>
              </a:rPr>
              <a:t>승</a:t>
            </a:r>
            <a:r>
              <a:rPr lang="en-US" altLang="ko-KR" dirty="0" smtClean="0">
                <a:effectLst/>
              </a:rPr>
              <a:t>)Hz</a:t>
            </a:r>
            <a:r>
              <a:rPr lang="ko-KR" altLang="en-US" dirty="0" smtClean="0">
                <a:effectLst/>
              </a:rPr>
              <a:t>를 말한다</a:t>
            </a:r>
            <a:r>
              <a:rPr lang="en-US" altLang="ko-KR" dirty="0" smtClean="0">
                <a:effectLst/>
              </a:rPr>
              <a:t>.</a:t>
            </a:r>
            <a:endParaRPr lang="en-US" altLang="ko-KR" dirty="0" smtClean="0"/>
          </a:p>
          <a:p>
            <a:endParaRPr lang="ko-KR" altLang="en-US" dirty="0"/>
          </a:p>
        </p:txBody>
      </p:sp>
    </p:spTree>
    <p:extLst>
      <p:ext uri="{BB962C8B-B14F-4D97-AF65-F5344CB8AC3E}">
        <p14:creationId xmlns:p14="http://schemas.microsoft.com/office/powerpoint/2010/main" val="3337597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침몰한 세월호가 사고 당시 해상교통관제센터는 물론 주변의 선박에게 조난신호를 알리는 공용주파수</a:t>
            </a:r>
            <a:r>
              <a:rPr lang="en-US" altLang="ko-KR" dirty="0"/>
              <a:t>(VHF CH 16)</a:t>
            </a:r>
            <a:r>
              <a:rPr lang="ko-KR" altLang="en-US" dirty="0"/>
              <a:t>를 사용하지 않아 구조가 늦어졌을 가능성이 제기되고 있다</a:t>
            </a:r>
            <a:r>
              <a:rPr lang="en-US" altLang="ko-KR" dirty="0"/>
              <a:t>. </a:t>
            </a:r>
            <a:br>
              <a:rPr lang="en-US" altLang="ko-KR" dirty="0"/>
            </a:br>
            <a:r>
              <a:rPr lang="en-US" altLang="ko-KR" dirty="0"/>
              <a:t/>
            </a:r>
            <a:br>
              <a:rPr lang="en-US" altLang="ko-KR" dirty="0"/>
            </a:br>
            <a:r>
              <a:rPr lang="ko-KR" altLang="en-US" dirty="0" err="1"/>
              <a:t>세월호는</a:t>
            </a:r>
            <a:r>
              <a:rPr lang="ko-KR" altLang="en-US" dirty="0"/>
              <a:t> </a:t>
            </a:r>
            <a:r>
              <a:rPr lang="ko-KR" altLang="en-US" dirty="0" err="1"/>
              <a:t>사고전</a:t>
            </a:r>
            <a:r>
              <a:rPr lang="ko-KR" altLang="en-US" dirty="0"/>
              <a:t> 제주해상교통관제센터와 </a:t>
            </a:r>
            <a:r>
              <a:rPr lang="en-US" altLang="ko-KR" dirty="0"/>
              <a:t>VHF CH 12</a:t>
            </a:r>
            <a:r>
              <a:rPr lang="ko-KR" altLang="en-US" dirty="0"/>
              <a:t>번을 통해 교신을 주고 받았다</a:t>
            </a:r>
            <a:r>
              <a:rPr lang="en-US" altLang="ko-KR" dirty="0"/>
              <a:t>. </a:t>
            </a:r>
            <a:br>
              <a:rPr lang="en-US" altLang="ko-KR" dirty="0"/>
            </a:br>
            <a:r>
              <a:rPr lang="en-US" altLang="ko-KR" dirty="0"/>
              <a:t/>
            </a:r>
            <a:br>
              <a:rPr lang="en-US" altLang="ko-KR" dirty="0"/>
            </a:br>
            <a:r>
              <a:rPr lang="ko-KR" altLang="en-US" dirty="0"/>
              <a:t>인근에 있던 진도해상교통관제센터는 교신이 되지 않았다</a:t>
            </a:r>
            <a:r>
              <a:rPr lang="en-US" altLang="ko-KR" dirty="0"/>
              <a:t>. </a:t>
            </a:r>
            <a:endParaRPr lang="ko-KR" altLang="en-US" dirty="0"/>
          </a:p>
        </p:txBody>
      </p:sp>
    </p:spTree>
    <p:extLst>
      <p:ext uri="{BB962C8B-B14F-4D97-AF65-F5344CB8AC3E}">
        <p14:creationId xmlns:p14="http://schemas.microsoft.com/office/powerpoint/2010/main" val="3738887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빈 화면">
    <p:spTree>
      <p:nvGrpSpPr>
        <p:cNvPr id="1" name=""/>
        <p:cNvGrpSpPr/>
        <p:nvPr/>
      </p:nvGrpSpPr>
      <p:grpSpPr>
        <a:xfrm>
          <a:off x="0" y="0"/>
          <a:ext cx="0" cy="0"/>
          <a:chOff x="0" y="0"/>
          <a:chExt cx="0" cy="0"/>
        </a:xfrm>
      </p:grpSpPr>
      <p:grpSp>
        <p:nvGrpSpPr>
          <p:cNvPr id="9" name="그룹 8"/>
          <p:cNvGrpSpPr/>
          <p:nvPr userDrawn="1"/>
        </p:nvGrpSpPr>
        <p:grpSpPr>
          <a:xfrm>
            <a:off x="0" y="-74498"/>
            <a:ext cx="10693400" cy="7561263"/>
            <a:chOff x="0" y="0"/>
            <a:chExt cx="12192000" cy="6858000"/>
          </a:xfrm>
        </p:grpSpPr>
        <p:pic>
          <p:nvPicPr>
            <p:cNvPr id="12" name="Picture 2" descr="C:\Users\admin\Desktop\KakaoTalk_20170810_17504321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직사각형 13"/>
            <p:cNvSpPr/>
            <p:nvPr userDrawn="1"/>
          </p:nvSpPr>
          <p:spPr>
            <a:xfrm>
              <a:off x="10363200" y="240632"/>
              <a:ext cx="1443789" cy="75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79">
                <a:ln>
                  <a:noFill/>
                </a:ln>
                <a:solidFill>
                  <a:schemeClr val="bg1"/>
                </a:solidFill>
              </a:endParaRPr>
            </a:p>
          </p:txBody>
        </p:sp>
      </p:grpSp>
      <p:sp>
        <p:nvSpPr>
          <p:cNvPr id="17" name="Text Box 9"/>
          <p:cNvSpPr txBox="1">
            <a:spLocks noChangeArrowheads="1"/>
          </p:cNvSpPr>
          <p:nvPr userDrawn="1"/>
        </p:nvSpPr>
        <p:spPr bwMode="auto">
          <a:xfrm>
            <a:off x="-14635" y="7237232"/>
            <a:ext cx="3507829" cy="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smtClean="0">
                <a:solidFill>
                  <a:schemeClr val="bg1"/>
                </a:solidFill>
                <a:latin typeface="+mn-ea"/>
                <a:ea typeface="+mn-ea"/>
                <a:cs typeface="Arial" pitchFamily="34" charset="0"/>
              </a:rPr>
              <a:t>Copyright © 2024 HOS Training Center. All rights reserved</a:t>
            </a:r>
          </a:p>
        </p:txBody>
      </p:sp>
      <p:pic>
        <p:nvPicPr>
          <p:cNvPr id="2" name="그림 1"/>
          <p:cNvPicPr>
            <a:picLocks noChangeAspect="1"/>
          </p:cNvPicPr>
          <p:nvPr userDrawn="1"/>
        </p:nvPicPr>
        <p:blipFill>
          <a:blip r:embed="rId3"/>
          <a:stretch>
            <a:fillRect/>
          </a:stretch>
        </p:blipFill>
        <p:spPr>
          <a:xfrm>
            <a:off x="14635" y="-106606"/>
            <a:ext cx="10693400" cy="2257425"/>
          </a:xfrm>
          <a:prstGeom prst="rect">
            <a:avLst/>
          </a:prstGeom>
        </p:spPr>
      </p:pic>
      <p:pic>
        <p:nvPicPr>
          <p:cNvPr id="10" name="그림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906467" y="28686"/>
            <a:ext cx="646941" cy="32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11879" y="5940871"/>
            <a:ext cx="3520120" cy="327664"/>
          </a:xfrm>
          <a:prstGeom prst="rect">
            <a:avLst/>
          </a:prstGeom>
        </p:spPr>
      </p:pic>
    </p:spTree>
    <p:extLst>
      <p:ext uri="{BB962C8B-B14F-4D97-AF65-F5344CB8AC3E}">
        <p14:creationId xmlns:p14="http://schemas.microsoft.com/office/powerpoint/2010/main" val="104720440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제목 슬라이드">
    <p:spTree>
      <p:nvGrpSpPr>
        <p:cNvPr id="1" name=""/>
        <p:cNvGrpSpPr/>
        <p:nvPr/>
      </p:nvGrpSpPr>
      <p:grpSpPr>
        <a:xfrm>
          <a:off x="0" y="0"/>
          <a:ext cx="0" cy="0"/>
          <a:chOff x="0" y="0"/>
          <a:chExt cx="0" cy="0"/>
        </a:xfrm>
      </p:grpSpPr>
      <p:sp>
        <p:nvSpPr>
          <p:cNvPr id="8" name="슬라이드 번호 개체 틀 5"/>
          <p:cNvSpPr>
            <a:spLocks noGrp="1"/>
          </p:cNvSpPr>
          <p:nvPr>
            <p:ph type="sldNum" sz="quarter" idx="4"/>
          </p:nvPr>
        </p:nvSpPr>
        <p:spPr>
          <a:xfrm>
            <a:off x="4482606" y="7198953"/>
            <a:ext cx="2316903" cy="347126"/>
          </a:xfrm>
          <a:prstGeom prst="rect">
            <a:avLst/>
          </a:prstGeom>
        </p:spPr>
        <p:txBody>
          <a:bodyPr anchor="b"/>
          <a:lstStyle>
            <a:lvl1pPr algn="ctr">
              <a:defRPr sz="1323" smtClean="0">
                <a:solidFill>
                  <a:schemeClr val="tx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Tree>
    <p:extLst>
      <p:ext uri="{BB962C8B-B14F-4D97-AF65-F5344CB8AC3E}">
        <p14:creationId xmlns:p14="http://schemas.microsoft.com/office/powerpoint/2010/main" val="179161394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제목 슬라이드">
    <p:spTree>
      <p:nvGrpSpPr>
        <p:cNvPr id="1" name=""/>
        <p:cNvGrpSpPr/>
        <p:nvPr/>
      </p:nvGrpSpPr>
      <p:grpSpPr>
        <a:xfrm>
          <a:off x="0" y="0"/>
          <a:ext cx="0" cy="0"/>
          <a:chOff x="0" y="0"/>
          <a:chExt cx="0" cy="0"/>
        </a:xfrm>
      </p:grpSpPr>
      <p:sp>
        <p:nvSpPr>
          <p:cNvPr id="8" name="슬라이드 번호 개체 틀 5"/>
          <p:cNvSpPr>
            <a:spLocks noGrp="1"/>
          </p:cNvSpPr>
          <p:nvPr>
            <p:ph type="sldNum" sz="quarter" idx="4"/>
          </p:nvPr>
        </p:nvSpPr>
        <p:spPr>
          <a:xfrm>
            <a:off x="4482604" y="7198953"/>
            <a:ext cx="2316903" cy="347126"/>
          </a:xfrm>
          <a:prstGeom prst="rect">
            <a:avLst/>
          </a:prstGeom>
        </p:spPr>
        <p:txBody>
          <a:bodyPr anchor="b"/>
          <a:lstStyle>
            <a:lvl1pPr algn="ctr">
              <a:defRPr sz="1400" smtClean="0">
                <a:solidFill>
                  <a:schemeClr val="tx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빈 화면">
    <p:spTree>
      <p:nvGrpSpPr>
        <p:cNvPr id="1" name=""/>
        <p:cNvGrpSpPr/>
        <p:nvPr/>
      </p:nvGrpSpPr>
      <p:grpSpPr>
        <a:xfrm>
          <a:off x="0" y="0"/>
          <a:ext cx="0" cy="0"/>
          <a:chOff x="0" y="0"/>
          <a:chExt cx="0" cy="0"/>
        </a:xfrm>
      </p:grpSpPr>
      <p:sp>
        <p:nvSpPr>
          <p:cNvPr id="9" name="직사각형 8"/>
          <p:cNvSpPr/>
          <p:nvPr userDrawn="1"/>
        </p:nvSpPr>
        <p:spPr>
          <a:xfrm>
            <a:off x="1" y="2"/>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4103" tIns="42051" rIns="84103" bIns="42051" rtlCol="0" anchor="ctr"/>
          <a:lstStyle/>
          <a:p>
            <a:pPr algn="ctr"/>
            <a:endParaRPr lang="ko-KR" altLang="en-US" sz="1290"/>
          </a:p>
        </p:txBody>
      </p:sp>
      <p:pic>
        <p:nvPicPr>
          <p:cNvPr id="11" name="Picture 2" descr="D:\0.사진\파워포인트 배경\푸른.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43" b="6840"/>
          <a:stretch/>
        </p:blipFill>
        <p:spPr bwMode="auto">
          <a:xfrm rot="10800000">
            <a:off x="-1" y="6876923"/>
            <a:ext cx="10693395" cy="684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0.사진\파워포인트 배경\푸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22" b="6840"/>
          <a:stretch/>
        </p:blipFill>
        <p:spPr bwMode="auto">
          <a:xfrm>
            <a:off x="2" y="4"/>
            <a:ext cx="10693393" cy="1104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userDrawn="1"/>
        </p:nvSpPr>
        <p:spPr bwMode="auto">
          <a:xfrm>
            <a:off x="18109" y="7309025"/>
            <a:ext cx="3428603" cy="22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028" tIns="42015" rIns="84028" bIns="42015">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smtClean="0">
                <a:solidFill>
                  <a:schemeClr val="bg1">
                    <a:lumMod val="95000"/>
                  </a:schemeClr>
                </a:solidFill>
                <a:latin typeface="Arial" pitchFamily="34" charset="0"/>
                <a:cs typeface="Arial" pitchFamily="34" charset="0"/>
              </a:rPr>
              <a:t>Copyright © 2023 HOS Training Center. All rights reserved</a:t>
            </a:r>
          </a:p>
        </p:txBody>
      </p:sp>
      <p:pic>
        <p:nvPicPr>
          <p:cNvPr id="13" name="그림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955212" y="106443"/>
            <a:ext cx="646944" cy="2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슬라이드 번호 개체 틀 5"/>
          <p:cNvSpPr>
            <a:spLocks noGrp="1"/>
          </p:cNvSpPr>
          <p:nvPr>
            <p:ph type="sldNum" sz="quarter" idx="12"/>
          </p:nvPr>
        </p:nvSpPr>
        <p:spPr>
          <a:xfrm>
            <a:off x="4482605" y="7198953"/>
            <a:ext cx="2316903" cy="347126"/>
          </a:xfrm>
          <a:prstGeom prst="rect">
            <a:avLst/>
          </a:prstGeom>
        </p:spPr>
        <p:txBody>
          <a:bodyPr anchor="b"/>
          <a:lstStyle>
            <a:lvl1pPr>
              <a:defRPr>
                <a:solidFill>
                  <a:schemeClr val="tx1"/>
                </a:solidFill>
              </a:defRPr>
            </a:lvl1pPr>
          </a:lstStyle>
          <a:p>
            <a:fld id="{F17BB9F3-F851-4689-91A4-4CE41AFD0DD0}" type="slidenum">
              <a:rPr lang="en-US" altLang="ko-KR" smtClean="0"/>
              <a:pPr/>
              <a:t>‹#›</a:t>
            </a:fld>
            <a:endParaRPr lang="en-US" altLang="ko-KR"/>
          </a:p>
        </p:txBody>
      </p:sp>
    </p:spTree>
    <p:extLst>
      <p:ext uri="{BB962C8B-B14F-4D97-AF65-F5344CB8AC3E}">
        <p14:creationId xmlns:p14="http://schemas.microsoft.com/office/powerpoint/2010/main" val="1037625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빈 화면">
    <p:bg>
      <p:bgPr>
        <a:solidFill>
          <a:srgbClr val="0070C0"/>
        </a:solidFill>
        <a:effectLst/>
      </p:bgPr>
    </p:bg>
    <p:spTree>
      <p:nvGrpSpPr>
        <p:cNvPr id="1" name=""/>
        <p:cNvGrpSpPr/>
        <p:nvPr/>
      </p:nvGrpSpPr>
      <p:grpSpPr>
        <a:xfrm>
          <a:off x="0" y="0"/>
          <a:ext cx="0" cy="0"/>
          <a:chOff x="0" y="0"/>
          <a:chExt cx="0" cy="0"/>
        </a:xfrm>
      </p:grpSpPr>
      <p:sp>
        <p:nvSpPr>
          <p:cNvPr id="9" name="직사각형 8"/>
          <p:cNvSpPr/>
          <p:nvPr userDrawn="1"/>
        </p:nvSpPr>
        <p:spPr>
          <a:xfrm>
            <a:off x="1" y="1"/>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06" tIns="44603" rIns="89206" bIns="44603" rtlCol="0" anchor="ctr"/>
          <a:lstStyle/>
          <a:p>
            <a:pPr algn="ctr"/>
            <a:endParaRPr lang="ko-KR" altLang="en-US" sz="1368" dirty="0"/>
          </a:p>
        </p:txBody>
      </p:sp>
      <p:pic>
        <p:nvPicPr>
          <p:cNvPr id="13"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955212" y="106443"/>
            <a:ext cx="646941" cy="2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슬라이드 번호 개체 틀 5"/>
          <p:cNvSpPr>
            <a:spLocks noGrp="1"/>
          </p:cNvSpPr>
          <p:nvPr>
            <p:ph type="sldNum" sz="quarter" idx="4"/>
          </p:nvPr>
        </p:nvSpPr>
        <p:spPr>
          <a:xfrm>
            <a:off x="4188248" y="7198953"/>
            <a:ext cx="2316903" cy="347126"/>
          </a:xfrm>
          <a:prstGeom prst="rect">
            <a:avLst/>
          </a:prstGeom>
        </p:spPr>
        <p:txBody>
          <a:bodyPr anchor="b"/>
          <a:lstStyle>
            <a:lvl1pPr algn="ctr">
              <a:defRPr sz="1323" smtClean="0">
                <a:solidFill>
                  <a:schemeClr val="bg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
        <p:nvSpPr>
          <p:cNvPr id="2" name="직사각형 1"/>
          <p:cNvSpPr/>
          <p:nvPr userDrawn="1"/>
        </p:nvSpPr>
        <p:spPr bwMode="auto">
          <a:xfrm>
            <a:off x="18109" y="0"/>
            <a:ext cx="10584044" cy="6842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3" name="직사각형 2"/>
          <p:cNvSpPr/>
          <p:nvPr userDrawn="1"/>
        </p:nvSpPr>
        <p:spPr bwMode="auto">
          <a:xfrm>
            <a:off x="9055" y="0"/>
            <a:ext cx="10675291" cy="540271"/>
          </a:xfrm>
          <a:prstGeom prst="rect">
            <a:avLst/>
          </a:prstGeom>
          <a:pattFill prst="pct90">
            <a:fgClr>
              <a:srgbClr val="0070C0"/>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2" name="직사각형 11"/>
          <p:cNvSpPr/>
          <p:nvPr userDrawn="1"/>
        </p:nvSpPr>
        <p:spPr bwMode="auto">
          <a:xfrm>
            <a:off x="1" y="7258267"/>
            <a:ext cx="10675291" cy="293007"/>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0" name="Text Box 9"/>
          <p:cNvSpPr txBox="1">
            <a:spLocks noChangeArrowheads="1"/>
          </p:cNvSpPr>
          <p:nvPr userDrawn="1"/>
        </p:nvSpPr>
        <p:spPr bwMode="auto">
          <a:xfrm>
            <a:off x="-18108" y="7272771"/>
            <a:ext cx="3507829" cy="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a:solidFill>
                  <a:schemeClr val="bg1"/>
                </a:solidFill>
                <a:latin typeface="+mn-ea"/>
                <a:ea typeface="+mn-ea"/>
                <a:cs typeface="Arial" pitchFamily="34" charset="0"/>
              </a:rPr>
              <a:t>Copyright © 2024 HOS Training Center. All rights reserved</a:t>
            </a:r>
          </a:p>
        </p:txBody>
      </p:sp>
      <p:pic>
        <p:nvPicPr>
          <p:cNvPr id="14"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955212" y="105552"/>
            <a:ext cx="567987" cy="2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타원 5"/>
          <p:cNvSpPr/>
          <p:nvPr userDrawn="1"/>
        </p:nvSpPr>
        <p:spPr bwMode="auto">
          <a:xfrm>
            <a:off x="7722964" y="1044327"/>
            <a:ext cx="792088" cy="79208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22586506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빈 화면">
    <p:bg>
      <p:bgPr>
        <a:solidFill>
          <a:srgbClr val="0070C0"/>
        </a:solidFill>
        <a:effectLst/>
      </p:bgPr>
    </p:bg>
    <p:spTree>
      <p:nvGrpSpPr>
        <p:cNvPr id="1" name=""/>
        <p:cNvGrpSpPr/>
        <p:nvPr/>
      </p:nvGrpSpPr>
      <p:grpSpPr>
        <a:xfrm>
          <a:off x="0" y="0"/>
          <a:ext cx="0" cy="0"/>
          <a:chOff x="0" y="0"/>
          <a:chExt cx="0" cy="0"/>
        </a:xfrm>
      </p:grpSpPr>
      <p:sp>
        <p:nvSpPr>
          <p:cNvPr id="9" name="직사각형 8"/>
          <p:cNvSpPr/>
          <p:nvPr userDrawn="1"/>
        </p:nvSpPr>
        <p:spPr>
          <a:xfrm>
            <a:off x="1" y="1"/>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06" tIns="44603" rIns="89206" bIns="44603" rtlCol="0" anchor="ctr"/>
          <a:lstStyle/>
          <a:p>
            <a:pPr algn="ctr"/>
            <a:endParaRPr lang="ko-KR" altLang="en-US" sz="1368"/>
          </a:p>
        </p:txBody>
      </p:sp>
      <p:pic>
        <p:nvPicPr>
          <p:cNvPr id="13"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955212" y="106443"/>
            <a:ext cx="646941" cy="2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슬라이드 번호 개체 틀 5"/>
          <p:cNvSpPr>
            <a:spLocks noGrp="1"/>
          </p:cNvSpPr>
          <p:nvPr>
            <p:ph type="sldNum" sz="quarter" idx="4"/>
          </p:nvPr>
        </p:nvSpPr>
        <p:spPr>
          <a:xfrm>
            <a:off x="4188248" y="7198953"/>
            <a:ext cx="2316903" cy="347126"/>
          </a:xfrm>
          <a:prstGeom prst="rect">
            <a:avLst/>
          </a:prstGeom>
        </p:spPr>
        <p:txBody>
          <a:bodyPr anchor="b"/>
          <a:lstStyle>
            <a:lvl1pPr algn="ctr">
              <a:defRPr sz="1323" smtClean="0">
                <a:solidFill>
                  <a:schemeClr val="bg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
        <p:nvSpPr>
          <p:cNvPr id="2" name="직사각형 1"/>
          <p:cNvSpPr/>
          <p:nvPr userDrawn="1"/>
        </p:nvSpPr>
        <p:spPr bwMode="auto">
          <a:xfrm>
            <a:off x="18109" y="0"/>
            <a:ext cx="10584044" cy="6842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3" name="직사각형 2"/>
          <p:cNvSpPr/>
          <p:nvPr userDrawn="1"/>
        </p:nvSpPr>
        <p:spPr bwMode="auto">
          <a:xfrm>
            <a:off x="9055" y="0"/>
            <a:ext cx="10675291" cy="540271"/>
          </a:xfrm>
          <a:prstGeom prst="rect">
            <a:avLst/>
          </a:prstGeom>
          <a:pattFill prst="pct90">
            <a:fgClr>
              <a:srgbClr val="0070C0"/>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2" name="직사각형 11"/>
          <p:cNvSpPr/>
          <p:nvPr userDrawn="1"/>
        </p:nvSpPr>
        <p:spPr bwMode="auto">
          <a:xfrm>
            <a:off x="1" y="7258267"/>
            <a:ext cx="10675291" cy="293007"/>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0" name="Text Box 9"/>
          <p:cNvSpPr txBox="1">
            <a:spLocks noChangeArrowheads="1"/>
          </p:cNvSpPr>
          <p:nvPr userDrawn="1"/>
        </p:nvSpPr>
        <p:spPr bwMode="auto">
          <a:xfrm>
            <a:off x="-18108" y="7272771"/>
            <a:ext cx="3507829" cy="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smtClean="0">
                <a:solidFill>
                  <a:schemeClr val="bg1"/>
                </a:solidFill>
                <a:latin typeface="+mn-ea"/>
                <a:ea typeface="+mn-ea"/>
                <a:cs typeface="Arial" pitchFamily="34" charset="0"/>
              </a:rPr>
              <a:t>Copyright © 2024 HOS Training Center. All rights reserved</a:t>
            </a:r>
          </a:p>
        </p:txBody>
      </p:sp>
      <p:pic>
        <p:nvPicPr>
          <p:cNvPr id="14"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955212" y="105552"/>
            <a:ext cx="567987" cy="28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타원 5"/>
          <p:cNvSpPr/>
          <p:nvPr userDrawn="1"/>
        </p:nvSpPr>
        <p:spPr bwMode="auto">
          <a:xfrm>
            <a:off x="7722964" y="1044327"/>
            <a:ext cx="792088" cy="79208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67266171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빈 화면">
    <p:spTree>
      <p:nvGrpSpPr>
        <p:cNvPr id="1" name=""/>
        <p:cNvGrpSpPr/>
        <p:nvPr/>
      </p:nvGrpSpPr>
      <p:grpSpPr>
        <a:xfrm>
          <a:off x="0" y="0"/>
          <a:ext cx="0" cy="0"/>
          <a:chOff x="0" y="0"/>
          <a:chExt cx="0" cy="0"/>
        </a:xfrm>
      </p:grpSpPr>
      <p:sp>
        <p:nvSpPr>
          <p:cNvPr id="9" name="직사각형 8"/>
          <p:cNvSpPr/>
          <p:nvPr userDrawn="1"/>
        </p:nvSpPr>
        <p:spPr>
          <a:xfrm>
            <a:off x="1" y="1"/>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06" tIns="44603" rIns="89206" bIns="44603" rtlCol="0" anchor="ctr"/>
          <a:lstStyle/>
          <a:p>
            <a:pPr algn="ctr"/>
            <a:endParaRPr lang="ko-KR" altLang="en-US" sz="1368"/>
          </a:p>
        </p:txBody>
      </p:sp>
      <p:pic>
        <p:nvPicPr>
          <p:cNvPr id="11" name="Picture 2" descr="D:\0.사진\파워포인트 배경\푸른.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43" b="6840"/>
          <a:stretch/>
        </p:blipFill>
        <p:spPr bwMode="auto">
          <a:xfrm rot="10800000">
            <a:off x="-1" y="6876923"/>
            <a:ext cx="10693395" cy="684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0.사진\파워포인트 배경\푸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22" b="6840"/>
          <a:stretch/>
        </p:blipFill>
        <p:spPr bwMode="auto">
          <a:xfrm>
            <a:off x="2" y="3"/>
            <a:ext cx="10693393" cy="1104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userDrawn="1"/>
        </p:nvSpPr>
        <p:spPr bwMode="auto">
          <a:xfrm>
            <a:off x="18109" y="7309024"/>
            <a:ext cx="2350461" cy="1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599" b="1" dirty="0" smtClean="0">
                <a:solidFill>
                  <a:schemeClr val="bg1">
                    <a:lumMod val="95000"/>
                  </a:schemeClr>
                </a:solidFill>
                <a:latin typeface="Arial" pitchFamily="34" charset="0"/>
                <a:cs typeface="Arial" pitchFamily="34" charset="0"/>
              </a:rPr>
              <a:t>Copyright © 2023 HOS Training Center. All rights reserved</a:t>
            </a:r>
          </a:p>
        </p:txBody>
      </p:sp>
      <p:pic>
        <p:nvPicPr>
          <p:cNvPr id="12" name="그림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1879" y="5940871"/>
            <a:ext cx="3520120" cy="327664"/>
          </a:xfrm>
          <a:prstGeom prst="rect">
            <a:avLst/>
          </a:prstGeom>
        </p:spPr>
      </p:pic>
      <p:pic>
        <p:nvPicPr>
          <p:cNvPr id="13" name="그림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955212" y="106443"/>
            <a:ext cx="646941" cy="2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4901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빈 화면">
    <p:spTree>
      <p:nvGrpSpPr>
        <p:cNvPr id="1" name=""/>
        <p:cNvGrpSpPr/>
        <p:nvPr/>
      </p:nvGrpSpPr>
      <p:grpSpPr>
        <a:xfrm>
          <a:off x="0" y="0"/>
          <a:ext cx="0" cy="0"/>
          <a:chOff x="0" y="0"/>
          <a:chExt cx="0" cy="0"/>
        </a:xfrm>
      </p:grpSpPr>
      <p:sp>
        <p:nvSpPr>
          <p:cNvPr id="9" name="직사각형 8"/>
          <p:cNvSpPr/>
          <p:nvPr userDrawn="1"/>
        </p:nvSpPr>
        <p:spPr>
          <a:xfrm>
            <a:off x="1" y="1"/>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06" tIns="44603" rIns="89206" bIns="44603" rtlCol="0" anchor="ctr"/>
          <a:lstStyle/>
          <a:p>
            <a:pPr algn="ctr"/>
            <a:endParaRPr lang="ko-KR" altLang="en-US" sz="1368"/>
          </a:p>
        </p:txBody>
      </p:sp>
      <p:pic>
        <p:nvPicPr>
          <p:cNvPr id="11" name="Picture 2" descr="D:\0.사진\파워포인트 배경\푸른.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43" b="6840"/>
          <a:stretch/>
        </p:blipFill>
        <p:spPr bwMode="auto">
          <a:xfrm rot="10800000">
            <a:off x="-1" y="6876923"/>
            <a:ext cx="10693395" cy="684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0.사진\파워포인트 배경\푸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22" b="6840"/>
          <a:stretch/>
        </p:blipFill>
        <p:spPr bwMode="auto">
          <a:xfrm>
            <a:off x="2" y="3"/>
            <a:ext cx="10693393" cy="1104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userDrawn="1"/>
        </p:nvSpPr>
        <p:spPr bwMode="auto">
          <a:xfrm>
            <a:off x="18109" y="7309024"/>
            <a:ext cx="3507829" cy="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smtClean="0">
                <a:solidFill>
                  <a:schemeClr val="bg1">
                    <a:lumMod val="95000"/>
                  </a:schemeClr>
                </a:solidFill>
                <a:latin typeface="+mn-ea"/>
                <a:ea typeface="+mn-ea"/>
                <a:cs typeface="Arial" pitchFamily="34" charset="0"/>
              </a:rPr>
              <a:t>Copyright © 2023 HOS Training Center. All rights reserved</a:t>
            </a:r>
          </a:p>
        </p:txBody>
      </p:sp>
      <p:pic>
        <p:nvPicPr>
          <p:cNvPr id="13" name="그림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9955212" y="106443"/>
            <a:ext cx="646941" cy="2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슬라이드 번호 개체 틀 5"/>
          <p:cNvSpPr>
            <a:spLocks noGrp="1"/>
          </p:cNvSpPr>
          <p:nvPr>
            <p:ph type="sldNum" sz="quarter" idx="4"/>
          </p:nvPr>
        </p:nvSpPr>
        <p:spPr>
          <a:xfrm>
            <a:off x="4482606" y="7198953"/>
            <a:ext cx="2316903" cy="347126"/>
          </a:xfrm>
          <a:prstGeom prst="rect">
            <a:avLst/>
          </a:prstGeom>
        </p:spPr>
        <p:txBody>
          <a:bodyPr anchor="b"/>
          <a:lstStyle>
            <a:lvl1pPr algn="ctr">
              <a:defRPr sz="1323" smtClean="0">
                <a:solidFill>
                  <a:schemeClr val="tx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Tree>
    <p:extLst>
      <p:ext uri="{BB962C8B-B14F-4D97-AF65-F5344CB8AC3E}">
        <p14:creationId xmlns:p14="http://schemas.microsoft.com/office/powerpoint/2010/main" val="5951809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빈 화면">
    <p:spTree>
      <p:nvGrpSpPr>
        <p:cNvPr id="1" name=""/>
        <p:cNvGrpSpPr/>
        <p:nvPr/>
      </p:nvGrpSpPr>
      <p:grpSpPr>
        <a:xfrm>
          <a:off x="0" y="0"/>
          <a:ext cx="0" cy="0"/>
          <a:chOff x="0" y="0"/>
          <a:chExt cx="0" cy="0"/>
        </a:xfrm>
      </p:grpSpPr>
      <p:sp>
        <p:nvSpPr>
          <p:cNvPr id="9" name="직사각형 8"/>
          <p:cNvSpPr/>
          <p:nvPr userDrawn="1"/>
        </p:nvSpPr>
        <p:spPr>
          <a:xfrm>
            <a:off x="1" y="1"/>
            <a:ext cx="10693400" cy="756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06" tIns="44603" rIns="89206" bIns="44603" rtlCol="0" anchor="ctr"/>
          <a:lstStyle/>
          <a:p>
            <a:pPr algn="ctr"/>
            <a:endParaRPr lang="ko-KR" altLang="en-US" sz="1368"/>
          </a:p>
        </p:txBody>
      </p:sp>
      <p:pic>
        <p:nvPicPr>
          <p:cNvPr id="11" name="Picture 2" descr="D:\0.사진\파워포인트 배경\푸른.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43" b="6840"/>
          <a:stretch/>
        </p:blipFill>
        <p:spPr bwMode="auto">
          <a:xfrm rot="10800000">
            <a:off x="-1" y="6876923"/>
            <a:ext cx="10693395" cy="684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0.사진\파워포인트 배경\푸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22" b="6840"/>
          <a:stretch/>
        </p:blipFill>
        <p:spPr bwMode="auto">
          <a:xfrm>
            <a:off x="2" y="3"/>
            <a:ext cx="10693393" cy="11048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p:cNvSpPr txBox="1">
            <a:spLocks noChangeArrowheads="1"/>
          </p:cNvSpPr>
          <p:nvPr userDrawn="1"/>
        </p:nvSpPr>
        <p:spPr bwMode="auto">
          <a:xfrm>
            <a:off x="18109" y="7309024"/>
            <a:ext cx="3438900" cy="2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27" tIns="44564" rIns="89127" bIns="44564">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smtClean="0">
                <a:solidFill>
                  <a:schemeClr val="bg1">
                    <a:lumMod val="95000"/>
                  </a:schemeClr>
                </a:solidFill>
                <a:latin typeface="Arial" pitchFamily="34" charset="0"/>
                <a:cs typeface="Arial" pitchFamily="34" charset="0"/>
              </a:rPr>
              <a:t>Copyright © 2023 HOS Training Center. All rights reserved</a:t>
            </a:r>
          </a:p>
        </p:txBody>
      </p:sp>
      <p:pic>
        <p:nvPicPr>
          <p:cNvPr id="12" name="그림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1879" y="5940871"/>
            <a:ext cx="3520120" cy="327664"/>
          </a:xfrm>
          <a:prstGeom prst="rect">
            <a:avLst/>
          </a:prstGeom>
        </p:spPr>
      </p:pic>
      <p:pic>
        <p:nvPicPr>
          <p:cNvPr id="13" name="그림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9955212" y="106443"/>
            <a:ext cx="646941" cy="36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1709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제목 슬라이드">
    <p:spTree>
      <p:nvGrpSpPr>
        <p:cNvPr id="1" name=""/>
        <p:cNvGrpSpPr/>
        <p:nvPr/>
      </p:nvGrpSpPr>
      <p:grpSpPr>
        <a:xfrm>
          <a:off x="0" y="0"/>
          <a:ext cx="0" cy="0"/>
          <a:chOff x="0" y="0"/>
          <a:chExt cx="0" cy="0"/>
        </a:xfrm>
      </p:grpSpPr>
      <p:sp>
        <p:nvSpPr>
          <p:cNvPr id="8" name="슬라이드 번호 개체 틀 5"/>
          <p:cNvSpPr>
            <a:spLocks noGrp="1"/>
          </p:cNvSpPr>
          <p:nvPr>
            <p:ph type="sldNum" sz="quarter" idx="4"/>
          </p:nvPr>
        </p:nvSpPr>
        <p:spPr>
          <a:xfrm>
            <a:off x="4482606" y="7198953"/>
            <a:ext cx="2316903" cy="347126"/>
          </a:xfrm>
          <a:prstGeom prst="rect">
            <a:avLst/>
          </a:prstGeom>
        </p:spPr>
        <p:txBody>
          <a:bodyPr anchor="b"/>
          <a:lstStyle>
            <a:lvl1pPr algn="ctr">
              <a:defRPr sz="1323" smtClean="0">
                <a:solidFill>
                  <a:schemeClr val="tx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a:p>
        </p:txBody>
      </p:sp>
    </p:spTree>
    <p:extLst>
      <p:ext uri="{BB962C8B-B14F-4D97-AF65-F5344CB8AC3E}">
        <p14:creationId xmlns:p14="http://schemas.microsoft.com/office/powerpoint/2010/main" val="1863640890"/>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빈 화면">
    <p:spTree>
      <p:nvGrpSpPr>
        <p:cNvPr id="1" name=""/>
        <p:cNvGrpSpPr/>
        <p:nvPr/>
      </p:nvGrpSpPr>
      <p:grpSpPr>
        <a:xfrm>
          <a:off x="0" y="0"/>
          <a:ext cx="0" cy="0"/>
          <a:chOff x="0" y="0"/>
          <a:chExt cx="0" cy="0"/>
        </a:xfrm>
      </p:grpSpPr>
      <p:pic>
        <p:nvPicPr>
          <p:cNvPr id="4" name="그림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79028" y="108224"/>
            <a:ext cx="767639"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34965" y="7342108"/>
            <a:ext cx="1719391" cy="160058"/>
          </a:xfrm>
          <a:prstGeom prst="rect">
            <a:avLst/>
          </a:prstGeom>
        </p:spPr>
      </p:pic>
      <p:sp>
        <p:nvSpPr>
          <p:cNvPr id="5" name="슬라이드 번호 개체 틀 5"/>
          <p:cNvSpPr>
            <a:spLocks noGrp="1"/>
          </p:cNvSpPr>
          <p:nvPr>
            <p:ph type="sldNum" sz="quarter" idx="12"/>
          </p:nvPr>
        </p:nvSpPr>
        <p:spPr>
          <a:xfrm>
            <a:off x="4482605" y="7198953"/>
            <a:ext cx="2316903" cy="347126"/>
          </a:xfrm>
          <a:prstGeom prst="rect">
            <a:avLst/>
          </a:prstGeom>
        </p:spPr>
        <p:txBody>
          <a:bodyPr anchor="b"/>
          <a:lstStyle>
            <a:lvl1pPr>
              <a:defRPr>
                <a:solidFill>
                  <a:schemeClr val="tx1"/>
                </a:solidFill>
              </a:defRPr>
            </a:lvl1pPr>
          </a:lstStyle>
          <a:p>
            <a:fld id="{F17BB9F3-F851-4689-91A4-4CE41AFD0DD0}" type="slidenum">
              <a:rPr lang="en-US" altLang="ko-KR" smtClean="0"/>
              <a:pPr/>
              <a:t>‹#›</a:t>
            </a:fld>
            <a:endParaRPr lang="en-US" altLang="ko-KR"/>
          </a:p>
        </p:txBody>
      </p:sp>
    </p:spTree>
    <p:extLst>
      <p:ext uri="{BB962C8B-B14F-4D97-AF65-F5344CB8AC3E}">
        <p14:creationId xmlns:p14="http://schemas.microsoft.com/office/powerpoint/2010/main" val="20605187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빈 화면">
    <p:spTree>
      <p:nvGrpSpPr>
        <p:cNvPr id="1" name=""/>
        <p:cNvGrpSpPr/>
        <p:nvPr/>
      </p:nvGrpSpPr>
      <p:grpSpPr>
        <a:xfrm>
          <a:off x="0" y="0"/>
          <a:ext cx="0" cy="0"/>
          <a:chOff x="0" y="0"/>
          <a:chExt cx="0" cy="0"/>
        </a:xfrm>
      </p:grpSpPr>
      <p:pic>
        <p:nvPicPr>
          <p:cNvPr id="8" name="그림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4541" y="7372516"/>
            <a:ext cx="1719391" cy="160058"/>
          </a:xfrm>
          <a:prstGeom prst="rect">
            <a:avLst/>
          </a:prstGeom>
        </p:spPr>
      </p:pic>
      <p:sp>
        <p:nvSpPr>
          <p:cNvPr id="5" name="슬라이드 번호 개체 틀 5"/>
          <p:cNvSpPr>
            <a:spLocks noGrp="1"/>
          </p:cNvSpPr>
          <p:nvPr>
            <p:ph type="sldNum" sz="quarter" idx="12"/>
          </p:nvPr>
        </p:nvSpPr>
        <p:spPr>
          <a:xfrm>
            <a:off x="4482605" y="7198953"/>
            <a:ext cx="2316903" cy="347126"/>
          </a:xfrm>
          <a:prstGeom prst="rect">
            <a:avLst/>
          </a:prstGeom>
        </p:spPr>
        <p:txBody>
          <a:bodyPr anchor="b"/>
          <a:lstStyle>
            <a:lvl1pPr>
              <a:defRPr>
                <a:solidFill>
                  <a:schemeClr val="tx1"/>
                </a:solidFill>
              </a:defRPr>
            </a:lvl1pPr>
          </a:lstStyle>
          <a:p>
            <a:fld id="{F17BB9F3-F851-4689-91A4-4CE41AFD0DD0}" type="slidenum">
              <a:rPr lang="en-US" altLang="ko-KR" smtClean="0"/>
              <a:pPr/>
              <a:t>‹#›</a:t>
            </a:fld>
            <a:endParaRPr lang="en-US" altLang="ko-KR"/>
          </a:p>
        </p:txBody>
      </p:sp>
      <p:pic>
        <p:nvPicPr>
          <p:cNvPr id="6" name="그림 14"/>
          <p:cNvPicPr>
            <a:picLocks noChangeAspect="1"/>
          </p:cNvPicPr>
          <p:nvPr userDrawn="1"/>
        </p:nvPicPr>
        <p:blipFill rotWithShape="1">
          <a:blip r:embed="rId3">
            <a:extLst>
              <a:ext uri="{28A0092B-C50C-407E-A947-70E740481C1C}">
                <a14:useLocalDpi xmlns:a14="http://schemas.microsoft.com/office/drawing/2010/main" val="0"/>
              </a:ext>
            </a:extLst>
          </a:blip>
          <a:srcRect t="60667" b="292"/>
          <a:stretch/>
        </p:blipFill>
        <p:spPr bwMode="auto">
          <a:xfrm>
            <a:off x="9725587" y="128593"/>
            <a:ext cx="815328" cy="33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1510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빈 화면">
    <p:spTree>
      <p:nvGrpSpPr>
        <p:cNvPr id="1" name=""/>
        <p:cNvGrpSpPr/>
        <p:nvPr/>
      </p:nvGrpSpPr>
      <p:grpSpPr>
        <a:xfrm>
          <a:off x="0" y="0"/>
          <a:ext cx="0" cy="0"/>
          <a:chOff x="0" y="0"/>
          <a:chExt cx="0" cy="0"/>
        </a:xfrm>
      </p:grpSpPr>
      <p:pic>
        <p:nvPicPr>
          <p:cNvPr id="6" name="Picture 2" descr="D:\0.사진\파워포인트 배경\푸른.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943" b="6840"/>
          <a:stretch/>
        </p:blipFill>
        <p:spPr bwMode="auto">
          <a:xfrm rot="10800000">
            <a:off x="-1" y="6876923"/>
            <a:ext cx="10693395" cy="684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0.사진\파워포인트 배경\푸른.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22" b="6840"/>
          <a:stretch/>
        </p:blipFill>
        <p:spPr bwMode="auto">
          <a:xfrm>
            <a:off x="2" y="4"/>
            <a:ext cx="10693393" cy="1104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userDrawn="1"/>
        </p:nvSpPr>
        <p:spPr bwMode="auto">
          <a:xfrm>
            <a:off x="18109" y="7309025"/>
            <a:ext cx="2235968" cy="17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028" tIns="42015" rIns="84028" bIns="42015">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564" b="1" dirty="0" smtClean="0">
                <a:solidFill>
                  <a:schemeClr val="bg1">
                    <a:lumMod val="95000"/>
                  </a:schemeClr>
                </a:solidFill>
                <a:latin typeface="Arial" pitchFamily="34" charset="0"/>
                <a:cs typeface="Arial" pitchFamily="34" charset="0"/>
              </a:rPr>
              <a:t>Copyright © 2023 HOS Training Center. All rights reserved</a:t>
            </a:r>
          </a:p>
        </p:txBody>
      </p:sp>
      <p:pic>
        <p:nvPicPr>
          <p:cNvPr id="8" name="그림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09325" y="7331194"/>
            <a:ext cx="1719391" cy="160058"/>
          </a:xfrm>
          <a:prstGeom prst="rect">
            <a:avLst/>
          </a:prstGeom>
        </p:spPr>
      </p:pic>
      <p:pic>
        <p:nvPicPr>
          <p:cNvPr id="5" name="그림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60667" b="292"/>
          <a:stretch/>
        </p:blipFill>
        <p:spPr bwMode="auto">
          <a:xfrm>
            <a:off x="9769020" y="115913"/>
            <a:ext cx="687686" cy="3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슬라이드 번호 개체 틀 5"/>
          <p:cNvSpPr>
            <a:spLocks noGrp="1"/>
          </p:cNvSpPr>
          <p:nvPr>
            <p:ph type="sldNum" sz="quarter" idx="12"/>
          </p:nvPr>
        </p:nvSpPr>
        <p:spPr>
          <a:xfrm>
            <a:off x="4482605" y="7198953"/>
            <a:ext cx="2316903" cy="347126"/>
          </a:xfrm>
          <a:prstGeom prst="rect">
            <a:avLst/>
          </a:prstGeom>
        </p:spPr>
        <p:txBody>
          <a:bodyPr/>
          <a:lstStyle>
            <a:lvl1pPr>
              <a:defRPr>
                <a:solidFill>
                  <a:schemeClr val="tx1"/>
                </a:solidFill>
              </a:defRPr>
            </a:lvl1pPr>
          </a:lstStyle>
          <a:p>
            <a:fld id="{F17BB9F3-F851-4689-91A4-4CE41AFD0DD0}" type="slidenum">
              <a:rPr lang="en-US" altLang="ko-KR" smtClean="0"/>
              <a:pPr/>
              <a:t>‹#›</a:t>
            </a:fld>
            <a:endParaRPr lang="en-US" altLang="ko-KR"/>
          </a:p>
        </p:txBody>
      </p:sp>
    </p:spTree>
    <p:extLst>
      <p:ext uri="{BB962C8B-B14F-4D97-AF65-F5344CB8AC3E}">
        <p14:creationId xmlns:p14="http://schemas.microsoft.com/office/powerpoint/2010/main" val="32941079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00B0F0"/>
            </a:gs>
            <a:gs pos="94000">
              <a:schemeClr val="accent1">
                <a:tint val="44500"/>
                <a:satMod val="160000"/>
                <a:lumMod val="100000"/>
                <a:alpha val="14000"/>
              </a:schemeClr>
            </a:gs>
            <a:gs pos="79000">
              <a:schemeClr val="bg1">
                <a:lumMod val="100000"/>
                <a:alpha val="0"/>
              </a:schemeClr>
            </a:gs>
          </a:gsLst>
          <a:lin ang="5400000" scaled="0"/>
          <a:tileRect/>
        </a:gradFill>
        <a:effectLst/>
      </p:bgPr>
    </p:bg>
    <p:spTree>
      <p:nvGrpSpPr>
        <p:cNvPr id="1" name=""/>
        <p:cNvGrpSpPr/>
        <p:nvPr/>
      </p:nvGrpSpPr>
      <p:grpSpPr>
        <a:xfrm>
          <a:off x="0" y="0"/>
          <a:ext cx="0" cy="0"/>
          <a:chOff x="0" y="0"/>
          <a:chExt cx="0" cy="0"/>
        </a:xfrm>
      </p:grpSpPr>
      <p:pic>
        <p:nvPicPr>
          <p:cNvPr id="16" name="Picture 2" descr="C:\Users\윤성필\Desktop\222.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
            <a:ext cx="10693400" cy="2018018"/>
          </a:xfrm>
          <a:prstGeom prst="rect">
            <a:avLst/>
          </a:prstGeom>
          <a:noFill/>
          <a:extLst>
            <a:ext uri="{909E8E84-426E-40DD-AFC4-6F175D3DCCD1}">
              <a14:hiddenFill xmlns:a14="http://schemas.microsoft.com/office/drawing/2010/main">
                <a:solidFill>
                  <a:srgbClr val="FFFFFF"/>
                </a:solidFill>
              </a14:hiddenFill>
            </a:ext>
          </a:extLst>
        </p:spPr>
      </p:pic>
      <p:sp>
        <p:nvSpPr>
          <p:cNvPr id="17" name="제목 개체 틀 2"/>
          <p:cNvSpPr>
            <a:spLocks noGrp="1"/>
          </p:cNvSpPr>
          <p:nvPr>
            <p:ph type="title"/>
          </p:nvPr>
        </p:nvSpPr>
        <p:spPr>
          <a:xfrm>
            <a:off x="534670" y="843895"/>
            <a:ext cx="9624060" cy="951933"/>
          </a:xfrm>
          <a:prstGeom prst="rect">
            <a:avLst/>
          </a:prstGeom>
        </p:spPr>
        <p:txBody>
          <a:bodyPr vert="horz" lIns="104306" tIns="52153" rIns="104306" bIns="52153" rtlCol="0" anchor="ctr">
            <a:normAutofit/>
          </a:bodyPr>
          <a:lstStyle/>
          <a:p>
            <a:r>
              <a:rPr lang="ko-KR" altLang="en-US" dirty="0" smtClean="0"/>
              <a:t>마스터 제목 스타일 편집</a:t>
            </a:r>
            <a:endParaRPr lang="ko-KR" altLang="en-US" dirty="0"/>
          </a:p>
        </p:txBody>
      </p:sp>
      <p:sp>
        <p:nvSpPr>
          <p:cNvPr id="18" name="텍스트 개체 틀 7"/>
          <p:cNvSpPr>
            <a:spLocks noGrp="1"/>
          </p:cNvSpPr>
          <p:nvPr>
            <p:ph type="body" idx="1"/>
          </p:nvPr>
        </p:nvSpPr>
        <p:spPr>
          <a:xfrm>
            <a:off x="534670" y="1954612"/>
            <a:ext cx="9624060" cy="4990084"/>
          </a:xfrm>
          <a:prstGeom prst="rect">
            <a:avLst/>
          </a:prstGeom>
        </p:spPr>
        <p:txBody>
          <a:bodyPr vert="horz" lIns="104306" tIns="52153" rIns="104306" bIns="52153"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21" name="Text Box 9"/>
          <p:cNvSpPr txBox="1">
            <a:spLocks noChangeArrowheads="1"/>
          </p:cNvSpPr>
          <p:nvPr userDrawn="1"/>
        </p:nvSpPr>
        <p:spPr bwMode="auto">
          <a:xfrm>
            <a:off x="18108" y="7309023"/>
            <a:ext cx="3501429" cy="24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214" tIns="52107" rIns="104214" bIns="52107">
            <a:spAutoFit/>
          </a:bodyPr>
          <a:lstStyle>
            <a:lvl1pPr eaLnBrk="0" hangingPunct="0">
              <a:defRPr kumimoji="1">
                <a:solidFill>
                  <a:schemeClr val="tx1"/>
                </a:solidFill>
                <a:latin typeface="맑은 고딕" pitchFamily="50" charset="-127"/>
                <a:ea typeface="맑은 고딕" pitchFamily="50" charset="-127"/>
              </a:defRPr>
            </a:lvl1pPr>
            <a:lvl2pPr marL="742950" indent="-285750" eaLnBrk="0" hangingPunct="0">
              <a:defRPr kumimoji="1">
                <a:solidFill>
                  <a:schemeClr val="tx1"/>
                </a:solidFill>
                <a:latin typeface="맑은 고딕" pitchFamily="50" charset="-127"/>
                <a:ea typeface="맑은 고딕" pitchFamily="50" charset="-127"/>
              </a:defRPr>
            </a:lvl2pPr>
            <a:lvl3pPr marL="1143000" indent="-228600" eaLnBrk="0" hangingPunct="0">
              <a:defRPr kumimoji="1">
                <a:solidFill>
                  <a:schemeClr val="tx1"/>
                </a:solidFill>
                <a:latin typeface="맑은 고딕" pitchFamily="50" charset="-127"/>
                <a:ea typeface="맑은 고딕" pitchFamily="50" charset="-127"/>
              </a:defRPr>
            </a:lvl3pPr>
            <a:lvl4pPr marL="1600200" indent="-228600" eaLnBrk="0" hangingPunct="0">
              <a:defRPr kumimoji="1">
                <a:solidFill>
                  <a:schemeClr val="tx1"/>
                </a:solidFill>
                <a:latin typeface="맑은 고딕" pitchFamily="50" charset="-127"/>
                <a:ea typeface="맑은 고딕" pitchFamily="50" charset="-127"/>
              </a:defRPr>
            </a:lvl4pPr>
            <a:lvl5pPr marL="2057400" indent="-228600" eaLnBrk="0" hangingPunct="0">
              <a:defRPr kumimoji="1">
                <a:solidFill>
                  <a:schemeClr val="tx1"/>
                </a:solidFill>
                <a:latin typeface="맑은 고딕" pitchFamily="50" charset="-127"/>
                <a:ea typeface="맑은 고딕" pitchFamily="50" charset="-127"/>
              </a:defRPr>
            </a:lvl5pPr>
            <a:lvl6pPr marL="25146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6pPr>
            <a:lvl7pPr marL="29718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7pPr>
            <a:lvl8pPr marL="34290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8pPr>
            <a:lvl9pPr marL="3886200" indent="-228600" algn="ctr" eaLnBrk="0" fontAlgn="base" hangingPunct="0">
              <a:spcBef>
                <a:spcPct val="0"/>
              </a:spcBef>
              <a:spcAft>
                <a:spcPct val="0"/>
              </a:spcAft>
              <a:defRPr kumimoji="1">
                <a:solidFill>
                  <a:schemeClr val="tx1"/>
                </a:solidFill>
                <a:latin typeface="맑은 고딕" pitchFamily="50" charset="-127"/>
                <a:ea typeface="맑은 고딕" pitchFamily="50" charset="-127"/>
              </a:defRPr>
            </a:lvl9pPr>
          </a:lstStyle>
          <a:p>
            <a:pPr algn="l" eaLnBrk="1" fontAlgn="base" hangingPunct="1">
              <a:spcBef>
                <a:spcPct val="0"/>
              </a:spcBef>
              <a:spcAft>
                <a:spcPct val="0"/>
              </a:spcAft>
            </a:pPr>
            <a:r>
              <a:rPr lang="en-US" altLang="ko-KR" sz="900" b="1" dirty="0">
                <a:solidFill>
                  <a:schemeClr val="tx1"/>
                </a:solidFill>
                <a:latin typeface="Arial" pitchFamily="34" charset="0"/>
                <a:cs typeface="Arial" pitchFamily="34" charset="0"/>
              </a:rPr>
              <a:t>Copyright © </a:t>
            </a:r>
            <a:r>
              <a:rPr lang="en-US" altLang="ko-KR" sz="900" b="1" dirty="0" smtClean="0">
                <a:solidFill>
                  <a:schemeClr val="tx1"/>
                </a:solidFill>
                <a:latin typeface="Arial" pitchFamily="34" charset="0"/>
                <a:cs typeface="Arial" pitchFamily="34" charset="0"/>
              </a:rPr>
              <a:t>2021 HOS Training</a:t>
            </a:r>
            <a:r>
              <a:rPr lang="en-US" altLang="ko-KR" sz="900" b="1" baseline="0" dirty="0" smtClean="0">
                <a:solidFill>
                  <a:schemeClr val="tx1"/>
                </a:solidFill>
                <a:latin typeface="Arial" pitchFamily="34" charset="0"/>
                <a:cs typeface="Arial" pitchFamily="34" charset="0"/>
              </a:rPr>
              <a:t> Center. </a:t>
            </a:r>
            <a:r>
              <a:rPr lang="en-US" altLang="ko-KR" sz="900" b="1" dirty="0" smtClean="0">
                <a:solidFill>
                  <a:schemeClr val="tx1"/>
                </a:solidFill>
                <a:latin typeface="Arial" pitchFamily="34" charset="0"/>
                <a:cs typeface="Arial" pitchFamily="34" charset="0"/>
              </a:rPr>
              <a:t>All </a:t>
            </a:r>
            <a:r>
              <a:rPr lang="en-US" altLang="ko-KR" sz="900" b="1" dirty="0">
                <a:solidFill>
                  <a:schemeClr val="tx1"/>
                </a:solidFill>
                <a:latin typeface="Arial" pitchFamily="34" charset="0"/>
                <a:cs typeface="Arial" pitchFamily="34" charset="0"/>
              </a:rPr>
              <a:t>rights reserved</a:t>
            </a:r>
            <a:endParaRPr lang="en-US" altLang="ko-KR" sz="900" b="1" dirty="0">
              <a:solidFill>
                <a:schemeClr val="tx1"/>
              </a:solidFill>
              <a:latin typeface="Arial" pitchFamily="34" charset="0"/>
              <a:ea typeface="바탕체" pitchFamily="17" charset="-127"/>
              <a:cs typeface="Arial" pitchFamily="34" charset="0"/>
            </a:endParaRPr>
          </a:p>
        </p:txBody>
      </p:sp>
      <p:sp>
        <p:nvSpPr>
          <p:cNvPr id="23" name="슬라이드 번호 개체 틀 5"/>
          <p:cNvSpPr>
            <a:spLocks noGrp="1"/>
          </p:cNvSpPr>
          <p:nvPr>
            <p:ph type="sldNum" sz="quarter" idx="4"/>
          </p:nvPr>
        </p:nvSpPr>
        <p:spPr>
          <a:xfrm>
            <a:off x="4482604" y="7198953"/>
            <a:ext cx="2316903" cy="347126"/>
          </a:xfrm>
          <a:prstGeom prst="rect">
            <a:avLst/>
          </a:prstGeom>
        </p:spPr>
        <p:txBody>
          <a:bodyPr anchor="b"/>
          <a:lstStyle>
            <a:lvl1pPr algn="ctr">
              <a:defRPr sz="1400" smtClean="0">
                <a:solidFill>
                  <a:schemeClr val="tx1"/>
                </a:solidFill>
                <a:latin typeface="맑은 고딕" pitchFamily="50" charset="-127"/>
                <a:ea typeface="맑은 고딕" pitchFamily="50" charset="-127"/>
              </a:defRPr>
            </a:lvl1pPr>
          </a:lstStyle>
          <a:p>
            <a:fld id="{31095832-68CD-478A-AD98-E2BAD6DB9178}" type="slidenum">
              <a:rPr lang="ko-KR" altLang="en-US" smtClean="0"/>
              <a:pPr/>
              <a:t>‹#›</a:t>
            </a:fld>
            <a:endParaRPr lang="ko-KR" altLang="en-US" dirty="0"/>
          </a:p>
        </p:txBody>
      </p:sp>
    </p:spTree>
    <p:extLst>
      <p:ext uri="{BB962C8B-B14F-4D97-AF65-F5344CB8AC3E}">
        <p14:creationId xmlns:p14="http://schemas.microsoft.com/office/powerpoint/2010/main" val="2893474102"/>
      </p:ext>
    </p:extLst>
  </p:cSld>
  <p:clrMap bg1="lt1" tx1="dk1" bg2="lt2" tx2="dk2" accent1="accent1" accent2="accent2" accent3="accent3" accent4="accent4" accent5="accent5" accent6="accent6" hlink="hlink" folHlink="folHlink"/>
  <p:sldLayoutIdLst>
    <p:sldLayoutId id="2147488008" r:id="rId1"/>
    <p:sldLayoutId id="2147488009" r:id="rId2"/>
    <p:sldLayoutId id="2147488004" r:id="rId3"/>
    <p:sldLayoutId id="2147488007" r:id="rId4"/>
    <p:sldLayoutId id="2147488006" r:id="rId5"/>
    <p:sldLayoutId id="2147487998" r:id="rId6"/>
    <p:sldLayoutId id="2147487999" r:id="rId7"/>
    <p:sldLayoutId id="2147488000" r:id="rId8"/>
    <p:sldLayoutId id="2147488001" r:id="rId9"/>
    <p:sldLayoutId id="2147488003" r:id="rId10"/>
    <p:sldLayoutId id="2147487942" r:id="rId11"/>
    <p:sldLayoutId id="2147488005" r:id="rId12"/>
    <p:sldLayoutId id="2147488010" r:id="rId13"/>
  </p:sldLayoutIdLst>
  <p:transition>
    <p:fade/>
  </p:transition>
  <p:timing>
    <p:tnLst>
      <p:par>
        <p:cTn id="1" dur="indefinite" restart="never" nodeType="tmRoot"/>
      </p:par>
    </p:tnLst>
  </p:timing>
  <p:hf hdr="0" ftr="0" dt="0"/>
  <p:txStyles>
    <p:titleStyle>
      <a:lvl1pPr algn="l" rtl="0" eaLnBrk="1" fontAlgn="base" latinLnBrk="1" hangingPunct="1">
        <a:spcBef>
          <a:spcPct val="0"/>
        </a:spcBef>
        <a:spcAft>
          <a:spcPct val="0"/>
        </a:spcAft>
        <a:defRPr kumimoji="1" sz="4100">
          <a:solidFill>
            <a:schemeClr val="tx2"/>
          </a:solidFill>
          <a:latin typeface="+mj-lt"/>
          <a:ea typeface="+mj-ea"/>
          <a:cs typeface="+mj-cs"/>
        </a:defRPr>
      </a:lvl1pPr>
      <a:lvl2pPr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2pPr>
      <a:lvl3pPr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3pPr>
      <a:lvl4pPr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4pPr>
      <a:lvl5pPr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5pPr>
      <a:lvl6pPr marL="497845"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6pPr>
      <a:lvl7pPr marL="995690"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7pPr>
      <a:lvl8pPr marL="1493535"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8pPr>
      <a:lvl9pPr marL="1991380" algn="l" rtl="0" eaLnBrk="1" fontAlgn="base" latinLnBrk="1" hangingPunct="1">
        <a:spcBef>
          <a:spcPct val="0"/>
        </a:spcBef>
        <a:spcAft>
          <a:spcPct val="0"/>
        </a:spcAft>
        <a:defRPr kumimoji="1" sz="4100">
          <a:solidFill>
            <a:schemeClr val="tx2"/>
          </a:solidFill>
          <a:latin typeface="굴림" pitchFamily="50" charset="-127"/>
          <a:ea typeface="굴림" pitchFamily="50" charset="-127"/>
        </a:defRPr>
      </a:lvl9pPr>
    </p:titleStyle>
    <p:bodyStyle>
      <a:lvl1pPr marL="511674" indent="-511674" algn="l" rtl="0" eaLnBrk="1" fontAlgn="base" latinLnBrk="1" hangingPunct="1">
        <a:spcBef>
          <a:spcPct val="20000"/>
        </a:spcBef>
        <a:spcAft>
          <a:spcPct val="0"/>
        </a:spcAft>
        <a:buClr>
          <a:schemeClr val="accent2"/>
        </a:buClr>
        <a:buFont typeface="Wingdings" pitchFamily="2" charset="2"/>
        <a:buChar char="o"/>
        <a:defRPr kumimoji="1" sz="3300">
          <a:solidFill>
            <a:schemeClr val="tx1"/>
          </a:solidFill>
          <a:latin typeface="+mn-lt"/>
          <a:ea typeface="+mn-ea"/>
          <a:cs typeface="+mn-cs"/>
        </a:defRPr>
      </a:lvl1pPr>
      <a:lvl2pPr marL="988776" indent="-475373" algn="l" rtl="0" eaLnBrk="1" fontAlgn="base" latinLnBrk="1" hangingPunct="1">
        <a:spcBef>
          <a:spcPct val="20000"/>
        </a:spcBef>
        <a:spcAft>
          <a:spcPct val="0"/>
        </a:spcAft>
        <a:buClr>
          <a:schemeClr val="accent2"/>
        </a:buClr>
        <a:buFont typeface="Wingdings" pitchFamily="2" charset="2"/>
        <a:buChar char="n"/>
        <a:defRPr kumimoji="1" sz="2800">
          <a:solidFill>
            <a:schemeClr val="tx1"/>
          </a:solidFill>
          <a:latin typeface="+mn-lt"/>
          <a:ea typeface="+mn-ea"/>
        </a:defRPr>
      </a:lvl2pPr>
      <a:lvl3pPr marL="1420933" indent="-430429" algn="l" rtl="0" eaLnBrk="1" fontAlgn="base" latinLnBrk="1" hangingPunct="1">
        <a:spcBef>
          <a:spcPct val="20000"/>
        </a:spcBef>
        <a:spcAft>
          <a:spcPct val="0"/>
        </a:spcAft>
        <a:buClr>
          <a:schemeClr val="accent2"/>
        </a:buClr>
        <a:buFont typeface="Wingdings" pitchFamily="2" charset="2"/>
        <a:buChar char="o"/>
        <a:defRPr kumimoji="1" sz="2500">
          <a:solidFill>
            <a:schemeClr val="tx1"/>
          </a:solidFill>
          <a:latin typeface="+mn-lt"/>
          <a:ea typeface="+mn-ea"/>
        </a:defRPr>
      </a:lvl3pPr>
      <a:lvl4pPr marL="1844447" indent="-421785" algn="l" rtl="0" eaLnBrk="1" fontAlgn="base" latinLnBrk="1" hangingPunct="1">
        <a:spcBef>
          <a:spcPct val="20000"/>
        </a:spcBef>
        <a:spcAft>
          <a:spcPct val="0"/>
        </a:spcAft>
        <a:buClr>
          <a:schemeClr val="accent2"/>
        </a:buClr>
        <a:buFont typeface="Wingdings" pitchFamily="2" charset="2"/>
        <a:buChar char="n"/>
        <a:defRPr kumimoji="1" sz="2200">
          <a:solidFill>
            <a:schemeClr val="tx1"/>
          </a:solidFill>
          <a:latin typeface="+mn-lt"/>
          <a:ea typeface="+mn-ea"/>
        </a:defRPr>
      </a:lvl4pPr>
      <a:lvl5pPr marL="2280062" indent="-433886" algn="l" rtl="0" eaLnBrk="1" fontAlgn="base" latinLnBrk="1" hangingPunct="1">
        <a:spcBef>
          <a:spcPct val="25000"/>
        </a:spcBef>
        <a:spcAft>
          <a:spcPct val="0"/>
        </a:spcAft>
        <a:buClr>
          <a:schemeClr val="accent2"/>
        </a:buClr>
        <a:buFont typeface="Wingdings" pitchFamily="2" charset="2"/>
        <a:buChar char="§"/>
        <a:defRPr kumimoji="1" sz="2200">
          <a:solidFill>
            <a:schemeClr val="tx1"/>
          </a:solidFill>
          <a:latin typeface="+mn-lt"/>
          <a:ea typeface="+mn-ea"/>
        </a:defRPr>
      </a:lvl5pPr>
      <a:lvl6pPr marL="2777907" indent="-433886" algn="l" rtl="0" eaLnBrk="1" fontAlgn="base" latinLnBrk="1" hangingPunct="1">
        <a:spcBef>
          <a:spcPct val="25000"/>
        </a:spcBef>
        <a:spcAft>
          <a:spcPct val="0"/>
        </a:spcAft>
        <a:buClr>
          <a:schemeClr val="accent2"/>
        </a:buClr>
        <a:buFont typeface="Wingdings" pitchFamily="2" charset="2"/>
        <a:buChar char="§"/>
        <a:defRPr kumimoji="1" sz="2200">
          <a:solidFill>
            <a:schemeClr val="tx1"/>
          </a:solidFill>
          <a:latin typeface="+mn-lt"/>
          <a:ea typeface="+mn-ea"/>
        </a:defRPr>
      </a:lvl6pPr>
      <a:lvl7pPr marL="3275752" indent="-433886" algn="l" rtl="0" eaLnBrk="1" fontAlgn="base" latinLnBrk="1" hangingPunct="1">
        <a:spcBef>
          <a:spcPct val="25000"/>
        </a:spcBef>
        <a:spcAft>
          <a:spcPct val="0"/>
        </a:spcAft>
        <a:buClr>
          <a:schemeClr val="accent2"/>
        </a:buClr>
        <a:buFont typeface="Wingdings" pitchFamily="2" charset="2"/>
        <a:buChar char="§"/>
        <a:defRPr kumimoji="1" sz="2200">
          <a:solidFill>
            <a:schemeClr val="tx1"/>
          </a:solidFill>
          <a:latin typeface="+mn-lt"/>
          <a:ea typeface="+mn-ea"/>
        </a:defRPr>
      </a:lvl7pPr>
      <a:lvl8pPr marL="3773597" indent="-433886" algn="l" rtl="0" eaLnBrk="1" fontAlgn="base" latinLnBrk="1" hangingPunct="1">
        <a:spcBef>
          <a:spcPct val="25000"/>
        </a:spcBef>
        <a:spcAft>
          <a:spcPct val="0"/>
        </a:spcAft>
        <a:buClr>
          <a:schemeClr val="accent2"/>
        </a:buClr>
        <a:buFont typeface="Wingdings" pitchFamily="2" charset="2"/>
        <a:buChar char="§"/>
        <a:defRPr kumimoji="1" sz="2200">
          <a:solidFill>
            <a:schemeClr val="tx1"/>
          </a:solidFill>
          <a:latin typeface="+mn-lt"/>
          <a:ea typeface="+mn-ea"/>
        </a:defRPr>
      </a:lvl8pPr>
      <a:lvl9pPr marL="4271442" indent="-433886" algn="l" rtl="0" eaLnBrk="1" fontAlgn="base" latinLnBrk="1" hangingPunct="1">
        <a:spcBef>
          <a:spcPct val="25000"/>
        </a:spcBef>
        <a:spcAft>
          <a:spcPct val="0"/>
        </a:spcAft>
        <a:buClr>
          <a:schemeClr val="accent2"/>
        </a:buClr>
        <a:buFont typeface="Wingdings" pitchFamily="2" charset="2"/>
        <a:buChar char="§"/>
        <a:defRPr kumimoji="1" sz="2200">
          <a:solidFill>
            <a:schemeClr val="tx1"/>
          </a:solidFill>
          <a:latin typeface="+mn-lt"/>
          <a:ea typeface="+mn-ea"/>
        </a:defRPr>
      </a:lvl9pPr>
    </p:bodyStyle>
    <p:other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14.xml.rels><?xml version="1.0" encoding="UTF-8" standalone="yes"?>
<Relationships xmlns="http://schemas.openxmlformats.org/package/2006/relationships"><Relationship Id="rId3" Type="http://schemas.openxmlformats.org/officeDocument/2006/relationships/hyperlink" Target="mailto:technical@Register-IRI.com" TargetMode="External"/><Relationship Id="rId2" Type="http://schemas.openxmlformats.org/officeDocument/2006/relationships/hyperlink" Target="mailto:radio@register-iri.com"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1.png"/><Relationship Id="rId5" Type="http://schemas.microsoft.com/office/2007/relationships/hdphoto" Target="../media/hdphoto7.wdp"/><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2023%20maria%20princess%20gmdss%20battery%20report_&#49436;&#49437;&#50896;%20&#52264;&#51109;/MARIA%20PRINCESS%20gmdss%20battery%20report%20R%2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2021&#44368;&#51116;/&#46041;&#50689;&#49345;/VHF%20RT%20FURUNO%20FM-8900S%20HOW%20TO%20SEND%20DSC%20MESSAGES.mp4"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2021&#44368;&#51116;/&#46041;&#50689;&#49345;/How%20to%20test%20Furuno%20FM-8900S%20GMDSS%20VHF%20radio..mp4"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2021&#44368;&#51116;/&#46041;&#50689;&#49345;/MF%20HF%20DSC%20SAFETY%20TEST%20CALL%20WITH%20COAST%20STATION.%20MF%20HF%20JRC%20NCM-2150.%20GMDSS%20RADIO%20EQUIPMENT..mp4"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2021&#44368;&#51116;/&#46041;&#50689;&#49345;/FURUNO%20MF%20HF%202575%20DSC%20Test.mp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46041;&#50689;&#49345;/JRC%20MF%20HF%20DSC%20SAFETY%20TEST%20CALL%20WITH%20COAST%20STATION.%20MF%20HF%20JRC%20NCM-2150.mp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hyperlink" Target="../../&#46041;&#50689;&#49345;/EPIRB%20MP-406%20shore-based%20maintanence.mp4" TargetMode="Externa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46041;&#50689;&#49345;/EPIRB%20test%20procedre..mp4"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46041;&#50689;&#49345;/VDR%20with%20EPIRB.mp4" TargetMode="Externa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46041;&#50689;&#49345;/Galileo%20Search%20and%20Rescue%20(SAR).mp4"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2021&#44368;&#51116;/&#46041;&#50689;&#49345;/sart%20test_jrc.mp4" TargetMode="External"/><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jpg"/><Relationship Id="rId5" Type="http://schemas.openxmlformats.org/officeDocument/2006/relationships/image" Target="../media/image146.png"/><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6.emf"/><Relationship Id="rId7" Type="http://schemas.openxmlformats.org/officeDocument/2006/relationships/image" Target="../media/image158.jpeg"/><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7.png"/><Relationship Id="rId11" Type="http://schemas.openxmlformats.org/officeDocument/2006/relationships/image" Target="../media/image155.png"/><Relationship Id="rId5" Type="http://schemas.openxmlformats.org/officeDocument/2006/relationships/image" Target="../media/image154.png"/><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159.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61.png"/><Relationship Id="rId4" Type="http://schemas.microsoft.com/office/2007/relationships/hdphoto" Target="../media/hdphoto5.wdp"/></Relationships>
</file>

<file path=ppt/slides/_rels/slide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70154" y="1793253"/>
            <a:ext cx="4947188" cy="1200329"/>
          </a:xfrm>
          <a:prstGeom prst="rect">
            <a:avLst/>
          </a:prstGeom>
          <a:noFill/>
        </p:spPr>
        <p:txBody>
          <a:bodyPr wrap="none" rtlCol="0">
            <a:spAutoFit/>
          </a:bodyPr>
          <a:lstStyle/>
          <a:p>
            <a:pPr algn="ctr"/>
            <a:r>
              <a:rPr lang="ko-KR" altLang="en-US" sz="4000" b="1" dirty="0" smtClean="0">
                <a:latin typeface="+mn-ea"/>
                <a:ea typeface="+mn-ea"/>
              </a:rPr>
              <a:t>컨소시엄</a:t>
            </a:r>
            <a:r>
              <a:rPr lang="en-US" altLang="ko-KR" sz="4000" b="1" dirty="0" smtClean="0">
                <a:latin typeface="+mn-ea"/>
                <a:ea typeface="+mn-ea"/>
              </a:rPr>
              <a:t> 2</a:t>
            </a:r>
            <a:r>
              <a:rPr lang="ko-KR" altLang="en-US" sz="4000" b="1" dirty="0" err="1" smtClean="0">
                <a:latin typeface="+mn-ea"/>
                <a:ea typeface="+mn-ea"/>
              </a:rPr>
              <a:t>항사</a:t>
            </a:r>
            <a:r>
              <a:rPr lang="ko-KR" altLang="en-US" sz="4000" b="1" dirty="0" smtClean="0">
                <a:latin typeface="+mn-ea"/>
                <a:ea typeface="+mn-ea"/>
              </a:rPr>
              <a:t> 직무</a:t>
            </a:r>
            <a:r>
              <a:rPr lang="en-US" altLang="ko-KR" sz="4000" b="1" dirty="0" smtClean="0">
                <a:latin typeface="+mn-ea"/>
                <a:ea typeface="+mn-ea"/>
              </a:rPr>
              <a:t/>
            </a:r>
            <a:br>
              <a:rPr lang="en-US" altLang="ko-KR" sz="4000" b="1" dirty="0" smtClean="0">
                <a:latin typeface="+mn-ea"/>
                <a:ea typeface="+mn-ea"/>
              </a:rPr>
            </a:br>
            <a:r>
              <a:rPr lang="en-US" altLang="ko-KR" sz="3200" b="1" dirty="0" smtClean="0">
                <a:latin typeface="+mn-ea"/>
                <a:ea typeface="+mn-ea"/>
              </a:rPr>
              <a:t>(GMDSS)</a:t>
            </a:r>
            <a:endParaRPr lang="ko-KR" altLang="en-US" sz="3200" b="1" dirty="0">
              <a:latin typeface="+mn-ea"/>
              <a:ea typeface="+mn-ea"/>
            </a:endParaRPr>
          </a:p>
        </p:txBody>
      </p:sp>
      <p:sp>
        <p:nvSpPr>
          <p:cNvPr id="6" name="직사각형 5"/>
          <p:cNvSpPr/>
          <p:nvPr/>
        </p:nvSpPr>
        <p:spPr>
          <a:xfrm>
            <a:off x="4516742" y="4500711"/>
            <a:ext cx="1645001" cy="369332"/>
          </a:xfrm>
          <a:prstGeom prst="rect">
            <a:avLst/>
          </a:prstGeom>
        </p:spPr>
        <p:txBody>
          <a:bodyPr wrap="none">
            <a:spAutoFit/>
          </a:bodyPr>
          <a:lstStyle/>
          <a:p>
            <a:pPr algn="ctr"/>
            <a:r>
              <a:rPr lang="ko-KR" altLang="en-US" b="1" dirty="0" smtClean="0">
                <a:latin typeface="+mn-ea"/>
                <a:ea typeface="+mn-ea"/>
              </a:rPr>
              <a:t>교수</a:t>
            </a:r>
            <a:r>
              <a:rPr lang="en-US" altLang="ko-KR" b="1" dirty="0" smtClean="0">
                <a:latin typeface="+mn-ea"/>
                <a:ea typeface="+mn-ea"/>
              </a:rPr>
              <a:t>: </a:t>
            </a:r>
            <a:r>
              <a:rPr lang="ko-KR" altLang="en-US" b="1" dirty="0">
                <a:latin typeface="+mn-ea"/>
                <a:ea typeface="+mn-ea"/>
              </a:rPr>
              <a:t>김 성 </a:t>
            </a:r>
            <a:r>
              <a:rPr lang="ko-KR" altLang="en-US" b="1" dirty="0" smtClean="0">
                <a:latin typeface="+mn-ea"/>
                <a:ea typeface="+mn-ea"/>
              </a:rPr>
              <a:t>화</a:t>
            </a:r>
            <a:endParaRPr lang="en-US" altLang="ko-KR" b="1" dirty="0" smtClean="0">
              <a:latin typeface="+mn-ea"/>
              <a:ea typeface="+mn-ea"/>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452" y="1332359"/>
            <a:ext cx="506412"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6564" y="2136243"/>
            <a:ext cx="4953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33937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3771195502"/>
              </p:ext>
            </p:extLst>
          </p:nvPr>
        </p:nvGraphicFramePr>
        <p:xfrm>
          <a:off x="450157" y="972319"/>
          <a:ext cx="9937104" cy="5716235"/>
        </p:xfrm>
        <a:graphic>
          <a:graphicData uri="http://schemas.openxmlformats.org/drawingml/2006/table">
            <a:tbl>
              <a:tblPr firstRow="1" bandRow="1">
                <a:tableStyleId>{5C22544A-7EE6-4342-B048-85BDC9FD1C3A}</a:tableStyleId>
              </a:tblPr>
              <a:tblGrid>
                <a:gridCol w="9937104">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1-5 MMSI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26680">
                <a:tc>
                  <a:txBody>
                    <a:bodyPr/>
                    <a:lstStyle/>
                    <a:p>
                      <a:pPr marL="0" marR="0" indent="0" algn="just" defTabSz="995690" rtl="0" eaLnBrk="1" fontAlgn="auto" latinLnBrk="1" hangingPunct="1">
                        <a:lnSpc>
                          <a:spcPct val="100000"/>
                        </a:lnSpc>
                        <a:spcBef>
                          <a:spcPts val="0"/>
                        </a:spcBef>
                        <a:spcAft>
                          <a:spcPts val="0"/>
                        </a:spcAft>
                        <a:buClrTx/>
                        <a:buSzTx/>
                        <a:buFontTx/>
                        <a:buNone/>
                        <a:tabLst/>
                        <a:defRPr/>
                      </a:pPr>
                      <a:r>
                        <a:rPr lang="en-US" altLang="ko-KR" sz="2000" b="1" kern="100" dirty="0" smtClean="0">
                          <a:solidFill>
                            <a:schemeClr val="tx1"/>
                          </a:solidFill>
                          <a:effectLst/>
                          <a:latin typeface="+mn-ea"/>
                          <a:ea typeface="+mn-ea"/>
                        </a:rPr>
                        <a:t>MMSI (Maritime Mobile Service Identity : </a:t>
                      </a:r>
                      <a:r>
                        <a:rPr lang="ko-KR" altLang="en-US" sz="2000" b="1" kern="100" dirty="0" smtClean="0">
                          <a:solidFill>
                            <a:schemeClr val="tx1"/>
                          </a:solidFill>
                          <a:effectLst/>
                          <a:latin typeface="+mn-ea"/>
                          <a:ea typeface="+mn-ea"/>
                        </a:rPr>
                        <a:t>해상 이동 업무 식별 부호</a:t>
                      </a:r>
                      <a:r>
                        <a:rPr lang="en-US" altLang="ko-KR" sz="2000" b="1" kern="100" dirty="0" smtClean="0">
                          <a:solidFill>
                            <a:schemeClr val="tx1"/>
                          </a:solidFill>
                          <a:effectLst/>
                          <a:latin typeface="+mn-ea"/>
                          <a:ea typeface="+mn-ea"/>
                        </a:rPr>
                        <a:t>)</a:t>
                      </a:r>
                    </a:p>
                    <a:p>
                      <a:pPr algn="just" latinLnBrk="1">
                        <a:spcAft>
                          <a:spcPts val="0"/>
                        </a:spcAft>
                      </a:pPr>
                      <a:endParaRPr lang="en-US" altLang="ko-KR" sz="2000" b="0" kern="100" dirty="0" smtClean="0">
                        <a:solidFill>
                          <a:schemeClr val="tx1"/>
                        </a:solidFill>
                        <a:effectLst/>
                        <a:latin typeface="+mn-ea"/>
                        <a:ea typeface="+mn-ea"/>
                      </a:endParaRPr>
                    </a:p>
                    <a:p>
                      <a:pPr algn="just" latinLnBrk="1">
                        <a:spcAft>
                          <a:spcPts val="0"/>
                        </a:spcAft>
                      </a:pPr>
                      <a:r>
                        <a:rPr lang="ko-KR" altLang="en-US" sz="2000" b="0" kern="100" dirty="0" smtClean="0">
                          <a:solidFill>
                            <a:schemeClr val="tx1"/>
                          </a:solidFill>
                          <a:effectLst/>
                          <a:latin typeface="+mn-ea"/>
                          <a:ea typeface="+mn-ea"/>
                        </a:rPr>
                        <a:t>모든 선박은 </a:t>
                      </a:r>
                      <a:r>
                        <a:rPr lang="en-US" altLang="ko-KR" sz="2000" b="0" kern="100" dirty="0" smtClean="0">
                          <a:solidFill>
                            <a:schemeClr val="tx1"/>
                          </a:solidFill>
                          <a:effectLst/>
                          <a:latin typeface="+mn-ea"/>
                          <a:ea typeface="+mn-ea"/>
                        </a:rPr>
                        <a:t>9</a:t>
                      </a:r>
                      <a:r>
                        <a:rPr lang="ko-KR" altLang="en-US" sz="2000" b="0" kern="100" dirty="0" smtClean="0">
                          <a:solidFill>
                            <a:schemeClr val="tx1"/>
                          </a:solidFill>
                          <a:effectLst/>
                          <a:latin typeface="+mn-ea"/>
                          <a:ea typeface="+mn-ea"/>
                        </a:rPr>
                        <a:t>자리의 </a:t>
                      </a:r>
                      <a:r>
                        <a:rPr lang="en-US" altLang="ko-KR" sz="2000" b="0" kern="100" dirty="0" smtClean="0">
                          <a:solidFill>
                            <a:schemeClr val="tx1"/>
                          </a:solidFill>
                          <a:effectLst/>
                          <a:latin typeface="+mn-ea"/>
                          <a:ea typeface="+mn-ea"/>
                        </a:rPr>
                        <a:t>MMSI No.</a:t>
                      </a:r>
                      <a:r>
                        <a:rPr lang="ko-KR" altLang="en-US" sz="2000" b="0" kern="100" dirty="0" smtClean="0">
                          <a:solidFill>
                            <a:schemeClr val="tx1"/>
                          </a:solidFill>
                          <a:effectLst/>
                          <a:latin typeface="+mn-ea"/>
                          <a:ea typeface="+mn-ea"/>
                        </a:rPr>
                        <a:t>를 가지고 있다</a:t>
                      </a:r>
                    </a:p>
                    <a:p>
                      <a:pPr algn="just" latinLnBrk="1">
                        <a:spcAft>
                          <a:spcPts val="0"/>
                        </a:spcAft>
                      </a:pPr>
                      <a:endParaRPr lang="en-US" altLang="ko-KR" sz="2000" b="0" kern="100" dirty="0" smtClean="0">
                        <a:solidFill>
                          <a:schemeClr val="tx1"/>
                        </a:solidFill>
                        <a:effectLst/>
                        <a:latin typeface="+mn-ea"/>
                        <a:ea typeface="+mn-ea"/>
                      </a:endParaRPr>
                    </a:p>
                    <a:p>
                      <a:pPr algn="just" latinLnBrk="1">
                        <a:spcAft>
                          <a:spcPts val="0"/>
                        </a:spcAft>
                      </a:pPr>
                      <a:r>
                        <a:rPr lang="en-US" altLang="ko-KR" sz="2000" b="0" kern="100" dirty="0" smtClean="0">
                          <a:solidFill>
                            <a:schemeClr val="tx1"/>
                          </a:solidFill>
                          <a:effectLst/>
                          <a:latin typeface="+mn-ea"/>
                          <a:ea typeface="+mn-ea"/>
                        </a:rPr>
                        <a:t>MMSI</a:t>
                      </a:r>
                      <a:r>
                        <a:rPr lang="ko-KR" altLang="en-US" sz="2000" b="0" kern="100" dirty="0" smtClean="0">
                          <a:solidFill>
                            <a:schemeClr val="tx1"/>
                          </a:solidFill>
                          <a:effectLst/>
                          <a:latin typeface="+mn-ea"/>
                          <a:ea typeface="+mn-ea"/>
                        </a:rPr>
                        <a:t>의 처음 </a:t>
                      </a:r>
                      <a:r>
                        <a:rPr lang="en-US" altLang="ko-KR" sz="2000" b="0" kern="100" dirty="0" smtClean="0">
                          <a:solidFill>
                            <a:schemeClr val="tx1"/>
                          </a:solidFill>
                          <a:effectLst/>
                          <a:latin typeface="+mn-ea"/>
                          <a:ea typeface="+mn-ea"/>
                        </a:rPr>
                        <a:t>3</a:t>
                      </a:r>
                      <a:r>
                        <a:rPr lang="ko-KR" altLang="en-US" sz="2000" b="0" kern="100" dirty="0" smtClean="0">
                          <a:solidFill>
                            <a:schemeClr val="tx1"/>
                          </a:solidFill>
                          <a:effectLst/>
                          <a:latin typeface="+mn-ea"/>
                          <a:ea typeface="+mn-ea"/>
                        </a:rPr>
                        <a:t>자리의 번호를 </a:t>
                      </a:r>
                      <a:r>
                        <a:rPr lang="en-US" altLang="ko-KR" sz="2000" b="0" kern="100" dirty="0" smtClean="0">
                          <a:solidFill>
                            <a:schemeClr val="tx1"/>
                          </a:solidFill>
                          <a:effectLst/>
                          <a:latin typeface="+mn-ea"/>
                          <a:ea typeface="+mn-ea"/>
                        </a:rPr>
                        <a:t>MID (Maritime Identification Digits)</a:t>
                      </a:r>
                      <a:r>
                        <a:rPr lang="ko-KR" altLang="en-US" sz="2000" b="0" kern="100" dirty="0" smtClean="0">
                          <a:solidFill>
                            <a:schemeClr val="tx1"/>
                          </a:solidFill>
                          <a:effectLst/>
                          <a:latin typeface="+mn-ea"/>
                          <a:ea typeface="+mn-ea"/>
                        </a:rPr>
                        <a:t>라고 한다</a:t>
                      </a:r>
                    </a:p>
                    <a:p>
                      <a:pPr algn="just" latinLnBrk="1">
                        <a:spcAft>
                          <a:spcPts val="0"/>
                        </a:spcAft>
                      </a:pPr>
                      <a:endParaRPr lang="en-US" altLang="ko-KR" sz="2000" b="0" kern="100" dirty="0" smtClean="0">
                        <a:solidFill>
                          <a:schemeClr val="tx1"/>
                        </a:solidFill>
                        <a:effectLst/>
                        <a:latin typeface="+mn-ea"/>
                        <a:ea typeface="+mn-ea"/>
                      </a:endParaRPr>
                    </a:p>
                    <a:p>
                      <a:pPr algn="just" latinLnBrk="1">
                        <a:spcAft>
                          <a:spcPts val="0"/>
                        </a:spcAft>
                      </a:pPr>
                      <a:r>
                        <a:rPr lang="ko-KR" altLang="en-US" sz="2000" b="0" kern="100" dirty="0" smtClean="0">
                          <a:solidFill>
                            <a:schemeClr val="tx1"/>
                          </a:solidFill>
                          <a:effectLst/>
                          <a:latin typeface="+mn-ea"/>
                          <a:ea typeface="+mn-ea"/>
                        </a:rPr>
                        <a:t>한국</a:t>
                      </a:r>
                      <a:r>
                        <a:rPr lang="en-US" altLang="ko-KR" sz="2000" b="0" kern="100" dirty="0" smtClean="0">
                          <a:solidFill>
                            <a:schemeClr val="tx1"/>
                          </a:solidFill>
                          <a:effectLst/>
                          <a:latin typeface="+mn-ea"/>
                          <a:ea typeface="+mn-ea"/>
                        </a:rPr>
                        <a:t>(MID : 440, 441)</a:t>
                      </a:r>
                      <a:r>
                        <a:rPr lang="ko-KR" altLang="en-US" sz="2000" b="0" kern="100" dirty="0" smtClean="0">
                          <a:solidFill>
                            <a:schemeClr val="tx1"/>
                          </a:solidFill>
                          <a:effectLst/>
                          <a:latin typeface="+mn-ea"/>
                          <a:ea typeface="+mn-ea"/>
                        </a:rPr>
                        <a:t>의 예를 보면 </a:t>
                      </a:r>
                    </a:p>
                    <a:p>
                      <a:pPr algn="l" latinLnBrk="1">
                        <a:spcAft>
                          <a:spcPts val="0"/>
                        </a:spcAft>
                      </a:pPr>
                      <a:r>
                        <a:rPr lang="ko-KR" altLang="en-US" sz="2000" b="0" kern="100" dirty="0" smtClean="0">
                          <a:solidFill>
                            <a:schemeClr val="tx1"/>
                          </a:solidFill>
                          <a:effectLst/>
                          <a:latin typeface="+mn-ea"/>
                          <a:ea typeface="+mn-ea"/>
                        </a:rPr>
                        <a:t>    </a:t>
                      </a:r>
                      <a:r>
                        <a:rPr lang="en-US" altLang="ko-KR" sz="2000" b="0" kern="100" dirty="0" smtClean="0">
                          <a:solidFill>
                            <a:srgbClr val="FF0000"/>
                          </a:solidFill>
                          <a:effectLst/>
                          <a:latin typeface="+mn-ea"/>
                          <a:ea typeface="+mn-ea"/>
                        </a:rPr>
                        <a:t>•</a:t>
                      </a:r>
                      <a:r>
                        <a:rPr lang="en-US" altLang="ko-KR" sz="2000" b="0" kern="100" dirty="0" smtClean="0">
                          <a:solidFill>
                            <a:schemeClr val="tx1"/>
                          </a:solidFill>
                          <a:effectLst/>
                          <a:latin typeface="+mn-ea"/>
                          <a:ea typeface="+mn-ea"/>
                        </a:rPr>
                        <a:t> Ship Station – </a:t>
                      </a:r>
                      <a:r>
                        <a:rPr lang="en-US" altLang="ko-KR" sz="2000" b="1" kern="100" dirty="0" smtClean="0">
                          <a:solidFill>
                            <a:srgbClr val="000099"/>
                          </a:solidFill>
                          <a:effectLst/>
                          <a:latin typeface="+mn-ea"/>
                          <a:ea typeface="+mn-ea"/>
                        </a:rPr>
                        <a:t>440</a:t>
                      </a:r>
                      <a:r>
                        <a:rPr lang="en-US" altLang="ko-KR" sz="2000" b="0" kern="100" dirty="0" smtClean="0">
                          <a:solidFill>
                            <a:schemeClr val="tx1"/>
                          </a:solidFill>
                          <a:effectLst/>
                          <a:latin typeface="+mn-ea"/>
                          <a:ea typeface="+mn-ea"/>
                        </a:rPr>
                        <a:t>123000 </a:t>
                      </a:r>
                      <a:r>
                        <a:rPr lang="en-US" altLang="ko-KR" sz="1800" b="0" kern="1200" dirty="0" smtClean="0">
                          <a:solidFill>
                            <a:schemeClr val="dk1"/>
                          </a:solidFill>
                          <a:effectLst/>
                          <a:latin typeface="+mn-ea"/>
                          <a:ea typeface="+mn-ea"/>
                          <a:cs typeface="+mn-cs"/>
                        </a:rPr>
                        <a:t>(3-digit MID and the trailing 6 digits of ship identity)</a:t>
                      </a:r>
                      <a:br>
                        <a:rPr lang="en-US" altLang="ko-KR" sz="1800" b="0" kern="1200" dirty="0" smtClean="0">
                          <a:solidFill>
                            <a:schemeClr val="dk1"/>
                          </a:solidFill>
                          <a:effectLst/>
                          <a:latin typeface="+mn-ea"/>
                          <a:ea typeface="+mn-ea"/>
                          <a:cs typeface="+mn-cs"/>
                        </a:rPr>
                      </a:br>
                      <a:r>
                        <a:rPr lang="en-US" altLang="ko-KR" sz="1800" b="0" kern="1200" dirty="0" smtClean="0">
                          <a:solidFill>
                            <a:schemeClr val="dk1"/>
                          </a:solidFill>
                          <a:effectLst/>
                          <a:latin typeface="+mn-ea"/>
                          <a:ea typeface="+mn-ea"/>
                          <a:cs typeface="+mn-cs"/>
                        </a:rPr>
                        <a:t>       (HMM DAON: MMSI </a:t>
                      </a:r>
                      <a:r>
                        <a:rPr lang="en-US" altLang="ko-KR" sz="1800" b="1" kern="1200" dirty="0" smtClean="0">
                          <a:solidFill>
                            <a:srgbClr val="000099"/>
                          </a:solidFill>
                          <a:effectLst/>
                          <a:latin typeface="+mn-ea"/>
                          <a:ea typeface="+mn-ea"/>
                          <a:cs typeface="+mn-cs"/>
                        </a:rPr>
                        <a:t>636</a:t>
                      </a:r>
                      <a:r>
                        <a:rPr lang="en-US" altLang="ko-KR" sz="1800" b="0" kern="1200" dirty="0" smtClean="0">
                          <a:solidFill>
                            <a:schemeClr val="dk1"/>
                          </a:solidFill>
                          <a:effectLst/>
                          <a:latin typeface="+mn-ea"/>
                          <a:ea typeface="+mn-ea"/>
                          <a:cs typeface="+mn-cs"/>
                        </a:rPr>
                        <a:t>020743, Liberia flag)</a:t>
                      </a:r>
                      <a:br>
                        <a:rPr lang="en-US" altLang="ko-KR" sz="1800" b="0" kern="1200" dirty="0" smtClean="0">
                          <a:solidFill>
                            <a:schemeClr val="dk1"/>
                          </a:solidFill>
                          <a:effectLst/>
                          <a:latin typeface="+mn-ea"/>
                          <a:ea typeface="+mn-ea"/>
                          <a:cs typeface="+mn-cs"/>
                        </a:rPr>
                      </a:br>
                      <a:r>
                        <a:rPr lang="en-US" altLang="ko-KR" sz="1800" b="0" kern="1200" dirty="0" smtClean="0">
                          <a:solidFill>
                            <a:schemeClr val="dk1"/>
                          </a:solidFill>
                          <a:effectLst/>
                          <a:latin typeface="+mn-ea"/>
                          <a:ea typeface="+mn-ea"/>
                          <a:cs typeface="+mn-cs"/>
                        </a:rPr>
                        <a:t>       (HMM OSLO: MMSI </a:t>
                      </a:r>
                      <a:r>
                        <a:rPr lang="en-US" altLang="ko-KR" sz="1800" b="1" kern="1200" dirty="0" smtClean="0">
                          <a:solidFill>
                            <a:srgbClr val="000099"/>
                          </a:solidFill>
                          <a:effectLst/>
                          <a:latin typeface="+mn-ea"/>
                          <a:ea typeface="+mn-ea"/>
                          <a:cs typeface="+mn-cs"/>
                        </a:rPr>
                        <a:t>371</a:t>
                      </a:r>
                      <a:r>
                        <a:rPr lang="en-US" altLang="ko-KR" sz="1800" b="0" kern="1200" dirty="0" smtClean="0">
                          <a:solidFill>
                            <a:schemeClr val="dk1"/>
                          </a:solidFill>
                          <a:effectLst/>
                          <a:latin typeface="+mn-ea"/>
                          <a:ea typeface="+mn-ea"/>
                          <a:cs typeface="+mn-cs"/>
                        </a:rPr>
                        <a:t>319000, Panama flag)</a:t>
                      </a:r>
                      <a:br>
                        <a:rPr lang="en-US" altLang="ko-KR" sz="1800" b="0" kern="1200" dirty="0" smtClean="0">
                          <a:solidFill>
                            <a:schemeClr val="dk1"/>
                          </a:solidFill>
                          <a:effectLst/>
                          <a:latin typeface="+mn-ea"/>
                          <a:ea typeface="+mn-ea"/>
                          <a:cs typeface="+mn-cs"/>
                        </a:rPr>
                      </a:br>
                      <a:r>
                        <a:rPr lang="en-US" altLang="ko-KR" sz="1800" b="0" kern="1200" dirty="0" smtClean="0">
                          <a:solidFill>
                            <a:schemeClr val="dk1"/>
                          </a:solidFill>
                          <a:effectLst/>
                          <a:latin typeface="+mn-ea"/>
                          <a:ea typeface="+mn-ea"/>
                          <a:cs typeface="+mn-cs"/>
                        </a:rPr>
                        <a:t>       (HYUNDAI COLOMBO: </a:t>
                      </a:r>
                      <a:r>
                        <a:rPr lang="en-US" altLang="ko-KR" sz="1800" b="1" kern="1200" dirty="0" smtClean="0">
                          <a:solidFill>
                            <a:srgbClr val="000099"/>
                          </a:solidFill>
                          <a:effectLst/>
                          <a:latin typeface="+mn-ea"/>
                          <a:ea typeface="+mn-ea"/>
                          <a:cs typeface="+mn-cs"/>
                        </a:rPr>
                        <a:t>441</a:t>
                      </a:r>
                      <a:r>
                        <a:rPr lang="en-US" altLang="ko-KR" sz="1800" b="0" kern="1200" dirty="0" smtClean="0">
                          <a:solidFill>
                            <a:schemeClr val="dk1"/>
                          </a:solidFill>
                          <a:effectLst/>
                          <a:latin typeface="+mn-ea"/>
                          <a:ea typeface="+mn-ea"/>
                          <a:cs typeface="+mn-cs"/>
                        </a:rPr>
                        <a:t>399000, Korea flag)</a:t>
                      </a:r>
                    </a:p>
                    <a:p>
                      <a:pPr algn="l" latinLnBrk="1">
                        <a:spcAft>
                          <a:spcPts val="0"/>
                        </a:spcAft>
                      </a:pPr>
                      <a:r>
                        <a:rPr lang="en-US" altLang="ko-KR" sz="1800" b="0" kern="1200" dirty="0" smtClean="0">
                          <a:solidFill>
                            <a:schemeClr val="dk1"/>
                          </a:solidFill>
                          <a:effectLst/>
                          <a:latin typeface="+mn-ea"/>
                          <a:ea typeface="+mn-ea"/>
                          <a:cs typeface="+mn-cs"/>
                        </a:rPr>
                        <a:t/>
                      </a:r>
                      <a:br>
                        <a:rPr lang="en-US" altLang="ko-KR" sz="1800" b="0" kern="1200" dirty="0" smtClean="0">
                          <a:solidFill>
                            <a:schemeClr val="dk1"/>
                          </a:solidFill>
                          <a:effectLst/>
                          <a:latin typeface="+mn-ea"/>
                          <a:ea typeface="+mn-ea"/>
                          <a:cs typeface="+mn-cs"/>
                        </a:rPr>
                      </a:br>
                      <a:r>
                        <a:rPr lang="en-US" altLang="ko-KR" sz="1800" b="0" kern="1200" dirty="0" smtClean="0">
                          <a:solidFill>
                            <a:schemeClr val="dk1"/>
                          </a:solidFill>
                          <a:effectLst/>
                          <a:latin typeface="+mn-ea"/>
                          <a:ea typeface="+mn-ea"/>
                          <a:cs typeface="+mn-cs"/>
                        </a:rPr>
                        <a:t>  </a:t>
                      </a:r>
                      <a:r>
                        <a:rPr lang="en-US" altLang="ko-KR" sz="2000" b="0" kern="100" dirty="0" smtClean="0">
                          <a:solidFill>
                            <a:schemeClr val="tx1"/>
                          </a:solidFill>
                          <a:effectLst/>
                          <a:latin typeface="+mn-ea"/>
                          <a:ea typeface="+mn-ea"/>
                        </a:rPr>
                        <a:t>  • Group of Ships – 044001143 </a:t>
                      </a:r>
                      <a:r>
                        <a:rPr lang="en-US" altLang="ko-KR" sz="1800" b="0" kern="100" dirty="0" smtClean="0">
                          <a:solidFill>
                            <a:schemeClr val="tx1"/>
                          </a:solidFill>
                          <a:effectLst/>
                          <a:latin typeface="+mn-ea"/>
                          <a:ea typeface="+mn-ea"/>
                        </a:rPr>
                        <a:t>(1 leading zero)</a:t>
                      </a:r>
                    </a:p>
                    <a:p>
                      <a:pPr algn="just" latinLnBrk="1">
                        <a:spcAft>
                          <a:spcPts val="0"/>
                        </a:spcAft>
                      </a:pPr>
                      <a:r>
                        <a:rPr lang="en-US" altLang="ko-KR" sz="2000" b="0" kern="100" dirty="0" smtClean="0">
                          <a:solidFill>
                            <a:schemeClr val="tx1"/>
                          </a:solidFill>
                          <a:effectLst/>
                          <a:latin typeface="+mn-ea"/>
                          <a:ea typeface="+mn-ea"/>
                        </a:rPr>
                        <a:t>    </a:t>
                      </a:r>
                      <a:r>
                        <a:rPr lang="en-US" altLang="ko-KR" sz="2000" b="0" kern="100" dirty="0" smtClean="0">
                          <a:solidFill>
                            <a:srgbClr val="FF0000"/>
                          </a:solidFill>
                          <a:effectLst/>
                          <a:latin typeface="+mn-ea"/>
                          <a:ea typeface="+mn-ea"/>
                        </a:rPr>
                        <a:t>•</a:t>
                      </a:r>
                      <a:r>
                        <a:rPr lang="en-US" altLang="ko-KR" sz="2000" b="0" kern="100" dirty="0" smtClean="0">
                          <a:solidFill>
                            <a:schemeClr val="tx1"/>
                          </a:solidFill>
                          <a:effectLst/>
                          <a:latin typeface="+mn-ea"/>
                          <a:ea typeface="+mn-ea"/>
                        </a:rPr>
                        <a:t> Coast Station – </a:t>
                      </a:r>
                      <a:r>
                        <a:rPr lang="en-US" altLang="ko-KR" sz="2000" b="1" kern="100" dirty="0" smtClean="0">
                          <a:solidFill>
                            <a:srgbClr val="000099"/>
                          </a:solidFill>
                          <a:effectLst/>
                          <a:latin typeface="+mn-ea"/>
                          <a:ea typeface="+mn-ea"/>
                        </a:rPr>
                        <a:t>00</a:t>
                      </a:r>
                      <a:r>
                        <a:rPr lang="en-US" altLang="ko-KR" sz="2000" b="0" kern="100" dirty="0" smtClean="0">
                          <a:solidFill>
                            <a:schemeClr val="tx1"/>
                          </a:solidFill>
                          <a:effectLst/>
                          <a:latin typeface="+mn-ea"/>
                          <a:ea typeface="+mn-ea"/>
                        </a:rPr>
                        <a:t>4401004 (2 leading zero) / </a:t>
                      </a:r>
                      <a:r>
                        <a:rPr lang="ko-KR" altLang="en-US" sz="2000" b="0" kern="100" dirty="0" smtClean="0">
                          <a:solidFill>
                            <a:schemeClr val="tx1"/>
                          </a:solidFill>
                          <a:effectLst/>
                          <a:latin typeface="+mn-ea"/>
                          <a:ea typeface="+mn-ea"/>
                        </a:rPr>
                        <a:t>부산해경 </a:t>
                      </a:r>
                    </a:p>
                    <a:p>
                      <a:pPr algn="just" latinLnBrk="1">
                        <a:spcAft>
                          <a:spcPts val="0"/>
                        </a:spcAft>
                      </a:pPr>
                      <a:r>
                        <a:rPr lang="ko-KR" altLang="en-US" sz="2000" b="0" kern="100" dirty="0" smtClean="0">
                          <a:solidFill>
                            <a:schemeClr val="tx1"/>
                          </a:solidFill>
                          <a:effectLst/>
                          <a:latin typeface="+mn-ea"/>
                          <a:ea typeface="+mn-ea"/>
                        </a:rPr>
                        <a:t> </a:t>
                      </a:r>
                    </a:p>
                    <a:p>
                      <a:pPr algn="just" latinLnBrk="1">
                        <a:spcAft>
                          <a:spcPts val="0"/>
                        </a:spcAft>
                      </a:pPr>
                      <a:r>
                        <a:rPr lang="en-US" altLang="ko-KR" sz="2000" b="0" kern="100" dirty="0" smtClean="0">
                          <a:solidFill>
                            <a:schemeClr val="tx1"/>
                          </a:solidFill>
                          <a:effectLst/>
                          <a:latin typeface="+mn-ea"/>
                          <a:ea typeface="+mn-ea"/>
                        </a:rPr>
                        <a:t>MMSI </a:t>
                      </a:r>
                      <a:r>
                        <a:rPr lang="ko-KR" altLang="en-US" sz="2000" b="0" kern="100" dirty="0" smtClean="0">
                          <a:solidFill>
                            <a:schemeClr val="tx1"/>
                          </a:solidFill>
                          <a:effectLst/>
                          <a:latin typeface="+mn-ea"/>
                          <a:ea typeface="+mn-ea"/>
                        </a:rPr>
                        <a:t>사용기기 </a:t>
                      </a:r>
                      <a:r>
                        <a:rPr lang="en-US" altLang="ko-KR" sz="2000" b="0" kern="100" dirty="0" smtClean="0">
                          <a:solidFill>
                            <a:schemeClr val="tx1"/>
                          </a:solidFill>
                          <a:effectLst/>
                          <a:latin typeface="+mn-ea"/>
                          <a:ea typeface="+mn-ea"/>
                        </a:rPr>
                        <a:t>: VHF, MF/HF, AIS, EPIRB</a:t>
                      </a:r>
                    </a:p>
                  </a:txBody>
                  <a:tcPr marL="80201" marR="802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슬라이드 번호 개체 틀 6"/>
          <p:cNvSpPr>
            <a:spLocks noGrp="1"/>
          </p:cNvSpPr>
          <p:nvPr>
            <p:ph type="sldNum" sz="quarter" idx="4"/>
          </p:nvPr>
        </p:nvSpPr>
        <p:spPr>
          <a:prstGeom prst="rect">
            <a:avLst/>
          </a:prstGeom>
        </p:spPr>
        <p:txBody>
          <a:bodyPr/>
          <a:lstStyle/>
          <a:p>
            <a:fld id="{31095832-68CD-478A-AD98-E2BAD6DB9178}" type="slidenum">
              <a:rPr lang="ko-KR" altLang="en-US" smtClean="0"/>
              <a:pPr/>
              <a:t>10</a:t>
            </a:fld>
            <a:endParaRPr lang="ko-KR" altLang="en-US" dirty="0"/>
          </a:p>
        </p:txBody>
      </p:sp>
      <p:sp>
        <p:nvSpPr>
          <p:cNvPr id="2" name="TextBox 1"/>
          <p:cNvSpPr txBox="1"/>
          <p:nvPr/>
        </p:nvSpPr>
        <p:spPr>
          <a:xfrm>
            <a:off x="10819308" y="1836415"/>
            <a:ext cx="2087431" cy="3108543"/>
          </a:xfrm>
          <a:prstGeom prst="rect">
            <a:avLst/>
          </a:prstGeom>
          <a:noFill/>
        </p:spPr>
        <p:txBody>
          <a:bodyPr wrap="none" rtlCol="0">
            <a:spAutoFit/>
          </a:bodyPr>
          <a:lstStyle/>
          <a:p>
            <a:r>
              <a:rPr lang="en-US" altLang="ko-KR" sz="1400" dirty="0" smtClean="0">
                <a:latin typeface="+mn-ea"/>
                <a:ea typeface="+mn-ea"/>
              </a:rPr>
              <a:t>RR 42 </a:t>
            </a:r>
            <a:r>
              <a:rPr lang="ko-KR" altLang="en-US" sz="1400" dirty="0" smtClean="0">
                <a:latin typeface="+mn-ea"/>
                <a:ea typeface="+mn-ea"/>
              </a:rPr>
              <a:t>부록</a:t>
            </a:r>
            <a:endParaRPr lang="en-US" altLang="ko-KR" sz="1400" dirty="0" smtClean="0">
              <a:latin typeface="+mn-ea"/>
              <a:ea typeface="+mn-ea"/>
            </a:endParaRPr>
          </a:p>
          <a:p>
            <a:endParaRPr lang="en-US" altLang="ko-KR" sz="1400" dirty="0">
              <a:latin typeface="+mn-ea"/>
              <a:ea typeface="+mn-ea"/>
            </a:endParaRPr>
          </a:p>
          <a:p>
            <a:r>
              <a:rPr lang="ko-KR" altLang="en-US" sz="1400" dirty="0" smtClean="0">
                <a:latin typeface="+mn-ea"/>
                <a:ea typeface="+mn-ea"/>
              </a:rPr>
              <a:t>한국의 </a:t>
            </a:r>
            <a:r>
              <a:rPr lang="en-US" altLang="ko-KR" sz="1400" dirty="0" err="1" smtClean="0">
                <a:latin typeface="+mn-ea"/>
                <a:ea typeface="+mn-ea"/>
              </a:rPr>
              <a:t>callsign</a:t>
            </a:r>
            <a:endParaRPr lang="en-US" altLang="ko-KR" sz="1400" dirty="0" smtClean="0">
              <a:latin typeface="+mn-ea"/>
              <a:ea typeface="+mn-ea"/>
            </a:endParaRPr>
          </a:p>
          <a:p>
            <a:r>
              <a:rPr lang="en-US" altLang="ko-KR" sz="1400" dirty="0" smtClean="0">
                <a:latin typeface="+mn-ea"/>
                <a:ea typeface="+mn-ea"/>
              </a:rPr>
              <a:t>6KA-6KZ</a:t>
            </a:r>
          </a:p>
          <a:p>
            <a:r>
              <a:rPr lang="en-US" altLang="ko-KR" sz="1400" dirty="0" smtClean="0">
                <a:latin typeface="+mn-ea"/>
                <a:ea typeface="+mn-ea"/>
              </a:rPr>
              <a:t>6LA-6LZ</a:t>
            </a:r>
          </a:p>
          <a:p>
            <a:r>
              <a:rPr lang="en-US" altLang="ko-KR" sz="1400" dirty="0" smtClean="0">
                <a:latin typeface="+mn-ea"/>
                <a:ea typeface="+mn-ea"/>
              </a:rPr>
              <a:t>6MA-6MZ</a:t>
            </a:r>
          </a:p>
          <a:p>
            <a:r>
              <a:rPr lang="en-US" altLang="ko-KR" sz="1400" dirty="0" smtClean="0">
                <a:latin typeface="+mn-ea"/>
                <a:ea typeface="+mn-ea"/>
              </a:rPr>
              <a:t>6NA-6NZ</a:t>
            </a:r>
          </a:p>
          <a:p>
            <a:r>
              <a:rPr lang="en-US" altLang="ko-KR" sz="1400" dirty="0" smtClean="0">
                <a:latin typeface="+mn-ea"/>
                <a:ea typeface="+mn-ea"/>
              </a:rPr>
              <a:t>D7A-D7Z</a:t>
            </a:r>
          </a:p>
          <a:p>
            <a:r>
              <a:rPr lang="en-US" altLang="ko-KR" sz="1400" dirty="0" smtClean="0">
                <a:latin typeface="+mn-ea"/>
                <a:ea typeface="+mn-ea"/>
              </a:rPr>
              <a:t>D8A-D8Z</a:t>
            </a:r>
          </a:p>
          <a:p>
            <a:r>
              <a:rPr lang="en-US" altLang="ko-KR" sz="1400" dirty="0" smtClean="0">
                <a:latin typeface="+mn-ea"/>
                <a:ea typeface="+mn-ea"/>
              </a:rPr>
              <a:t>D9A-D9Z</a:t>
            </a:r>
          </a:p>
          <a:p>
            <a:r>
              <a:rPr lang="en-US" altLang="ko-KR" sz="1400" dirty="0" smtClean="0">
                <a:latin typeface="+mn-ea"/>
                <a:ea typeface="+mn-ea"/>
              </a:rPr>
              <a:t>HLA-HLZ</a:t>
            </a:r>
          </a:p>
          <a:p>
            <a:endParaRPr lang="en-US" altLang="ko-KR" sz="1400" dirty="0">
              <a:latin typeface="+mn-ea"/>
              <a:ea typeface="+mn-ea"/>
            </a:endParaRPr>
          </a:p>
          <a:p>
            <a:r>
              <a:rPr lang="en-US" altLang="ko-KR" sz="1400" dirty="0">
                <a:latin typeface="+mn-ea"/>
                <a:ea typeface="+mn-ea"/>
              </a:rPr>
              <a:t>3</a:t>
            </a:r>
            <a:r>
              <a:rPr lang="ko-KR" altLang="en-US" sz="1400" dirty="0">
                <a:latin typeface="+mn-ea"/>
                <a:ea typeface="+mn-ea"/>
              </a:rPr>
              <a:t>자리 </a:t>
            </a:r>
            <a:r>
              <a:rPr lang="en-US" altLang="ko-KR" sz="1400" dirty="0">
                <a:latin typeface="+mn-ea"/>
                <a:ea typeface="+mn-ea"/>
              </a:rPr>
              <a:t>MID </a:t>
            </a:r>
            <a:r>
              <a:rPr lang="ko-KR" altLang="en-US" sz="1400" dirty="0">
                <a:latin typeface="+mn-ea"/>
                <a:ea typeface="+mn-ea"/>
              </a:rPr>
              <a:t>및 </a:t>
            </a:r>
            <a:endParaRPr lang="en-US" altLang="ko-KR" sz="1400" dirty="0" smtClean="0">
              <a:latin typeface="+mn-ea"/>
              <a:ea typeface="+mn-ea"/>
            </a:endParaRPr>
          </a:p>
          <a:p>
            <a:r>
              <a:rPr lang="ko-KR" altLang="en-US" sz="1400" dirty="0" smtClean="0">
                <a:latin typeface="+mn-ea"/>
                <a:ea typeface="+mn-ea"/>
              </a:rPr>
              <a:t>선박 </a:t>
            </a:r>
            <a:r>
              <a:rPr lang="ko-KR" altLang="en-US" sz="1400" dirty="0">
                <a:latin typeface="+mn-ea"/>
                <a:ea typeface="+mn-ea"/>
              </a:rPr>
              <a:t>식별의 후행 </a:t>
            </a:r>
            <a:r>
              <a:rPr lang="en-US" altLang="ko-KR" sz="1400" dirty="0">
                <a:latin typeface="+mn-ea"/>
                <a:ea typeface="+mn-ea"/>
              </a:rPr>
              <a:t>6</a:t>
            </a:r>
            <a:r>
              <a:rPr lang="ko-KR" altLang="en-US" sz="1400" dirty="0">
                <a:latin typeface="+mn-ea"/>
                <a:ea typeface="+mn-ea"/>
              </a:rPr>
              <a:t>자리</a:t>
            </a:r>
          </a:p>
        </p:txBody>
      </p:sp>
      <p:sp>
        <p:nvSpPr>
          <p:cNvPr id="3" name="TextBox 2"/>
          <p:cNvSpPr txBox="1"/>
          <p:nvPr/>
        </p:nvSpPr>
        <p:spPr>
          <a:xfrm>
            <a:off x="-1866040" y="2844527"/>
            <a:ext cx="1754839" cy="738664"/>
          </a:xfrm>
          <a:prstGeom prst="rect">
            <a:avLst/>
          </a:prstGeom>
          <a:noFill/>
        </p:spPr>
        <p:txBody>
          <a:bodyPr wrap="none" rtlCol="0">
            <a:spAutoFit/>
          </a:bodyPr>
          <a:lstStyle/>
          <a:p>
            <a:r>
              <a:rPr lang="en-US" altLang="ko-KR" sz="1400" dirty="0" smtClean="0">
                <a:latin typeface="+mn-ea"/>
                <a:ea typeface="+mn-ea"/>
              </a:rPr>
              <a:t>Non-SOLAS </a:t>
            </a:r>
            <a:r>
              <a:rPr lang="ko-KR" altLang="en-US" sz="1400" dirty="0" smtClean="0">
                <a:latin typeface="+mn-ea"/>
                <a:ea typeface="+mn-ea"/>
              </a:rPr>
              <a:t>선박은</a:t>
            </a:r>
            <a:endParaRPr lang="en-US" altLang="ko-KR" sz="1400" dirty="0" smtClean="0">
              <a:latin typeface="+mn-ea"/>
              <a:ea typeface="+mn-ea"/>
            </a:endParaRPr>
          </a:p>
          <a:p>
            <a:r>
              <a:rPr lang="ko-KR" altLang="en-US" sz="1400" dirty="0" smtClean="0">
                <a:latin typeface="+mn-ea"/>
                <a:ea typeface="+mn-ea"/>
              </a:rPr>
              <a:t>끝자리</a:t>
            </a:r>
            <a:r>
              <a:rPr lang="ko-KR" altLang="en-US" sz="1400" dirty="0">
                <a:latin typeface="+mn-ea"/>
                <a:ea typeface="+mn-ea"/>
              </a:rPr>
              <a:t>가 </a:t>
            </a:r>
            <a:r>
              <a:rPr lang="en-US" altLang="ko-KR" sz="1400" dirty="0" smtClean="0">
                <a:latin typeface="+mn-ea"/>
                <a:ea typeface="+mn-ea"/>
              </a:rPr>
              <a:t>000</a:t>
            </a:r>
            <a:r>
              <a:rPr lang="ko-KR" altLang="en-US" sz="1400" dirty="0" smtClean="0">
                <a:latin typeface="+mn-ea"/>
                <a:ea typeface="+mn-ea"/>
              </a:rPr>
              <a:t>이</a:t>
            </a:r>
            <a:endParaRPr lang="en-US" altLang="ko-KR" sz="1400" dirty="0" smtClean="0">
              <a:latin typeface="+mn-ea"/>
              <a:ea typeface="+mn-ea"/>
            </a:endParaRPr>
          </a:p>
          <a:p>
            <a:r>
              <a:rPr lang="ko-KR" altLang="en-US" sz="1400" dirty="0" smtClean="0">
                <a:latin typeface="+mn-ea"/>
                <a:ea typeface="+mn-ea"/>
              </a:rPr>
              <a:t>아니다</a:t>
            </a:r>
            <a:endParaRPr lang="ko-KR" altLang="en-US" sz="1400" dirty="0">
              <a:latin typeface="+mn-ea"/>
              <a:ea typeface="+mn-ea"/>
            </a:endParaRPr>
          </a:p>
        </p:txBody>
      </p:sp>
      <p:sp>
        <p:nvSpPr>
          <p:cNvPr id="9" name="직사각형 8"/>
          <p:cNvSpPr/>
          <p:nvPr/>
        </p:nvSpPr>
        <p:spPr>
          <a:xfrm>
            <a:off x="0" y="0"/>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4026379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3940748924"/>
              </p:ext>
            </p:extLst>
          </p:nvPr>
        </p:nvGraphicFramePr>
        <p:xfrm>
          <a:off x="641663" y="828303"/>
          <a:ext cx="9698420" cy="649956"/>
        </p:xfrm>
        <a:graphic>
          <a:graphicData uri="http://schemas.openxmlformats.org/drawingml/2006/table">
            <a:tbl>
              <a:tblPr firstRow="1" bandRow="1">
                <a:tableStyleId>{5C22544A-7EE6-4342-B048-85BDC9FD1C3A}</a:tableStyleId>
              </a:tblPr>
              <a:tblGrid>
                <a:gridCol w="9698420">
                  <a:extLst>
                    <a:ext uri="{9D8B030D-6E8A-4147-A177-3AD203B41FA5}">
                      <a16:colId xmlns:a16="http://schemas.microsoft.com/office/drawing/2014/main" val="20000"/>
                    </a:ext>
                  </a:extLst>
                </a:gridCol>
              </a:tblGrid>
              <a:tr h="649956">
                <a:tc>
                  <a:txBody>
                    <a:bodyPr/>
                    <a:lstStyle/>
                    <a:p>
                      <a:pPr latinLnBrk="1"/>
                      <a:r>
                        <a:rPr lang="en-US" altLang="ko-KR" sz="2200" dirty="0" smtClean="0">
                          <a:solidFill>
                            <a:schemeClr val="tx1"/>
                          </a:solidFill>
                          <a:latin typeface="+mn-ea"/>
                          <a:ea typeface="+mn-ea"/>
                        </a:rPr>
                        <a:t>6-3 Radio Log (Weekly)</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100</a:t>
            </a:fld>
            <a:endParaRPr lang="ko-KR" altLang="en-US" dirty="0"/>
          </a:p>
        </p:txBody>
      </p:sp>
      <p:sp>
        <p:nvSpPr>
          <p:cNvPr id="12" name="직사각형 11"/>
          <p:cNvSpPr/>
          <p:nvPr/>
        </p:nvSpPr>
        <p:spPr>
          <a:xfrm>
            <a:off x="0" y="0"/>
            <a:ext cx="2372765"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6</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Radio Log</a:t>
            </a:r>
            <a:endParaRPr lang="en-US" altLang="ko-KR" sz="2200" b="1" dirty="0">
              <a:solidFill>
                <a:schemeClr val="bg1"/>
              </a:solidFill>
              <a:latin typeface="+mn-ea"/>
              <a:ea typeface="+mn-ea"/>
            </a:endParaRPr>
          </a:p>
        </p:txBody>
      </p:sp>
      <p:pic>
        <p:nvPicPr>
          <p:cNvPr id="3" name="그림 2"/>
          <p:cNvPicPr>
            <a:picLocks noChangeAspect="1"/>
          </p:cNvPicPr>
          <p:nvPr/>
        </p:nvPicPr>
        <p:blipFill>
          <a:blip r:embed="rId2"/>
          <a:stretch>
            <a:fillRect/>
          </a:stretch>
        </p:blipFill>
        <p:spPr>
          <a:xfrm>
            <a:off x="641663" y="1324564"/>
            <a:ext cx="9698420" cy="5904656"/>
          </a:xfrm>
          <a:prstGeom prst="rect">
            <a:avLst/>
          </a:prstGeom>
          <a:ln w="3175">
            <a:solidFill>
              <a:schemeClr val="tx1"/>
            </a:solidFill>
          </a:ln>
        </p:spPr>
      </p:pic>
      <p:sp>
        <p:nvSpPr>
          <p:cNvPr id="4" name="직사각형 3"/>
          <p:cNvSpPr/>
          <p:nvPr/>
        </p:nvSpPr>
        <p:spPr bwMode="auto">
          <a:xfrm>
            <a:off x="3834532" y="6732959"/>
            <a:ext cx="792088" cy="288032"/>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5" name="TextBox 4"/>
          <p:cNvSpPr txBox="1"/>
          <p:nvPr/>
        </p:nvSpPr>
        <p:spPr>
          <a:xfrm>
            <a:off x="1890316" y="4015282"/>
            <a:ext cx="1800200" cy="523220"/>
          </a:xfrm>
          <a:prstGeom prst="rect">
            <a:avLst/>
          </a:prstGeom>
          <a:solidFill>
            <a:schemeClr val="bg1"/>
          </a:solidFill>
          <a:ln>
            <a:solidFill>
              <a:schemeClr val="tx1"/>
            </a:solidFill>
          </a:ln>
        </p:spPr>
        <p:txBody>
          <a:bodyPr wrap="square" rtlCol="0">
            <a:spAutoFit/>
          </a:bodyPr>
          <a:lstStyle/>
          <a:p>
            <a:r>
              <a:rPr lang="ko-KR" altLang="en-US" sz="1400" dirty="0" smtClean="0">
                <a:latin typeface="+mn-ea"/>
                <a:ea typeface="+mn-ea"/>
              </a:rPr>
              <a:t>방전 전류 </a:t>
            </a:r>
            <a:r>
              <a:rPr lang="en-US" altLang="ko-KR" sz="1400" dirty="0" smtClean="0">
                <a:latin typeface="+mn-ea"/>
                <a:ea typeface="+mn-ea"/>
              </a:rPr>
              <a:t>-4.15A</a:t>
            </a:r>
            <a:r>
              <a:rPr lang="ko-KR" altLang="en-US" sz="1400" dirty="0" smtClean="0">
                <a:latin typeface="+mn-ea"/>
                <a:ea typeface="+mn-ea"/>
              </a:rPr>
              <a:t>는 </a:t>
            </a:r>
            <a:r>
              <a:rPr lang="en-US" altLang="ko-KR" sz="1400" dirty="0" smtClean="0">
                <a:latin typeface="+mn-ea"/>
                <a:ea typeface="+mn-ea"/>
              </a:rPr>
              <a:t/>
            </a:r>
            <a:br>
              <a:rPr lang="en-US" altLang="ko-KR" sz="1400" dirty="0" smtClean="0">
                <a:latin typeface="+mn-ea"/>
                <a:ea typeface="+mn-ea"/>
              </a:rPr>
            </a:br>
            <a:r>
              <a:rPr lang="ko-KR" altLang="en-US" sz="1400" dirty="0" smtClean="0">
                <a:latin typeface="+mn-ea"/>
                <a:ea typeface="+mn-ea"/>
              </a:rPr>
              <a:t>기재할 필요 없음</a:t>
            </a:r>
            <a:endParaRPr lang="ko-KR" altLang="en-US" sz="1400" dirty="0">
              <a:latin typeface="+mn-ea"/>
              <a:ea typeface="+mn-ea"/>
            </a:endParaRPr>
          </a:p>
        </p:txBody>
      </p:sp>
      <p:cxnSp>
        <p:nvCxnSpPr>
          <p:cNvPr id="13" name="직선 화살표 연결선 12"/>
          <p:cNvCxnSpPr/>
          <p:nvPr/>
        </p:nvCxnSpPr>
        <p:spPr bwMode="auto">
          <a:xfrm flipH="1" flipV="1">
            <a:off x="2970436" y="4538502"/>
            <a:ext cx="1008112" cy="2194457"/>
          </a:xfrm>
          <a:prstGeom prst="straightConnector1">
            <a:avLst/>
          </a:prstGeom>
          <a:noFill/>
          <a:ln w="9525" cap="flat" cmpd="sng" algn="ctr">
            <a:solidFill>
              <a:schemeClr val="tx1"/>
            </a:solidFill>
            <a:prstDash val="solid"/>
            <a:round/>
            <a:headEnd type="none" w="med" len="med"/>
            <a:tailEnd type="triangle"/>
          </a:ln>
          <a:effectLst/>
        </p:spPr>
      </p:cxnSp>
      <p:sp>
        <p:nvSpPr>
          <p:cNvPr id="2" name="TextBox 1"/>
          <p:cNvSpPr txBox="1"/>
          <p:nvPr/>
        </p:nvSpPr>
        <p:spPr>
          <a:xfrm>
            <a:off x="10891316" y="3348583"/>
            <a:ext cx="1173719" cy="523220"/>
          </a:xfrm>
          <a:prstGeom prst="rect">
            <a:avLst/>
          </a:prstGeom>
          <a:noFill/>
        </p:spPr>
        <p:txBody>
          <a:bodyPr wrap="none" rtlCol="0">
            <a:spAutoFit/>
          </a:bodyPr>
          <a:lstStyle/>
          <a:p>
            <a:r>
              <a:rPr lang="en-US" altLang="ko-KR" sz="1400" dirty="0" smtClean="0">
                <a:latin typeface="+mn-ea"/>
                <a:ea typeface="+mn-ea"/>
              </a:rPr>
              <a:t>DC </a:t>
            </a:r>
            <a:r>
              <a:rPr lang="ko-KR" altLang="en-US" sz="1400" dirty="0" err="1" smtClean="0">
                <a:latin typeface="+mn-ea"/>
                <a:ea typeface="+mn-ea"/>
              </a:rPr>
              <a:t>방전시</a:t>
            </a:r>
            <a:endParaRPr lang="en-US" altLang="ko-KR" sz="1400" dirty="0" smtClean="0">
              <a:latin typeface="+mn-ea"/>
              <a:ea typeface="+mn-ea"/>
            </a:endParaRPr>
          </a:p>
          <a:p>
            <a:r>
              <a:rPr lang="en-US" altLang="ko-KR" sz="1400" dirty="0" smtClean="0">
                <a:latin typeface="+mn-ea"/>
                <a:ea typeface="+mn-ea"/>
              </a:rPr>
              <a:t>24.5~24.96v</a:t>
            </a:r>
            <a:endParaRPr lang="ko-KR" altLang="en-US" sz="1400" dirty="0">
              <a:latin typeface="+mn-ea"/>
              <a:ea typeface="+mn-ea"/>
            </a:endParaRPr>
          </a:p>
        </p:txBody>
      </p:sp>
    </p:spTree>
    <p:extLst>
      <p:ext uri="{BB962C8B-B14F-4D97-AF65-F5344CB8AC3E}">
        <p14:creationId xmlns:p14="http://schemas.microsoft.com/office/powerpoint/2010/main" val="29018376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2058581320"/>
              </p:ext>
            </p:extLst>
          </p:nvPr>
        </p:nvGraphicFramePr>
        <p:xfrm>
          <a:off x="641663" y="900311"/>
          <a:ext cx="9698420" cy="577948"/>
        </p:xfrm>
        <a:graphic>
          <a:graphicData uri="http://schemas.openxmlformats.org/drawingml/2006/table">
            <a:tbl>
              <a:tblPr firstRow="1" bandRow="1">
                <a:tableStyleId>{5C22544A-7EE6-4342-B048-85BDC9FD1C3A}</a:tableStyleId>
              </a:tblPr>
              <a:tblGrid>
                <a:gridCol w="9698420">
                  <a:extLst>
                    <a:ext uri="{9D8B030D-6E8A-4147-A177-3AD203B41FA5}">
                      <a16:colId xmlns:a16="http://schemas.microsoft.com/office/drawing/2014/main" val="20000"/>
                    </a:ext>
                  </a:extLst>
                </a:gridCol>
              </a:tblGrid>
              <a:tr h="577948">
                <a:tc>
                  <a:txBody>
                    <a:bodyPr/>
                    <a:lstStyle/>
                    <a:p>
                      <a:pPr latinLnBrk="1"/>
                      <a:r>
                        <a:rPr lang="en-US" altLang="ko-KR" sz="2200" dirty="0" smtClean="0">
                          <a:solidFill>
                            <a:schemeClr val="tx1"/>
                          </a:solidFill>
                          <a:latin typeface="+mn-ea"/>
                          <a:ea typeface="+mn-ea"/>
                        </a:rPr>
                        <a:t>6-4 </a:t>
                      </a:r>
                      <a:r>
                        <a:rPr lang="en-US" altLang="ko-KR" sz="2200" dirty="0">
                          <a:solidFill>
                            <a:schemeClr val="tx1"/>
                          </a:solidFill>
                          <a:latin typeface="+mn-ea"/>
                          <a:ea typeface="+mn-ea"/>
                        </a:rPr>
                        <a:t>Radio Log (Monthly)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101</a:t>
            </a:fld>
            <a:endParaRPr lang="ko-KR" altLang="en-US" dirty="0"/>
          </a:p>
        </p:txBody>
      </p:sp>
      <p:pic>
        <p:nvPicPr>
          <p:cNvPr id="2" name="그림 1"/>
          <p:cNvPicPr>
            <a:picLocks noChangeAspect="1"/>
          </p:cNvPicPr>
          <p:nvPr/>
        </p:nvPicPr>
        <p:blipFill>
          <a:blip r:embed="rId2"/>
          <a:stretch>
            <a:fillRect/>
          </a:stretch>
        </p:blipFill>
        <p:spPr>
          <a:xfrm>
            <a:off x="641663" y="1478259"/>
            <a:ext cx="9698420" cy="5830764"/>
          </a:xfrm>
          <a:prstGeom prst="rect">
            <a:avLst/>
          </a:prstGeom>
          <a:ln w="3175">
            <a:solidFill>
              <a:schemeClr val="tx1"/>
            </a:solidFill>
          </a:ln>
        </p:spPr>
      </p:pic>
      <p:sp>
        <p:nvSpPr>
          <p:cNvPr id="6" name="직사각형 5"/>
          <p:cNvSpPr/>
          <p:nvPr/>
        </p:nvSpPr>
        <p:spPr>
          <a:xfrm>
            <a:off x="0" y="-25605"/>
            <a:ext cx="257314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6</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Radio Log</a:t>
            </a:r>
          </a:p>
        </p:txBody>
      </p:sp>
      <p:sp>
        <p:nvSpPr>
          <p:cNvPr id="3" name="TextBox 2"/>
          <p:cNvSpPr txBox="1"/>
          <p:nvPr/>
        </p:nvSpPr>
        <p:spPr>
          <a:xfrm>
            <a:off x="1530276" y="6732959"/>
            <a:ext cx="870751" cy="246221"/>
          </a:xfrm>
          <a:prstGeom prst="rect">
            <a:avLst/>
          </a:prstGeom>
        </p:spPr>
        <p:txBody>
          <a:bodyPr wrap="none" rtlCol="0">
            <a:spAutoFit/>
          </a:bodyPr>
          <a:lstStyle/>
          <a:p>
            <a:r>
              <a:rPr lang="en-US" altLang="ko-KR" sz="1000" dirty="0" smtClean="0">
                <a:latin typeface="+mn-ea"/>
                <a:ea typeface="+mn-ea"/>
              </a:rPr>
              <a:t>Discharging</a:t>
            </a:r>
            <a:endParaRPr lang="ko-KR" altLang="en-US" sz="1000" dirty="0">
              <a:latin typeface="+mn-ea"/>
              <a:ea typeface="+mn-ea"/>
            </a:endParaRPr>
          </a:p>
        </p:txBody>
      </p:sp>
    </p:spTree>
    <p:extLst>
      <p:ext uri="{BB962C8B-B14F-4D97-AF65-F5344CB8AC3E}">
        <p14:creationId xmlns:p14="http://schemas.microsoft.com/office/powerpoint/2010/main" val="3731661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2668958691"/>
              </p:ext>
            </p:extLst>
          </p:nvPr>
        </p:nvGraphicFramePr>
        <p:xfrm>
          <a:off x="641663" y="756890"/>
          <a:ext cx="9698420" cy="486598"/>
        </p:xfrm>
        <a:graphic>
          <a:graphicData uri="http://schemas.openxmlformats.org/drawingml/2006/table">
            <a:tbl>
              <a:tblPr firstRow="1" bandRow="1">
                <a:tableStyleId>{5C22544A-7EE6-4342-B048-85BDC9FD1C3A}</a:tableStyleId>
              </a:tblPr>
              <a:tblGrid>
                <a:gridCol w="9698420">
                  <a:extLst>
                    <a:ext uri="{9D8B030D-6E8A-4147-A177-3AD203B41FA5}">
                      <a16:colId xmlns:a16="http://schemas.microsoft.com/office/drawing/2014/main" val="20000"/>
                    </a:ext>
                  </a:extLst>
                </a:gridCol>
              </a:tblGrid>
              <a:tr h="486598">
                <a:tc>
                  <a:txBody>
                    <a:bodyPr/>
                    <a:lstStyle/>
                    <a:p>
                      <a:pPr latinLnBrk="1"/>
                      <a:r>
                        <a:rPr lang="en-US" altLang="ko-KR" sz="2200" dirty="0" smtClean="0">
                          <a:solidFill>
                            <a:schemeClr val="tx1"/>
                          </a:solidFill>
                          <a:latin typeface="+mn-ea"/>
                          <a:ea typeface="+mn-ea"/>
                        </a:rPr>
                        <a:t>6-5 </a:t>
                      </a:r>
                      <a:r>
                        <a:rPr lang="en-US" altLang="ko-KR" sz="2200" dirty="0">
                          <a:solidFill>
                            <a:schemeClr val="tx1"/>
                          </a:solidFill>
                          <a:latin typeface="+mn-ea"/>
                          <a:ea typeface="+mn-ea"/>
                        </a:rPr>
                        <a:t>Radio Log (Annual)</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102</a:t>
            </a:fld>
            <a:endParaRPr lang="ko-KR" altLang="en-US" dirty="0"/>
          </a:p>
        </p:txBody>
      </p:sp>
      <p:sp>
        <p:nvSpPr>
          <p:cNvPr id="2" name="직사각형 1"/>
          <p:cNvSpPr/>
          <p:nvPr/>
        </p:nvSpPr>
        <p:spPr bwMode="auto">
          <a:xfrm>
            <a:off x="4698628" y="756295"/>
            <a:ext cx="4824536" cy="9361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9" name="직사각형 8"/>
          <p:cNvSpPr/>
          <p:nvPr/>
        </p:nvSpPr>
        <p:spPr bwMode="auto">
          <a:xfrm>
            <a:off x="4932754" y="270293"/>
            <a:ext cx="5286117" cy="97319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80147" tIns="40074" rIns="80147" bIns="40074" numCol="1" rtlCol="0" anchor="t" anchorCtr="0" compatLnSpc="1">
            <a:prstTxWarp prst="textNoShape">
              <a:avLst/>
            </a:prstTxWarp>
          </a:bodyPr>
          <a:lstStyle/>
          <a:p>
            <a:pPr marL="500920" indent="-500920" defTabSz="801472" fontAlgn="base">
              <a:spcBef>
                <a:spcPct val="20000"/>
              </a:spcBef>
              <a:spcAft>
                <a:spcPct val="0"/>
              </a:spcAft>
              <a:buClr>
                <a:schemeClr val="accent2"/>
              </a:buClr>
            </a:pPr>
            <a:r>
              <a:rPr kumimoji="1" lang="en-US" altLang="ko-KR" sz="1400" b="1" dirty="0">
                <a:solidFill>
                  <a:srgbClr val="0000C4"/>
                </a:solidFill>
                <a:latin typeface="+mn-ea"/>
                <a:ea typeface="+mn-ea"/>
              </a:rPr>
              <a:t>※ Battery capacity </a:t>
            </a:r>
            <a:r>
              <a:rPr kumimoji="1" lang="ko-KR" altLang="en-US" sz="1400" b="1" dirty="0" smtClean="0">
                <a:solidFill>
                  <a:srgbClr val="0000C4"/>
                </a:solidFill>
                <a:latin typeface="+mn-ea"/>
                <a:ea typeface="+mn-ea"/>
              </a:rPr>
              <a:t>점검 시 </a:t>
            </a:r>
            <a:r>
              <a:rPr kumimoji="1" lang="en-US" altLang="ko-KR" sz="1400" b="1" dirty="0">
                <a:solidFill>
                  <a:srgbClr val="0000C4"/>
                </a:solidFill>
                <a:latin typeface="+mn-ea"/>
                <a:ea typeface="+mn-ea"/>
              </a:rPr>
              <a:t>3</a:t>
            </a:r>
            <a:r>
              <a:rPr kumimoji="1" lang="ko-KR" altLang="en-US" sz="1400" b="1" dirty="0">
                <a:solidFill>
                  <a:srgbClr val="0000C4"/>
                </a:solidFill>
                <a:latin typeface="+mn-ea"/>
                <a:ea typeface="+mn-ea"/>
              </a:rPr>
              <a:t>기사로부터 연락 받으면</a:t>
            </a:r>
            <a:endParaRPr kumimoji="1" lang="en-US" altLang="ko-KR" sz="1400" b="1" dirty="0">
              <a:solidFill>
                <a:srgbClr val="0000C4"/>
              </a:solidFill>
              <a:latin typeface="+mn-ea"/>
              <a:ea typeface="+mn-ea"/>
            </a:endParaRPr>
          </a:p>
          <a:p>
            <a:pPr marL="500920" indent="-500920" defTabSz="801472" fontAlgn="base">
              <a:spcBef>
                <a:spcPct val="20000"/>
              </a:spcBef>
              <a:spcAft>
                <a:spcPct val="0"/>
              </a:spcAft>
              <a:buClr>
                <a:schemeClr val="accent2"/>
              </a:buClr>
            </a:pPr>
            <a:r>
              <a:rPr kumimoji="1" lang="en-US" altLang="ko-KR" sz="1400" b="1" dirty="0">
                <a:solidFill>
                  <a:srgbClr val="0000C4"/>
                </a:solidFill>
                <a:latin typeface="+mn-ea"/>
                <a:ea typeface="+mn-ea"/>
              </a:rPr>
              <a:t>   2</a:t>
            </a:r>
            <a:r>
              <a:rPr kumimoji="1" lang="ko-KR" altLang="en-US" sz="1400" b="1" dirty="0" err="1">
                <a:solidFill>
                  <a:srgbClr val="0000C4"/>
                </a:solidFill>
                <a:latin typeface="+mn-ea"/>
                <a:ea typeface="+mn-ea"/>
              </a:rPr>
              <a:t>항사는</a:t>
            </a:r>
            <a:r>
              <a:rPr kumimoji="1" lang="ko-KR" altLang="en-US" sz="1400" b="1" dirty="0">
                <a:solidFill>
                  <a:srgbClr val="0000C4"/>
                </a:solidFill>
                <a:latin typeface="+mn-ea"/>
                <a:ea typeface="+mn-ea"/>
              </a:rPr>
              <a:t> </a:t>
            </a:r>
            <a:r>
              <a:rPr kumimoji="1" lang="en-US" altLang="ko-KR" sz="1400" b="1" dirty="0">
                <a:solidFill>
                  <a:srgbClr val="0000C4"/>
                </a:solidFill>
                <a:latin typeface="+mn-ea"/>
                <a:ea typeface="+mn-ea"/>
              </a:rPr>
              <a:t>Radio battery charger</a:t>
            </a:r>
            <a:r>
              <a:rPr kumimoji="1" lang="ko-KR" altLang="en-US" sz="1400" b="1" dirty="0">
                <a:solidFill>
                  <a:srgbClr val="0000C4"/>
                </a:solidFill>
                <a:latin typeface="+mn-ea"/>
                <a:ea typeface="+mn-ea"/>
              </a:rPr>
              <a:t>의 </a:t>
            </a:r>
            <a:r>
              <a:rPr kumimoji="1" lang="en-US" altLang="ko-KR" sz="1400" b="1" dirty="0">
                <a:solidFill>
                  <a:srgbClr val="0000C4"/>
                </a:solidFill>
                <a:latin typeface="+mn-ea"/>
                <a:ea typeface="+mn-ea"/>
              </a:rPr>
              <a:t>AC/DC </a:t>
            </a:r>
            <a:r>
              <a:rPr kumimoji="1" lang="ko-KR" altLang="en-US" sz="1400" b="1" dirty="0">
                <a:solidFill>
                  <a:srgbClr val="0000C4"/>
                </a:solidFill>
                <a:latin typeface="+mn-ea"/>
                <a:ea typeface="+mn-ea"/>
              </a:rPr>
              <a:t>차단하고</a:t>
            </a:r>
            <a:endParaRPr kumimoji="1" lang="en-US" altLang="ko-KR" sz="1400" b="1" dirty="0">
              <a:solidFill>
                <a:srgbClr val="0000C4"/>
              </a:solidFill>
              <a:latin typeface="+mn-ea"/>
              <a:ea typeface="+mn-ea"/>
            </a:endParaRPr>
          </a:p>
          <a:p>
            <a:pPr marL="500920" indent="-500920" defTabSz="801472" fontAlgn="base">
              <a:spcBef>
                <a:spcPct val="20000"/>
              </a:spcBef>
              <a:spcAft>
                <a:spcPct val="0"/>
              </a:spcAft>
              <a:buClr>
                <a:schemeClr val="accent2"/>
              </a:buClr>
            </a:pPr>
            <a:r>
              <a:rPr kumimoji="1" lang="ko-KR" altLang="en-US" sz="1400" b="1" dirty="0">
                <a:solidFill>
                  <a:srgbClr val="0000C4"/>
                </a:solidFill>
                <a:latin typeface="+mn-ea"/>
                <a:ea typeface="+mn-ea"/>
              </a:rPr>
              <a:t>   점검이 끝나면 반드시 </a:t>
            </a:r>
            <a:r>
              <a:rPr kumimoji="1" lang="en-US" altLang="ko-KR" sz="1400" b="1" dirty="0">
                <a:solidFill>
                  <a:srgbClr val="0000C4"/>
                </a:solidFill>
                <a:latin typeface="+mn-ea"/>
                <a:ea typeface="+mn-ea"/>
              </a:rPr>
              <a:t>AC/DC breaker </a:t>
            </a:r>
            <a:r>
              <a:rPr kumimoji="1" lang="ko-KR" altLang="en-US" sz="1400" b="1" dirty="0">
                <a:solidFill>
                  <a:srgbClr val="0000C4"/>
                </a:solidFill>
                <a:latin typeface="+mn-ea"/>
                <a:ea typeface="+mn-ea"/>
              </a:rPr>
              <a:t>다시 </a:t>
            </a:r>
            <a:r>
              <a:rPr kumimoji="1" lang="en-US" altLang="ko-KR" sz="1400" b="1" dirty="0">
                <a:solidFill>
                  <a:srgbClr val="0000C4"/>
                </a:solidFill>
                <a:latin typeface="+mn-ea"/>
                <a:ea typeface="+mn-ea"/>
              </a:rPr>
              <a:t>ON </a:t>
            </a:r>
            <a:r>
              <a:rPr kumimoji="1" lang="ko-KR" altLang="en-US" sz="1400" b="1" dirty="0">
                <a:solidFill>
                  <a:srgbClr val="0000C4"/>
                </a:solidFill>
                <a:latin typeface="+mn-ea"/>
                <a:ea typeface="+mn-ea"/>
              </a:rPr>
              <a:t>시킨다</a:t>
            </a:r>
            <a:endParaRPr kumimoji="1" lang="en-US" altLang="ko-KR" sz="1400" b="1" dirty="0">
              <a:solidFill>
                <a:srgbClr val="0000C4"/>
              </a:solidFill>
              <a:latin typeface="+mn-ea"/>
              <a:ea typeface="+mn-ea"/>
            </a:endParaRPr>
          </a:p>
          <a:p>
            <a:pPr marL="500920" indent="-500920" defTabSz="801472" fontAlgn="base">
              <a:spcBef>
                <a:spcPct val="20000"/>
              </a:spcBef>
              <a:spcAft>
                <a:spcPct val="0"/>
              </a:spcAft>
              <a:buClr>
                <a:schemeClr val="accent2"/>
              </a:buClr>
            </a:pPr>
            <a:endParaRPr kumimoji="1" lang="ko-KR" altLang="en-US" sz="1400" b="1" dirty="0">
              <a:solidFill>
                <a:srgbClr val="0000C4"/>
              </a:solidFill>
              <a:latin typeface="+mn-ea"/>
              <a:ea typeface="+mn-ea"/>
            </a:endParaRPr>
          </a:p>
        </p:txBody>
      </p:sp>
      <p:cxnSp>
        <p:nvCxnSpPr>
          <p:cNvPr id="11" name="직선 화살표 연결선 10"/>
          <p:cNvCxnSpPr/>
          <p:nvPr/>
        </p:nvCxnSpPr>
        <p:spPr bwMode="auto">
          <a:xfrm flipH="1">
            <a:off x="8299028" y="1177210"/>
            <a:ext cx="720080" cy="1451293"/>
          </a:xfrm>
          <a:prstGeom prst="straightConnector1">
            <a:avLst/>
          </a:prstGeom>
          <a:noFill/>
          <a:ln w="19050" cap="flat" cmpd="sng" algn="ctr">
            <a:solidFill>
              <a:schemeClr val="tx1"/>
            </a:solidFill>
            <a:prstDash val="solid"/>
            <a:round/>
            <a:headEnd type="none" w="med" len="med"/>
            <a:tailEnd type="arrow"/>
          </a:ln>
          <a:effectLst/>
        </p:spPr>
      </p:cxnSp>
      <p:sp>
        <p:nvSpPr>
          <p:cNvPr id="12" name="직사각형 11"/>
          <p:cNvSpPr/>
          <p:nvPr/>
        </p:nvSpPr>
        <p:spPr>
          <a:xfrm>
            <a:off x="0" y="-25605"/>
            <a:ext cx="257314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6</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Radio Log</a:t>
            </a:r>
          </a:p>
        </p:txBody>
      </p:sp>
      <p:pic>
        <p:nvPicPr>
          <p:cNvPr id="6" name="그림 5"/>
          <p:cNvPicPr>
            <a:picLocks noChangeAspect="1"/>
          </p:cNvPicPr>
          <p:nvPr/>
        </p:nvPicPr>
        <p:blipFill>
          <a:blip r:embed="rId2"/>
          <a:stretch>
            <a:fillRect/>
          </a:stretch>
        </p:blipFill>
        <p:spPr>
          <a:xfrm>
            <a:off x="641663" y="1243487"/>
            <a:ext cx="9698419" cy="5955465"/>
          </a:xfrm>
          <a:prstGeom prst="rect">
            <a:avLst/>
          </a:prstGeom>
          <a:ln>
            <a:solidFill>
              <a:schemeClr val="tx1"/>
            </a:solidFill>
          </a:ln>
        </p:spPr>
      </p:pic>
      <p:sp>
        <p:nvSpPr>
          <p:cNvPr id="5" name="TextBox 4"/>
          <p:cNvSpPr txBox="1"/>
          <p:nvPr/>
        </p:nvSpPr>
        <p:spPr>
          <a:xfrm>
            <a:off x="3749449" y="4220525"/>
            <a:ext cx="4549579" cy="276999"/>
          </a:xfrm>
          <a:prstGeom prst="rect">
            <a:avLst/>
          </a:prstGeom>
          <a:solidFill>
            <a:schemeClr val="bg1"/>
          </a:solidFill>
          <a:ln w="25400">
            <a:solidFill>
              <a:srgbClr val="FF0000"/>
            </a:solidFill>
          </a:ln>
        </p:spPr>
        <p:txBody>
          <a:bodyPr wrap="none" rtlCol="0">
            <a:spAutoFit/>
          </a:bodyPr>
          <a:lstStyle/>
          <a:p>
            <a:r>
              <a:rPr lang="en-US" altLang="ko-KR" sz="1200" b="1" dirty="0">
                <a:latin typeface="+mn-ea"/>
                <a:ea typeface="+mn-ea"/>
              </a:rPr>
              <a:t>SOLAS </a:t>
            </a:r>
            <a:r>
              <a:rPr lang="ko-KR" altLang="en-US" sz="1200" b="1" dirty="0">
                <a:latin typeface="+mn-ea"/>
                <a:ea typeface="+mn-ea"/>
              </a:rPr>
              <a:t>규정</a:t>
            </a:r>
            <a:r>
              <a:rPr lang="en-US" altLang="ko-KR" sz="1200" b="1" dirty="0">
                <a:latin typeface="+mn-ea"/>
                <a:ea typeface="+mn-ea"/>
              </a:rPr>
              <a:t>: 1</a:t>
            </a:r>
            <a:r>
              <a:rPr lang="ko-KR" altLang="en-US" sz="1200" b="1" dirty="0">
                <a:latin typeface="+mn-ea"/>
                <a:ea typeface="+mn-ea"/>
              </a:rPr>
              <a:t>년마다 </a:t>
            </a:r>
            <a:r>
              <a:rPr lang="en-US" altLang="ko-KR" sz="1200" b="1" dirty="0">
                <a:latin typeface="+mn-ea"/>
                <a:ea typeface="+mn-ea"/>
              </a:rPr>
              <a:t>Radio Battery Capacity</a:t>
            </a:r>
            <a:r>
              <a:rPr lang="ko-KR" altLang="en-US" sz="1200" b="1" dirty="0">
                <a:latin typeface="+mn-ea"/>
                <a:ea typeface="+mn-ea"/>
              </a:rPr>
              <a:t>를 점검해야 함 </a:t>
            </a:r>
            <a:r>
              <a:rPr lang="en-US" altLang="ko-KR" sz="1200" b="1" dirty="0">
                <a:latin typeface="+mn-ea"/>
                <a:ea typeface="+mn-ea"/>
              </a:rPr>
              <a:t> </a:t>
            </a:r>
            <a:endParaRPr lang="ko-KR" altLang="en-US" sz="1200" b="1" dirty="0">
              <a:latin typeface="+mn-ea"/>
              <a:ea typeface="+mn-ea"/>
            </a:endParaRPr>
          </a:p>
        </p:txBody>
      </p:sp>
    </p:spTree>
    <p:extLst>
      <p:ext uri="{BB962C8B-B14F-4D97-AF65-F5344CB8AC3E}">
        <p14:creationId xmlns:p14="http://schemas.microsoft.com/office/powerpoint/2010/main" val="3327421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nvPr>
        </p:nvGraphicFramePr>
        <p:xfrm>
          <a:off x="462556" y="684287"/>
          <a:ext cx="9768285" cy="5976664"/>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976664">
                <a:tc>
                  <a:txBody>
                    <a:bodyPr/>
                    <a:lstStyle/>
                    <a:p>
                      <a:pPr marL="0" indent="0" latinLnBrk="1">
                        <a:buFont typeface="+mj-lt"/>
                        <a:buNone/>
                      </a:pPr>
                      <a:r>
                        <a:rPr lang="en-US" altLang="ko-KR" sz="1800" b="1" dirty="0" smtClean="0">
                          <a:solidFill>
                            <a:schemeClr val="tx1"/>
                          </a:solidFill>
                          <a:effectLst/>
                          <a:latin typeface="+mn-ea"/>
                          <a:ea typeface="+mn-ea"/>
                        </a:rPr>
                        <a:t>1. </a:t>
                      </a:r>
                      <a:r>
                        <a:rPr lang="ko-KR" altLang="en-US" sz="1800" b="1" dirty="0" smtClean="0">
                          <a:solidFill>
                            <a:schemeClr val="tx1"/>
                          </a:solidFill>
                          <a:effectLst/>
                          <a:latin typeface="+mn-ea"/>
                          <a:ea typeface="+mn-ea"/>
                        </a:rPr>
                        <a:t>선박 보안 경보 시스템이 활성화되면 다음을 수행해야 한다</a:t>
                      </a:r>
                      <a:endParaRPr lang="en-US" altLang="ko-KR" sz="1800" b="1"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1) </a:t>
                      </a:r>
                      <a:r>
                        <a:rPr lang="ko-KR" altLang="en-US" sz="1800" b="0" dirty="0" err="1" smtClean="0">
                          <a:solidFill>
                            <a:schemeClr val="tx1"/>
                          </a:solidFill>
                          <a:effectLst/>
                          <a:latin typeface="+mn-ea"/>
                          <a:ea typeface="+mn-ea"/>
                        </a:rPr>
                        <a:t>주관청이</a:t>
                      </a:r>
                      <a:r>
                        <a:rPr lang="ko-KR" altLang="en-US" sz="1800" b="0" dirty="0" smtClean="0">
                          <a:solidFill>
                            <a:schemeClr val="tx1"/>
                          </a:solidFill>
                          <a:effectLst/>
                          <a:latin typeface="+mn-ea"/>
                          <a:ea typeface="+mn-ea"/>
                        </a:rPr>
                        <a:t> 지정한 권한 있는 당국에 </a:t>
                      </a:r>
                      <a:r>
                        <a:rPr lang="en-US" altLang="ko-KR" sz="1800" b="0" dirty="0" smtClean="0">
                          <a:solidFill>
                            <a:schemeClr val="tx1"/>
                          </a:solidFill>
                          <a:effectLst/>
                          <a:latin typeface="+mn-ea"/>
                          <a:ea typeface="+mn-ea"/>
                        </a:rPr>
                        <a:t>Ship-to-Shore Security Alert</a:t>
                      </a:r>
                      <a:r>
                        <a:rPr lang="ko-KR" altLang="en-US" sz="1800" b="0" dirty="0" smtClean="0">
                          <a:solidFill>
                            <a:schemeClr val="tx1"/>
                          </a:solidFill>
                          <a:effectLst/>
                          <a:latin typeface="+mn-ea"/>
                          <a:ea typeface="+mn-ea"/>
                        </a:rPr>
                        <a:t>를 발령하고 전송한다</a:t>
                      </a:r>
                      <a:r>
                        <a:rPr lang="en-US" altLang="ko-KR" sz="1800" b="0" dirty="0" smtClean="0">
                          <a:solidFill>
                            <a:schemeClr val="tx1"/>
                          </a:solidFill>
                          <a:effectLst/>
                          <a:latin typeface="+mn-ea"/>
                          <a:ea typeface="+mn-ea"/>
                        </a:rPr>
                        <a:t>. </a:t>
                      </a:r>
                      <a:br>
                        <a:rPr lang="en-US" altLang="ko-KR" sz="1800" b="0" dirty="0" smtClean="0">
                          <a:solidFill>
                            <a:schemeClr val="tx1"/>
                          </a:solidFill>
                          <a:effectLst/>
                          <a:latin typeface="+mn-ea"/>
                          <a:ea typeface="+mn-ea"/>
                        </a:rPr>
                      </a:b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이러한 상황에서는 회사를</a:t>
                      </a: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포함할 수 있으며 선박 및 선박의 위치를 식별하고 선박이 </a:t>
                      </a:r>
                      <a:r>
                        <a:rPr lang="en-US" altLang="ko-KR" sz="1800" b="0" dirty="0" smtClean="0">
                          <a:solidFill>
                            <a:schemeClr val="tx1"/>
                          </a:solidFill>
                          <a:effectLst/>
                          <a:latin typeface="+mn-ea"/>
                          <a:ea typeface="+mn-ea"/>
                        </a:rPr>
                        <a:t/>
                      </a:r>
                      <a:br>
                        <a:rPr lang="en-US" altLang="ko-KR" sz="1800" b="0" dirty="0" smtClean="0">
                          <a:solidFill>
                            <a:schemeClr val="tx1"/>
                          </a:solidFill>
                          <a:effectLst/>
                          <a:latin typeface="+mn-ea"/>
                          <a:ea typeface="+mn-ea"/>
                        </a:rPr>
                      </a:b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위협받고 있거나 위태롭다는 것을 나타낸다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2) </a:t>
                      </a:r>
                      <a:r>
                        <a:rPr lang="ko-KR" altLang="en-US" sz="1800" b="0" dirty="0" smtClean="0">
                          <a:solidFill>
                            <a:schemeClr val="tx1"/>
                          </a:solidFill>
                          <a:effectLst/>
                          <a:latin typeface="+mn-ea"/>
                          <a:ea typeface="+mn-ea"/>
                        </a:rPr>
                        <a:t>다른</a:t>
                      </a: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선박에는 선박 보안 경보가 전송되지 않는다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3) SSAS</a:t>
                      </a:r>
                      <a:r>
                        <a:rPr lang="ko-KR" altLang="en-US" sz="1800" b="0" dirty="0" smtClean="0">
                          <a:solidFill>
                            <a:schemeClr val="tx1"/>
                          </a:solidFill>
                          <a:effectLst/>
                          <a:latin typeface="+mn-ea"/>
                          <a:ea typeface="+mn-ea"/>
                        </a:rPr>
                        <a:t>를 작동시켜도 선상에서는 경보가 울리지 않는다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4) </a:t>
                      </a:r>
                      <a:r>
                        <a:rPr lang="ko-KR" altLang="en-US" sz="1800" b="0" dirty="0" smtClean="0">
                          <a:solidFill>
                            <a:schemeClr val="tx1"/>
                          </a:solidFill>
                          <a:effectLst/>
                          <a:latin typeface="+mn-ea"/>
                          <a:ea typeface="+mn-ea"/>
                        </a:rPr>
                        <a:t>비활성화 및</a:t>
                      </a:r>
                      <a:r>
                        <a:rPr lang="en-US" altLang="ko-KR" sz="1800" b="0" dirty="0" smtClean="0">
                          <a:solidFill>
                            <a:schemeClr val="tx1"/>
                          </a:solidFill>
                          <a:effectLst/>
                          <a:latin typeface="+mn-ea"/>
                          <a:ea typeface="+mn-ea"/>
                        </a:rPr>
                        <a:t>/</a:t>
                      </a:r>
                      <a:r>
                        <a:rPr lang="ko-KR" altLang="en-US" sz="1800" b="0" dirty="0" smtClean="0">
                          <a:solidFill>
                            <a:schemeClr val="tx1"/>
                          </a:solidFill>
                          <a:effectLst/>
                          <a:latin typeface="+mn-ea"/>
                          <a:ea typeface="+mn-ea"/>
                        </a:rPr>
                        <a:t>또는 재설정될 때까지 </a:t>
                      </a:r>
                      <a:r>
                        <a:rPr lang="en-US" altLang="ko-KR" sz="1800" b="0" dirty="0" smtClean="0">
                          <a:solidFill>
                            <a:schemeClr val="tx1"/>
                          </a:solidFill>
                          <a:effectLst/>
                          <a:latin typeface="+mn-ea"/>
                          <a:ea typeface="+mn-ea"/>
                        </a:rPr>
                        <a:t>Ship security alert</a:t>
                      </a:r>
                      <a:r>
                        <a:rPr lang="ko-KR" altLang="en-US" sz="1800" b="0" dirty="0" smtClean="0">
                          <a:solidFill>
                            <a:schemeClr val="tx1"/>
                          </a:solidFill>
                          <a:effectLst/>
                          <a:latin typeface="+mn-ea"/>
                          <a:ea typeface="+mn-ea"/>
                        </a:rPr>
                        <a:t>는 계속 전송된다</a:t>
                      </a:r>
                      <a:r>
                        <a:rPr lang="en-US" altLang="ko-KR" sz="1800" b="0" dirty="0" smtClean="0">
                          <a:solidFill>
                            <a:schemeClr val="tx1"/>
                          </a:solidFill>
                          <a:effectLst/>
                          <a:latin typeface="+mn-ea"/>
                          <a:ea typeface="+mn-ea"/>
                        </a:rPr>
                        <a:t>.</a:t>
                      </a:r>
                    </a:p>
                    <a:p>
                      <a:pPr marL="0" indent="0" latinLnBrk="1">
                        <a:buNone/>
                      </a:pPr>
                      <a:endParaRPr lang="en-US" altLang="ko-KR" sz="1800" b="0" dirty="0" smtClean="0">
                        <a:solidFill>
                          <a:schemeClr val="tx1"/>
                        </a:solidFill>
                        <a:effectLst/>
                        <a:latin typeface="+mn-ea"/>
                        <a:ea typeface="+mn-ea"/>
                      </a:endParaRPr>
                    </a:p>
                    <a:p>
                      <a:pPr marL="0" indent="0" latinLnBrk="1">
                        <a:buNone/>
                      </a:pPr>
                      <a:r>
                        <a:rPr lang="en-US" altLang="ko-KR" sz="1800" b="1" dirty="0" smtClean="0">
                          <a:solidFill>
                            <a:schemeClr val="tx1"/>
                          </a:solidFill>
                          <a:effectLst/>
                          <a:latin typeface="+mn-ea"/>
                          <a:ea typeface="+mn-ea"/>
                        </a:rPr>
                        <a:t>2. </a:t>
                      </a:r>
                      <a:r>
                        <a:rPr lang="ko-KR" altLang="en-US" sz="1800" b="1" dirty="0" smtClean="0">
                          <a:solidFill>
                            <a:schemeClr val="tx1"/>
                          </a:solidFill>
                          <a:effectLst/>
                          <a:latin typeface="+mn-ea"/>
                          <a:ea typeface="+mn-ea"/>
                        </a:rPr>
                        <a:t>선박 보안 경보 시스템</a:t>
                      </a:r>
                      <a:r>
                        <a:rPr lang="en-US" altLang="ko-KR" sz="1800" b="1" dirty="0" smtClean="0">
                          <a:solidFill>
                            <a:schemeClr val="tx1"/>
                          </a:solidFill>
                          <a:effectLst/>
                          <a:latin typeface="+mn-ea"/>
                          <a:ea typeface="+mn-ea"/>
                        </a:rPr>
                        <a:t/>
                      </a:r>
                      <a:br>
                        <a:rPr lang="en-US" altLang="ko-KR" sz="1800" b="1" dirty="0" smtClean="0">
                          <a:solidFill>
                            <a:schemeClr val="tx1"/>
                          </a:solidFill>
                          <a:effectLst/>
                          <a:latin typeface="+mn-ea"/>
                          <a:ea typeface="+mn-ea"/>
                        </a:rPr>
                      </a:br>
                      <a:r>
                        <a:rPr lang="en-US" altLang="ko-KR" sz="1800" b="0" dirty="0" smtClean="0">
                          <a:solidFill>
                            <a:schemeClr val="tx1"/>
                          </a:solidFill>
                          <a:effectLst/>
                          <a:latin typeface="+mn-ea"/>
                          <a:ea typeface="+mn-ea"/>
                        </a:rPr>
                        <a:t>   1) </a:t>
                      </a:r>
                      <a:r>
                        <a:rPr lang="ko-KR" altLang="en-US" sz="1800" b="0" dirty="0" smtClean="0">
                          <a:solidFill>
                            <a:schemeClr val="tx1"/>
                          </a:solidFill>
                          <a:effectLst/>
                          <a:latin typeface="+mn-ea"/>
                          <a:ea typeface="+mn-ea"/>
                        </a:rPr>
                        <a:t>항해 선교 및 적어도 하나의 다른 위치에서 활성화될 수 있어야 한다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2) IMO</a:t>
                      </a:r>
                      <a:r>
                        <a:rPr lang="ko-KR" altLang="en-US" sz="1800" b="0" dirty="0" smtClean="0">
                          <a:solidFill>
                            <a:schemeClr val="tx1"/>
                          </a:solidFill>
                          <a:effectLst/>
                          <a:latin typeface="+mn-ea"/>
                          <a:ea typeface="+mn-ea"/>
                        </a:rPr>
                        <a:t>가 채택한 성능 기준보다 열등하지 않은 성능 기준을 준수해야 한다</a:t>
                      </a:r>
                      <a:endParaRPr lang="en-US" altLang="ko-KR" sz="1800" b="0" dirty="0" smtClean="0">
                        <a:solidFill>
                          <a:schemeClr val="tx1"/>
                        </a:solidFill>
                        <a:effectLst/>
                        <a:latin typeface="+mn-ea"/>
                        <a:ea typeface="+mn-ea"/>
                      </a:endParaRPr>
                    </a:p>
                    <a:p>
                      <a:pPr marL="0" indent="0" latinLnBrk="1">
                        <a:buNone/>
                      </a:pPr>
                      <a:endParaRPr lang="en-US" altLang="ko-KR" sz="1800" b="0" dirty="0" smtClean="0">
                        <a:solidFill>
                          <a:schemeClr val="tx1"/>
                        </a:solidFill>
                        <a:effectLst/>
                        <a:latin typeface="+mn-ea"/>
                        <a:ea typeface="+mn-ea"/>
                      </a:endParaRPr>
                    </a:p>
                    <a:p>
                      <a:pPr marL="0" indent="0" latinLnBrk="1">
                        <a:buNone/>
                      </a:pPr>
                      <a:r>
                        <a:rPr lang="en-US" altLang="ko-KR" sz="1800" b="1" dirty="0" smtClean="0">
                          <a:solidFill>
                            <a:schemeClr val="tx1"/>
                          </a:solidFill>
                          <a:effectLst/>
                          <a:latin typeface="+mn-ea"/>
                          <a:ea typeface="+mn-ea"/>
                        </a:rPr>
                        <a:t>3. Annual Radio Survey</a:t>
                      </a:r>
                    </a:p>
                    <a:p>
                      <a:pPr marL="0" indent="0" latinLnBrk="1">
                        <a:buNone/>
                      </a:pPr>
                      <a:r>
                        <a:rPr lang="en-US" altLang="ko-KR" sz="1800" b="0" dirty="0" smtClean="0">
                          <a:solidFill>
                            <a:schemeClr val="tx1"/>
                          </a:solidFill>
                          <a:effectLst/>
                          <a:latin typeface="+mn-ea"/>
                          <a:ea typeface="+mn-ea"/>
                        </a:rPr>
                        <a:t>   1) Ship</a:t>
                      </a:r>
                      <a:r>
                        <a:rPr lang="ko-KR" altLang="en-US" sz="1800" b="0" dirty="0" smtClean="0">
                          <a:solidFill>
                            <a:schemeClr val="tx1"/>
                          </a:solidFill>
                          <a:effectLst/>
                          <a:latin typeface="+mn-ea"/>
                          <a:ea typeface="+mn-ea"/>
                        </a:rPr>
                        <a:t> </a:t>
                      </a:r>
                      <a:r>
                        <a:rPr lang="en-US" altLang="ko-KR" sz="1800" b="0" dirty="0" smtClean="0">
                          <a:solidFill>
                            <a:schemeClr val="tx1"/>
                          </a:solidFill>
                          <a:effectLst/>
                          <a:latin typeface="+mn-ea"/>
                          <a:ea typeface="+mn-ea"/>
                        </a:rPr>
                        <a:t>Security Alert System</a:t>
                      </a:r>
                      <a:r>
                        <a:rPr lang="ko-KR" altLang="en-US" sz="1800" b="0" dirty="0" smtClean="0">
                          <a:solidFill>
                            <a:schemeClr val="tx1"/>
                          </a:solidFill>
                          <a:effectLst/>
                          <a:latin typeface="+mn-ea"/>
                          <a:ea typeface="+mn-ea"/>
                        </a:rPr>
                        <a:t>에 대한 요구 사항은 </a:t>
                      </a:r>
                      <a:r>
                        <a:rPr lang="en-US" altLang="ko-KR" sz="1800" b="0" dirty="0" smtClean="0">
                          <a:solidFill>
                            <a:schemeClr val="tx1"/>
                          </a:solidFill>
                          <a:effectLst/>
                          <a:latin typeface="+mn-ea"/>
                          <a:ea typeface="+mn-ea"/>
                        </a:rPr>
                        <a:t>SOLAS Ch. IV</a:t>
                      </a:r>
                      <a:r>
                        <a:rPr lang="ko-KR" altLang="en-US" sz="1800" b="0" dirty="0" smtClean="0">
                          <a:solidFill>
                            <a:schemeClr val="tx1"/>
                          </a:solidFill>
                          <a:effectLst/>
                          <a:latin typeface="+mn-ea"/>
                          <a:ea typeface="+mn-ea"/>
                        </a:rPr>
                        <a:t>의 요구 사항에 따라</a:t>
                      </a:r>
                      <a:r>
                        <a:rPr lang="en-US" altLang="ko-KR" sz="1800" b="0" dirty="0" smtClean="0">
                          <a:solidFill>
                            <a:schemeClr val="tx1"/>
                          </a:solidFill>
                          <a:effectLst/>
                          <a:latin typeface="+mn-ea"/>
                          <a:ea typeface="+mn-ea"/>
                        </a:rPr>
                        <a:t/>
                      </a:r>
                      <a:br>
                        <a:rPr lang="en-US" altLang="ko-KR" sz="1800" b="0" dirty="0" smtClean="0">
                          <a:solidFill>
                            <a:schemeClr val="tx1"/>
                          </a:solidFill>
                          <a:effectLst/>
                          <a:latin typeface="+mn-ea"/>
                          <a:ea typeface="+mn-ea"/>
                        </a:rPr>
                      </a:b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장착된 무선 설비를 사용하여 준수할 수 있다  </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2) </a:t>
                      </a:r>
                      <a:r>
                        <a:rPr lang="ko-KR" altLang="en-US" sz="1800" b="0" dirty="0" smtClean="0">
                          <a:solidFill>
                            <a:schemeClr val="tx1"/>
                          </a:solidFill>
                          <a:effectLst/>
                          <a:latin typeface="+mn-ea"/>
                          <a:ea typeface="+mn-ea"/>
                        </a:rPr>
                        <a:t>연간 </a:t>
                      </a:r>
                      <a:r>
                        <a:rPr lang="en-US" altLang="ko-KR" sz="1800" b="0" dirty="0" smtClean="0">
                          <a:solidFill>
                            <a:schemeClr val="tx1"/>
                          </a:solidFill>
                          <a:effectLst/>
                          <a:latin typeface="+mn-ea"/>
                          <a:ea typeface="+mn-ea"/>
                        </a:rPr>
                        <a:t>SSAS </a:t>
                      </a:r>
                      <a:r>
                        <a:rPr lang="ko-KR" altLang="en-US" sz="1800" b="0" dirty="0" smtClean="0">
                          <a:solidFill>
                            <a:schemeClr val="tx1"/>
                          </a:solidFill>
                          <a:effectLst/>
                          <a:latin typeface="+mn-ea"/>
                          <a:ea typeface="+mn-ea"/>
                        </a:rPr>
                        <a:t>테스트는 </a:t>
                      </a:r>
                      <a:r>
                        <a:rPr lang="en-US" altLang="ko-KR" sz="1800" b="0" dirty="0" smtClean="0">
                          <a:solidFill>
                            <a:schemeClr val="tx1"/>
                          </a:solidFill>
                          <a:effectLst/>
                          <a:latin typeface="+mn-ea"/>
                          <a:ea typeface="+mn-ea"/>
                        </a:rPr>
                        <a:t>1</a:t>
                      </a:r>
                      <a:r>
                        <a:rPr lang="ko-KR" altLang="en-US" sz="1800" b="0" dirty="0" smtClean="0">
                          <a:solidFill>
                            <a:schemeClr val="tx1"/>
                          </a:solidFill>
                          <a:effectLst/>
                          <a:latin typeface="+mn-ea"/>
                          <a:ea typeface="+mn-ea"/>
                        </a:rPr>
                        <a:t>회만 필수이다</a:t>
                      </a:r>
                      <a:r>
                        <a:rPr lang="en-US" altLang="ko-KR" sz="1800" b="0" dirty="0" smtClean="0">
                          <a:solidFill>
                            <a:schemeClr val="tx1"/>
                          </a:solidFill>
                          <a:effectLst/>
                          <a:latin typeface="+mn-ea"/>
                          <a:ea typeface="+mn-ea"/>
                        </a:rPr>
                        <a:t>.</a:t>
                      </a:r>
                    </a:p>
                    <a:p>
                      <a:pPr marL="0" indent="0" latinLnBrk="1">
                        <a:buNone/>
                      </a:pPr>
                      <a:r>
                        <a:rPr lang="en-US" altLang="ko-KR" sz="1800" b="0" dirty="0" smtClean="0">
                          <a:solidFill>
                            <a:schemeClr val="tx1"/>
                          </a:solidFill>
                          <a:effectLst/>
                          <a:latin typeface="+mn-ea"/>
                          <a:ea typeface="+mn-ea"/>
                        </a:rPr>
                        <a:t>   3) </a:t>
                      </a:r>
                      <a:r>
                        <a:rPr lang="ko-KR" altLang="en-US" sz="1800" b="0" dirty="0" smtClean="0">
                          <a:solidFill>
                            <a:schemeClr val="tx1"/>
                          </a:solidFill>
                          <a:effectLst/>
                          <a:latin typeface="+mn-ea"/>
                          <a:ea typeface="+mn-ea"/>
                        </a:rPr>
                        <a:t>외부 테스트를 통한 완전한 </a:t>
                      </a:r>
                      <a:r>
                        <a:rPr lang="en-US" altLang="ko-KR" sz="1800" b="0" dirty="0" smtClean="0">
                          <a:solidFill>
                            <a:schemeClr val="tx1"/>
                          </a:solidFill>
                          <a:effectLst/>
                          <a:latin typeface="+mn-ea"/>
                          <a:ea typeface="+mn-ea"/>
                        </a:rPr>
                        <a:t>SSAS Survey</a:t>
                      </a:r>
                      <a:r>
                        <a:rPr lang="ko-KR" altLang="en-US" sz="1800" b="0" dirty="0" smtClean="0">
                          <a:solidFill>
                            <a:schemeClr val="tx1"/>
                          </a:solidFill>
                          <a:effectLst/>
                          <a:latin typeface="+mn-ea"/>
                          <a:ea typeface="+mn-ea"/>
                        </a:rPr>
                        <a:t>를 수행해야 한다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4) SSAS Survey</a:t>
                      </a:r>
                      <a:r>
                        <a:rPr lang="ko-KR" altLang="en-US" sz="1800" b="0" dirty="0" smtClean="0">
                          <a:solidFill>
                            <a:schemeClr val="tx1"/>
                          </a:solidFill>
                          <a:effectLst/>
                          <a:latin typeface="+mn-ea"/>
                          <a:ea typeface="+mn-ea"/>
                        </a:rPr>
                        <a:t>는 </a:t>
                      </a:r>
                      <a:r>
                        <a:rPr lang="en-US" altLang="ko-KR" sz="1800" b="0" dirty="0" smtClean="0">
                          <a:solidFill>
                            <a:schemeClr val="tx1"/>
                          </a:solidFill>
                          <a:effectLst/>
                          <a:latin typeface="+mn-ea"/>
                          <a:ea typeface="+mn-ea"/>
                        </a:rPr>
                        <a:t>SSAS, SOLAS </a:t>
                      </a:r>
                      <a:r>
                        <a:rPr lang="ko-KR" altLang="en-US" sz="1800" b="0" dirty="0" smtClean="0">
                          <a:solidFill>
                            <a:schemeClr val="tx1"/>
                          </a:solidFill>
                          <a:effectLst/>
                          <a:latin typeface="+mn-ea"/>
                          <a:ea typeface="+mn-ea"/>
                        </a:rPr>
                        <a:t>협약 및 </a:t>
                      </a:r>
                      <a:r>
                        <a:rPr lang="en-US" altLang="ko-KR" sz="1800" b="0" dirty="0" smtClean="0">
                          <a:solidFill>
                            <a:schemeClr val="tx1"/>
                          </a:solidFill>
                          <a:effectLst/>
                          <a:latin typeface="+mn-ea"/>
                          <a:ea typeface="+mn-ea"/>
                        </a:rPr>
                        <a:t>SSAS</a:t>
                      </a:r>
                      <a:r>
                        <a:rPr lang="ko-KR" altLang="en-US" sz="1800" b="0" dirty="0" smtClean="0">
                          <a:solidFill>
                            <a:schemeClr val="tx1"/>
                          </a:solidFill>
                          <a:effectLst/>
                          <a:latin typeface="+mn-ea"/>
                          <a:ea typeface="+mn-ea"/>
                        </a:rPr>
                        <a:t>에 대한 </a:t>
                      </a:r>
                      <a:r>
                        <a:rPr lang="en-US" altLang="ko-KR" sz="1800" b="0" dirty="0" smtClean="0">
                          <a:solidFill>
                            <a:schemeClr val="tx1"/>
                          </a:solidFill>
                          <a:effectLst/>
                          <a:latin typeface="+mn-ea"/>
                          <a:ea typeface="+mn-ea"/>
                        </a:rPr>
                        <a:t>IMO </a:t>
                      </a:r>
                      <a:r>
                        <a:rPr lang="ko-KR" altLang="en-US" sz="1800" b="0" dirty="0" smtClean="0">
                          <a:solidFill>
                            <a:schemeClr val="tx1"/>
                          </a:solidFill>
                          <a:effectLst/>
                          <a:latin typeface="+mn-ea"/>
                          <a:ea typeface="+mn-ea"/>
                        </a:rPr>
                        <a:t>표준과 관련된 </a:t>
                      </a:r>
                      <a:r>
                        <a:rPr lang="en-US" altLang="ko-KR" sz="1800" b="0" dirty="0" smtClean="0">
                          <a:solidFill>
                            <a:schemeClr val="tx1"/>
                          </a:solidFill>
                          <a:effectLst/>
                          <a:latin typeface="+mn-ea"/>
                          <a:ea typeface="+mn-ea"/>
                        </a:rPr>
                        <a:t>ISPS </a:t>
                      </a:r>
                    </a:p>
                    <a:p>
                      <a:pPr marL="0" indent="0" latinLnBrk="1">
                        <a:buNone/>
                      </a:pPr>
                      <a:r>
                        <a:rPr lang="en-US" altLang="ko-KR" sz="1800" b="0" dirty="0" smtClean="0">
                          <a:solidFill>
                            <a:schemeClr val="tx1"/>
                          </a:solidFill>
                          <a:effectLst/>
                          <a:latin typeface="+mn-ea"/>
                          <a:ea typeface="+mn-ea"/>
                        </a:rPr>
                        <a:t>      (International Ship &amp; Port Facility Security) </a:t>
                      </a:r>
                      <a:r>
                        <a:rPr lang="ko-KR" altLang="en-US" sz="1800" b="0" dirty="0" smtClean="0">
                          <a:solidFill>
                            <a:schemeClr val="tx1"/>
                          </a:solidFill>
                          <a:effectLst/>
                          <a:latin typeface="+mn-ea"/>
                          <a:ea typeface="+mn-ea"/>
                        </a:rPr>
                        <a:t>코드에 대한 충분한 지식을 갖춘 자격을 </a:t>
                      </a:r>
                      <a:r>
                        <a:rPr lang="en-US" altLang="ko-KR" sz="1800" b="0" dirty="0" smtClean="0">
                          <a:solidFill>
                            <a:schemeClr val="tx1"/>
                          </a:solidFill>
                          <a:effectLst/>
                          <a:latin typeface="+mn-ea"/>
                          <a:ea typeface="+mn-ea"/>
                        </a:rPr>
                        <a:t/>
                      </a:r>
                      <a:br>
                        <a:rPr lang="en-US" altLang="ko-KR" sz="1800" b="0" dirty="0" smtClean="0">
                          <a:solidFill>
                            <a:schemeClr val="tx1"/>
                          </a:solidFill>
                          <a:effectLst/>
                          <a:latin typeface="+mn-ea"/>
                          <a:ea typeface="+mn-ea"/>
                        </a:rPr>
                      </a:br>
                      <a:r>
                        <a:rPr lang="en-US" altLang="ko-KR" sz="1800" b="0" dirty="0" smtClean="0">
                          <a:solidFill>
                            <a:schemeClr val="tx1"/>
                          </a:solidFill>
                          <a:effectLst/>
                          <a:latin typeface="+mn-ea"/>
                          <a:ea typeface="+mn-ea"/>
                        </a:rPr>
                        <a:t>      </a:t>
                      </a:r>
                      <a:r>
                        <a:rPr lang="ko-KR" altLang="en-US" sz="1800" b="0" dirty="0" smtClean="0">
                          <a:solidFill>
                            <a:schemeClr val="tx1"/>
                          </a:solidFill>
                          <a:effectLst/>
                          <a:latin typeface="+mn-ea"/>
                          <a:ea typeface="+mn-ea"/>
                        </a:rPr>
                        <a:t>갖춘 기술자가 수행해야 합니다</a:t>
                      </a:r>
                      <a:endParaRPr lang="en-US" altLang="ko-KR" sz="1800" b="0" dirty="0" smtClean="0">
                        <a:solidFill>
                          <a:schemeClr val="tx1"/>
                        </a:solidFill>
                        <a:effectLst/>
                        <a:latin typeface="+mn-ea"/>
                        <a:ea typeface="+mn-ea"/>
                      </a:endParaRPr>
                    </a:p>
                    <a:p>
                      <a:pPr marL="0" indent="0" latinLnBrk="1">
                        <a:buNone/>
                      </a:pPr>
                      <a:r>
                        <a:rPr lang="en-US" altLang="ko-KR" sz="1800" b="0" dirty="0" smtClean="0">
                          <a:solidFill>
                            <a:schemeClr val="tx1"/>
                          </a:solidFill>
                          <a:effectLst/>
                          <a:latin typeface="+mn-ea"/>
                          <a:ea typeface="+mn-ea"/>
                        </a:rPr>
                        <a:t>    5) SSAS </a:t>
                      </a:r>
                      <a:r>
                        <a:rPr lang="ko-KR" altLang="en-US" sz="1800" b="0" dirty="0" smtClean="0">
                          <a:solidFill>
                            <a:schemeClr val="tx1"/>
                          </a:solidFill>
                          <a:effectLst/>
                          <a:latin typeface="+mn-ea"/>
                          <a:ea typeface="+mn-ea"/>
                        </a:rPr>
                        <a:t>전원은 선박의 주 전원에서 전원을 공급받으며 예비전원에서도 작동할 수 있다</a:t>
                      </a:r>
                      <a:endParaRPr lang="ko-KR" altLang="en-US" sz="1800" b="0" dirty="0">
                        <a:solidFill>
                          <a:schemeClr val="tx1"/>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103</a:t>
            </a:fld>
            <a:endParaRPr lang="ko-KR" altLang="en-US" dirty="0"/>
          </a:p>
        </p:txBody>
      </p:sp>
      <p:sp>
        <p:nvSpPr>
          <p:cNvPr id="4" name="TextBox 3"/>
          <p:cNvSpPr txBox="1"/>
          <p:nvPr/>
        </p:nvSpPr>
        <p:spPr>
          <a:xfrm>
            <a:off x="10891316" y="2844527"/>
            <a:ext cx="2294218" cy="2308324"/>
          </a:xfrm>
          <a:prstGeom prst="rect">
            <a:avLst/>
          </a:prstGeom>
          <a:noFill/>
        </p:spPr>
        <p:txBody>
          <a:bodyPr wrap="none" rtlCol="0">
            <a:spAutoFit/>
          </a:bodyPr>
          <a:lstStyle/>
          <a:p>
            <a:r>
              <a:rPr lang="en-US" altLang="ko-KR" sz="1200" dirty="0" smtClean="0">
                <a:latin typeface="+mn-ea"/>
                <a:ea typeface="+mn-ea"/>
              </a:rPr>
              <a:t>SHIP SECURITY ALERT </a:t>
            </a:r>
          </a:p>
          <a:p>
            <a:r>
              <a:rPr lang="ko-KR" altLang="en-US" sz="1200" dirty="0" smtClean="0">
                <a:latin typeface="+mn-ea"/>
                <a:ea typeface="+mn-ea"/>
              </a:rPr>
              <a:t>소문자 입력</a:t>
            </a:r>
            <a:endParaRPr lang="en-US" altLang="ko-KR" sz="1200" dirty="0" smtClean="0">
              <a:latin typeface="+mn-ea"/>
              <a:ea typeface="+mn-ea"/>
            </a:endParaRPr>
          </a:p>
          <a:p>
            <a:endParaRPr lang="en-US" altLang="ko-KR" sz="1200" dirty="0">
              <a:latin typeface="+mn-ea"/>
              <a:ea typeface="+mn-ea"/>
            </a:endParaRPr>
          </a:p>
          <a:p>
            <a:r>
              <a:rPr lang="ko-KR" altLang="en-US" sz="1200" dirty="0" smtClean="0">
                <a:latin typeface="+mn-ea"/>
                <a:ea typeface="+mn-ea"/>
              </a:rPr>
              <a:t>병렬처리</a:t>
            </a:r>
            <a:endParaRPr lang="en-US" altLang="ko-KR" sz="1200" dirty="0" smtClean="0">
              <a:latin typeface="+mn-ea"/>
              <a:ea typeface="+mn-ea"/>
            </a:endParaRPr>
          </a:p>
          <a:p>
            <a:r>
              <a:rPr lang="ko-KR" altLang="en-US" sz="1200" dirty="0" smtClean="0">
                <a:latin typeface="+mn-ea"/>
                <a:ea typeface="+mn-ea"/>
              </a:rPr>
              <a:t>동시에 </a:t>
            </a:r>
            <a:r>
              <a:rPr lang="ko-KR" altLang="en-US" sz="1200" dirty="0" err="1" smtClean="0">
                <a:latin typeface="+mn-ea"/>
                <a:ea typeface="+mn-ea"/>
              </a:rPr>
              <a:t>여려개의</a:t>
            </a:r>
            <a:r>
              <a:rPr lang="ko-KR" altLang="en-US" sz="1200" dirty="0" smtClean="0">
                <a:latin typeface="+mn-ea"/>
                <a:ea typeface="+mn-ea"/>
              </a:rPr>
              <a:t> 명령을</a:t>
            </a:r>
            <a:endParaRPr lang="en-US" altLang="ko-KR" sz="1200" dirty="0" smtClean="0">
              <a:latin typeface="+mn-ea"/>
              <a:ea typeface="+mn-ea"/>
            </a:endParaRPr>
          </a:p>
          <a:p>
            <a:r>
              <a:rPr lang="ko-KR" altLang="en-US" sz="1200" dirty="0" smtClean="0">
                <a:latin typeface="+mn-ea"/>
                <a:ea typeface="+mn-ea"/>
              </a:rPr>
              <a:t>처리하여 작업의 능률을 </a:t>
            </a:r>
            <a:endParaRPr lang="en-US" altLang="ko-KR" sz="1200" dirty="0" smtClean="0">
              <a:latin typeface="+mn-ea"/>
              <a:ea typeface="+mn-ea"/>
            </a:endParaRPr>
          </a:p>
          <a:p>
            <a:r>
              <a:rPr lang="ko-KR" altLang="en-US" sz="1200" dirty="0" smtClean="0">
                <a:latin typeface="+mn-ea"/>
                <a:ea typeface="+mn-ea"/>
              </a:rPr>
              <a:t>올리는 방식</a:t>
            </a:r>
            <a:endParaRPr lang="en-US" altLang="ko-KR" sz="1200" dirty="0" smtClean="0">
              <a:latin typeface="+mn-ea"/>
              <a:ea typeface="+mn-ea"/>
            </a:endParaRPr>
          </a:p>
          <a:p>
            <a:endParaRPr lang="en-US" altLang="ko-KR" sz="1200" dirty="0">
              <a:latin typeface="+mn-ea"/>
              <a:ea typeface="+mn-ea"/>
            </a:endParaRPr>
          </a:p>
          <a:p>
            <a:r>
              <a:rPr lang="ko-KR" altLang="en-US" sz="1200" dirty="0" smtClean="0">
                <a:latin typeface="+mn-ea"/>
                <a:ea typeface="+mn-ea"/>
              </a:rPr>
              <a:t>프로세서</a:t>
            </a:r>
            <a:r>
              <a:rPr lang="en-US" altLang="ko-KR" sz="1200" dirty="0" smtClean="0">
                <a:latin typeface="+mn-ea"/>
                <a:ea typeface="+mn-ea"/>
              </a:rPr>
              <a:t>:</a:t>
            </a:r>
          </a:p>
          <a:p>
            <a:r>
              <a:rPr lang="ko-KR" altLang="en-US" sz="1200" dirty="0" smtClean="0">
                <a:latin typeface="+mn-ea"/>
                <a:ea typeface="+mn-ea"/>
              </a:rPr>
              <a:t>중앙처리장치</a:t>
            </a:r>
            <a:r>
              <a:rPr lang="en-US" altLang="ko-KR" sz="1200" dirty="0" smtClean="0">
                <a:latin typeface="+mn-ea"/>
                <a:ea typeface="+mn-ea"/>
              </a:rPr>
              <a:t>=</a:t>
            </a:r>
            <a:r>
              <a:rPr lang="ko-KR" altLang="en-US" sz="1200" dirty="0" smtClean="0">
                <a:latin typeface="+mn-ea"/>
                <a:ea typeface="+mn-ea"/>
              </a:rPr>
              <a:t>컴퓨터에서 </a:t>
            </a:r>
            <a:endParaRPr lang="en-US" altLang="ko-KR" sz="1200" dirty="0" smtClean="0">
              <a:latin typeface="+mn-ea"/>
              <a:ea typeface="+mn-ea"/>
            </a:endParaRPr>
          </a:p>
          <a:p>
            <a:r>
              <a:rPr lang="ko-KR" altLang="en-US" sz="1200" dirty="0" smtClean="0">
                <a:latin typeface="+mn-ea"/>
                <a:ea typeface="+mn-ea"/>
              </a:rPr>
              <a:t>프로그램을 수행하는 하드웨어</a:t>
            </a:r>
            <a:endParaRPr lang="en-US" altLang="ko-KR" sz="1200" dirty="0" smtClean="0">
              <a:latin typeface="+mn-ea"/>
              <a:ea typeface="+mn-ea"/>
            </a:endParaRPr>
          </a:p>
          <a:p>
            <a:r>
              <a:rPr lang="en-US" altLang="ko-KR" sz="1200" dirty="0" smtClean="0">
                <a:latin typeface="+mn-ea"/>
                <a:ea typeface="+mn-ea"/>
              </a:rPr>
              <a:t>CPU </a:t>
            </a:r>
            <a:r>
              <a:rPr lang="ko-KR" altLang="en-US" sz="1200" dirty="0" smtClean="0">
                <a:latin typeface="+mn-ea"/>
                <a:ea typeface="+mn-ea"/>
              </a:rPr>
              <a:t>같은 거</a:t>
            </a:r>
            <a:endParaRPr lang="ko-KR" altLang="en-US" sz="1200" dirty="0">
              <a:latin typeface="+mn-ea"/>
              <a:ea typeface="+mn-ea"/>
            </a:endParaRPr>
          </a:p>
        </p:txBody>
      </p:sp>
      <p:sp>
        <p:nvSpPr>
          <p:cNvPr id="5" name="직사각형 4"/>
          <p:cNvSpPr/>
          <p:nvPr/>
        </p:nvSpPr>
        <p:spPr>
          <a:xfrm>
            <a:off x="451207" y="6661710"/>
            <a:ext cx="10362457" cy="338554"/>
          </a:xfrm>
          <a:prstGeom prst="rect">
            <a:avLst/>
          </a:prstGeom>
        </p:spPr>
        <p:txBody>
          <a:bodyPr wrap="square">
            <a:spAutoFit/>
          </a:bodyPr>
          <a:lstStyle/>
          <a:p>
            <a:pPr lvl="0"/>
            <a:r>
              <a:rPr lang="en-US" altLang="ko-KR" sz="1600" b="1" dirty="0">
                <a:solidFill>
                  <a:srgbClr val="0000FF"/>
                </a:solidFill>
                <a:latin typeface="+mn-ea"/>
                <a:ea typeface="+mn-ea"/>
              </a:rPr>
              <a:t>※ SR </a:t>
            </a:r>
            <a:r>
              <a:rPr lang="en-US" altLang="ko-KR" sz="1600" b="1" dirty="0" smtClean="0">
                <a:solidFill>
                  <a:srgbClr val="0000FF"/>
                </a:solidFill>
                <a:latin typeface="+mn-ea"/>
                <a:ea typeface="+mn-ea"/>
              </a:rPr>
              <a:t>Annual Survey</a:t>
            </a:r>
            <a:r>
              <a:rPr lang="ko-KR" altLang="en-US" sz="1600" b="1" dirty="0" smtClean="0">
                <a:solidFill>
                  <a:srgbClr val="0000FF"/>
                </a:solidFill>
                <a:latin typeface="+mn-ea"/>
                <a:ea typeface="+mn-ea"/>
              </a:rPr>
              <a:t>시</a:t>
            </a:r>
            <a:r>
              <a:rPr lang="en-US" altLang="ko-KR" sz="1600" b="1" dirty="0" smtClean="0">
                <a:solidFill>
                  <a:srgbClr val="0000FF"/>
                </a:solidFill>
                <a:latin typeface="+mn-ea"/>
                <a:ea typeface="+mn-ea"/>
              </a:rPr>
              <a:t> </a:t>
            </a:r>
            <a:r>
              <a:rPr lang="ko-KR" altLang="en-US" sz="1600" b="1" dirty="0" err="1">
                <a:solidFill>
                  <a:srgbClr val="0000FF"/>
                </a:solidFill>
                <a:latin typeface="+mn-ea"/>
                <a:ea typeface="+mn-ea"/>
              </a:rPr>
              <a:t>해수부</a:t>
            </a:r>
            <a:r>
              <a:rPr lang="ko-KR" altLang="en-US" sz="1600" b="1" dirty="0">
                <a:solidFill>
                  <a:srgbClr val="0000FF"/>
                </a:solidFill>
                <a:latin typeface="+mn-ea"/>
                <a:ea typeface="+mn-ea"/>
              </a:rPr>
              <a:t> 또는 각 </a:t>
            </a:r>
            <a:r>
              <a:rPr lang="ko-KR" altLang="en-US" sz="1600" b="1" dirty="0" err="1">
                <a:solidFill>
                  <a:srgbClr val="0000FF"/>
                </a:solidFill>
                <a:latin typeface="+mn-ea"/>
                <a:ea typeface="+mn-ea"/>
              </a:rPr>
              <a:t>주관청에</a:t>
            </a:r>
            <a:r>
              <a:rPr lang="ko-KR" altLang="en-US" sz="1600" b="1" dirty="0">
                <a:solidFill>
                  <a:srgbClr val="0000FF"/>
                </a:solidFill>
                <a:latin typeface="+mn-ea"/>
                <a:ea typeface="+mn-ea"/>
              </a:rPr>
              <a:t> </a:t>
            </a:r>
            <a:r>
              <a:rPr lang="en-US" altLang="ko-KR" sz="1600" b="1" dirty="0">
                <a:solidFill>
                  <a:srgbClr val="0000FF"/>
                </a:solidFill>
                <a:latin typeface="+mn-ea"/>
                <a:ea typeface="+mn-ea"/>
              </a:rPr>
              <a:t>Test Message </a:t>
            </a:r>
            <a:r>
              <a:rPr lang="ko-KR" altLang="en-US" sz="1600" b="1" dirty="0">
                <a:solidFill>
                  <a:srgbClr val="0000FF"/>
                </a:solidFill>
                <a:latin typeface="+mn-ea"/>
                <a:ea typeface="+mn-ea"/>
              </a:rPr>
              <a:t>발송 후 </a:t>
            </a:r>
            <a:r>
              <a:rPr lang="en-US" altLang="ko-KR" sz="1600" b="1" dirty="0">
                <a:solidFill>
                  <a:srgbClr val="0000FF"/>
                </a:solidFill>
                <a:latin typeface="+mn-ea"/>
                <a:ea typeface="+mn-ea"/>
              </a:rPr>
              <a:t>Receipt message</a:t>
            </a:r>
            <a:r>
              <a:rPr lang="ko-KR" altLang="en-US" sz="1600" b="1" dirty="0">
                <a:solidFill>
                  <a:srgbClr val="0000FF"/>
                </a:solidFill>
                <a:latin typeface="+mn-ea"/>
                <a:ea typeface="+mn-ea"/>
              </a:rPr>
              <a:t>를 보관해야 한다</a:t>
            </a:r>
          </a:p>
        </p:txBody>
      </p:sp>
      <p:sp>
        <p:nvSpPr>
          <p:cNvPr id="7" name="직사각형 6"/>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148048204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3152978212"/>
              </p:ext>
            </p:extLst>
          </p:nvPr>
        </p:nvGraphicFramePr>
        <p:xfrm>
          <a:off x="4288000" y="759355"/>
          <a:ext cx="5838971" cy="2629106"/>
        </p:xfrm>
        <a:graphic>
          <a:graphicData uri="http://schemas.openxmlformats.org/drawingml/2006/table">
            <a:tbl>
              <a:tblPr firstRow="1" bandRow="1">
                <a:tableStyleId>{5C22544A-7EE6-4342-B048-85BDC9FD1C3A}</a:tableStyleId>
              </a:tblPr>
              <a:tblGrid>
                <a:gridCol w="5838971">
                  <a:extLst>
                    <a:ext uri="{9D8B030D-6E8A-4147-A177-3AD203B41FA5}">
                      <a16:colId xmlns:a16="http://schemas.microsoft.com/office/drawing/2014/main" val="20000"/>
                    </a:ext>
                  </a:extLst>
                </a:gridCol>
              </a:tblGrid>
              <a:tr h="2629106">
                <a:tc>
                  <a:txBody>
                    <a:bodyPr/>
                    <a:lstStyle/>
                    <a:p>
                      <a:pPr marL="0" indent="0" latinLnBrk="1">
                        <a:buFont typeface="+mj-lt"/>
                        <a:buNone/>
                      </a:pPr>
                      <a:r>
                        <a:rPr kumimoji="1" lang="en-US" altLang="ko-KR" sz="1800" b="1" i="0" u="none" strike="noStrike" cap="none" normalizeH="0" baseline="0" dirty="0" smtClean="0">
                          <a:ln>
                            <a:noFill/>
                          </a:ln>
                          <a:solidFill>
                            <a:srgbClr val="0000CC"/>
                          </a:solidFill>
                          <a:effectLst/>
                          <a:latin typeface="+mn-ea"/>
                          <a:ea typeface="+mn-ea"/>
                        </a:rPr>
                        <a:t>Security Alert transmission</a:t>
                      </a:r>
                    </a:p>
                    <a:p>
                      <a:pPr marL="0" indent="0" latinLnBrk="1">
                        <a:buFont typeface="+mj-lt"/>
                        <a:buNone/>
                      </a:pPr>
                      <a:r>
                        <a:rPr kumimoji="1" lang="ko-KR" altLang="en-US" sz="1800" b="0" i="0" u="none" strike="noStrike" cap="none" normalizeH="0" baseline="0" dirty="0" smtClean="0">
                          <a:ln>
                            <a:noFill/>
                          </a:ln>
                          <a:solidFill>
                            <a:schemeClr val="tx1"/>
                          </a:solidFill>
                          <a:effectLst/>
                          <a:latin typeface="+mn-ea"/>
                          <a:ea typeface="+mn-ea"/>
                        </a:rPr>
                        <a:t>단말기</a:t>
                      </a:r>
                      <a:r>
                        <a:rPr lang="ko-KR" altLang="en-US" sz="1800" b="0" dirty="0" smtClean="0">
                          <a:solidFill>
                            <a:schemeClr val="tx1"/>
                          </a:solidFill>
                          <a:effectLst/>
                          <a:latin typeface="+mn-ea"/>
                          <a:ea typeface="+mn-ea"/>
                        </a:rPr>
                        <a:t>의 반응을 일으키지 않으며</a:t>
                      </a:r>
                      <a:r>
                        <a:rPr lang="en-US" altLang="ko-KR" sz="1800" b="0" dirty="0" smtClean="0">
                          <a:solidFill>
                            <a:schemeClr val="tx1"/>
                          </a:solidFill>
                          <a:effectLst/>
                          <a:latin typeface="+mn-ea"/>
                          <a:ea typeface="+mn-ea"/>
                        </a:rPr>
                        <a:t>, LED</a:t>
                      </a:r>
                      <a:r>
                        <a:rPr lang="ko-KR" altLang="en-US" sz="1800" b="0" dirty="0" smtClean="0">
                          <a:solidFill>
                            <a:schemeClr val="tx1"/>
                          </a:solidFill>
                          <a:effectLst/>
                          <a:latin typeface="+mn-ea"/>
                          <a:ea typeface="+mn-ea"/>
                        </a:rPr>
                        <a:t>가 켜지지</a:t>
                      </a:r>
                      <a:r>
                        <a:rPr lang="en-US" altLang="ko-KR" sz="1800" b="0" dirty="0" smtClean="0">
                          <a:solidFill>
                            <a:schemeClr val="tx1"/>
                          </a:solidFill>
                          <a:effectLst/>
                          <a:latin typeface="+mn-ea"/>
                          <a:ea typeface="+mn-ea"/>
                        </a:rPr>
                        <a:t/>
                      </a:r>
                      <a:br>
                        <a:rPr lang="en-US" altLang="ko-KR" sz="1800" b="0" dirty="0" smtClean="0">
                          <a:solidFill>
                            <a:schemeClr val="tx1"/>
                          </a:solidFill>
                          <a:effectLst/>
                          <a:latin typeface="+mn-ea"/>
                          <a:ea typeface="+mn-ea"/>
                        </a:rPr>
                      </a:br>
                      <a:r>
                        <a:rPr lang="ko-KR" altLang="en-US" sz="1800" b="0" dirty="0" smtClean="0">
                          <a:solidFill>
                            <a:schemeClr val="tx1"/>
                          </a:solidFill>
                          <a:effectLst/>
                          <a:latin typeface="+mn-ea"/>
                          <a:ea typeface="+mn-ea"/>
                        </a:rPr>
                        <a:t>않고 장비에서 </a:t>
                      </a:r>
                      <a:r>
                        <a:rPr lang="ko-KR" altLang="en-US" sz="1800" b="0" dirty="0" err="1" smtClean="0">
                          <a:solidFill>
                            <a:schemeClr val="tx1"/>
                          </a:solidFill>
                          <a:effectLst/>
                          <a:latin typeface="+mn-ea"/>
                          <a:ea typeface="+mn-ea"/>
                        </a:rPr>
                        <a:t>부저가</a:t>
                      </a:r>
                      <a:r>
                        <a:rPr lang="ko-KR" altLang="en-US" sz="1800" b="0" dirty="0" smtClean="0">
                          <a:solidFill>
                            <a:schemeClr val="tx1"/>
                          </a:solidFill>
                          <a:effectLst/>
                          <a:latin typeface="+mn-ea"/>
                          <a:ea typeface="+mn-ea"/>
                        </a:rPr>
                        <a:t> 울리지 않는다</a:t>
                      </a:r>
                      <a:endParaRPr lang="en-US" altLang="ko-KR" sz="1800" b="0" dirty="0" smtClean="0">
                        <a:solidFill>
                          <a:schemeClr val="tx1"/>
                        </a:solidFill>
                        <a:effectLst/>
                        <a:latin typeface="+mn-ea"/>
                        <a:ea typeface="+mn-ea"/>
                      </a:endParaRPr>
                    </a:p>
                    <a:p>
                      <a:pPr marL="0" indent="0" latinLnBrk="1">
                        <a:buFont typeface="+mj-lt"/>
                        <a:buNone/>
                      </a:pPr>
                      <a:r>
                        <a:rPr lang="ko-KR" altLang="en-US" sz="1800" b="0" dirty="0" smtClean="0">
                          <a:solidFill>
                            <a:schemeClr val="tx1"/>
                          </a:solidFill>
                          <a:effectLst/>
                          <a:latin typeface="+mn-ea"/>
                          <a:ea typeface="+mn-ea"/>
                        </a:rPr>
                        <a:t>그리고 장비에 통신 상태가 표시되지 않는다</a:t>
                      </a:r>
                      <a:endParaRPr lang="en-US" altLang="ko-KR" sz="1800" b="0" dirty="0" smtClean="0">
                        <a:solidFill>
                          <a:schemeClr val="tx1"/>
                        </a:solidFill>
                        <a:effectLst/>
                        <a:latin typeface="+mn-ea"/>
                        <a:ea typeface="+mn-ea"/>
                      </a:endParaRPr>
                    </a:p>
                    <a:p>
                      <a:pPr marL="0" indent="0" latinLnBrk="1">
                        <a:buFont typeface="+mj-lt"/>
                        <a:buNone/>
                      </a:pPr>
                      <a:endParaRPr lang="en-US" altLang="ko-KR" sz="1800" b="0" dirty="0" smtClean="0">
                        <a:solidFill>
                          <a:schemeClr val="tx1"/>
                        </a:solidFill>
                        <a:effectLst/>
                        <a:latin typeface="+mn-ea"/>
                        <a:ea typeface="+mn-ea"/>
                      </a:endParaRPr>
                    </a:p>
                    <a:p>
                      <a:pPr marL="342900" indent="-342900" latinLnBrk="1">
                        <a:buFont typeface="+mj-lt"/>
                        <a:buAutoNum type="arabicPeriod"/>
                      </a:pPr>
                      <a:r>
                        <a:rPr lang="ko-KR" altLang="en-US" sz="1800" b="0" dirty="0" smtClean="0">
                          <a:solidFill>
                            <a:schemeClr val="tx1"/>
                          </a:solidFill>
                          <a:effectLst/>
                          <a:latin typeface="+mn-ea"/>
                          <a:ea typeface="+mn-ea"/>
                        </a:rPr>
                        <a:t>버튼 커버를 열고 빨간색 버튼을 아래로 누르면</a:t>
                      </a:r>
                      <a:r>
                        <a:rPr lang="en-US" altLang="ko-KR" sz="1800" b="0" dirty="0" smtClean="0">
                          <a:solidFill>
                            <a:schemeClr val="tx1"/>
                          </a:solidFill>
                          <a:effectLst/>
                          <a:latin typeface="+mn-ea"/>
                          <a:ea typeface="+mn-ea"/>
                        </a:rPr>
                        <a:t/>
                      </a:r>
                      <a:br>
                        <a:rPr lang="en-US" altLang="ko-KR" sz="1800" b="0" dirty="0" smtClean="0">
                          <a:solidFill>
                            <a:schemeClr val="tx1"/>
                          </a:solidFill>
                          <a:effectLst/>
                          <a:latin typeface="+mn-ea"/>
                          <a:ea typeface="+mn-ea"/>
                        </a:rPr>
                      </a:br>
                      <a:r>
                        <a:rPr lang="en-US" altLang="ko-KR" sz="1800" b="1" dirty="0" smtClean="0">
                          <a:solidFill>
                            <a:srgbClr val="0000C4"/>
                          </a:solidFill>
                          <a:effectLst/>
                          <a:latin typeface="+mn-ea"/>
                          <a:ea typeface="+mn-ea"/>
                        </a:rPr>
                        <a:t>30</a:t>
                      </a:r>
                      <a:r>
                        <a:rPr lang="ko-KR" altLang="en-US" sz="1800" b="1" dirty="0" smtClean="0">
                          <a:solidFill>
                            <a:srgbClr val="0000C4"/>
                          </a:solidFill>
                          <a:effectLst/>
                          <a:latin typeface="+mn-ea"/>
                          <a:ea typeface="+mn-ea"/>
                        </a:rPr>
                        <a:t>초</a:t>
                      </a:r>
                      <a:r>
                        <a:rPr lang="ko-KR" altLang="en-US" sz="1800" b="0" dirty="0" smtClean="0">
                          <a:solidFill>
                            <a:schemeClr val="tx1"/>
                          </a:solidFill>
                          <a:effectLst/>
                          <a:latin typeface="+mn-ea"/>
                          <a:ea typeface="+mn-ea"/>
                        </a:rPr>
                        <a:t> 경과 후 </a:t>
                      </a:r>
                      <a:r>
                        <a:rPr lang="en-US" altLang="ko-KR" sz="1800" b="0" dirty="0" smtClean="0">
                          <a:solidFill>
                            <a:schemeClr val="tx1"/>
                          </a:solidFill>
                          <a:effectLst/>
                          <a:latin typeface="+mn-ea"/>
                          <a:ea typeface="+mn-ea"/>
                        </a:rPr>
                        <a:t>Security </a:t>
                      </a:r>
                      <a:r>
                        <a:rPr lang="ko-KR" altLang="en-US" sz="1800" b="0" dirty="0" smtClean="0">
                          <a:solidFill>
                            <a:schemeClr val="tx1"/>
                          </a:solidFill>
                          <a:effectLst/>
                          <a:latin typeface="+mn-ea"/>
                          <a:ea typeface="+mn-ea"/>
                        </a:rPr>
                        <a:t>전송 시작</a:t>
                      </a:r>
                      <a:endParaRPr lang="en-US" altLang="ko-KR" sz="1800" b="0" dirty="0" smtClean="0">
                        <a:solidFill>
                          <a:schemeClr val="tx1"/>
                        </a:solidFill>
                        <a:effectLst/>
                        <a:latin typeface="+mn-ea"/>
                        <a:ea typeface="+mn-ea"/>
                      </a:endParaRPr>
                    </a:p>
                    <a:p>
                      <a:pPr marL="342900" indent="-342900" latinLnBrk="1">
                        <a:buFont typeface="+mj-lt"/>
                        <a:buAutoNum type="arabicPeriod"/>
                      </a:pPr>
                      <a:r>
                        <a:rPr lang="en-US" altLang="ko-KR" sz="1800" b="0" dirty="0" smtClean="0">
                          <a:solidFill>
                            <a:schemeClr val="tx1"/>
                          </a:solidFill>
                          <a:effectLst/>
                          <a:latin typeface="+mn-ea"/>
                          <a:ea typeface="+mn-ea"/>
                        </a:rPr>
                        <a:t>Alert</a:t>
                      </a:r>
                      <a:r>
                        <a:rPr lang="ko-KR" altLang="en-US" sz="1800" b="0" dirty="0" smtClean="0">
                          <a:solidFill>
                            <a:schemeClr val="tx1"/>
                          </a:solidFill>
                          <a:effectLst/>
                          <a:latin typeface="+mn-ea"/>
                          <a:ea typeface="+mn-ea"/>
                        </a:rPr>
                        <a:t>가 전송되면 다음 내용의 메시지가 수신처에 전달된다</a:t>
                      </a:r>
                      <a:endParaRPr lang="ko-KR" altLang="en-US" sz="1800" b="0" dirty="0">
                        <a:solidFill>
                          <a:schemeClr val="tx1"/>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104</a:t>
            </a:fld>
            <a:endParaRPr lang="ko-KR" altLang="en-US" dirty="0"/>
          </a:p>
        </p:txBody>
      </p:sp>
      <p:sp>
        <p:nvSpPr>
          <p:cNvPr id="4" name="TextBox 3"/>
          <p:cNvSpPr txBox="1"/>
          <p:nvPr/>
        </p:nvSpPr>
        <p:spPr>
          <a:xfrm>
            <a:off x="10891316" y="2844527"/>
            <a:ext cx="2294218" cy="2308324"/>
          </a:xfrm>
          <a:prstGeom prst="rect">
            <a:avLst/>
          </a:prstGeom>
          <a:noFill/>
        </p:spPr>
        <p:txBody>
          <a:bodyPr wrap="none" rtlCol="0">
            <a:spAutoFit/>
          </a:bodyPr>
          <a:lstStyle/>
          <a:p>
            <a:r>
              <a:rPr lang="en-US" altLang="ko-KR" sz="1200" dirty="0" smtClean="0">
                <a:latin typeface="+mn-ea"/>
                <a:ea typeface="+mn-ea"/>
              </a:rPr>
              <a:t>SHIP SECURITY ALERT </a:t>
            </a:r>
          </a:p>
          <a:p>
            <a:r>
              <a:rPr lang="ko-KR" altLang="en-US" sz="1200" dirty="0" smtClean="0">
                <a:latin typeface="+mn-ea"/>
                <a:ea typeface="+mn-ea"/>
              </a:rPr>
              <a:t>소문자 입력</a:t>
            </a:r>
            <a:endParaRPr lang="en-US" altLang="ko-KR" sz="1200" dirty="0" smtClean="0">
              <a:latin typeface="+mn-ea"/>
              <a:ea typeface="+mn-ea"/>
            </a:endParaRPr>
          </a:p>
          <a:p>
            <a:endParaRPr lang="en-US" altLang="ko-KR" sz="1200" dirty="0">
              <a:latin typeface="+mn-ea"/>
              <a:ea typeface="+mn-ea"/>
            </a:endParaRPr>
          </a:p>
          <a:p>
            <a:r>
              <a:rPr lang="ko-KR" altLang="en-US" sz="1200" dirty="0" smtClean="0">
                <a:latin typeface="+mn-ea"/>
                <a:ea typeface="+mn-ea"/>
              </a:rPr>
              <a:t>병렬처리</a:t>
            </a:r>
            <a:endParaRPr lang="en-US" altLang="ko-KR" sz="1200" dirty="0" smtClean="0">
              <a:latin typeface="+mn-ea"/>
              <a:ea typeface="+mn-ea"/>
            </a:endParaRPr>
          </a:p>
          <a:p>
            <a:r>
              <a:rPr lang="ko-KR" altLang="en-US" sz="1200" dirty="0" smtClean="0">
                <a:latin typeface="+mn-ea"/>
                <a:ea typeface="+mn-ea"/>
              </a:rPr>
              <a:t>동시에 </a:t>
            </a:r>
            <a:r>
              <a:rPr lang="ko-KR" altLang="en-US" sz="1200" dirty="0" err="1" smtClean="0">
                <a:latin typeface="+mn-ea"/>
                <a:ea typeface="+mn-ea"/>
              </a:rPr>
              <a:t>여려개의</a:t>
            </a:r>
            <a:r>
              <a:rPr lang="ko-KR" altLang="en-US" sz="1200" dirty="0" smtClean="0">
                <a:latin typeface="+mn-ea"/>
                <a:ea typeface="+mn-ea"/>
              </a:rPr>
              <a:t> 명령을</a:t>
            </a:r>
            <a:endParaRPr lang="en-US" altLang="ko-KR" sz="1200" dirty="0" smtClean="0">
              <a:latin typeface="+mn-ea"/>
              <a:ea typeface="+mn-ea"/>
            </a:endParaRPr>
          </a:p>
          <a:p>
            <a:r>
              <a:rPr lang="ko-KR" altLang="en-US" sz="1200" dirty="0" smtClean="0">
                <a:latin typeface="+mn-ea"/>
                <a:ea typeface="+mn-ea"/>
              </a:rPr>
              <a:t>처리하여 작업의 능률을 </a:t>
            </a:r>
            <a:endParaRPr lang="en-US" altLang="ko-KR" sz="1200" dirty="0" smtClean="0">
              <a:latin typeface="+mn-ea"/>
              <a:ea typeface="+mn-ea"/>
            </a:endParaRPr>
          </a:p>
          <a:p>
            <a:r>
              <a:rPr lang="ko-KR" altLang="en-US" sz="1200" dirty="0" smtClean="0">
                <a:latin typeface="+mn-ea"/>
                <a:ea typeface="+mn-ea"/>
              </a:rPr>
              <a:t>올리는 방식</a:t>
            </a:r>
            <a:endParaRPr lang="en-US" altLang="ko-KR" sz="1200" dirty="0" smtClean="0">
              <a:latin typeface="+mn-ea"/>
              <a:ea typeface="+mn-ea"/>
            </a:endParaRPr>
          </a:p>
          <a:p>
            <a:endParaRPr lang="en-US" altLang="ko-KR" sz="1200" dirty="0">
              <a:latin typeface="+mn-ea"/>
              <a:ea typeface="+mn-ea"/>
            </a:endParaRPr>
          </a:p>
          <a:p>
            <a:r>
              <a:rPr lang="ko-KR" altLang="en-US" sz="1200" dirty="0" smtClean="0">
                <a:latin typeface="+mn-ea"/>
                <a:ea typeface="+mn-ea"/>
              </a:rPr>
              <a:t>프로세서</a:t>
            </a:r>
            <a:r>
              <a:rPr lang="en-US" altLang="ko-KR" sz="1200" dirty="0" smtClean="0">
                <a:latin typeface="+mn-ea"/>
                <a:ea typeface="+mn-ea"/>
              </a:rPr>
              <a:t>:</a:t>
            </a:r>
          </a:p>
          <a:p>
            <a:r>
              <a:rPr lang="ko-KR" altLang="en-US" sz="1200" dirty="0" smtClean="0">
                <a:latin typeface="+mn-ea"/>
                <a:ea typeface="+mn-ea"/>
              </a:rPr>
              <a:t>중앙처리장치</a:t>
            </a:r>
            <a:r>
              <a:rPr lang="en-US" altLang="ko-KR" sz="1200" dirty="0" smtClean="0">
                <a:latin typeface="+mn-ea"/>
                <a:ea typeface="+mn-ea"/>
              </a:rPr>
              <a:t>=</a:t>
            </a:r>
            <a:r>
              <a:rPr lang="ko-KR" altLang="en-US" sz="1200" dirty="0" smtClean="0">
                <a:latin typeface="+mn-ea"/>
                <a:ea typeface="+mn-ea"/>
              </a:rPr>
              <a:t>컴퓨터에서 </a:t>
            </a:r>
            <a:endParaRPr lang="en-US" altLang="ko-KR" sz="1200" dirty="0" smtClean="0">
              <a:latin typeface="+mn-ea"/>
              <a:ea typeface="+mn-ea"/>
            </a:endParaRPr>
          </a:p>
          <a:p>
            <a:r>
              <a:rPr lang="ko-KR" altLang="en-US" sz="1200" dirty="0" smtClean="0">
                <a:latin typeface="+mn-ea"/>
                <a:ea typeface="+mn-ea"/>
              </a:rPr>
              <a:t>프로그램을 수행하는 하드웨어</a:t>
            </a:r>
            <a:endParaRPr lang="en-US" altLang="ko-KR" sz="1200" dirty="0" smtClean="0">
              <a:latin typeface="+mn-ea"/>
              <a:ea typeface="+mn-ea"/>
            </a:endParaRPr>
          </a:p>
          <a:p>
            <a:r>
              <a:rPr lang="en-US" altLang="ko-KR" sz="1200" dirty="0" smtClean="0">
                <a:latin typeface="+mn-ea"/>
                <a:ea typeface="+mn-ea"/>
              </a:rPr>
              <a:t>CPU </a:t>
            </a:r>
            <a:r>
              <a:rPr lang="ko-KR" altLang="en-US" sz="1200" dirty="0" smtClean="0">
                <a:latin typeface="+mn-ea"/>
                <a:ea typeface="+mn-ea"/>
              </a:rPr>
              <a:t>같은 거</a:t>
            </a:r>
            <a:endParaRPr lang="ko-KR" altLang="en-US" sz="1200" dirty="0">
              <a:latin typeface="+mn-ea"/>
              <a:ea typeface="+mn-ea"/>
            </a:endParaRPr>
          </a:p>
        </p:txBody>
      </p:sp>
      <p:pic>
        <p:nvPicPr>
          <p:cNvPr id="7" name="Picture 2" descr="Ship Security Alert System ">
            <a:hlinkClick r:id="" action="ppaction://noaction"/>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806" y="1000613"/>
            <a:ext cx="3666602" cy="5184576"/>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p:cNvPicPr>
            <a:picLocks noChangeAspect="1"/>
          </p:cNvPicPr>
          <p:nvPr/>
        </p:nvPicPr>
        <p:blipFill>
          <a:blip r:embed="rId3"/>
          <a:stretch>
            <a:fillRect/>
          </a:stretch>
        </p:blipFill>
        <p:spPr>
          <a:xfrm>
            <a:off x="5433080" y="3976723"/>
            <a:ext cx="2819276" cy="299392"/>
          </a:xfrm>
          <a:prstGeom prst="rect">
            <a:avLst/>
          </a:prstGeom>
        </p:spPr>
      </p:pic>
      <p:pic>
        <p:nvPicPr>
          <p:cNvPr id="10" name="그림 9"/>
          <p:cNvPicPr>
            <a:picLocks noChangeAspect="1"/>
          </p:cNvPicPr>
          <p:nvPr/>
        </p:nvPicPr>
        <p:blipFill>
          <a:blip r:embed="rId4"/>
          <a:stretch>
            <a:fillRect/>
          </a:stretch>
        </p:blipFill>
        <p:spPr>
          <a:xfrm>
            <a:off x="8544182" y="3388461"/>
            <a:ext cx="651551" cy="1212995"/>
          </a:xfrm>
          <a:prstGeom prst="rect">
            <a:avLst/>
          </a:prstGeom>
        </p:spPr>
      </p:pic>
      <p:sp>
        <p:nvSpPr>
          <p:cNvPr id="11" name="TextBox 10"/>
          <p:cNvSpPr txBox="1"/>
          <p:nvPr/>
        </p:nvSpPr>
        <p:spPr>
          <a:xfrm>
            <a:off x="5265809" y="4293679"/>
            <a:ext cx="957442" cy="307777"/>
          </a:xfrm>
          <a:prstGeom prst="rect">
            <a:avLst/>
          </a:prstGeom>
          <a:noFill/>
        </p:spPr>
        <p:txBody>
          <a:bodyPr wrap="none" rtlCol="0">
            <a:spAutoFit/>
          </a:bodyPr>
          <a:lstStyle/>
          <a:p>
            <a:r>
              <a:rPr lang="en-US" altLang="ko-KR" sz="1400" dirty="0" smtClean="0">
                <a:latin typeface="+mn-ea"/>
                <a:ea typeface="+mn-ea"/>
              </a:rPr>
              <a:t>OFF state</a:t>
            </a:r>
            <a:endParaRPr lang="ko-KR" altLang="en-US" sz="1400" dirty="0">
              <a:latin typeface="+mn-ea"/>
              <a:ea typeface="+mn-ea"/>
            </a:endParaRPr>
          </a:p>
        </p:txBody>
      </p:sp>
      <p:sp>
        <p:nvSpPr>
          <p:cNvPr id="12" name="TextBox 11"/>
          <p:cNvSpPr txBox="1"/>
          <p:nvPr/>
        </p:nvSpPr>
        <p:spPr>
          <a:xfrm>
            <a:off x="6388634" y="4293679"/>
            <a:ext cx="915764" cy="307777"/>
          </a:xfrm>
          <a:prstGeom prst="rect">
            <a:avLst/>
          </a:prstGeom>
          <a:noFill/>
        </p:spPr>
        <p:txBody>
          <a:bodyPr wrap="none" rtlCol="0">
            <a:spAutoFit/>
          </a:bodyPr>
          <a:lstStyle/>
          <a:p>
            <a:r>
              <a:rPr lang="en-US" altLang="ko-KR" sz="1400" dirty="0" smtClean="0">
                <a:latin typeface="+mn-ea"/>
                <a:ea typeface="+mn-ea"/>
              </a:rPr>
              <a:t>ON state</a:t>
            </a:r>
            <a:endParaRPr lang="ko-KR" altLang="en-US" sz="1400" dirty="0">
              <a:latin typeface="+mn-ea"/>
              <a:ea typeface="+mn-ea"/>
            </a:endParaRPr>
          </a:p>
        </p:txBody>
      </p:sp>
      <p:sp>
        <p:nvSpPr>
          <p:cNvPr id="13" name="TextBox 12"/>
          <p:cNvSpPr txBox="1"/>
          <p:nvPr/>
        </p:nvSpPr>
        <p:spPr>
          <a:xfrm>
            <a:off x="7469452" y="4293679"/>
            <a:ext cx="957442" cy="307777"/>
          </a:xfrm>
          <a:prstGeom prst="rect">
            <a:avLst/>
          </a:prstGeom>
          <a:noFill/>
        </p:spPr>
        <p:txBody>
          <a:bodyPr wrap="none" rtlCol="0">
            <a:spAutoFit/>
          </a:bodyPr>
          <a:lstStyle/>
          <a:p>
            <a:r>
              <a:rPr lang="en-US" altLang="ko-KR" sz="1400" dirty="0" smtClean="0">
                <a:latin typeface="+mn-ea"/>
                <a:ea typeface="+mn-ea"/>
              </a:rPr>
              <a:t>OFF state</a:t>
            </a:r>
            <a:endParaRPr lang="ko-KR" altLang="en-US" sz="1400" dirty="0">
              <a:latin typeface="+mn-ea"/>
              <a:ea typeface="+mn-ea"/>
            </a:endParaRPr>
          </a:p>
        </p:txBody>
      </p:sp>
      <p:sp>
        <p:nvSpPr>
          <p:cNvPr id="14" name="직사각형 13"/>
          <p:cNvSpPr/>
          <p:nvPr/>
        </p:nvSpPr>
        <p:spPr>
          <a:xfrm>
            <a:off x="522164" y="6228903"/>
            <a:ext cx="3213992" cy="307777"/>
          </a:xfrm>
          <a:prstGeom prst="rect">
            <a:avLst/>
          </a:prstGeom>
        </p:spPr>
        <p:txBody>
          <a:bodyPr wrap="square">
            <a:spAutoFit/>
          </a:bodyPr>
          <a:lstStyle/>
          <a:p>
            <a:r>
              <a:rPr lang="en-US" altLang="ko-KR" sz="1400" dirty="0" smtClean="0">
                <a:latin typeface="+mn-ea"/>
                <a:ea typeface="+mn-ea"/>
              </a:rPr>
              <a:t>↑ https</a:t>
            </a:r>
            <a:r>
              <a:rPr lang="en-US" altLang="ko-KR" sz="1400" dirty="0">
                <a:latin typeface="+mn-ea"/>
                <a:ea typeface="+mn-ea"/>
              </a:rPr>
              <a:t>://</a:t>
            </a:r>
            <a:r>
              <a:rPr lang="en-US" altLang="ko-KR" sz="1400" dirty="0" smtClean="0">
                <a:latin typeface="+mn-ea"/>
                <a:ea typeface="+mn-ea"/>
              </a:rPr>
              <a:t>www.marineinsight.com</a:t>
            </a:r>
            <a:endParaRPr lang="ko-KR" altLang="en-US" sz="1400" dirty="0">
              <a:latin typeface="+mn-ea"/>
              <a:ea typeface="+mn-ea"/>
            </a:endParaRPr>
          </a:p>
        </p:txBody>
      </p:sp>
      <p:graphicFrame>
        <p:nvGraphicFramePr>
          <p:cNvPr id="15" name="표 14"/>
          <p:cNvGraphicFramePr>
            <a:graphicFrameLocks noGrp="1"/>
          </p:cNvGraphicFramePr>
          <p:nvPr>
            <p:extLst/>
          </p:nvPr>
        </p:nvGraphicFramePr>
        <p:xfrm>
          <a:off x="4188248" y="4726724"/>
          <a:ext cx="6041374" cy="2346960"/>
        </p:xfrm>
        <a:graphic>
          <a:graphicData uri="http://schemas.openxmlformats.org/drawingml/2006/table">
            <a:tbl>
              <a:tblPr firstRow="1" bandRow="1">
                <a:tableStyleId>{5C22544A-7EE6-4342-B048-85BDC9FD1C3A}</a:tableStyleId>
              </a:tblPr>
              <a:tblGrid>
                <a:gridCol w="1216839">
                  <a:extLst>
                    <a:ext uri="{9D8B030D-6E8A-4147-A177-3AD203B41FA5}">
                      <a16:colId xmlns:a16="http://schemas.microsoft.com/office/drawing/2014/main" val="2113295190"/>
                    </a:ext>
                  </a:extLst>
                </a:gridCol>
                <a:gridCol w="4824535">
                  <a:extLst>
                    <a:ext uri="{9D8B030D-6E8A-4147-A177-3AD203B41FA5}">
                      <a16:colId xmlns:a16="http://schemas.microsoft.com/office/drawing/2014/main" val="2504893358"/>
                    </a:ext>
                  </a:extLst>
                </a:gridCol>
              </a:tblGrid>
              <a:tr h="370840">
                <a:tc>
                  <a:txBody>
                    <a:bodyPr/>
                    <a:lstStyle/>
                    <a:p>
                      <a:pPr latinLnBrk="1"/>
                      <a:r>
                        <a:rPr lang="en-US" altLang="ko-KR" sz="1400" b="1" dirty="0" smtClean="0">
                          <a:solidFill>
                            <a:schemeClr val="tx1"/>
                          </a:solidFill>
                          <a:latin typeface="+mn-ea"/>
                          <a:ea typeface="+mn-ea"/>
                        </a:rPr>
                        <a:t>User edit</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message</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(Example)</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This is a SECURITY MESSAGE</a:t>
                      </a:r>
                    </a:p>
                    <a:p>
                      <a:pPr latinLnBrk="1"/>
                      <a:r>
                        <a:rPr lang="en-US" altLang="ko-KR" sz="1400" b="1" dirty="0" smtClean="0">
                          <a:solidFill>
                            <a:schemeClr val="tx1"/>
                          </a:solidFill>
                          <a:latin typeface="+mn-ea"/>
                          <a:ea typeface="+mn-ea"/>
                        </a:rPr>
                        <a:t>Ship Name: </a:t>
                      </a:r>
                    </a:p>
                    <a:p>
                      <a:pPr latinLnBrk="1"/>
                      <a:r>
                        <a:rPr lang="en-US" altLang="ko-KR" sz="1400" b="1" dirty="0" smtClean="0">
                          <a:solidFill>
                            <a:schemeClr val="tx1"/>
                          </a:solidFill>
                          <a:latin typeface="+mn-ea"/>
                          <a:ea typeface="+mn-ea"/>
                        </a:rPr>
                        <a:t>IMO Number:</a:t>
                      </a:r>
                    </a:p>
                    <a:p>
                      <a:pPr latinLnBrk="1"/>
                      <a:r>
                        <a:rPr lang="en-US" altLang="ko-KR" sz="1400" b="1" dirty="0" smtClean="0">
                          <a:solidFill>
                            <a:schemeClr val="tx1"/>
                          </a:solidFill>
                          <a:latin typeface="+mn-ea"/>
                          <a:ea typeface="+mn-ea"/>
                        </a:rPr>
                        <a:t>Call Sign: </a:t>
                      </a:r>
                    </a:p>
                    <a:p>
                      <a:pPr latinLnBrk="1"/>
                      <a:r>
                        <a:rPr lang="en-US" altLang="ko-KR" sz="1400" b="1" dirty="0" smtClean="0">
                          <a:solidFill>
                            <a:schemeClr val="tx1"/>
                          </a:solidFill>
                          <a:latin typeface="+mn-ea"/>
                          <a:ea typeface="+mn-ea"/>
                        </a:rPr>
                        <a:t>MMSI: </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4808327"/>
                  </a:ext>
                </a:extLst>
              </a:tr>
              <a:tr h="370840">
                <a:tc>
                  <a:txBody>
                    <a:bodyPr/>
                    <a:lstStyle/>
                    <a:p>
                      <a:pPr latinLnBrk="1"/>
                      <a:r>
                        <a:rPr lang="en-US" altLang="ko-KR" sz="1400" b="1" dirty="0" smtClean="0">
                          <a:solidFill>
                            <a:schemeClr val="tx1"/>
                          </a:solidFill>
                          <a:latin typeface="+mn-ea"/>
                          <a:ea typeface="+mn-ea"/>
                        </a:rPr>
                        <a:t>Automatic</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insertion</a:t>
                      </a:r>
                    </a:p>
                    <a:p>
                      <a:pPr latinLnBrk="1"/>
                      <a:r>
                        <a:rPr lang="en-US" altLang="ko-KR" sz="1400" b="1" dirty="0" smtClean="0">
                          <a:solidFill>
                            <a:schemeClr val="tx1"/>
                          </a:solidFill>
                          <a:latin typeface="+mn-ea"/>
                          <a:ea typeface="+mn-ea"/>
                        </a:rPr>
                        <a:t>Message</a:t>
                      </a:r>
                    </a:p>
                    <a:p>
                      <a:pPr latinLnBrk="1"/>
                      <a:r>
                        <a:rPr lang="en-US" altLang="ko-KR" sz="1400" b="1" dirty="0" smtClean="0">
                          <a:solidFill>
                            <a:schemeClr val="tx1"/>
                          </a:solidFill>
                          <a:latin typeface="+mn-ea"/>
                          <a:ea typeface="+mn-ea"/>
                        </a:rPr>
                        <a:t>(Example)</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smtClean="0">
                          <a:solidFill>
                            <a:srgbClr val="FF0000"/>
                          </a:solidFill>
                          <a:latin typeface="+mn-ea"/>
                          <a:ea typeface="+mn-ea"/>
                        </a:rPr>
                        <a:t>SECURITY </a:t>
                      </a:r>
                      <a:r>
                        <a:rPr lang="en-US" altLang="ko-KR" sz="1600" b="1" dirty="0" err="1" smtClean="0">
                          <a:solidFill>
                            <a:srgbClr val="FF0000"/>
                          </a:solidFill>
                          <a:latin typeface="+mn-ea"/>
                          <a:ea typeface="+mn-ea"/>
                        </a:rPr>
                        <a:t>SECURITY</a:t>
                      </a:r>
                      <a:endParaRPr lang="en-US" altLang="ko-KR" sz="1600" b="1" dirty="0" smtClean="0">
                        <a:solidFill>
                          <a:srgbClr val="FF0000"/>
                        </a:solidFill>
                        <a:latin typeface="+mn-ea"/>
                        <a:ea typeface="+mn-ea"/>
                      </a:endParaRPr>
                    </a:p>
                    <a:p>
                      <a:pPr latinLnBrk="1"/>
                      <a:endParaRPr lang="en-US" altLang="ko-KR" sz="1400" b="1" dirty="0" smtClean="0">
                        <a:solidFill>
                          <a:schemeClr val="tx1"/>
                        </a:solidFill>
                        <a:latin typeface="+mn-ea"/>
                        <a:ea typeface="+mn-ea"/>
                      </a:endParaRPr>
                    </a:p>
                    <a:p>
                      <a:pPr latinLnBrk="1"/>
                      <a:r>
                        <a:rPr lang="en-US" altLang="ko-KR" sz="1400" b="1" dirty="0" smtClean="0">
                          <a:solidFill>
                            <a:schemeClr val="tx1"/>
                          </a:solidFill>
                          <a:latin typeface="+mn-ea"/>
                          <a:ea typeface="+mn-ea"/>
                        </a:rPr>
                        <a:t>MES NO. 440123123</a:t>
                      </a:r>
                    </a:p>
                    <a:p>
                      <a:pPr latinLnBrk="1"/>
                      <a:r>
                        <a:rPr lang="en-US" altLang="ko-KR" sz="1400" b="1" dirty="0" smtClean="0">
                          <a:solidFill>
                            <a:schemeClr val="tx1"/>
                          </a:solidFill>
                          <a:latin typeface="+mn-ea"/>
                          <a:ea typeface="+mn-ea"/>
                        </a:rPr>
                        <a:t>LAT,N12.34.56 LON.E123.45.56, UTC, 07.01.2021 12:34, SOG,10.0KT.COG.20DEG</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054045"/>
                  </a:ext>
                </a:extLst>
              </a:tr>
            </a:tbl>
          </a:graphicData>
        </a:graphic>
      </p:graphicFrame>
      <p:sp>
        <p:nvSpPr>
          <p:cNvPr id="16" name="직사각형 15"/>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3763686682"/>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그림 30"/>
          <p:cNvPicPr>
            <a:picLocks noChangeAspect="1"/>
          </p:cNvPicPr>
          <p:nvPr/>
        </p:nvPicPr>
        <p:blipFill>
          <a:blip r:embed="rId3"/>
          <a:stretch>
            <a:fillRect/>
          </a:stretch>
        </p:blipFill>
        <p:spPr>
          <a:xfrm>
            <a:off x="526255" y="602515"/>
            <a:ext cx="5239270" cy="3503463"/>
          </a:xfrm>
          <a:prstGeom prst="rect">
            <a:avLst/>
          </a:prstGeom>
          <a:ln>
            <a:solidFill>
              <a:schemeClr val="tx1"/>
            </a:solidFill>
          </a:ln>
        </p:spPr>
      </p:pic>
      <p:sp>
        <p:nvSpPr>
          <p:cNvPr id="2" name="슬라이드 번호 개체 틀 1"/>
          <p:cNvSpPr>
            <a:spLocks noGrp="1"/>
          </p:cNvSpPr>
          <p:nvPr>
            <p:ph type="sldNum" sz="quarter" idx="4"/>
          </p:nvPr>
        </p:nvSpPr>
        <p:spPr/>
        <p:txBody>
          <a:bodyPr/>
          <a:lstStyle/>
          <a:p>
            <a:fld id="{31095832-68CD-478A-AD98-E2BAD6DB9178}" type="slidenum">
              <a:rPr lang="ko-KR" altLang="en-US" smtClean="0"/>
              <a:pPr/>
              <a:t>105</a:t>
            </a:fld>
            <a:endParaRPr lang="ko-KR" altLang="en-US"/>
          </a:p>
        </p:txBody>
      </p:sp>
      <p:sp>
        <p:nvSpPr>
          <p:cNvPr id="4" name="TextBox 3"/>
          <p:cNvSpPr txBox="1"/>
          <p:nvPr/>
        </p:nvSpPr>
        <p:spPr>
          <a:xfrm>
            <a:off x="6250922" y="995763"/>
            <a:ext cx="4088513" cy="2554545"/>
          </a:xfrm>
          <a:prstGeom prst="rect">
            <a:avLst/>
          </a:prstGeom>
          <a:noFill/>
          <a:ln>
            <a:solidFill>
              <a:schemeClr val="tx1"/>
            </a:solidFill>
          </a:ln>
        </p:spPr>
        <p:txBody>
          <a:bodyPr wrap="square" rtlCol="0">
            <a:spAutoFit/>
          </a:bodyPr>
          <a:lstStyle/>
          <a:p>
            <a:r>
              <a:rPr lang="en-US" altLang="ko-KR" b="1" dirty="0" smtClean="0">
                <a:latin typeface="+mn-ea"/>
                <a:ea typeface="+mn-ea"/>
              </a:rPr>
              <a:t>EMERGENCY CONTACT</a:t>
            </a:r>
          </a:p>
          <a:p>
            <a:endParaRPr lang="en-US" altLang="ko-KR" sz="1600" b="1" dirty="0">
              <a:latin typeface="+mn-ea"/>
              <a:ea typeface="+mn-ea"/>
            </a:endParaRPr>
          </a:p>
          <a:p>
            <a:r>
              <a:rPr lang="en-US" altLang="ko-KR" sz="1600" b="1" dirty="0" smtClean="0">
                <a:solidFill>
                  <a:srgbClr val="FF0000"/>
                </a:solidFill>
                <a:latin typeface="+mn-ea"/>
                <a:ea typeface="+mn-ea"/>
              </a:rPr>
              <a:t>UKMTO (</a:t>
            </a:r>
            <a:r>
              <a:rPr lang="ko-KR" altLang="en-US" sz="1600" b="1" dirty="0" smtClean="0">
                <a:solidFill>
                  <a:srgbClr val="FF0000"/>
                </a:solidFill>
                <a:latin typeface="+mn-ea"/>
                <a:ea typeface="+mn-ea"/>
              </a:rPr>
              <a:t>영국해사무역기구</a:t>
            </a:r>
            <a:r>
              <a:rPr lang="en-US" altLang="ko-KR" sz="1600" b="1" dirty="0" smtClean="0">
                <a:solidFill>
                  <a:srgbClr val="FF0000"/>
                </a:solidFill>
                <a:latin typeface="+mn-ea"/>
                <a:ea typeface="+mn-ea"/>
              </a:rPr>
              <a:t>)</a:t>
            </a:r>
            <a:br>
              <a:rPr lang="en-US" altLang="ko-KR" sz="1600" b="1" dirty="0" smtClean="0">
                <a:solidFill>
                  <a:srgbClr val="FF0000"/>
                </a:solidFill>
                <a:latin typeface="+mn-ea"/>
                <a:ea typeface="+mn-ea"/>
              </a:rPr>
            </a:br>
            <a:r>
              <a:rPr lang="en-US" altLang="ko-KR" sz="1400" b="1" dirty="0" smtClean="0">
                <a:latin typeface="+mn-ea"/>
                <a:ea typeface="+mn-ea"/>
              </a:rPr>
              <a:t>(Maritime Trade Operation)</a:t>
            </a:r>
          </a:p>
          <a:p>
            <a:r>
              <a:rPr lang="en-US" altLang="ko-KR" sz="1600" b="1" dirty="0" smtClean="0">
                <a:latin typeface="+mn-ea"/>
                <a:ea typeface="+mn-ea"/>
              </a:rPr>
              <a:t>Email: watchkeepers@ukmto.org</a:t>
            </a:r>
          </a:p>
          <a:p>
            <a:r>
              <a:rPr lang="en-US" altLang="ko-KR" sz="1600" b="1" dirty="0" smtClean="0">
                <a:latin typeface="+mn-ea"/>
                <a:ea typeface="+mn-ea"/>
              </a:rPr>
              <a:t>Tel : +44 2392 222060</a:t>
            </a:r>
          </a:p>
          <a:p>
            <a:endParaRPr lang="en-US" altLang="ko-KR" sz="1600" b="1" dirty="0" smtClean="0">
              <a:latin typeface="+mn-ea"/>
              <a:ea typeface="+mn-ea"/>
            </a:endParaRPr>
          </a:p>
          <a:p>
            <a:r>
              <a:rPr lang="en-US" altLang="ko-KR" sz="1600" b="1" dirty="0" smtClean="0">
                <a:latin typeface="+mn-ea"/>
                <a:ea typeface="+mn-ea"/>
              </a:rPr>
              <a:t>• Initial Report</a:t>
            </a:r>
          </a:p>
          <a:p>
            <a:r>
              <a:rPr lang="en-US" altLang="ko-KR" sz="1600" b="1" dirty="0" smtClean="0">
                <a:latin typeface="+mn-ea"/>
                <a:ea typeface="+mn-ea"/>
              </a:rPr>
              <a:t>• Daily/Transit Position Report(</a:t>
            </a:r>
            <a:r>
              <a:rPr lang="en-US" altLang="ko-KR" sz="1200" b="1" dirty="0" smtClean="0">
                <a:latin typeface="+mn-ea"/>
                <a:ea typeface="+mn-ea"/>
              </a:rPr>
              <a:t>0800UTC)</a:t>
            </a:r>
            <a:r>
              <a:rPr lang="ko-KR" altLang="en-US" sz="1200" b="1" dirty="0" smtClean="0">
                <a:latin typeface="+mn-ea"/>
                <a:ea typeface="+mn-ea"/>
              </a:rPr>
              <a:t> </a:t>
            </a:r>
            <a:endParaRPr lang="en-US" altLang="ko-KR" sz="1200" b="1" dirty="0" smtClean="0">
              <a:latin typeface="+mn-ea"/>
              <a:ea typeface="+mn-ea"/>
            </a:endParaRPr>
          </a:p>
          <a:p>
            <a:r>
              <a:rPr lang="en-US" altLang="ko-KR" sz="1600" b="1" dirty="0" smtClean="0">
                <a:latin typeface="+mn-ea"/>
                <a:ea typeface="+mn-ea"/>
              </a:rPr>
              <a:t>• Final Report</a:t>
            </a:r>
            <a:endParaRPr lang="en-US" altLang="ko-KR" sz="1600" b="1" dirty="0">
              <a:latin typeface="+mn-ea"/>
              <a:ea typeface="+mn-ea"/>
            </a:endParaRPr>
          </a:p>
        </p:txBody>
      </p:sp>
      <p:sp>
        <p:nvSpPr>
          <p:cNvPr id="5" name="직사각형 4"/>
          <p:cNvSpPr/>
          <p:nvPr/>
        </p:nvSpPr>
        <p:spPr>
          <a:xfrm>
            <a:off x="6690900" y="3639915"/>
            <a:ext cx="3666295" cy="2769989"/>
          </a:xfrm>
          <a:prstGeom prst="rect">
            <a:avLst/>
          </a:prstGeom>
          <a:ln>
            <a:solidFill>
              <a:schemeClr val="tx1"/>
            </a:solidFill>
          </a:ln>
        </p:spPr>
        <p:txBody>
          <a:bodyPr wrap="square">
            <a:spAutoFit/>
          </a:bodyPr>
          <a:lstStyle/>
          <a:p>
            <a:r>
              <a:rPr lang="en-US" altLang="ko-KR" b="1" dirty="0">
                <a:latin typeface="+mn-ea"/>
                <a:ea typeface="+mn-ea"/>
              </a:rPr>
              <a:t>SECONDARY CONTACT</a:t>
            </a:r>
          </a:p>
          <a:p>
            <a:endParaRPr lang="en-US" altLang="ko-KR" b="1" dirty="0">
              <a:latin typeface="+mn-ea"/>
              <a:ea typeface="+mn-ea"/>
            </a:endParaRPr>
          </a:p>
          <a:p>
            <a:r>
              <a:rPr lang="en-US" altLang="ko-KR" sz="1600" b="1" dirty="0" smtClean="0">
                <a:solidFill>
                  <a:srgbClr val="FF0000"/>
                </a:solidFill>
                <a:latin typeface="+mn-ea"/>
                <a:ea typeface="+mn-ea"/>
              </a:rPr>
              <a:t>MSC-HOA </a:t>
            </a:r>
            <a:br>
              <a:rPr lang="en-US" altLang="ko-KR" sz="1600" b="1" dirty="0" smtClean="0">
                <a:solidFill>
                  <a:srgbClr val="FF0000"/>
                </a:solidFill>
                <a:latin typeface="+mn-ea"/>
                <a:ea typeface="+mn-ea"/>
              </a:rPr>
            </a:br>
            <a:r>
              <a:rPr lang="en-US" altLang="ko-KR" sz="1600" b="1" dirty="0" smtClean="0">
                <a:solidFill>
                  <a:srgbClr val="FF0000"/>
                </a:solidFill>
                <a:latin typeface="+mn-ea"/>
                <a:ea typeface="+mn-ea"/>
              </a:rPr>
              <a:t>(</a:t>
            </a:r>
            <a:r>
              <a:rPr lang="ko-KR" altLang="en-US" sz="1600" b="1" dirty="0" smtClean="0">
                <a:solidFill>
                  <a:srgbClr val="FF0000"/>
                </a:solidFill>
                <a:latin typeface="+mn-ea"/>
                <a:ea typeface="+mn-ea"/>
              </a:rPr>
              <a:t>아프리카 동부 해역 해양안보센터</a:t>
            </a:r>
            <a:r>
              <a:rPr lang="en-US" altLang="ko-KR" sz="1600" b="1" dirty="0" smtClean="0">
                <a:solidFill>
                  <a:srgbClr val="FF0000"/>
                </a:solidFill>
                <a:latin typeface="+mn-ea"/>
                <a:ea typeface="+mn-ea"/>
              </a:rPr>
              <a:t>)</a:t>
            </a:r>
          </a:p>
          <a:p>
            <a:r>
              <a:rPr lang="en-US" altLang="ko-KR" sz="1400" b="1" dirty="0" smtClean="0">
                <a:latin typeface="+mn-ea"/>
                <a:ea typeface="+mn-ea"/>
              </a:rPr>
              <a:t>(</a:t>
            </a:r>
            <a:r>
              <a:rPr lang="en-US" altLang="ko-KR" sz="1400" b="1" dirty="0">
                <a:latin typeface="+mn-ea"/>
                <a:ea typeface="+mn-ea"/>
              </a:rPr>
              <a:t>Maritime Safety Center </a:t>
            </a:r>
            <a:r>
              <a:rPr lang="en-US" altLang="ko-KR" sz="1400" b="1" dirty="0" smtClean="0">
                <a:latin typeface="+mn-ea"/>
                <a:ea typeface="+mn-ea"/>
              </a:rPr>
              <a:t>– Horn </a:t>
            </a:r>
            <a:r>
              <a:rPr lang="en-US" altLang="ko-KR" sz="1400" b="1" dirty="0">
                <a:latin typeface="+mn-ea"/>
                <a:ea typeface="+mn-ea"/>
              </a:rPr>
              <a:t>of Africa)</a:t>
            </a:r>
          </a:p>
          <a:p>
            <a:r>
              <a:rPr lang="en-US" altLang="ko-KR" sz="1600" b="1" dirty="0">
                <a:latin typeface="+mn-ea"/>
                <a:ea typeface="+mn-ea"/>
              </a:rPr>
              <a:t>Email : postmaster@mschoa.org</a:t>
            </a:r>
          </a:p>
          <a:p>
            <a:r>
              <a:rPr lang="en-US" altLang="ko-KR" sz="1600" b="1" dirty="0">
                <a:latin typeface="+mn-ea"/>
                <a:ea typeface="+mn-ea"/>
              </a:rPr>
              <a:t>Tel : +44 (0)1923 958 </a:t>
            </a:r>
            <a:r>
              <a:rPr lang="en-US" altLang="ko-KR" sz="1600" b="1" dirty="0" smtClean="0">
                <a:latin typeface="+mn-ea"/>
                <a:ea typeface="+mn-ea"/>
              </a:rPr>
              <a:t>545</a:t>
            </a:r>
          </a:p>
          <a:p>
            <a:endParaRPr lang="en-US" altLang="ko-KR" sz="1600" b="1" dirty="0" smtClean="0">
              <a:latin typeface="+mn-ea"/>
              <a:ea typeface="+mn-ea"/>
            </a:endParaRPr>
          </a:p>
          <a:p>
            <a:r>
              <a:rPr lang="en-US" altLang="ko-KR" sz="1600" b="1" dirty="0" smtClean="0">
                <a:latin typeface="+mn-ea"/>
                <a:ea typeface="+mn-ea"/>
              </a:rPr>
              <a:t>• HRA </a:t>
            </a:r>
            <a:r>
              <a:rPr lang="ko-KR" altLang="en-US" sz="1400" b="1" dirty="0" smtClean="0">
                <a:latin typeface="+mn-ea"/>
                <a:ea typeface="+mn-ea"/>
              </a:rPr>
              <a:t>해역 입역 시 한번 통보</a:t>
            </a:r>
            <a:endParaRPr lang="en-US" altLang="ko-KR" sz="1400" b="1" dirty="0" smtClean="0">
              <a:latin typeface="+mn-ea"/>
              <a:ea typeface="+mn-ea"/>
            </a:endParaRPr>
          </a:p>
          <a:p>
            <a:r>
              <a:rPr lang="ko-KR" altLang="ko-KR" sz="1400" b="1" dirty="0" smtClean="0">
                <a:latin typeface="+mn-ea"/>
                <a:ea typeface="+mn-ea"/>
              </a:rPr>
              <a:t>•</a:t>
            </a:r>
            <a:r>
              <a:rPr lang="en-US" altLang="ko-KR" sz="1400" b="1" dirty="0" smtClean="0">
                <a:latin typeface="+mn-ea"/>
                <a:ea typeface="+mn-ea"/>
              </a:rPr>
              <a:t> </a:t>
            </a:r>
            <a:r>
              <a:rPr lang="ko-KR" altLang="en-US" sz="1400" b="1" dirty="0" smtClean="0">
                <a:latin typeface="+mn-ea"/>
                <a:ea typeface="+mn-ea"/>
              </a:rPr>
              <a:t>선종</a:t>
            </a:r>
            <a:r>
              <a:rPr lang="en-US" altLang="ko-KR" sz="1400" b="1" dirty="0" smtClean="0">
                <a:latin typeface="+mn-ea"/>
                <a:ea typeface="+mn-ea"/>
              </a:rPr>
              <a:t>, </a:t>
            </a:r>
            <a:r>
              <a:rPr lang="ko-KR" altLang="en-US" sz="1400" b="1" dirty="0" smtClean="0">
                <a:latin typeface="+mn-ea"/>
                <a:ea typeface="+mn-ea"/>
              </a:rPr>
              <a:t>화물</a:t>
            </a:r>
            <a:r>
              <a:rPr lang="en-US" altLang="ko-KR" sz="1400" b="1" dirty="0" smtClean="0">
                <a:latin typeface="+mn-ea"/>
                <a:ea typeface="+mn-ea"/>
              </a:rPr>
              <a:t>, </a:t>
            </a:r>
            <a:r>
              <a:rPr lang="ko-KR" altLang="en-US" sz="1400" b="1" dirty="0" smtClean="0">
                <a:latin typeface="+mn-ea"/>
                <a:ea typeface="+mn-ea"/>
              </a:rPr>
              <a:t>선원수</a:t>
            </a:r>
            <a:r>
              <a:rPr lang="en-US" altLang="ko-KR" sz="1400" b="1" dirty="0" smtClean="0">
                <a:latin typeface="+mn-ea"/>
                <a:ea typeface="+mn-ea"/>
              </a:rPr>
              <a:t>, </a:t>
            </a:r>
            <a:r>
              <a:rPr lang="ko-KR" altLang="en-US" sz="1400" b="1" dirty="0" smtClean="0">
                <a:latin typeface="+mn-ea"/>
                <a:ea typeface="+mn-ea"/>
              </a:rPr>
              <a:t>국적</a:t>
            </a:r>
            <a:r>
              <a:rPr lang="en-US" altLang="ko-KR" sz="1400" b="1" dirty="0" smtClean="0">
                <a:latin typeface="+mn-ea"/>
                <a:ea typeface="+mn-ea"/>
              </a:rPr>
              <a:t>, (</a:t>
            </a:r>
            <a:r>
              <a:rPr lang="ko-KR" altLang="en-US" sz="1400" b="1" dirty="0" smtClean="0">
                <a:latin typeface="+mn-ea"/>
                <a:ea typeface="+mn-ea"/>
              </a:rPr>
              <a:t>비</a:t>
            </a:r>
            <a:r>
              <a:rPr lang="en-US" altLang="ko-KR" sz="1400" b="1" dirty="0" smtClean="0">
                <a:latin typeface="+mn-ea"/>
                <a:ea typeface="+mn-ea"/>
              </a:rPr>
              <a:t>)</a:t>
            </a:r>
            <a:r>
              <a:rPr lang="ko-KR" altLang="en-US" sz="1400" b="1" dirty="0" smtClean="0">
                <a:latin typeface="+mn-ea"/>
                <a:ea typeface="+mn-ea"/>
              </a:rPr>
              <a:t>무장요원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승선 여부</a:t>
            </a:r>
            <a:endParaRPr lang="ko-KR" altLang="en-US" sz="1400" b="1" dirty="0">
              <a:latin typeface="+mn-ea"/>
              <a:ea typeface="+mn-ea"/>
            </a:endParaRPr>
          </a:p>
        </p:txBody>
      </p:sp>
      <p:sp>
        <p:nvSpPr>
          <p:cNvPr id="7" name="TextBox 6"/>
          <p:cNvSpPr txBox="1"/>
          <p:nvPr/>
        </p:nvSpPr>
        <p:spPr>
          <a:xfrm>
            <a:off x="10963324" y="1355175"/>
            <a:ext cx="3118161" cy="1200329"/>
          </a:xfrm>
          <a:prstGeom prst="rect">
            <a:avLst/>
          </a:prstGeom>
          <a:noFill/>
        </p:spPr>
        <p:txBody>
          <a:bodyPr wrap="none" rtlCol="0">
            <a:spAutoFit/>
          </a:bodyPr>
          <a:lstStyle/>
          <a:p>
            <a:r>
              <a:rPr lang="ko-KR" altLang="en-US" sz="1200" dirty="0" err="1" smtClean="0">
                <a:latin typeface="+mn-ea"/>
                <a:ea typeface="+mn-ea"/>
              </a:rPr>
              <a:t>호르무즈</a:t>
            </a:r>
            <a:r>
              <a:rPr lang="ko-KR" altLang="en-US" sz="1200" dirty="0" smtClean="0">
                <a:latin typeface="+mn-ea"/>
                <a:ea typeface="+mn-ea"/>
              </a:rPr>
              <a:t> 해협 안전관련 한국해군파병이후</a:t>
            </a:r>
            <a:endParaRPr lang="en-US" altLang="ko-KR" sz="1200" dirty="0" smtClean="0">
              <a:latin typeface="+mn-ea"/>
              <a:ea typeface="+mn-ea"/>
            </a:endParaRPr>
          </a:p>
          <a:p>
            <a:r>
              <a:rPr lang="ko-KR" altLang="en-US" sz="1200" dirty="0" smtClean="0">
                <a:latin typeface="+mn-ea"/>
                <a:ea typeface="+mn-ea"/>
              </a:rPr>
              <a:t> 피습 </a:t>
            </a:r>
            <a:r>
              <a:rPr lang="ko-KR" altLang="en-US" sz="1200" dirty="0" err="1" smtClean="0">
                <a:latin typeface="+mn-ea"/>
                <a:ea typeface="+mn-ea"/>
              </a:rPr>
              <a:t>타겟</a:t>
            </a:r>
            <a:r>
              <a:rPr lang="ko-KR" altLang="en-US" sz="1200" dirty="0" smtClean="0">
                <a:latin typeface="+mn-ea"/>
                <a:ea typeface="+mn-ea"/>
              </a:rPr>
              <a:t> 확대우려</a:t>
            </a:r>
            <a:endParaRPr lang="en-US" altLang="ko-KR" sz="1200" dirty="0" smtClean="0">
              <a:latin typeface="+mn-ea"/>
              <a:ea typeface="+mn-ea"/>
            </a:endParaRPr>
          </a:p>
          <a:p>
            <a:r>
              <a:rPr lang="ko-KR" altLang="en-US" sz="1200" dirty="0" smtClean="0">
                <a:latin typeface="+mn-ea"/>
                <a:ea typeface="+mn-ea"/>
              </a:rPr>
              <a:t>위험상황발생시 회사지침 절차 준수</a:t>
            </a:r>
            <a:endParaRPr lang="en-US" altLang="ko-KR" sz="1200" dirty="0" smtClean="0">
              <a:latin typeface="+mn-ea"/>
              <a:ea typeface="+mn-ea"/>
            </a:endParaRPr>
          </a:p>
          <a:p>
            <a:endParaRPr lang="en-US" altLang="ko-KR" sz="1200" dirty="0">
              <a:latin typeface="+mn-ea"/>
              <a:ea typeface="+mn-ea"/>
            </a:endParaRPr>
          </a:p>
          <a:p>
            <a:endParaRPr lang="en-US" altLang="ko-KR" sz="1200" dirty="0" smtClean="0">
              <a:latin typeface="+mn-ea"/>
              <a:ea typeface="+mn-ea"/>
            </a:endParaRPr>
          </a:p>
          <a:p>
            <a:endParaRPr lang="ko-KR" altLang="en-US" sz="1200" dirty="0">
              <a:latin typeface="+mn-ea"/>
              <a:ea typeface="+mn-ea"/>
            </a:endParaRPr>
          </a:p>
        </p:txBody>
      </p:sp>
      <p:pic>
        <p:nvPicPr>
          <p:cNvPr id="9" name="그림 8"/>
          <p:cNvPicPr>
            <a:picLocks noChangeAspect="1"/>
          </p:cNvPicPr>
          <p:nvPr/>
        </p:nvPicPr>
        <p:blipFill>
          <a:blip r:embed="rId4"/>
          <a:stretch>
            <a:fillRect/>
          </a:stretch>
        </p:blipFill>
        <p:spPr>
          <a:xfrm>
            <a:off x="11395372" y="2725515"/>
            <a:ext cx="923925" cy="914400"/>
          </a:xfrm>
          <a:prstGeom prst="rect">
            <a:avLst/>
          </a:prstGeom>
        </p:spPr>
      </p:pic>
      <p:cxnSp>
        <p:nvCxnSpPr>
          <p:cNvPr id="11" name="직선 화살표 연결선 10"/>
          <p:cNvCxnSpPr/>
          <p:nvPr/>
        </p:nvCxnSpPr>
        <p:spPr bwMode="auto">
          <a:xfrm flipH="1">
            <a:off x="11539388" y="3348583"/>
            <a:ext cx="144016" cy="57606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직선 화살표 연결선 12"/>
          <p:cNvCxnSpPr/>
          <p:nvPr/>
        </p:nvCxnSpPr>
        <p:spPr bwMode="auto">
          <a:xfrm>
            <a:off x="12043444" y="3182715"/>
            <a:ext cx="576064" cy="70738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직선 화살표 연결선 14"/>
          <p:cNvCxnSpPr/>
          <p:nvPr/>
        </p:nvCxnSpPr>
        <p:spPr bwMode="auto">
          <a:xfrm flipV="1">
            <a:off x="11519792" y="2440783"/>
            <a:ext cx="193526" cy="47575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1702546" y="2217530"/>
            <a:ext cx="646331" cy="276999"/>
          </a:xfrm>
          <a:prstGeom prst="rect">
            <a:avLst/>
          </a:prstGeom>
          <a:noFill/>
        </p:spPr>
        <p:txBody>
          <a:bodyPr wrap="none" rtlCol="0">
            <a:spAutoFit/>
          </a:bodyPr>
          <a:lstStyle/>
          <a:p>
            <a:r>
              <a:rPr lang="ko-KR" altLang="en-US" sz="1200" smtClean="0">
                <a:latin typeface="+mn-ea"/>
                <a:ea typeface="+mn-ea"/>
              </a:rPr>
              <a:t>지부티</a:t>
            </a:r>
            <a:endParaRPr lang="ko-KR" altLang="en-US" sz="1200">
              <a:latin typeface="+mn-ea"/>
              <a:ea typeface="+mn-ea"/>
            </a:endParaRPr>
          </a:p>
        </p:txBody>
      </p:sp>
      <p:sp>
        <p:nvSpPr>
          <p:cNvPr id="17" name="TextBox 16"/>
          <p:cNvSpPr txBox="1"/>
          <p:nvPr/>
        </p:nvSpPr>
        <p:spPr>
          <a:xfrm>
            <a:off x="12619508" y="4080127"/>
            <a:ext cx="800219" cy="276999"/>
          </a:xfrm>
          <a:prstGeom prst="rect">
            <a:avLst/>
          </a:prstGeom>
          <a:noFill/>
        </p:spPr>
        <p:txBody>
          <a:bodyPr wrap="none" rtlCol="0">
            <a:spAutoFit/>
          </a:bodyPr>
          <a:lstStyle/>
          <a:p>
            <a:r>
              <a:rPr lang="ko-KR" altLang="en-US" sz="1200" dirty="0" smtClean="0">
                <a:latin typeface="+mn-ea"/>
                <a:ea typeface="+mn-ea"/>
              </a:rPr>
              <a:t>소말리아</a:t>
            </a:r>
            <a:endParaRPr lang="ko-KR" altLang="en-US" sz="1200" dirty="0">
              <a:latin typeface="+mn-ea"/>
              <a:ea typeface="+mn-ea"/>
            </a:endParaRPr>
          </a:p>
        </p:txBody>
      </p:sp>
      <p:sp>
        <p:nvSpPr>
          <p:cNvPr id="18" name="TextBox 17"/>
          <p:cNvSpPr txBox="1"/>
          <p:nvPr/>
        </p:nvSpPr>
        <p:spPr>
          <a:xfrm>
            <a:off x="11056215" y="4002143"/>
            <a:ext cx="954107" cy="276999"/>
          </a:xfrm>
          <a:prstGeom prst="rect">
            <a:avLst/>
          </a:prstGeom>
          <a:noFill/>
        </p:spPr>
        <p:txBody>
          <a:bodyPr wrap="none" rtlCol="0">
            <a:spAutoFit/>
          </a:bodyPr>
          <a:lstStyle/>
          <a:p>
            <a:r>
              <a:rPr lang="ko-KR" altLang="en-US" sz="1200" dirty="0" smtClean="0">
                <a:latin typeface="+mn-ea"/>
                <a:ea typeface="+mn-ea"/>
              </a:rPr>
              <a:t>에티오피아</a:t>
            </a:r>
            <a:endParaRPr lang="ko-KR" altLang="en-US" sz="1200" dirty="0">
              <a:latin typeface="+mn-ea"/>
              <a:ea typeface="+mn-ea"/>
            </a:endParaRPr>
          </a:p>
        </p:txBody>
      </p:sp>
      <p:sp>
        <p:nvSpPr>
          <p:cNvPr id="19" name="TextBox 18"/>
          <p:cNvSpPr txBox="1"/>
          <p:nvPr/>
        </p:nvSpPr>
        <p:spPr>
          <a:xfrm>
            <a:off x="12839651" y="2786135"/>
            <a:ext cx="579005" cy="646331"/>
          </a:xfrm>
          <a:prstGeom prst="rect">
            <a:avLst/>
          </a:prstGeom>
          <a:noFill/>
        </p:spPr>
        <p:txBody>
          <a:bodyPr wrap="none" rtlCol="0">
            <a:spAutoFit/>
          </a:bodyPr>
          <a:lstStyle/>
          <a:p>
            <a:r>
              <a:rPr lang="en-US" altLang="ko-KR" sz="1200" dirty="0" smtClean="0">
                <a:latin typeface="+mn-ea"/>
                <a:ea typeface="+mn-ea"/>
              </a:rPr>
              <a:t>Horn</a:t>
            </a:r>
          </a:p>
          <a:p>
            <a:r>
              <a:rPr lang="en-US" altLang="ko-KR" sz="1200" dirty="0" smtClean="0">
                <a:latin typeface="+mn-ea"/>
                <a:ea typeface="+mn-ea"/>
              </a:rPr>
              <a:t>Of</a:t>
            </a:r>
          </a:p>
          <a:p>
            <a:r>
              <a:rPr lang="en-US" altLang="ko-KR" sz="1200" dirty="0" smtClean="0">
                <a:latin typeface="+mn-ea"/>
                <a:ea typeface="+mn-ea"/>
              </a:rPr>
              <a:t>Africa</a:t>
            </a:r>
            <a:endParaRPr lang="ko-KR" altLang="en-US" sz="1200" dirty="0">
              <a:latin typeface="+mn-ea"/>
              <a:ea typeface="+mn-ea"/>
            </a:endParaRPr>
          </a:p>
        </p:txBody>
      </p:sp>
      <p:sp>
        <p:nvSpPr>
          <p:cNvPr id="20" name="직사각형 19"/>
          <p:cNvSpPr/>
          <p:nvPr/>
        </p:nvSpPr>
        <p:spPr>
          <a:xfrm>
            <a:off x="11113721" y="4671055"/>
            <a:ext cx="2817366" cy="2123658"/>
          </a:xfrm>
          <a:prstGeom prst="rect">
            <a:avLst/>
          </a:prstGeom>
        </p:spPr>
        <p:txBody>
          <a:bodyPr wrap="square">
            <a:spAutoFit/>
          </a:bodyPr>
          <a:lstStyle/>
          <a:p>
            <a:r>
              <a:rPr lang="en-US" altLang="ko-KR" sz="1200" dirty="0" smtClean="0">
                <a:latin typeface="+mn-ea"/>
                <a:ea typeface="+mn-ea"/>
              </a:rPr>
              <a:t>the </a:t>
            </a:r>
            <a:r>
              <a:rPr lang="en-US" altLang="ko-KR" sz="1200" dirty="0">
                <a:latin typeface="+mn-ea"/>
                <a:ea typeface="+mn-ea"/>
              </a:rPr>
              <a:t>Maritime Safety Committee (MSC) deals with all matters related to maritime safety and maritime security which fall within the scope of </a:t>
            </a:r>
            <a:r>
              <a:rPr lang="en-US" altLang="ko-KR" sz="1200" dirty="0" smtClean="0">
                <a:latin typeface="+mn-ea"/>
                <a:ea typeface="+mn-ea"/>
              </a:rPr>
              <a:t>IMO</a:t>
            </a:r>
          </a:p>
          <a:p>
            <a:r>
              <a:rPr lang="ko-KR" altLang="en-US" sz="1200" dirty="0"/>
              <a:t>해양안전위원회</a:t>
            </a:r>
            <a:r>
              <a:rPr lang="en-US" altLang="ko-KR" sz="1200" dirty="0"/>
              <a:t>(MSC)</a:t>
            </a:r>
            <a:r>
              <a:rPr lang="ko-KR" altLang="en-US" sz="1200" dirty="0"/>
              <a:t>는 </a:t>
            </a:r>
            <a:r>
              <a:rPr lang="en-US" altLang="ko-KR" sz="1200" dirty="0"/>
              <a:t>IMO</a:t>
            </a:r>
            <a:r>
              <a:rPr lang="ko-KR" altLang="en-US" sz="1200" dirty="0"/>
              <a:t>의 범위에 해당하는 </a:t>
            </a:r>
            <a:r>
              <a:rPr lang="ko-KR" altLang="en-US" sz="1200" dirty="0" err="1"/>
              <a:t>해상안전</a:t>
            </a:r>
            <a:r>
              <a:rPr lang="ko-KR" altLang="en-US" sz="1200" dirty="0"/>
              <a:t> 및 </a:t>
            </a:r>
            <a:r>
              <a:rPr lang="ko-KR" altLang="en-US" sz="1200" dirty="0" err="1"/>
              <a:t>해상보안과</a:t>
            </a:r>
            <a:r>
              <a:rPr lang="ko-KR" altLang="en-US" sz="1200" dirty="0"/>
              <a:t> 관련된 모든 사항을 </a:t>
            </a:r>
            <a:r>
              <a:rPr lang="ko-KR" altLang="en-US" sz="1200" dirty="0" smtClean="0"/>
              <a:t>다룬다</a:t>
            </a:r>
            <a:endParaRPr lang="en-US" altLang="ko-KR" sz="1200" dirty="0" smtClean="0"/>
          </a:p>
          <a:p>
            <a:endParaRPr lang="en-US" altLang="ko-KR" sz="1200" dirty="0">
              <a:latin typeface="+mn-ea"/>
              <a:ea typeface="+mn-ea"/>
            </a:endParaRPr>
          </a:p>
          <a:p>
            <a:r>
              <a:rPr lang="en-US" altLang="ko-KR" sz="1200" b="1" dirty="0" smtClean="0">
                <a:solidFill>
                  <a:srgbClr val="FF0000"/>
                </a:solidFill>
                <a:latin typeface="+mn-ea"/>
                <a:ea typeface="+mn-ea"/>
              </a:rPr>
              <a:t>MTO </a:t>
            </a:r>
            <a:r>
              <a:rPr lang="ko-KR" altLang="en-US" sz="1200" b="1" dirty="0" err="1" smtClean="0">
                <a:solidFill>
                  <a:srgbClr val="FF0000"/>
                </a:solidFill>
                <a:latin typeface="+mn-ea"/>
                <a:ea typeface="+mn-ea"/>
              </a:rPr>
              <a:t>통항보고는</a:t>
            </a:r>
            <a:r>
              <a:rPr lang="ko-KR" altLang="en-US" sz="1200" b="1" dirty="0" smtClean="0">
                <a:solidFill>
                  <a:srgbClr val="FF0000"/>
                </a:solidFill>
                <a:latin typeface="+mn-ea"/>
                <a:ea typeface="+mn-ea"/>
              </a:rPr>
              <a:t> </a:t>
            </a:r>
            <a:r>
              <a:rPr lang="en-US" altLang="ko-KR" sz="1200" b="1" dirty="0" smtClean="0">
                <a:solidFill>
                  <a:srgbClr val="FF0000"/>
                </a:solidFill>
                <a:latin typeface="+mn-ea"/>
                <a:ea typeface="+mn-ea"/>
              </a:rPr>
              <a:t>Initial/Daily/Final</a:t>
            </a:r>
          </a:p>
          <a:p>
            <a:r>
              <a:rPr lang="en-US" altLang="ko-KR" sz="1200" b="1" dirty="0" smtClean="0">
                <a:solidFill>
                  <a:srgbClr val="FF0000"/>
                </a:solidFill>
                <a:latin typeface="+mn-ea"/>
                <a:ea typeface="+mn-ea"/>
              </a:rPr>
              <a:t>Report</a:t>
            </a:r>
            <a:r>
              <a:rPr lang="ko-KR" altLang="en-US" sz="1200" b="1" dirty="0" smtClean="0">
                <a:solidFill>
                  <a:srgbClr val="FF0000"/>
                </a:solidFill>
                <a:latin typeface="+mn-ea"/>
                <a:ea typeface="+mn-ea"/>
              </a:rPr>
              <a:t>를 통상 오전 </a:t>
            </a:r>
            <a:r>
              <a:rPr lang="en-US" altLang="ko-KR" sz="1200" b="1" dirty="0" smtClean="0">
                <a:solidFill>
                  <a:srgbClr val="FF0000"/>
                </a:solidFill>
                <a:latin typeface="+mn-ea"/>
                <a:ea typeface="+mn-ea"/>
              </a:rPr>
              <a:t>8</a:t>
            </a:r>
            <a:r>
              <a:rPr lang="ko-KR" altLang="en-US" sz="1200" b="1" dirty="0" smtClean="0">
                <a:solidFill>
                  <a:srgbClr val="FF0000"/>
                </a:solidFill>
                <a:latin typeface="+mn-ea"/>
                <a:ea typeface="+mn-ea"/>
              </a:rPr>
              <a:t>시에 메일로 한다</a:t>
            </a:r>
            <a:endParaRPr lang="ko-KR" altLang="en-US" sz="1200" b="1" dirty="0">
              <a:solidFill>
                <a:srgbClr val="FF0000"/>
              </a:solidFill>
              <a:latin typeface="+mn-ea"/>
              <a:ea typeface="+mn-ea"/>
            </a:endParaRPr>
          </a:p>
        </p:txBody>
      </p:sp>
      <p:sp>
        <p:nvSpPr>
          <p:cNvPr id="12" name="TextBox 11"/>
          <p:cNvSpPr txBox="1"/>
          <p:nvPr/>
        </p:nvSpPr>
        <p:spPr>
          <a:xfrm>
            <a:off x="11056215" y="461665"/>
            <a:ext cx="1959191" cy="523220"/>
          </a:xfrm>
          <a:prstGeom prst="rect">
            <a:avLst/>
          </a:prstGeom>
          <a:noFill/>
        </p:spPr>
        <p:txBody>
          <a:bodyPr wrap="none" rtlCol="0">
            <a:spAutoFit/>
          </a:bodyPr>
          <a:lstStyle/>
          <a:p>
            <a:r>
              <a:rPr lang="en-US" altLang="ko-KR" sz="1400" dirty="0" smtClean="0">
                <a:latin typeface="+mn-ea"/>
                <a:ea typeface="+mn-ea"/>
              </a:rPr>
              <a:t>2015. 12</a:t>
            </a:r>
            <a:r>
              <a:rPr lang="ko-KR" altLang="en-US" sz="1400" dirty="0" smtClean="0">
                <a:latin typeface="+mn-ea"/>
                <a:ea typeface="+mn-ea"/>
              </a:rPr>
              <a:t>에 </a:t>
            </a:r>
            <a:r>
              <a:rPr lang="en-US" altLang="ko-KR" sz="1400" dirty="0" smtClean="0">
                <a:latin typeface="+mn-ea"/>
                <a:ea typeface="+mn-ea"/>
              </a:rPr>
              <a:t>HRA </a:t>
            </a:r>
          </a:p>
          <a:p>
            <a:r>
              <a:rPr lang="en-US" altLang="ko-KR" sz="1400" dirty="0" smtClean="0">
                <a:latin typeface="+mn-ea"/>
                <a:ea typeface="+mn-ea"/>
              </a:rPr>
              <a:t>2019. 5, </a:t>
            </a:r>
            <a:r>
              <a:rPr lang="ko-KR" altLang="en-US" sz="1400" dirty="0" smtClean="0">
                <a:latin typeface="+mn-ea"/>
                <a:ea typeface="+mn-ea"/>
              </a:rPr>
              <a:t>새로운 </a:t>
            </a:r>
            <a:r>
              <a:rPr lang="en-US" altLang="ko-KR" sz="1400" dirty="0" smtClean="0">
                <a:latin typeface="+mn-ea"/>
                <a:ea typeface="+mn-ea"/>
              </a:rPr>
              <a:t>HRA</a:t>
            </a:r>
            <a:r>
              <a:rPr lang="ko-KR" altLang="en-US" sz="1400" dirty="0" smtClean="0">
                <a:latin typeface="+mn-ea"/>
                <a:ea typeface="+mn-ea"/>
              </a:rPr>
              <a:t> </a:t>
            </a:r>
            <a:endParaRPr lang="ko-KR" altLang="en-US" sz="1400" dirty="0">
              <a:latin typeface="+mn-ea"/>
              <a:ea typeface="+mn-ea"/>
            </a:endParaRPr>
          </a:p>
        </p:txBody>
      </p:sp>
      <p:sp>
        <p:nvSpPr>
          <p:cNvPr id="14" name="TextBox 13"/>
          <p:cNvSpPr txBox="1"/>
          <p:nvPr/>
        </p:nvSpPr>
        <p:spPr>
          <a:xfrm>
            <a:off x="4188248" y="2831907"/>
            <a:ext cx="1217000" cy="1015663"/>
          </a:xfrm>
          <a:prstGeom prst="rect">
            <a:avLst/>
          </a:prstGeom>
          <a:solidFill>
            <a:schemeClr val="bg1"/>
          </a:solidFill>
        </p:spPr>
        <p:txBody>
          <a:bodyPr wrap="none" rtlCol="0">
            <a:spAutoFit/>
          </a:bodyPr>
          <a:lstStyle/>
          <a:p>
            <a:r>
              <a:rPr lang="en-US" altLang="ko-KR" sz="1200" b="1" dirty="0" smtClean="0">
                <a:solidFill>
                  <a:srgbClr val="000099"/>
                </a:solidFill>
                <a:latin typeface="+mn-ea"/>
                <a:ea typeface="+mn-ea"/>
              </a:rPr>
              <a:t>VRA</a:t>
            </a:r>
          </a:p>
          <a:p>
            <a:r>
              <a:rPr lang="en-US" altLang="ko-KR" sz="1200" b="1" dirty="0" smtClean="0">
                <a:solidFill>
                  <a:srgbClr val="000099"/>
                </a:solidFill>
                <a:latin typeface="+mn-ea"/>
                <a:ea typeface="+mn-ea"/>
              </a:rPr>
              <a:t>V</a:t>
            </a:r>
            <a:r>
              <a:rPr lang="en-US" altLang="ko-KR" sz="1200" b="1" dirty="0" smtClean="0">
                <a:latin typeface="+mn-ea"/>
                <a:ea typeface="+mn-ea"/>
              </a:rPr>
              <a:t>oluntary</a:t>
            </a:r>
          </a:p>
          <a:p>
            <a:r>
              <a:rPr lang="en-US" altLang="ko-KR" sz="1200" b="1" dirty="0" smtClean="0">
                <a:solidFill>
                  <a:srgbClr val="000099"/>
                </a:solidFill>
                <a:latin typeface="+mn-ea"/>
                <a:ea typeface="+mn-ea"/>
              </a:rPr>
              <a:t>R</a:t>
            </a:r>
            <a:r>
              <a:rPr lang="en-US" altLang="ko-KR" sz="1200" b="1" dirty="0" smtClean="0">
                <a:latin typeface="+mn-ea"/>
                <a:ea typeface="+mn-ea"/>
              </a:rPr>
              <a:t>eporting</a:t>
            </a:r>
            <a:br>
              <a:rPr lang="en-US" altLang="ko-KR" sz="1200" b="1" dirty="0" smtClean="0">
                <a:latin typeface="+mn-ea"/>
                <a:ea typeface="+mn-ea"/>
              </a:rPr>
            </a:br>
            <a:r>
              <a:rPr lang="en-US" altLang="ko-KR" sz="1200" b="1" dirty="0" smtClean="0">
                <a:solidFill>
                  <a:srgbClr val="000099"/>
                </a:solidFill>
                <a:latin typeface="+mn-ea"/>
                <a:ea typeface="+mn-ea"/>
              </a:rPr>
              <a:t>A</a:t>
            </a:r>
            <a:r>
              <a:rPr lang="en-US" altLang="ko-KR" sz="1200" b="1" dirty="0" smtClean="0">
                <a:latin typeface="+mn-ea"/>
                <a:ea typeface="+mn-ea"/>
              </a:rPr>
              <a:t>rea</a:t>
            </a:r>
          </a:p>
          <a:p>
            <a:r>
              <a:rPr lang="en-US" altLang="ko-KR" sz="1200" b="1" dirty="0" smtClean="0">
                <a:latin typeface="+mn-ea"/>
                <a:ea typeface="+mn-ea"/>
              </a:rPr>
              <a:t>(</a:t>
            </a:r>
            <a:r>
              <a:rPr lang="ko-KR" altLang="en-US" sz="1200" b="1" dirty="0" smtClean="0">
                <a:latin typeface="+mn-ea"/>
                <a:ea typeface="+mn-ea"/>
              </a:rPr>
              <a:t>자율관리해역</a:t>
            </a:r>
            <a:r>
              <a:rPr lang="en-US" altLang="ko-KR" sz="1200" b="1" dirty="0" smtClean="0">
                <a:latin typeface="+mn-ea"/>
                <a:ea typeface="+mn-ea"/>
              </a:rPr>
              <a:t>)</a:t>
            </a:r>
            <a:endParaRPr lang="ko-KR" altLang="en-US" sz="1200" b="1" dirty="0">
              <a:latin typeface="+mn-ea"/>
              <a:ea typeface="+mn-ea"/>
            </a:endParaRPr>
          </a:p>
        </p:txBody>
      </p:sp>
      <p:sp>
        <p:nvSpPr>
          <p:cNvPr id="21" name="직사각형 20"/>
          <p:cNvSpPr/>
          <p:nvPr/>
        </p:nvSpPr>
        <p:spPr>
          <a:xfrm>
            <a:off x="-2196262" y="554493"/>
            <a:ext cx="1844425" cy="6740307"/>
          </a:xfrm>
          <a:prstGeom prst="rect">
            <a:avLst/>
          </a:prstGeom>
        </p:spPr>
        <p:txBody>
          <a:bodyPr wrap="square">
            <a:spAutoFit/>
          </a:bodyPr>
          <a:lstStyle/>
          <a:p>
            <a:r>
              <a:rPr lang="en-US" altLang="ko-KR" sz="1200" dirty="0" smtClean="0">
                <a:solidFill>
                  <a:srgbClr val="000000"/>
                </a:solidFill>
                <a:latin typeface="+mn-ea"/>
                <a:ea typeface="+mn-ea"/>
              </a:rPr>
              <a:t>JWC</a:t>
            </a:r>
          </a:p>
          <a:p>
            <a:r>
              <a:rPr lang="ko-KR" altLang="en-US" sz="1200" dirty="0" smtClean="0">
                <a:solidFill>
                  <a:srgbClr val="000000"/>
                </a:solidFill>
                <a:latin typeface="+mn-ea"/>
                <a:ea typeface="+mn-ea"/>
              </a:rPr>
              <a:t>이 </a:t>
            </a:r>
            <a:r>
              <a:rPr lang="ko-KR" altLang="en-US" sz="1200" dirty="0">
                <a:solidFill>
                  <a:srgbClr val="000000"/>
                </a:solidFill>
                <a:latin typeface="+mn-ea"/>
                <a:ea typeface="+mn-ea"/>
              </a:rPr>
              <a:t>지역에 입항하는 선박은 보험사에 통보해야 하며 추가 보험료가 적용될 수 있다</a:t>
            </a:r>
            <a:r>
              <a:rPr lang="en-US" altLang="ko-KR" sz="1200" dirty="0">
                <a:solidFill>
                  <a:srgbClr val="000000"/>
                </a:solidFill>
                <a:latin typeface="+mn-ea"/>
                <a:ea typeface="+mn-ea"/>
              </a:rPr>
              <a:t>. </a:t>
            </a:r>
            <a:r>
              <a:rPr lang="ko-KR" altLang="en-US" sz="1200" dirty="0" err="1" smtClean="0">
                <a:solidFill>
                  <a:srgbClr val="000000"/>
                </a:solidFill>
                <a:latin typeface="+mn-ea"/>
                <a:ea typeface="+mn-ea"/>
              </a:rPr>
              <a:t>합동전쟁</a:t>
            </a:r>
            <a:r>
              <a:rPr lang="ko-KR" altLang="en-US" sz="1200" dirty="0" smtClean="0">
                <a:solidFill>
                  <a:srgbClr val="000000"/>
                </a:solidFill>
                <a:latin typeface="+mn-ea"/>
                <a:ea typeface="+mn-ea"/>
              </a:rPr>
              <a:t> </a:t>
            </a:r>
            <a:r>
              <a:rPr lang="ko-KR" altLang="en-US" sz="1200" dirty="0">
                <a:solidFill>
                  <a:srgbClr val="000000"/>
                </a:solidFill>
                <a:latin typeface="+mn-ea"/>
                <a:ea typeface="+mn-ea"/>
              </a:rPr>
              <a:t>위원회</a:t>
            </a:r>
            <a:r>
              <a:rPr lang="en-US" altLang="ko-KR" sz="1200" dirty="0">
                <a:solidFill>
                  <a:srgbClr val="000000"/>
                </a:solidFill>
                <a:latin typeface="+mn-ea"/>
                <a:ea typeface="+mn-ea"/>
              </a:rPr>
              <a:t>(JWC</a:t>
            </a:r>
            <a:r>
              <a:rPr lang="en-US" altLang="ko-KR" sz="1200" dirty="0" smtClean="0">
                <a:solidFill>
                  <a:srgbClr val="000000"/>
                </a:solidFill>
                <a:latin typeface="+mn-ea"/>
                <a:ea typeface="+mn-ea"/>
              </a:rPr>
              <a:t>)</a:t>
            </a:r>
          </a:p>
          <a:p>
            <a:r>
              <a:rPr lang="en-US" altLang="ko-KR" sz="1200" dirty="0" smtClean="0">
                <a:solidFill>
                  <a:srgbClr val="000000"/>
                </a:solidFill>
                <a:latin typeface="+mn-ea"/>
                <a:ea typeface="+mn-ea"/>
              </a:rPr>
              <a:t>Joint War Committee</a:t>
            </a:r>
          </a:p>
          <a:p>
            <a:endParaRPr lang="en-US" altLang="ko-KR" sz="1200" dirty="0">
              <a:solidFill>
                <a:srgbClr val="000000"/>
              </a:solidFill>
              <a:latin typeface="+mn-ea"/>
              <a:ea typeface="+mn-ea"/>
            </a:endParaRPr>
          </a:p>
          <a:p>
            <a:endParaRPr lang="en-US" altLang="ko-KR" sz="1200" dirty="0" smtClean="0">
              <a:solidFill>
                <a:srgbClr val="000000"/>
              </a:solidFill>
              <a:latin typeface="+mn-ea"/>
              <a:ea typeface="+mn-ea"/>
            </a:endParaRPr>
          </a:p>
          <a:p>
            <a:r>
              <a:rPr lang="en-US" altLang="ko-KR" sz="1200" b="1" dirty="0">
                <a:solidFill>
                  <a:srgbClr val="FF0000"/>
                </a:solidFill>
                <a:latin typeface="+mn-ea"/>
                <a:ea typeface="+mn-ea"/>
              </a:rPr>
              <a:t>MTO </a:t>
            </a:r>
            <a:r>
              <a:rPr lang="ko-KR" altLang="en-US" sz="1200" b="1" dirty="0" err="1">
                <a:solidFill>
                  <a:srgbClr val="FF0000"/>
                </a:solidFill>
                <a:latin typeface="+mn-ea"/>
                <a:ea typeface="+mn-ea"/>
              </a:rPr>
              <a:t>통항보고는</a:t>
            </a:r>
            <a:r>
              <a:rPr lang="ko-KR" altLang="en-US" sz="1200" b="1" dirty="0">
                <a:solidFill>
                  <a:srgbClr val="FF0000"/>
                </a:solidFill>
                <a:latin typeface="+mn-ea"/>
                <a:ea typeface="+mn-ea"/>
              </a:rPr>
              <a:t> </a:t>
            </a:r>
            <a:r>
              <a:rPr lang="en-US" altLang="ko-KR" sz="1200" b="1" dirty="0">
                <a:solidFill>
                  <a:srgbClr val="FF0000"/>
                </a:solidFill>
                <a:latin typeface="+mn-ea"/>
                <a:ea typeface="+mn-ea"/>
              </a:rPr>
              <a:t>Initial/Daily/Final</a:t>
            </a:r>
          </a:p>
          <a:p>
            <a:r>
              <a:rPr lang="en-US" altLang="ko-KR" sz="1200" b="1" dirty="0">
                <a:solidFill>
                  <a:srgbClr val="FF0000"/>
                </a:solidFill>
                <a:latin typeface="+mn-ea"/>
                <a:ea typeface="+mn-ea"/>
              </a:rPr>
              <a:t>Report</a:t>
            </a:r>
            <a:r>
              <a:rPr lang="ko-KR" altLang="en-US" sz="1200" b="1" dirty="0">
                <a:solidFill>
                  <a:srgbClr val="FF0000"/>
                </a:solidFill>
                <a:latin typeface="+mn-ea"/>
                <a:ea typeface="+mn-ea"/>
              </a:rPr>
              <a:t>를 통상 오전 </a:t>
            </a:r>
            <a:r>
              <a:rPr lang="en-US" altLang="ko-KR" sz="1200" b="1" dirty="0">
                <a:solidFill>
                  <a:srgbClr val="FF0000"/>
                </a:solidFill>
                <a:latin typeface="+mn-ea"/>
                <a:ea typeface="+mn-ea"/>
              </a:rPr>
              <a:t>8</a:t>
            </a:r>
            <a:r>
              <a:rPr lang="ko-KR" altLang="en-US" sz="1200" b="1" dirty="0">
                <a:solidFill>
                  <a:srgbClr val="FF0000"/>
                </a:solidFill>
                <a:latin typeface="+mn-ea"/>
                <a:ea typeface="+mn-ea"/>
              </a:rPr>
              <a:t>시에 메일로 </a:t>
            </a:r>
            <a:r>
              <a:rPr lang="ko-KR" altLang="en-US" sz="1200" b="1" dirty="0" smtClean="0">
                <a:solidFill>
                  <a:srgbClr val="FF0000"/>
                </a:solidFill>
                <a:latin typeface="+mn-ea"/>
                <a:ea typeface="+mn-ea"/>
              </a:rPr>
              <a:t>한다</a:t>
            </a:r>
            <a:endParaRPr lang="en-US" altLang="ko-KR" sz="1200" b="1" dirty="0" smtClean="0">
              <a:solidFill>
                <a:srgbClr val="FF0000"/>
              </a:solidFill>
              <a:latin typeface="+mn-ea"/>
              <a:ea typeface="+mn-ea"/>
            </a:endParaRPr>
          </a:p>
          <a:p>
            <a:endParaRPr lang="en-US" altLang="ko-KR" sz="1200" b="1" dirty="0">
              <a:solidFill>
                <a:srgbClr val="FF0000"/>
              </a:solidFill>
              <a:latin typeface="+mn-ea"/>
              <a:ea typeface="+mn-ea"/>
            </a:endParaRPr>
          </a:p>
          <a:p>
            <a:r>
              <a:rPr lang="en-US" altLang="ko-KR" sz="1200" b="1" dirty="0" smtClean="0">
                <a:solidFill>
                  <a:srgbClr val="FF0000"/>
                </a:solidFill>
                <a:latin typeface="+mn-ea"/>
                <a:ea typeface="+mn-ea"/>
              </a:rPr>
              <a:t>VRA </a:t>
            </a:r>
            <a:r>
              <a:rPr lang="ko-KR" altLang="en-US" sz="1200" b="1" dirty="0" smtClean="0">
                <a:solidFill>
                  <a:srgbClr val="FF0000"/>
                </a:solidFill>
                <a:latin typeface="+mn-ea"/>
                <a:ea typeface="+mn-ea"/>
              </a:rPr>
              <a:t>또는 </a:t>
            </a:r>
            <a:r>
              <a:rPr lang="en-US" altLang="ko-KR" sz="1200" b="1" dirty="0" smtClean="0">
                <a:solidFill>
                  <a:srgbClr val="FF0000"/>
                </a:solidFill>
                <a:latin typeface="+mn-ea"/>
                <a:ea typeface="+mn-ea"/>
              </a:rPr>
              <a:t>HRA </a:t>
            </a:r>
            <a:r>
              <a:rPr lang="ko-KR" altLang="en-US" sz="1200" b="1" dirty="0" err="1" smtClean="0">
                <a:solidFill>
                  <a:srgbClr val="FF0000"/>
                </a:solidFill>
                <a:latin typeface="+mn-ea"/>
                <a:ea typeface="+mn-ea"/>
              </a:rPr>
              <a:t>입역전</a:t>
            </a:r>
            <a:endParaRPr lang="en-US" altLang="ko-KR" sz="1200" b="1" dirty="0" smtClean="0">
              <a:solidFill>
                <a:srgbClr val="FF0000"/>
              </a:solidFill>
              <a:latin typeface="+mn-ea"/>
              <a:ea typeface="+mn-ea"/>
            </a:endParaRPr>
          </a:p>
          <a:p>
            <a:r>
              <a:rPr lang="ko-KR" altLang="en-US" sz="1200" b="1" dirty="0" smtClean="0">
                <a:solidFill>
                  <a:srgbClr val="FF0000"/>
                </a:solidFill>
                <a:latin typeface="+mn-ea"/>
                <a:ea typeface="+mn-ea"/>
              </a:rPr>
              <a:t>회사는 </a:t>
            </a:r>
            <a:r>
              <a:rPr lang="en-US" altLang="ko-KR" sz="1200" b="1" dirty="0" smtClean="0">
                <a:solidFill>
                  <a:srgbClr val="FF0000"/>
                </a:solidFill>
                <a:latin typeface="+mn-ea"/>
                <a:ea typeface="+mn-ea"/>
              </a:rPr>
              <a:t>MSCHOA</a:t>
            </a:r>
            <a:r>
              <a:rPr lang="ko-KR" altLang="en-US" sz="1200" b="1" dirty="0" smtClean="0">
                <a:solidFill>
                  <a:srgbClr val="FF0000"/>
                </a:solidFill>
                <a:latin typeface="+mn-ea"/>
                <a:ea typeface="+mn-ea"/>
              </a:rPr>
              <a:t>의</a:t>
            </a:r>
            <a:endParaRPr lang="en-US" altLang="ko-KR" sz="1200" b="1" dirty="0" smtClean="0">
              <a:solidFill>
                <a:srgbClr val="FF0000"/>
              </a:solidFill>
              <a:latin typeface="+mn-ea"/>
              <a:ea typeface="+mn-ea"/>
            </a:endParaRPr>
          </a:p>
          <a:p>
            <a:r>
              <a:rPr lang="ko-KR" altLang="en-US" sz="1200" b="1" dirty="0" err="1" smtClean="0">
                <a:solidFill>
                  <a:srgbClr val="FF0000"/>
                </a:solidFill>
                <a:latin typeface="+mn-ea"/>
                <a:ea typeface="+mn-ea"/>
              </a:rPr>
              <a:t>웹사이크에</a:t>
            </a:r>
            <a:r>
              <a:rPr lang="ko-KR" altLang="en-US" sz="1200" b="1" dirty="0" smtClean="0">
                <a:solidFill>
                  <a:srgbClr val="FF0000"/>
                </a:solidFill>
                <a:latin typeface="+mn-ea"/>
                <a:ea typeface="+mn-ea"/>
              </a:rPr>
              <a:t> 등록해야 함</a:t>
            </a:r>
            <a:endParaRPr lang="en-US" altLang="ko-KR" sz="1200" b="1" dirty="0" smtClean="0">
              <a:solidFill>
                <a:srgbClr val="FF0000"/>
              </a:solidFill>
              <a:latin typeface="+mn-ea"/>
              <a:ea typeface="+mn-ea"/>
            </a:endParaRPr>
          </a:p>
          <a:p>
            <a:r>
              <a:rPr lang="en-US" altLang="ko-KR" sz="1200" b="1" dirty="0" smtClean="0">
                <a:solidFill>
                  <a:srgbClr val="FF0000"/>
                </a:solidFill>
                <a:latin typeface="+mn-ea"/>
                <a:ea typeface="+mn-ea"/>
              </a:rPr>
              <a:t>VRA </a:t>
            </a:r>
            <a:r>
              <a:rPr lang="ko-KR" altLang="en-US" sz="1200" b="1" dirty="0" smtClean="0">
                <a:solidFill>
                  <a:srgbClr val="FF0000"/>
                </a:solidFill>
                <a:latin typeface="+mn-ea"/>
                <a:ea typeface="+mn-ea"/>
              </a:rPr>
              <a:t>구간 진입 전</a:t>
            </a:r>
            <a:endParaRPr lang="en-US" altLang="ko-KR" sz="1200" b="1" dirty="0" smtClean="0">
              <a:solidFill>
                <a:srgbClr val="FF0000"/>
              </a:solidFill>
              <a:latin typeface="+mn-ea"/>
              <a:ea typeface="+mn-ea"/>
            </a:endParaRPr>
          </a:p>
          <a:p>
            <a:r>
              <a:rPr lang="ko-KR" altLang="en-US" sz="1200" b="1" dirty="0" smtClean="0">
                <a:solidFill>
                  <a:srgbClr val="FF0000"/>
                </a:solidFill>
                <a:latin typeface="+mn-ea"/>
                <a:ea typeface="+mn-ea"/>
              </a:rPr>
              <a:t>보안요원은 </a:t>
            </a:r>
            <a:r>
              <a:rPr lang="en-US" altLang="ko-KR" sz="1200" b="1" dirty="0" smtClean="0">
                <a:solidFill>
                  <a:srgbClr val="FF0000"/>
                </a:solidFill>
                <a:latin typeface="+mn-ea"/>
                <a:ea typeface="+mn-ea"/>
              </a:rPr>
              <a:t>4</a:t>
            </a:r>
            <a:r>
              <a:rPr lang="ko-KR" altLang="en-US" sz="1200" b="1" dirty="0" smtClean="0">
                <a:solidFill>
                  <a:srgbClr val="FF0000"/>
                </a:solidFill>
                <a:latin typeface="+mn-ea"/>
                <a:ea typeface="+mn-ea"/>
              </a:rPr>
              <a:t>인</a:t>
            </a:r>
            <a:r>
              <a:rPr lang="en-US" altLang="ko-KR" sz="1200" b="1" dirty="0" smtClean="0">
                <a:solidFill>
                  <a:srgbClr val="FF0000"/>
                </a:solidFill>
                <a:latin typeface="+mn-ea"/>
                <a:ea typeface="+mn-ea"/>
              </a:rPr>
              <a:t>1</a:t>
            </a:r>
            <a:r>
              <a:rPr lang="ko-KR" altLang="en-US" sz="1200" b="1" dirty="0" smtClean="0">
                <a:solidFill>
                  <a:srgbClr val="FF0000"/>
                </a:solidFill>
                <a:latin typeface="+mn-ea"/>
                <a:ea typeface="+mn-ea"/>
              </a:rPr>
              <a:t>팀</a:t>
            </a:r>
            <a:endParaRPr lang="en-US" altLang="ko-KR" sz="1200" b="1" dirty="0" smtClean="0">
              <a:solidFill>
                <a:srgbClr val="FF0000"/>
              </a:solidFill>
              <a:latin typeface="+mn-ea"/>
              <a:ea typeface="+mn-ea"/>
            </a:endParaRPr>
          </a:p>
          <a:p>
            <a:r>
              <a:rPr lang="ko-KR" altLang="en-US" sz="1200" b="1" dirty="0" smtClean="0">
                <a:solidFill>
                  <a:srgbClr val="FF0000"/>
                </a:solidFill>
                <a:latin typeface="+mn-ea"/>
                <a:ea typeface="+mn-ea"/>
              </a:rPr>
              <a:t>또는 </a:t>
            </a:r>
            <a:r>
              <a:rPr lang="en-US" altLang="ko-KR" sz="1200" b="1" dirty="0" smtClean="0">
                <a:solidFill>
                  <a:srgbClr val="FF0000"/>
                </a:solidFill>
                <a:latin typeface="+mn-ea"/>
                <a:ea typeface="+mn-ea"/>
              </a:rPr>
              <a:t>3</a:t>
            </a:r>
            <a:r>
              <a:rPr lang="ko-KR" altLang="en-US" sz="1200" b="1" dirty="0" smtClean="0">
                <a:solidFill>
                  <a:srgbClr val="FF0000"/>
                </a:solidFill>
                <a:latin typeface="+mn-ea"/>
                <a:ea typeface="+mn-ea"/>
              </a:rPr>
              <a:t>임 </a:t>
            </a:r>
            <a:r>
              <a:rPr lang="en-US" altLang="ko-KR" sz="1200" b="1" dirty="0" smtClean="0">
                <a:solidFill>
                  <a:srgbClr val="FF0000"/>
                </a:solidFill>
                <a:latin typeface="+mn-ea"/>
                <a:ea typeface="+mn-ea"/>
              </a:rPr>
              <a:t>1</a:t>
            </a:r>
            <a:r>
              <a:rPr lang="ko-KR" altLang="en-US" sz="1200" b="1" dirty="0" smtClean="0">
                <a:solidFill>
                  <a:srgbClr val="FF0000"/>
                </a:solidFill>
                <a:latin typeface="+mn-ea"/>
                <a:ea typeface="+mn-ea"/>
              </a:rPr>
              <a:t>팀으로 구성</a:t>
            </a:r>
            <a:endParaRPr lang="en-US" altLang="ko-KR" sz="1200" b="1" dirty="0" smtClean="0">
              <a:solidFill>
                <a:srgbClr val="FF0000"/>
              </a:solidFill>
              <a:latin typeface="+mn-ea"/>
              <a:ea typeface="+mn-ea"/>
            </a:endParaRPr>
          </a:p>
          <a:p>
            <a:endParaRPr lang="en-US" altLang="ko-KR" sz="1200" b="1" dirty="0">
              <a:solidFill>
                <a:srgbClr val="FF0000"/>
              </a:solidFill>
              <a:latin typeface="+mn-ea"/>
              <a:ea typeface="+mn-ea"/>
            </a:endParaRPr>
          </a:p>
          <a:p>
            <a:r>
              <a:rPr lang="ko-KR" altLang="en-US" sz="1200" b="1" dirty="0" smtClean="0">
                <a:solidFill>
                  <a:srgbClr val="FF0000"/>
                </a:solidFill>
                <a:latin typeface="+mn-ea"/>
                <a:ea typeface="+mn-ea"/>
              </a:rPr>
              <a:t>선박이 </a:t>
            </a:r>
            <a:r>
              <a:rPr lang="en-US" altLang="ko-KR" sz="1200" b="1" dirty="0" smtClean="0">
                <a:solidFill>
                  <a:srgbClr val="FF0000"/>
                </a:solidFill>
                <a:latin typeface="+mn-ea"/>
                <a:ea typeface="+mn-ea"/>
              </a:rPr>
              <a:t>MSTC </a:t>
            </a:r>
            <a:r>
              <a:rPr lang="ko-KR" altLang="en-US" sz="1200" b="1" dirty="0" smtClean="0">
                <a:solidFill>
                  <a:srgbClr val="FF0000"/>
                </a:solidFill>
                <a:latin typeface="+mn-ea"/>
                <a:ea typeface="+mn-ea"/>
              </a:rPr>
              <a:t>항로를</a:t>
            </a:r>
            <a:endParaRPr lang="en-US" altLang="ko-KR" sz="1200" b="1" dirty="0" smtClean="0">
              <a:solidFill>
                <a:srgbClr val="FF0000"/>
              </a:solidFill>
              <a:latin typeface="+mn-ea"/>
              <a:ea typeface="+mn-ea"/>
            </a:endParaRPr>
          </a:p>
          <a:p>
            <a:r>
              <a:rPr lang="ko-KR" altLang="en-US" sz="1200" b="1" dirty="0" smtClean="0">
                <a:solidFill>
                  <a:srgbClr val="FF0000"/>
                </a:solidFill>
                <a:latin typeface="+mn-ea"/>
                <a:ea typeface="+mn-ea"/>
              </a:rPr>
              <a:t>이용하는 것은 권고사항</a:t>
            </a:r>
            <a:endParaRPr lang="en-US" altLang="ko-KR" sz="1200" b="1" dirty="0" smtClean="0">
              <a:solidFill>
                <a:srgbClr val="FF0000"/>
              </a:solidFill>
              <a:latin typeface="+mn-ea"/>
              <a:ea typeface="+mn-ea"/>
            </a:endParaRPr>
          </a:p>
          <a:p>
            <a:r>
              <a:rPr lang="ko-KR" altLang="en-US" sz="1200" b="1" dirty="0" smtClean="0">
                <a:solidFill>
                  <a:srgbClr val="FF0000"/>
                </a:solidFill>
                <a:latin typeface="+mn-ea"/>
                <a:ea typeface="+mn-ea"/>
              </a:rPr>
              <a:t>에 불과하다 </a:t>
            </a:r>
            <a:endParaRPr lang="en-US" altLang="ko-KR" sz="1200" b="1" dirty="0" smtClean="0">
              <a:solidFill>
                <a:srgbClr val="FF0000"/>
              </a:solidFill>
              <a:latin typeface="+mn-ea"/>
              <a:ea typeface="+mn-ea"/>
            </a:endParaRPr>
          </a:p>
          <a:p>
            <a:endParaRPr lang="en-US" altLang="ko-KR" sz="1200" b="1" dirty="0">
              <a:solidFill>
                <a:srgbClr val="FF0000"/>
              </a:solidFill>
              <a:latin typeface="+mn-ea"/>
              <a:ea typeface="+mn-ea"/>
            </a:endParaRPr>
          </a:p>
          <a:p>
            <a:r>
              <a:rPr lang="en-US" altLang="ko-KR" sz="1200" b="1" dirty="0" smtClean="0">
                <a:solidFill>
                  <a:srgbClr val="0000C4"/>
                </a:solidFill>
                <a:latin typeface="+mn-ea"/>
                <a:ea typeface="+mn-ea"/>
              </a:rPr>
              <a:t>HOA</a:t>
            </a:r>
            <a:r>
              <a:rPr lang="ko-KR" altLang="en-US" sz="1200" b="1" dirty="0" smtClean="0">
                <a:solidFill>
                  <a:srgbClr val="0000C4"/>
                </a:solidFill>
                <a:latin typeface="+mn-ea"/>
                <a:ea typeface="+mn-ea"/>
              </a:rPr>
              <a:t>에 등록된 정보는</a:t>
            </a:r>
            <a:endParaRPr lang="en-US" altLang="ko-KR" sz="1200" b="1" dirty="0" smtClean="0">
              <a:solidFill>
                <a:srgbClr val="0000C4"/>
              </a:solidFill>
              <a:latin typeface="+mn-ea"/>
              <a:ea typeface="+mn-ea"/>
            </a:endParaRPr>
          </a:p>
          <a:p>
            <a:r>
              <a:rPr lang="ko-KR" altLang="en-US" sz="1200" b="1" dirty="0" err="1" smtClean="0">
                <a:solidFill>
                  <a:srgbClr val="0000C4"/>
                </a:solidFill>
                <a:latin typeface="+mn-ea"/>
                <a:ea typeface="+mn-ea"/>
              </a:rPr>
              <a:t>연합해군이</a:t>
            </a:r>
            <a:r>
              <a:rPr lang="ko-KR" altLang="en-US" sz="1200" b="1" dirty="0" smtClean="0">
                <a:solidFill>
                  <a:srgbClr val="0000C4"/>
                </a:solidFill>
                <a:latin typeface="+mn-ea"/>
                <a:ea typeface="+mn-ea"/>
              </a:rPr>
              <a:t> 공유함</a:t>
            </a:r>
            <a:endParaRPr lang="en-US" altLang="ko-KR" sz="1200" b="1" dirty="0" smtClean="0">
              <a:solidFill>
                <a:srgbClr val="0000C4"/>
              </a:solidFill>
              <a:latin typeface="+mn-ea"/>
              <a:ea typeface="+mn-ea"/>
            </a:endParaRPr>
          </a:p>
          <a:p>
            <a:endParaRPr lang="en-US" altLang="ko-KR" sz="1200" b="1" dirty="0">
              <a:solidFill>
                <a:srgbClr val="0000C4"/>
              </a:solidFill>
              <a:latin typeface="+mn-ea"/>
              <a:ea typeface="+mn-ea"/>
            </a:endParaRPr>
          </a:p>
          <a:p>
            <a:r>
              <a:rPr lang="ko-KR" altLang="en-US" sz="1200" b="1" dirty="0" smtClean="0">
                <a:solidFill>
                  <a:srgbClr val="0000C4"/>
                </a:solidFill>
                <a:latin typeface="+mn-ea"/>
                <a:ea typeface="+mn-ea"/>
              </a:rPr>
              <a:t>선박은 </a:t>
            </a:r>
            <a:r>
              <a:rPr lang="en-US" altLang="ko-KR" sz="1200" b="1" dirty="0" smtClean="0">
                <a:solidFill>
                  <a:srgbClr val="0000C4"/>
                </a:solidFill>
                <a:latin typeface="+mn-ea"/>
                <a:ea typeface="+mn-ea"/>
              </a:rPr>
              <a:t>VRA </a:t>
            </a:r>
            <a:r>
              <a:rPr lang="ko-KR" altLang="en-US" sz="1200" b="1" dirty="0" err="1" smtClean="0">
                <a:solidFill>
                  <a:srgbClr val="0000C4"/>
                </a:solidFill>
                <a:latin typeface="+mn-ea"/>
                <a:ea typeface="+mn-ea"/>
              </a:rPr>
              <a:t>진입전</a:t>
            </a:r>
            <a:endParaRPr lang="en-US" altLang="ko-KR" sz="1200" b="1" dirty="0" smtClean="0">
              <a:solidFill>
                <a:srgbClr val="0000C4"/>
              </a:solidFill>
              <a:latin typeface="+mn-ea"/>
              <a:ea typeface="+mn-ea"/>
            </a:endParaRPr>
          </a:p>
          <a:p>
            <a:r>
              <a:rPr lang="en-US" altLang="ko-KR" sz="1200" b="1" dirty="0" smtClean="0">
                <a:solidFill>
                  <a:srgbClr val="0000C4"/>
                </a:solidFill>
                <a:latin typeface="+mn-ea"/>
                <a:ea typeface="+mn-ea"/>
              </a:rPr>
              <a:t>24</a:t>
            </a:r>
            <a:r>
              <a:rPr lang="ko-KR" altLang="en-US" sz="1200" b="1" dirty="0" smtClean="0">
                <a:solidFill>
                  <a:srgbClr val="0000C4"/>
                </a:solidFill>
                <a:latin typeface="+mn-ea"/>
                <a:ea typeface="+mn-ea"/>
              </a:rPr>
              <a:t>시간 전 </a:t>
            </a:r>
            <a:r>
              <a:rPr lang="ko-KR" altLang="en-US" sz="1200" b="1" dirty="0" err="1" smtClean="0">
                <a:solidFill>
                  <a:srgbClr val="0000C4"/>
                </a:solidFill>
                <a:latin typeface="+mn-ea"/>
                <a:ea typeface="+mn-ea"/>
              </a:rPr>
              <a:t>통항보고</a:t>
            </a:r>
            <a:r>
              <a:rPr lang="ko-KR" altLang="en-US" sz="1200" b="1" dirty="0" smtClean="0">
                <a:solidFill>
                  <a:srgbClr val="0000C4"/>
                </a:solidFill>
                <a:latin typeface="+mn-ea"/>
                <a:ea typeface="+mn-ea"/>
              </a:rPr>
              <a:t> 양식과 해적피해 예방대응지침 이행 </a:t>
            </a:r>
            <a:r>
              <a:rPr lang="ko-KR" altLang="en-US" sz="1200" b="1" dirty="0" err="1" smtClean="0">
                <a:solidFill>
                  <a:srgbClr val="0000C4"/>
                </a:solidFill>
                <a:latin typeface="+mn-ea"/>
                <a:ea typeface="+mn-ea"/>
              </a:rPr>
              <a:t>점검표</a:t>
            </a:r>
            <a:r>
              <a:rPr lang="ko-KR" altLang="en-US" sz="1200" b="1" dirty="0" smtClean="0">
                <a:solidFill>
                  <a:srgbClr val="0000C4"/>
                </a:solidFill>
                <a:latin typeface="+mn-ea"/>
                <a:ea typeface="+mn-ea"/>
              </a:rPr>
              <a:t> </a:t>
            </a:r>
            <a:r>
              <a:rPr lang="ko-KR" altLang="en-US" sz="1200" b="1" dirty="0" err="1" smtClean="0">
                <a:solidFill>
                  <a:srgbClr val="0000C4"/>
                </a:solidFill>
                <a:latin typeface="+mn-ea"/>
                <a:ea typeface="+mn-ea"/>
              </a:rPr>
              <a:t>가각</a:t>
            </a:r>
            <a:r>
              <a:rPr lang="ko-KR" altLang="en-US" sz="1200" b="1" dirty="0" smtClean="0">
                <a:solidFill>
                  <a:srgbClr val="0000C4"/>
                </a:solidFill>
                <a:latin typeface="+mn-ea"/>
                <a:ea typeface="+mn-ea"/>
              </a:rPr>
              <a:t> 작성 </a:t>
            </a:r>
            <a:r>
              <a:rPr lang="ko-KR" altLang="en-US" sz="1200" b="1" dirty="0" err="1" smtClean="0">
                <a:solidFill>
                  <a:srgbClr val="0000C4"/>
                </a:solidFill>
                <a:latin typeface="+mn-ea"/>
                <a:ea typeface="+mn-ea"/>
              </a:rPr>
              <a:t>해수부</a:t>
            </a:r>
            <a:r>
              <a:rPr lang="ko-KR" altLang="en-US" sz="1200" b="1" dirty="0" smtClean="0">
                <a:solidFill>
                  <a:srgbClr val="0000C4"/>
                </a:solidFill>
                <a:latin typeface="+mn-ea"/>
                <a:ea typeface="+mn-ea"/>
              </a:rPr>
              <a:t> 종합상황실에 메일로 보고 </a:t>
            </a:r>
            <a:endParaRPr lang="en-US" altLang="ko-KR" sz="1200" b="1" dirty="0" smtClean="0">
              <a:solidFill>
                <a:srgbClr val="0000C4"/>
              </a:solidFill>
              <a:latin typeface="+mn-ea"/>
              <a:ea typeface="+mn-ea"/>
            </a:endParaRPr>
          </a:p>
          <a:p>
            <a:endParaRPr lang="ko-KR" altLang="en-US" sz="1200" b="1" dirty="0">
              <a:solidFill>
                <a:srgbClr val="FF0000"/>
              </a:solidFill>
              <a:latin typeface="+mn-ea"/>
              <a:ea typeface="+mn-ea"/>
            </a:endParaRPr>
          </a:p>
          <a:p>
            <a:endParaRPr lang="ko-KR" altLang="en-US" sz="1200" dirty="0">
              <a:latin typeface="+mn-ea"/>
              <a:ea typeface="+mn-ea"/>
            </a:endParaRPr>
          </a:p>
        </p:txBody>
      </p:sp>
      <p:cxnSp>
        <p:nvCxnSpPr>
          <p:cNvPr id="23" name="직선 연결선 22"/>
          <p:cNvCxnSpPr/>
          <p:nvPr/>
        </p:nvCxnSpPr>
        <p:spPr bwMode="auto">
          <a:xfrm>
            <a:off x="1267987" y="3947471"/>
            <a:ext cx="2880321" cy="0"/>
          </a:xfrm>
          <a:prstGeom prst="line">
            <a:avLst/>
          </a:prstGeom>
          <a:noFill/>
          <a:ln w="19050" cap="flat" cmpd="sng" algn="ctr">
            <a:solidFill>
              <a:srgbClr val="FF0000"/>
            </a:solidFill>
            <a:prstDash val="dash"/>
            <a:round/>
            <a:headEnd type="none" w="med" len="med"/>
            <a:tailEnd type="none" w="med" len="med"/>
          </a:ln>
          <a:effectLst/>
        </p:spPr>
      </p:cxnSp>
      <p:cxnSp>
        <p:nvCxnSpPr>
          <p:cNvPr id="25" name="직선 연결선 24"/>
          <p:cNvCxnSpPr/>
          <p:nvPr/>
        </p:nvCxnSpPr>
        <p:spPr bwMode="auto">
          <a:xfrm>
            <a:off x="4103769" y="2611533"/>
            <a:ext cx="44539" cy="1378738"/>
          </a:xfrm>
          <a:prstGeom prst="line">
            <a:avLst/>
          </a:prstGeom>
          <a:noFill/>
          <a:ln w="19050" cap="flat" cmpd="sng" algn="ctr">
            <a:solidFill>
              <a:srgbClr val="FF0000"/>
            </a:solidFill>
            <a:prstDash val="dash"/>
            <a:round/>
            <a:headEnd type="none" w="med" len="med"/>
            <a:tailEnd type="none" w="med" len="med"/>
          </a:ln>
          <a:effectLst/>
        </p:spPr>
      </p:cxnSp>
      <p:sp>
        <p:nvSpPr>
          <p:cNvPr id="3" name="TextBox 2"/>
          <p:cNvSpPr txBox="1"/>
          <p:nvPr/>
        </p:nvSpPr>
        <p:spPr>
          <a:xfrm>
            <a:off x="3671287" y="3201238"/>
            <a:ext cx="506870" cy="276999"/>
          </a:xfrm>
          <a:prstGeom prst="rect">
            <a:avLst/>
          </a:prstGeom>
          <a:noFill/>
        </p:spPr>
        <p:txBody>
          <a:bodyPr wrap="none" rtlCol="0">
            <a:spAutoFit/>
          </a:bodyPr>
          <a:lstStyle/>
          <a:p>
            <a:r>
              <a:rPr lang="en-US" altLang="ko-KR" sz="1200" b="1" dirty="0" smtClean="0">
                <a:latin typeface="+mn-ea"/>
                <a:ea typeface="+mn-ea"/>
              </a:rPr>
              <a:t>78°E</a:t>
            </a:r>
            <a:endParaRPr lang="ko-KR" altLang="en-US" sz="1200" b="1" dirty="0">
              <a:latin typeface="+mn-ea"/>
              <a:ea typeface="+mn-ea"/>
            </a:endParaRPr>
          </a:p>
        </p:txBody>
      </p:sp>
      <p:sp>
        <p:nvSpPr>
          <p:cNvPr id="22" name="직사각형 21"/>
          <p:cNvSpPr/>
          <p:nvPr/>
        </p:nvSpPr>
        <p:spPr>
          <a:xfrm>
            <a:off x="6780480" y="530326"/>
            <a:ext cx="3306996" cy="369332"/>
          </a:xfrm>
          <a:prstGeom prst="rect">
            <a:avLst/>
          </a:prstGeom>
        </p:spPr>
        <p:txBody>
          <a:bodyPr wrap="none">
            <a:spAutoFit/>
          </a:bodyPr>
          <a:lstStyle/>
          <a:p>
            <a:r>
              <a:rPr lang="en-US" altLang="ko-KR" sz="1600" b="1" dirty="0" smtClean="0">
                <a:solidFill>
                  <a:srgbClr val="444444"/>
                </a:solidFill>
                <a:latin typeface="+mn-ea"/>
                <a:ea typeface="+mn-ea"/>
              </a:rPr>
              <a:t>Maritime Security Chart </a:t>
            </a:r>
            <a:r>
              <a:rPr lang="en-US" altLang="ko-KR" b="1" dirty="0">
                <a:solidFill>
                  <a:srgbClr val="FF0000"/>
                </a:solidFill>
                <a:latin typeface="+mn-ea"/>
                <a:ea typeface="+mn-ea"/>
              </a:rPr>
              <a:t>Q6099</a:t>
            </a:r>
            <a:endParaRPr lang="ko-KR" altLang="en-US" b="1" dirty="0">
              <a:solidFill>
                <a:srgbClr val="FF0000"/>
              </a:solidFill>
              <a:latin typeface="+mn-ea"/>
              <a:ea typeface="+mn-ea"/>
            </a:endParaRPr>
          </a:p>
        </p:txBody>
      </p:sp>
      <p:sp>
        <p:nvSpPr>
          <p:cNvPr id="6" name="TextBox 5"/>
          <p:cNvSpPr txBox="1"/>
          <p:nvPr/>
        </p:nvSpPr>
        <p:spPr>
          <a:xfrm>
            <a:off x="92193" y="4067942"/>
            <a:ext cx="6549681" cy="3108543"/>
          </a:xfrm>
          <a:prstGeom prst="rect">
            <a:avLst/>
          </a:prstGeom>
          <a:solidFill>
            <a:schemeClr val="bg1"/>
          </a:solidFill>
          <a:ln>
            <a:solidFill>
              <a:schemeClr val="tx1"/>
            </a:solidFill>
          </a:ln>
        </p:spPr>
        <p:txBody>
          <a:bodyPr wrap="square" rtlCol="0">
            <a:spAutoFit/>
          </a:bodyPr>
          <a:lstStyle/>
          <a:p>
            <a:r>
              <a:rPr lang="en-US" altLang="ko-KR" sz="1400" b="1" dirty="0" smtClean="0">
                <a:latin typeface="+mn-ea"/>
                <a:ea typeface="+mn-ea"/>
              </a:rPr>
              <a:t>                                     </a:t>
            </a:r>
            <a:r>
              <a:rPr lang="en-US" altLang="ko-KR" sz="1400" b="1" dirty="0" smtClean="0">
                <a:solidFill>
                  <a:srgbClr val="0000FF"/>
                </a:solidFill>
                <a:latin typeface="+mn-ea"/>
                <a:ea typeface="+mn-ea"/>
              </a:rPr>
              <a:t>VRA</a:t>
            </a:r>
            <a:r>
              <a:rPr lang="ko-KR" altLang="en-US" sz="1400" b="1" dirty="0" smtClean="0">
                <a:solidFill>
                  <a:srgbClr val="0000FF"/>
                </a:solidFill>
                <a:latin typeface="+mn-ea"/>
                <a:ea typeface="+mn-ea"/>
              </a:rPr>
              <a:t> 해역 진입 전 </a:t>
            </a:r>
            <a:endParaRPr lang="en-US" altLang="ko-KR" sz="1400" b="1" dirty="0">
              <a:solidFill>
                <a:srgbClr val="0000FF"/>
              </a:solidFill>
              <a:latin typeface="+mn-ea"/>
              <a:ea typeface="+mn-ea"/>
            </a:endParaRPr>
          </a:p>
          <a:p>
            <a:r>
              <a:rPr lang="ko-KR" altLang="en-US" sz="1400" b="1" u="sng" dirty="0" smtClean="0">
                <a:solidFill>
                  <a:srgbClr val="0000FF"/>
                </a:solidFill>
                <a:latin typeface="+mn-ea"/>
                <a:ea typeface="+mn-ea"/>
              </a:rPr>
              <a:t>선박</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맑은 고딕" panose="020B0503020000020004" pitchFamily="50" charset="-127"/>
                <a:ea typeface="맑은 고딕" panose="020B0503020000020004" pitchFamily="50" charset="-127"/>
              </a:rPr>
              <a:t>•</a:t>
            </a:r>
            <a:r>
              <a:rPr lang="en-US" altLang="ko-KR" sz="1400" b="1" dirty="0" smtClean="0">
                <a:latin typeface="+mn-ea"/>
                <a:ea typeface="+mn-ea"/>
              </a:rPr>
              <a:t> SSAS test(</a:t>
            </a:r>
            <a:r>
              <a:rPr lang="ko-KR" altLang="en-US" sz="1400" b="1" dirty="0" smtClean="0">
                <a:latin typeface="+mn-ea"/>
                <a:ea typeface="+mn-ea"/>
              </a:rPr>
              <a:t>선박 → 회사 </a:t>
            </a:r>
            <a:r>
              <a:rPr lang="en-US" altLang="ko-KR" sz="1400" b="1" dirty="0" smtClean="0">
                <a:latin typeface="+mn-ea"/>
                <a:ea typeface="+mn-ea"/>
              </a:rPr>
              <a:t>&amp; </a:t>
            </a:r>
            <a:r>
              <a:rPr lang="ko-KR" altLang="en-US" sz="1400" b="1" dirty="0" err="1" smtClean="0">
                <a:latin typeface="+mn-ea"/>
                <a:ea typeface="+mn-ea"/>
              </a:rPr>
              <a:t>해수부</a:t>
            </a:r>
            <a:r>
              <a:rPr lang="en-US" altLang="ko-KR" sz="1400" b="1" dirty="0" smtClean="0">
                <a:latin typeface="+mn-ea"/>
                <a:ea typeface="+mn-ea"/>
              </a:rPr>
              <a:t>)</a:t>
            </a:r>
          </a:p>
          <a:p>
            <a:r>
              <a:rPr lang="en-US" altLang="ko-KR" sz="1400" b="1" dirty="0" smtClean="0">
                <a:latin typeface="맑은 고딕" panose="020B0503020000020004" pitchFamily="50" charset="-127"/>
                <a:ea typeface="맑은 고딕" panose="020B0503020000020004" pitchFamily="50" charset="-127"/>
              </a:rPr>
              <a:t>•</a:t>
            </a:r>
            <a:r>
              <a:rPr lang="en-US" altLang="ko-KR" sz="1400" b="1" dirty="0" smtClean="0">
                <a:latin typeface="+mn-ea"/>
                <a:ea typeface="+mn-ea"/>
              </a:rPr>
              <a:t>24</a:t>
            </a:r>
            <a:r>
              <a:rPr lang="ko-KR" altLang="en-US" sz="1400" b="1" dirty="0" smtClean="0">
                <a:latin typeface="+mn-ea"/>
                <a:ea typeface="+mn-ea"/>
              </a:rPr>
              <a:t>시간 전 위험해역통항보고 양식과 해적피해예방 </a:t>
            </a:r>
            <a:r>
              <a:rPr lang="ko-KR" altLang="en-US" sz="1400" b="1" dirty="0" err="1" smtClean="0">
                <a:latin typeface="+mn-ea"/>
                <a:ea typeface="+mn-ea"/>
              </a:rPr>
              <a:t>대응지침</a:t>
            </a:r>
            <a:r>
              <a:rPr lang="ko-KR" altLang="en-US" sz="1400" b="1" dirty="0" smtClean="0">
                <a:latin typeface="+mn-ea"/>
                <a:ea typeface="+mn-ea"/>
              </a:rPr>
              <a:t> </a:t>
            </a:r>
            <a:r>
              <a:rPr lang="ko-KR" altLang="en-US" sz="1400" b="1" dirty="0" err="1" smtClean="0">
                <a:latin typeface="+mn-ea"/>
                <a:ea typeface="+mn-ea"/>
              </a:rPr>
              <a:t>이행점검표</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 작성 후 해양수산부 종합상황실에 메일로 보고 </a:t>
            </a:r>
            <a:endParaRPr lang="en-US" altLang="ko-KR" sz="1400" b="1" dirty="0" smtClean="0">
              <a:latin typeface="+mn-ea"/>
              <a:ea typeface="+mn-ea"/>
            </a:endParaRPr>
          </a:p>
          <a:p>
            <a:r>
              <a:rPr lang="en-US" altLang="ko-KR" sz="1400" b="1" dirty="0" smtClean="0">
                <a:latin typeface="맑은 고딕" panose="020B0503020000020004" pitchFamily="50" charset="-127"/>
                <a:ea typeface="맑은 고딕" panose="020B0503020000020004" pitchFamily="50" charset="-127"/>
              </a:rPr>
              <a:t>•</a:t>
            </a:r>
            <a:r>
              <a:rPr lang="en-US" altLang="ko-KR" sz="1400" b="1" dirty="0" smtClean="0">
                <a:latin typeface="+mn-ea"/>
                <a:ea typeface="+mn-ea"/>
              </a:rPr>
              <a:t> </a:t>
            </a:r>
            <a:r>
              <a:rPr lang="en-US" altLang="ko-KR" sz="1400" b="1" dirty="0">
                <a:latin typeface="+mn-ea"/>
                <a:ea typeface="+mn-ea"/>
              </a:rPr>
              <a:t>UKMTO</a:t>
            </a:r>
            <a:r>
              <a:rPr lang="ko-KR" altLang="en-US" sz="1400" b="1" dirty="0">
                <a:latin typeface="+mn-ea"/>
                <a:ea typeface="+mn-ea"/>
              </a:rPr>
              <a:t>에 </a:t>
            </a:r>
            <a:r>
              <a:rPr lang="en-US" altLang="ko-KR" sz="1400" b="1" dirty="0">
                <a:latin typeface="+mn-ea"/>
                <a:ea typeface="+mn-ea"/>
              </a:rPr>
              <a:t>Initial/Daily/Final </a:t>
            </a:r>
            <a:r>
              <a:rPr lang="en-US" altLang="ko-KR" sz="1400" b="1" dirty="0" smtClean="0">
                <a:latin typeface="+mn-ea"/>
                <a:ea typeface="+mn-ea"/>
              </a:rPr>
              <a:t>Report(By email daily at 0800 UTC)</a:t>
            </a:r>
          </a:p>
          <a:p>
            <a:r>
              <a:rPr lang="en-US" altLang="ko-KR" sz="1400" b="1" dirty="0" smtClean="0">
                <a:latin typeface="+mn-ea"/>
                <a:ea typeface="+mn-ea"/>
              </a:rPr>
              <a:t>(</a:t>
            </a:r>
            <a:r>
              <a:rPr lang="ko-KR" altLang="en-US" sz="1400" b="1" dirty="0" smtClean="0">
                <a:latin typeface="+mn-ea"/>
                <a:ea typeface="+mn-ea"/>
              </a:rPr>
              <a:t>보안요원 </a:t>
            </a:r>
            <a:r>
              <a:rPr lang="en-US" altLang="ko-KR" sz="1400" b="1" dirty="0" smtClean="0">
                <a:latin typeface="+mn-ea"/>
                <a:ea typeface="+mn-ea"/>
              </a:rPr>
              <a:t>3</a:t>
            </a:r>
            <a:r>
              <a:rPr lang="ko-KR" altLang="en-US" sz="1400" b="1" dirty="0" smtClean="0">
                <a:latin typeface="+mn-ea"/>
                <a:ea typeface="+mn-ea"/>
              </a:rPr>
              <a:t>인 </a:t>
            </a:r>
            <a:r>
              <a:rPr lang="en-US" altLang="ko-KR" sz="1400" b="1" dirty="0" smtClean="0">
                <a:latin typeface="+mn-ea"/>
                <a:ea typeface="+mn-ea"/>
              </a:rPr>
              <a:t>1</a:t>
            </a:r>
            <a:r>
              <a:rPr lang="ko-KR" altLang="en-US" sz="1400" b="1" dirty="0" smtClean="0">
                <a:latin typeface="+mn-ea"/>
                <a:ea typeface="+mn-ea"/>
              </a:rPr>
              <a:t>팀 또는 </a:t>
            </a:r>
            <a:r>
              <a:rPr lang="en-US" altLang="ko-KR" sz="1400" b="1" dirty="0" smtClean="0">
                <a:latin typeface="+mn-ea"/>
                <a:ea typeface="+mn-ea"/>
              </a:rPr>
              <a:t>4</a:t>
            </a:r>
            <a:r>
              <a:rPr lang="ko-KR" altLang="en-US" sz="1400" b="1" dirty="0" smtClean="0">
                <a:latin typeface="+mn-ea"/>
                <a:ea typeface="+mn-ea"/>
              </a:rPr>
              <a:t>인 </a:t>
            </a:r>
            <a:r>
              <a:rPr lang="en-US" altLang="ko-KR" sz="1400" b="1" dirty="0" smtClean="0">
                <a:latin typeface="+mn-ea"/>
                <a:ea typeface="+mn-ea"/>
              </a:rPr>
              <a:t>1</a:t>
            </a:r>
            <a:r>
              <a:rPr lang="ko-KR" altLang="en-US" sz="1400" b="1" dirty="0" smtClean="0">
                <a:latin typeface="+mn-ea"/>
                <a:ea typeface="+mn-ea"/>
              </a:rPr>
              <a:t>팀으로 구성</a:t>
            </a:r>
            <a:r>
              <a:rPr lang="en-US" altLang="ko-KR" sz="1400" b="1" dirty="0" smtClean="0">
                <a:latin typeface="+mn-ea"/>
                <a:ea typeface="+mn-ea"/>
              </a:rPr>
              <a:t>)</a:t>
            </a:r>
          </a:p>
          <a:p>
            <a:endParaRPr lang="en-US" altLang="ko-KR" sz="1400" b="1" dirty="0">
              <a:latin typeface="+mn-ea"/>
              <a:ea typeface="+mn-ea"/>
            </a:endParaRPr>
          </a:p>
          <a:p>
            <a:r>
              <a:rPr lang="ko-KR" altLang="en-US" sz="1400" b="1" u="sng" dirty="0" smtClean="0">
                <a:solidFill>
                  <a:srgbClr val="0000FF"/>
                </a:solidFill>
                <a:latin typeface="+mn-ea"/>
                <a:ea typeface="+mn-ea"/>
              </a:rPr>
              <a:t>회사</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맑은 고딕" panose="020B0503020000020004" pitchFamily="50" charset="-127"/>
                <a:ea typeface="맑은 고딕" panose="020B0503020000020004" pitchFamily="50" charset="-127"/>
              </a:rPr>
              <a:t>•</a:t>
            </a:r>
            <a:r>
              <a:rPr lang="en-US" altLang="ko-KR" sz="1400" b="1" dirty="0" smtClean="0">
                <a:latin typeface="+mn-ea"/>
                <a:ea typeface="+mn-ea"/>
              </a:rPr>
              <a:t> MSC-HOA Website</a:t>
            </a:r>
            <a:r>
              <a:rPr lang="ko-KR" altLang="en-US" sz="1400" b="1" dirty="0" smtClean="0">
                <a:latin typeface="+mn-ea"/>
                <a:ea typeface="+mn-ea"/>
              </a:rPr>
              <a:t>에 등록</a:t>
            </a:r>
            <a:endParaRPr lang="en-US" altLang="ko-KR" sz="1400" b="1" dirty="0" smtClean="0">
              <a:latin typeface="+mn-ea"/>
              <a:ea typeface="+mn-ea"/>
            </a:endParaRPr>
          </a:p>
          <a:p>
            <a:endParaRPr lang="en-US" altLang="ko-KR" sz="1400" b="1" dirty="0">
              <a:latin typeface="+mn-ea"/>
              <a:ea typeface="+mn-ea"/>
            </a:endParaRPr>
          </a:p>
          <a:p>
            <a:r>
              <a:rPr lang="en-US" altLang="ko-KR" sz="1400" b="1" u="sng" dirty="0" smtClean="0">
                <a:solidFill>
                  <a:srgbClr val="0000FF"/>
                </a:solidFill>
                <a:latin typeface="+mn-ea"/>
                <a:ea typeface="+mn-ea"/>
              </a:rPr>
              <a:t>2023. 1. 1</a:t>
            </a:r>
            <a:r>
              <a:rPr lang="ko-KR" altLang="en-US" sz="1400" b="1" u="sng" dirty="0" smtClean="0">
                <a:solidFill>
                  <a:srgbClr val="0000FF"/>
                </a:solidFill>
                <a:latin typeface="+mn-ea"/>
                <a:ea typeface="+mn-ea"/>
              </a:rPr>
              <a:t>부 인도양 </a:t>
            </a:r>
            <a:r>
              <a:rPr lang="en-US" altLang="ko-KR" sz="1400" b="1" u="sng" dirty="0" smtClean="0">
                <a:solidFill>
                  <a:srgbClr val="0000FF"/>
                </a:solidFill>
                <a:latin typeface="+mn-ea"/>
                <a:ea typeface="+mn-ea"/>
              </a:rPr>
              <a:t>HRA</a:t>
            </a:r>
            <a:r>
              <a:rPr lang="ko-KR" altLang="en-US" sz="1400" b="1" u="sng" dirty="0" smtClean="0">
                <a:solidFill>
                  <a:srgbClr val="0000FF"/>
                </a:solidFill>
                <a:latin typeface="+mn-ea"/>
                <a:ea typeface="+mn-ea"/>
              </a:rPr>
              <a:t>가 제거됨</a:t>
            </a:r>
            <a:endParaRPr lang="en-US" altLang="ko-KR" sz="1400" b="1" u="sng" dirty="0" smtClean="0">
              <a:solidFill>
                <a:srgbClr val="0000FF"/>
              </a:solidFill>
              <a:latin typeface="+mn-ea"/>
              <a:ea typeface="+mn-ea"/>
            </a:endParaRPr>
          </a:p>
          <a:p>
            <a:r>
              <a:rPr lang="en-US" altLang="ko-KR" sz="1400" b="1" dirty="0" smtClean="0">
                <a:latin typeface="+mn-ea"/>
                <a:ea typeface="+mn-ea"/>
              </a:rPr>
              <a:t>UKHO Chart Q6099</a:t>
            </a:r>
            <a:r>
              <a:rPr lang="ko-KR" altLang="en-US" sz="1400" b="1" dirty="0" smtClean="0">
                <a:latin typeface="+mn-ea"/>
                <a:ea typeface="+mn-ea"/>
              </a:rPr>
              <a:t>의 </a:t>
            </a:r>
            <a:r>
              <a:rPr lang="en-US" altLang="ko-KR" sz="1400" b="1" dirty="0" smtClean="0">
                <a:latin typeface="+mn-ea"/>
                <a:ea typeface="+mn-ea"/>
              </a:rPr>
              <a:t>VRA</a:t>
            </a:r>
            <a:r>
              <a:rPr lang="ko-KR" altLang="en-US" sz="1400" b="1" dirty="0" smtClean="0">
                <a:latin typeface="+mn-ea"/>
                <a:ea typeface="+mn-ea"/>
              </a:rPr>
              <a:t>는 그대로 유지되고 입역 전 </a:t>
            </a:r>
            <a:r>
              <a:rPr lang="en-US" altLang="ko-KR" sz="1400" b="1" dirty="0" smtClean="0">
                <a:latin typeface="+mn-ea"/>
                <a:ea typeface="+mn-ea"/>
              </a:rPr>
              <a:t>UKMTO </a:t>
            </a:r>
            <a:r>
              <a:rPr lang="ko-KR" altLang="en-US" sz="1400" b="1" dirty="0" smtClean="0">
                <a:latin typeface="+mn-ea"/>
                <a:ea typeface="+mn-ea"/>
              </a:rPr>
              <a:t>및 </a:t>
            </a:r>
            <a:r>
              <a:rPr lang="en-US" altLang="ko-KR" sz="1400" b="1" dirty="0" smtClean="0">
                <a:latin typeface="+mn-ea"/>
                <a:ea typeface="+mn-ea"/>
              </a:rPr>
              <a:t>MSC-HOA</a:t>
            </a:r>
            <a:r>
              <a:rPr lang="ko-KR" altLang="en-US" sz="1400" b="1" dirty="0" smtClean="0">
                <a:latin typeface="+mn-ea"/>
                <a:ea typeface="+mn-ea"/>
              </a:rPr>
              <a:t>에 등록하는 것은 현행과 같이 할 것을 권장함</a:t>
            </a:r>
            <a:endParaRPr lang="ko-KR" altLang="en-US" sz="1400" b="1" dirty="0">
              <a:latin typeface="+mn-ea"/>
              <a:ea typeface="+mn-ea"/>
            </a:endParaRPr>
          </a:p>
        </p:txBody>
      </p:sp>
      <p:sp>
        <p:nvSpPr>
          <p:cNvPr id="38" name="TextBox 37"/>
          <p:cNvSpPr txBox="1"/>
          <p:nvPr/>
        </p:nvSpPr>
        <p:spPr>
          <a:xfrm>
            <a:off x="2150449" y="2588578"/>
            <a:ext cx="1309974" cy="584775"/>
          </a:xfrm>
          <a:prstGeom prst="rect">
            <a:avLst/>
          </a:prstGeom>
          <a:noFill/>
        </p:spPr>
        <p:txBody>
          <a:bodyPr wrap="none" rtlCol="0">
            <a:spAutoFit/>
          </a:bodyPr>
          <a:lstStyle/>
          <a:p>
            <a:r>
              <a:rPr lang="en-US" altLang="ko-KR" sz="1600" b="1" dirty="0" smtClean="0">
                <a:solidFill>
                  <a:srgbClr val="FF0000"/>
                </a:solidFill>
                <a:latin typeface="+mn-ea"/>
                <a:ea typeface="+mn-ea"/>
              </a:rPr>
              <a:t>2023. 1. 1</a:t>
            </a:r>
            <a:br>
              <a:rPr lang="en-US" altLang="ko-KR" sz="1600" b="1" dirty="0" smtClean="0">
                <a:solidFill>
                  <a:srgbClr val="FF0000"/>
                </a:solidFill>
                <a:latin typeface="+mn-ea"/>
                <a:ea typeface="+mn-ea"/>
              </a:rPr>
            </a:br>
            <a:r>
              <a:rPr lang="en-US" altLang="ko-KR" sz="1600" b="1" dirty="0" smtClean="0">
                <a:solidFill>
                  <a:srgbClr val="FF0000"/>
                </a:solidFill>
                <a:latin typeface="+mn-ea"/>
                <a:ea typeface="+mn-ea"/>
              </a:rPr>
              <a:t>HRA </a:t>
            </a:r>
            <a:r>
              <a:rPr lang="ko-KR" altLang="en-US" sz="1600" b="1" dirty="0" smtClean="0">
                <a:solidFill>
                  <a:srgbClr val="FF0000"/>
                </a:solidFill>
                <a:latin typeface="+mn-ea"/>
                <a:ea typeface="+mn-ea"/>
              </a:rPr>
              <a:t>제거됨</a:t>
            </a:r>
            <a:endParaRPr lang="ko-KR" altLang="en-US" sz="1600" b="1" dirty="0">
              <a:solidFill>
                <a:srgbClr val="FF0000"/>
              </a:solidFill>
              <a:latin typeface="+mn-ea"/>
              <a:ea typeface="+mn-ea"/>
            </a:endParaRPr>
          </a:p>
        </p:txBody>
      </p:sp>
      <p:sp>
        <p:nvSpPr>
          <p:cNvPr id="39" name="직사각형 38"/>
          <p:cNvSpPr/>
          <p:nvPr/>
        </p:nvSpPr>
        <p:spPr bwMode="auto">
          <a:xfrm>
            <a:off x="92193" y="602515"/>
            <a:ext cx="6549681" cy="657397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7" name="직사각형 26"/>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
        <p:nvSpPr>
          <p:cNvPr id="28" name="TextBox 27"/>
          <p:cNvSpPr txBox="1"/>
          <p:nvPr/>
        </p:nvSpPr>
        <p:spPr>
          <a:xfrm>
            <a:off x="7085904" y="6533103"/>
            <a:ext cx="2667718" cy="523220"/>
          </a:xfrm>
          <a:prstGeom prst="rect">
            <a:avLst/>
          </a:prstGeom>
          <a:noFill/>
          <a:ln>
            <a:solidFill>
              <a:schemeClr val="accent1"/>
            </a:solidFill>
          </a:ln>
        </p:spPr>
        <p:txBody>
          <a:bodyPr wrap="none" rtlCol="0">
            <a:spAutoFit/>
          </a:bodyPr>
          <a:lstStyle/>
          <a:p>
            <a:r>
              <a:rPr lang="en-US" altLang="ko-KR" sz="1400" b="1" dirty="0" smtClean="0">
                <a:latin typeface="+mn-ea"/>
                <a:ea typeface="+mn-ea"/>
              </a:rPr>
              <a:t>AIS</a:t>
            </a:r>
            <a:r>
              <a:rPr lang="ko-KR" altLang="en-US" sz="1400" b="1" dirty="0" smtClean="0">
                <a:latin typeface="+mn-ea"/>
                <a:ea typeface="+mn-ea"/>
              </a:rPr>
              <a:t>에</a:t>
            </a:r>
            <a:r>
              <a:rPr lang="en-US" altLang="ko-KR" sz="1400" b="1" dirty="0" smtClean="0">
                <a:latin typeface="+mn-ea"/>
                <a:ea typeface="+mn-ea"/>
              </a:rPr>
              <a:t> SILENT Mode</a:t>
            </a:r>
            <a:r>
              <a:rPr lang="ko-KR" altLang="en-US" sz="1400" b="1" dirty="0" smtClean="0">
                <a:latin typeface="+mn-ea"/>
                <a:ea typeface="+mn-ea"/>
              </a:rPr>
              <a:t>가 </a:t>
            </a:r>
            <a:endParaRPr lang="en-US" altLang="ko-KR" sz="1400" b="1" dirty="0" smtClean="0">
              <a:latin typeface="+mn-ea"/>
              <a:ea typeface="+mn-ea"/>
            </a:endParaRPr>
          </a:p>
          <a:p>
            <a:r>
              <a:rPr lang="ko-KR" altLang="en-US" sz="1400" b="1" dirty="0" smtClean="0">
                <a:latin typeface="+mn-ea"/>
                <a:ea typeface="+mn-ea"/>
              </a:rPr>
              <a:t>있는 경우</a:t>
            </a:r>
            <a:r>
              <a:rPr lang="en-US" altLang="ko-KR" sz="1400" b="1" dirty="0" smtClean="0">
                <a:latin typeface="+mn-ea"/>
                <a:ea typeface="+mn-ea"/>
              </a:rPr>
              <a:t> </a:t>
            </a:r>
            <a:r>
              <a:rPr lang="ko-KR" altLang="en-US" sz="1400" b="1" dirty="0" smtClean="0">
                <a:latin typeface="+mn-ea"/>
                <a:ea typeface="+mn-ea"/>
              </a:rPr>
              <a:t>설정</a:t>
            </a:r>
            <a:r>
              <a:rPr lang="en-US" altLang="ko-KR" sz="1400" b="1" dirty="0" smtClean="0">
                <a:latin typeface="+mn-ea"/>
                <a:ea typeface="+mn-ea"/>
              </a:rPr>
              <a:t>/</a:t>
            </a:r>
            <a:r>
              <a:rPr lang="ko-KR" altLang="en-US" sz="1400" b="1" dirty="0" smtClean="0">
                <a:latin typeface="+mn-ea"/>
                <a:ea typeface="+mn-ea"/>
              </a:rPr>
              <a:t>해지 방법 숙지</a:t>
            </a:r>
            <a:endParaRPr lang="ko-KR" altLang="en-US" sz="1400" b="1" dirty="0">
              <a:latin typeface="+mn-ea"/>
              <a:ea typeface="+mn-ea"/>
            </a:endParaRPr>
          </a:p>
        </p:txBody>
      </p:sp>
    </p:spTree>
    <p:extLst>
      <p:ext uri="{BB962C8B-B14F-4D97-AF65-F5344CB8AC3E}">
        <p14:creationId xmlns:p14="http://schemas.microsoft.com/office/powerpoint/2010/main" val="3288841624"/>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106</a:t>
            </a:fld>
            <a:endParaRPr lang="ko-KR" altLang="en-US"/>
          </a:p>
        </p:txBody>
      </p:sp>
      <p:graphicFrame>
        <p:nvGraphicFramePr>
          <p:cNvPr id="5" name="표 4"/>
          <p:cNvGraphicFramePr>
            <a:graphicFrameLocks noGrp="1"/>
          </p:cNvGraphicFramePr>
          <p:nvPr>
            <p:extLst/>
          </p:nvPr>
        </p:nvGraphicFramePr>
        <p:xfrm>
          <a:off x="522164" y="1735286"/>
          <a:ext cx="9937104" cy="5069681"/>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329369626"/>
                    </a:ext>
                  </a:extLst>
                </a:gridCol>
                <a:gridCol w="3744416">
                  <a:extLst>
                    <a:ext uri="{9D8B030D-6E8A-4147-A177-3AD203B41FA5}">
                      <a16:colId xmlns:a16="http://schemas.microsoft.com/office/drawing/2014/main" val="1736584343"/>
                    </a:ext>
                  </a:extLst>
                </a:gridCol>
                <a:gridCol w="3672408">
                  <a:extLst>
                    <a:ext uri="{9D8B030D-6E8A-4147-A177-3AD203B41FA5}">
                      <a16:colId xmlns:a16="http://schemas.microsoft.com/office/drawing/2014/main" val="949716246"/>
                    </a:ext>
                  </a:extLst>
                </a:gridCol>
              </a:tblGrid>
              <a:tr h="393585">
                <a:tc>
                  <a:txBody>
                    <a:bodyPr/>
                    <a:lstStyle/>
                    <a:p>
                      <a:pPr algn="ctr" latinLnBrk="0"/>
                      <a:r>
                        <a:rPr lang="ko-KR" altLang="en-US" sz="1600" b="1">
                          <a:solidFill>
                            <a:srgbClr val="000000"/>
                          </a:solidFill>
                          <a:effectLst/>
                          <a:latin typeface="+mn-ea"/>
                          <a:ea typeface="+mn-ea"/>
                        </a:rPr>
                        <a:t>구 분</a:t>
                      </a:r>
                      <a:endParaRPr lang="ko-KR" altLang="en-US" sz="160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0"/>
                      <a:r>
                        <a:rPr lang="ko-KR" altLang="en-US" sz="1600" b="1">
                          <a:solidFill>
                            <a:srgbClr val="000000"/>
                          </a:solidFill>
                          <a:effectLst/>
                          <a:latin typeface="+mn-ea"/>
                          <a:ea typeface="+mn-ea"/>
                        </a:rPr>
                        <a:t>개정전</a:t>
                      </a:r>
                      <a:r>
                        <a:rPr lang="en-US" altLang="ko-KR" sz="1600" b="1">
                          <a:solidFill>
                            <a:srgbClr val="000000"/>
                          </a:solidFill>
                          <a:effectLst/>
                          <a:latin typeface="+mn-ea"/>
                          <a:ea typeface="+mn-ea"/>
                        </a:rPr>
                        <a:t>('22. 3. 1.</a:t>
                      </a:r>
                      <a:r>
                        <a:rPr lang="ko-KR" altLang="en-US" sz="1600" b="1">
                          <a:solidFill>
                            <a:srgbClr val="000000"/>
                          </a:solidFill>
                          <a:effectLst/>
                          <a:latin typeface="+mn-ea"/>
                          <a:ea typeface="+mn-ea"/>
                        </a:rPr>
                        <a:t>부</a:t>
                      </a:r>
                      <a:r>
                        <a:rPr lang="en-US" altLang="ko-KR" sz="1600" b="1">
                          <a:solidFill>
                            <a:srgbClr val="000000"/>
                          </a:solidFill>
                          <a:effectLst/>
                          <a:latin typeface="+mn-ea"/>
                          <a:ea typeface="+mn-ea"/>
                        </a:rPr>
                        <a:t>)</a:t>
                      </a:r>
                      <a:endParaRPr lang="ko-KR" altLang="en-US" sz="160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0"/>
                      <a:r>
                        <a:rPr lang="ko-KR" altLang="en-US" sz="1600" b="1" dirty="0" err="1">
                          <a:solidFill>
                            <a:srgbClr val="000000"/>
                          </a:solidFill>
                          <a:effectLst/>
                          <a:latin typeface="+mn-ea"/>
                          <a:ea typeface="+mn-ea"/>
                        </a:rPr>
                        <a:t>개정후</a:t>
                      </a:r>
                      <a:r>
                        <a:rPr lang="en-US" altLang="ko-KR" sz="1600" b="1" dirty="0">
                          <a:solidFill>
                            <a:srgbClr val="000000"/>
                          </a:solidFill>
                          <a:effectLst/>
                          <a:latin typeface="+mn-ea"/>
                          <a:ea typeface="+mn-ea"/>
                        </a:rPr>
                        <a:t>('23. 1. 1.</a:t>
                      </a:r>
                      <a:r>
                        <a:rPr lang="ko-KR" altLang="en-US" sz="1600" b="1" dirty="0">
                          <a:solidFill>
                            <a:srgbClr val="000000"/>
                          </a:solidFill>
                          <a:effectLst/>
                          <a:latin typeface="+mn-ea"/>
                          <a:ea typeface="+mn-ea"/>
                        </a:rPr>
                        <a:t>부</a:t>
                      </a:r>
                      <a:r>
                        <a:rPr lang="en-US" altLang="ko-KR" sz="1600" b="1" dirty="0">
                          <a:solidFill>
                            <a:srgbClr val="000000"/>
                          </a:solidFill>
                          <a:effectLst/>
                          <a:latin typeface="+mn-ea"/>
                          <a:ea typeface="+mn-ea"/>
                        </a:rPr>
                        <a:t>)</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4520530"/>
                  </a:ext>
                </a:extLst>
              </a:tr>
              <a:tr h="776386">
                <a:tc rowSpan="2">
                  <a:txBody>
                    <a:bodyPr/>
                    <a:lstStyle/>
                    <a:p>
                      <a:pPr latinLnBrk="1"/>
                      <a:r>
                        <a:rPr lang="en-US" altLang="ko-KR" sz="1600" b="1" i="0" kern="1200" dirty="0" smtClean="0">
                          <a:solidFill>
                            <a:schemeClr val="dk1"/>
                          </a:solidFill>
                          <a:effectLst/>
                          <a:latin typeface="+mn-ea"/>
                          <a:ea typeface="+mn-ea"/>
                          <a:cs typeface="+mn-cs"/>
                        </a:rPr>
                        <a:t>IBF</a:t>
                      </a:r>
                      <a:br>
                        <a:rPr lang="en-US" altLang="ko-KR" sz="1600" b="1" i="0" kern="1200" dirty="0" smtClean="0">
                          <a:solidFill>
                            <a:schemeClr val="dk1"/>
                          </a:solidFill>
                          <a:effectLst/>
                          <a:latin typeface="+mn-ea"/>
                          <a:ea typeface="+mn-ea"/>
                          <a:cs typeface="+mn-cs"/>
                        </a:rPr>
                      </a:br>
                      <a:r>
                        <a:rPr lang="en-US" altLang="ko-KR" sz="1600" b="1" i="0" kern="1200" dirty="0" smtClean="0">
                          <a:solidFill>
                            <a:schemeClr val="dk1"/>
                          </a:solidFill>
                          <a:effectLst/>
                          <a:latin typeface="+mn-ea"/>
                          <a:ea typeface="+mn-ea"/>
                          <a:cs typeface="+mn-cs"/>
                        </a:rPr>
                        <a:t>HIGH RISK</a:t>
                      </a:r>
                      <a:br>
                        <a:rPr lang="en-US" altLang="ko-KR" sz="1600" b="1" i="0" kern="1200" dirty="0" smtClean="0">
                          <a:solidFill>
                            <a:schemeClr val="dk1"/>
                          </a:solidFill>
                          <a:effectLst/>
                          <a:latin typeface="+mn-ea"/>
                          <a:ea typeface="+mn-ea"/>
                          <a:cs typeface="+mn-cs"/>
                        </a:rPr>
                      </a:br>
                      <a:r>
                        <a:rPr lang="en-US" altLang="ko-KR" sz="1600" b="1" i="0" kern="1200" dirty="0" smtClean="0">
                          <a:solidFill>
                            <a:schemeClr val="dk1"/>
                          </a:solidFill>
                          <a:effectLst/>
                          <a:latin typeface="+mn-ea"/>
                          <a:ea typeface="+mn-ea"/>
                          <a:cs typeface="+mn-cs"/>
                        </a:rPr>
                        <a:t>AREA</a:t>
                      </a:r>
                      <a:endParaRPr lang="ko-KR"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dirty="0">
                          <a:solidFill>
                            <a:srgbClr val="000000"/>
                          </a:solidFill>
                          <a:effectLst/>
                          <a:latin typeface="+mn-ea"/>
                          <a:ea typeface="+mn-ea"/>
                        </a:rPr>
                        <a:t>ο </a:t>
                      </a:r>
                      <a:r>
                        <a:rPr lang="ko-KR" altLang="en-US" sz="1600" dirty="0">
                          <a:solidFill>
                            <a:srgbClr val="000000"/>
                          </a:solidFill>
                          <a:effectLst/>
                          <a:latin typeface="+mn-ea"/>
                          <a:ea typeface="+mn-ea"/>
                        </a:rPr>
                        <a:t>아덴만과 소말리아 동부해안으로</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a:t>
                      </a:r>
                      <a:r>
                        <a:rPr lang="ko-KR" altLang="en-US" sz="1600" dirty="0" smtClean="0">
                          <a:solidFill>
                            <a:srgbClr val="000000"/>
                          </a:solidFill>
                          <a:effectLst/>
                          <a:latin typeface="+mn-ea"/>
                          <a:ea typeface="+mn-ea"/>
                        </a:rPr>
                        <a:t>부터</a:t>
                      </a:r>
                      <a:r>
                        <a:rPr lang="ko-KR" altLang="en-US" sz="1600" dirty="0">
                          <a:solidFill>
                            <a:srgbClr val="000000"/>
                          </a:solidFill>
                          <a:effectLst/>
                          <a:latin typeface="+mn-ea"/>
                          <a:ea typeface="+mn-ea"/>
                        </a:rPr>
                        <a:t> </a:t>
                      </a:r>
                      <a:r>
                        <a:rPr lang="en-US" altLang="ko-KR" sz="1600" dirty="0">
                          <a:solidFill>
                            <a:srgbClr val="000000"/>
                          </a:solidFill>
                          <a:effectLst/>
                          <a:latin typeface="+mn-ea"/>
                          <a:ea typeface="+mn-ea"/>
                        </a:rPr>
                        <a:t>12nm </a:t>
                      </a:r>
                      <a:r>
                        <a:rPr lang="ko-KR" altLang="en-US" sz="1600" dirty="0">
                          <a:solidFill>
                            <a:srgbClr val="000000"/>
                          </a:solidFill>
                          <a:effectLst/>
                          <a:latin typeface="+mn-ea"/>
                          <a:ea typeface="+mn-ea"/>
                        </a:rPr>
                        <a:t>떨어진 해역</a:t>
                      </a:r>
                      <a:endParaRPr lang="ko-KR" altLang="en-US" sz="1600" dirty="0">
                        <a:effectLst/>
                        <a:latin typeface="+mn-ea"/>
                        <a:ea typeface="+mn-ea"/>
                      </a:endParaRPr>
                    </a:p>
                    <a:p>
                      <a:pPr indent="254000" algn="l" latinLnBrk="0"/>
                      <a:r>
                        <a:rPr lang="en-US" altLang="ko-KR" sz="1600" dirty="0">
                          <a:solidFill>
                            <a:srgbClr val="000000"/>
                          </a:solidFill>
                          <a:effectLst/>
                          <a:latin typeface="+mn-ea"/>
                          <a:ea typeface="+mn-ea"/>
                        </a:rPr>
                        <a:t>(IRTC </a:t>
                      </a:r>
                      <a:r>
                        <a:rPr lang="ko-KR" altLang="en-US" sz="1600" dirty="0">
                          <a:solidFill>
                            <a:srgbClr val="000000"/>
                          </a:solidFill>
                          <a:effectLst/>
                          <a:latin typeface="+mn-ea"/>
                          <a:ea typeface="+mn-ea"/>
                        </a:rPr>
                        <a:t>제외</a:t>
                      </a:r>
                      <a:r>
                        <a:rPr lang="en-US" altLang="ko-KR" sz="1600" dirty="0">
                          <a:solidFill>
                            <a:srgbClr val="000000"/>
                          </a:solidFill>
                          <a:effectLst/>
                          <a:latin typeface="+mn-ea"/>
                          <a:ea typeface="+mn-ea"/>
                        </a:rPr>
                        <a:t>)</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l-GR" sz="1600" dirty="0">
                          <a:solidFill>
                            <a:srgbClr val="000000"/>
                          </a:solidFill>
                          <a:effectLst/>
                          <a:latin typeface="+mn-ea"/>
                          <a:ea typeface="+mn-ea"/>
                        </a:rPr>
                        <a:t>ο </a:t>
                      </a:r>
                      <a:r>
                        <a:rPr lang="ko-KR" altLang="en-US" sz="1600" b="1" u="sng" dirty="0">
                          <a:solidFill>
                            <a:srgbClr val="000000"/>
                          </a:solidFill>
                          <a:effectLst/>
                          <a:latin typeface="+mn-ea"/>
                          <a:ea typeface="+mn-ea"/>
                        </a:rPr>
                        <a:t>종료</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5052136"/>
                  </a:ext>
                </a:extLst>
              </a:tr>
              <a:tr h="695123">
                <a:tc vMerge="1">
                  <a:txBody>
                    <a:bodyPr/>
                    <a:lstStyle/>
                    <a:p>
                      <a:pPr latinLnBrk="1"/>
                      <a:endParaRPr lang="ko-KR"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a:solidFill>
                            <a:srgbClr val="000000"/>
                          </a:solidFill>
                          <a:effectLst/>
                          <a:latin typeface="+mn-ea"/>
                          <a:ea typeface="+mn-ea"/>
                        </a:rPr>
                        <a:t>ο </a:t>
                      </a:r>
                      <a:r>
                        <a:rPr lang="ko-KR" altLang="en-US" sz="1600">
                          <a:solidFill>
                            <a:srgbClr val="000000"/>
                          </a:solidFill>
                          <a:effectLst/>
                          <a:latin typeface="+mn-ea"/>
                          <a:ea typeface="+mn-ea"/>
                        </a:rPr>
                        <a:t>기니만 </a:t>
                      </a:r>
                      <a:r>
                        <a:rPr lang="en-US" altLang="ko-KR" sz="1600">
                          <a:solidFill>
                            <a:srgbClr val="000000"/>
                          </a:solidFill>
                          <a:effectLst/>
                          <a:latin typeface="+mn-ea"/>
                          <a:ea typeface="+mn-ea"/>
                        </a:rPr>
                        <a:t>12</a:t>
                      </a:r>
                      <a:r>
                        <a:rPr lang="ko-KR" altLang="en-US" sz="1600">
                          <a:solidFill>
                            <a:srgbClr val="000000"/>
                          </a:solidFill>
                          <a:effectLst/>
                          <a:latin typeface="+mn-ea"/>
                          <a:ea typeface="+mn-ea"/>
                        </a:rPr>
                        <a:t>해리 이내</a:t>
                      </a:r>
                      <a:r>
                        <a:rPr lang="en-US" altLang="ko-KR" sz="1600">
                          <a:solidFill>
                            <a:srgbClr val="000000"/>
                          </a:solidFill>
                          <a:effectLst/>
                          <a:latin typeface="+mn-ea"/>
                          <a:ea typeface="+mn-ea"/>
                        </a:rPr>
                        <a:t>, </a:t>
                      </a:r>
                      <a:r>
                        <a:rPr lang="ko-KR" altLang="en-US" sz="1600">
                          <a:solidFill>
                            <a:srgbClr val="000000"/>
                          </a:solidFill>
                          <a:effectLst/>
                          <a:latin typeface="+mn-ea"/>
                          <a:ea typeface="+mn-ea"/>
                        </a:rPr>
                        <a:t>항만 등</a:t>
                      </a:r>
                      <a:endParaRPr lang="ko-KR" altLang="en-US" sz="160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l-GR" sz="1600" dirty="0">
                          <a:solidFill>
                            <a:srgbClr val="000000"/>
                          </a:solidFill>
                          <a:effectLst/>
                          <a:latin typeface="+mn-ea"/>
                          <a:ea typeface="+mn-ea"/>
                        </a:rPr>
                        <a:t>ο </a:t>
                      </a:r>
                      <a:r>
                        <a:rPr lang="en-US" sz="1600" dirty="0">
                          <a:solidFill>
                            <a:srgbClr val="000000"/>
                          </a:solidFill>
                          <a:effectLst/>
                          <a:latin typeface="+mn-ea"/>
                          <a:ea typeface="+mn-ea"/>
                        </a:rPr>
                        <a:t>IBF EXTENDED RISK </a:t>
                      </a:r>
                      <a:r>
                        <a:rPr lang="en-US" sz="1600" dirty="0" smtClean="0">
                          <a:solidFill>
                            <a:srgbClr val="000000"/>
                          </a:solidFill>
                          <a:effectLst/>
                          <a:latin typeface="+mn-ea"/>
                          <a:ea typeface="+mn-ea"/>
                        </a:rPr>
                        <a:t/>
                      </a:r>
                      <a:br>
                        <a:rPr lang="en-US" sz="1600" dirty="0" smtClean="0">
                          <a:solidFill>
                            <a:srgbClr val="000000"/>
                          </a:solidFill>
                          <a:effectLst/>
                          <a:latin typeface="+mn-ea"/>
                          <a:ea typeface="+mn-ea"/>
                        </a:rPr>
                      </a:br>
                      <a:r>
                        <a:rPr lang="en-US" sz="1600" dirty="0" smtClean="0">
                          <a:solidFill>
                            <a:srgbClr val="000000"/>
                          </a:solidFill>
                          <a:effectLst/>
                          <a:latin typeface="+mn-ea"/>
                          <a:ea typeface="+mn-ea"/>
                        </a:rPr>
                        <a:t>   ZONE</a:t>
                      </a:r>
                      <a:r>
                        <a:rPr lang="ko-KR" altLang="en-US" sz="1600" dirty="0">
                          <a:solidFill>
                            <a:srgbClr val="000000"/>
                          </a:solidFill>
                          <a:effectLst/>
                          <a:latin typeface="+mn-ea"/>
                          <a:ea typeface="+mn-ea"/>
                        </a:rPr>
                        <a:t>으로 </a:t>
                      </a:r>
                      <a:r>
                        <a:rPr lang="ko-KR" altLang="en-US" sz="1600" b="1" u="sng" dirty="0" smtClean="0">
                          <a:solidFill>
                            <a:srgbClr val="000000"/>
                          </a:solidFill>
                          <a:effectLst/>
                          <a:latin typeface="+mn-ea"/>
                          <a:ea typeface="+mn-ea"/>
                        </a:rPr>
                        <a:t>격하 </a:t>
                      </a:r>
                      <a:r>
                        <a:rPr lang="ko-KR" altLang="en-US" sz="1600" dirty="0" smtClean="0">
                          <a:solidFill>
                            <a:srgbClr val="000000"/>
                          </a:solidFill>
                          <a:effectLst/>
                          <a:latin typeface="+mn-ea"/>
                          <a:ea typeface="+mn-ea"/>
                        </a:rPr>
                        <a:t>및 </a:t>
                      </a:r>
                      <a:r>
                        <a:rPr lang="ko-KR" altLang="en-US" sz="1600" dirty="0">
                          <a:solidFill>
                            <a:srgbClr val="000000"/>
                          </a:solidFill>
                          <a:effectLst/>
                          <a:latin typeface="+mn-ea"/>
                          <a:ea typeface="+mn-ea"/>
                        </a:rPr>
                        <a:t>통합</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21858"/>
                  </a:ext>
                </a:extLst>
              </a:tr>
              <a:tr h="611395">
                <a:tc rowSpan="2">
                  <a:txBody>
                    <a:bodyPr/>
                    <a:lstStyle/>
                    <a:p>
                      <a:pPr latinLnBrk="1"/>
                      <a:r>
                        <a:rPr lang="en-US" altLang="ko-KR" sz="1600" b="1" i="0" kern="1200" dirty="0" smtClean="0">
                          <a:solidFill>
                            <a:schemeClr val="dk1"/>
                          </a:solidFill>
                          <a:effectLst/>
                          <a:latin typeface="+mn-ea"/>
                          <a:ea typeface="+mn-ea"/>
                          <a:cs typeface="+mn-cs"/>
                        </a:rPr>
                        <a:t>IBF</a:t>
                      </a:r>
                      <a:br>
                        <a:rPr lang="en-US" altLang="ko-KR" sz="1600" b="1" i="0" kern="1200" dirty="0" smtClean="0">
                          <a:solidFill>
                            <a:schemeClr val="dk1"/>
                          </a:solidFill>
                          <a:effectLst/>
                          <a:latin typeface="+mn-ea"/>
                          <a:ea typeface="+mn-ea"/>
                          <a:cs typeface="+mn-cs"/>
                        </a:rPr>
                      </a:br>
                      <a:r>
                        <a:rPr lang="en-US" altLang="ko-KR" sz="1600" b="1" i="0" kern="1200" dirty="0" smtClean="0">
                          <a:solidFill>
                            <a:schemeClr val="dk1"/>
                          </a:solidFill>
                          <a:effectLst/>
                          <a:latin typeface="+mn-ea"/>
                          <a:ea typeface="+mn-ea"/>
                          <a:cs typeface="+mn-cs"/>
                        </a:rPr>
                        <a:t>EXTENDED RISK</a:t>
                      </a:r>
                      <a:br>
                        <a:rPr lang="en-US" altLang="ko-KR" sz="1600" b="1" i="0" kern="1200" dirty="0" smtClean="0">
                          <a:solidFill>
                            <a:schemeClr val="dk1"/>
                          </a:solidFill>
                          <a:effectLst/>
                          <a:latin typeface="+mn-ea"/>
                          <a:ea typeface="+mn-ea"/>
                          <a:cs typeface="+mn-cs"/>
                        </a:rPr>
                      </a:br>
                      <a:r>
                        <a:rPr lang="en-US" altLang="ko-KR" sz="1600" b="1" i="0" kern="1200" dirty="0" smtClean="0">
                          <a:solidFill>
                            <a:schemeClr val="dk1"/>
                          </a:solidFill>
                          <a:effectLst/>
                          <a:latin typeface="+mn-ea"/>
                          <a:ea typeface="+mn-ea"/>
                          <a:cs typeface="+mn-cs"/>
                        </a:rPr>
                        <a:t>ZONE</a:t>
                      </a:r>
                      <a:endParaRPr lang="ko-KR"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a:solidFill>
                            <a:srgbClr val="000000"/>
                          </a:solidFill>
                          <a:effectLst/>
                          <a:latin typeface="+mn-ea"/>
                          <a:ea typeface="+mn-ea"/>
                        </a:rPr>
                        <a:t>ο </a:t>
                      </a:r>
                      <a:r>
                        <a:rPr lang="ko-KR" altLang="en-US" sz="1600">
                          <a:solidFill>
                            <a:srgbClr val="000000"/>
                          </a:solidFill>
                          <a:effectLst/>
                          <a:latin typeface="+mn-ea"/>
                          <a:ea typeface="+mn-ea"/>
                        </a:rPr>
                        <a:t>서인도양 및 홍해</a:t>
                      </a:r>
                      <a:endParaRPr lang="ko-KR" altLang="en-US" sz="160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l-GR" sz="1600" dirty="0">
                          <a:solidFill>
                            <a:srgbClr val="000000"/>
                          </a:solidFill>
                          <a:effectLst/>
                          <a:latin typeface="+mn-ea"/>
                          <a:ea typeface="+mn-ea"/>
                        </a:rPr>
                        <a:t>ο </a:t>
                      </a:r>
                      <a:r>
                        <a:rPr lang="ko-KR" altLang="en-US" sz="1600" b="1" u="sng" dirty="0">
                          <a:solidFill>
                            <a:srgbClr val="000000"/>
                          </a:solidFill>
                          <a:effectLst/>
                          <a:latin typeface="+mn-ea"/>
                          <a:ea typeface="+mn-ea"/>
                        </a:rPr>
                        <a:t>종료</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372918"/>
                  </a:ext>
                </a:extLst>
              </a:tr>
              <a:tr h="1299215">
                <a:tc vMerge="1">
                  <a:txBody>
                    <a:bodyPr/>
                    <a:lstStyle/>
                    <a:p>
                      <a:pPr latinLnBrk="1"/>
                      <a:endParaRPr lang="ko-KR"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dirty="0">
                          <a:solidFill>
                            <a:srgbClr val="000000"/>
                          </a:solidFill>
                          <a:effectLst/>
                          <a:latin typeface="+mn-ea"/>
                          <a:ea typeface="+mn-ea"/>
                        </a:rPr>
                        <a:t>ο </a:t>
                      </a:r>
                      <a:r>
                        <a:rPr lang="ko-KR" altLang="en-US" sz="1600" dirty="0">
                          <a:solidFill>
                            <a:srgbClr val="000000"/>
                          </a:solidFill>
                          <a:effectLst/>
                          <a:latin typeface="+mn-ea"/>
                          <a:ea typeface="+mn-ea"/>
                        </a:rPr>
                        <a:t>서아프리카 나이지리아 기니만</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a:t>
                      </a:r>
                      <a:r>
                        <a:rPr lang="en-US" altLang="ko-KR" sz="1600" dirty="0">
                          <a:solidFill>
                            <a:srgbClr val="000000"/>
                          </a:solidFill>
                          <a:effectLst/>
                          <a:latin typeface="+mn-ea"/>
                          <a:ea typeface="+mn-ea"/>
                        </a:rPr>
                        <a:t>(</a:t>
                      </a:r>
                      <a:r>
                        <a:rPr lang="ko-KR" altLang="en-US" sz="1600" dirty="0">
                          <a:solidFill>
                            <a:srgbClr val="000000"/>
                          </a:solidFill>
                          <a:effectLst/>
                          <a:latin typeface="+mn-ea"/>
                          <a:ea typeface="+mn-ea"/>
                        </a:rPr>
                        <a:t>라이베리아</a:t>
                      </a:r>
                      <a:r>
                        <a:rPr lang="en-US" altLang="ko-KR" sz="1600" dirty="0">
                          <a:solidFill>
                            <a:srgbClr val="000000"/>
                          </a:solidFill>
                          <a:effectLst/>
                          <a:latin typeface="+mn-ea"/>
                          <a:ea typeface="+mn-ea"/>
                        </a:rPr>
                        <a:t>/</a:t>
                      </a:r>
                      <a:r>
                        <a:rPr lang="ko-KR" altLang="en-US" sz="1600" dirty="0">
                          <a:solidFill>
                            <a:srgbClr val="000000"/>
                          </a:solidFill>
                          <a:effectLst/>
                          <a:latin typeface="+mn-ea"/>
                          <a:ea typeface="+mn-ea"/>
                        </a:rPr>
                        <a:t>아이보리 코스트</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국경해안부터 콩고</a:t>
                      </a:r>
                      <a:r>
                        <a:rPr lang="en-US" altLang="ko-KR" sz="1600" dirty="0">
                          <a:solidFill>
                            <a:srgbClr val="000000"/>
                          </a:solidFill>
                          <a:effectLst/>
                          <a:latin typeface="+mn-ea"/>
                          <a:ea typeface="+mn-ea"/>
                        </a:rPr>
                        <a:t>/</a:t>
                      </a:r>
                      <a:r>
                        <a:rPr lang="ko-KR" altLang="en-US" sz="1600" dirty="0">
                          <a:solidFill>
                            <a:srgbClr val="000000"/>
                          </a:solidFill>
                          <a:effectLst/>
                          <a:latin typeface="+mn-ea"/>
                          <a:ea typeface="+mn-ea"/>
                        </a:rPr>
                        <a:t>앙골라</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국경해안까지의 안쪽 해역</a:t>
                      </a:r>
                      <a:r>
                        <a:rPr lang="en-US" altLang="ko-KR" sz="1600" dirty="0">
                          <a:solidFill>
                            <a:srgbClr val="000000"/>
                          </a:solidFill>
                          <a:effectLst/>
                          <a:latin typeface="+mn-ea"/>
                          <a:ea typeface="+mn-ea"/>
                        </a:rPr>
                        <a:t>)</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dirty="0">
                          <a:solidFill>
                            <a:srgbClr val="000000"/>
                          </a:solidFill>
                          <a:effectLst/>
                          <a:latin typeface="+mn-ea"/>
                          <a:ea typeface="+mn-ea"/>
                        </a:rPr>
                        <a:t>ο </a:t>
                      </a:r>
                      <a:r>
                        <a:rPr lang="ko-KR" altLang="en-US" sz="1600" dirty="0">
                          <a:solidFill>
                            <a:srgbClr val="000000"/>
                          </a:solidFill>
                          <a:effectLst/>
                          <a:latin typeface="+mn-ea"/>
                          <a:ea typeface="+mn-ea"/>
                        </a:rPr>
                        <a:t>서아프리카 나이지리아 기니만</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a:t>
                      </a:r>
                      <a:r>
                        <a:rPr lang="en-US" altLang="ko-KR" sz="1600" dirty="0" smtClean="0">
                          <a:solidFill>
                            <a:srgbClr val="000000"/>
                          </a:solidFill>
                          <a:effectLst/>
                          <a:latin typeface="+mn-ea"/>
                          <a:ea typeface="+mn-ea"/>
                        </a:rPr>
                        <a:t>(</a:t>
                      </a:r>
                      <a:r>
                        <a:rPr lang="ko-KR" altLang="en-US" sz="1600" dirty="0">
                          <a:solidFill>
                            <a:srgbClr val="000000"/>
                          </a:solidFill>
                          <a:effectLst/>
                          <a:latin typeface="+mn-ea"/>
                          <a:ea typeface="+mn-ea"/>
                        </a:rPr>
                        <a:t>라이베리아</a:t>
                      </a:r>
                      <a:r>
                        <a:rPr lang="en-US" altLang="ko-KR" sz="1600" dirty="0">
                          <a:solidFill>
                            <a:srgbClr val="000000"/>
                          </a:solidFill>
                          <a:effectLst/>
                          <a:latin typeface="+mn-ea"/>
                          <a:ea typeface="+mn-ea"/>
                        </a:rPr>
                        <a:t>/</a:t>
                      </a:r>
                      <a:r>
                        <a:rPr lang="ko-KR" altLang="en-US" sz="1600" dirty="0">
                          <a:solidFill>
                            <a:srgbClr val="000000"/>
                          </a:solidFill>
                          <a:effectLst/>
                          <a:latin typeface="+mn-ea"/>
                          <a:ea typeface="+mn-ea"/>
                        </a:rPr>
                        <a:t>아이보리 코스트</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a:t>
                      </a:r>
                      <a:r>
                        <a:rPr lang="ko-KR" altLang="en-US" sz="1600" dirty="0" smtClean="0">
                          <a:solidFill>
                            <a:srgbClr val="000000"/>
                          </a:solidFill>
                          <a:effectLst/>
                          <a:latin typeface="+mn-ea"/>
                          <a:ea typeface="+mn-ea"/>
                        </a:rPr>
                        <a:t> 국경해안부터</a:t>
                      </a:r>
                      <a:r>
                        <a:rPr lang="ko-KR" altLang="en-US" sz="1600" dirty="0">
                          <a:solidFill>
                            <a:srgbClr val="000000"/>
                          </a:solidFill>
                          <a:effectLst/>
                          <a:latin typeface="+mn-ea"/>
                          <a:ea typeface="+mn-ea"/>
                        </a:rPr>
                        <a:t> </a:t>
                      </a:r>
                      <a:r>
                        <a:rPr lang="ko-KR" altLang="en-US" sz="1600" u="sng" dirty="0">
                          <a:solidFill>
                            <a:srgbClr val="000000"/>
                          </a:solidFill>
                          <a:effectLst/>
                          <a:latin typeface="+mn-ea"/>
                          <a:ea typeface="+mn-ea"/>
                        </a:rPr>
                        <a:t>앙골라</a:t>
                      </a:r>
                      <a:r>
                        <a:rPr lang="en-US" altLang="ko-KR" sz="1600" u="sng" dirty="0">
                          <a:solidFill>
                            <a:srgbClr val="000000"/>
                          </a:solidFill>
                          <a:effectLst/>
                          <a:latin typeface="+mn-ea"/>
                          <a:ea typeface="+mn-ea"/>
                        </a:rPr>
                        <a:t>/</a:t>
                      </a:r>
                      <a:r>
                        <a:rPr lang="ko-KR" altLang="en-US" sz="1600" u="sng" dirty="0">
                          <a:solidFill>
                            <a:srgbClr val="000000"/>
                          </a:solidFill>
                          <a:effectLst/>
                          <a:latin typeface="+mn-ea"/>
                          <a:ea typeface="+mn-ea"/>
                        </a:rPr>
                        <a:t>나미비아</a:t>
                      </a:r>
                      <a:r>
                        <a:rPr lang="ko-KR" altLang="en-US" sz="1600" dirty="0">
                          <a:solidFill>
                            <a:srgbClr val="000000"/>
                          </a:solidFill>
                          <a:effectLst/>
                          <a:latin typeface="+mn-ea"/>
                          <a:ea typeface="+mn-ea"/>
                        </a:rPr>
                        <a:t/>
                      </a:r>
                      <a:br>
                        <a:rPr lang="ko-KR" altLang="en-US" sz="1600" dirty="0">
                          <a:solidFill>
                            <a:srgbClr val="000000"/>
                          </a:solidFill>
                          <a:effectLst/>
                          <a:latin typeface="+mn-ea"/>
                          <a:ea typeface="+mn-ea"/>
                        </a:rPr>
                      </a:br>
                      <a:r>
                        <a:rPr lang="ko-KR" altLang="en-US" sz="1600" dirty="0">
                          <a:solidFill>
                            <a:srgbClr val="000000"/>
                          </a:solidFill>
                          <a:effectLst/>
                          <a:latin typeface="+mn-ea"/>
                          <a:ea typeface="+mn-ea"/>
                        </a:rPr>
                        <a:t>   </a:t>
                      </a:r>
                      <a:r>
                        <a:rPr lang="ko-KR" altLang="en-US" sz="1600" dirty="0" smtClean="0">
                          <a:solidFill>
                            <a:srgbClr val="000000"/>
                          </a:solidFill>
                          <a:effectLst/>
                          <a:latin typeface="+mn-ea"/>
                          <a:ea typeface="+mn-ea"/>
                        </a:rPr>
                        <a:t>국경해안까지의 안쪽 해역으로</a:t>
                      </a:r>
                      <a:r>
                        <a:rPr lang="ko-KR" altLang="en-US" sz="1600" dirty="0">
                          <a:solidFill>
                            <a:srgbClr val="000000"/>
                          </a:solidFill>
                          <a:effectLst/>
                          <a:latin typeface="+mn-ea"/>
                          <a:ea typeface="+mn-ea"/>
                        </a:rPr>
                        <a:t> </a:t>
                      </a:r>
                      <a:r>
                        <a:rPr lang="ko-KR" altLang="en-US" sz="1600" b="1" u="sng" dirty="0">
                          <a:solidFill>
                            <a:srgbClr val="000000"/>
                          </a:solidFill>
                          <a:effectLst/>
                          <a:latin typeface="+mn-ea"/>
                          <a:ea typeface="+mn-ea"/>
                        </a:rPr>
                        <a:t>확대</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6005694"/>
                  </a:ext>
                </a:extLst>
              </a:tr>
              <a:tr h="1293977">
                <a:tc>
                  <a:txBody>
                    <a:bodyPr/>
                    <a:lstStyle/>
                    <a:p>
                      <a:pPr latinLnBrk="1"/>
                      <a:r>
                        <a:rPr lang="en-US" altLang="ko-KR" sz="1600" b="1" i="0" kern="1200" dirty="0" smtClean="0">
                          <a:solidFill>
                            <a:schemeClr val="dk1"/>
                          </a:solidFill>
                          <a:effectLst/>
                          <a:latin typeface="+mn-ea"/>
                          <a:ea typeface="+mn-ea"/>
                          <a:cs typeface="+mn-cs"/>
                        </a:rPr>
                        <a:t>IBF</a:t>
                      </a:r>
                      <a:br>
                        <a:rPr lang="en-US" altLang="ko-KR" sz="1600" b="1" i="0" kern="1200" dirty="0" smtClean="0">
                          <a:solidFill>
                            <a:schemeClr val="dk1"/>
                          </a:solidFill>
                          <a:effectLst/>
                          <a:latin typeface="+mn-ea"/>
                          <a:ea typeface="+mn-ea"/>
                          <a:cs typeface="+mn-cs"/>
                        </a:rPr>
                      </a:br>
                      <a:r>
                        <a:rPr lang="en-US" altLang="ko-KR" sz="1600" b="1" i="0" kern="1200" dirty="0" smtClean="0">
                          <a:solidFill>
                            <a:schemeClr val="dk1"/>
                          </a:solidFill>
                          <a:effectLst/>
                          <a:latin typeface="+mn-ea"/>
                          <a:ea typeface="+mn-ea"/>
                          <a:cs typeface="+mn-cs"/>
                        </a:rPr>
                        <a:t>WARLIKE OPERATIONS AREA</a:t>
                      </a:r>
                      <a:endParaRPr lang="ko-KR"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n-US" altLang="ko-KR" sz="1600" dirty="0">
                          <a:solidFill>
                            <a:srgbClr val="000000"/>
                          </a:solidFill>
                          <a:effectLst/>
                          <a:latin typeface="+mn-ea"/>
                          <a:ea typeface="+mn-ea"/>
                        </a:rPr>
                        <a:t>ο </a:t>
                      </a:r>
                      <a:r>
                        <a:rPr lang="ko-KR" altLang="en-US" sz="1600" dirty="0">
                          <a:solidFill>
                            <a:srgbClr val="000000"/>
                          </a:solidFill>
                          <a:effectLst/>
                          <a:latin typeface="+mn-ea"/>
                          <a:ea typeface="+mn-ea"/>
                        </a:rPr>
                        <a:t>예멘 연안 </a:t>
                      </a:r>
                      <a:r>
                        <a:rPr lang="en-US" altLang="ko-KR" sz="1600" dirty="0">
                          <a:solidFill>
                            <a:srgbClr val="000000"/>
                          </a:solidFill>
                          <a:effectLst/>
                          <a:latin typeface="+mn-ea"/>
                          <a:ea typeface="+mn-ea"/>
                        </a:rPr>
                        <a:t>12</a:t>
                      </a:r>
                      <a:r>
                        <a:rPr lang="ko-KR" altLang="en-US" sz="1600" dirty="0">
                          <a:solidFill>
                            <a:srgbClr val="000000"/>
                          </a:solidFill>
                          <a:effectLst/>
                          <a:latin typeface="+mn-ea"/>
                          <a:ea typeface="+mn-ea"/>
                        </a:rPr>
                        <a:t>해리 이내 </a:t>
                      </a:r>
                      <a:r>
                        <a:rPr lang="ko-KR" altLang="en-US" sz="1600" dirty="0" smtClean="0">
                          <a:solidFill>
                            <a:srgbClr val="000000"/>
                          </a:solidFill>
                          <a:effectLst/>
                          <a:latin typeface="+mn-ea"/>
                          <a:ea typeface="+mn-ea"/>
                        </a:rPr>
                        <a:t>및 예멘 모든</a:t>
                      </a:r>
                      <a:r>
                        <a:rPr lang="en-US" altLang="ko-KR" sz="1600" dirty="0" smtClean="0">
                          <a:solidFill>
                            <a:srgbClr val="000000"/>
                          </a:solidFill>
                          <a:effectLst/>
                          <a:latin typeface="+mn-ea"/>
                          <a:ea typeface="+mn-ea"/>
                        </a:rPr>
                        <a:t/>
                      </a:r>
                      <a:br>
                        <a:rPr lang="en-US" altLang="ko-KR" sz="1600" dirty="0" smtClean="0">
                          <a:solidFill>
                            <a:srgbClr val="000000"/>
                          </a:solidFill>
                          <a:effectLst/>
                          <a:latin typeface="+mn-ea"/>
                          <a:ea typeface="+mn-ea"/>
                        </a:rPr>
                      </a:br>
                      <a:r>
                        <a:rPr lang="en-US" altLang="ko-KR" sz="1600" dirty="0" smtClean="0">
                          <a:solidFill>
                            <a:srgbClr val="000000"/>
                          </a:solidFill>
                          <a:effectLst/>
                          <a:latin typeface="+mn-ea"/>
                          <a:ea typeface="+mn-ea"/>
                        </a:rPr>
                        <a:t>   </a:t>
                      </a:r>
                      <a:r>
                        <a:rPr lang="ko-KR" altLang="en-US" sz="1600" dirty="0" smtClean="0">
                          <a:solidFill>
                            <a:srgbClr val="000000"/>
                          </a:solidFill>
                          <a:effectLst/>
                          <a:latin typeface="+mn-ea"/>
                          <a:ea typeface="+mn-ea"/>
                        </a:rPr>
                        <a:t>항만</a:t>
                      </a:r>
                      <a:endParaRPr lang="en-US" altLang="ko-KR" sz="1600" dirty="0" smtClean="0">
                        <a:solidFill>
                          <a:srgbClr val="000000"/>
                        </a:solidFill>
                        <a:effectLst/>
                        <a:latin typeface="+mn-ea"/>
                        <a:ea typeface="+mn-ea"/>
                      </a:endParaRPr>
                    </a:p>
                    <a:p>
                      <a:pPr algn="l" latinLnBrk="0"/>
                      <a:r>
                        <a:rPr lang="en-US" altLang="ko-KR" sz="1600" b="0" i="0" kern="1200" dirty="0" smtClean="0">
                          <a:solidFill>
                            <a:schemeClr val="dk1"/>
                          </a:solidFill>
                          <a:effectLst/>
                          <a:latin typeface="+mn-ea"/>
                          <a:ea typeface="+mn-ea"/>
                          <a:cs typeface="+mn-cs"/>
                        </a:rPr>
                        <a:t>ο </a:t>
                      </a:r>
                      <a:r>
                        <a:rPr lang="ko-KR" altLang="en-US" sz="1600" b="0" i="0" kern="1200" dirty="0" smtClean="0">
                          <a:solidFill>
                            <a:schemeClr val="dk1"/>
                          </a:solidFill>
                          <a:effectLst/>
                          <a:latin typeface="+mn-ea"/>
                          <a:ea typeface="+mn-ea"/>
                          <a:cs typeface="+mn-cs"/>
                        </a:rPr>
                        <a:t>아조프해 북위 </a:t>
                      </a:r>
                      <a:r>
                        <a:rPr lang="en-US" altLang="ko-KR" sz="1600" b="0" i="0" kern="1200" dirty="0" smtClean="0">
                          <a:solidFill>
                            <a:schemeClr val="dk1"/>
                          </a:solidFill>
                          <a:effectLst/>
                          <a:latin typeface="+mn-ea"/>
                          <a:ea typeface="+mn-ea"/>
                          <a:cs typeface="+mn-cs"/>
                        </a:rPr>
                        <a:t>46°</a:t>
                      </a:r>
                    </a:p>
                    <a:p>
                      <a:pPr algn="l" latinLnBrk="0"/>
                      <a:r>
                        <a:rPr lang="en-US" altLang="ko-KR" sz="1600" b="0" i="0" kern="1200" dirty="0" smtClean="0">
                          <a:solidFill>
                            <a:schemeClr val="dk1"/>
                          </a:solidFill>
                          <a:effectLst/>
                          <a:latin typeface="+mn-ea"/>
                          <a:ea typeface="+mn-ea"/>
                          <a:cs typeface="+mn-cs"/>
                        </a:rPr>
                        <a:t>ο </a:t>
                      </a:r>
                      <a:r>
                        <a:rPr lang="ko-KR" altLang="en-US" sz="1600" b="0" i="0" kern="1200" dirty="0" smtClean="0">
                          <a:solidFill>
                            <a:schemeClr val="dk1"/>
                          </a:solidFill>
                          <a:effectLst/>
                          <a:latin typeface="+mn-ea"/>
                          <a:ea typeface="+mn-ea"/>
                          <a:cs typeface="+mn-cs"/>
                        </a:rPr>
                        <a:t>흑해 북쪽 우크라이나 </a:t>
                      </a:r>
                      <a:r>
                        <a:rPr lang="ko-KR" altLang="en-US" sz="1600" b="0" i="0" kern="1200" dirty="0" err="1" smtClean="0">
                          <a:solidFill>
                            <a:schemeClr val="dk1"/>
                          </a:solidFill>
                          <a:effectLst/>
                          <a:latin typeface="+mn-ea"/>
                          <a:ea typeface="+mn-ea"/>
                          <a:cs typeface="+mn-cs"/>
                        </a:rPr>
                        <a:t>인근해역</a:t>
                      </a:r>
                      <a:r>
                        <a:rPr lang="en-US" altLang="ko-KR" sz="1600" b="0" i="0" kern="1200" dirty="0" smtClean="0">
                          <a:solidFill>
                            <a:schemeClr val="dk1"/>
                          </a:solidFill>
                          <a:effectLst/>
                          <a:latin typeface="+mn-ea"/>
                          <a:ea typeface="+mn-ea"/>
                          <a:cs typeface="+mn-cs"/>
                        </a:rPr>
                        <a:t>,</a:t>
                      </a:r>
                    </a:p>
                    <a:p>
                      <a:pPr algn="l" latinLnBrk="0"/>
                      <a:r>
                        <a:rPr lang="en-US" altLang="ko-KR" sz="1600" b="0" i="0" kern="1200" dirty="0" smtClean="0">
                          <a:solidFill>
                            <a:schemeClr val="dk1"/>
                          </a:solidFill>
                          <a:effectLst/>
                          <a:latin typeface="+mn-ea"/>
                          <a:ea typeface="+mn-ea"/>
                          <a:cs typeface="+mn-cs"/>
                        </a:rPr>
                        <a:t>ο </a:t>
                      </a:r>
                      <a:r>
                        <a:rPr lang="ko-KR" altLang="en-US" sz="1600" b="0" i="0" kern="1200" dirty="0" smtClean="0">
                          <a:solidFill>
                            <a:schemeClr val="dk1"/>
                          </a:solidFill>
                          <a:effectLst/>
                          <a:latin typeface="+mn-ea"/>
                          <a:ea typeface="+mn-ea"/>
                          <a:cs typeface="+mn-cs"/>
                        </a:rPr>
                        <a:t>우크라이나 모든 항만</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0"/>
                      <a:r>
                        <a:rPr lang="el-GR" sz="1600" dirty="0">
                          <a:solidFill>
                            <a:srgbClr val="000000"/>
                          </a:solidFill>
                          <a:effectLst/>
                          <a:latin typeface="+mn-ea"/>
                          <a:ea typeface="+mn-ea"/>
                        </a:rPr>
                        <a:t>ο </a:t>
                      </a:r>
                      <a:r>
                        <a:rPr lang="ko-KR" altLang="en-US" sz="1600" dirty="0" err="1">
                          <a:solidFill>
                            <a:srgbClr val="000000"/>
                          </a:solidFill>
                          <a:effectLst/>
                          <a:latin typeface="+mn-ea"/>
                          <a:ea typeface="+mn-ea"/>
                        </a:rPr>
                        <a:t>좌동</a:t>
                      </a:r>
                      <a:endParaRPr lang="ko-KR" altLang="en-US" sz="1600"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5276910"/>
                  </a:ext>
                </a:extLst>
              </a:tr>
            </a:tbl>
          </a:graphicData>
        </a:graphic>
      </p:graphicFrame>
      <p:sp>
        <p:nvSpPr>
          <p:cNvPr id="8" name="직사각형 7"/>
          <p:cNvSpPr/>
          <p:nvPr/>
        </p:nvSpPr>
        <p:spPr>
          <a:xfrm>
            <a:off x="378148" y="1104238"/>
            <a:ext cx="2621230" cy="400110"/>
          </a:xfrm>
          <a:prstGeom prst="rect">
            <a:avLst/>
          </a:prstGeom>
        </p:spPr>
        <p:txBody>
          <a:bodyPr wrap="none">
            <a:spAutoFit/>
          </a:bodyPr>
          <a:lstStyle/>
          <a:p>
            <a:pPr lvl="0" eaLnBrk="0" latinLnBrk="0" hangingPunct="0"/>
            <a:r>
              <a:rPr kumimoji="0" lang="ko-KR" altLang="en-US" sz="2000" b="1" dirty="0" smtClean="0">
                <a:solidFill>
                  <a:srgbClr val="222222"/>
                </a:solidFill>
                <a:latin typeface="맑은 고딕" panose="020B0503020000020004" pitchFamily="50" charset="-127"/>
                <a:ea typeface="맑은 고딕" panose="020B0503020000020004" pitchFamily="50" charset="-127"/>
                <a:cs typeface="Arial" panose="020B0604020202020204" pitchFamily="34" charset="0"/>
              </a:rPr>
              <a:t>■</a:t>
            </a:r>
            <a:r>
              <a:rPr kumimoji="0" lang="en-US" altLang="ko-KR" sz="2000" b="1" dirty="0">
                <a:solidFill>
                  <a:srgbClr val="222222"/>
                </a:solidFill>
                <a:latin typeface="+mn-ea"/>
                <a:ea typeface="+mn-ea"/>
                <a:cs typeface="Arial" panose="020B0604020202020204" pitchFamily="34" charset="0"/>
              </a:rPr>
              <a:t> IBF LIST </a:t>
            </a:r>
            <a:r>
              <a:rPr kumimoji="0" lang="ko-KR" altLang="en-US" sz="2000" b="1" dirty="0">
                <a:solidFill>
                  <a:srgbClr val="222222"/>
                </a:solidFill>
                <a:latin typeface="+mn-ea"/>
                <a:ea typeface="+mn-ea"/>
                <a:cs typeface="Arial" panose="020B0604020202020204" pitchFamily="34" charset="0"/>
              </a:rPr>
              <a:t>개정사항</a:t>
            </a:r>
            <a:endParaRPr kumimoji="0" lang="ko-KR" altLang="en-US" sz="2000" b="1" dirty="0">
              <a:latin typeface="+mn-ea"/>
              <a:ea typeface="+mn-ea"/>
            </a:endParaRPr>
          </a:p>
        </p:txBody>
      </p:sp>
      <p:sp>
        <p:nvSpPr>
          <p:cNvPr id="10" name="TextBox 9"/>
          <p:cNvSpPr txBox="1"/>
          <p:nvPr/>
        </p:nvSpPr>
        <p:spPr>
          <a:xfrm>
            <a:off x="10891316" y="3970191"/>
            <a:ext cx="1657826" cy="307777"/>
          </a:xfrm>
          <a:prstGeom prst="rect">
            <a:avLst/>
          </a:prstGeom>
          <a:noFill/>
        </p:spPr>
        <p:txBody>
          <a:bodyPr wrap="none" rtlCol="0">
            <a:spAutoFit/>
          </a:bodyPr>
          <a:lstStyle/>
          <a:p>
            <a:r>
              <a:rPr lang="en-US" altLang="ko-KR" sz="1400" dirty="0" smtClean="0">
                <a:latin typeface="+mn-ea"/>
                <a:ea typeface="+mn-ea"/>
              </a:rPr>
              <a:t>IBF: </a:t>
            </a:r>
            <a:r>
              <a:rPr lang="ko-KR" altLang="en-US" sz="1400" dirty="0" smtClean="0">
                <a:latin typeface="+mn-ea"/>
                <a:ea typeface="+mn-ea"/>
              </a:rPr>
              <a:t>국제교섭포럼</a:t>
            </a:r>
            <a:endParaRPr lang="ko-KR" altLang="en-US" sz="1400" dirty="0">
              <a:latin typeface="+mn-ea"/>
              <a:ea typeface="+mn-ea"/>
            </a:endParaRPr>
          </a:p>
        </p:txBody>
      </p:sp>
      <p:sp>
        <p:nvSpPr>
          <p:cNvPr id="11" name="직사각형 10"/>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
        <p:nvSpPr>
          <p:cNvPr id="12" name="TextBox 11"/>
          <p:cNvSpPr txBox="1"/>
          <p:nvPr/>
        </p:nvSpPr>
        <p:spPr>
          <a:xfrm>
            <a:off x="5940852" y="6891176"/>
            <a:ext cx="4518416" cy="307777"/>
          </a:xfrm>
          <a:prstGeom prst="rect">
            <a:avLst/>
          </a:prstGeom>
          <a:noFill/>
        </p:spPr>
        <p:txBody>
          <a:bodyPr wrap="none" rtlCol="0">
            <a:spAutoFit/>
          </a:bodyPr>
          <a:lstStyle/>
          <a:p>
            <a:r>
              <a:rPr lang="en-US" altLang="ko-KR" sz="1400" b="1" dirty="0" smtClean="0">
                <a:latin typeface="+mn-ea"/>
                <a:ea typeface="+mn-ea"/>
              </a:rPr>
              <a:t>IBF: International Bargaining Forum (</a:t>
            </a:r>
            <a:r>
              <a:rPr lang="ko-KR" altLang="en-US" sz="1400" b="1" dirty="0" smtClean="0">
                <a:latin typeface="+mn-ea"/>
                <a:ea typeface="+mn-ea"/>
              </a:rPr>
              <a:t>국제교섭기구</a:t>
            </a:r>
            <a:r>
              <a:rPr lang="en-US" altLang="ko-KR" sz="1400" b="1" dirty="0" smtClean="0">
                <a:latin typeface="+mn-ea"/>
                <a:ea typeface="+mn-ea"/>
              </a:rPr>
              <a:t>)</a:t>
            </a:r>
            <a:endParaRPr lang="ko-KR" altLang="en-US" sz="1400" b="1" dirty="0">
              <a:latin typeface="+mn-ea"/>
              <a:ea typeface="+mn-ea"/>
            </a:endParaRPr>
          </a:p>
        </p:txBody>
      </p:sp>
    </p:spTree>
    <p:extLst>
      <p:ext uri="{BB962C8B-B14F-4D97-AF65-F5344CB8AC3E}">
        <p14:creationId xmlns:p14="http://schemas.microsoft.com/office/powerpoint/2010/main" val="103948432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584797" y="1476375"/>
            <a:ext cx="9512671" cy="5612597"/>
          </a:xfrm>
          <a:prstGeom prst="rect">
            <a:avLst/>
          </a:prstGeom>
          <a:noFill/>
          <a:ln w="9525">
            <a:solidFill>
              <a:schemeClr val="accent1"/>
            </a:solidFill>
            <a:miter lim="800000"/>
            <a:headEnd/>
            <a:tailEnd/>
          </a:ln>
        </p:spPr>
        <p:txBody>
          <a:bodyPr lIns="100260" tIns="50131" rIns="100260" bIns="50131"/>
          <a:lstStyle/>
          <a:p>
            <a:pPr marL="560076" indent="-560076">
              <a:defRPr/>
            </a:pPr>
            <a:r>
              <a:rPr lang="en-US" altLang="ko-KR" kern="0" dirty="0">
                <a:latin typeface="+mn-lt"/>
              </a:rPr>
              <a:t>        </a:t>
            </a:r>
          </a:p>
          <a:p>
            <a:pPr marL="560076" indent="-560076">
              <a:defRPr/>
            </a:pPr>
            <a:endParaRPr lang="ko-KR" altLang="en-US" kern="0" dirty="0">
              <a:latin typeface="+mn-lt"/>
            </a:endParaRPr>
          </a:p>
        </p:txBody>
      </p:sp>
      <p:graphicFrame>
        <p:nvGraphicFramePr>
          <p:cNvPr id="9" name="표 8"/>
          <p:cNvGraphicFramePr>
            <a:graphicFrameLocks noGrp="1"/>
          </p:cNvGraphicFramePr>
          <p:nvPr>
            <p:extLst>
              <p:ext uri="{D42A27DB-BD31-4B8C-83A1-F6EECF244321}">
                <p14:modId xmlns:p14="http://schemas.microsoft.com/office/powerpoint/2010/main" val="3364728964"/>
              </p:ext>
            </p:extLst>
          </p:nvPr>
        </p:nvGraphicFramePr>
        <p:xfrm>
          <a:off x="913365" y="1586833"/>
          <a:ext cx="8855534" cy="5362150"/>
        </p:xfrm>
        <a:graphic>
          <a:graphicData uri="http://schemas.openxmlformats.org/drawingml/2006/table">
            <a:tbl>
              <a:tblPr firstRow="1" bandRow="1">
                <a:tableStyleId>{F5AB1C69-6EDB-4FF4-983F-18BD219EF322}</a:tableStyleId>
              </a:tblPr>
              <a:tblGrid>
                <a:gridCol w="8855534">
                  <a:extLst>
                    <a:ext uri="{9D8B030D-6E8A-4147-A177-3AD203B41FA5}">
                      <a16:colId xmlns:a16="http://schemas.microsoft.com/office/drawing/2014/main" val="20000"/>
                    </a:ext>
                  </a:extLst>
                </a:gridCol>
              </a:tblGrid>
              <a:tr h="2681075">
                <a:tc>
                  <a:txBody>
                    <a:bodyPr/>
                    <a:lstStyle/>
                    <a:p>
                      <a:pPr latinLnBrk="1"/>
                      <a:r>
                        <a:rPr lang="en-US" altLang="ko-KR" sz="1800" dirty="0" smtClean="0">
                          <a:solidFill>
                            <a:schemeClr val="tx1"/>
                          </a:solidFill>
                          <a:latin typeface="+mn-ea"/>
                          <a:ea typeface="+mn-ea"/>
                        </a:rPr>
                        <a:t>SHIP NAME : ASIAN TRUST</a:t>
                      </a:r>
                    </a:p>
                    <a:p>
                      <a:pPr latinLnBrk="1"/>
                      <a:r>
                        <a:rPr lang="en-US" altLang="ko-KR" sz="1800" dirty="0" smtClean="0">
                          <a:solidFill>
                            <a:schemeClr val="tx1"/>
                          </a:solidFill>
                          <a:latin typeface="+mn-ea"/>
                          <a:ea typeface="+mn-ea"/>
                        </a:rPr>
                        <a:t>IMO : 9292929</a:t>
                      </a:r>
                    </a:p>
                    <a:p>
                      <a:pPr latinLnBrk="1"/>
                      <a:r>
                        <a:rPr lang="en-US" altLang="ko-KR" sz="1800" dirty="0" smtClean="0">
                          <a:solidFill>
                            <a:schemeClr val="tx1"/>
                          </a:solidFill>
                          <a:latin typeface="+mn-ea"/>
                          <a:ea typeface="+mn-ea"/>
                        </a:rPr>
                        <a:t>Call Sign : 3FFS6</a:t>
                      </a:r>
                    </a:p>
                    <a:p>
                      <a:pPr latinLnBrk="1"/>
                      <a:r>
                        <a:rPr lang="en-US" altLang="ko-KR" sz="1800" dirty="0" smtClean="0">
                          <a:solidFill>
                            <a:schemeClr val="tx1"/>
                          </a:solidFill>
                          <a:latin typeface="+mn-ea"/>
                          <a:ea typeface="+mn-ea"/>
                        </a:rPr>
                        <a:t>MMSI No. : 361235000 </a:t>
                      </a:r>
                    </a:p>
                    <a:p>
                      <a:pPr latinLnBrk="1"/>
                      <a:endParaRPr lang="en-US" altLang="ko-KR" sz="1800" dirty="0" smtClean="0">
                        <a:solidFill>
                          <a:schemeClr val="bg1"/>
                        </a:solidFill>
                        <a:latin typeface="+mn-ea"/>
                        <a:ea typeface="+mn-ea"/>
                      </a:endParaRPr>
                    </a:p>
                    <a:p>
                      <a:pPr latinLnBrk="1"/>
                      <a:r>
                        <a:rPr lang="en-US" altLang="ko-KR" sz="1800" dirty="0" smtClean="0">
                          <a:solidFill>
                            <a:srgbClr val="FF0000"/>
                          </a:solidFill>
                          <a:latin typeface="+mn-ea"/>
                          <a:ea typeface="+mn-ea"/>
                        </a:rPr>
                        <a:t>SECURITY </a:t>
                      </a:r>
                      <a:r>
                        <a:rPr lang="en-US" altLang="ko-KR" sz="1800" dirty="0" err="1" smtClean="0">
                          <a:solidFill>
                            <a:srgbClr val="FF0000"/>
                          </a:solidFill>
                          <a:latin typeface="+mn-ea"/>
                          <a:ea typeface="+mn-ea"/>
                        </a:rPr>
                        <a:t>SECURITY</a:t>
                      </a:r>
                      <a:endParaRPr lang="en-US" altLang="ko-KR" sz="1800" dirty="0" smtClean="0">
                        <a:solidFill>
                          <a:srgbClr val="FF0000"/>
                        </a:solidFill>
                        <a:latin typeface="+mn-ea"/>
                        <a:ea typeface="+mn-ea"/>
                      </a:endParaRPr>
                    </a:p>
                    <a:p>
                      <a:pPr latinLnBrk="1"/>
                      <a:r>
                        <a:rPr lang="en-US" altLang="ko-KR" sz="1800" dirty="0" smtClean="0">
                          <a:solidFill>
                            <a:schemeClr val="tx1"/>
                          </a:solidFill>
                          <a:latin typeface="+mn-ea"/>
                          <a:ea typeface="+mn-ea"/>
                        </a:rPr>
                        <a:t>MES No. 361235000</a:t>
                      </a:r>
                    </a:p>
                    <a:p>
                      <a:pPr latinLnBrk="1"/>
                      <a:r>
                        <a:rPr lang="en-US" altLang="ko-KR" sz="1800" dirty="0" smtClean="0">
                          <a:solidFill>
                            <a:schemeClr val="tx1"/>
                          </a:solidFill>
                          <a:latin typeface="+mn-ea"/>
                          <a:ea typeface="+mn-ea"/>
                        </a:rPr>
                        <a:t>LAT.N35 06.21, LON.E129 02.16, UTC.09.09.2009 04:59,SOG, 0.0KT,COG,357DEG</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681075">
                <a:tc>
                  <a:txBody>
                    <a:bodyPr/>
                    <a:lstStyle/>
                    <a:p>
                      <a:pPr latinLnBrk="1"/>
                      <a:r>
                        <a:rPr lang="en-US" altLang="ko-KR" sz="1800" b="1" dirty="0" smtClean="0">
                          <a:solidFill>
                            <a:schemeClr val="tx1"/>
                          </a:solidFill>
                          <a:latin typeface="+mn-ea"/>
                          <a:ea typeface="+mn-ea"/>
                        </a:rPr>
                        <a:t>SHIP NAME : ASIAN TRUST</a:t>
                      </a:r>
                    </a:p>
                    <a:p>
                      <a:pPr latinLnBrk="1"/>
                      <a:r>
                        <a:rPr lang="en-US" altLang="ko-KR" sz="1800" b="1" dirty="0" smtClean="0">
                          <a:solidFill>
                            <a:schemeClr val="tx1"/>
                          </a:solidFill>
                          <a:latin typeface="+mn-ea"/>
                          <a:ea typeface="+mn-ea"/>
                        </a:rPr>
                        <a:t>IMO : 9292929</a:t>
                      </a:r>
                    </a:p>
                    <a:p>
                      <a:pPr latinLnBrk="1"/>
                      <a:r>
                        <a:rPr lang="en-US" altLang="ko-KR" sz="1800" b="1" dirty="0" smtClean="0">
                          <a:solidFill>
                            <a:schemeClr val="tx1"/>
                          </a:solidFill>
                          <a:latin typeface="+mn-ea"/>
                          <a:ea typeface="+mn-ea"/>
                        </a:rPr>
                        <a:t>Call Sign : 3FFS6</a:t>
                      </a:r>
                    </a:p>
                    <a:p>
                      <a:pPr latinLnBrk="1"/>
                      <a:r>
                        <a:rPr lang="en-US" altLang="ko-KR" sz="1800" b="1" dirty="0" smtClean="0">
                          <a:solidFill>
                            <a:schemeClr val="tx1"/>
                          </a:solidFill>
                          <a:latin typeface="+mn-ea"/>
                          <a:ea typeface="+mn-ea"/>
                        </a:rPr>
                        <a:t>MMSI No. : 361235000 </a:t>
                      </a:r>
                    </a:p>
                    <a:p>
                      <a:pPr latinLnBrk="1"/>
                      <a:endParaRPr lang="en-US" altLang="ko-KR" sz="1800" b="1" dirty="0" smtClean="0">
                        <a:solidFill>
                          <a:schemeClr val="bg1"/>
                        </a:solidFill>
                        <a:latin typeface="+mn-ea"/>
                        <a:ea typeface="+mn-ea"/>
                      </a:endParaRPr>
                    </a:p>
                    <a:p>
                      <a:pPr latinLnBrk="1"/>
                      <a:r>
                        <a:rPr lang="en-US" altLang="ko-KR" sz="1800" b="1" dirty="0" smtClean="0">
                          <a:solidFill>
                            <a:srgbClr val="FF0000"/>
                          </a:solidFill>
                          <a:latin typeface="+mn-ea"/>
                          <a:ea typeface="+mn-ea"/>
                        </a:rPr>
                        <a:t>TEST </a:t>
                      </a:r>
                      <a:r>
                        <a:rPr lang="en-US" altLang="ko-KR" sz="1800" b="1" dirty="0" err="1" smtClean="0">
                          <a:solidFill>
                            <a:srgbClr val="FF0000"/>
                          </a:solidFill>
                          <a:latin typeface="+mn-ea"/>
                          <a:ea typeface="+mn-ea"/>
                        </a:rPr>
                        <a:t>TEST</a:t>
                      </a:r>
                      <a:endParaRPr lang="en-US" altLang="ko-KR" sz="1800" b="1" dirty="0" smtClean="0">
                        <a:solidFill>
                          <a:srgbClr val="FF0000"/>
                        </a:solidFill>
                        <a:latin typeface="+mn-ea"/>
                        <a:ea typeface="+mn-ea"/>
                      </a:endParaRPr>
                    </a:p>
                    <a:p>
                      <a:pPr latinLnBrk="1"/>
                      <a:r>
                        <a:rPr lang="en-US" altLang="ko-KR" sz="1800" b="1" dirty="0" smtClean="0">
                          <a:solidFill>
                            <a:schemeClr val="tx1"/>
                          </a:solidFill>
                          <a:latin typeface="+mn-ea"/>
                          <a:ea typeface="+mn-ea"/>
                        </a:rPr>
                        <a:t>MES No. 361235000</a:t>
                      </a:r>
                    </a:p>
                    <a:p>
                      <a:pPr latinLnBrk="1"/>
                      <a:r>
                        <a:rPr lang="en-US" altLang="ko-KR" sz="1800" b="1" dirty="0" smtClean="0">
                          <a:solidFill>
                            <a:schemeClr val="tx1"/>
                          </a:solidFill>
                          <a:latin typeface="+mn-ea"/>
                          <a:ea typeface="+mn-ea"/>
                        </a:rPr>
                        <a:t>LAT.N35 06.21, LON.E129 02.16, UTC.09.09.2009 04:59,SOG, 0.0KT,COG,357DEG</a:t>
                      </a:r>
                      <a:endParaRPr lang="ko-KR" altLang="en-US" sz="1800" dirty="0">
                        <a:solidFill>
                          <a:schemeClr val="bg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3" name="표 12"/>
          <p:cNvGraphicFramePr>
            <a:graphicFrameLocks noGrp="1"/>
          </p:cNvGraphicFramePr>
          <p:nvPr>
            <p:extLst/>
          </p:nvPr>
        </p:nvGraphicFramePr>
        <p:xfrm>
          <a:off x="584797" y="833426"/>
          <a:ext cx="9512671" cy="643427"/>
        </p:xfrm>
        <a:graphic>
          <a:graphicData uri="http://schemas.openxmlformats.org/drawingml/2006/table">
            <a:tbl>
              <a:tblPr firstRow="1" bandRow="1">
                <a:tableStyleId>{5C22544A-7EE6-4342-B048-85BDC9FD1C3A}</a:tableStyleId>
              </a:tblPr>
              <a:tblGrid>
                <a:gridCol w="9512671">
                  <a:extLst>
                    <a:ext uri="{9D8B030D-6E8A-4147-A177-3AD203B41FA5}">
                      <a16:colId xmlns:a16="http://schemas.microsoft.com/office/drawing/2014/main" val="20000"/>
                    </a:ext>
                  </a:extLst>
                </a:gridCol>
              </a:tblGrid>
              <a:tr h="643427">
                <a:tc>
                  <a:txBody>
                    <a:bodyPr/>
                    <a:lstStyle/>
                    <a:p>
                      <a:pPr latinLnBrk="1"/>
                      <a:r>
                        <a:rPr lang="en-US" altLang="ko-KR" sz="2200" dirty="0" smtClean="0">
                          <a:solidFill>
                            <a:schemeClr val="tx1"/>
                          </a:solidFill>
                          <a:latin typeface="+mn-ea"/>
                          <a:ea typeface="+mn-ea"/>
                        </a:rPr>
                        <a:t>SSAS Message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107</a:t>
            </a:fld>
            <a:endParaRPr lang="ko-KR" altLang="en-US" dirty="0"/>
          </a:p>
        </p:txBody>
      </p:sp>
      <p:cxnSp>
        <p:nvCxnSpPr>
          <p:cNvPr id="3" name="직선 연결선 2"/>
          <p:cNvCxnSpPr>
            <a:endCxn id="9" idx="3"/>
          </p:cNvCxnSpPr>
          <p:nvPr/>
        </p:nvCxnSpPr>
        <p:spPr bwMode="auto">
          <a:xfrm>
            <a:off x="954212" y="4212679"/>
            <a:ext cx="8814687" cy="55229"/>
          </a:xfrm>
          <a:prstGeom prst="line">
            <a:avLst/>
          </a:prstGeom>
          <a:noFill/>
          <a:ln w="9525" cap="flat" cmpd="sng" algn="ctr">
            <a:solidFill>
              <a:schemeClr val="accent1"/>
            </a:solidFill>
            <a:prstDash val="solid"/>
            <a:round/>
            <a:headEnd type="none" w="med" len="med"/>
            <a:tailEnd type="none" w="med" len="med"/>
          </a:ln>
          <a:effectLst/>
        </p:spPr>
      </p:cxnSp>
      <p:sp>
        <p:nvSpPr>
          <p:cNvPr id="11" name="직사각형 10"/>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4133574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1497931288"/>
              </p:ext>
            </p:extLst>
          </p:nvPr>
        </p:nvGraphicFramePr>
        <p:xfrm>
          <a:off x="546767" y="1875220"/>
          <a:ext cx="9768285" cy="5073763"/>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073763">
                <a:tc>
                  <a:txBody>
                    <a:bodyPr/>
                    <a:lstStyle/>
                    <a:p>
                      <a:pPr latinLnBrk="1"/>
                      <a:r>
                        <a:rPr lang="en-US" altLang="ko-KR" sz="1800" b="0" kern="1200" dirty="0" smtClean="0">
                          <a:solidFill>
                            <a:schemeClr val="tx1"/>
                          </a:solidFill>
                          <a:effectLst/>
                          <a:latin typeface="+mn-ea"/>
                          <a:ea typeface="+mn-ea"/>
                          <a:cs typeface="+mn-cs"/>
                        </a:rPr>
                        <a:t>Security Alert Transmission Test (</a:t>
                      </a:r>
                      <a:r>
                        <a:rPr lang="ko-KR" altLang="en-US" sz="1800" b="0" kern="1200" dirty="0" smtClean="0">
                          <a:solidFill>
                            <a:schemeClr val="tx1"/>
                          </a:solidFill>
                          <a:effectLst/>
                          <a:latin typeface="+mn-ea"/>
                          <a:ea typeface="+mn-ea"/>
                          <a:cs typeface="+mn-cs"/>
                        </a:rPr>
                        <a:t>해양수산부 및 회사</a:t>
                      </a:r>
                      <a:r>
                        <a:rPr lang="en-US" altLang="ko-KR" sz="1800" b="0" kern="1200" dirty="0" smtClean="0">
                          <a:solidFill>
                            <a:schemeClr val="tx1"/>
                          </a:solidFill>
                          <a:effectLst/>
                          <a:latin typeface="+mn-ea"/>
                          <a:ea typeface="+mn-ea"/>
                          <a:cs typeface="+mn-cs"/>
                        </a:rPr>
                        <a:t>)</a:t>
                      </a:r>
                    </a:p>
                    <a:p>
                      <a:pPr latinLnBrk="1"/>
                      <a:endParaRPr lang="en-US" altLang="ko-KR" sz="1800" b="0" kern="1200" dirty="0" smtClean="0">
                        <a:solidFill>
                          <a:schemeClr val="tx1"/>
                        </a:solidFill>
                        <a:effectLst/>
                        <a:latin typeface="+mn-ea"/>
                        <a:ea typeface="+mn-ea"/>
                        <a:cs typeface="+mn-cs"/>
                      </a:endParaRPr>
                    </a:p>
                    <a:p>
                      <a:pPr marL="0" lvl="0" indent="0" algn="l" latinLnBrk="1">
                        <a:buFont typeface="+mj-lt"/>
                        <a:buNone/>
                      </a:pPr>
                      <a:r>
                        <a:rPr lang="en-US" altLang="ko-KR" sz="1800" b="0" kern="1200" dirty="0" smtClean="0">
                          <a:solidFill>
                            <a:schemeClr val="tx1"/>
                          </a:solidFill>
                          <a:effectLst/>
                          <a:latin typeface="+mn-ea"/>
                          <a:ea typeface="+mn-ea"/>
                          <a:cs typeface="+mn-cs"/>
                        </a:rPr>
                        <a:t>1.  F8 Setup </a:t>
                      </a:r>
                      <a:r>
                        <a:rPr lang="ko-KR" altLang="en-US" sz="1800" b="0" kern="1200" dirty="0" smtClean="0">
                          <a:solidFill>
                            <a:schemeClr val="tx1"/>
                          </a:solidFill>
                          <a:effectLst/>
                          <a:latin typeface="+mn-ea"/>
                          <a:ea typeface="+mn-ea"/>
                          <a:cs typeface="+mn-cs"/>
                        </a:rPr>
                        <a:t>누른다</a:t>
                      </a:r>
                    </a:p>
                    <a:p>
                      <a:pPr marL="0" lvl="0" indent="0" latinLnBrk="1">
                        <a:buFont typeface="+mj-lt"/>
                        <a:buNone/>
                      </a:pPr>
                      <a:r>
                        <a:rPr lang="en-US" altLang="ko-KR" sz="1800" b="0" kern="1200" dirty="0" smtClean="0">
                          <a:solidFill>
                            <a:schemeClr val="tx1"/>
                          </a:solidFill>
                          <a:effectLst/>
                          <a:latin typeface="+mn-ea"/>
                          <a:ea typeface="+mn-ea"/>
                          <a:cs typeface="+mn-cs"/>
                        </a:rPr>
                        <a:t>2.  2. System setup </a:t>
                      </a:r>
                      <a:r>
                        <a:rPr lang="ko-KR" altLang="en-US" sz="1800" b="0" kern="1200" dirty="0" smtClean="0">
                          <a:solidFill>
                            <a:schemeClr val="tx1"/>
                          </a:solidFill>
                          <a:effectLst/>
                          <a:latin typeface="+mn-ea"/>
                          <a:ea typeface="+mn-ea"/>
                          <a:cs typeface="+mn-cs"/>
                        </a:rPr>
                        <a:t>을 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한다</a:t>
                      </a:r>
                    </a:p>
                    <a:p>
                      <a:pPr lvl="0" latinLnBrk="1"/>
                      <a:r>
                        <a:rPr lang="en-US" altLang="ko-KR" sz="1800" b="0" kern="1200" dirty="0" smtClean="0">
                          <a:solidFill>
                            <a:schemeClr val="tx1"/>
                          </a:solidFill>
                          <a:effectLst/>
                          <a:latin typeface="+mn-ea"/>
                          <a:ea typeface="+mn-ea"/>
                          <a:cs typeface="+mn-cs"/>
                        </a:rPr>
                        <a:t>3.  Command windows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한다</a:t>
                      </a:r>
                    </a:p>
                    <a:p>
                      <a:pPr lvl="0" latinLnBrk="1"/>
                      <a:r>
                        <a:rPr lang="en-US" altLang="ko-KR" sz="1800" b="0" kern="1200" dirty="0" smtClean="0">
                          <a:solidFill>
                            <a:schemeClr val="tx1"/>
                          </a:solidFill>
                          <a:effectLst/>
                          <a:latin typeface="+mn-ea"/>
                          <a:ea typeface="+mn-ea"/>
                          <a:cs typeface="+mn-cs"/>
                        </a:rPr>
                        <a:t>4.  Ent  job no.</a:t>
                      </a:r>
                      <a:r>
                        <a:rPr lang="ko-KR" altLang="en-US" sz="1800" b="0" kern="1200" dirty="0" smtClean="0">
                          <a:solidFill>
                            <a:schemeClr val="tx1"/>
                          </a:solidFill>
                          <a:effectLst/>
                          <a:latin typeface="+mn-ea"/>
                          <a:ea typeface="+mn-ea"/>
                          <a:cs typeface="+mn-cs"/>
                        </a:rPr>
                        <a:t>에 </a:t>
                      </a:r>
                      <a:r>
                        <a:rPr lang="en-US" altLang="ko-KR" sz="1800" b="0" kern="1200" dirty="0" smtClean="0">
                          <a:solidFill>
                            <a:schemeClr val="tx1"/>
                          </a:solidFill>
                          <a:effectLst/>
                          <a:latin typeface="+mn-ea"/>
                          <a:ea typeface="+mn-ea"/>
                          <a:cs typeface="+mn-cs"/>
                        </a:rPr>
                        <a:t>SSAS MANAGER (</a:t>
                      </a:r>
                      <a:r>
                        <a:rPr lang="ko-KR" altLang="en-US" sz="1800" b="0" kern="1200" dirty="0" smtClean="0">
                          <a:solidFill>
                            <a:schemeClr val="tx1"/>
                          </a:solidFill>
                          <a:effectLst/>
                          <a:latin typeface="+mn-ea"/>
                          <a:ea typeface="+mn-ea"/>
                          <a:cs typeface="+mn-cs"/>
                        </a:rPr>
                        <a:t>대문자</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입력한다</a:t>
                      </a:r>
                    </a:p>
                    <a:p>
                      <a:pPr marL="342900" lvl="0" indent="-342900" latinLnBrk="1">
                        <a:buAutoNum type="arabicPeriod" startAt="5"/>
                      </a:pPr>
                      <a:r>
                        <a:rPr lang="en-US" altLang="ko-KR" sz="1800" b="0" kern="1200" dirty="0" smtClean="0">
                          <a:solidFill>
                            <a:schemeClr val="tx1"/>
                          </a:solidFill>
                          <a:effectLst/>
                          <a:latin typeface="+mn-ea"/>
                          <a:ea typeface="+mn-ea"/>
                          <a:cs typeface="+mn-cs"/>
                        </a:rPr>
                        <a:t>Password</a:t>
                      </a:r>
                      <a:r>
                        <a:rPr lang="ko-KR" altLang="en-US" sz="1800" b="0" kern="1200" dirty="0" smtClean="0">
                          <a:solidFill>
                            <a:schemeClr val="tx1"/>
                          </a:solidFill>
                          <a:effectLst/>
                          <a:latin typeface="+mn-ea"/>
                          <a:ea typeface="+mn-ea"/>
                          <a:cs typeface="+mn-cs"/>
                        </a:rPr>
                        <a:t>에 </a:t>
                      </a:r>
                      <a:r>
                        <a:rPr lang="en-US" altLang="ko-KR" sz="1800" b="0" kern="1200" dirty="0" smtClean="0">
                          <a:solidFill>
                            <a:schemeClr val="tx1"/>
                          </a:solidFill>
                          <a:effectLst/>
                          <a:latin typeface="+mn-ea"/>
                          <a:ea typeface="+mn-ea"/>
                          <a:cs typeface="+mn-cs"/>
                        </a:rPr>
                        <a:t>ship security alert (</a:t>
                      </a:r>
                      <a:r>
                        <a:rPr lang="ko-KR" altLang="en-US" sz="1800" b="0" kern="1200" dirty="0" smtClean="0">
                          <a:solidFill>
                            <a:schemeClr val="tx1"/>
                          </a:solidFill>
                          <a:effectLst/>
                          <a:latin typeface="+mn-ea"/>
                          <a:ea typeface="+mn-ea"/>
                          <a:cs typeface="+mn-cs"/>
                        </a:rPr>
                        <a:t>소문자</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입력한다 </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(SSAS Manager Mode </a:t>
                      </a:r>
                      <a:r>
                        <a:rPr lang="ko-KR" altLang="en-US" sz="1800" b="0" kern="1200" dirty="0" smtClean="0">
                          <a:solidFill>
                            <a:schemeClr val="tx1"/>
                          </a:solidFill>
                          <a:effectLst/>
                          <a:latin typeface="+mn-ea"/>
                          <a:ea typeface="+mn-ea"/>
                          <a:cs typeface="+mn-cs"/>
                        </a:rPr>
                        <a:t>전환된 것을 확인</a:t>
                      </a:r>
                      <a:r>
                        <a:rPr lang="en-US" altLang="ko-KR" sz="1800" b="0" kern="1200" dirty="0" smtClean="0">
                          <a:solidFill>
                            <a:schemeClr val="tx1"/>
                          </a:solidFill>
                          <a:effectLst/>
                          <a:latin typeface="+mn-ea"/>
                          <a:ea typeface="+mn-ea"/>
                          <a:cs typeface="+mn-cs"/>
                        </a:rPr>
                        <a:t>)</a:t>
                      </a:r>
                    </a:p>
                    <a:p>
                      <a:pPr marL="0" lvl="0" indent="0" latinLnBrk="1">
                        <a:buNone/>
                      </a:pPr>
                      <a:r>
                        <a:rPr lang="en-US" altLang="ko-KR" sz="1800" b="0" kern="1200" dirty="0" smtClean="0">
                          <a:solidFill>
                            <a:schemeClr val="tx1"/>
                          </a:solidFill>
                          <a:effectLst/>
                          <a:latin typeface="+mn-ea"/>
                          <a:ea typeface="+mn-ea"/>
                          <a:cs typeface="+mn-cs"/>
                        </a:rPr>
                        <a:t>6.  ESC Key</a:t>
                      </a:r>
                      <a:r>
                        <a:rPr lang="ko-KR" altLang="en-US" sz="1800" b="0" kern="1200" dirty="0" smtClean="0">
                          <a:solidFill>
                            <a:schemeClr val="tx1"/>
                          </a:solidFill>
                          <a:effectLst/>
                          <a:latin typeface="+mn-ea"/>
                          <a:ea typeface="+mn-ea"/>
                          <a:cs typeface="+mn-cs"/>
                        </a:rPr>
                        <a:t>를 누르면 화면 윗부분에 “</a:t>
                      </a:r>
                      <a:r>
                        <a:rPr lang="en-US" altLang="ko-KR" sz="1800" b="0" kern="1200" dirty="0" smtClean="0">
                          <a:solidFill>
                            <a:schemeClr val="tx1"/>
                          </a:solidFill>
                          <a:effectLst/>
                          <a:latin typeface="+mn-ea"/>
                          <a:ea typeface="+mn-ea"/>
                          <a:cs typeface="+mn-cs"/>
                        </a:rPr>
                        <a:t>SSAS MANAGER MODE ENABLED”</a:t>
                      </a:r>
                      <a:r>
                        <a:rPr lang="ko-KR" altLang="en-US" sz="1800" b="0" kern="1200" dirty="0" smtClean="0">
                          <a:solidFill>
                            <a:schemeClr val="tx1"/>
                          </a:solidFill>
                          <a:effectLst/>
                          <a:latin typeface="+mn-ea"/>
                          <a:ea typeface="+mn-ea"/>
                          <a:cs typeface="+mn-cs"/>
                        </a:rPr>
                        <a:t>라고 나타나면서</a:t>
                      </a:r>
                      <a:endParaRPr lang="en-US" altLang="ko-KR" sz="1800" b="0" kern="1200" dirty="0" smtClean="0">
                        <a:solidFill>
                          <a:schemeClr val="tx1"/>
                        </a:solidFill>
                        <a:effectLst/>
                        <a:latin typeface="+mn-ea"/>
                        <a:ea typeface="+mn-ea"/>
                        <a:cs typeface="+mn-cs"/>
                      </a:endParaRPr>
                    </a:p>
                    <a:p>
                      <a:pPr marL="0" lvl="0" indent="0" latinLnBrk="1">
                        <a:buNone/>
                      </a:pPr>
                      <a:r>
                        <a:rPr lang="ko-KR" altLang="en-US" sz="1800" b="0" kern="1200" dirty="0" smtClean="0">
                          <a:solidFill>
                            <a:schemeClr val="tx1"/>
                          </a:solidFill>
                          <a:effectLst/>
                          <a:latin typeface="+mn-ea"/>
                          <a:ea typeface="+mn-ea"/>
                          <a:cs typeface="+mn-cs"/>
                        </a:rPr>
                        <a:t>    깜박거린다</a:t>
                      </a:r>
                      <a:endParaRPr lang="en-US" altLang="ko-KR" sz="1800" b="0" kern="1200" dirty="0" smtClean="0">
                        <a:solidFill>
                          <a:schemeClr val="tx1"/>
                        </a:solidFill>
                        <a:effectLst/>
                        <a:latin typeface="+mn-ea"/>
                        <a:ea typeface="+mn-ea"/>
                        <a:cs typeface="+mn-cs"/>
                      </a:endParaRPr>
                    </a:p>
                    <a:p>
                      <a:pPr marL="0" lvl="0" indent="0" latinLnBrk="1">
                        <a:buFont typeface="+mj-lt"/>
                        <a:buNone/>
                      </a:pPr>
                      <a:r>
                        <a:rPr lang="en-US" altLang="ko-KR" sz="1800" b="0" kern="1200" dirty="0" smtClean="0">
                          <a:solidFill>
                            <a:schemeClr val="tx1"/>
                          </a:solidFill>
                          <a:effectLst/>
                          <a:latin typeface="+mn-ea"/>
                          <a:ea typeface="+mn-ea"/>
                          <a:cs typeface="+mn-cs"/>
                        </a:rPr>
                        <a:t>7.  F5</a:t>
                      </a:r>
                      <a:r>
                        <a:rPr lang="ko-KR" altLang="ko-KR" sz="1800" b="0" kern="1200" dirty="0" smtClean="0">
                          <a:solidFill>
                            <a:schemeClr val="tx1"/>
                          </a:solidFill>
                          <a:effectLst/>
                          <a:latin typeface="+mn-ea"/>
                          <a:ea typeface="+mn-ea"/>
                          <a:cs typeface="+mn-cs"/>
                        </a:rPr>
                        <a:t>를 누른 후 </a:t>
                      </a:r>
                      <a:r>
                        <a:rPr lang="en-US" altLang="ko-KR" sz="1800" b="0" kern="1200" dirty="0" smtClean="0">
                          <a:solidFill>
                            <a:schemeClr val="tx1"/>
                          </a:solidFill>
                          <a:effectLst/>
                          <a:latin typeface="+mn-ea"/>
                          <a:ea typeface="+mn-ea"/>
                          <a:cs typeface="+mn-cs"/>
                        </a:rPr>
                        <a:t>4. SSAS Report </a:t>
                      </a:r>
                      <a:r>
                        <a:rPr lang="ko-KR" altLang="ko-KR" sz="1800" b="0" kern="1200" dirty="0" smtClean="0">
                          <a:solidFill>
                            <a:schemeClr val="tx1"/>
                          </a:solidFill>
                          <a:effectLst/>
                          <a:latin typeface="+mn-ea"/>
                          <a:ea typeface="+mn-ea"/>
                          <a:cs typeface="+mn-cs"/>
                        </a:rPr>
                        <a:t>를 선택 후</a:t>
                      </a:r>
                      <a:r>
                        <a:rPr lang="en-US" altLang="ko-KR" sz="1800" b="0" kern="1200" dirty="0" smtClean="0">
                          <a:solidFill>
                            <a:schemeClr val="tx1"/>
                          </a:solidFill>
                          <a:effectLst/>
                          <a:latin typeface="+mn-ea"/>
                          <a:ea typeface="+mn-ea"/>
                          <a:cs typeface="+mn-cs"/>
                        </a:rPr>
                        <a:t> Enter </a:t>
                      </a:r>
                      <a:r>
                        <a:rPr lang="ko-KR" altLang="ko-KR" sz="1800" b="0" kern="1200" dirty="0" smtClean="0">
                          <a:solidFill>
                            <a:schemeClr val="tx1"/>
                          </a:solidFill>
                          <a:effectLst/>
                          <a:latin typeface="+mn-ea"/>
                          <a:ea typeface="+mn-ea"/>
                          <a:cs typeface="+mn-cs"/>
                        </a:rPr>
                        <a:t>누른다</a:t>
                      </a:r>
                    </a:p>
                    <a:p>
                      <a:pPr marL="342900" lvl="0" indent="-342900" latinLnBrk="1">
                        <a:buFont typeface="+mj-lt"/>
                        <a:buAutoNum type="arabicPeriod" startAt="8"/>
                      </a:pPr>
                      <a:r>
                        <a:rPr lang="en-US" altLang="ko-KR" sz="1800" b="0" kern="1200" dirty="0" smtClean="0">
                          <a:solidFill>
                            <a:schemeClr val="tx1"/>
                          </a:solidFill>
                          <a:effectLst/>
                          <a:latin typeface="+mn-ea"/>
                          <a:ea typeface="+mn-ea"/>
                          <a:cs typeface="+mn-cs"/>
                        </a:rPr>
                        <a:t>SSAS REPORT</a:t>
                      </a:r>
                      <a:r>
                        <a:rPr lang="ko-KR" altLang="ko-KR" sz="1800" b="0" kern="1200" dirty="0" smtClean="0">
                          <a:solidFill>
                            <a:schemeClr val="tx1"/>
                          </a:solidFill>
                          <a:effectLst/>
                          <a:latin typeface="+mn-ea"/>
                          <a:ea typeface="+mn-ea"/>
                          <a:cs typeface="+mn-cs"/>
                        </a:rPr>
                        <a:t>의 메뉴</a:t>
                      </a:r>
                      <a:r>
                        <a:rPr lang="en-US" altLang="ko-KR" sz="1800" b="0" kern="1200" dirty="0" smtClean="0">
                          <a:solidFill>
                            <a:schemeClr val="tx1"/>
                          </a:solidFill>
                          <a:effectLst/>
                          <a:latin typeface="+mn-ea"/>
                          <a:ea typeface="+mn-ea"/>
                          <a:cs typeface="+mn-cs"/>
                        </a:rPr>
                        <a:t> (SSAS Report 1 ~ 5)</a:t>
                      </a:r>
                      <a:r>
                        <a:rPr lang="ko-KR" altLang="ko-KR" sz="1800" b="0" kern="1200" dirty="0" smtClean="0">
                          <a:solidFill>
                            <a:schemeClr val="tx1"/>
                          </a:solidFill>
                          <a:effectLst/>
                          <a:latin typeface="+mn-ea"/>
                          <a:ea typeface="+mn-ea"/>
                          <a:cs typeface="+mn-cs"/>
                        </a:rPr>
                        <a:t>에서</a:t>
                      </a:r>
                      <a:r>
                        <a:rPr lang="en-US" altLang="ko-KR" sz="1800" b="0" kern="1200" dirty="0" smtClean="0">
                          <a:solidFill>
                            <a:schemeClr val="tx1"/>
                          </a:solidFill>
                          <a:effectLst/>
                          <a:latin typeface="+mn-ea"/>
                          <a:ea typeface="+mn-ea"/>
                          <a:cs typeface="+mn-cs"/>
                        </a:rPr>
                        <a:t> 1</a:t>
                      </a:r>
                      <a:r>
                        <a:rPr lang="ko-KR" altLang="en-US" sz="1800" b="0" kern="1200" dirty="0" err="1" smtClean="0">
                          <a:solidFill>
                            <a:schemeClr val="tx1"/>
                          </a:solidFill>
                          <a:effectLst/>
                          <a:latin typeface="+mn-ea"/>
                          <a:ea typeface="+mn-ea"/>
                          <a:cs typeface="+mn-cs"/>
                        </a:rPr>
                        <a:t>번</a:t>
                      </a:r>
                      <a:r>
                        <a:rPr lang="ko-KR" altLang="ko-KR" sz="1800" b="0" kern="1200" dirty="0" err="1" smtClean="0">
                          <a:solidFill>
                            <a:schemeClr val="tx1"/>
                          </a:solidFill>
                          <a:effectLst/>
                          <a:latin typeface="+mn-ea"/>
                          <a:ea typeface="+mn-ea"/>
                          <a:cs typeface="+mn-cs"/>
                        </a:rPr>
                        <a:t>를</a:t>
                      </a:r>
                      <a:r>
                        <a:rPr lang="ko-KR" altLang="ko-KR" sz="1800" b="0" kern="1200" dirty="0" smtClean="0">
                          <a:solidFill>
                            <a:schemeClr val="tx1"/>
                          </a:solidFill>
                          <a:effectLst/>
                          <a:latin typeface="+mn-ea"/>
                          <a:ea typeface="+mn-ea"/>
                          <a:cs typeface="+mn-cs"/>
                        </a:rPr>
                        <a:t> 선택한다</a:t>
                      </a:r>
                      <a:endParaRPr lang="en-US" altLang="ko-KR" sz="1800" b="0" kern="1200" dirty="0" smtClean="0">
                        <a:solidFill>
                          <a:schemeClr val="tx1"/>
                        </a:solidFill>
                        <a:effectLst/>
                        <a:latin typeface="+mn-ea"/>
                        <a:ea typeface="+mn-ea"/>
                        <a:cs typeface="+mn-cs"/>
                      </a:endParaRPr>
                    </a:p>
                    <a:p>
                      <a:pPr marL="342900" lvl="0" indent="-342900" latinLnBrk="1">
                        <a:buFont typeface="+mj-lt"/>
                        <a:buAutoNum type="arabicPeriod" startAt="8"/>
                      </a:pPr>
                      <a:r>
                        <a:rPr lang="en-US" altLang="ko-KR" sz="1800" b="0" kern="1200" dirty="0" smtClean="0">
                          <a:solidFill>
                            <a:schemeClr val="tx1"/>
                          </a:solidFill>
                          <a:effectLst/>
                          <a:latin typeface="+mn-ea"/>
                          <a:ea typeface="+mn-ea"/>
                          <a:cs typeface="+mn-cs"/>
                        </a:rPr>
                        <a:t>Status</a:t>
                      </a:r>
                      <a:r>
                        <a:rPr lang="ko-KR" altLang="en-US" sz="1800" b="0" kern="1200" dirty="0" smtClean="0">
                          <a:solidFill>
                            <a:schemeClr val="tx1"/>
                          </a:solidFill>
                          <a:effectLst/>
                          <a:latin typeface="+mn-ea"/>
                          <a:ea typeface="+mn-ea"/>
                          <a:cs typeface="+mn-cs"/>
                        </a:rPr>
                        <a:t>를 </a:t>
                      </a:r>
                      <a:r>
                        <a:rPr lang="en-US" altLang="ko-KR" sz="1800" b="0" kern="1200" dirty="0" smtClean="0">
                          <a:solidFill>
                            <a:schemeClr val="tx1"/>
                          </a:solidFill>
                          <a:effectLst/>
                          <a:latin typeface="+mn-ea"/>
                          <a:ea typeface="+mn-ea"/>
                          <a:cs typeface="+mn-cs"/>
                        </a:rPr>
                        <a:t>Test</a:t>
                      </a:r>
                      <a:r>
                        <a:rPr lang="ko-KR" altLang="en-US" sz="1800" b="0" kern="1200" dirty="0" smtClean="0">
                          <a:solidFill>
                            <a:schemeClr val="tx1"/>
                          </a:solidFill>
                          <a:effectLst/>
                          <a:latin typeface="+mn-ea"/>
                          <a:ea typeface="+mn-ea"/>
                          <a:cs typeface="+mn-cs"/>
                        </a:rPr>
                        <a:t>로 선택한다</a:t>
                      </a:r>
                      <a:endParaRPr lang="en-US" altLang="ko-KR" sz="1800" b="0" kern="1200" dirty="0" smtClean="0">
                        <a:solidFill>
                          <a:schemeClr val="tx1"/>
                        </a:solidFill>
                        <a:effectLst/>
                        <a:latin typeface="+mn-ea"/>
                        <a:ea typeface="+mn-ea"/>
                        <a:cs typeface="+mn-cs"/>
                      </a:endParaRPr>
                    </a:p>
                    <a:p>
                      <a:pPr marL="342900" lvl="0" indent="-342900" latinLnBrk="1">
                        <a:buFont typeface="+mj-lt"/>
                        <a:buAutoNum type="arabicPeriod" startAt="8"/>
                      </a:pPr>
                      <a:r>
                        <a:rPr lang="en-US" altLang="ko-KR" sz="1800" b="0" kern="1200" dirty="0" smtClean="0">
                          <a:solidFill>
                            <a:schemeClr val="tx1"/>
                          </a:solidFill>
                          <a:effectLst/>
                          <a:latin typeface="+mn-ea"/>
                          <a:ea typeface="+mn-ea"/>
                          <a:cs typeface="+mn-cs"/>
                        </a:rPr>
                        <a:t>Mode</a:t>
                      </a:r>
                      <a:r>
                        <a:rPr lang="ko-KR" altLang="en-US" sz="1800" b="0" kern="1200" dirty="0" smtClean="0">
                          <a:solidFill>
                            <a:schemeClr val="tx1"/>
                          </a:solidFill>
                          <a:effectLst/>
                          <a:latin typeface="+mn-ea"/>
                          <a:ea typeface="+mn-ea"/>
                          <a:cs typeface="+mn-cs"/>
                        </a:rPr>
                        <a:t>에서 </a:t>
                      </a:r>
                      <a:r>
                        <a:rPr lang="en-US" altLang="ko-KR" sz="1800" b="0" kern="1200" dirty="0" smtClean="0">
                          <a:solidFill>
                            <a:schemeClr val="tx1"/>
                          </a:solidFill>
                          <a:effectLst/>
                          <a:latin typeface="+mn-ea"/>
                          <a:ea typeface="+mn-ea"/>
                          <a:cs typeface="+mn-cs"/>
                        </a:rPr>
                        <a:t>Test Only (</a:t>
                      </a:r>
                      <a:r>
                        <a:rPr lang="en-US" altLang="ko-KR" sz="1800" b="0" kern="1200" dirty="0" err="1" smtClean="0">
                          <a:solidFill>
                            <a:schemeClr val="tx1"/>
                          </a:solidFill>
                          <a:effectLst/>
                          <a:latin typeface="+mn-ea"/>
                          <a:ea typeface="+mn-ea"/>
                          <a:cs typeface="+mn-cs"/>
                        </a:rPr>
                        <a:t>Real+Test</a:t>
                      </a:r>
                      <a:r>
                        <a:rPr lang="en-US" altLang="ko-KR" sz="1800" b="0" kern="1200" dirty="0" smtClean="0">
                          <a:solidFill>
                            <a:schemeClr val="tx1"/>
                          </a:solidFill>
                          <a:effectLst/>
                          <a:latin typeface="+mn-ea"/>
                          <a:ea typeface="+mn-ea"/>
                          <a:cs typeface="+mn-cs"/>
                        </a:rPr>
                        <a:t>, Real Only, Test Only)</a:t>
                      </a:r>
                      <a:r>
                        <a:rPr lang="ko-KR" altLang="ko-KR" sz="1800" b="0" kern="1200" dirty="0" smtClean="0">
                          <a:solidFill>
                            <a:schemeClr val="tx1"/>
                          </a:solidFill>
                          <a:effectLst/>
                          <a:latin typeface="+mn-ea"/>
                          <a:ea typeface="+mn-ea"/>
                          <a:cs typeface="+mn-cs"/>
                        </a:rPr>
                        <a:t>를 </a:t>
                      </a:r>
                      <a:r>
                        <a:rPr lang="ko-KR" altLang="en-US" sz="1800" b="0" kern="1200" dirty="0" smtClean="0">
                          <a:solidFill>
                            <a:schemeClr val="tx1"/>
                          </a:solidFill>
                          <a:effectLst/>
                          <a:latin typeface="+mn-ea"/>
                          <a:ea typeface="+mn-ea"/>
                          <a:cs typeface="+mn-cs"/>
                        </a:rPr>
                        <a:t>선택한다</a:t>
                      </a:r>
                      <a:r>
                        <a:rPr lang="ko-KR" altLang="ko-KR" sz="1800" b="0" kern="1200" dirty="0" smtClean="0">
                          <a:solidFill>
                            <a:schemeClr val="tx1"/>
                          </a:solidFill>
                          <a:effectLst/>
                          <a:latin typeface="+mn-ea"/>
                          <a:ea typeface="+mn-ea"/>
                          <a:cs typeface="+mn-cs"/>
                        </a:rPr>
                        <a:t> </a:t>
                      </a:r>
                      <a:endParaRPr lang="en-US" altLang="ko-KR" sz="1800" b="0" kern="1200" dirty="0" smtClean="0">
                        <a:solidFill>
                          <a:schemeClr val="tx1"/>
                        </a:solidFill>
                        <a:effectLst/>
                        <a:latin typeface="+mn-ea"/>
                        <a:ea typeface="+mn-ea"/>
                        <a:cs typeface="+mn-cs"/>
                      </a:endParaRPr>
                    </a:p>
                    <a:p>
                      <a:pPr marL="342900" lvl="0" indent="-342900" latinLnBrk="1">
                        <a:buFont typeface="+mj-lt"/>
                        <a:buAutoNum type="arabicPeriod" startAt="8"/>
                      </a:pPr>
                      <a:r>
                        <a:rPr lang="en-US" altLang="ko-KR" sz="1800" b="0" kern="1200" dirty="0" smtClean="0">
                          <a:solidFill>
                            <a:schemeClr val="tx1"/>
                          </a:solidFill>
                          <a:effectLst/>
                          <a:latin typeface="+mn-ea"/>
                          <a:ea typeface="+mn-ea"/>
                          <a:cs typeface="+mn-cs"/>
                        </a:rPr>
                        <a:t> Address</a:t>
                      </a:r>
                      <a:r>
                        <a:rPr lang="ko-KR" altLang="en-US" sz="1800" b="0" kern="1200" dirty="0" smtClean="0">
                          <a:solidFill>
                            <a:schemeClr val="tx1"/>
                          </a:solidFill>
                          <a:effectLst/>
                          <a:latin typeface="+mn-ea"/>
                          <a:ea typeface="+mn-ea"/>
                          <a:cs typeface="+mn-cs"/>
                        </a:rPr>
                        <a:t>란에서 미리 편집한 해양수산부 담당자의 메일 계정을 선택한다</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회사 담당자에게 보낼 때는 </a:t>
                      </a:r>
                      <a:r>
                        <a:rPr lang="en-US" altLang="ko-KR" sz="1800" b="0" kern="1200" dirty="0" smtClean="0">
                          <a:solidFill>
                            <a:schemeClr val="tx1"/>
                          </a:solidFill>
                          <a:effectLst/>
                          <a:latin typeface="+mn-ea"/>
                          <a:ea typeface="+mn-ea"/>
                          <a:cs typeface="+mn-cs"/>
                        </a:rPr>
                        <a:t>2</a:t>
                      </a:r>
                      <a:r>
                        <a:rPr lang="ko-KR" altLang="en-US" sz="1800" b="0" kern="1200" dirty="0" smtClean="0">
                          <a:solidFill>
                            <a:schemeClr val="tx1"/>
                          </a:solidFill>
                          <a:effectLst/>
                          <a:latin typeface="+mn-ea"/>
                          <a:ea typeface="+mn-ea"/>
                          <a:cs typeface="+mn-cs"/>
                        </a:rPr>
                        <a:t>번을 선택해서 담당자 메일 계정을 선택한다</a:t>
                      </a:r>
                      <a:r>
                        <a:rPr lang="en-US" altLang="ko-KR" sz="1800" b="0" kern="1200" dirty="0" smtClean="0">
                          <a:solidFill>
                            <a:schemeClr val="tx1"/>
                          </a:solidFill>
                          <a:effectLst/>
                          <a:latin typeface="+mn-ea"/>
                          <a:ea typeface="+mn-ea"/>
                          <a:cs typeface="+mn-cs"/>
                        </a:rPr>
                        <a:t>)</a:t>
                      </a:r>
                      <a:endParaRPr lang="ko-KR" altLang="en-US" sz="1800" b="0" dirty="0">
                        <a:solidFill>
                          <a:schemeClr val="tx1"/>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nvPr>
        </p:nvGraphicFramePr>
        <p:xfrm>
          <a:off x="546767" y="843123"/>
          <a:ext cx="9768285" cy="1016525"/>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68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SSAS Message/SSAS Test Procedure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9643">
                <a:tc>
                  <a:txBody>
                    <a:bodyPr/>
                    <a:lstStyle/>
                    <a:p>
                      <a:pPr latinLnBrk="1"/>
                      <a:r>
                        <a:rPr lang="en-US" altLang="ko-KR" sz="1800" dirty="0" smtClean="0">
                          <a:latin typeface="+mn-ea"/>
                          <a:ea typeface="+mn-ea"/>
                        </a:rPr>
                        <a:t>FELCOM 15(FURUNO, Inmarsat-C)</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108</a:t>
            </a:fld>
            <a:endParaRPr lang="ko-KR" altLang="en-US" dirty="0"/>
          </a:p>
        </p:txBody>
      </p:sp>
      <p:sp>
        <p:nvSpPr>
          <p:cNvPr id="4" name="TextBox 3"/>
          <p:cNvSpPr txBox="1"/>
          <p:nvPr/>
        </p:nvSpPr>
        <p:spPr>
          <a:xfrm>
            <a:off x="10891316" y="2844527"/>
            <a:ext cx="1776064" cy="461665"/>
          </a:xfrm>
          <a:prstGeom prst="rect">
            <a:avLst/>
          </a:prstGeom>
          <a:noFill/>
        </p:spPr>
        <p:txBody>
          <a:bodyPr wrap="none" rtlCol="0">
            <a:spAutoFit/>
          </a:bodyPr>
          <a:lstStyle/>
          <a:p>
            <a:r>
              <a:rPr lang="en-US" altLang="ko-KR" sz="1200" dirty="0" smtClean="0">
                <a:latin typeface="+mn-ea"/>
                <a:ea typeface="+mn-ea"/>
              </a:rPr>
              <a:t>SHIP SECURITY ALERT </a:t>
            </a:r>
          </a:p>
          <a:p>
            <a:r>
              <a:rPr lang="ko-KR" altLang="en-US" sz="1200" dirty="0" smtClean="0">
                <a:latin typeface="+mn-ea"/>
                <a:ea typeface="+mn-ea"/>
              </a:rPr>
              <a:t>소문자 입력</a:t>
            </a:r>
            <a:endParaRPr lang="ko-KR" altLang="en-US" sz="1200" dirty="0">
              <a:latin typeface="+mn-ea"/>
              <a:ea typeface="+mn-ea"/>
            </a:endParaRPr>
          </a:p>
        </p:txBody>
      </p:sp>
      <p:sp>
        <p:nvSpPr>
          <p:cNvPr id="2" name="TextBox 1"/>
          <p:cNvSpPr txBox="1"/>
          <p:nvPr/>
        </p:nvSpPr>
        <p:spPr>
          <a:xfrm>
            <a:off x="7434932" y="2024079"/>
            <a:ext cx="2472856" cy="1323439"/>
          </a:xfrm>
          <a:prstGeom prst="rect">
            <a:avLst/>
          </a:prstGeom>
          <a:noFill/>
          <a:ln>
            <a:solidFill>
              <a:schemeClr val="tx1"/>
            </a:solidFill>
          </a:ln>
        </p:spPr>
        <p:txBody>
          <a:bodyPr wrap="none" rtlCol="0">
            <a:spAutoFit/>
          </a:bodyPr>
          <a:lstStyle/>
          <a:p>
            <a:r>
              <a:rPr lang="en-US" altLang="ko-KR" sz="1600" b="1" dirty="0" smtClean="0">
                <a:latin typeface="+mn-ea"/>
                <a:ea typeface="+mn-ea"/>
              </a:rPr>
              <a:t>24K/16K CNTR</a:t>
            </a:r>
            <a:br>
              <a:rPr lang="en-US" altLang="ko-KR" sz="1600" b="1" dirty="0" smtClean="0">
                <a:latin typeface="+mn-ea"/>
                <a:ea typeface="+mn-ea"/>
              </a:rPr>
            </a:br>
            <a:r>
              <a:rPr lang="en-US" altLang="ko-KR" sz="1600" b="1" dirty="0" smtClean="0">
                <a:latin typeface="+mn-ea"/>
                <a:ea typeface="+mn-ea"/>
              </a:rPr>
              <a:t>No.1 Inmarsat-C : LRIT</a:t>
            </a:r>
          </a:p>
          <a:p>
            <a:r>
              <a:rPr lang="en-US" altLang="ko-KR" sz="1600" b="1" dirty="0" smtClean="0">
                <a:latin typeface="+mn-ea"/>
                <a:ea typeface="+mn-ea"/>
              </a:rPr>
              <a:t>No.2 Inmarsat-C : SSAS</a:t>
            </a:r>
          </a:p>
          <a:p>
            <a:r>
              <a:rPr lang="ko-KR" altLang="en-US" sz="1600" b="1" dirty="0" smtClean="0">
                <a:latin typeface="+mn-ea"/>
                <a:ea typeface="+mn-ea"/>
              </a:rPr>
              <a:t>다를 수도 있으니</a:t>
            </a:r>
            <a:endParaRPr lang="en-US" altLang="ko-KR" sz="1600" b="1" dirty="0" smtClean="0">
              <a:latin typeface="+mn-ea"/>
              <a:ea typeface="+mn-ea"/>
            </a:endParaRPr>
          </a:p>
          <a:p>
            <a:r>
              <a:rPr lang="ko-KR" altLang="en-US" sz="1600" b="1" dirty="0" smtClean="0">
                <a:latin typeface="+mn-ea"/>
                <a:ea typeface="+mn-ea"/>
              </a:rPr>
              <a:t>반드시 확인 할 것</a:t>
            </a:r>
            <a:endParaRPr lang="ko-KR" altLang="en-US" sz="1600" b="1" dirty="0">
              <a:latin typeface="+mn-ea"/>
              <a:ea typeface="+mn-ea"/>
            </a:endParaRPr>
          </a:p>
        </p:txBody>
      </p:sp>
      <p:sp>
        <p:nvSpPr>
          <p:cNvPr id="8" name="직사각형 7"/>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3347724568"/>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nvPr>
        </p:nvGraphicFramePr>
        <p:xfrm>
          <a:off x="546767" y="763731"/>
          <a:ext cx="9768285" cy="1016525"/>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68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SSAS Message/SSAS Test Procedure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9643">
                <a:tc>
                  <a:txBody>
                    <a:bodyPr/>
                    <a:lstStyle/>
                    <a:p>
                      <a:pPr latinLnBrk="1"/>
                      <a:r>
                        <a:rPr lang="en-US" altLang="ko-KR" sz="1800" dirty="0" smtClean="0">
                          <a:latin typeface="+mn-ea"/>
                          <a:ea typeface="+mn-ea"/>
                        </a:rPr>
                        <a:t>FELCOM 15(FURUNO, Inmarsat-C)</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109</a:t>
            </a:fld>
            <a:endParaRPr lang="ko-KR" altLang="en-US" dirty="0"/>
          </a:p>
        </p:txBody>
      </p:sp>
      <p:sp>
        <p:nvSpPr>
          <p:cNvPr id="11" name="직사각형 10"/>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graphicFrame>
        <p:nvGraphicFramePr>
          <p:cNvPr id="14" name="표 13"/>
          <p:cNvGraphicFramePr>
            <a:graphicFrameLocks noGrp="1"/>
          </p:cNvGraphicFramePr>
          <p:nvPr>
            <p:extLst>
              <p:ext uri="{D42A27DB-BD31-4B8C-83A1-F6EECF244321}">
                <p14:modId xmlns:p14="http://schemas.microsoft.com/office/powerpoint/2010/main" val="2056797140"/>
              </p:ext>
            </p:extLst>
          </p:nvPr>
        </p:nvGraphicFramePr>
        <p:xfrm>
          <a:off x="546767" y="1875220"/>
          <a:ext cx="9768285" cy="531289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650726">
                <a:tc>
                  <a:txBody>
                    <a:bodyPr/>
                    <a:lstStyle/>
                    <a:p>
                      <a:pPr marL="342900" lvl="0" indent="-342900" latinLnBrk="1">
                        <a:buFont typeface="+mj-lt"/>
                        <a:buAutoNum type="arabicPeriod" startAt="12"/>
                      </a:pPr>
                      <a:r>
                        <a:rPr lang="en-US" altLang="ko-KR" sz="1800" b="0" kern="1200" dirty="0">
                          <a:solidFill>
                            <a:schemeClr val="tx1"/>
                          </a:solidFill>
                          <a:effectLst/>
                          <a:latin typeface="+mn-ea"/>
                          <a:ea typeface="+mn-ea"/>
                          <a:cs typeface="+mn-cs"/>
                        </a:rPr>
                        <a:t> LES ID</a:t>
                      </a:r>
                      <a:r>
                        <a:rPr lang="ko-KR" altLang="en-US" sz="1800" b="0" kern="1200" dirty="0">
                          <a:solidFill>
                            <a:schemeClr val="tx1"/>
                          </a:solidFill>
                          <a:effectLst/>
                          <a:latin typeface="+mn-ea"/>
                          <a:ea typeface="+mn-ea"/>
                          <a:cs typeface="+mn-cs"/>
                        </a:rPr>
                        <a:t>에  </a:t>
                      </a:r>
                      <a:r>
                        <a:rPr lang="en-US" altLang="ko-KR" sz="1800" b="0" kern="1200" dirty="0">
                          <a:solidFill>
                            <a:schemeClr val="tx1"/>
                          </a:solidFill>
                          <a:effectLst/>
                          <a:latin typeface="+mn-ea"/>
                          <a:ea typeface="+mn-ea"/>
                          <a:cs typeface="+mn-cs"/>
                        </a:rPr>
                        <a:t>304 (TELENOR Norway</a:t>
                      </a:r>
                      <a:r>
                        <a:rPr lang="ko-KR" altLang="en-US" sz="1800" b="0" kern="1200" dirty="0">
                          <a:solidFill>
                            <a:schemeClr val="tx1"/>
                          </a:solidFill>
                          <a:effectLst/>
                          <a:latin typeface="+mn-ea"/>
                          <a:ea typeface="+mn-ea"/>
                          <a:cs typeface="+mn-cs"/>
                        </a:rPr>
                        <a:t>의  </a:t>
                      </a:r>
                      <a:r>
                        <a:rPr lang="en-US" altLang="ko-KR" sz="1800" b="0" kern="1200" dirty="0">
                          <a:solidFill>
                            <a:schemeClr val="tx1"/>
                          </a:solidFill>
                          <a:effectLst/>
                          <a:latin typeface="+mn-ea"/>
                          <a:ea typeface="+mn-ea"/>
                          <a:cs typeface="+mn-cs"/>
                        </a:rPr>
                        <a:t>IOR Code)</a:t>
                      </a:r>
                      <a:r>
                        <a:rPr lang="ko-KR" altLang="en-US" sz="1800" b="0" kern="1200" dirty="0">
                          <a:solidFill>
                            <a:schemeClr val="tx1"/>
                          </a:solidFill>
                          <a:effectLst/>
                          <a:latin typeface="+mn-ea"/>
                          <a:ea typeface="+mn-ea"/>
                          <a:cs typeface="+mn-cs"/>
                        </a:rPr>
                        <a:t>를 선택하면  </a:t>
                      </a:r>
                      <a:r>
                        <a:rPr lang="en-US" altLang="ko-KR" sz="1800" b="0" kern="1200" dirty="0">
                          <a:solidFill>
                            <a:schemeClr val="tx1"/>
                          </a:solidFill>
                          <a:effectLst/>
                          <a:latin typeface="+mn-ea"/>
                          <a:ea typeface="+mn-ea"/>
                          <a:cs typeface="+mn-cs"/>
                        </a:rPr>
                        <a:t>Station ID</a:t>
                      </a:r>
                      <a:r>
                        <a:rPr lang="ko-KR" altLang="en-US" sz="1800" b="0" kern="1200" dirty="0">
                          <a:solidFill>
                            <a:schemeClr val="tx1"/>
                          </a:solidFill>
                          <a:effectLst/>
                          <a:latin typeface="+mn-ea"/>
                          <a:ea typeface="+mn-ea"/>
                          <a:cs typeface="+mn-cs"/>
                        </a:rPr>
                        <a:t>가 자동으로 </a:t>
                      </a:r>
                      <a:r>
                        <a:rPr lang="en-US" altLang="ko-KR" sz="1800" b="0" kern="1200" dirty="0">
                          <a:solidFill>
                            <a:schemeClr val="tx1"/>
                          </a:solidFill>
                          <a:effectLst/>
                          <a:latin typeface="+mn-ea"/>
                          <a:ea typeface="+mn-ea"/>
                          <a:cs typeface="+mn-cs"/>
                        </a:rPr>
                        <a:t>28</a:t>
                      </a:r>
                      <a:r>
                        <a:rPr lang="ko-KR" altLang="en-US" sz="1800" b="0" kern="1200" dirty="0">
                          <a:solidFill>
                            <a:schemeClr val="tx1"/>
                          </a:solidFill>
                          <a:effectLst/>
                          <a:latin typeface="+mn-ea"/>
                          <a:ea typeface="+mn-ea"/>
                          <a:cs typeface="+mn-cs"/>
                        </a:rPr>
                        <a:t>로 설정된다 </a:t>
                      </a:r>
                      <a:r>
                        <a:rPr lang="en-US" altLang="ko-KR" sz="1800" b="0" kern="1200" dirty="0">
                          <a:solidFill>
                            <a:schemeClr val="tx1"/>
                          </a:solidFill>
                          <a:effectLst/>
                          <a:latin typeface="+mn-ea"/>
                          <a:ea typeface="+mn-ea"/>
                          <a:cs typeface="+mn-cs"/>
                        </a:rPr>
                        <a:t>(</a:t>
                      </a:r>
                      <a:r>
                        <a:rPr lang="en-US" altLang="ko-KR" sz="1800" b="1" kern="1200" dirty="0">
                          <a:solidFill>
                            <a:schemeClr val="tx1"/>
                          </a:solidFill>
                          <a:effectLst/>
                          <a:latin typeface="+mn-ea"/>
                          <a:ea typeface="+mn-ea"/>
                          <a:cs typeface="+mn-cs"/>
                        </a:rPr>
                        <a:t>28</a:t>
                      </a:r>
                      <a:r>
                        <a:rPr lang="en-US" altLang="ko-KR" sz="1800" b="0" kern="1200" dirty="0">
                          <a:solidFill>
                            <a:schemeClr val="tx1"/>
                          </a:solidFill>
                          <a:effectLst/>
                          <a:latin typeface="+mn-ea"/>
                          <a:ea typeface="+mn-ea"/>
                          <a:cs typeface="+mn-cs"/>
                        </a:rPr>
                        <a:t>: Internet Access Code</a:t>
                      </a:r>
                      <a:r>
                        <a:rPr lang="ko-KR" altLang="en-US" sz="1800" b="0" kern="1200" dirty="0">
                          <a:solidFill>
                            <a:schemeClr val="tx1"/>
                          </a:solidFill>
                          <a:effectLst/>
                          <a:latin typeface="+mn-ea"/>
                          <a:ea typeface="+mn-ea"/>
                          <a:cs typeface="+mn-cs"/>
                        </a:rPr>
                        <a:t>로 </a:t>
                      </a:r>
                      <a:r>
                        <a:rPr lang="en-US" altLang="ko-KR" sz="1800" b="0" kern="1200" dirty="0">
                          <a:solidFill>
                            <a:schemeClr val="tx1"/>
                          </a:solidFill>
                          <a:effectLst/>
                          <a:latin typeface="+mn-ea"/>
                          <a:ea typeface="+mn-ea"/>
                          <a:cs typeface="+mn-cs"/>
                        </a:rPr>
                        <a:t>Telenor Nor(VIZADA), </a:t>
                      </a:r>
                      <a:r>
                        <a:rPr lang="en-US" altLang="ko-KR" sz="1800" b="0" kern="1200" dirty="0" err="1">
                          <a:solidFill>
                            <a:schemeClr val="tx1"/>
                          </a:solidFill>
                          <a:effectLst/>
                          <a:latin typeface="+mn-ea"/>
                          <a:ea typeface="+mn-ea"/>
                          <a:cs typeface="+mn-cs"/>
                        </a:rPr>
                        <a:t>Stratos</a:t>
                      </a:r>
                      <a:r>
                        <a:rPr lang="en-US" altLang="ko-KR" sz="1800" b="0" kern="1200" dirty="0">
                          <a:solidFill>
                            <a:schemeClr val="tx1"/>
                          </a:solidFill>
                          <a:effectLst/>
                          <a:latin typeface="+mn-ea"/>
                          <a:ea typeface="+mn-ea"/>
                          <a:cs typeface="+mn-cs"/>
                        </a:rPr>
                        <a:t> </a:t>
                      </a:r>
                      <a:r>
                        <a:rPr lang="ko-KR" altLang="en-US" sz="1800" b="0" kern="1200" dirty="0">
                          <a:solidFill>
                            <a:schemeClr val="tx1"/>
                          </a:solidFill>
                          <a:effectLst/>
                          <a:latin typeface="+mn-ea"/>
                          <a:ea typeface="+mn-ea"/>
                          <a:cs typeface="+mn-cs"/>
                        </a:rPr>
                        <a:t>등 사용한다</a:t>
                      </a:r>
                      <a:r>
                        <a:rPr lang="en-US" altLang="ko-KR" sz="1800" b="0" kern="1200" dirty="0">
                          <a:solidFill>
                            <a:schemeClr val="tx1"/>
                          </a:solidFill>
                          <a:effectLst/>
                          <a:latin typeface="+mn-ea"/>
                          <a:ea typeface="+mn-ea"/>
                          <a:cs typeface="+mn-cs"/>
                        </a:rPr>
                        <a:t>)</a:t>
                      </a:r>
                    </a:p>
                    <a:p>
                      <a:pPr marL="342900" lvl="0" indent="-342900" latinLnBrk="1">
                        <a:buFont typeface="+mj-lt"/>
                        <a:buAutoNum type="arabicPeriod" startAt="12"/>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2"/>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2"/>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2"/>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2"/>
                      </a:pPr>
                      <a:endParaRPr lang="en-US" altLang="ko-KR" sz="1800" b="0" kern="1200" dirty="0" smtClean="0">
                        <a:solidFill>
                          <a:schemeClr val="tx1"/>
                        </a:solidFill>
                        <a:effectLst/>
                        <a:latin typeface="+mn-ea"/>
                        <a:ea typeface="+mn-ea"/>
                        <a:cs typeface="+mn-cs"/>
                      </a:endParaRPr>
                    </a:p>
                    <a:p>
                      <a:pPr marL="342900" lvl="0" indent="-342900" latinLnBrk="1">
                        <a:buFont typeface="+mj-lt"/>
                        <a:buAutoNum type="arabicPeriod" startAt="12"/>
                      </a:pPr>
                      <a:endParaRPr lang="en-US" altLang="ko-KR" sz="1800" b="0" kern="1200" dirty="0">
                        <a:solidFill>
                          <a:schemeClr val="tx1"/>
                        </a:solidFill>
                        <a:effectLst/>
                        <a:latin typeface="+mn-ea"/>
                        <a:ea typeface="+mn-ea"/>
                        <a:cs typeface="+mn-cs"/>
                      </a:endParaRPr>
                    </a:p>
                    <a:p>
                      <a:pPr marL="0" lvl="0" indent="0" latinLnBrk="1">
                        <a:buFont typeface="+mj-lt"/>
                        <a:buNone/>
                      </a:pPr>
                      <a:r>
                        <a:rPr lang="en-US" altLang="ko-KR" sz="1800" b="0" kern="1200" dirty="0" smtClean="0">
                          <a:solidFill>
                            <a:schemeClr val="tx1"/>
                          </a:solidFill>
                          <a:effectLst/>
                          <a:latin typeface="+mn-ea"/>
                          <a:ea typeface="+mn-ea"/>
                          <a:cs typeface="+mn-cs"/>
                        </a:rPr>
                        <a:t>    *Special Access Code</a:t>
                      </a:r>
                      <a:r>
                        <a:rPr lang="ko-KR" altLang="en-US" sz="1800" b="0" kern="1200" dirty="0" smtClean="0">
                          <a:solidFill>
                            <a:schemeClr val="tx1"/>
                          </a:solidFill>
                          <a:effectLst/>
                          <a:latin typeface="+mn-ea"/>
                          <a:ea typeface="+mn-ea"/>
                          <a:cs typeface="+mn-cs"/>
                        </a:rPr>
                        <a:t>는 회사에서 전용으로 사용하는 </a:t>
                      </a:r>
                      <a:r>
                        <a:rPr lang="en-US" altLang="ko-KR" sz="1800" b="0" kern="1200" dirty="0" smtClean="0">
                          <a:solidFill>
                            <a:schemeClr val="tx1"/>
                          </a:solidFill>
                          <a:effectLst/>
                          <a:latin typeface="+mn-ea"/>
                          <a:ea typeface="+mn-ea"/>
                          <a:cs typeface="+mn-cs"/>
                        </a:rPr>
                        <a:t>LES</a:t>
                      </a:r>
                      <a:r>
                        <a:rPr lang="ko-KR" altLang="en-US" sz="1800" b="0" kern="1200" dirty="0" smtClean="0">
                          <a:solidFill>
                            <a:schemeClr val="tx1"/>
                          </a:solidFill>
                          <a:effectLst/>
                          <a:latin typeface="+mn-ea"/>
                          <a:ea typeface="+mn-ea"/>
                          <a:cs typeface="+mn-cs"/>
                        </a:rPr>
                        <a:t>에 따라 다름 </a:t>
                      </a:r>
                      <a:r>
                        <a:rPr lang="en-US" altLang="ko-KR" sz="1800" b="0" kern="1200" dirty="0" smtClean="0">
                          <a:solidFill>
                            <a:schemeClr val="tx1"/>
                          </a:solidFill>
                          <a:effectLst/>
                          <a:latin typeface="+mn-ea"/>
                          <a:ea typeface="+mn-ea"/>
                          <a:cs typeface="+mn-cs"/>
                        </a:rPr>
                        <a:t>(SINGTEL: 65)</a:t>
                      </a: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r>
                        <a:rPr lang="en-US" altLang="ko-KR" sz="1800" b="0" kern="1200" dirty="0">
                          <a:solidFill>
                            <a:schemeClr val="tx1"/>
                          </a:solidFill>
                          <a:effectLst/>
                          <a:latin typeface="+mn-ea"/>
                          <a:ea typeface="+mn-ea"/>
                          <a:cs typeface="+mn-cs"/>
                        </a:rPr>
                        <a:t> ESC </a:t>
                      </a:r>
                      <a:r>
                        <a:rPr lang="ko-KR" altLang="en-US" sz="1800" b="0" kern="1200" dirty="0">
                          <a:solidFill>
                            <a:schemeClr val="tx1"/>
                          </a:solidFill>
                          <a:effectLst/>
                          <a:latin typeface="+mn-ea"/>
                          <a:ea typeface="+mn-ea"/>
                          <a:cs typeface="+mn-cs"/>
                        </a:rPr>
                        <a:t>를 누르면 </a:t>
                      </a:r>
                      <a:r>
                        <a:rPr lang="en-US" altLang="ko-KR" sz="1800" b="0" kern="1200" dirty="0">
                          <a:solidFill>
                            <a:schemeClr val="tx1"/>
                          </a:solidFill>
                          <a:effectLst/>
                          <a:latin typeface="+mn-ea"/>
                          <a:ea typeface="+mn-ea"/>
                          <a:cs typeface="+mn-cs"/>
                        </a:rPr>
                        <a:t>Update window</a:t>
                      </a:r>
                      <a:r>
                        <a:rPr lang="ko-KR" altLang="en-US" sz="1800" b="0" kern="1200" dirty="0">
                          <a:solidFill>
                            <a:schemeClr val="tx1"/>
                          </a:solidFill>
                          <a:effectLst/>
                          <a:latin typeface="+mn-ea"/>
                          <a:ea typeface="+mn-ea"/>
                          <a:cs typeface="+mn-cs"/>
                        </a:rPr>
                        <a:t>가 나타나는데 </a:t>
                      </a:r>
                      <a:r>
                        <a:rPr lang="en-US" altLang="ko-KR" sz="1800" b="0" kern="1200" dirty="0">
                          <a:solidFill>
                            <a:schemeClr val="tx1"/>
                          </a:solidFill>
                          <a:effectLst/>
                          <a:latin typeface="+mn-ea"/>
                          <a:ea typeface="+mn-ea"/>
                          <a:cs typeface="+mn-cs"/>
                        </a:rPr>
                        <a:t>Yes </a:t>
                      </a:r>
                      <a:r>
                        <a:rPr lang="ko-KR" altLang="en-US" sz="1800" b="0" kern="1200" dirty="0">
                          <a:solidFill>
                            <a:schemeClr val="tx1"/>
                          </a:solidFill>
                          <a:effectLst/>
                          <a:latin typeface="+mn-ea"/>
                          <a:ea typeface="+mn-ea"/>
                          <a:cs typeface="+mn-cs"/>
                        </a:rPr>
                        <a:t>선택 후 </a:t>
                      </a:r>
                      <a:r>
                        <a:rPr lang="en-US" altLang="ko-KR" sz="1800" b="0" kern="1200" dirty="0">
                          <a:solidFill>
                            <a:schemeClr val="tx1"/>
                          </a:solidFill>
                          <a:effectLst/>
                          <a:latin typeface="+mn-ea"/>
                          <a:ea typeface="+mn-ea"/>
                          <a:cs typeface="+mn-cs"/>
                        </a:rPr>
                        <a:t>Enter</a:t>
                      </a:r>
                      <a:r>
                        <a:rPr lang="ko-KR" altLang="en-US" sz="1800" b="0" kern="1200" dirty="0">
                          <a:solidFill>
                            <a:schemeClr val="tx1"/>
                          </a:solidFill>
                          <a:effectLst/>
                          <a:latin typeface="+mn-ea"/>
                          <a:ea typeface="+mn-ea"/>
                          <a:cs typeface="+mn-cs"/>
                        </a:rPr>
                        <a:t> 누르면 </a:t>
                      </a:r>
                      <a:r>
                        <a:rPr lang="en-US" altLang="ko-KR" sz="1800" b="0" kern="1200" dirty="0">
                          <a:solidFill>
                            <a:schemeClr val="tx1"/>
                          </a:solidFill>
                          <a:effectLst/>
                          <a:latin typeface="+mn-ea"/>
                          <a:ea typeface="+mn-ea"/>
                          <a:cs typeface="+mn-cs"/>
                        </a:rPr>
                        <a:t>Message </a:t>
                      </a:r>
                      <a:r>
                        <a:rPr lang="ko-KR" altLang="en-US" sz="1800" b="0" kern="1200" dirty="0">
                          <a:solidFill>
                            <a:schemeClr val="tx1"/>
                          </a:solidFill>
                          <a:effectLst/>
                          <a:latin typeface="+mn-ea"/>
                          <a:ea typeface="+mn-ea"/>
                          <a:cs typeface="+mn-cs"/>
                        </a:rPr>
                        <a:t>전송이</a:t>
                      </a:r>
                      <a:r>
                        <a:rPr lang="en-US" altLang="ko-KR" sz="1800" b="0" kern="1200" dirty="0">
                          <a:solidFill>
                            <a:schemeClr val="tx1"/>
                          </a:solidFill>
                          <a:effectLst/>
                          <a:latin typeface="+mn-ea"/>
                          <a:ea typeface="+mn-ea"/>
                          <a:cs typeface="+mn-cs"/>
                        </a:rPr>
                        <a:t/>
                      </a:r>
                      <a:br>
                        <a:rPr lang="en-US" altLang="ko-KR" sz="1800" b="0" kern="1200" dirty="0">
                          <a:solidFill>
                            <a:schemeClr val="tx1"/>
                          </a:solidFill>
                          <a:effectLst/>
                          <a:latin typeface="+mn-ea"/>
                          <a:ea typeface="+mn-ea"/>
                          <a:cs typeface="+mn-cs"/>
                        </a:rPr>
                      </a:br>
                      <a:r>
                        <a:rPr lang="ko-KR" altLang="en-US" sz="1800" b="0" kern="1200" dirty="0">
                          <a:solidFill>
                            <a:schemeClr val="tx1"/>
                          </a:solidFill>
                          <a:effectLst/>
                          <a:latin typeface="+mn-ea"/>
                          <a:ea typeface="+mn-ea"/>
                          <a:cs typeface="+mn-cs"/>
                        </a:rPr>
                        <a:t>시작된다</a:t>
                      </a: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endParaRPr lang="en-US" altLang="ko-KR" sz="1800" b="0" kern="1200" dirty="0">
                        <a:solidFill>
                          <a:schemeClr val="tx1"/>
                        </a:solidFill>
                        <a:effectLst/>
                        <a:latin typeface="+mn-ea"/>
                        <a:ea typeface="+mn-ea"/>
                        <a:cs typeface="+mn-cs"/>
                      </a:endParaRPr>
                    </a:p>
                    <a:p>
                      <a:pPr marL="342900" lvl="0" indent="-342900" latinLnBrk="1">
                        <a:buFont typeface="+mj-lt"/>
                        <a:buAutoNum type="arabicPeriod" startAt="13"/>
                      </a:pPr>
                      <a:r>
                        <a:rPr lang="ko-KR" altLang="en-US" sz="1800" b="0" kern="1200" dirty="0">
                          <a:solidFill>
                            <a:schemeClr val="tx1"/>
                          </a:solidFill>
                          <a:effectLst/>
                          <a:latin typeface="+mn-ea"/>
                          <a:ea typeface="+mn-ea"/>
                          <a:cs typeface="+mn-cs"/>
                        </a:rPr>
                        <a:t>전송이 완료되면 </a:t>
                      </a:r>
                      <a:r>
                        <a:rPr lang="en-US" altLang="ko-KR" sz="1800" b="0" kern="1200" dirty="0">
                          <a:solidFill>
                            <a:schemeClr val="tx1"/>
                          </a:solidFill>
                          <a:effectLst/>
                          <a:latin typeface="+mn-ea"/>
                          <a:ea typeface="+mn-ea"/>
                          <a:cs typeface="+mn-cs"/>
                        </a:rPr>
                        <a:t>ESC</a:t>
                      </a:r>
                      <a:r>
                        <a:rPr lang="ko-KR" altLang="en-US" sz="1800" b="0" kern="1200" dirty="0">
                          <a:solidFill>
                            <a:schemeClr val="tx1"/>
                          </a:solidFill>
                          <a:effectLst/>
                          <a:latin typeface="+mn-ea"/>
                          <a:ea typeface="+mn-ea"/>
                          <a:cs typeface="+mn-cs"/>
                        </a:rPr>
                        <a:t>를 눌러 초기 화면으로 돌아간다 </a:t>
                      </a:r>
                      <a:r>
                        <a:rPr lang="en-US" altLang="ko-KR" sz="1800" b="0" kern="1200" dirty="0">
                          <a:solidFill>
                            <a:schemeClr val="tx1"/>
                          </a:solidFill>
                          <a:effectLst/>
                          <a:latin typeface="+mn-ea"/>
                          <a:ea typeface="+mn-ea"/>
                          <a:cs typeface="+mn-cs"/>
                        </a:rPr>
                        <a:t>(</a:t>
                      </a:r>
                      <a:r>
                        <a:rPr lang="ko-KR" altLang="en-US" sz="1800" b="0" kern="1200" dirty="0">
                          <a:solidFill>
                            <a:schemeClr val="tx1"/>
                          </a:solidFill>
                          <a:effectLst/>
                          <a:latin typeface="+mn-ea"/>
                          <a:ea typeface="+mn-ea"/>
                          <a:cs typeface="+mn-cs"/>
                        </a:rPr>
                        <a:t>회사도 상기와 같은 방법으로 전송</a:t>
                      </a:r>
                      <a:r>
                        <a:rPr lang="en-US" altLang="ko-KR" sz="1800" b="0" kern="1200" dirty="0">
                          <a:solidFill>
                            <a:schemeClr val="tx1"/>
                          </a:solidFill>
                          <a:effectLst/>
                          <a:latin typeface="+mn-ea"/>
                          <a:ea typeface="+mn-ea"/>
                          <a:cs typeface="+mn-cs"/>
                        </a:rPr>
                        <a:t>)</a:t>
                      </a:r>
                    </a:p>
                    <a:p>
                      <a:pPr marL="342900" lvl="0" indent="-342900" latinLnBrk="1">
                        <a:buFont typeface="+mj-lt"/>
                        <a:buAutoNum type="arabicPeriod" startAt="13"/>
                      </a:pPr>
                      <a:endParaRPr lang="en-US" altLang="ko-KR" sz="1800" b="0" kern="1200" dirty="0">
                        <a:solidFill>
                          <a:schemeClr val="tx1"/>
                        </a:solidFill>
                        <a:effectLst/>
                        <a:latin typeface="+mn-ea"/>
                        <a:ea typeface="+mn-ea"/>
                        <a:cs typeface="+mn-cs"/>
                      </a:endParaRPr>
                    </a:p>
                    <a:p>
                      <a:pPr marL="342900" indent="-342900" latinLnBrk="1">
                        <a:buFont typeface="+mj-lt"/>
                        <a:buAutoNum type="arabicPeriod" startAt="15"/>
                      </a:pPr>
                      <a:r>
                        <a:rPr lang="en-US" altLang="ko-KR" sz="1800" b="0" kern="1200" dirty="0">
                          <a:solidFill>
                            <a:schemeClr val="tx1"/>
                          </a:solidFill>
                          <a:effectLst/>
                          <a:latin typeface="+mn-ea"/>
                          <a:ea typeface="+mn-ea"/>
                          <a:cs typeface="+mn-cs"/>
                        </a:rPr>
                        <a:t>Test</a:t>
                      </a:r>
                      <a:r>
                        <a:rPr lang="ko-KR" altLang="en-US" sz="1800" b="0" kern="1200" dirty="0">
                          <a:solidFill>
                            <a:schemeClr val="tx1"/>
                          </a:solidFill>
                          <a:effectLst/>
                          <a:latin typeface="+mn-ea"/>
                          <a:ea typeface="+mn-ea"/>
                          <a:cs typeface="+mn-cs"/>
                        </a:rPr>
                        <a:t>가 완료되면 반드시 </a:t>
                      </a:r>
                      <a:r>
                        <a:rPr lang="en-US" altLang="ko-KR" sz="1800" b="0" kern="1200" dirty="0">
                          <a:solidFill>
                            <a:schemeClr val="tx1"/>
                          </a:solidFill>
                          <a:effectLst/>
                          <a:latin typeface="+mn-ea"/>
                          <a:ea typeface="+mn-ea"/>
                          <a:cs typeface="+mn-cs"/>
                        </a:rPr>
                        <a:t>SSAS Report 1-5</a:t>
                      </a:r>
                      <a:r>
                        <a:rPr lang="ko-KR" altLang="en-US" sz="1800" b="0" kern="1200" dirty="0">
                          <a:solidFill>
                            <a:schemeClr val="tx1"/>
                          </a:solidFill>
                          <a:effectLst/>
                          <a:latin typeface="+mn-ea"/>
                          <a:ea typeface="+mn-ea"/>
                          <a:cs typeface="+mn-cs"/>
                        </a:rPr>
                        <a:t>를 </a:t>
                      </a:r>
                      <a:r>
                        <a:rPr lang="en-US" altLang="ko-KR" sz="1800" b="0" kern="1200" dirty="0">
                          <a:solidFill>
                            <a:schemeClr val="tx1"/>
                          </a:solidFill>
                          <a:effectLst/>
                          <a:latin typeface="+mn-ea"/>
                          <a:ea typeface="+mn-ea"/>
                          <a:cs typeface="+mn-cs"/>
                        </a:rPr>
                        <a:t>Real Only</a:t>
                      </a:r>
                      <a:r>
                        <a:rPr lang="ko-KR" altLang="en-US" sz="1800" b="0" kern="1200" dirty="0">
                          <a:solidFill>
                            <a:schemeClr val="tx1"/>
                          </a:solidFill>
                          <a:effectLst/>
                          <a:latin typeface="+mn-ea"/>
                          <a:ea typeface="+mn-ea"/>
                          <a:cs typeface="+mn-cs"/>
                        </a:rPr>
                        <a:t>로 설정한 후 기기를 </a:t>
                      </a:r>
                      <a:r>
                        <a:rPr lang="en-US" altLang="ko-KR" sz="1800" b="0" kern="1200" dirty="0">
                          <a:solidFill>
                            <a:schemeClr val="tx1"/>
                          </a:solidFill>
                          <a:effectLst/>
                          <a:latin typeface="+mn-ea"/>
                          <a:ea typeface="+mn-ea"/>
                          <a:cs typeface="+mn-cs"/>
                        </a:rPr>
                        <a:t>Rebooting</a:t>
                      </a:r>
                      <a:br>
                        <a:rPr lang="en-US" altLang="ko-KR" sz="1800" b="0" kern="1200" dirty="0">
                          <a:solidFill>
                            <a:schemeClr val="tx1"/>
                          </a:solidFill>
                          <a:effectLst/>
                          <a:latin typeface="+mn-ea"/>
                          <a:ea typeface="+mn-ea"/>
                          <a:cs typeface="+mn-cs"/>
                        </a:rPr>
                      </a:br>
                      <a:r>
                        <a:rPr lang="ko-KR" altLang="en-US" sz="1800" b="0" kern="1200" dirty="0">
                          <a:solidFill>
                            <a:schemeClr val="tx1"/>
                          </a:solidFill>
                          <a:effectLst/>
                          <a:latin typeface="+mn-ea"/>
                          <a:ea typeface="+mn-ea"/>
                          <a:cs typeface="+mn-cs"/>
                        </a:rPr>
                        <a:t>하여 </a:t>
                      </a:r>
                      <a:r>
                        <a:rPr lang="en-US" altLang="ko-KR" sz="1800" b="0" kern="1200" dirty="0">
                          <a:solidFill>
                            <a:schemeClr val="tx1"/>
                          </a:solidFill>
                          <a:effectLst/>
                          <a:latin typeface="+mn-ea"/>
                          <a:ea typeface="+mn-ea"/>
                          <a:cs typeface="+mn-cs"/>
                        </a:rPr>
                        <a:t>Normal</a:t>
                      </a:r>
                      <a:r>
                        <a:rPr lang="ko-KR" altLang="en-US" sz="1800" b="0" kern="1200" dirty="0">
                          <a:solidFill>
                            <a:schemeClr val="tx1"/>
                          </a:solidFill>
                          <a:effectLst/>
                          <a:latin typeface="+mn-ea"/>
                          <a:ea typeface="+mn-ea"/>
                          <a:cs typeface="+mn-cs"/>
                        </a:rPr>
                        <a:t> </a:t>
                      </a:r>
                      <a:r>
                        <a:rPr lang="en-US" altLang="ko-KR" sz="1800" b="0" kern="1200" dirty="0">
                          <a:solidFill>
                            <a:schemeClr val="tx1"/>
                          </a:solidFill>
                          <a:effectLst/>
                          <a:latin typeface="+mn-ea"/>
                          <a:ea typeface="+mn-ea"/>
                          <a:cs typeface="+mn-cs"/>
                        </a:rPr>
                        <a:t>mode</a:t>
                      </a:r>
                      <a:r>
                        <a:rPr lang="ko-KR" altLang="en-US" sz="1800" b="0" kern="1200" dirty="0">
                          <a:solidFill>
                            <a:schemeClr val="tx1"/>
                          </a:solidFill>
                          <a:effectLst/>
                          <a:latin typeface="+mn-ea"/>
                          <a:ea typeface="+mn-ea"/>
                          <a:cs typeface="+mn-cs"/>
                        </a:rPr>
                        <a:t>로 둔다</a:t>
                      </a:r>
                      <a:endParaRPr lang="en-US" altLang="ko-KR" sz="1800" b="0" kern="1200" dirty="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5" name="표 14"/>
          <p:cNvGraphicFramePr>
            <a:graphicFrameLocks noGrp="1"/>
          </p:cNvGraphicFramePr>
          <p:nvPr>
            <p:extLst>
              <p:ext uri="{D42A27DB-BD31-4B8C-83A1-F6EECF244321}">
                <p14:modId xmlns:p14="http://schemas.microsoft.com/office/powerpoint/2010/main" val="2045807643"/>
              </p:ext>
            </p:extLst>
          </p:nvPr>
        </p:nvGraphicFramePr>
        <p:xfrm>
          <a:off x="1026220" y="2556495"/>
          <a:ext cx="7488832" cy="1368150"/>
        </p:xfrm>
        <a:graphic>
          <a:graphicData uri="http://schemas.openxmlformats.org/drawingml/2006/table">
            <a:tbl>
              <a:tblPr>
                <a:tableStyleId>{5C22544A-7EE6-4342-B048-85BDC9FD1C3A}</a:tableStyleId>
              </a:tblPr>
              <a:tblGrid>
                <a:gridCol w="1977052">
                  <a:extLst>
                    <a:ext uri="{9D8B030D-6E8A-4147-A177-3AD203B41FA5}">
                      <a16:colId xmlns:a16="http://schemas.microsoft.com/office/drawing/2014/main" val="499104215"/>
                    </a:ext>
                  </a:extLst>
                </a:gridCol>
                <a:gridCol w="2775476">
                  <a:extLst>
                    <a:ext uri="{9D8B030D-6E8A-4147-A177-3AD203B41FA5}">
                      <a16:colId xmlns:a16="http://schemas.microsoft.com/office/drawing/2014/main" val="4084821604"/>
                    </a:ext>
                  </a:extLst>
                </a:gridCol>
                <a:gridCol w="2736304">
                  <a:extLst>
                    <a:ext uri="{9D8B030D-6E8A-4147-A177-3AD203B41FA5}">
                      <a16:colId xmlns:a16="http://schemas.microsoft.com/office/drawing/2014/main" val="1791869680"/>
                    </a:ext>
                  </a:extLst>
                </a:gridCol>
              </a:tblGrid>
              <a:tr h="273630">
                <a:tc>
                  <a:txBody>
                    <a:bodyPr/>
                    <a:lstStyle/>
                    <a:p>
                      <a:pPr algn="l" fontAlgn="ctr"/>
                      <a:r>
                        <a:rPr lang="ko-KR" altLang="en-US" sz="1400" u="none" strike="noStrike" dirty="0">
                          <a:effectLst/>
                          <a:latin typeface="+mn-ea"/>
                          <a:ea typeface="+mn-ea"/>
                        </a:rPr>
                        <a:t>　</a:t>
                      </a:r>
                      <a:endParaRPr lang="ko-KR" alt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400" u="none" strike="noStrike" dirty="0">
                          <a:effectLst/>
                          <a:latin typeface="+mn-ea"/>
                          <a:ea typeface="+mn-ea"/>
                        </a:rPr>
                        <a:t> HMM/HOS Fleet</a:t>
                      </a:r>
                      <a:endParaRPr 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ko-KR" altLang="en-US" sz="1400" u="none" strike="noStrike" dirty="0">
                          <a:effectLst/>
                          <a:latin typeface="+mn-ea"/>
                          <a:ea typeface="+mn-ea"/>
                        </a:rPr>
                        <a:t> </a:t>
                      </a:r>
                      <a:r>
                        <a:rPr lang="ko-KR" altLang="en-US" sz="1400" u="none" strike="noStrike" dirty="0" err="1">
                          <a:effectLst/>
                          <a:latin typeface="+mn-ea"/>
                          <a:ea typeface="+mn-ea"/>
                        </a:rPr>
                        <a:t>타선사</a:t>
                      </a:r>
                      <a:endParaRPr lang="ko-KR" alt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9964415"/>
                  </a:ext>
                </a:extLst>
              </a:tr>
              <a:tr h="273630">
                <a:tc>
                  <a:txBody>
                    <a:bodyPr/>
                    <a:lstStyle/>
                    <a:p>
                      <a:pPr algn="l" fontAlgn="ctr"/>
                      <a:r>
                        <a:rPr lang="en-US" sz="1400" u="none" strike="noStrike">
                          <a:effectLst/>
                          <a:latin typeface="+mn-ea"/>
                          <a:ea typeface="+mn-ea"/>
                        </a:rPr>
                        <a:t>Destination Type</a:t>
                      </a:r>
                      <a:endParaRPr lang="en-US" sz="1400" b="0" i="0" u="none" strike="noStrike">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400" u="none" strike="noStrike" dirty="0">
                          <a:effectLst/>
                          <a:latin typeface="+mn-ea"/>
                          <a:ea typeface="+mn-ea"/>
                        </a:rPr>
                        <a:t> E-Mail</a:t>
                      </a:r>
                      <a:endParaRPr 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400" u="none" strike="noStrike" dirty="0">
                          <a:effectLst/>
                          <a:latin typeface="+mn-ea"/>
                          <a:ea typeface="+mn-ea"/>
                        </a:rPr>
                        <a:t> E-Mail</a:t>
                      </a:r>
                      <a:endParaRPr 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9359202"/>
                  </a:ext>
                </a:extLst>
              </a:tr>
              <a:tr h="273630">
                <a:tc>
                  <a:txBody>
                    <a:bodyPr/>
                    <a:lstStyle/>
                    <a:p>
                      <a:pPr algn="l" fontAlgn="ctr"/>
                      <a:r>
                        <a:rPr lang="en-US" sz="1400" u="none" strike="noStrike">
                          <a:effectLst/>
                          <a:latin typeface="+mn-ea"/>
                          <a:ea typeface="+mn-ea"/>
                        </a:rPr>
                        <a:t>Special Access Code</a:t>
                      </a:r>
                      <a:endParaRPr lang="en-US" sz="1400" b="0" i="0" u="none" strike="noStrike">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400" u="none" strike="noStrike" dirty="0">
                          <a:effectLst/>
                          <a:latin typeface="+mn-ea"/>
                          <a:ea typeface="+mn-ea"/>
                        </a:rPr>
                        <a:t> </a:t>
                      </a:r>
                      <a:r>
                        <a:rPr lang="en-US" sz="1400" b="1" u="none" strike="noStrike" dirty="0">
                          <a:effectLst/>
                          <a:latin typeface="+mn-ea"/>
                          <a:ea typeface="+mn-ea"/>
                        </a:rPr>
                        <a:t>28</a:t>
                      </a:r>
                      <a:r>
                        <a:rPr lang="en-US" sz="1400" u="none" strike="noStrike" dirty="0">
                          <a:effectLst/>
                          <a:latin typeface="+mn-ea"/>
                          <a:ea typeface="+mn-ea"/>
                        </a:rPr>
                        <a:t> (Telenor Norway)</a:t>
                      </a:r>
                      <a:endParaRPr 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ko-KR" sz="1400" u="none" strike="noStrike" dirty="0">
                          <a:effectLst/>
                          <a:latin typeface="+mn-ea"/>
                          <a:ea typeface="+mn-ea"/>
                        </a:rPr>
                        <a:t> 28 (STRATOS</a:t>
                      </a:r>
                      <a:r>
                        <a:rPr lang="ko-KR" altLang="en-US" sz="1400" u="none" strike="noStrike" dirty="0">
                          <a:effectLst/>
                          <a:latin typeface="+mn-ea"/>
                          <a:ea typeface="+mn-ea"/>
                        </a:rPr>
                        <a:t>를 사용하는 경우</a:t>
                      </a:r>
                      <a:r>
                        <a:rPr lang="en-US" altLang="ko-KR" sz="1400" u="none" strike="noStrike" dirty="0">
                          <a:effectLst/>
                          <a:latin typeface="+mn-ea"/>
                          <a:ea typeface="+mn-ea"/>
                        </a:rPr>
                        <a:t>)</a:t>
                      </a:r>
                      <a:endParaRPr lang="en-US" altLang="ko-KR"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9531254"/>
                  </a:ext>
                </a:extLst>
              </a:tr>
              <a:tr h="273630">
                <a:tc>
                  <a:txBody>
                    <a:bodyPr/>
                    <a:lstStyle/>
                    <a:p>
                      <a:pPr algn="l" fontAlgn="ctr"/>
                      <a:r>
                        <a:rPr lang="en-US" sz="1400" u="none" strike="noStrike" dirty="0">
                          <a:effectLst/>
                          <a:latin typeface="+mn-ea"/>
                          <a:ea typeface="+mn-ea"/>
                        </a:rPr>
                        <a:t>Station ID</a:t>
                      </a:r>
                      <a:endParaRPr 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ko-KR" sz="1400" u="none" strike="noStrike" dirty="0">
                          <a:effectLst/>
                          <a:latin typeface="+mn-ea"/>
                          <a:ea typeface="+mn-ea"/>
                        </a:rPr>
                        <a:t> </a:t>
                      </a:r>
                      <a:r>
                        <a:rPr lang="en-US" altLang="ko-KR" sz="1400" b="1" u="none" strike="noStrike" dirty="0">
                          <a:solidFill>
                            <a:srgbClr val="0000C4"/>
                          </a:solidFill>
                          <a:effectLst/>
                          <a:latin typeface="+mn-ea"/>
                          <a:ea typeface="+mn-ea"/>
                        </a:rPr>
                        <a:t>004-104-204-304</a:t>
                      </a:r>
                      <a:endParaRPr lang="en-US" altLang="ko-KR" sz="1400" b="1" i="0" u="none" strike="noStrike" dirty="0">
                        <a:solidFill>
                          <a:srgbClr val="0000C4"/>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altLang="ko-KR" sz="1400" u="none" strike="noStrike" dirty="0">
                          <a:effectLst/>
                          <a:latin typeface="+mn-ea"/>
                          <a:ea typeface="+mn-ea"/>
                        </a:rPr>
                        <a:t> 012-112-212-312</a:t>
                      </a:r>
                      <a:endParaRPr lang="en-US" altLang="ko-KR"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2018844"/>
                  </a:ext>
                </a:extLst>
              </a:tr>
              <a:tr h="273630">
                <a:tc>
                  <a:txBody>
                    <a:bodyPr/>
                    <a:lstStyle/>
                    <a:p>
                      <a:pPr algn="l" fontAlgn="ctr"/>
                      <a:r>
                        <a:rPr lang="en-US" sz="1400" u="none" strike="noStrike">
                          <a:effectLst/>
                          <a:latin typeface="+mn-ea"/>
                          <a:ea typeface="+mn-ea"/>
                        </a:rPr>
                        <a:t>Address</a:t>
                      </a:r>
                      <a:endParaRPr lang="en-US" sz="1400" b="0" i="0" u="none" strike="noStrike">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ctr"/>
                      <a:r>
                        <a:rPr lang="en-US" altLang="ko-KR" sz="1400" u="none" strike="noStrike" dirty="0">
                          <a:effectLst/>
                          <a:latin typeface="+mn-ea"/>
                          <a:ea typeface="+mn-ea"/>
                        </a:rPr>
                        <a:t> </a:t>
                      </a:r>
                      <a:r>
                        <a:rPr lang="en-US" altLang="ko-KR" sz="1400" u="none" strike="noStrike" dirty="0" err="1">
                          <a:effectLst/>
                          <a:latin typeface="+mn-ea"/>
                          <a:ea typeface="+mn-ea"/>
                        </a:rPr>
                        <a:t>ssas@shipowner</a:t>
                      </a:r>
                      <a:r>
                        <a:rPr lang="en-US" altLang="ko-KR" sz="1400" u="none" strike="noStrike" dirty="0">
                          <a:effectLst/>
                          <a:latin typeface="+mn-ea"/>
                          <a:ea typeface="+mn-ea"/>
                        </a:rPr>
                        <a:t>, </a:t>
                      </a:r>
                      <a:r>
                        <a:rPr lang="ko-KR" altLang="en-US" sz="1400" u="none" strike="noStrike" dirty="0">
                          <a:effectLst/>
                          <a:latin typeface="+mn-ea"/>
                          <a:ea typeface="+mn-ea"/>
                        </a:rPr>
                        <a:t>회사 </a:t>
                      </a:r>
                      <a:r>
                        <a:rPr lang="en-US" altLang="ko-KR" sz="1400" u="none" strike="noStrike" dirty="0">
                          <a:effectLst/>
                          <a:latin typeface="+mn-ea"/>
                          <a:ea typeface="+mn-ea"/>
                        </a:rPr>
                        <a:t>CSO </a:t>
                      </a:r>
                      <a:r>
                        <a:rPr lang="ko-KR" altLang="en-US" sz="1400" u="none" strike="noStrike" dirty="0">
                          <a:effectLst/>
                          <a:latin typeface="+mn-ea"/>
                          <a:ea typeface="+mn-ea"/>
                        </a:rPr>
                        <a:t>및 담당자 메일주소</a:t>
                      </a:r>
                      <a:endParaRPr lang="ko-KR" altLang="en-US" sz="1400" b="0" i="0" u="none" strike="noStrike" dirty="0">
                        <a:solidFill>
                          <a:srgbClr val="000000"/>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469032813"/>
                  </a:ext>
                </a:extLst>
              </a:tr>
            </a:tbl>
          </a:graphicData>
        </a:graphic>
      </p:graphicFrame>
      <p:pic>
        <p:nvPicPr>
          <p:cNvPr id="16" name="그림 15"/>
          <p:cNvPicPr>
            <a:picLocks noChangeAspect="1"/>
          </p:cNvPicPr>
          <p:nvPr/>
        </p:nvPicPr>
        <p:blipFill>
          <a:blip r:embed="rId2"/>
          <a:stretch>
            <a:fillRect/>
          </a:stretch>
        </p:blipFill>
        <p:spPr>
          <a:xfrm>
            <a:off x="3560761" y="4788743"/>
            <a:ext cx="3571875" cy="1123950"/>
          </a:xfrm>
          <a:prstGeom prst="rect">
            <a:avLst/>
          </a:prstGeom>
          <a:ln w="3175">
            <a:solidFill>
              <a:schemeClr val="tx1"/>
            </a:solidFill>
          </a:ln>
        </p:spPr>
      </p:pic>
    </p:spTree>
    <p:extLst>
      <p:ext uri="{BB962C8B-B14F-4D97-AF65-F5344CB8AC3E}">
        <p14:creationId xmlns:p14="http://schemas.microsoft.com/office/powerpoint/2010/main" val="32951361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표 8"/>
          <p:cNvGraphicFramePr>
            <a:graphicFrameLocks noGrp="1"/>
          </p:cNvGraphicFramePr>
          <p:nvPr>
            <p:extLst>
              <p:ext uri="{D42A27DB-BD31-4B8C-83A1-F6EECF244321}">
                <p14:modId xmlns:p14="http://schemas.microsoft.com/office/powerpoint/2010/main" val="505773445"/>
              </p:ext>
            </p:extLst>
          </p:nvPr>
        </p:nvGraphicFramePr>
        <p:xfrm>
          <a:off x="306140" y="775900"/>
          <a:ext cx="9937104" cy="3076595"/>
        </p:xfrm>
        <a:graphic>
          <a:graphicData uri="http://schemas.openxmlformats.org/drawingml/2006/table">
            <a:tbl>
              <a:tblPr firstRow="1" bandRow="1">
                <a:tableStyleId>{5C22544A-7EE6-4342-B048-85BDC9FD1C3A}</a:tableStyleId>
              </a:tblPr>
              <a:tblGrid>
                <a:gridCol w="1931390">
                  <a:extLst>
                    <a:ext uri="{9D8B030D-6E8A-4147-A177-3AD203B41FA5}">
                      <a16:colId xmlns:a16="http://schemas.microsoft.com/office/drawing/2014/main" val="20000"/>
                    </a:ext>
                  </a:extLst>
                </a:gridCol>
                <a:gridCol w="1380978">
                  <a:extLst>
                    <a:ext uri="{9D8B030D-6E8A-4147-A177-3AD203B41FA5}">
                      <a16:colId xmlns:a16="http://schemas.microsoft.com/office/drawing/2014/main" val="20001"/>
                    </a:ext>
                  </a:extLst>
                </a:gridCol>
                <a:gridCol w="1195721">
                  <a:extLst>
                    <a:ext uri="{9D8B030D-6E8A-4147-A177-3AD203B41FA5}">
                      <a16:colId xmlns:a16="http://schemas.microsoft.com/office/drawing/2014/main" val="20002"/>
                    </a:ext>
                  </a:extLst>
                </a:gridCol>
                <a:gridCol w="2116648">
                  <a:extLst>
                    <a:ext uri="{9D8B030D-6E8A-4147-A177-3AD203B41FA5}">
                      <a16:colId xmlns:a16="http://schemas.microsoft.com/office/drawing/2014/main" val="20003"/>
                    </a:ext>
                  </a:extLst>
                </a:gridCol>
                <a:gridCol w="551235">
                  <a:extLst>
                    <a:ext uri="{9D8B030D-6E8A-4147-A177-3AD203B41FA5}">
                      <a16:colId xmlns:a16="http://schemas.microsoft.com/office/drawing/2014/main" val="20004"/>
                    </a:ext>
                  </a:extLst>
                </a:gridCol>
                <a:gridCol w="2761132">
                  <a:extLst>
                    <a:ext uri="{9D8B030D-6E8A-4147-A177-3AD203B41FA5}">
                      <a16:colId xmlns:a16="http://schemas.microsoft.com/office/drawing/2014/main" val="20005"/>
                    </a:ext>
                  </a:extLst>
                </a:gridCol>
              </a:tblGrid>
              <a:tr h="432000">
                <a:tc gridSpan="6">
                  <a:txBody>
                    <a:bodyPr/>
                    <a:lstStyle/>
                    <a:p>
                      <a:pPr latinLnBrk="1"/>
                      <a:r>
                        <a:rPr lang="en-US" altLang="ko-KR" sz="2000" b="1" dirty="0" smtClean="0">
                          <a:solidFill>
                            <a:srgbClr val="0000FF"/>
                          </a:solidFill>
                          <a:latin typeface="+mn-ea"/>
                          <a:ea typeface="+mn-ea"/>
                          <a:hlinkClick r:id="" action="ppaction://noaction"/>
                        </a:rPr>
                        <a:t>Q1</a:t>
                      </a:r>
                      <a:endParaRPr lang="ko-KR" altLang="en-US" sz="2000" b="1" dirty="0">
                        <a:solidFill>
                          <a:srgbClr val="0000FF"/>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432000">
                <a:tc gridSpan="6">
                  <a:txBody>
                    <a:bodyPr/>
                    <a:lstStyle/>
                    <a:p>
                      <a:pPr latinLnBrk="1"/>
                      <a:r>
                        <a:rPr lang="ko-KR" altLang="en-US" sz="1600" b="1" dirty="0" smtClean="0">
                          <a:latin typeface="+mn-ea"/>
                          <a:ea typeface="+mn-ea"/>
                        </a:rPr>
                        <a:t>다음 중 한국 국적 선박의 </a:t>
                      </a:r>
                      <a:r>
                        <a:rPr lang="en-US" altLang="ko-KR" sz="1600" b="1" dirty="0" smtClean="0">
                          <a:latin typeface="+mn-ea"/>
                          <a:ea typeface="+mn-ea"/>
                        </a:rPr>
                        <a:t>MMSI</a:t>
                      </a:r>
                      <a:r>
                        <a:rPr lang="ko-KR" altLang="en-US" sz="1600" b="1" dirty="0" smtClean="0">
                          <a:latin typeface="+mn-ea"/>
                          <a:ea typeface="+mn-ea"/>
                        </a:rPr>
                        <a:t>인 것은</a:t>
                      </a:r>
                      <a:r>
                        <a:rPr lang="en-US" altLang="ko-KR" sz="1600" b="1" dirty="0" smtClean="0">
                          <a:latin typeface="+mn-ea"/>
                          <a:ea typeface="+mn-ea"/>
                        </a:rPr>
                        <a:t>?</a:t>
                      </a:r>
                      <a:endParaRPr lang="ko-KR" altLang="en-US" sz="1600" b="1" dirty="0">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a:p>
                  </a:txBody>
                  <a:tcPr/>
                </a:tc>
                <a:extLst>
                  <a:ext uri="{0D108BD9-81ED-4DB2-BD59-A6C34878D82A}">
                    <a16:rowId xmlns:a16="http://schemas.microsoft.com/office/drawing/2014/main" val="10001"/>
                  </a:ext>
                </a:extLst>
              </a:tr>
              <a:tr h="432000">
                <a:tc gridSpan="2">
                  <a:txBody>
                    <a:bodyPr/>
                    <a:lstStyle/>
                    <a:p>
                      <a:pPr latinLnBrk="1"/>
                      <a:r>
                        <a:rPr lang="en-US" altLang="ko-KR" sz="1600" b="1" dirty="0" smtClean="0">
                          <a:latin typeface="+mn-ea"/>
                          <a:ea typeface="+mn-ea"/>
                        </a:rPr>
                        <a:t>□ 440123000</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latinLnBrk="1"/>
                      <a:r>
                        <a:rPr kumimoji="0" lang="en-US" altLang="ko-KR" sz="1600" b="1" dirty="0" smtClean="0">
                          <a:latin typeface="+mn-ea"/>
                          <a:ea typeface="+mn-ea"/>
                          <a:cs typeface="Times New Roman" pitchFamily="18" charset="0"/>
                        </a:rPr>
                        <a:t>□ 044001143 </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latinLnBrk="1"/>
                      <a:r>
                        <a:rPr lang="en-US" altLang="ko-KR" sz="1600" b="1" dirty="0" smtClean="0">
                          <a:latin typeface="+mn-ea"/>
                          <a:ea typeface="+mn-ea"/>
                        </a:rPr>
                        <a:t>□ 004401004</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2"/>
                  </a:ext>
                </a:extLst>
              </a:tr>
              <a:tr h="484595">
                <a:tc gridSpan="6">
                  <a:txBody>
                    <a:bodyPr/>
                    <a:lstStyle/>
                    <a:p>
                      <a:pPr marL="0" marR="0" indent="0" algn="l" defTabSz="914324"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다음 중 </a:t>
                      </a:r>
                      <a:r>
                        <a:rPr lang="en-US" altLang="ko-KR" sz="1600" b="1" dirty="0" smtClean="0">
                          <a:solidFill>
                            <a:schemeClr val="tx1"/>
                          </a:solidFill>
                          <a:latin typeface="+mn-ea"/>
                          <a:ea typeface="+mn-ea"/>
                        </a:rPr>
                        <a:t>South Africa</a:t>
                      </a:r>
                      <a:r>
                        <a:rPr lang="ko-KR" altLang="en-US" sz="1600" b="1" dirty="0" smtClean="0">
                          <a:solidFill>
                            <a:schemeClr val="tx1"/>
                          </a:solidFill>
                          <a:latin typeface="+mn-ea"/>
                          <a:ea typeface="+mn-ea"/>
                        </a:rPr>
                        <a:t>의 </a:t>
                      </a:r>
                      <a:r>
                        <a:rPr lang="ko-KR" altLang="en-US" sz="1600" b="1" dirty="0" err="1" smtClean="0">
                          <a:solidFill>
                            <a:schemeClr val="tx1"/>
                          </a:solidFill>
                          <a:latin typeface="+mn-ea"/>
                          <a:ea typeface="+mn-ea"/>
                        </a:rPr>
                        <a:t>육상국의</a:t>
                      </a:r>
                      <a:r>
                        <a:rPr lang="ko-KR" altLang="en-US" sz="1600" b="1" dirty="0" smtClean="0">
                          <a:solidFill>
                            <a:schemeClr val="tx1"/>
                          </a:solidFill>
                          <a:latin typeface="+mn-ea"/>
                          <a:ea typeface="+mn-ea"/>
                        </a:rPr>
                        <a:t> </a:t>
                      </a:r>
                      <a:r>
                        <a:rPr lang="en-US" altLang="ko-KR" sz="1600" b="1" dirty="0" smtClean="0">
                          <a:solidFill>
                            <a:schemeClr val="tx1"/>
                          </a:solidFill>
                          <a:latin typeface="+mn-ea"/>
                          <a:ea typeface="+mn-ea"/>
                        </a:rPr>
                        <a:t>MMSI No.</a:t>
                      </a:r>
                      <a:r>
                        <a:rPr lang="ko-KR" altLang="en-US" sz="1600" b="1" dirty="0" smtClean="0">
                          <a:solidFill>
                            <a:schemeClr val="tx1"/>
                          </a:solidFill>
                          <a:latin typeface="+mn-ea"/>
                          <a:ea typeface="+mn-ea"/>
                        </a:rPr>
                        <a:t>는</a:t>
                      </a:r>
                      <a:r>
                        <a:rPr lang="en-US" altLang="ko-KR" sz="1600" b="1" dirty="0" smtClean="0">
                          <a:solidFill>
                            <a:schemeClr val="tx1"/>
                          </a:solidFill>
                          <a:latin typeface="+mn-ea"/>
                          <a:ea typeface="+mn-ea"/>
                        </a:rPr>
                        <a:t>?</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dirty="0">
                        <a:latin typeface="+mn-ea"/>
                        <a:ea typeface="+mn-ea"/>
                      </a:endParaRPr>
                    </a:p>
                  </a:txBody>
                  <a:tcPr/>
                </a:tc>
                <a:tc hMerge="1">
                  <a:txBody>
                    <a:bodyPr/>
                    <a:lstStyle/>
                    <a:p>
                      <a:pPr latinLnBrk="1"/>
                      <a:endParaRPr lang="ko-KR" altLang="en-US"/>
                    </a:p>
                  </a:txBody>
                  <a:tcPr/>
                </a:tc>
                <a:tc hMerge="1">
                  <a:txBody>
                    <a:bodyPr/>
                    <a:lstStyle/>
                    <a:p>
                      <a:pPr latinLnBrk="1"/>
                      <a:endParaRPr lang="ko-KR" altLang="en-US" dirty="0">
                        <a:latin typeface="+mn-ea"/>
                        <a:ea typeface="+mn-ea"/>
                      </a:endParaRPr>
                    </a:p>
                  </a:txBody>
                  <a:tcPr/>
                </a:tc>
                <a:tc hMerge="1">
                  <a:txBody>
                    <a:bodyPr/>
                    <a:lstStyle/>
                    <a:p>
                      <a:pPr latinLnBrk="1"/>
                      <a:endParaRPr lang="ko-KR" altLang="en-US"/>
                    </a:p>
                  </a:txBody>
                  <a:tcPr/>
                </a:tc>
                <a:extLst>
                  <a:ext uri="{0D108BD9-81ED-4DB2-BD59-A6C34878D82A}">
                    <a16:rowId xmlns:a16="http://schemas.microsoft.com/office/drawing/2014/main" val="10003"/>
                  </a:ext>
                </a:extLst>
              </a:tr>
              <a:tr h="432000">
                <a:tc gridSpan="2">
                  <a:txBody>
                    <a:bodyPr/>
                    <a:lstStyle/>
                    <a:p>
                      <a:pPr latinLnBrk="1"/>
                      <a:r>
                        <a:rPr lang="en-US" altLang="ko-KR" sz="1600" b="1" dirty="0" smtClean="0">
                          <a:latin typeface="+mn-ea"/>
                          <a:ea typeface="+mn-ea"/>
                        </a:rPr>
                        <a:t>□ 006010001</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latinLnBrk="1"/>
                      <a:r>
                        <a:rPr kumimoji="0" lang="en-US" altLang="ko-KR" sz="1600" b="1" dirty="0" smtClean="0">
                          <a:latin typeface="+mn-ea"/>
                          <a:ea typeface="+mn-ea"/>
                          <a:cs typeface="Times New Roman" pitchFamily="18" charset="0"/>
                        </a:rPr>
                        <a:t>□ 060101143 </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latinLnBrk="1"/>
                      <a:r>
                        <a:rPr lang="en-US" altLang="ko-KR" sz="1600" b="1" dirty="0" smtClean="0">
                          <a:latin typeface="+mn-ea"/>
                          <a:ea typeface="+mn-ea"/>
                        </a:rPr>
                        <a:t>□ 601123000</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4"/>
                  </a:ext>
                </a:extLst>
              </a:tr>
              <a:tr h="432000">
                <a:tc gridSpan="6">
                  <a:txBody>
                    <a:bodyPr/>
                    <a:lstStyle/>
                    <a:p>
                      <a:pPr marL="0" marR="0" indent="0" algn="l" defTabSz="914324"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다음 중 </a:t>
                      </a:r>
                      <a:r>
                        <a:rPr lang="en-US" altLang="ko-KR" sz="1600" b="1" dirty="0" smtClean="0">
                          <a:solidFill>
                            <a:schemeClr val="tx1"/>
                          </a:solidFill>
                          <a:latin typeface="+mn-ea"/>
                          <a:ea typeface="+mn-ea"/>
                        </a:rPr>
                        <a:t>MMSI No. </a:t>
                      </a:r>
                      <a:r>
                        <a:rPr lang="ko-KR" altLang="en-US" sz="1600" b="1" dirty="0" smtClean="0">
                          <a:solidFill>
                            <a:schemeClr val="tx1"/>
                          </a:solidFill>
                          <a:latin typeface="+mn-ea"/>
                          <a:ea typeface="+mn-ea"/>
                        </a:rPr>
                        <a:t>가 없는 것은</a:t>
                      </a:r>
                      <a:r>
                        <a:rPr lang="en-US" altLang="ko-KR" sz="1600" b="1" dirty="0" smtClean="0">
                          <a:solidFill>
                            <a:schemeClr val="tx1"/>
                          </a:solidFill>
                          <a:latin typeface="+mn-ea"/>
                          <a:ea typeface="+mn-ea"/>
                        </a:rPr>
                        <a:t>?</a:t>
                      </a:r>
                      <a:endParaRPr lang="ko-KR" altLang="en-US" sz="1600" b="1" dirty="0" smtClean="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5"/>
                  </a:ext>
                </a:extLst>
              </a:tr>
              <a:tr h="432000">
                <a:tc>
                  <a:txBody>
                    <a:bodyPr/>
                    <a:lstStyle/>
                    <a:p>
                      <a:pPr latinLnBrk="1"/>
                      <a:r>
                        <a:rPr lang="en-US" altLang="ko-KR" sz="1600" b="1" dirty="0" smtClean="0">
                          <a:latin typeface="+mn-ea"/>
                          <a:ea typeface="+mn-ea"/>
                        </a:rPr>
                        <a:t>□ EPIRB</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latinLnBrk="1"/>
                      <a:r>
                        <a:rPr kumimoji="0" lang="en-US" altLang="ko-KR" sz="1600" b="1" dirty="0" smtClean="0">
                          <a:latin typeface="+mn-ea"/>
                          <a:ea typeface="+mn-ea"/>
                          <a:cs typeface="Times New Roman" pitchFamily="18" charset="0"/>
                        </a:rPr>
                        <a:t>□ VHF, MF/HF </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sz="20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324" rtl="0" eaLnBrk="1" fontAlgn="auto" latinLnBrk="1" hangingPunct="1">
                        <a:lnSpc>
                          <a:spcPct val="100000"/>
                        </a:lnSpc>
                        <a:spcBef>
                          <a:spcPts val="0"/>
                        </a:spcBef>
                        <a:spcAft>
                          <a:spcPts val="0"/>
                        </a:spcAft>
                        <a:buClrTx/>
                        <a:buSzTx/>
                        <a:buFontTx/>
                        <a:buNone/>
                        <a:tabLst/>
                        <a:defRPr/>
                      </a:pPr>
                      <a:r>
                        <a:rPr kumimoji="0" lang="en-US" altLang="ko-KR" sz="1600" b="1" dirty="0" smtClean="0">
                          <a:latin typeface="+mn-ea"/>
                          <a:ea typeface="+mn-ea"/>
                          <a:cs typeface="Times New Roman" pitchFamily="18" charset="0"/>
                        </a:rPr>
                        <a:t>□ AIS</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sz="20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smtClean="0">
                          <a:latin typeface="+mn-ea"/>
                          <a:ea typeface="+mn-ea"/>
                        </a:rPr>
                        <a:t>□ </a:t>
                      </a:r>
                      <a:r>
                        <a:rPr lang="en-US" altLang="ko-KR" sz="1600" b="1" dirty="0" err="1" smtClean="0">
                          <a:latin typeface="+mn-ea"/>
                          <a:ea typeface="+mn-ea"/>
                        </a:rPr>
                        <a:t>Inmarsat</a:t>
                      </a:r>
                      <a:r>
                        <a:rPr lang="en-US" altLang="ko-KR" sz="1600" b="1" dirty="0" smtClean="0">
                          <a:latin typeface="+mn-ea"/>
                          <a:ea typeface="+mn-ea"/>
                        </a:rPr>
                        <a:t>-C</a:t>
                      </a:r>
                      <a:endParaRPr lang="ko-KR" altLang="en-US" sz="16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4" name="슬라이드 번호 개체 틀 6"/>
          <p:cNvSpPr>
            <a:spLocks noGrp="1"/>
          </p:cNvSpPr>
          <p:nvPr>
            <p:ph type="sldNum" sz="quarter" idx="4"/>
          </p:nvPr>
        </p:nvSpPr>
        <p:spPr>
          <a:prstGeom prst="rect">
            <a:avLst/>
          </a:prstGeom>
        </p:spPr>
        <p:txBody>
          <a:bodyPr/>
          <a:lstStyle/>
          <a:p>
            <a:fld id="{31095832-68CD-478A-AD98-E2BAD6DB9178}" type="slidenum">
              <a:rPr lang="ko-KR" altLang="en-US" smtClean="0"/>
              <a:pPr/>
              <a:t>11</a:t>
            </a:fld>
            <a:endParaRPr lang="ko-KR" altLang="en-US" dirty="0"/>
          </a:p>
        </p:txBody>
      </p:sp>
      <p:sp>
        <p:nvSpPr>
          <p:cNvPr id="6" name="직사각형 5"/>
          <p:cNvSpPr/>
          <p:nvPr/>
        </p:nvSpPr>
        <p:spPr>
          <a:xfrm>
            <a:off x="0" y="0"/>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graphicFrame>
        <p:nvGraphicFramePr>
          <p:cNvPr id="2" name="표 1"/>
          <p:cNvGraphicFramePr>
            <a:graphicFrameLocks noGrp="1"/>
          </p:cNvGraphicFramePr>
          <p:nvPr>
            <p:extLst/>
          </p:nvPr>
        </p:nvGraphicFramePr>
        <p:xfrm>
          <a:off x="306140" y="4132352"/>
          <a:ext cx="9937103" cy="3063240"/>
        </p:xfrm>
        <a:graphic>
          <a:graphicData uri="http://schemas.openxmlformats.org/drawingml/2006/table">
            <a:tbl>
              <a:tblPr firstRow="1" bandRow="1">
                <a:tableStyleId>{5C22544A-7EE6-4342-B048-85BDC9FD1C3A}</a:tableStyleId>
              </a:tblPr>
              <a:tblGrid>
                <a:gridCol w="2590207">
                  <a:extLst>
                    <a:ext uri="{9D8B030D-6E8A-4147-A177-3AD203B41FA5}">
                      <a16:colId xmlns:a16="http://schemas.microsoft.com/office/drawing/2014/main" val="3467346371"/>
                    </a:ext>
                  </a:extLst>
                </a:gridCol>
                <a:gridCol w="1836724">
                  <a:extLst>
                    <a:ext uri="{9D8B030D-6E8A-4147-A177-3AD203B41FA5}">
                      <a16:colId xmlns:a16="http://schemas.microsoft.com/office/drawing/2014/main" val="411157006"/>
                    </a:ext>
                  </a:extLst>
                </a:gridCol>
                <a:gridCol w="1836724">
                  <a:extLst>
                    <a:ext uri="{9D8B030D-6E8A-4147-A177-3AD203B41FA5}">
                      <a16:colId xmlns:a16="http://schemas.microsoft.com/office/drawing/2014/main" val="754269116"/>
                    </a:ext>
                  </a:extLst>
                </a:gridCol>
                <a:gridCol w="1836724">
                  <a:extLst>
                    <a:ext uri="{9D8B030D-6E8A-4147-A177-3AD203B41FA5}">
                      <a16:colId xmlns:a16="http://schemas.microsoft.com/office/drawing/2014/main" val="979087562"/>
                    </a:ext>
                  </a:extLst>
                </a:gridCol>
                <a:gridCol w="1836724">
                  <a:extLst>
                    <a:ext uri="{9D8B030D-6E8A-4147-A177-3AD203B41FA5}">
                      <a16:colId xmlns:a16="http://schemas.microsoft.com/office/drawing/2014/main" val="1131876932"/>
                    </a:ext>
                  </a:extLst>
                </a:gridCol>
              </a:tblGrid>
              <a:tr h="370840">
                <a:tc gridSpan="5">
                  <a:txBody>
                    <a:bodyPr/>
                    <a:lstStyle/>
                    <a:p>
                      <a:pPr latinLnBrk="1"/>
                      <a:r>
                        <a:rPr lang="en-US" altLang="ko-KR" sz="2000" dirty="0" smtClean="0">
                          <a:solidFill>
                            <a:srgbClr val="0000FF"/>
                          </a:solidFill>
                          <a:latin typeface="+mn-ea"/>
                          <a:ea typeface="+mn-ea"/>
                        </a:rPr>
                        <a:t>Q2</a:t>
                      </a:r>
                      <a:r>
                        <a:rPr lang="en-US" altLang="ko-KR" sz="1600" dirty="0" smtClean="0">
                          <a:solidFill>
                            <a:schemeClr val="tx1"/>
                          </a:solidFill>
                          <a:latin typeface="+mn-ea"/>
                          <a:ea typeface="+mn-ea"/>
                        </a:rPr>
                        <a:t>. If ships are operating in the sea area A3 and also adopt the RMSS solution, </a:t>
                      </a:r>
                      <a:br>
                        <a:rPr lang="en-US" altLang="ko-KR" sz="1600" dirty="0" smtClean="0">
                          <a:solidFill>
                            <a:schemeClr val="tx1"/>
                          </a:solidFill>
                          <a:latin typeface="+mn-ea"/>
                          <a:ea typeface="+mn-ea"/>
                        </a:rPr>
                      </a:br>
                      <a:r>
                        <a:rPr lang="en-US" altLang="ko-KR" sz="1600" dirty="0" smtClean="0">
                          <a:solidFill>
                            <a:schemeClr val="tx1"/>
                          </a:solidFill>
                          <a:latin typeface="+mn-ea"/>
                          <a:ea typeface="+mn-ea"/>
                        </a:rPr>
                        <a:t>       most ships choose the  (Check off all boxes that apply)</a:t>
                      </a:r>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5986766"/>
                  </a:ext>
                </a:extLst>
              </a:tr>
              <a:tr h="370840">
                <a:tc>
                  <a:txBody>
                    <a:bodyPr/>
                    <a:lstStyle/>
                    <a:p>
                      <a:pPr algn="ct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smtClean="0">
                          <a:solidFill>
                            <a:schemeClr val="tx1"/>
                          </a:solidFill>
                          <a:latin typeface="+mn-ea"/>
                          <a:ea typeface="+mn-ea"/>
                        </a:rPr>
                        <a:t>VHF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smtClean="0">
                          <a:solidFill>
                            <a:schemeClr val="tx1"/>
                          </a:solidFill>
                          <a:latin typeface="+mn-ea"/>
                          <a:ea typeface="+mn-ea"/>
                        </a:rPr>
                        <a:t>MF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smtClean="0">
                          <a:solidFill>
                            <a:schemeClr val="tx1"/>
                          </a:solidFill>
                          <a:latin typeface="+mn-ea"/>
                          <a:ea typeface="+mn-ea"/>
                        </a:rPr>
                        <a:t>MF/HF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smtClean="0">
                          <a:solidFill>
                            <a:schemeClr val="tx1"/>
                          </a:solidFill>
                          <a:latin typeface="+mn-ea"/>
                          <a:ea typeface="+mn-ea"/>
                        </a:rPr>
                        <a:t>RMSS</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2491763"/>
                  </a:ext>
                </a:extLst>
              </a:tr>
              <a:tr h="370840">
                <a:tc>
                  <a:txBody>
                    <a:bodyPr/>
                    <a:lstStyle/>
                    <a:p>
                      <a:pPr algn="l" latinLnBrk="1"/>
                      <a:r>
                        <a:rPr lang="en-US" altLang="ko-KR" sz="1600" b="1" dirty="0" smtClean="0">
                          <a:solidFill>
                            <a:schemeClr val="tx1"/>
                          </a:solidFill>
                          <a:latin typeface="+mn-ea"/>
                          <a:ea typeface="+mn-ea"/>
                        </a:rPr>
                        <a:t>Primary system</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994975"/>
                  </a:ext>
                </a:extLst>
              </a:tr>
              <a:tr h="370840">
                <a:tc>
                  <a:txBody>
                    <a:bodyPr/>
                    <a:lstStyle/>
                    <a:p>
                      <a:pPr algn="l" latinLnBrk="1"/>
                      <a:r>
                        <a:rPr lang="en-US" altLang="ko-KR" sz="1600" b="1" dirty="0" smtClean="0">
                          <a:solidFill>
                            <a:schemeClr val="tx1"/>
                          </a:solidFill>
                          <a:latin typeface="+mn-ea"/>
                          <a:ea typeface="+mn-ea"/>
                        </a:rPr>
                        <a:t>Duplicated system</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287587"/>
                  </a:ext>
                </a:extLst>
              </a:tr>
              <a:tr h="370840">
                <a:tc gridSpan="5">
                  <a:txBody>
                    <a:bodyPr/>
                    <a:lstStyle/>
                    <a:p>
                      <a:pPr latinLnBrk="1"/>
                      <a:r>
                        <a:rPr lang="en-US" altLang="ko-KR" sz="1600" b="1" dirty="0" smtClean="0">
                          <a:solidFill>
                            <a:schemeClr val="tx1"/>
                          </a:solidFill>
                          <a:latin typeface="+mn-ea"/>
                          <a:ea typeface="+mn-ea"/>
                        </a:rPr>
                        <a:t>Maintenance options;</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 </a:t>
                      </a:r>
                      <a:r>
                        <a:rPr lang="en-US" altLang="ko-KR" sz="1600" b="1" dirty="0" smtClean="0">
                          <a:solidFill>
                            <a:schemeClr val="tx1"/>
                          </a:solidFill>
                          <a:latin typeface="+mn-ea"/>
                          <a:ea typeface="+mn-ea"/>
                        </a:rPr>
                        <a:t>duplication of equipment</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 </a:t>
                      </a:r>
                      <a:r>
                        <a:rPr lang="en-US" altLang="ko-KR" sz="1600" b="1" dirty="0" smtClean="0">
                          <a:solidFill>
                            <a:schemeClr val="tx1"/>
                          </a:solidFill>
                          <a:latin typeface="+mn-ea"/>
                          <a:ea typeface="+mn-ea"/>
                        </a:rPr>
                        <a:t>shore-based maintenance</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 </a:t>
                      </a:r>
                      <a:r>
                        <a:rPr lang="en-US" altLang="ko-KR" sz="1600" b="1" dirty="0" smtClean="0">
                          <a:solidFill>
                            <a:schemeClr val="tx1"/>
                          </a:solidFill>
                          <a:latin typeface="+mn-ea"/>
                          <a:ea typeface="+mn-ea"/>
                        </a:rPr>
                        <a:t>at sea maintenance</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smtClean="0">
                          <a:solidFill>
                            <a:schemeClr val="tx1"/>
                          </a:solidFill>
                          <a:latin typeface="+mn-ea"/>
                          <a:ea typeface="+mn-ea"/>
                        </a:rPr>
                        <a:t>□ </a:t>
                      </a:r>
                      <a:r>
                        <a:rPr lang="en-US" altLang="ko-KR" sz="1600" b="1" dirty="0" smtClean="0">
                          <a:solidFill>
                            <a:schemeClr val="tx1"/>
                          </a:solidFill>
                          <a:latin typeface="+mn-ea"/>
                          <a:ea typeface="+mn-ea"/>
                        </a:rPr>
                        <a:t>at sea maintenance &amp; duplication of equipment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9375973"/>
                  </a:ext>
                </a:extLst>
              </a:tr>
            </a:tbl>
          </a:graphicData>
        </a:graphic>
      </p:graphicFrame>
    </p:spTree>
    <p:extLst>
      <p:ext uri="{BB962C8B-B14F-4D97-AF65-F5344CB8AC3E}">
        <p14:creationId xmlns:p14="http://schemas.microsoft.com/office/powerpoint/2010/main" val="87385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3656313769"/>
              </p:ext>
            </p:extLst>
          </p:nvPr>
        </p:nvGraphicFramePr>
        <p:xfrm>
          <a:off x="546767" y="1795827"/>
          <a:ext cx="9768285" cy="5169872"/>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650726">
                <a:tc>
                  <a:txBody>
                    <a:bodyPr/>
                    <a:lstStyle/>
                    <a:p>
                      <a:pPr latinLnBrk="1"/>
                      <a:r>
                        <a:rPr lang="en-US" altLang="ko-KR" sz="2000" b="1" dirty="0" smtClean="0">
                          <a:solidFill>
                            <a:schemeClr val="tx1"/>
                          </a:solidFill>
                          <a:effectLst/>
                          <a:latin typeface="+mn-ea"/>
                          <a:ea typeface="+mn-ea"/>
                        </a:rPr>
                        <a:t>SSAS Button Test</a:t>
                      </a:r>
                    </a:p>
                    <a:p>
                      <a:pPr latinLnBrk="1"/>
                      <a:endParaRPr lang="en-US" altLang="ko-KR" sz="1800" b="0" dirty="0" smtClean="0">
                        <a:solidFill>
                          <a:schemeClr val="tx1"/>
                        </a:solidFill>
                        <a:effectLst/>
                        <a:latin typeface="+mn-ea"/>
                        <a:ea typeface="+mn-ea"/>
                      </a:endParaRPr>
                    </a:p>
                    <a:p>
                      <a:pPr lvl="0" latinLnBrk="1"/>
                      <a:r>
                        <a:rPr lang="en-US" altLang="ko-KR" sz="1800" b="0" kern="1200" dirty="0" smtClean="0">
                          <a:solidFill>
                            <a:schemeClr val="tx1"/>
                          </a:solidFill>
                          <a:effectLst/>
                          <a:latin typeface="+mn-ea"/>
                          <a:ea typeface="+mn-ea"/>
                          <a:cs typeface="+mn-cs"/>
                        </a:rPr>
                        <a:t>1.   </a:t>
                      </a:r>
                      <a:r>
                        <a:rPr lang="en-US" altLang="ko-KR" sz="1800" b="1" kern="1200" dirty="0" smtClean="0">
                          <a:solidFill>
                            <a:schemeClr val="tx1"/>
                          </a:solidFill>
                          <a:effectLst/>
                          <a:latin typeface="+mn-ea"/>
                          <a:ea typeface="+mn-ea"/>
                          <a:cs typeface="+mn-cs"/>
                        </a:rPr>
                        <a:t>SSAS MANAGER MODE ENABLED </a:t>
                      </a:r>
                      <a:r>
                        <a:rPr lang="ko-KR" altLang="ko-KR" sz="1800" b="0" kern="1200" dirty="0" smtClean="0">
                          <a:solidFill>
                            <a:schemeClr val="tx1"/>
                          </a:solidFill>
                          <a:effectLst/>
                          <a:latin typeface="+mn-ea"/>
                          <a:ea typeface="+mn-ea"/>
                          <a:cs typeface="+mn-cs"/>
                        </a:rPr>
                        <a:t>화면</a:t>
                      </a:r>
                      <a:r>
                        <a:rPr lang="ko-KR" altLang="en-US" sz="1800" b="0" kern="1200" dirty="0" smtClean="0">
                          <a:solidFill>
                            <a:schemeClr val="tx1"/>
                          </a:solidFill>
                          <a:effectLst/>
                          <a:latin typeface="+mn-ea"/>
                          <a:ea typeface="+mn-ea"/>
                          <a:cs typeface="+mn-cs"/>
                        </a:rPr>
                        <a:t>으로 설정하고 </a:t>
                      </a:r>
                      <a:r>
                        <a:rPr lang="en-US" altLang="ko-KR" sz="1800" b="0" kern="1200" dirty="0" smtClean="0">
                          <a:solidFill>
                            <a:schemeClr val="tx1"/>
                          </a:solidFill>
                          <a:effectLst/>
                          <a:latin typeface="+mn-ea"/>
                          <a:ea typeface="+mn-ea"/>
                          <a:cs typeface="+mn-cs"/>
                        </a:rPr>
                        <a:t>F7 OPTION</a:t>
                      </a:r>
                      <a:r>
                        <a:rPr lang="ko-KR" altLang="ko-KR" sz="1800" b="0" kern="1200" dirty="0" smtClean="0">
                          <a:solidFill>
                            <a:schemeClr val="tx1"/>
                          </a:solidFill>
                          <a:effectLst/>
                          <a:latin typeface="+mn-ea"/>
                          <a:ea typeface="+mn-ea"/>
                          <a:cs typeface="+mn-cs"/>
                        </a:rPr>
                        <a:t>을 누른다</a:t>
                      </a:r>
                    </a:p>
                    <a:p>
                      <a:pPr lvl="0" latinLnBrk="1"/>
                      <a:r>
                        <a:rPr lang="en-US" altLang="ko-KR" sz="1800" b="0" kern="1200" dirty="0" smtClean="0">
                          <a:solidFill>
                            <a:schemeClr val="tx1"/>
                          </a:solidFill>
                          <a:effectLst/>
                          <a:latin typeface="+mn-ea"/>
                          <a:ea typeface="+mn-ea"/>
                          <a:cs typeface="+mn-cs"/>
                        </a:rPr>
                        <a:t>2.   7 TEST </a:t>
                      </a:r>
                      <a:r>
                        <a:rPr lang="ko-KR" altLang="ko-KR" sz="1800" b="0" kern="1200" dirty="0" smtClean="0">
                          <a:solidFill>
                            <a:schemeClr val="tx1"/>
                          </a:solidFill>
                          <a:effectLst/>
                          <a:latin typeface="+mn-ea"/>
                          <a:ea typeface="+mn-ea"/>
                          <a:cs typeface="+mn-cs"/>
                        </a:rPr>
                        <a:t>를 선택 후</a:t>
                      </a:r>
                      <a:r>
                        <a:rPr lang="en-US" altLang="ko-KR" sz="1800" b="0" kern="1200" dirty="0" smtClean="0">
                          <a:solidFill>
                            <a:schemeClr val="tx1"/>
                          </a:solidFill>
                          <a:effectLst/>
                          <a:latin typeface="+mn-ea"/>
                          <a:ea typeface="+mn-ea"/>
                          <a:cs typeface="+mn-cs"/>
                        </a:rPr>
                        <a:t> ENTER</a:t>
                      </a:r>
                      <a:endParaRPr lang="ko-KR" altLang="ko-KR" sz="1800" b="0" kern="1200" dirty="0" smtClean="0">
                        <a:solidFill>
                          <a:schemeClr val="tx1"/>
                        </a:solidFill>
                        <a:effectLst/>
                        <a:latin typeface="+mn-ea"/>
                        <a:ea typeface="+mn-ea"/>
                        <a:cs typeface="+mn-cs"/>
                      </a:endParaRPr>
                    </a:p>
                    <a:p>
                      <a:pPr lvl="0" latinLnBrk="1"/>
                      <a:r>
                        <a:rPr lang="en-US" altLang="ko-KR" sz="1800" b="0" kern="1200" dirty="0" smtClean="0">
                          <a:solidFill>
                            <a:schemeClr val="tx1"/>
                          </a:solidFill>
                          <a:effectLst/>
                          <a:latin typeface="+mn-ea"/>
                          <a:ea typeface="+mn-ea"/>
                          <a:cs typeface="+mn-cs"/>
                        </a:rPr>
                        <a:t>3.   4 DISTRESS/SSAS BUTTON TEST</a:t>
                      </a:r>
                      <a:r>
                        <a:rPr lang="ko-KR" altLang="ko-KR" sz="1800" b="0" kern="1200" dirty="0" smtClean="0">
                          <a:solidFill>
                            <a:schemeClr val="tx1"/>
                          </a:solidFill>
                          <a:effectLst/>
                          <a:latin typeface="+mn-ea"/>
                          <a:ea typeface="+mn-ea"/>
                          <a:cs typeface="+mn-cs"/>
                        </a:rPr>
                        <a:t>를 선택 후</a:t>
                      </a:r>
                      <a:r>
                        <a:rPr lang="en-US" altLang="ko-KR" sz="1800" b="0" kern="1200" dirty="0" smtClean="0">
                          <a:solidFill>
                            <a:schemeClr val="tx1"/>
                          </a:solidFill>
                          <a:effectLst/>
                          <a:latin typeface="+mn-ea"/>
                          <a:ea typeface="+mn-ea"/>
                          <a:cs typeface="+mn-cs"/>
                        </a:rPr>
                        <a:t> ENTER</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4.   Yes</a:t>
                      </a:r>
                      <a:r>
                        <a:rPr lang="ko-KR" altLang="ko-KR" sz="1800" b="0" kern="1200" dirty="0" smtClean="0">
                          <a:solidFill>
                            <a:schemeClr val="tx1"/>
                          </a:solidFill>
                          <a:effectLst/>
                          <a:latin typeface="+mn-ea"/>
                          <a:ea typeface="+mn-ea"/>
                          <a:cs typeface="+mn-cs"/>
                        </a:rPr>
                        <a:t>를 선택 후</a:t>
                      </a:r>
                      <a:r>
                        <a:rPr lang="en-US" altLang="ko-KR" sz="1800" b="0" kern="1200" dirty="0" smtClean="0">
                          <a:solidFill>
                            <a:schemeClr val="tx1"/>
                          </a:solidFill>
                          <a:effectLst/>
                          <a:latin typeface="+mn-ea"/>
                          <a:ea typeface="+mn-ea"/>
                          <a:cs typeface="+mn-cs"/>
                        </a:rPr>
                        <a:t> ENTER </a:t>
                      </a:r>
                      <a:r>
                        <a:rPr lang="ko-KR" altLang="en-US" sz="1800" b="0" kern="1200" dirty="0" smtClean="0">
                          <a:solidFill>
                            <a:schemeClr val="tx1"/>
                          </a:solidFill>
                          <a:effectLst/>
                          <a:latin typeface="+mn-ea"/>
                          <a:ea typeface="+mn-ea"/>
                          <a:cs typeface="+mn-cs"/>
                        </a:rPr>
                        <a:t>하면 </a:t>
                      </a:r>
                      <a:r>
                        <a:rPr lang="en-US" altLang="ko-KR" sz="1800" b="0" kern="1200" dirty="0" smtClean="0">
                          <a:solidFill>
                            <a:schemeClr val="tx1"/>
                          </a:solidFill>
                          <a:effectLst/>
                          <a:latin typeface="+mn-ea"/>
                          <a:ea typeface="+mn-ea"/>
                          <a:cs typeface="+mn-cs"/>
                        </a:rPr>
                        <a:t>“INF: Distress/SSAS Buttons entered into TEST MODE”</a:t>
                      </a:r>
                      <a:r>
                        <a:rPr lang="ko-KR" altLang="ko-KR" sz="1800" b="0" kern="1200" dirty="0" smtClean="0">
                          <a:solidFill>
                            <a:schemeClr val="tx1"/>
                          </a:solidFill>
                          <a:effectLst/>
                          <a:latin typeface="+mn-ea"/>
                          <a:ea typeface="+mn-ea"/>
                          <a:cs typeface="+mn-cs"/>
                        </a:rPr>
                        <a:t>가 </a:t>
                      </a:r>
                      <a:endParaRPr lang="en-US" altLang="ko-KR" sz="1800" b="0" kern="1200" dirty="0" smtClean="0">
                        <a:solidFill>
                          <a:schemeClr val="tx1"/>
                        </a:solidFill>
                        <a:effectLst/>
                        <a:latin typeface="+mn-ea"/>
                        <a:ea typeface="+mn-ea"/>
                        <a:cs typeface="+mn-cs"/>
                      </a:endParaRPr>
                    </a:p>
                    <a:p>
                      <a:pPr marL="0" lvl="0" indent="0" latinLnBrk="1">
                        <a:buNone/>
                      </a:pPr>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나타</a:t>
                      </a:r>
                      <a:r>
                        <a:rPr lang="ko-KR" altLang="en-US" sz="1800" b="0" kern="1200" dirty="0" smtClean="0">
                          <a:solidFill>
                            <a:schemeClr val="tx1"/>
                          </a:solidFill>
                          <a:effectLst/>
                          <a:latin typeface="+mn-ea"/>
                          <a:ea typeface="+mn-ea"/>
                          <a:cs typeface="+mn-cs"/>
                        </a:rPr>
                        <a:t>날 때 </a:t>
                      </a:r>
                      <a:r>
                        <a:rPr lang="en-US" altLang="ko-KR" sz="1800" b="0" kern="1200" dirty="0" smtClean="0">
                          <a:solidFill>
                            <a:schemeClr val="tx1"/>
                          </a:solidFill>
                          <a:effectLst/>
                          <a:latin typeface="+mn-ea"/>
                          <a:ea typeface="+mn-ea"/>
                          <a:cs typeface="+mn-cs"/>
                        </a:rPr>
                        <a:t>SSAS Alert Button</a:t>
                      </a:r>
                      <a:r>
                        <a:rPr lang="ko-KR" altLang="ko-KR" sz="1800" b="0" kern="1200" dirty="0" smtClean="0">
                          <a:solidFill>
                            <a:schemeClr val="tx1"/>
                          </a:solidFill>
                          <a:effectLst/>
                          <a:latin typeface="+mn-ea"/>
                          <a:ea typeface="+mn-ea"/>
                          <a:cs typeface="+mn-cs"/>
                        </a:rPr>
                        <a:t>을 누르면 </a:t>
                      </a:r>
                      <a:r>
                        <a:rPr lang="en-US" altLang="ko-KR" sz="1800" b="0" kern="1200" dirty="0" smtClean="0">
                          <a:solidFill>
                            <a:schemeClr val="tx1"/>
                          </a:solidFill>
                          <a:effectLst/>
                          <a:latin typeface="+mn-ea"/>
                          <a:ea typeface="+mn-ea"/>
                          <a:cs typeface="+mn-cs"/>
                        </a:rPr>
                        <a:t>“SSAS UNIT works correctly” </a:t>
                      </a:r>
                      <a:r>
                        <a:rPr lang="ko-KR" altLang="ko-KR" sz="1800" b="0" kern="1200" dirty="0" smtClean="0">
                          <a:solidFill>
                            <a:schemeClr val="tx1"/>
                          </a:solidFill>
                          <a:effectLst/>
                          <a:latin typeface="+mn-ea"/>
                          <a:ea typeface="+mn-ea"/>
                          <a:cs typeface="+mn-cs"/>
                        </a:rPr>
                        <a:t>가 </a:t>
                      </a:r>
                      <a:endParaRPr lang="en-US" altLang="ko-KR" sz="1800" b="0" kern="1200" dirty="0" smtClean="0">
                        <a:solidFill>
                          <a:schemeClr val="tx1"/>
                        </a:solidFill>
                        <a:effectLst/>
                        <a:latin typeface="+mn-ea"/>
                        <a:ea typeface="+mn-ea"/>
                        <a:cs typeface="+mn-cs"/>
                      </a:endParaRPr>
                    </a:p>
                    <a:p>
                      <a:pPr marL="0" lvl="0" indent="0" latinLnBrk="1">
                        <a:buNone/>
                      </a:pPr>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나타난다</a:t>
                      </a:r>
                    </a:p>
                    <a:p>
                      <a:pPr marL="342900" lvl="0" indent="-342900" latinLnBrk="1">
                        <a:buAutoNum type="arabicPeriod" startAt="5"/>
                      </a:pPr>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약</a:t>
                      </a:r>
                      <a:r>
                        <a:rPr lang="en-US" altLang="ko-KR" sz="1800" b="0" kern="1200" dirty="0" smtClean="0">
                          <a:solidFill>
                            <a:schemeClr val="tx1"/>
                          </a:solidFill>
                          <a:effectLst/>
                          <a:latin typeface="+mn-ea"/>
                          <a:ea typeface="+mn-ea"/>
                          <a:cs typeface="+mn-cs"/>
                        </a:rPr>
                        <a:t> 30</a:t>
                      </a:r>
                      <a:r>
                        <a:rPr lang="ko-KR" altLang="ko-KR" sz="1800" b="0" kern="1200" dirty="0" smtClean="0">
                          <a:solidFill>
                            <a:schemeClr val="tx1"/>
                          </a:solidFill>
                          <a:effectLst/>
                          <a:latin typeface="+mn-ea"/>
                          <a:ea typeface="+mn-ea"/>
                          <a:cs typeface="+mn-cs"/>
                        </a:rPr>
                        <a:t>초 후</a:t>
                      </a:r>
                      <a:r>
                        <a:rPr lang="en-US" altLang="ko-KR" sz="1800" b="0" kern="1200" dirty="0" smtClean="0">
                          <a:solidFill>
                            <a:schemeClr val="tx1"/>
                          </a:solidFill>
                          <a:effectLst/>
                          <a:latin typeface="+mn-ea"/>
                          <a:ea typeface="+mn-ea"/>
                          <a:cs typeface="+mn-cs"/>
                        </a:rPr>
                        <a:t> SSAS TEST REPORT</a:t>
                      </a:r>
                      <a:r>
                        <a:rPr lang="ko-KR" altLang="ko-KR" sz="1800" b="0" kern="1200" dirty="0" smtClean="0">
                          <a:solidFill>
                            <a:schemeClr val="tx1"/>
                          </a:solidFill>
                          <a:effectLst/>
                          <a:latin typeface="+mn-ea"/>
                          <a:ea typeface="+mn-ea"/>
                          <a:cs typeface="+mn-cs"/>
                        </a:rPr>
                        <a:t>가 지정된</a:t>
                      </a:r>
                      <a:r>
                        <a:rPr lang="en-US" altLang="ko-KR" sz="1800" b="0" kern="1200" dirty="0" smtClean="0">
                          <a:solidFill>
                            <a:schemeClr val="tx1"/>
                          </a:solidFill>
                          <a:effectLst/>
                          <a:latin typeface="+mn-ea"/>
                          <a:ea typeface="+mn-ea"/>
                          <a:cs typeface="+mn-cs"/>
                        </a:rPr>
                        <a:t> Station</a:t>
                      </a:r>
                      <a:r>
                        <a:rPr lang="ko-KR" altLang="ko-KR" sz="1800" b="0" kern="1200" dirty="0" smtClean="0">
                          <a:solidFill>
                            <a:schemeClr val="tx1"/>
                          </a:solidFill>
                          <a:effectLst/>
                          <a:latin typeface="+mn-ea"/>
                          <a:ea typeface="+mn-ea"/>
                          <a:cs typeface="+mn-cs"/>
                        </a:rPr>
                        <a:t>으로 송신</a:t>
                      </a:r>
                      <a:r>
                        <a:rPr lang="ko-KR" altLang="en-US" sz="1800" b="0" kern="1200" dirty="0" smtClean="0">
                          <a:solidFill>
                            <a:schemeClr val="tx1"/>
                          </a:solidFill>
                          <a:effectLst/>
                          <a:latin typeface="+mn-ea"/>
                          <a:ea typeface="+mn-ea"/>
                          <a:cs typeface="+mn-cs"/>
                        </a:rPr>
                        <a:t>되고 약 </a:t>
                      </a:r>
                      <a:r>
                        <a:rPr lang="en-US" altLang="ko-KR" sz="1800" b="0" kern="1200" dirty="0" smtClean="0">
                          <a:solidFill>
                            <a:schemeClr val="tx1"/>
                          </a:solidFill>
                          <a:effectLst/>
                          <a:latin typeface="+mn-ea"/>
                          <a:ea typeface="+mn-ea"/>
                          <a:cs typeface="+mn-cs"/>
                        </a:rPr>
                        <a:t>3~4</a:t>
                      </a:r>
                      <a:r>
                        <a:rPr lang="ko-KR" altLang="en-US" sz="1800" b="0" kern="1200" dirty="0" smtClean="0">
                          <a:solidFill>
                            <a:schemeClr val="tx1"/>
                          </a:solidFill>
                          <a:effectLst/>
                          <a:latin typeface="+mn-ea"/>
                          <a:ea typeface="+mn-ea"/>
                          <a:cs typeface="+mn-cs"/>
                        </a:rPr>
                        <a:t>분 후 </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 Successful Sending Message</a:t>
                      </a:r>
                      <a:r>
                        <a:rPr lang="ko-KR" altLang="en-US" sz="1800" b="0" kern="1200" dirty="0" smtClean="0">
                          <a:solidFill>
                            <a:schemeClr val="tx1"/>
                          </a:solidFill>
                          <a:effectLst/>
                          <a:latin typeface="+mn-ea"/>
                          <a:ea typeface="+mn-ea"/>
                          <a:cs typeface="+mn-cs"/>
                        </a:rPr>
                        <a:t>가 나타난다</a:t>
                      </a:r>
                      <a:endParaRPr lang="en-US" altLang="ko-KR" sz="1800" b="0" kern="1200" dirty="0" smtClean="0">
                        <a:solidFill>
                          <a:schemeClr val="tx1"/>
                        </a:solidFill>
                        <a:effectLst/>
                        <a:latin typeface="+mn-ea"/>
                        <a:ea typeface="+mn-ea"/>
                        <a:cs typeface="+mn-cs"/>
                      </a:endParaRPr>
                    </a:p>
                    <a:p>
                      <a:pPr marL="342900" lvl="0" indent="-342900" latinLnBrk="1">
                        <a:buAutoNum type="arabicPeriod" startAt="6"/>
                      </a:pPr>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송신 확인 후</a:t>
                      </a:r>
                      <a:r>
                        <a:rPr lang="en-US" altLang="ko-KR" sz="1800" b="0" kern="1200" dirty="0" smtClean="0">
                          <a:solidFill>
                            <a:schemeClr val="tx1"/>
                          </a:solidFill>
                          <a:effectLst/>
                          <a:latin typeface="+mn-ea"/>
                          <a:ea typeface="+mn-ea"/>
                          <a:cs typeface="+mn-cs"/>
                        </a:rPr>
                        <a:t> SSAS Alert Button</a:t>
                      </a:r>
                      <a:r>
                        <a:rPr lang="ko-KR" altLang="ko-KR" sz="1800" b="0" kern="1200" dirty="0" smtClean="0">
                          <a:solidFill>
                            <a:schemeClr val="tx1"/>
                          </a:solidFill>
                          <a:effectLst/>
                          <a:latin typeface="+mn-ea"/>
                          <a:ea typeface="+mn-ea"/>
                          <a:cs typeface="+mn-cs"/>
                        </a:rPr>
                        <a:t>을 한번 더 눌러 원래대로 복구한다</a:t>
                      </a:r>
                      <a:endParaRPr lang="en-US" altLang="ko-KR" sz="1800" b="0" kern="1200" dirty="0" smtClean="0">
                        <a:solidFill>
                          <a:schemeClr val="tx1"/>
                        </a:solidFill>
                        <a:effectLst/>
                        <a:latin typeface="+mn-ea"/>
                        <a:ea typeface="+mn-ea"/>
                        <a:cs typeface="+mn-cs"/>
                      </a:endParaRPr>
                    </a:p>
                    <a:p>
                      <a:pPr latinLnBrk="1"/>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버튼</a:t>
                      </a:r>
                      <a:r>
                        <a:rPr lang="en-US" altLang="ko-KR" sz="1800" b="0" kern="1200" dirty="0" smtClean="0">
                          <a:solidFill>
                            <a:schemeClr val="tx1"/>
                          </a:solidFill>
                          <a:effectLst/>
                          <a:latin typeface="+mn-ea"/>
                          <a:ea typeface="+mn-ea"/>
                          <a:cs typeface="+mn-cs"/>
                        </a:rPr>
                        <a:t> Pop-up</a:t>
                      </a:r>
                      <a:r>
                        <a:rPr lang="ko-KR" altLang="ko-KR" sz="1800" b="0" kern="1200" dirty="0" smtClean="0">
                          <a:solidFill>
                            <a:schemeClr val="tx1"/>
                          </a:solidFill>
                          <a:effectLst/>
                          <a:latin typeface="+mn-ea"/>
                          <a:ea typeface="+mn-ea"/>
                          <a:cs typeface="+mn-cs"/>
                        </a:rPr>
                        <a:t>을 시키지 않고 전원을</a:t>
                      </a:r>
                      <a:r>
                        <a:rPr lang="en-US" altLang="ko-KR" sz="1800" b="0" kern="1200" dirty="0" smtClean="0">
                          <a:solidFill>
                            <a:schemeClr val="tx1"/>
                          </a:solidFill>
                          <a:effectLst/>
                          <a:latin typeface="+mn-ea"/>
                          <a:ea typeface="+mn-ea"/>
                          <a:cs typeface="+mn-cs"/>
                        </a:rPr>
                        <a:t> Rebooting</a:t>
                      </a:r>
                      <a:r>
                        <a:rPr lang="ko-KR" altLang="ko-KR" sz="1800" b="0" kern="1200" dirty="0" smtClean="0">
                          <a:solidFill>
                            <a:schemeClr val="tx1"/>
                          </a:solidFill>
                          <a:effectLst/>
                          <a:latin typeface="+mn-ea"/>
                          <a:ea typeface="+mn-ea"/>
                          <a:cs typeface="+mn-cs"/>
                        </a:rPr>
                        <a:t>하면 실제</a:t>
                      </a:r>
                      <a:r>
                        <a:rPr lang="en-US" altLang="ko-KR" sz="1800" b="0" kern="1200" dirty="0" smtClean="0">
                          <a:solidFill>
                            <a:schemeClr val="tx1"/>
                          </a:solidFill>
                          <a:effectLst/>
                          <a:latin typeface="+mn-ea"/>
                          <a:ea typeface="+mn-ea"/>
                          <a:cs typeface="+mn-cs"/>
                        </a:rPr>
                        <a:t> SSAS</a:t>
                      </a:r>
                      <a:r>
                        <a:rPr lang="ko-KR" altLang="ko-KR" sz="1800" b="0" kern="1200" dirty="0" smtClean="0">
                          <a:solidFill>
                            <a:schemeClr val="tx1"/>
                          </a:solidFill>
                          <a:effectLst/>
                          <a:latin typeface="+mn-ea"/>
                          <a:ea typeface="+mn-ea"/>
                          <a:cs typeface="+mn-cs"/>
                        </a:rPr>
                        <a:t>가 바로</a:t>
                      </a:r>
                      <a:r>
                        <a:rPr lang="en-US" altLang="ko-KR" sz="1800" b="0" kern="1200" dirty="0" smtClean="0">
                          <a:solidFill>
                            <a:schemeClr val="tx1"/>
                          </a:solidFill>
                          <a:effectLst/>
                          <a:latin typeface="+mn-ea"/>
                          <a:ea typeface="+mn-ea"/>
                          <a:cs typeface="+mn-cs"/>
                        </a:rPr>
                        <a:t> </a:t>
                      </a:r>
                      <a:r>
                        <a:rPr lang="ko-KR" altLang="ko-KR" sz="1800" b="0" kern="1200" dirty="0" smtClean="0">
                          <a:solidFill>
                            <a:schemeClr val="tx1"/>
                          </a:solidFill>
                          <a:effectLst/>
                          <a:latin typeface="+mn-ea"/>
                          <a:ea typeface="+mn-ea"/>
                          <a:cs typeface="+mn-cs"/>
                        </a:rPr>
                        <a:t>작동한다</a:t>
                      </a:r>
                      <a:r>
                        <a:rPr lang="en-US" altLang="ko-KR" sz="1800" b="0" kern="1200" dirty="0" smtClean="0">
                          <a:solidFill>
                            <a:schemeClr val="tx1"/>
                          </a:solidFill>
                          <a:effectLst/>
                          <a:latin typeface="+mn-ea"/>
                          <a:ea typeface="+mn-ea"/>
                          <a:cs typeface="+mn-cs"/>
                        </a:rPr>
                        <a:t>) </a:t>
                      </a:r>
                      <a:endParaRPr lang="ko-KR" altLang="ko-KR" sz="1800" b="0" kern="1200" dirty="0" smtClean="0">
                        <a:solidFill>
                          <a:schemeClr val="tx1"/>
                        </a:solidFill>
                        <a:effectLst/>
                        <a:latin typeface="+mn-ea"/>
                        <a:ea typeface="+mn-ea"/>
                        <a:cs typeface="+mn-cs"/>
                      </a:endParaRPr>
                    </a:p>
                    <a:p>
                      <a:pPr lvl="0" latinLnBrk="1"/>
                      <a:r>
                        <a:rPr lang="en-US" altLang="ko-KR" sz="1800" b="0" kern="1200" dirty="0" smtClean="0">
                          <a:solidFill>
                            <a:schemeClr val="tx1"/>
                          </a:solidFill>
                          <a:effectLst/>
                          <a:latin typeface="+mn-ea"/>
                          <a:ea typeface="+mn-ea"/>
                          <a:cs typeface="+mn-cs"/>
                        </a:rPr>
                        <a:t>7.   ESC KEY</a:t>
                      </a:r>
                      <a:r>
                        <a:rPr lang="ko-KR" altLang="ko-KR" sz="1800" b="0" kern="1200" dirty="0" smtClean="0">
                          <a:solidFill>
                            <a:schemeClr val="tx1"/>
                          </a:solidFill>
                          <a:effectLst/>
                          <a:latin typeface="+mn-ea"/>
                          <a:ea typeface="+mn-ea"/>
                          <a:cs typeface="+mn-cs"/>
                        </a:rPr>
                        <a:t>를 누른다</a:t>
                      </a:r>
                      <a:r>
                        <a:rPr lang="en-US" altLang="ko-KR" sz="1800" b="0" kern="1200" dirty="0" smtClean="0">
                          <a:solidFill>
                            <a:schemeClr val="tx1"/>
                          </a:solidFill>
                          <a:effectLst/>
                          <a:latin typeface="+mn-ea"/>
                          <a:ea typeface="+mn-ea"/>
                          <a:cs typeface="+mn-cs"/>
                        </a:rPr>
                        <a:t> </a:t>
                      </a:r>
                      <a:endParaRPr lang="ko-KR" altLang="ko-KR" sz="1800" b="0" kern="1200" dirty="0" smtClean="0">
                        <a:solidFill>
                          <a:schemeClr val="tx1"/>
                        </a:solidFill>
                        <a:effectLst/>
                        <a:latin typeface="+mn-ea"/>
                        <a:ea typeface="+mn-ea"/>
                        <a:cs typeface="+mn-cs"/>
                      </a:endParaRPr>
                    </a:p>
                    <a:p>
                      <a:pPr marL="342900" lvl="0" indent="-342900" latinLnBrk="1">
                        <a:buAutoNum type="arabicPeriod" startAt="8"/>
                      </a:pPr>
                      <a:r>
                        <a:rPr lang="en-US" altLang="ko-KR" sz="1800" b="0" kern="1200" dirty="0" smtClean="0">
                          <a:solidFill>
                            <a:schemeClr val="tx1"/>
                          </a:solidFill>
                          <a:effectLst/>
                          <a:latin typeface="+mn-ea"/>
                          <a:ea typeface="+mn-ea"/>
                          <a:cs typeface="+mn-cs"/>
                        </a:rPr>
                        <a:t> ESC KEY</a:t>
                      </a:r>
                      <a:r>
                        <a:rPr lang="ko-KR" altLang="ko-KR" sz="1800" b="0" kern="1200" dirty="0" smtClean="0">
                          <a:solidFill>
                            <a:schemeClr val="tx1"/>
                          </a:solidFill>
                          <a:effectLst/>
                          <a:latin typeface="+mn-ea"/>
                          <a:ea typeface="+mn-ea"/>
                          <a:cs typeface="+mn-cs"/>
                        </a:rPr>
                        <a:t>를 한번 더 누르면</a:t>
                      </a:r>
                      <a:r>
                        <a:rPr lang="en-US" altLang="ko-KR" sz="1800" b="0" kern="1200" dirty="0" smtClean="0">
                          <a:solidFill>
                            <a:schemeClr val="tx1"/>
                          </a:solidFill>
                          <a:effectLst/>
                          <a:latin typeface="+mn-ea"/>
                          <a:ea typeface="+mn-ea"/>
                          <a:cs typeface="+mn-cs"/>
                        </a:rPr>
                        <a:t> SSAS BUTTON TEST MODE</a:t>
                      </a:r>
                      <a:r>
                        <a:rPr lang="ko-KR" altLang="ko-KR" sz="1800" b="0" kern="1200" dirty="0" smtClean="0">
                          <a:solidFill>
                            <a:schemeClr val="tx1"/>
                          </a:solidFill>
                          <a:effectLst/>
                          <a:latin typeface="+mn-ea"/>
                          <a:ea typeface="+mn-ea"/>
                          <a:cs typeface="+mn-cs"/>
                        </a:rPr>
                        <a:t>에서 빠져 나와 원래의</a:t>
                      </a:r>
                      <a:endParaRPr lang="en-US" altLang="ko-KR" sz="1800" b="0" kern="1200" dirty="0" smtClean="0">
                        <a:solidFill>
                          <a:schemeClr val="tx1"/>
                        </a:solidFill>
                        <a:effectLst/>
                        <a:latin typeface="+mn-ea"/>
                        <a:ea typeface="+mn-ea"/>
                        <a:cs typeface="+mn-cs"/>
                      </a:endParaRPr>
                    </a:p>
                    <a:p>
                      <a:pPr latinLnBrk="1"/>
                      <a:r>
                        <a:rPr lang="en-US" altLang="ko-KR" sz="1800" b="0" kern="1200" dirty="0" smtClean="0">
                          <a:solidFill>
                            <a:schemeClr val="tx1"/>
                          </a:solidFill>
                          <a:effectLst/>
                          <a:latin typeface="+mn-ea"/>
                          <a:ea typeface="+mn-ea"/>
                          <a:cs typeface="+mn-cs"/>
                        </a:rPr>
                        <a:t>     NORMAL </a:t>
                      </a:r>
                      <a:r>
                        <a:rPr lang="ko-KR" altLang="ko-KR" sz="1800" b="0" kern="1200" dirty="0" smtClean="0">
                          <a:solidFill>
                            <a:schemeClr val="tx1"/>
                          </a:solidFill>
                          <a:effectLst/>
                          <a:latin typeface="+mn-ea"/>
                          <a:ea typeface="+mn-ea"/>
                          <a:cs typeface="+mn-cs"/>
                        </a:rPr>
                        <a:t>상태로</a:t>
                      </a:r>
                      <a:r>
                        <a:rPr lang="en-US" altLang="ko-KR" sz="1800" b="0" kern="1200" dirty="0" smtClean="0">
                          <a:solidFill>
                            <a:schemeClr val="tx1"/>
                          </a:solidFill>
                          <a:effectLst/>
                          <a:latin typeface="+mn-ea"/>
                          <a:ea typeface="+mn-ea"/>
                          <a:cs typeface="+mn-cs"/>
                        </a:rPr>
                        <a:t> WINDOW </a:t>
                      </a:r>
                      <a:r>
                        <a:rPr lang="ko-KR" altLang="ko-KR" sz="1800" b="0" kern="1200" dirty="0" smtClean="0">
                          <a:solidFill>
                            <a:schemeClr val="tx1"/>
                          </a:solidFill>
                          <a:effectLst/>
                          <a:latin typeface="+mn-ea"/>
                          <a:ea typeface="+mn-ea"/>
                          <a:cs typeface="+mn-cs"/>
                        </a:rPr>
                        <a:t>화면이 돌아간다</a:t>
                      </a:r>
                      <a:r>
                        <a:rPr lang="en-US" altLang="ko-KR" sz="1800" b="0" kern="1200" dirty="0" smtClean="0">
                          <a:solidFill>
                            <a:schemeClr val="tx1"/>
                          </a:solidFill>
                          <a:effectLst/>
                          <a:latin typeface="+mn-ea"/>
                          <a:ea typeface="+mn-ea"/>
                          <a:cs typeface="+mn-cs"/>
                        </a:rPr>
                        <a:t> </a:t>
                      </a:r>
                      <a:r>
                        <a:rPr lang="en-US" altLang="ko-KR" sz="1800" b="0" kern="1200" dirty="0" smtClean="0">
                          <a:solidFill>
                            <a:srgbClr val="0000C4"/>
                          </a:solidFill>
                          <a:effectLst/>
                          <a:latin typeface="+mn-ea"/>
                          <a:ea typeface="+mn-ea"/>
                          <a:cs typeface="+mn-cs"/>
                        </a:rPr>
                        <a:t>(SSAS Button Test </a:t>
                      </a:r>
                      <a:r>
                        <a:rPr lang="ko-KR" altLang="en-US" sz="1800" b="0" kern="1200" dirty="0" smtClean="0">
                          <a:solidFill>
                            <a:srgbClr val="0000C4"/>
                          </a:solidFill>
                          <a:effectLst/>
                          <a:latin typeface="+mn-ea"/>
                          <a:ea typeface="+mn-ea"/>
                          <a:cs typeface="+mn-cs"/>
                        </a:rPr>
                        <a:t>완료</a:t>
                      </a:r>
                      <a:r>
                        <a:rPr lang="en-US" altLang="ko-KR" sz="1800" b="0" kern="1200" dirty="0" smtClean="0">
                          <a:solidFill>
                            <a:srgbClr val="0000C4"/>
                          </a:solidFill>
                          <a:effectLst/>
                          <a:latin typeface="+mn-ea"/>
                          <a:ea typeface="+mn-ea"/>
                          <a:cs typeface="+mn-cs"/>
                        </a:rPr>
                        <a:t>)</a:t>
                      </a:r>
                      <a:br>
                        <a:rPr lang="en-US" altLang="ko-KR" sz="1800" b="0" kern="1200" dirty="0" smtClean="0">
                          <a:solidFill>
                            <a:srgbClr val="0000C4"/>
                          </a:solidFill>
                          <a:effectLst/>
                          <a:latin typeface="+mn-ea"/>
                          <a:ea typeface="+mn-ea"/>
                          <a:cs typeface="+mn-cs"/>
                        </a:rPr>
                      </a:b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중요 </a:t>
                      </a:r>
                      <a:r>
                        <a:rPr lang="en-US" altLang="ko-KR" sz="1800" b="0" kern="1200" dirty="0" smtClean="0">
                          <a:solidFill>
                            <a:schemeClr val="tx1"/>
                          </a:solidFill>
                          <a:effectLst/>
                          <a:latin typeface="+mn-ea"/>
                          <a:ea typeface="+mn-ea"/>
                          <a:cs typeface="+mn-cs"/>
                        </a:rPr>
                        <a:t>: SSAS Test </a:t>
                      </a:r>
                      <a:r>
                        <a:rPr lang="ko-KR" altLang="en-US" sz="1800" b="0" kern="1200" dirty="0" smtClean="0">
                          <a:solidFill>
                            <a:schemeClr val="tx1"/>
                          </a:solidFill>
                          <a:effectLst/>
                          <a:latin typeface="+mn-ea"/>
                          <a:ea typeface="+mn-ea"/>
                          <a:cs typeface="+mn-cs"/>
                        </a:rPr>
                        <a:t>및 </a:t>
                      </a:r>
                      <a:r>
                        <a:rPr lang="en-US" altLang="ko-KR" sz="1800" b="0" kern="1200" dirty="0" smtClean="0">
                          <a:solidFill>
                            <a:schemeClr val="tx1"/>
                          </a:solidFill>
                          <a:effectLst/>
                          <a:latin typeface="+mn-ea"/>
                          <a:ea typeface="+mn-ea"/>
                          <a:cs typeface="+mn-cs"/>
                        </a:rPr>
                        <a:t>SSAS Button Test </a:t>
                      </a:r>
                      <a:r>
                        <a:rPr lang="ko-KR" altLang="en-US" sz="1800" b="0" kern="1200" dirty="0" smtClean="0">
                          <a:solidFill>
                            <a:schemeClr val="tx1"/>
                          </a:solidFill>
                          <a:effectLst/>
                          <a:latin typeface="+mn-ea"/>
                          <a:ea typeface="+mn-ea"/>
                          <a:cs typeface="+mn-cs"/>
                        </a:rPr>
                        <a:t>후 반드시 </a:t>
                      </a:r>
                      <a:r>
                        <a:rPr lang="en-US" altLang="ko-KR" sz="1800" b="0" kern="1200" dirty="0" smtClean="0">
                          <a:solidFill>
                            <a:schemeClr val="tx1"/>
                          </a:solidFill>
                          <a:effectLst/>
                          <a:latin typeface="+mn-ea"/>
                          <a:ea typeface="+mn-ea"/>
                          <a:cs typeface="+mn-cs"/>
                        </a:rPr>
                        <a:t>SSAS </a:t>
                      </a:r>
                      <a:r>
                        <a:rPr lang="ko-KR" altLang="en-US" sz="1800" b="0" kern="1200" dirty="0" smtClean="0">
                          <a:solidFill>
                            <a:schemeClr val="tx1"/>
                          </a:solidFill>
                          <a:effectLst/>
                          <a:latin typeface="+mn-ea"/>
                          <a:ea typeface="+mn-ea"/>
                          <a:cs typeface="+mn-cs"/>
                        </a:rPr>
                        <a:t>버튼을 원위치시키고 기기를</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 </a:t>
                      </a:r>
                      <a:r>
                        <a:rPr lang="en-US" altLang="ko-KR" sz="1800" b="0" kern="1200" dirty="0" smtClean="0">
                          <a:solidFill>
                            <a:schemeClr val="tx1"/>
                          </a:solidFill>
                          <a:effectLst/>
                          <a:latin typeface="+mn-ea"/>
                          <a:ea typeface="+mn-ea"/>
                          <a:cs typeface="+mn-cs"/>
                        </a:rPr>
                        <a:t>Rebooting </a:t>
                      </a:r>
                      <a:r>
                        <a:rPr lang="ko-KR" altLang="en-US" sz="1800" b="0" kern="1200" dirty="0" smtClean="0">
                          <a:solidFill>
                            <a:schemeClr val="tx1"/>
                          </a:solidFill>
                          <a:effectLst/>
                          <a:latin typeface="+mn-ea"/>
                          <a:ea typeface="+mn-ea"/>
                          <a:cs typeface="+mn-cs"/>
                        </a:rPr>
                        <a:t>하여야 </a:t>
                      </a:r>
                      <a:r>
                        <a:rPr lang="en-US" altLang="ko-KR" sz="1800" b="0" kern="1200" dirty="0" smtClean="0">
                          <a:solidFill>
                            <a:schemeClr val="tx1"/>
                          </a:solidFill>
                          <a:effectLst/>
                          <a:latin typeface="+mn-ea"/>
                          <a:ea typeface="+mn-ea"/>
                          <a:cs typeface="+mn-cs"/>
                        </a:rPr>
                        <a:t>Normal Mode</a:t>
                      </a:r>
                      <a:r>
                        <a:rPr lang="ko-KR" altLang="en-US" sz="1800" b="0" kern="1200" dirty="0" smtClean="0">
                          <a:solidFill>
                            <a:schemeClr val="tx1"/>
                          </a:solidFill>
                          <a:effectLst/>
                          <a:latin typeface="+mn-ea"/>
                          <a:ea typeface="+mn-ea"/>
                          <a:cs typeface="+mn-cs"/>
                        </a:rPr>
                        <a:t>가 된다</a:t>
                      </a:r>
                      <a:r>
                        <a:rPr lang="en-US" altLang="ko-KR" sz="1800" b="0" kern="1200" dirty="0" smtClean="0">
                          <a:solidFill>
                            <a:schemeClr val="tx1"/>
                          </a:solidFill>
                          <a:effectLst/>
                          <a:latin typeface="+mn-ea"/>
                          <a:ea typeface="+mn-ea"/>
                          <a:cs typeface="+mn-cs"/>
                        </a:rPr>
                        <a:t>)</a:t>
                      </a:r>
                      <a:endParaRPr lang="ko-KR" altLang="en-US" sz="1800" b="0" dirty="0">
                        <a:solidFill>
                          <a:schemeClr val="tx1"/>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9662">
                <a:tc>
                  <a:txBody>
                    <a:bodyPr/>
                    <a:lstStyle/>
                    <a:p>
                      <a:pPr algn="l" latinLnBrk="1"/>
                      <a:endParaRPr lang="ko-KR" altLang="en-US" sz="1800" b="0" dirty="0">
                        <a:solidFill>
                          <a:schemeClr val="tx1"/>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1441733890"/>
              </p:ext>
            </p:extLst>
          </p:nvPr>
        </p:nvGraphicFramePr>
        <p:xfrm>
          <a:off x="546767" y="763729"/>
          <a:ext cx="9768285" cy="1032098"/>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68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SSAS Message/SSAS Test Procedure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95216">
                <a:tc>
                  <a:txBody>
                    <a:bodyPr/>
                    <a:lstStyle/>
                    <a:p>
                      <a:pPr latinLnBrk="1"/>
                      <a:r>
                        <a:rPr lang="en-US" altLang="ko-KR" sz="1800" dirty="0" smtClean="0">
                          <a:latin typeface="+mn-ea"/>
                          <a:ea typeface="+mn-ea"/>
                        </a:rPr>
                        <a:t>FELCOM 15 (FURUNO, Inmarsat-C)</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5"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110</a:t>
            </a:fld>
            <a:endParaRPr lang="ko-KR" altLang="en-US" dirty="0"/>
          </a:p>
        </p:txBody>
      </p:sp>
      <p:sp>
        <p:nvSpPr>
          <p:cNvPr id="6" name="직사각형 5"/>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834608418"/>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2673881709"/>
              </p:ext>
            </p:extLst>
          </p:nvPr>
        </p:nvGraphicFramePr>
        <p:xfrm>
          <a:off x="522164" y="1980431"/>
          <a:ext cx="9768285" cy="479473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671180">
                <a:tc>
                  <a:txBody>
                    <a:bodyPr/>
                    <a:lstStyle/>
                    <a:p>
                      <a:pPr latinLnBrk="1"/>
                      <a:r>
                        <a:rPr lang="en-US" altLang="ko-KR" sz="2000" b="1" kern="1200" dirty="0" smtClean="0">
                          <a:solidFill>
                            <a:schemeClr val="tx1"/>
                          </a:solidFill>
                          <a:effectLst/>
                          <a:latin typeface="+mn-ea"/>
                          <a:ea typeface="+mn-ea"/>
                          <a:cs typeface="+mn-cs"/>
                        </a:rPr>
                        <a:t>Security Alert Transmission Test (</a:t>
                      </a:r>
                      <a:r>
                        <a:rPr lang="ko-KR" altLang="en-US" sz="2000" b="1" kern="1200" dirty="0" smtClean="0">
                          <a:solidFill>
                            <a:schemeClr val="tx1"/>
                          </a:solidFill>
                          <a:effectLst/>
                          <a:latin typeface="+mn-ea"/>
                          <a:ea typeface="+mn-ea"/>
                          <a:cs typeface="+mn-cs"/>
                        </a:rPr>
                        <a:t>해양수산부</a:t>
                      </a:r>
                      <a:r>
                        <a:rPr lang="en-US" altLang="ko-KR" sz="2000" b="1" kern="1200" dirty="0" smtClean="0">
                          <a:solidFill>
                            <a:schemeClr val="tx1"/>
                          </a:solidFill>
                          <a:effectLst/>
                          <a:latin typeface="+mn-ea"/>
                          <a:ea typeface="+mn-ea"/>
                          <a:cs typeface="+mn-cs"/>
                        </a:rPr>
                        <a:t>)</a:t>
                      </a: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[ALT+G] </a:t>
                      </a:r>
                      <a:r>
                        <a:rPr lang="ko-KR" altLang="en-US" sz="1800" b="0" kern="1200" dirty="0" smtClean="0">
                          <a:solidFill>
                            <a:schemeClr val="tx1"/>
                          </a:solidFill>
                          <a:effectLst/>
                          <a:latin typeface="+mn-ea"/>
                          <a:ea typeface="+mn-ea"/>
                          <a:cs typeface="+mn-cs"/>
                        </a:rPr>
                        <a:t>를 누른다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Set Up</a:t>
                      </a:r>
                      <a:r>
                        <a:rPr lang="ko-KR" altLang="en-US" sz="1800" b="0" kern="1200" dirty="0" smtClean="0">
                          <a:solidFill>
                            <a:schemeClr val="tx1"/>
                          </a:solidFill>
                          <a:effectLst/>
                          <a:latin typeface="+mn-ea"/>
                          <a:ea typeface="+mn-ea"/>
                          <a:cs typeface="+mn-cs"/>
                        </a:rPr>
                        <a:t>을 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Scheduled transmission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SSAS Mode</a:t>
                      </a:r>
                      <a:r>
                        <a:rPr lang="ko-KR" altLang="en-US" sz="1800" b="0" kern="1200" dirty="0" smtClean="0">
                          <a:solidFill>
                            <a:schemeClr val="tx1"/>
                          </a:solidFill>
                          <a:effectLst/>
                          <a:latin typeface="+mn-ea"/>
                          <a:ea typeface="+mn-ea"/>
                          <a:cs typeface="+mn-cs"/>
                        </a:rPr>
                        <a:t>로 전환하기 위해 </a:t>
                      </a:r>
                      <a:r>
                        <a:rPr lang="en-US" altLang="ko-KR" sz="1800" b="0" kern="1200" dirty="0" smtClean="0">
                          <a:solidFill>
                            <a:schemeClr val="tx1"/>
                          </a:solidFill>
                          <a:effectLst/>
                          <a:latin typeface="+mn-ea"/>
                          <a:ea typeface="+mn-ea"/>
                          <a:cs typeface="+mn-cs"/>
                        </a:rPr>
                        <a:t>Ctrl + F10 </a:t>
                      </a:r>
                      <a:r>
                        <a:rPr lang="ko-KR" altLang="en-US" sz="1800" b="0" kern="1200" dirty="0" smtClean="0">
                          <a:solidFill>
                            <a:schemeClr val="tx1"/>
                          </a:solidFill>
                          <a:effectLst/>
                          <a:latin typeface="+mn-ea"/>
                          <a:ea typeface="+mn-ea"/>
                          <a:cs typeface="+mn-cs"/>
                        </a:rPr>
                        <a:t>누르고 </a:t>
                      </a:r>
                      <a:r>
                        <a:rPr lang="en-US" altLang="ko-KR" sz="1800" b="0" kern="1200" dirty="0" smtClean="0">
                          <a:solidFill>
                            <a:schemeClr val="tx1"/>
                          </a:solidFill>
                          <a:effectLst/>
                          <a:latin typeface="+mn-ea"/>
                          <a:ea typeface="+mn-ea"/>
                          <a:cs typeface="+mn-cs"/>
                        </a:rPr>
                        <a:t>Password</a:t>
                      </a:r>
                      <a:r>
                        <a:rPr lang="ko-KR" altLang="en-US" sz="1800" b="0" kern="1200" dirty="0" smtClean="0">
                          <a:solidFill>
                            <a:schemeClr val="tx1"/>
                          </a:solidFill>
                          <a:effectLst/>
                          <a:latin typeface="+mn-ea"/>
                          <a:ea typeface="+mn-ea"/>
                          <a:cs typeface="+mn-cs"/>
                        </a:rPr>
                        <a:t>로 </a:t>
                      </a:r>
                      <a:r>
                        <a:rPr lang="en-US" altLang="ko-KR" sz="1800" b="0" kern="1200" dirty="0" smtClean="0">
                          <a:solidFill>
                            <a:schemeClr val="tx1"/>
                          </a:solidFill>
                          <a:effectLst/>
                          <a:latin typeface="+mn-ea"/>
                          <a:ea typeface="+mn-ea"/>
                          <a:cs typeface="+mn-cs"/>
                        </a:rPr>
                        <a:t>0000</a:t>
                      </a:r>
                      <a:r>
                        <a:rPr lang="ko-KR" altLang="en-US" sz="1800" b="0" kern="1200" dirty="0" smtClean="0">
                          <a:solidFill>
                            <a:schemeClr val="tx1"/>
                          </a:solidFill>
                          <a:effectLst/>
                          <a:latin typeface="+mn-ea"/>
                          <a:ea typeface="+mn-ea"/>
                          <a:cs typeface="+mn-cs"/>
                        </a:rPr>
                        <a:t>을 입력하고 </a:t>
                      </a:r>
                      <a:r>
                        <a:rPr lang="en-US" altLang="ko-KR" sz="1800" b="0" kern="1200" dirty="0" smtClean="0">
                          <a:solidFill>
                            <a:schemeClr val="tx1"/>
                          </a:solidFill>
                          <a:effectLst/>
                          <a:latin typeface="+mn-ea"/>
                          <a:ea typeface="+mn-ea"/>
                          <a:cs typeface="+mn-cs"/>
                        </a:rPr>
                        <a:t>ENTER</a:t>
                      </a:r>
                    </a:p>
                    <a:p>
                      <a:pPr marL="342900" lvl="0" indent="-342900" algn="l" latinLnBrk="1">
                        <a:buFont typeface="+mj-lt"/>
                        <a:buAutoNum type="arabicPeriod"/>
                      </a:pPr>
                      <a:r>
                        <a:rPr lang="ko-KR" altLang="en-US" sz="1800" b="0" kern="1200" dirty="0" smtClean="0">
                          <a:solidFill>
                            <a:schemeClr val="tx1"/>
                          </a:solidFill>
                          <a:effectLst/>
                          <a:latin typeface="+mn-ea"/>
                          <a:ea typeface="+mn-ea"/>
                          <a:cs typeface="+mn-cs"/>
                        </a:rPr>
                        <a:t>기 편집한 해양수산부 파일을 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누르면 </a:t>
                      </a:r>
                      <a:r>
                        <a:rPr lang="en-US" altLang="ko-KR" sz="1800" b="0" kern="1200" dirty="0" smtClean="0">
                          <a:solidFill>
                            <a:schemeClr val="tx1"/>
                          </a:solidFill>
                          <a:effectLst/>
                          <a:latin typeface="+mn-ea"/>
                          <a:ea typeface="+mn-ea"/>
                          <a:cs typeface="+mn-cs"/>
                        </a:rPr>
                        <a:t>“Start SSAS test”</a:t>
                      </a:r>
                      <a:r>
                        <a:rPr lang="ko-KR" altLang="en-US" sz="1800" b="0" kern="1200" dirty="0" smtClean="0">
                          <a:solidFill>
                            <a:schemeClr val="tx1"/>
                          </a:solidFill>
                          <a:effectLst/>
                          <a:latin typeface="+mn-ea"/>
                          <a:ea typeface="+mn-ea"/>
                          <a:cs typeface="+mn-cs"/>
                        </a:rPr>
                        <a:t>가 나타나는데</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OK</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ENTER</a:t>
                      </a:r>
                    </a:p>
                    <a:p>
                      <a:pPr marL="342900" lvl="0" indent="-342900" algn="l" latinLnBrk="1">
                        <a:buFont typeface="+mj-lt"/>
                        <a:buAutoNum type="arabicPeriod"/>
                      </a:pPr>
                      <a:r>
                        <a:rPr lang="ko-KR" altLang="en-US" sz="1800" b="0" kern="1200" dirty="0" smtClean="0">
                          <a:solidFill>
                            <a:schemeClr val="tx1"/>
                          </a:solidFill>
                          <a:effectLst/>
                          <a:latin typeface="+mn-ea"/>
                          <a:ea typeface="+mn-ea"/>
                          <a:cs typeface="+mn-cs"/>
                        </a:rPr>
                        <a:t>화면 상단 좌측에 전송이 되면서 </a:t>
                      </a:r>
                      <a:r>
                        <a:rPr lang="en-US" altLang="ko-KR" sz="1800" b="0" kern="1200" dirty="0" err="1" smtClean="0">
                          <a:solidFill>
                            <a:schemeClr val="tx1"/>
                          </a:solidFill>
                          <a:effectLst/>
                          <a:latin typeface="+mn-ea"/>
                          <a:ea typeface="+mn-ea"/>
                          <a:cs typeface="+mn-cs"/>
                        </a:rPr>
                        <a:t>Comm</a:t>
                      </a:r>
                      <a:r>
                        <a:rPr lang="en-US" altLang="ko-KR" sz="1800" b="0" kern="1200" dirty="0" smtClean="0">
                          <a:solidFill>
                            <a:schemeClr val="tx1"/>
                          </a:solidFill>
                          <a:effectLst/>
                          <a:latin typeface="+mn-ea"/>
                          <a:ea typeface="+mn-ea"/>
                          <a:cs typeface="+mn-cs"/>
                        </a:rPr>
                        <a:t>(TX)</a:t>
                      </a:r>
                      <a:r>
                        <a:rPr lang="ko-KR" altLang="en-US" sz="1800" b="0" kern="1200" dirty="0" smtClean="0">
                          <a:solidFill>
                            <a:schemeClr val="tx1"/>
                          </a:solidFill>
                          <a:effectLst/>
                          <a:latin typeface="+mn-ea"/>
                          <a:ea typeface="+mn-ea"/>
                          <a:cs typeface="+mn-cs"/>
                        </a:rPr>
                        <a:t>가 나타난다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ko-KR" altLang="en-US" sz="1800" b="0" kern="1200" dirty="0" smtClean="0">
                          <a:solidFill>
                            <a:schemeClr val="tx1"/>
                          </a:solidFill>
                          <a:effectLst/>
                          <a:latin typeface="+mn-ea"/>
                          <a:ea typeface="+mn-ea"/>
                          <a:cs typeface="+mn-cs"/>
                        </a:rPr>
                        <a:t>전송이 완료되면 </a:t>
                      </a:r>
                      <a:r>
                        <a:rPr lang="en-US" altLang="ko-KR" sz="1800" b="0" kern="1200" dirty="0" smtClean="0">
                          <a:solidFill>
                            <a:schemeClr val="tx1"/>
                          </a:solidFill>
                          <a:effectLst/>
                          <a:latin typeface="+mn-ea"/>
                          <a:ea typeface="+mn-ea"/>
                          <a:cs typeface="+mn-cs"/>
                        </a:rPr>
                        <a:t>“Delivered to subscriber”</a:t>
                      </a:r>
                      <a:r>
                        <a:rPr lang="ko-KR" altLang="en-US" sz="1800" b="0" kern="1200" dirty="0" smtClean="0">
                          <a:solidFill>
                            <a:schemeClr val="tx1"/>
                          </a:solidFill>
                          <a:effectLst/>
                          <a:latin typeface="+mn-ea"/>
                          <a:ea typeface="+mn-ea"/>
                          <a:cs typeface="+mn-cs"/>
                        </a:rPr>
                        <a:t>가 나타난다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SSAS Test</a:t>
                      </a:r>
                      <a:r>
                        <a:rPr lang="ko-KR" altLang="en-US" sz="1800" b="0" kern="1200" dirty="0" smtClean="0">
                          <a:solidFill>
                            <a:schemeClr val="tx1"/>
                          </a:solidFill>
                          <a:effectLst/>
                          <a:latin typeface="+mn-ea"/>
                          <a:ea typeface="+mn-ea"/>
                          <a:cs typeface="+mn-cs"/>
                        </a:rPr>
                        <a:t>를 종료하기 위해 </a:t>
                      </a:r>
                      <a:r>
                        <a:rPr lang="en-US" altLang="ko-KR" sz="1800" b="0" kern="1200" dirty="0" smtClean="0">
                          <a:solidFill>
                            <a:schemeClr val="tx1"/>
                          </a:solidFill>
                          <a:effectLst/>
                          <a:latin typeface="+mn-ea"/>
                          <a:ea typeface="+mn-ea"/>
                          <a:cs typeface="+mn-cs"/>
                        </a:rPr>
                        <a:t>F1</a:t>
                      </a:r>
                      <a:r>
                        <a:rPr lang="ko-KR" altLang="en-US" sz="1800" b="0" kern="1200" dirty="0" smtClean="0">
                          <a:solidFill>
                            <a:schemeClr val="tx1"/>
                          </a:solidFill>
                          <a:effectLst/>
                          <a:latin typeface="+mn-ea"/>
                          <a:ea typeface="+mn-ea"/>
                          <a:cs typeface="+mn-cs"/>
                        </a:rPr>
                        <a:t>을 누르면 </a:t>
                      </a:r>
                      <a:r>
                        <a:rPr lang="en-US" altLang="ko-KR" sz="1800" b="0" kern="1200" dirty="0" smtClean="0">
                          <a:solidFill>
                            <a:schemeClr val="tx1"/>
                          </a:solidFill>
                          <a:effectLst/>
                          <a:latin typeface="+mn-ea"/>
                          <a:ea typeface="+mn-ea"/>
                          <a:cs typeface="+mn-cs"/>
                        </a:rPr>
                        <a:t>“Stop SSAS test?” </a:t>
                      </a:r>
                      <a:r>
                        <a:rPr lang="ko-KR" altLang="en-US" sz="1800" b="0" kern="1200" dirty="0" smtClean="0">
                          <a:solidFill>
                            <a:schemeClr val="tx1"/>
                          </a:solidFill>
                          <a:effectLst/>
                          <a:latin typeface="+mn-ea"/>
                          <a:ea typeface="+mn-ea"/>
                          <a:cs typeface="+mn-cs"/>
                        </a:rPr>
                        <a:t>가 나타나는데 </a:t>
                      </a:r>
                      <a:r>
                        <a:rPr lang="en-US" altLang="ko-KR" sz="1800" b="0" kern="1200" dirty="0" smtClean="0">
                          <a:solidFill>
                            <a:schemeClr val="tx1"/>
                          </a:solidFill>
                          <a:effectLst/>
                          <a:latin typeface="+mn-ea"/>
                          <a:ea typeface="+mn-ea"/>
                          <a:cs typeface="+mn-cs"/>
                        </a:rPr>
                        <a:t>OK</a:t>
                      </a:r>
                      <a:r>
                        <a:rPr lang="ko-KR" altLang="en-US" sz="1800" b="0" kern="1200" dirty="0" smtClean="0">
                          <a:solidFill>
                            <a:schemeClr val="tx1"/>
                          </a:solidFill>
                          <a:effectLst/>
                          <a:latin typeface="+mn-ea"/>
                          <a:ea typeface="+mn-ea"/>
                          <a:cs typeface="+mn-cs"/>
                        </a:rPr>
                        <a:t>를 </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누르면 </a:t>
                      </a:r>
                      <a:r>
                        <a:rPr lang="en-US" altLang="ko-KR" sz="1800" b="0" kern="1200" dirty="0" smtClean="0">
                          <a:solidFill>
                            <a:schemeClr val="tx1"/>
                          </a:solidFill>
                          <a:effectLst/>
                          <a:latin typeface="+mn-ea"/>
                          <a:ea typeface="+mn-ea"/>
                          <a:cs typeface="+mn-cs"/>
                        </a:rPr>
                        <a:t>F1 : SSAS Test on </a:t>
                      </a:r>
                      <a:r>
                        <a:rPr lang="ko-KR" altLang="en-US" sz="1800" b="0" kern="1200" dirty="0" smtClean="0">
                          <a:solidFill>
                            <a:schemeClr val="tx1"/>
                          </a:solidFill>
                          <a:effectLst/>
                          <a:latin typeface="+mn-ea"/>
                          <a:ea typeface="+mn-ea"/>
                          <a:cs typeface="+mn-cs"/>
                        </a:rPr>
                        <a:t>이 되고</a:t>
                      </a:r>
                      <a:r>
                        <a:rPr lang="en-US" altLang="ko-KR" sz="1800" b="0" kern="1200" dirty="0" smtClean="0">
                          <a:solidFill>
                            <a:schemeClr val="tx1"/>
                          </a:solidFill>
                          <a:effectLst/>
                          <a:latin typeface="+mn-ea"/>
                          <a:ea typeface="+mn-ea"/>
                          <a:cs typeface="+mn-cs"/>
                        </a:rPr>
                        <a:t> Test</a:t>
                      </a:r>
                      <a:r>
                        <a:rPr lang="ko-KR" altLang="en-US" sz="1800" b="0" kern="1200" dirty="0" smtClean="0">
                          <a:solidFill>
                            <a:schemeClr val="tx1"/>
                          </a:solidFill>
                          <a:effectLst/>
                          <a:latin typeface="+mn-ea"/>
                          <a:ea typeface="+mn-ea"/>
                          <a:cs typeface="+mn-cs"/>
                        </a:rPr>
                        <a:t>가 완료된다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ko-KR" altLang="en-US" sz="1800" b="0" kern="1200" dirty="0" smtClean="0">
                          <a:solidFill>
                            <a:schemeClr val="tx1"/>
                          </a:solidFill>
                          <a:effectLst/>
                          <a:latin typeface="+mn-ea"/>
                          <a:ea typeface="+mn-ea"/>
                          <a:cs typeface="+mn-cs"/>
                        </a:rPr>
                        <a:t>회사 담당자도 상기와 같이 </a:t>
                      </a:r>
                      <a:r>
                        <a:rPr lang="en-US" altLang="ko-KR" sz="1800" b="0" kern="1200" dirty="0" smtClean="0">
                          <a:solidFill>
                            <a:schemeClr val="tx1"/>
                          </a:solidFill>
                          <a:effectLst/>
                          <a:latin typeface="+mn-ea"/>
                          <a:ea typeface="+mn-ea"/>
                          <a:cs typeface="+mn-cs"/>
                        </a:rPr>
                        <a:t>Test</a:t>
                      </a:r>
                      <a:r>
                        <a:rPr lang="ko-KR" altLang="en-US" sz="1800" b="0" kern="1200" dirty="0" smtClean="0">
                          <a:solidFill>
                            <a:schemeClr val="tx1"/>
                          </a:solidFill>
                          <a:effectLst/>
                          <a:latin typeface="+mn-ea"/>
                          <a:ea typeface="+mn-ea"/>
                          <a:cs typeface="+mn-cs"/>
                        </a:rPr>
                        <a:t>를 하면 된다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endParaRPr lang="en-US" altLang="ko-KR" sz="1800" b="0" kern="1200" dirty="0" smtClean="0">
                        <a:solidFill>
                          <a:schemeClr val="tx1"/>
                        </a:solidFill>
                        <a:effectLst/>
                        <a:latin typeface="+mn-ea"/>
                        <a:ea typeface="+mn-ea"/>
                        <a:cs typeface="+mn-cs"/>
                      </a:endParaRPr>
                    </a:p>
                    <a:p>
                      <a:pPr marL="0" lvl="0" indent="0" algn="l" latinLnBrk="1">
                        <a:buFont typeface="+mj-lt"/>
                        <a:buNone/>
                      </a:pPr>
                      <a:r>
                        <a:rPr lang="en-US" altLang="ko-KR" sz="1800" b="0" kern="1200" dirty="0" smtClean="0">
                          <a:solidFill>
                            <a:schemeClr val="tx1"/>
                          </a:solidFill>
                          <a:effectLst/>
                          <a:latin typeface="+mn-ea"/>
                          <a:ea typeface="+mn-ea"/>
                          <a:cs typeface="+mn-cs"/>
                        </a:rPr>
                        <a:t>Special Access Code</a:t>
                      </a:r>
                      <a:r>
                        <a:rPr lang="ko-KR" altLang="en-US" sz="1800" b="0" kern="1200" dirty="0" smtClean="0">
                          <a:solidFill>
                            <a:schemeClr val="tx1"/>
                          </a:solidFill>
                          <a:effectLst/>
                          <a:latin typeface="+mn-ea"/>
                          <a:ea typeface="+mn-ea"/>
                          <a:cs typeface="+mn-cs"/>
                        </a:rPr>
                        <a:t>를 </a:t>
                      </a:r>
                      <a:r>
                        <a:rPr lang="en-US" altLang="ko-KR" sz="1800" b="0" kern="1200" dirty="0" smtClean="0">
                          <a:solidFill>
                            <a:schemeClr val="tx1"/>
                          </a:solidFill>
                          <a:effectLst/>
                          <a:latin typeface="+mn-ea"/>
                          <a:ea typeface="+mn-ea"/>
                          <a:cs typeface="+mn-cs"/>
                        </a:rPr>
                        <a:t>28</a:t>
                      </a:r>
                      <a:r>
                        <a:rPr lang="ko-KR" altLang="en-US" sz="1800" b="0" kern="1200" dirty="0" smtClean="0">
                          <a:solidFill>
                            <a:schemeClr val="tx1"/>
                          </a:solidFill>
                          <a:effectLst/>
                          <a:latin typeface="+mn-ea"/>
                          <a:ea typeface="+mn-ea"/>
                          <a:cs typeface="+mn-cs"/>
                        </a:rPr>
                        <a:t>로 입력한다</a:t>
                      </a:r>
                      <a:r>
                        <a:rPr lang="en-US" altLang="ko-KR" sz="1800" b="0" kern="1200" dirty="0" smtClean="0">
                          <a:solidFill>
                            <a:schemeClr val="tx1"/>
                          </a:solidFill>
                          <a:effectLst/>
                          <a:latin typeface="+mn-ea"/>
                          <a:ea typeface="+mn-ea"/>
                          <a:cs typeface="+mn-cs"/>
                        </a:rPr>
                        <a:t>(Telenor Norway </a:t>
                      </a:r>
                      <a:r>
                        <a:rPr lang="ko-KR" altLang="en-US" sz="1800" b="0" kern="1200" dirty="0" smtClean="0">
                          <a:solidFill>
                            <a:schemeClr val="tx1"/>
                          </a:solidFill>
                          <a:effectLst/>
                          <a:latin typeface="+mn-ea"/>
                          <a:ea typeface="+mn-ea"/>
                          <a:cs typeface="+mn-cs"/>
                        </a:rPr>
                        <a:t>및 </a:t>
                      </a:r>
                      <a:r>
                        <a:rPr lang="en-US" altLang="ko-KR" sz="1800" b="0" kern="1200" dirty="0" err="1" smtClean="0">
                          <a:solidFill>
                            <a:schemeClr val="tx1"/>
                          </a:solidFill>
                          <a:effectLst/>
                          <a:latin typeface="+mn-ea"/>
                          <a:ea typeface="+mn-ea"/>
                          <a:cs typeface="+mn-cs"/>
                        </a:rPr>
                        <a:t>Stratos</a:t>
                      </a:r>
                      <a:r>
                        <a:rPr lang="en-US" altLang="ko-KR" sz="1800" b="0" kern="1200" dirty="0" smtClean="0">
                          <a:solidFill>
                            <a:schemeClr val="tx1"/>
                          </a:solidFill>
                          <a:effectLst/>
                          <a:latin typeface="+mn-ea"/>
                          <a:ea typeface="+mn-ea"/>
                          <a:cs typeface="+mn-cs"/>
                        </a:rPr>
                        <a:t> 28 </a:t>
                      </a:r>
                      <a:r>
                        <a:rPr lang="ko-KR" altLang="en-US" sz="1800" b="0" kern="1200" dirty="0" smtClean="0">
                          <a:solidFill>
                            <a:schemeClr val="tx1"/>
                          </a:solidFill>
                          <a:effectLst/>
                          <a:latin typeface="+mn-ea"/>
                          <a:ea typeface="+mn-ea"/>
                          <a:cs typeface="+mn-cs"/>
                        </a:rPr>
                        <a:t>사용함</a:t>
                      </a:r>
                      <a:r>
                        <a:rPr lang="en-US" altLang="ko-KR" sz="1800" b="0" kern="1200" dirty="0" smtClean="0">
                          <a:solidFill>
                            <a:schemeClr val="tx1"/>
                          </a:solidFill>
                          <a:effectLst/>
                          <a:latin typeface="+mn-ea"/>
                          <a:ea typeface="+mn-ea"/>
                          <a:cs typeface="+mn-cs"/>
                        </a:rPr>
                        <a:t>)</a:t>
                      </a:r>
                    </a:p>
                    <a:p>
                      <a:pPr marL="0" lvl="0" indent="0" algn="l" latinLnBrk="1">
                        <a:buFont typeface="+mj-lt"/>
                        <a:buNone/>
                      </a:pP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startAt="10"/>
                      </a:pP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상기와 같이 </a:t>
                      </a:r>
                      <a:r>
                        <a:rPr lang="en-US" altLang="ko-KR" sz="1800" b="0" kern="1200" dirty="0" smtClean="0">
                          <a:solidFill>
                            <a:schemeClr val="tx1"/>
                          </a:solidFill>
                          <a:effectLst/>
                          <a:latin typeface="+mn-ea"/>
                          <a:ea typeface="+mn-ea"/>
                          <a:cs typeface="+mn-cs"/>
                        </a:rPr>
                        <a:t>Test</a:t>
                      </a:r>
                      <a:r>
                        <a:rPr lang="ko-KR" altLang="en-US" sz="1800" b="0" kern="1200" dirty="0" smtClean="0">
                          <a:solidFill>
                            <a:schemeClr val="tx1"/>
                          </a:solidFill>
                          <a:effectLst/>
                          <a:latin typeface="+mn-ea"/>
                          <a:ea typeface="+mn-ea"/>
                          <a:cs typeface="+mn-cs"/>
                        </a:rPr>
                        <a:t>가 종료되면 기기를 </a:t>
                      </a:r>
                      <a:r>
                        <a:rPr lang="en-US" altLang="ko-KR" sz="1800" b="0" kern="1200" dirty="0" smtClean="0">
                          <a:solidFill>
                            <a:schemeClr val="tx1"/>
                          </a:solidFill>
                          <a:effectLst/>
                          <a:latin typeface="+mn-ea"/>
                          <a:ea typeface="+mn-ea"/>
                          <a:cs typeface="+mn-cs"/>
                        </a:rPr>
                        <a:t>Rebooting </a:t>
                      </a:r>
                      <a:r>
                        <a:rPr lang="ko-KR" altLang="en-US" sz="1800" b="0" kern="1200" dirty="0" smtClean="0">
                          <a:solidFill>
                            <a:schemeClr val="tx1"/>
                          </a:solidFill>
                          <a:effectLst/>
                          <a:latin typeface="+mn-ea"/>
                          <a:ea typeface="+mn-ea"/>
                          <a:cs typeface="+mn-cs"/>
                        </a:rPr>
                        <a:t>한다</a:t>
                      </a:r>
                      <a:endParaRPr lang="en-US" altLang="ko-KR" sz="1800" b="0" kern="1200" dirty="0" smtClean="0">
                        <a:solidFill>
                          <a:schemeClr val="tx1"/>
                        </a:solidFill>
                        <a:effectLst/>
                        <a:latin typeface="+mn-ea"/>
                        <a:ea typeface="+mn-ea"/>
                        <a:cs typeface="+mn-cs"/>
                      </a:endParaRPr>
                    </a:p>
                    <a:p>
                      <a:pPr marL="0" lvl="0" indent="0" algn="l" latinLnBrk="1">
                        <a:buFont typeface="+mj-lt"/>
                        <a:buNone/>
                      </a:pPr>
                      <a:endParaRPr lang="ko-KR" altLang="en-US"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473499170"/>
              </p:ext>
            </p:extLst>
          </p:nvPr>
        </p:nvGraphicFramePr>
        <p:xfrm>
          <a:off x="522164" y="915363"/>
          <a:ext cx="9768285" cy="1016525"/>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68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SSAS Message/SSAS Test Procedure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9643">
                <a:tc>
                  <a:txBody>
                    <a:bodyPr/>
                    <a:lstStyle/>
                    <a:p>
                      <a:pPr latinLnBrk="1"/>
                      <a:r>
                        <a:rPr lang="en-US" altLang="ko-KR" sz="1800" b="1" dirty="0" smtClean="0">
                          <a:solidFill>
                            <a:schemeClr val="tx1"/>
                          </a:solidFill>
                          <a:latin typeface="+mn-ea"/>
                          <a:ea typeface="+mn-ea"/>
                        </a:rPr>
                        <a:t>JRC / JUE-87, Inmarsat-C</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111</a:t>
            </a:fld>
            <a:endParaRPr lang="ko-KR" altLang="en-US" dirty="0"/>
          </a:p>
        </p:txBody>
      </p:sp>
      <p:sp>
        <p:nvSpPr>
          <p:cNvPr id="8" name="직사각형 7"/>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379839709"/>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nvPr>
        </p:nvGraphicFramePr>
        <p:xfrm>
          <a:off x="522164" y="2004419"/>
          <a:ext cx="9768285" cy="5122637"/>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122637">
                <a:tc>
                  <a:txBody>
                    <a:bodyPr/>
                    <a:lstStyle/>
                    <a:p>
                      <a:pPr latinLnBrk="1"/>
                      <a:r>
                        <a:rPr lang="en-US" altLang="ko-KR" sz="2000" b="1" kern="1200" dirty="0" smtClean="0">
                          <a:solidFill>
                            <a:schemeClr val="tx1"/>
                          </a:solidFill>
                          <a:effectLst/>
                          <a:latin typeface="+mn-ea"/>
                          <a:ea typeface="+mn-ea"/>
                          <a:cs typeface="+mn-cs"/>
                        </a:rPr>
                        <a:t>SSAS Button Test</a:t>
                      </a:r>
                    </a:p>
                    <a:p>
                      <a:pPr latinLnBrk="1"/>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err="1" smtClean="0">
                          <a:solidFill>
                            <a:schemeClr val="tx1"/>
                          </a:solidFill>
                          <a:effectLst/>
                          <a:latin typeface="+mn-ea"/>
                          <a:ea typeface="+mn-ea"/>
                          <a:cs typeface="+mn-cs"/>
                        </a:rPr>
                        <a:t>Alt+G</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Diagnostics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a:t>
                      </a: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Distress button test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Ctrl + F10 </a:t>
                      </a:r>
                      <a:r>
                        <a:rPr lang="ko-KR" altLang="en-US" sz="1800" b="0" kern="1200" dirty="0" smtClean="0">
                          <a:solidFill>
                            <a:schemeClr val="tx1"/>
                          </a:solidFill>
                          <a:effectLst/>
                          <a:latin typeface="+mn-ea"/>
                          <a:ea typeface="+mn-ea"/>
                          <a:cs typeface="+mn-cs"/>
                        </a:rPr>
                        <a:t>누르고 </a:t>
                      </a:r>
                      <a:r>
                        <a:rPr lang="en-US" altLang="ko-KR" sz="1800" b="0" kern="1200" dirty="0" smtClean="0">
                          <a:solidFill>
                            <a:schemeClr val="tx1"/>
                          </a:solidFill>
                          <a:effectLst/>
                          <a:latin typeface="+mn-ea"/>
                          <a:ea typeface="+mn-ea"/>
                          <a:cs typeface="+mn-cs"/>
                        </a:rPr>
                        <a:t>password</a:t>
                      </a:r>
                      <a:r>
                        <a:rPr lang="ko-KR" altLang="en-US" sz="1800" b="0" kern="1200" dirty="0" smtClean="0">
                          <a:solidFill>
                            <a:schemeClr val="tx1"/>
                          </a:solidFill>
                          <a:effectLst/>
                          <a:latin typeface="+mn-ea"/>
                          <a:ea typeface="+mn-ea"/>
                          <a:cs typeface="+mn-cs"/>
                        </a:rPr>
                        <a:t>를</a:t>
                      </a:r>
                      <a:r>
                        <a:rPr lang="en-US" altLang="ko-KR" sz="1800" b="0" kern="1200" dirty="0" smtClean="0">
                          <a:solidFill>
                            <a:schemeClr val="tx1"/>
                          </a:solidFill>
                          <a:effectLst/>
                          <a:latin typeface="+mn-ea"/>
                          <a:ea typeface="+mn-ea"/>
                          <a:cs typeface="+mn-cs"/>
                        </a:rPr>
                        <a:t> 0000 </a:t>
                      </a:r>
                      <a:r>
                        <a:rPr lang="ko-KR" altLang="en-US" sz="1800" b="0" kern="1200" dirty="0" smtClean="0">
                          <a:solidFill>
                            <a:schemeClr val="tx1"/>
                          </a:solidFill>
                          <a:effectLst/>
                          <a:latin typeface="+mn-ea"/>
                          <a:ea typeface="+mn-ea"/>
                          <a:cs typeface="+mn-cs"/>
                        </a:rPr>
                        <a:t>입력한다</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(SSAS Mode</a:t>
                      </a:r>
                      <a:r>
                        <a:rPr lang="ko-KR" altLang="en-US" sz="1800" b="0" kern="1200" dirty="0" smtClean="0">
                          <a:solidFill>
                            <a:schemeClr val="tx1"/>
                          </a:solidFill>
                          <a:effectLst/>
                          <a:latin typeface="+mn-ea"/>
                          <a:ea typeface="+mn-ea"/>
                          <a:cs typeface="+mn-cs"/>
                        </a:rPr>
                        <a:t>로 전환된다</a:t>
                      </a:r>
                      <a:r>
                        <a:rPr lang="en-US" altLang="ko-KR" sz="1800" b="0" kern="1200" dirty="0" smtClean="0">
                          <a:solidFill>
                            <a:schemeClr val="tx1"/>
                          </a:solidFill>
                          <a:effectLst/>
                          <a:latin typeface="+mn-ea"/>
                          <a:ea typeface="+mn-ea"/>
                          <a:cs typeface="+mn-cs"/>
                        </a:rPr>
                        <a:t>)</a:t>
                      </a: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Security button test</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ENTER</a:t>
                      </a: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Security button test </a:t>
                      </a:r>
                      <a:r>
                        <a:rPr lang="ko-KR" altLang="en-US" sz="1800" b="0" kern="1200" dirty="0" smtClean="0">
                          <a:solidFill>
                            <a:schemeClr val="tx1"/>
                          </a:solidFill>
                          <a:effectLst/>
                          <a:latin typeface="+mn-ea"/>
                          <a:ea typeface="+mn-ea"/>
                          <a:cs typeface="+mn-cs"/>
                        </a:rPr>
                        <a:t>화면이 나타나면 </a:t>
                      </a:r>
                      <a:r>
                        <a:rPr lang="en-US" altLang="ko-KR" sz="1800" b="0" kern="1200" dirty="0" smtClean="0">
                          <a:solidFill>
                            <a:schemeClr val="tx1"/>
                          </a:solidFill>
                          <a:effectLst/>
                          <a:latin typeface="+mn-ea"/>
                          <a:ea typeface="+mn-ea"/>
                          <a:cs typeface="+mn-cs"/>
                        </a:rPr>
                        <a:t>Security button</a:t>
                      </a:r>
                      <a:r>
                        <a:rPr lang="ko-KR" altLang="en-US" sz="1800" b="0" kern="1200" dirty="0" smtClean="0">
                          <a:solidFill>
                            <a:schemeClr val="tx1"/>
                          </a:solidFill>
                          <a:effectLst/>
                          <a:latin typeface="+mn-ea"/>
                          <a:ea typeface="+mn-ea"/>
                          <a:cs typeface="+mn-cs"/>
                        </a:rPr>
                        <a:t>을</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en-US" altLang="ko-KR" sz="1800" b="0" kern="1200" dirty="0" smtClean="0">
                          <a:solidFill>
                            <a:schemeClr val="tx1"/>
                          </a:solidFill>
                          <a:effectLst/>
                          <a:latin typeface="+mn-ea"/>
                          <a:ea typeface="+mn-ea"/>
                          <a:cs typeface="+mn-cs"/>
                        </a:rPr>
                        <a:t>Test</a:t>
                      </a:r>
                      <a:r>
                        <a:rPr lang="ko-KR" altLang="en-US" sz="1800" b="0" kern="1200" dirty="0" smtClean="0">
                          <a:solidFill>
                            <a:schemeClr val="tx1"/>
                          </a:solidFill>
                          <a:effectLst/>
                          <a:latin typeface="+mn-ea"/>
                          <a:ea typeface="+mn-ea"/>
                          <a:cs typeface="+mn-cs"/>
                        </a:rPr>
                        <a:t>가 완료되면 다시 </a:t>
                      </a:r>
                      <a:r>
                        <a:rPr lang="en-US" altLang="ko-KR" sz="1800" b="0" kern="1200" dirty="0" smtClean="0">
                          <a:solidFill>
                            <a:schemeClr val="tx1"/>
                          </a:solidFill>
                          <a:effectLst/>
                          <a:latin typeface="+mn-ea"/>
                          <a:ea typeface="+mn-ea"/>
                          <a:cs typeface="+mn-cs"/>
                        </a:rPr>
                        <a:t>Security button </a:t>
                      </a:r>
                      <a:r>
                        <a:rPr lang="ko-KR" altLang="en-US" sz="1800" b="0" kern="1200" dirty="0" smtClean="0">
                          <a:solidFill>
                            <a:schemeClr val="tx1"/>
                          </a:solidFill>
                          <a:effectLst/>
                          <a:latin typeface="+mn-ea"/>
                          <a:ea typeface="+mn-ea"/>
                          <a:cs typeface="+mn-cs"/>
                        </a:rPr>
                        <a:t>버튼을 </a:t>
                      </a:r>
                      <a:r>
                        <a:rPr lang="en-US" altLang="ko-KR" sz="1800" b="0" kern="1200" dirty="0" smtClean="0">
                          <a:solidFill>
                            <a:schemeClr val="tx1"/>
                          </a:solidFill>
                          <a:effectLst/>
                          <a:latin typeface="+mn-ea"/>
                          <a:ea typeface="+mn-ea"/>
                          <a:cs typeface="+mn-cs"/>
                        </a:rPr>
                        <a:t>Pop-up </a:t>
                      </a:r>
                      <a:r>
                        <a:rPr lang="ko-KR" altLang="en-US" sz="1800" b="0" kern="1200" dirty="0" smtClean="0">
                          <a:solidFill>
                            <a:schemeClr val="tx1"/>
                          </a:solidFill>
                          <a:effectLst/>
                          <a:latin typeface="+mn-ea"/>
                          <a:ea typeface="+mn-ea"/>
                          <a:cs typeface="+mn-cs"/>
                        </a:rPr>
                        <a:t>시킨다</a:t>
                      </a:r>
                      <a:endParaRPr lang="en-US" altLang="ko-KR" sz="1800" b="0" kern="1200" dirty="0" smtClean="0">
                        <a:solidFill>
                          <a:schemeClr val="tx1"/>
                        </a:solidFill>
                        <a:effectLst/>
                        <a:latin typeface="+mn-ea"/>
                        <a:ea typeface="+mn-ea"/>
                        <a:cs typeface="+mn-cs"/>
                      </a:endParaRPr>
                    </a:p>
                    <a:p>
                      <a:pPr marL="342900" lvl="0" indent="-342900" algn="l" latinLnBrk="1">
                        <a:buFont typeface="+mj-lt"/>
                        <a:buAutoNum type="arabicPeriod"/>
                      </a:pPr>
                      <a:r>
                        <a:rPr lang="ko-KR" altLang="en-US" sz="1800" b="0" kern="1200" dirty="0" smtClean="0">
                          <a:solidFill>
                            <a:schemeClr val="tx1"/>
                          </a:solidFill>
                          <a:effectLst/>
                          <a:latin typeface="+mn-ea"/>
                          <a:ea typeface="+mn-ea"/>
                          <a:cs typeface="+mn-cs"/>
                        </a:rPr>
                        <a:t>기기를 </a:t>
                      </a:r>
                      <a:r>
                        <a:rPr lang="en-US" altLang="ko-KR" sz="1800" b="0" kern="1200" dirty="0" smtClean="0">
                          <a:solidFill>
                            <a:schemeClr val="tx1"/>
                          </a:solidFill>
                          <a:effectLst/>
                          <a:latin typeface="+mn-ea"/>
                          <a:ea typeface="+mn-ea"/>
                          <a:cs typeface="+mn-cs"/>
                        </a:rPr>
                        <a:t>Rebooting </a:t>
                      </a:r>
                      <a:r>
                        <a:rPr lang="ko-KR" altLang="en-US" sz="1800" b="0" kern="1200" dirty="0" smtClean="0">
                          <a:solidFill>
                            <a:schemeClr val="tx1"/>
                          </a:solidFill>
                          <a:effectLst/>
                          <a:latin typeface="+mn-ea"/>
                          <a:ea typeface="+mn-ea"/>
                          <a:cs typeface="+mn-cs"/>
                        </a:rPr>
                        <a:t>한다</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이때 반드시 버튼을 해제했는지 확인한다</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버튼이 </a:t>
                      </a:r>
                      <a:r>
                        <a:rPr lang="en-US" altLang="ko-KR" sz="1800" b="0" kern="1200" dirty="0" smtClean="0">
                          <a:solidFill>
                            <a:schemeClr val="tx1"/>
                          </a:solidFill>
                          <a:effectLst/>
                          <a:latin typeface="+mn-ea"/>
                          <a:ea typeface="+mn-ea"/>
                          <a:cs typeface="+mn-cs"/>
                        </a:rPr>
                        <a:t>pop-down</a:t>
                      </a:r>
                      <a:r>
                        <a:rPr lang="ko-KR" altLang="en-US" sz="1800" b="0" kern="1200" dirty="0" smtClean="0">
                          <a:solidFill>
                            <a:schemeClr val="tx1"/>
                          </a:solidFill>
                          <a:effectLst/>
                          <a:latin typeface="+mn-ea"/>
                          <a:ea typeface="+mn-ea"/>
                          <a:cs typeface="+mn-cs"/>
                        </a:rPr>
                        <a:t>된 상태에서 기기를</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Rebooting</a:t>
                      </a:r>
                      <a:r>
                        <a:rPr lang="ko-KR" altLang="en-US" sz="1800" b="0" kern="1200" dirty="0" smtClean="0">
                          <a:solidFill>
                            <a:schemeClr val="tx1"/>
                          </a:solidFill>
                          <a:effectLst/>
                          <a:latin typeface="+mn-ea"/>
                          <a:ea typeface="+mn-ea"/>
                          <a:cs typeface="+mn-cs"/>
                        </a:rPr>
                        <a:t>하면</a:t>
                      </a:r>
                      <a:r>
                        <a:rPr lang="en-US" altLang="ko-KR" sz="1800" b="0" kern="1200" dirty="0" smtClean="0">
                          <a:solidFill>
                            <a:schemeClr val="tx1"/>
                          </a:solidFill>
                          <a:effectLst/>
                          <a:latin typeface="+mn-ea"/>
                          <a:ea typeface="+mn-ea"/>
                          <a:cs typeface="+mn-cs"/>
                        </a:rPr>
                        <a:t> Login</a:t>
                      </a:r>
                      <a:r>
                        <a:rPr lang="ko-KR" altLang="en-US" sz="1800" b="0" kern="1200" dirty="0" smtClean="0">
                          <a:solidFill>
                            <a:schemeClr val="tx1"/>
                          </a:solidFill>
                          <a:effectLst/>
                          <a:latin typeface="+mn-ea"/>
                          <a:ea typeface="+mn-ea"/>
                          <a:cs typeface="+mn-cs"/>
                        </a:rPr>
                        <a:t>되는 순간 실제 </a:t>
                      </a:r>
                      <a:r>
                        <a:rPr lang="en-US" altLang="ko-KR" sz="1800" b="0" kern="1200" dirty="0" smtClean="0">
                          <a:solidFill>
                            <a:schemeClr val="tx1"/>
                          </a:solidFill>
                          <a:effectLst/>
                          <a:latin typeface="+mn-ea"/>
                          <a:ea typeface="+mn-ea"/>
                          <a:cs typeface="+mn-cs"/>
                        </a:rPr>
                        <a:t>SSAS</a:t>
                      </a:r>
                      <a:r>
                        <a:rPr lang="ko-KR" altLang="en-US" sz="1800" b="0" kern="1200" dirty="0" smtClean="0">
                          <a:solidFill>
                            <a:schemeClr val="tx1"/>
                          </a:solidFill>
                          <a:effectLst/>
                          <a:latin typeface="+mn-ea"/>
                          <a:ea typeface="+mn-ea"/>
                          <a:cs typeface="+mn-cs"/>
                        </a:rPr>
                        <a:t>가 전송된다</a:t>
                      </a:r>
                      <a:r>
                        <a:rPr lang="en-US" altLang="ko-KR" sz="1800" b="0" kern="1200" dirty="0" smtClean="0">
                          <a:solidFill>
                            <a:schemeClr val="tx1"/>
                          </a:solidFill>
                          <a:effectLst/>
                          <a:latin typeface="+mn-ea"/>
                          <a:ea typeface="+mn-ea"/>
                          <a:cs typeface="+mn-cs"/>
                        </a:rPr>
                        <a:t>)</a:t>
                      </a:r>
                    </a:p>
                    <a:p>
                      <a:pPr marL="0" lvl="0" indent="0" algn="l" latinLnBrk="1">
                        <a:buFont typeface="+mj-lt"/>
                        <a:buNone/>
                      </a:pPr>
                      <a:endParaRPr lang="ko-KR" altLang="en-US"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nvPr>
        </p:nvGraphicFramePr>
        <p:xfrm>
          <a:off x="522164" y="972319"/>
          <a:ext cx="9768285" cy="95270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68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SSAS Message/SSAS Test Procedure</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5824">
                <a:tc>
                  <a:txBody>
                    <a:bodyPr/>
                    <a:lstStyle/>
                    <a:p>
                      <a:pPr latinLnBrk="1"/>
                      <a:r>
                        <a:rPr lang="en-US" altLang="ko-KR" sz="1800" b="1" dirty="0" smtClean="0">
                          <a:solidFill>
                            <a:schemeClr val="tx1"/>
                          </a:solidFill>
                          <a:latin typeface="+mn-ea"/>
                          <a:ea typeface="+mn-ea"/>
                        </a:rPr>
                        <a:t>JRC / JUE-87, Inmarsat-C</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5"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112</a:t>
            </a:fld>
            <a:endParaRPr lang="ko-KR" altLang="en-US" dirty="0"/>
          </a:p>
        </p:txBody>
      </p:sp>
      <p:sp>
        <p:nvSpPr>
          <p:cNvPr id="6" name="직사각형 5"/>
          <p:cNvSpPr/>
          <p:nvPr/>
        </p:nvSpPr>
        <p:spPr>
          <a:xfrm>
            <a:off x="-20385" y="0"/>
            <a:ext cx="5566780"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7</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SSAS </a:t>
            </a:r>
            <a:r>
              <a:rPr lang="en-US" altLang="ko-KR" sz="2200" b="1" dirty="0">
                <a:solidFill>
                  <a:schemeClr val="bg1"/>
                </a:solidFill>
                <a:latin typeface="+mn-ea"/>
                <a:ea typeface="+mn-ea"/>
              </a:rPr>
              <a:t>(Ship Security Alert </a:t>
            </a:r>
            <a:r>
              <a:rPr lang="en-US" altLang="ko-KR" sz="2200" b="1" dirty="0" smtClean="0">
                <a:solidFill>
                  <a:schemeClr val="bg1"/>
                </a:solidFill>
                <a:latin typeface="+mn-ea"/>
                <a:ea typeface="+mn-ea"/>
              </a:rPr>
              <a:t>System)</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1163757252"/>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113</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4280245411"/>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LRIT</a:t>
                      </a:r>
                    </a:p>
                    <a:p>
                      <a:pPr latinLnBrk="1"/>
                      <a:r>
                        <a:rPr lang="en-US" altLang="ko-KR" sz="2000" dirty="0" smtClean="0">
                          <a:solidFill>
                            <a:schemeClr val="tx1"/>
                          </a:solidFill>
                          <a:latin typeface="+mn-ea"/>
                          <a:ea typeface="+mn-ea"/>
                        </a:rPr>
                        <a:t>Long Range Identification and Tracking </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51319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3962" eaLnBrk="0" hangingPunct="0">
              <a:spcBef>
                <a:spcPct val="20000"/>
              </a:spcBef>
              <a:buFont typeface="+mj-lt"/>
              <a:buAutoNum type="arabicPeriod"/>
              <a:defRPr/>
            </a:pPr>
            <a:r>
              <a:rPr lang="ko-KR" altLang="en-US" sz="1600" dirty="0" smtClean="0">
                <a:latin typeface="+mn-ea"/>
                <a:ea typeface="+mn-ea"/>
              </a:rPr>
              <a:t>선박은</a:t>
            </a:r>
            <a:r>
              <a:rPr lang="en-US" altLang="ko-KR" sz="1600" dirty="0" smtClean="0">
                <a:latin typeface="+mn-ea"/>
                <a:ea typeface="+mn-ea"/>
              </a:rPr>
              <a:t> </a:t>
            </a:r>
            <a:r>
              <a:rPr lang="ko-KR" altLang="en-US" sz="1600" dirty="0" smtClean="0">
                <a:latin typeface="+mn-ea"/>
                <a:ea typeface="+mn-ea"/>
              </a:rPr>
              <a:t>적합 시험</a:t>
            </a:r>
            <a:r>
              <a:rPr lang="en-US" altLang="ko-KR" sz="1600" dirty="0" smtClean="0">
                <a:latin typeface="+mn-ea"/>
                <a:ea typeface="+mn-ea"/>
              </a:rPr>
              <a:t>(Conformance Test : </a:t>
            </a:r>
            <a:r>
              <a:rPr lang="ko-KR" altLang="en-US" sz="1600" dirty="0" smtClean="0">
                <a:latin typeface="+mn-ea"/>
                <a:ea typeface="+mn-ea"/>
              </a:rPr>
              <a:t>통상 </a:t>
            </a:r>
            <a:r>
              <a:rPr lang="en-US" altLang="ko-KR" sz="1600" dirty="0" smtClean="0">
                <a:latin typeface="+mn-ea"/>
                <a:ea typeface="+mn-ea"/>
              </a:rPr>
              <a:t>30</a:t>
            </a:r>
            <a:r>
              <a:rPr lang="ko-KR" altLang="en-US" sz="1600" dirty="0" smtClean="0">
                <a:latin typeface="+mn-ea"/>
                <a:ea typeface="+mn-ea"/>
              </a:rPr>
              <a:t>시간</a:t>
            </a:r>
            <a:r>
              <a:rPr lang="en-US" altLang="ko-KR" sz="1600" dirty="0" smtClean="0">
                <a:latin typeface="+mn-ea"/>
                <a:ea typeface="+mn-ea"/>
              </a:rPr>
              <a:t>, 4</a:t>
            </a:r>
            <a:r>
              <a:rPr lang="ko-KR" altLang="en-US" sz="1600" dirty="0" smtClean="0">
                <a:latin typeface="+mn-ea"/>
                <a:ea typeface="+mn-ea"/>
              </a:rPr>
              <a:t>일 소요</a:t>
            </a:r>
            <a:r>
              <a:rPr lang="en-US" altLang="ko-KR" sz="1600" dirty="0" smtClean="0">
                <a:latin typeface="+mn-ea"/>
                <a:ea typeface="+mn-ea"/>
              </a:rPr>
              <a:t>)</a:t>
            </a:r>
            <a:r>
              <a:rPr lang="ko-KR" altLang="en-US" sz="1600" dirty="0" smtClean="0">
                <a:latin typeface="+mn-ea"/>
                <a:ea typeface="+mn-ea"/>
              </a:rPr>
              <a:t>이 완료된 후 기국 정부가 발행한 </a:t>
            </a:r>
            <a:r>
              <a:rPr lang="en-US" altLang="ko-KR" sz="1600" dirty="0" smtClean="0">
                <a:latin typeface="+mn-ea"/>
                <a:ea typeface="+mn-ea"/>
              </a:rPr>
              <a:t>Certificate of Inspection</a:t>
            </a:r>
            <a:r>
              <a:rPr lang="ko-KR" altLang="en-US" sz="1600" dirty="0" smtClean="0">
                <a:latin typeface="+mn-ea"/>
                <a:ea typeface="+mn-ea"/>
              </a:rPr>
              <a:t>을 비치하여야 한다</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en-US" altLang="ko-KR" sz="1600" dirty="0" smtClean="0">
                <a:latin typeface="+mn-ea"/>
                <a:ea typeface="+mn-ea"/>
              </a:rPr>
              <a:t>LRIT National Data Center</a:t>
            </a:r>
            <a:r>
              <a:rPr lang="ko-KR" altLang="en-US" sz="1600" dirty="0" smtClean="0">
                <a:latin typeface="+mn-ea"/>
                <a:ea typeface="+mn-ea"/>
              </a:rPr>
              <a:t>로 부터 </a:t>
            </a:r>
            <a:r>
              <a:rPr lang="en-US" altLang="ko-KR" sz="1600" dirty="0" smtClean="0">
                <a:latin typeface="+mn-ea"/>
                <a:ea typeface="+mn-ea"/>
              </a:rPr>
              <a:t>Command</a:t>
            </a:r>
            <a:r>
              <a:rPr lang="ko-KR" altLang="en-US" sz="1600" dirty="0" smtClean="0">
                <a:latin typeface="+mn-ea"/>
                <a:ea typeface="+mn-ea"/>
              </a:rPr>
              <a:t>를 받으면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ID number of this equipment, Position of your ship, Time of position</a:t>
            </a:r>
            <a:r>
              <a:rPr lang="ko-KR" altLang="en-US" sz="1600" dirty="0" smtClean="0">
                <a:latin typeface="+mn-ea"/>
                <a:ea typeface="+mn-ea"/>
              </a:rPr>
              <a:t>등을 전송한다</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ko-KR" altLang="en-US" sz="1600" dirty="0" smtClean="0">
                <a:latin typeface="+mn-ea"/>
                <a:ea typeface="+mn-ea"/>
              </a:rPr>
              <a:t>통상 </a:t>
            </a:r>
            <a:r>
              <a:rPr lang="en-US" altLang="ko-KR" sz="1600" dirty="0" smtClean="0">
                <a:latin typeface="+mn-ea"/>
                <a:ea typeface="+mn-ea"/>
              </a:rPr>
              <a:t>6</a:t>
            </a:r>
            <a:r>
              <a:rPr lang="ko-KR" altLang="en-US" sz="1600" dirty="0" smtClean="0">
                <a:latin typeface="+mn-ea"/>
                <a:ea typeface="+mn-ea"/>
              </a:rPr>
              <a:t>시간마다 기국 정부 </a:t>
            </a:r>
            <a:r>
              <a:rPr lang="en-US" altLang="ko-KR" sz="1600" dirty="0" smtClean="0">
                <a:latin typeface="+mn-ea"/>
                <a:ea typeface="+mn-ea"/>
              </a:rPr>
              <a:t>NDC</a:t>
            </a:r>
            <a:r>
              <a:rPr lang="ko-KR" altLang="en-US" sz="1600" dirty="0" smtClean="0">
                <a:latin typeface="+mn-ea"/>
                <a:ea typeface="+mn-ea"/>
              </a:rPr>
              <a:t>에 데이터를 전송한다</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ko-KR" altLang="en-US" sz="1600" dirty="0" smtClean="0">
                <a:latin typeface="+mn-ea"/>
                <a:ea typeface="+mn-ea"/>
              </a:rPr>
              <a:t>현재 각 선박의 </a:t>
            </a:r>
            <a:r>
              <a:rPr lang="en-US" altLang="ko-KR" sz="1600" dirty="0" smtClean="0">
                <a:latin typeface="+mn-ea"/>
                <a:ea typeface="+mn-ea"/>
              </a:rPr>
              <a:t>Inmarsat-C</a:t>
            </a:r>
            <a:r>
              <a:rPr lang="ko-KR" altLang="en-US" sz="1600" dirty="0" smtClean="0">
                <a:latin typeface="+mn-ea"/>
                <a:ea typeface="+mn-ea"/>
              </a:rPr>
              <a:t>의 </a:t>
            </a:r>
            <a:r>
              <a:rPr lang="en-US" altLang="ko-KR" sz="1600" dirty="0" smtClean="0">
                <a:latin typeface="+mn-ea"/>
                <a:ea typeface="+mn-ea"/>
              </a:rPr>
              <a:t>DNID</a:t>
            </a:r>
            <a:r>
              <a:rPr lang="ko-KR" altLang="en-US" sz="1600" dirty="0" smtClean="0">
                <a:latin typeface="+mn-ea"/>
                <a:ea typeface="+mn-ea"/>
              </a:rPr>
              <a:t>에 설정한 각 </a:t>
            </a:r>
            <a:r>
              <a:rPr lang="ko-KR" altLang="en-US" sz="1600" dirty="0" err="1" smtClean="0">
                <a:latin typeface="+mn-ea"/>
                <a:ea typeface="+mn-ea"/>
              </a:rPr>
              <a:t>해역별</a:t>
            </a:r>
            <a:r>
              <a:rPr lang="ko-KR" altLang="en-US" sz="1600" dirty="0" smtClean="0">
                <a:latin typeface="+mn-ea"/>
                <a:ea typeface="+mn-ea"/>
              </a:rPr>
              <a:t> </a:t>
            </a:r>
            <a:r>
              <a:rPr lang="en-US" altLang="ko-KR" sz="1600" dirty="0" smtClean="0">
                <a:latin typeface="+mn-ea"/>
                <a:ea typeface="+mn-ea"/>
              </a:rPr>
              <a:t>Data Network ID</a:t>
            </a:r>
            <a:r>
              <a:rPr lang="ko-KR" altLang="en-US" sz="1600" dirty="0" smtClean="0">
                <a:latin typeface="+mn-ea"/>
                <a:ea typeface="+mn-ea"/>
              </a:rPr>
              <a:t>가 있는데</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이것을 </a:t>
            </a:r>
            <a:r>
              <a:rPr lang="en-US" altLang="ko-KR" sz="1600" dirty="0" smtClean="0">
                <a:latin typeface="+mn-ea"/>
                <a:ea typeface="+mn-ea"/>
              </a:rPr>
              <a:t>Disable</a:t>
            </a:r>
            <a:r>
              <a:rPr lang="ko-KR" altLang="en-US" sz="1600" dirty="0" smtClean="0">
                <a:latin typeface="+mn-ea"/>
                <a:ea typeface="+mn-ea"/>
              </a:rPr>
              <a:t>로 변경하면 </a:t>
            </a:r>
            <a:r>
              <a:rPr lang="en-US" altLang="ko-KR" sz="1600" dirty="0" smtClean="0">
                <a:latin typeface="+mn-ea"/>
                <a:ea typeface="+mn-ea"/>
              </a:rPr>
              <a:t>LRIT </a:t>
            </a:r>
            <a:r>
              <a:rPr lang="ko-KR" altLang="en-US" sz="1600" dirty="0" smtClean="0">
                <a:latin typeface="+mn-ea"/>
                <a:ea typeface="+mn-ea"/>
              </a:rPr>
              <a:t>및 회사의 </a:t>
            </a:r>
            <a:r>
              <a:rPr lang="en-US" altLang="ko-KR" sz="1600" dirty="0" err="1" smtClean="0">
                <a:latin typeface="+mn-ea"/>
                <a:ea typeface="+mn-ea"/>
              </a:rPr>
              <a:t>i</a:t>
            </a:r>
            <a:r>
              <a:rPr lang="en-US" altLang="ko-KR" sz="1600" dirty="0" smtClean="0">
                <a:latin typeface="+mn-ea"/>
                <a:ea typeface="+mn-ea"/>
              </a:rPr>
              <a:t>-VMS</a:t>
            </a:r>
            <a:r>
              <a:rPr lang="ko-KR" altLang="en-US" sz="1600" dirty="0" smtClean="0">
                <a:latin typeface="+mn-ea"/>
                <a:ea typeface="+mn-ea"/>
              </a:rPr>
              <a:t>에서 </a:t>
            </a:r>
            <a:r>
              <a:rPr lang="en-US" altLang="ko-KR" sz="1600" dirty="0" smtClean="0">
                <a:latin typeface="+mn-ea"/>
                <a:ea typeface="+mn-ea"/>
              </a:rPr>
              <a:t>polling</a:t>
            </a:r>
            <a:r>
              <a:rPr lang="ko-KR" altLang="en-US" sz="1600" dirty="0" smtClean="0">
                <a:latin typeface="+mn-ea"/>
                <a:ea typeface="+mn-ea"/>
              </a:rPr>
              <a:t>을 할 수 없다</a:t>
            </a:r>
            <a:endParaRPr lang="en-US" altLang="ko-KR" sz="1600" dirty="0" smtClean="0">
              <a:latin typeface="+mn-ea"/>
              <a:ea typeface="+mn-ea"/>
            </a:endParaRPr>
          </a:p>
          <a:p>
            <a:pPr defTabSz="993962" eaLnBrk="0" hangingPunct="0">
              <a:spcBef>
                <a:spcPct val="20000"/>
              </a:spcBef>
              <a:defRPr/>
            </a:pPr>
            <a:endParaRPr lang="en-US" altLang="ko-KR" sz="1600" dirty="0" smtClean="0">
              <a:latin typeface="+mn-ea"/>
              <a:ea typeface="+mn-ea"/>
            </a:endParaRPr>
          </a:p>
          <a:p>
            <a:pPr defTabSz="993962" eaLnBrk="0" hangingPunct="0">
              <a:spcBef>
                <a:spcPct val="20000"/>
              </a:spcBef>
              <a:defRPr/>
            </a:pPr>
            <a:r>
              <a:rPr lang="en-US" altLang="ko-KR" sz="1600" dirty="0" smtClean="0">
                <a:latin typeface="+mn-ea"/>
                <a:ea typeface="+mn-ea"/>
              </a:rPr>
              <a:t>DNID </a:t>
            </a:r>
            <a:r>
              <a:rPr lang="ko-KR" altLang="en-US" sz="1600" dirty="0" smtClean="0">
                <a:latin typeface="+mn-ea"/>
                <a:ea typeface="+mn-ea"/>
              </a:rPr>
              <a:t>설정</a:t>
            </a:r>
            <a:endParaRPr lang="en-US" altLang="ko-KR" sz="1600" dirty="0" smtClean="0">
              <a:latin typeface="+mn-ea"/>
              <a:ea typeface="+mn-ea"/>
            </a:endParaRPr>
          </a:p>
          <a:p>
            <a:pPr marL="342900" indent="-342900" defTabSz="993962" eaLnBrk="0" hangingPunct="0">
              <a:spcBef>
                <a:spcPct val="20000"/>
              </a:spcBef>
              <a:buAutoNum type="arabicPeriod"/>
              <a:defRPr/>
            </a:pPr>
            <a:r>
              <a:rPr lang="en-US" altLang="ko-KR" sz="1600" dirty="0" smtClean="0">
                <a:latin typeface="+mn-ea"/>
                <a:ea typeface="+mn-ea"/>
              </a:rPr>
              <a:t>F5 – 4 Data Network ID</a:t>
            </a:r>
            <a:r>
              <a:rPr lang="ko-KR" altLang="en-US" sz="1600" dirty="0" smtClean="0">
                <a:latin typeface="+mn-ea"/>
                <a:ea typeface="+mn-ea"/>
              </a:rPr>
              <a:t>를 선택한다</a:t>
            </a:r>
            <a:endParaRPr lang="en-US" altLang="ko-KR" sz="1600" dirty="0" smtClean="0">
              <a:latin typeface="+mn-ea"/>
              <a:ea typeface="+mn-ea"/>
            </a:endParaRPr>
          </a:p>
          <a:p>
            <a:pPr marL="342900" indent="-342900" defTabSz="993962" eaLnBrk="0" hangingPunct="0">
              <a:spcBef>
                <a:spcPct val="20000"/>
              </a:spcBef>
              <a:buAutoNum type="arabicPeriod"/>
              <a:defRPr/>
            </a:pPr>
            <a:r>
              <a:rPr lang="ko-KR" altLang="en-US" sz="1600" dirty="0" smtClean="0">
                <a:latin typeface="+mn-ea"/>
                <a:ea typeface="+mn-ea"/>
              </a:rPr>
              <a:t>해당 </a:t>
            </a:r>
            <a:r>
              <a:rPr lang="en-US" altLang="ko-KR" sz="1600" dirty="0" smtClean="0">
                <a:latin typeface="+mn-ea"/>
                <a:ea typeface="+mn-ea"/>
              </a:rPr>
              <a:t>DNID</a:t>
            </a:r>
            <a:r>
              <a:rPr lang="ko-KR" altLang="en-US" sz="1600" dirty="0" smtClean="0">
                <a:latin typeface="+mn-ea"/>
                <a:ea typeface="+mn-ea"/>
              </a:rPr>
              <a:t>를 선택 후 </a:t>
            </a:r>
            <a:r>
              <a:rPr lang="en-US" altLang="ko-KR" sz="1600" dirty="0" smtClean="0">
                <a:latin typeface="+mn-ea"/>
                <a:ea typeface="+mn-ea"/>
              </a:rPr>
              <a:t>ENTER</a:t>
            </a:r>
            <a:r>
              <a:rPr lang="ko-KR" altLang="en-US" sz="1600" dirty="0" smtClean="0">
                <a:latin typeface="+mn-ea"/>
                <a:ea typeface="+mn-ea"/>
              </a:rPr>
              <a:t>를 누르면 </a:t>
            </a:r>
            <a:r>
              <a:rPr lang="en-US" altLang="ko-KR" sz="1600" dirty="0" smtClean="0">
                <a:latin typeface="+mn-ea"/>
                <a:ea typeface="+mn-ea"/>
              </a:rPr>
              <a:t>Password</a:t>
            </a:r>
            <a:r>
              <a:rPr lang="ko-KR" altLang="en-US" sz="1600" dirty="0" smtClean="0">
                <a:latin typeface="+mn-ea"/>
                <a:ea typeface="+mn-ea"/>
              </a:rPr>
              <a:t>를 </a:t>
            </a:r>
            <a:r>
              <a:rPr lang="en-US" altLang="ko-KR" sz="1600" dirty="0" smtClean="0">
                <a:latin typeface="+mn-ea"/>
                <a:ea typeface="+mn-ea"/>
              </a:rPr>
              <a:t>data network id </a:t>
            </a:r>
            <a:r>
              <a:rPr lang="ko-KR" altLang="en-US" sz="1600" dirty="0" smtClean="0">
                <a:latin typeface="+mn-ea"/>
                <a:ea typeface="+mn-ea"/>
              </a:rPr>
              <a:t>를 넣으면 설정 가능하지만</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통상 기본적으로 설정되어 있기 때문에 설정 환경을 변경하여서는 안된다</a:t>
            </a: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0" name="그림 9"/>
          <p:cNvPicPr>
            <a:picLocks noChangeAspect="1"/>
          </p:cNvPicPr>
          <p:nvPr/>
        </p:nvPicPr>
        <p:blipFill>
          <a:blip r:embed="rId2"/>
          <a:stretch>
            <a:fillRect/>
          </a:stretch>
        </p:blipFill>
        <p:spPr>
          <a:xfrm>
            <a:off x="771785" y="5539044"/>
            <a:ext cx="1962150" cy="819150"/>
          </a:xfrm>
          <a:prstGeom prst="rect">
            <a:avLst/>
          </a:prstGeom>
        </p:spPr>
      </p:pic>
      <p:pic>
        <p:nvPicPr>
          <p:cNvPr id="11" name="그림 10"/>
          <p:cNvPicPr>
            <a:picLocks noChangeAspect="1"/>
          </p:cNvPicPr>
          <p:nvPr/>
        </p:nvPicPr>
        <p:blipFill>
          <a:blip r:embed="rId3"/>
          <a:stretch>
            <a:fillRect/>
          </a:stretch>
        </p:blipFill>
        <p:spPr>
          <a:xfrm>
            <a:off x="2762431" y="5255613"/>
            <a:ext cx="3476747" cy="2050205"/>
          </a:xfrm>
          <a:prstGeom prst="rect">
            <a:avLst/>
          </a:prstGeom>
        </p:spPr>
      </p:pic>
      <p:pic>
        <p:nvPicPr>
          <p:cNvPr id="14" name="그림 13"/>
          <p:cNvPicPr>
            <a:picLocks noChangeAspect="1"/>
          </p:cNvPicPr>
          <p:nvPr/>
        </p:nvPicPr>
        <p:blipFill>
          <a:blip r:embed="rId4"/>
          <a:stretch>
            <a:fillRect/>
          </a:stretch>
        </p:blipFill>
        <p:spPr>
          <a:xfrm>
            <a:off x="6253366" y="5624956"/>
            <a:ext cx="3596462" cy="802855"/>
          </a:xfrm>
          <a:prstGeom prst="rect">
            <a:avLst/>
          </a:prstGeom>
          <a:ln w="3175">
            <a:solidFill>
              <a:schemeClr val="tx1"/>
            </a:solidFill>
          </a:ln>
        </p:spPr>
      </p:pic>
      <p:sp>
        <p:nvSpPr>
          <p:cNvPr id="6" name="TextBox 5"/>
          <p:cNvSpPr txBox="1"/>
          <p:nvPr/>
        </p:nvSpPr>
        <p:spPr>
          <a:xfrm>
            <a:off x="10891316" y="2844527"/>
            <a:ext cx="2133918" cy="2308324"/>
          </a:xfrm>
          <a:prstGeom prst="rect">
            <a:avLst/>
          </a:prstGeom>
          <a:noFill/>
        </p:spPr>
        <p:txBody>
          <a:bodyPr wrap="none" rtlCol="0">
            <a:spAutoFit/>
          </a:bodyPr>
          <a:lstStyle/>
          <a:p>
            <a:r>
              <a:rPr lang="en-US" altLang="ko-KR" sz="1200" dirty="0" smtClean="0">
                <a:latin typeface="+mn-ea"/>
                <a:ea typeface="+mn-ea"/>
              </a:rPr>
              <a:t>Application service provide</a:t>
            </a:r>
          </a:p>
          <a:p>
            <a:r>
              <a:rPr lang="ko-KR" altLang="en-US" sz="1200" dirty="0" smtClean="0">
                <a:latin typeface="+mn-ea"/>
                <a:ea typeface="+mn-ea"/>
              </a:rPr>
              <a:t>애플리케이선 서비스 제공자</a:t>
            </a:r>
            <a:endParaRPr lang="en-US" altLang="ko-KR" sz="1200" dirty="0" smtClean="0">
              <a:latin typeface="+mn-ea"/>
              <a:ea typeface="+mn-ea"/>
            </a:endParaRPr>
          </a:p>
          <a:p>
            <a:r>
              <a:rPr lang="en-US" altLang="ko-KR" sz="1200" dirty="0" smtClean="0">
                <a:latin typeface="+mn-ea"/>
                <a:ea typeface="+mn-ea"/>
              </a:rPr>
              <a:t>Certificate of inspection</a:t>
            </a:r>
          </a:p>
          <a:p>
            <a:endParaRPr lang="en-US" altLang="ko-KR" sz="1200" dirty="0">
              <a:latin typeface="+mn-ea"/>
              <a:ea typeface="+mn-ea"/>
            </a:endParaRPr>
          </a:p>
          <a:p>
            <a:r>
              <a:rPr lang="en-US" altLang="ko-KR" sz="1200" dirty="0" smtClean="0">
                <a:latin typeface="+mn-ea"/>
                <a:ea typeface="+mn-ea"/>
              </a:rPr>
              <a:t>Conformance test</a:t>
            </a:r>
          </a:p>
          <a:p>
            <a:r>
              <a:rPr lang="ko-KR" altLang="en-US" sz="1200" dirty="0" err="1" smtClean="0">
                <a:latin typeface="+mn-ea"/>
                <a:ea typeface="+mn-ea"/>
              </a:rPr>
              <a:t>작합성</a:t>
            </a:r>
            <a:r>
              <a:rPr lang="ko-KR" altLang="en-US" sz="1200" dirty="0" smtClean="0">
                <a:latin typeface="+mn-ea"/>
                <a:ea typeface="+mn-ea"/>
              </a:rPr>
              <a:t> 검사</a:t>
            </a:r>
            <a:endParaRPr lang="en-US" altLang="ko-KR" sz="1200" dirty="0" smtClean="0">
              <a:latin typeface="+mn-ea"/>
              <a:ea typeface="+mn-ea"/>
            </a:endParaRPr>
          </a:p>
          <a:p>
            <a:r>
              <a:rPr lang="ko-KR" altLang="en-US" sz="1200" dirty="0" smtClean="0">
                <a:latin typeface="+mn-ea"/>
                <a:ea typeface="+mn-ea"/>
              </a:rPr>
              <a:t>장비가 그대로 유지되면</a:t>
            </a:r>
            <a:endParaRPr lang="en-US" altLang="ko-KR" sz="1200" dirty="0" smtClean="0">
              <a:latin typeface="+mn-ea"/>
              <a:ea typeface="+mn-ea"/>
            </a:endParaRPr>
          </a:p>
          <a:p>
            <a:r>
              <a:rPr lang="ko-KR" altLang="en-US" sz="1200" dirty="0" smtClean="0">
                <a:latin typeface="+mn-ea"/>
                <a:ea typeface="+mn-ea"/>
              </a:rPr>
              <a:t>적합성검사를 할 필요가</a:t>
            </a:r>
            <a:endParaRPr lang="en-US" altLang="ko-KR" sz="1200" dirty="0" smtClean="0">
              <a:latin typeface="+mn-ea"/>
              <a:ea typeface="+mn-ea"/>
            </a:endParaRPr>
          </a:p>
          <a:p>
            <a:r>
              <a:rPr lang="ko-KR" altLang="en-US" sz="1200" dirty="0" smtClean="0">
                <a:latin typeface="+mn-ea"/>
                <a:ea typeface="+mn-ea"/>
              </a:rPr>
              <a:t>없지만</a:t>
            </a:r>
            <a:endParaRPr lang="en-US" altLang="ko-KR" sz="1200" dirty="0" smtClean="0">
              <a:latin typeface="+mn-ea"/>
              <a:ea typeface="+mn-ea"/>
            </a:endParaRPr>
          </a:p>
          <a:p>
            <a:r>
              <a:rPr lang="ko-KR" altLang="en-US" sz="1200" dirty="0" smtClean="0">
                <a:latin typeface="+mn-ea"/>
                <a:ea typeface="+mn-ea"/>
              </a:rPr>
              <a:t>선명</a:t>
            </a:r>
            <a:r>
              <a:rPr lang="en-US" altLang="ko-KR" sz="1200" dirty="0" smtClean="0">
                <a:latin typeface="+mn-ea"/>
                <a:ea typeface="+mn-ea"/>
              </a:rPr>
              <a:t>, </a:t>
            </a:r>
            <a:r>
              <a:rPr lang="ko-KR" altLang="en-US" sz="1200" dirty="0" smtClean="0">
                <a:latin typeface="+mn-ea"/>
                <a:ea typeface="+mn-ea"/>
              </a:rPr>
              <a:t>호출부호</a:t>
            </a:r>
            <a:r>
              <a:rPr lang="en-US" altLang="ko-KR" sz="1200" dirty="0" smtClean="0">
                <a:latin typeface="+mn-ea"/>
                <a:ea typeface="+mn-ea"/>
              </a:rPr>
              <a:t>, MMSI</a:t>
            </a:r>
          </a:p>
          <a:p>
            <a:r>
              <a:rPr lang="ko-KR" altLang="en-US" sz="1200" dirty="0" smtClean="0">
                <a:latin typeface="+mn-ea"/>
                <a:ea typeface="+mn-ea"/>
              </a:rPr>
              <a:t>선적항</a:t>
            </a:r>
            <a:r>
              <a:rPr lang="en-US" altLang="ko-KR" sz="1200" dirty="0" smtClean="0">
                <a:latin typeface="+mn-ea"/>
                <a:ea typeface="+mn-ea"/>
              </a:rPr>
              <a:t>, </a:t>
            </a:r>
            <a:r>
              <a:rPr lang="ko-KR" altLang="en-US" sz="1200" dirty="0" smtClean="0">
                <a:latin typeface="+mn-ea"/>
                <a:ea typeface="+mn-ea"/>
              </a:rPr>
              <a:t>선주가 변경되면</a:t>
            </a:r>
            <a:endParaRPr lang="en-US" altLang="ko-KR" sz="1200" dirty="0" smtClean="0">
              <a:latin typeface="+mn-ea"/>
              <a:ea typeface="+mn-ea"/>
            </a:endParaRPr>
          </a:p>
          <a:p>
            <a:r>
              <a:rPr lang="ko-KR" altLang="en-US" sz="1200" dirty="0" smtClean="0">
                <a:latin typeface="+mn-ea"/>
                <a:ea typeface="+mn-ea"/>
              </a:rPr>
              <a:t>다시 해야 한다</a:t>
            </a:r>
            <a:endParaRPr lang="ko-KR" altLang="en-US" sz="1200" dirty="0">
              <a:latin typeface="+mn-ea"/>
              <a:ea typeface="+mn-ea"/>
            </a:endParaRPr>
          </a:p>
        </p:txBody>
      </p:sp>
      <p:sp>
        <p:nvSpPr>
          <p:cNvPr id="13" name="직사각형 12"/>
          <p:cNvSpPr/>
          <p:nvPr/>
        </p:nvSpPr>
        <p:spPr>
          <a:xfrm>
            <a:off x="-20385" y="0"/>
            <a:ext cx="1593706"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8</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LRIT</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3972334123"/>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114</a:t>
            </a:fld>
            <a:endParaRPr lang="ko-KR" altLang="en-US"/>
          </a:p>
        </p:txBody>
      </p:sp>
      <p:graphicFrame>
        <p:nvGraphicFramePr>
          <p:cNvPr id="6" name="표 5"/>
          <p:cNvGraphicFramePr>
            <a:graphicFrameLocks noGrp="1"/>
          </p:cNvGraphicFramePr>
          <p:nvPr>
            <p:extLst/>
          </p:nvPr>
        </p:nvGraphicFramePr>
        <p:xfrm>
          <a:off x="583171" y="717475"/>
          <a:ext cx="9447666" cy="6193342"/>
        </p:xfrm>
        <a:graphic>
          <a:graphicData uri="http://schemas.openxmlformats.org/drawingml/2006/table">
            <a:tbl>
              <a:tblPr firstRow="1" bandRow="1">
                <a:tableStyleId>{5C22544A-7EE6-4342-B048-85BDC9FD1C3A}</a:tableStyleId>
              </a:tblPr>
              <a:tblGrid>
                <a:gridCol w="9447666">
                  <a:extLst>
                    <a:ext uri="{9D8B030D-6E8A-4147-A177-3AD203B41FA5}">
                      <a16:colId xmlns:a16="http://schemas.microsoft.com/office/drawing/2014/main" val="20000"/>
                    </a:ext>
                  </a:extLst>
                </a:gridCol>
              </a:tblGrid>
              <a:tr h="6193342">
                <a:tc>
                  <a:txBody>
                    <a:bodyPr/>
                    <a:lstStyle/>
                    <a:p>
                      <a:pPr latinLnBrk="1"/>
                      <a:r>
                        <a:rPr lang="en-US" altLang="ko-KR" sz="2000" b="1" kern="1200" dirty="0" smtClean="0">
                          <a:solidFill>
                            <a:schemeClr val="tx1"/>
                          </a:solidFill>
                          <a:effectLst/>
                          <a:latin typeface="+mn-ea"/>
                          <a:ea typeface="+mn-ea"/>
                          <a:cs typeface="+mn-cs"/>
                        </a:rPr>
                        <a:t>LRIT</a:t>
                      </a:r>
                    </a:p>
                    <a:p>
                      <a:pPr latinLnBrk="1"/>
                      <a:endParaRPr lang="en-US" altLang="ko-KR" sz="1800" b="1" kern="1200" dirty="0" smtClean="0">
                        <a:solidFill>
                          <a:schemeClr val="tx1"/>
                        </a:solidFill>
                        <a:effectLst/>
                        <a:latin typeface="+mn-ea"/>
                        <a:ea typeface="+mn-ea"/>
                        <a:cs typeface="+mn-cs"/>
                      </a:endParaRPr>
                    </a:p>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800" b="0" dirty="0" smtClean="0">
                          <a:solidFill>
                            <a:schemeClr val="tx1"/>
                          </a:solidFill>
                          <a:latin typeface="+mn-ea"/>
                          <a:ea typeface="+mn-ea"/>
                        </a:rPr>
                        <a:t>1. </a:t>
                      </a:r>
                      <a:r>
                        <a:rPr lang="ko-KR" altLang="en-US" sz="1800" b="0" dirty="0" err="1" smtClean="0">
                          <a:solidFill>
                            <a:schemeClr val="tx1"/>
                          </a:solidFill>
                          <a:latin typeface="+mn-ea"/>
                          <a:ea typeface="+mn-ea"/>
                        </a:rPr>
                        <a:t>입거전</a:t>
                      </a:r>
                      <a:r>
                        <a:rPr lang="en-US" altLang="ko-KR" sz="1800" b="0" dirty="0" smtClean="0">
                          <a:solidFill>
                            <a:schemeClr val="tx1"/>
                          </a:solidFill>
                          <a:latin typeface="+mn-ea"/>
                          <a:ea typeface="+mn-ea"/>
                        </a:rPr>
                        <a:t>,</a:t>
                      </a:r>
                      <a:r>
                        <a:rPr lang="ko-KR" altLang="en-US" sz="1800" b="0" dirty="0" smtClean="0">
                          <a:solidFill>
                            <a:schemeClr val="tx1"/>
                          </a:solidFill>
                          <a:latin typeface="+mn-ea"/>
                          <a:ea typeface="+mn-ea"/>
                        </a:rPr>
                        <a:t> </a:t>
                      </a:r>
                      <a:r>
                        <a:rPr lang="en-US" altLang="ko-KR" sz="1800" b="0" dirty="0" smtClean="0">
                          <a:solidFill>
                            <a:schemeClr val="tx1"/>
                          </a:solidFill>
                          <a:latin typeface="+mn-ea"/>
                          <a:ea typeface="+mn-ea"/>
                        </a:rPr>
                        <a:t>LRIT off</a:t>
                      </a:r>
                      <a:r>
                        <a:rPr lang="ko-KR" altLang="en-US" sz="1800" b="0" dirty="0" smtClean="0">
                          <a:solidFill>
                            <a:schemeClr val="tx1"/>
                          </a:solidFill>
                          <a:latin typeface="+mn-ea"/>
                          <a:ea typeface="+mn-ea"/>
                        </a:rPr>
                        <a:t>와 관련 선박은 회사의 안내대로 기국에 보고한다</a:t>
                      </a: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r>
                        <a:rPr lang="ko-KR" altLang="en-US" sz="1800" b="0" dirty="0" err="1" smtClean="0">
                          <a:solidFill>
                            <a:schemeClr val="tx1"/>
                          </a:solidFill>
                          <a:latin typeface="+mn-ea"/>
                          <a:ea typeface="+mn-ea"/>
                        </a:rPr>
                        <a:t>입거전</a:t>
                      </a:r>
                      <a:r>
                        <a:rPr lang="en-US" altLang="ko-KR" sz="1800" b="0" dirty="0" smtClean="0">
                          <a:solidFill>
                            <a:schemeClr val="tx1"/>
                          </a:solidFill>
                          <a:latin typeface="+mn-ea"/>
                          <a:ea typeface="+mn-ea"/>
                        </a:rPr>
                        <a:t>,</a:t>
                      </a:r>
                      <a:r>
                        <a:rPr lang="ko-KR" altLang="en-US" sz="1800" b="0" dirty="0" smtClean="0">
                          <a:solidFill>
                            <a:schemeClr val="tx1"/>
                          </a:solidFill>
                          <a:latin typeface="+mn-ea"/>
                          <a:ea typeface="+mn-ea"/>
                        </a:rPr>
                        <a:t> 선박은 </a:t>
                      </a:r>
                      <a:r>
                        <a:rPr lang="ko-KR" altLang="en-US" sz="1800" b="0" dirty="0" err="1" smtClean="0">
                          <a:solidFill>
                            <a:schemeClr val="tx1"/>
                          </a:solidFill>
                          <a:latin typeface="+mn-ea"/>
                          <a:ea typeface="+mn-ea"/>
                        </a:rPr>
                        <a:t>기국별</a:t>
                      </a:r>
                      <a:r>
                        <a:rPr lang="ko-KR" altLang="en-US" sz="1800" b="0" dirty="0" smtClean="0">
                          <a:solidFill>
                            <a:schemeClr val="tx1"/>
                          </a:solidFill>
                          <a:latin typeface="+mn-ea"/>
                          <a:ea typeface="+mn-ea"/>
                        </a:rPr>
                        <a:t> </a:t>
                      </a:r>
                      <a:r>
                        <a:rPr lang="ko-KR" altLang="en-US" sz="1800" b="0" dirty="0" err="1" smtClean="0">
                          <a:solidFill>
                            <a:schemeClr val="tx1"/>
                          </a:solidFill>
                          <a:latin typeface="+mn-ea"/>
                          <a:ea typeface="+mn-ea"/>
                        </a:rPr>
                        <a:t>보고처</a:t>
                      </a:r>
                      <a:r>
                        <a:rPr lang="ko-KR" altLang="en-US" sz="1800" b="0" dirty="0" smtClean="0">
                          <a:solidFill>
                            <a:schemeClr val="tx1"/>
                          </a:solidFill>
                          <a:latin typeface="+mn-ea"/>
                          <a:ea typeface="+mn-ea"/>
                        </a:rPr>
                        <a:t> 및 보고내용 등 회사에 문의할 것</a:t>
                      </a:r>
                      <a:r>
                        <a:rPr lang="en-US" altLang="ko-KR" sz="1800" b="0" dirty="0" smtClean="0">
                          <a:solidFill>
                            <a:schemeClr val="tx1"/>
                          </a:solidFill>
                          <a:latin typeface="+mn-ea"/>
                          <a:ea typeface="+mn-ea"/>
                        </a:rPr>
                        <a:t>)</a:t>
                      </a:r>
                    </a:p>
                    <a:p>
                      <a:pPr marL="0" indent="0" latinLnBrk="1">
                        <a:buNone/>
                      </a:pP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2. </a:t>
                      </a:r>
                      <a:r>
                        <a:rPr lang="ko-KR" altLang="en-US" sz="1800" b="0" dirty="0" smtClean="0">
                          <a:solidFill>
                            <a:schemeClr val="tx1"/>
                          </a:solidFill>
                          <a:latin typeface="+mn-ea"/>
                          <a:ea typeface="+mn-ea"/>
                        </a:rPr>
                        <a:t>보고 후</a:t>
                      </a:r>
                      <a:r>
                        <a:rPr lang="en-US" altLang="ko-KR" sz="1800" b="0" dirty="0" smtClean="0">
                          <a:solidFill>
                            <a:schemeClr val="tx1"/>
                          </a:solidFill>
                          <a:latin typeface="+mn-ea"/>
                          <a:ea typeface="+mn-ea"/>
                        </a:rPr>
                        <a:t>,</a:t>
                      </a:r>
                      <a:r>
                        <a:rPr lang="ko-KR" altLang="en-US" sz="1800" b="0" dirty="0" smtClean="0">
                          <a:solidFill>
                            <a:schemeClr val="tx1"/>
                          </a:solidFill>
                          <a:latin typeface="+mn-ea"/>
                          <a:ea typeface="+mn-ea"/>
                        </a:rPr>
                        <a:t> </a:t>
                      </a:r>
                      <a:r>
                        <a:rPr lang="en-US" altLang="ko-KR" sz="1800" b="0" dirty="0" smtClean="0">
                          <a:solidFill>
                            <a:schemeClr val="tx1"/>
                          </a:solidFill>
                          <a:latin typeface="+mn-ea"/>
                          <a:ea typeface="+mn-ea"/>
                        </a:rPr>
                        <a:t>LRIT</a:t>
                      </a:r>
                      <a:r>
                        <a:rPr lang="ko-KR" altLang="en-US" sz="1800" b="0" dirty="0" smtClean="0">
                          <a:solidFill>
                            <a:schemeClr val="tx1"/>
                          </a:solidFill>
                          <a:latin typeface="+mn-ea"/>
                          <a:ea typeface="+mn-ea"/>
                        </a:rPr>
                        <a:t>는 통상 </a:t>
                      </a:r>
                      <a:r>
                        <a:rPr lang="en-US" altLang="ko-KR" sz="1800" b="0" dirty="0" smtClean="0">
                          <a:solidFill>
                            <a:schemeClr val="tx1"/>
                          </a:solidFill>
                          <a:latin typeface="+mn-ea"/>
                          <a:ea typeface="+mn-ea"/>
                        </a:rPr>
                        <a:t>Inmarsat-C</a:t>
                      </a:r>
                      <a:r>
                        <a:rPr lang="ko-KR" altLang="en-US" sz="1800" b="0" dirty="0" smtClean="0">
                          <a:solidFill>
                            <a:schemeClr val="tx1"/>
                          </a:solidFill>
                          <a:latin typeface="+mn-ea"/>
                          <a:ea typeface="+mn-ea"/>
                        </a:rPr>
                        <a:t>에 내장되어 있으므로 특별한 경우가 아니면 </a:t>
                      </a:r>
                      <a:r>
                        <a:rPr lang="en-US" altLang="ko-KR" sz="1800" b="0" dirty="0" smtClean="0">
                          <a:solidFill>
                            <a:schemeClr val="tx1"/>
                          </a:solidFill>
                          <a:latin typeface="+mn-ea"/>
                          <a:ea typeface="+mn-ea"/>
                        </a:rPr>
                        <a:t>INM-C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r>
                        <a:rPr lang="ko-KR" altLang="en-US" sz="1800" b="0" dirty="0" smtClean="0">
                          <a:solidFill>
                            <a:schemeClr val="tx1"/>
                          </a:solidFill>
                          <a:latin typeface="+mn-ea"/>
                          <a:ea typeface="+mn-ea"/>
                        </a:rPr>
                        <a:t>전원을 끈다</a:t>
                      </a:r>
                      <a:endParaRPr lang="en-US" altLang="ko-KR" sz="1800" b="0" dirty="0" smtClean="0">
                        <a:solidFill>
                          <a:schemeClr val="tx1"/>
                        </a:solidFill>
                        <a:latin typeface="+mn-ea"/>
                        <a:ea typeface="+mn-ea"/>
                      </a:endParaRPr>
                    </a:p>
                    <a:p>
                      <a:pPr marL="0" indent="0" latinLnBrk="1">
                        <a:buNone/>
                      </a:pP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3. </a:t>
                      </a:r>
                      <a:r>
                        <a:rPr lang="ko-KR" altLang="en-US" sz="1800" b="0" dirty="0" err="1" smtClean="0">
                          <a:solidFill>
                            <a:schemeClr val="tx1"/>
                          </a:solidFill>
                          <a:latin typeface="+mn-ea"/>
                          <a:ea typeface="+mn-ea"/>
                        </a:rPr>
                        <a:t>출거전</a:t>
                      </a:r>
                      <a:r>
                        <a:rPr lang="en-US" altLang="ko-KR" sz="1800" b="0" dirty="0" smtClean="0">
                          <a:solidFill>
                            <a:schemeClr val="tx1"/>
                          </a:solidFill>
                          <a:latin typeface="+mn-ea"/>
                          <a:ea typeface="+mn-ea"/>
                        </a:rPr>
                        <a:t>, </a:t>
                      </a:r>
                      <a:r>
                        <a:rPr lang="ko-KR" altLang="en-US" sz="1800" b="0" dirty="0" smtClean="0">
                          <a:solidFill>
                            <a:schemeClr val="tx1"/>
                          </a:solidFill>
                          <a:latin typeface="+mn-ea"/>
                          <a:ea typeface="+mn-ea"/>
                        </a:rPr>
                        <a:t>선박은 기국 담당자가 다시 </a:t>
                      </a:r>
                      <a:r>
                        <a:rPr lang="en-US" altLang="ko-KR" sz="1800" b="0" dirty="0" smtClean="0">
                          <a:solidFill>
                            <a:schemeClr val="tx1"/>
                          </a:solidFill>
                          <a:latin typeface="+mn-ea"/>
                          <a:ea typeface="+mn-ea"/>
                        </a:rPr>
                        <a:t>Tracking</a:t>
                      </a:r>
                      <a:r>
                        <a:rPr lang="ko-KR" altLang="en-US" sz="1800" b="0" dirty="0" smtClean="0">
                          <a:solidFill>
                            <a:schemeClr val="tx1"/>
                          </a:solidFill>
                          <a:latin typeface="+mn-ea"/>
                          <a:ea typeface="+mn-ea"/>
                        </a:rPr>
                        <a:t>을 개시할 수 있도록 출항사실을 기국에 </a:t>
                      </a: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r>
                        <a:rPr lang="ko-KR" altLang="en-US" sz="1800" b="0" dirty="0" smtClean="0">
                          <a:solidFill>
                            <a:schemeClr val="tx1"/>
                          </a:solidFill>
                          <a:latin typeface="+mn-ea"/>
                          <a:ea typeface="+mn-ea"/>
                        </a:rPr>
                        <a:t>통보한다 </a:t>
                      </a:r>
                      <a:endParaRPr lang="en-US" altLang="ko-KR" sz="1800" b="0" dirty="0" smtClean="0">
                        <a:solidFill>
                          <a:schemeClr val="tx1"/>
                        </a:solidFill>
                        <a:latin typeface="+mn-ea"/>
                        <a:ea typeface="+mn-ea"/>
                      </a:endParaRPr>
                    </a:p>
                    <a:p>
                      <a:pPr marL="0" indent="0" latinLnBrk="1">
                        <a:buNone/>
                      </a:pPr>
                      <a:endParaRPr lang="en-US" altLang="ko-KR" sz="1800" b="0" dirty="0" smtClean="0">
                        <a:solidFill>
                          <a:schemeClr val="tx1"/>
                        </a:solidFill>
                        <a:latin typeface="+mn-ea"/>
                        <a:ea typeface="+mn-ea"/>
                      </a:endParaRPr>
                    </a:p>
                    <a:p>
                      <a:pPr marL="0" indent="0" latinLnBrk="1">
                        <a:buNone/>
                      </a:pPr>
                      <a:r>
                        <a:rPr lang="en-US" altLang="ko-KR" sz="1800" b="0" dirty="0" smtClean="0">
                          <a:solidFill>
                            <a:schemeClr val="tx1"/>
                          </a:solidFill>
                          <a:latin typeface="+mn-ea"/>
                          <a:ea typeface="+mn-ea"/>
                        </a:rPr>
                        <a:t>                                                                                               </a:t>
                      </a:r>
                      <a:r>
                        <a:rPr lang="ko-KR" altLang="en-US" sz="1800" b="0" dirty="0" smtClean="0">
                          <a:solidFill>
                            <a:schemeClr val="tx1"/>
                          </a:solidFill>
                          <a:latin typeface="+mn-ea"/>
                          <a:ea typeface="+mn-ea"/>
                        </a:rPr>
                        <a:t> </a:t>
                      </a: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p>
                    <a:p>
                      <a:pPr marL="342900" indent="-342900" latinLnBrk="1">
                        <a:buAutoNum type="arabicPeriod"/>
                      </a:pPr>
                      <a:endParaRPr lang="en-US" altLang="ko-KR" sz="1800" b="0" dirty="0" smtClean="0">
                        <a:solidFill>
                          <a:schemeClr val="tx1"/>
                        </a:solidFill>
                        <a:latin typeface="+mn-ea"/>
                        <a:ea typeface="+mn-ea"/>
                      </a:endParaRPr>
                    </a:p>
                    <a:p>
                      <a:pPr marL="342900" indent="-342900" latinLnBrk="1">
                        <a:buAutoNum type="arabicPeriod"/>
                      </a:pPr>
                      <a:endParaRPr lang="en-US" altLang="ko-KR" sz="1800" b="0" dirty="0" smtClean="0">
                        <a:solidFill>
                          <a:schemeClr val="tx1"/>
                        </a:solidFill>
                        <a:latin typeface="+mn-ea"/>
                        <a:ea typeface="+mn-ea"/>
                      </a:endParaRPr>
                    </a:p>
                    <a:p>
                      <a:pPr marL="342900" indent="-342900" latinLnBrk="1">
                        <a:buAutoNum type="arabicPeriod"/>
                      </a:pPr>
                      <a:endParaRPr lang="en-US" altLang="ko-KR" sz="1800" b="0" dirty="0" smtClean="0">
                        <a:solidFill>
                          <a:schemeClr val="tx1"/>
                        </a:solidFill>
                        <a:latin typeface="+mn-ea"/>
                        <a:ea typeface="+mn-ea"/>
                      </a:endParaRPr>
                    </a:p>
                    <a:p>
                      <a:pPr marL="0" indent="0" latinLnBrk="1">
                        <a:buNone/>
                      </a:pP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a:t>
                      </a:r>
                      <a:endParaRPr lang="en-US" altLang="ko-KR" sz="1800" b="0" kern="1200" dirty="0" smtClean="0">
                        <a:solidFill>
                          <a:schemeClr val="tx1"/>
                        </a:solidFill>
                        <a:effectLst/>
                        <a:latin typeface="+mn-ea"/>
                        <a:ea typeface="+mn-ea"/>
                        <a:cs typeface="+mn-cs"/>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9" name="표 8"/>
          <p:cNvGraphicFramePr>
            <a:graphicFrameLocks noGrp="1"/>
          </p:cNvGraphicFramePr>
          <p:nvPr>
            <p:extLst/>
          </p:nvPr>
        </p:nvGraphicFramePr>
        <p:xfrm>
          <a:off x="1746300" y="3924647"/>
          <a:ext cx="7052296" cy="2530740"/>
        </p:xfrm>
        <a:graphic>
          <a:graphicData uri="http://schemas.openxmlformats.org/drawingml/2006/table">
            <a:tbl>
              <a:tblPr firstRow="1" bandRow="1">
                <a:tableStyleId>{5C22544A-7EE6-4342-B048-85BDC9FD1C3A}</a:tableStyleId>
              </a:tblPr>
              <a:tblGrid>
                <a:gridCol w="3526148">
                  <a:extLst>
                    <a:ext uri="{9D8B030D-6E8A-4147-A177-3AD203B41FA5}">
                      <a16:colId xmlns:a16="http://schemas.microsoft.com/office/drawing/2014/main" val="20000"/>
                    </a:ext>
                  </a:extLst>
                </a:gridCol>
                <a:gridCol w="3526148">
                  <a:extLst>
                    <a:ext uri="{9D8B030D-6E8A-4147-A177-3AD203B41FA5}">
                      <a16:colId xmlns:a16="http://schemas.microsoft.com/office/drawing/2014/main" val="20001"/>
                    </a:ext>
                  </a:extLst>
                </a:gridCol>
              </a:tblGrid>
              <a:tr h="408868">
                <a:tc gridSpan="2">
                  <a:txBody>
                    <a:bodyPr/>
                    <a:lstStyle/>
                    <a:p>
                      <a:pPr algn="ctr" latinLnBrk="1"/>
                      <a:r>
                        <a:rPr lang="ko-KR" altLang="en-US" sz="1800" b="0" dirty="0" err="1" smtClean="0">
                          <a:solidFill>
                            <a:schemeClr val="tx1"/>
                          </a:solidFill>
                          <a:latin typeface="+mn-ea"/>
                          <a:ea typeface="+mn-ea"/>
                        </a:rPr>
                        <a:t>마샬기국</a:t>
                      </a:r>
                      <a:r>
                        <a:rPr lang="ko-KR" altLang="en-US" sz="1800" b="0" dirty="0" smtClean="0">
                          <a:solidFill>
                            <a:schemeClr val="tx1"/>
                          </a:solidFill>
                          <a:latin typeface="+mn-ea"/>
                          <a:ea typeface="+mn-ea"/>
                        </a:rPr>
                        <a:t> </a:t>
                      </a:r>
                      <a:endParaRPr lang="ko-KR" altLang="en-US"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45041">
                <a:tc>
                  <a:txBody>
                    <a:bodyPr/>
                    <a:lstStyle/>
                    <a:p>
                      <a:pPr algn="l" latinLnBrk="1"/>
                      <a:r>
                        <a:rPr lang="en-US" altLang="ko-KR" sz="1800" b="0" dirty="0" smtClean="0">
                          <a:solidFill>
                            <a:schemeClr val="tx1"/>
                          </a:solidFill>
                          <a:latin typeface="+mn-ea"/>
                          <a:ea typeface="+mn-ea"/>
                        </a:rPr>
                        <a:t>&lt;</a:t>
                      </a:r>
                      <a:r>
                        <a:rPr lang="ko-KR" altLang="en-US" sz="1800" b="0" dirty="0" err="1" smtClean="0">
                          <a:solidFill>
                            <a:schemeClr val="tx1"/>
                          </a:solidFill>
                          <a:latin typeface="+mn-ea"/>
                          <a:ea typeface="+mn-ea"/>
                        </a:rPr>
                        <a:t>보고처</a:t>
                      </a:r>
                      <a:r>
                        <a:rPr lang="en-US" altLang="ko-KR" sz="1800" b="0" dirty="0" smtClean="0">
                          <a:solidFill>
                            <a:schemeClr val="tx1"/>
                          </a:solidFill>
                          <a:latin typeface="+mn-ea"/>
                          <a:ea typeface="+mn-ea"/>
                        </a:rPr>
                        <a:t>&gt;</a:t>
                      </a:r>
                    </a:p>
                    <a:p>
                      <a:pPr algn="l"/>
                      <a:r>
                        <a:rPr lang="en-US" altLang="ko-KR" sz="1800" b="0" u="none" dirty="0" smtClean="0">
                          <a:solidFill>
                            <a:schemeClr val="tx1"/>
                          </a:solidFill>
                          <a:latin typeface="+mn-ea"/>
                          <a:ea typeface="+mn-ea"/>
                        </a:rPr>
                        <a:t>radio@register-iri.com</a:t>
                      </a:r>
                      <a:endParaRPr lang="ko-KR" altLang="ko-KR" sz="1800" b="0" u="none" dirty="0" smtClean="0">
                        <a:solidFill>
                          <a:schemeClr val="tx1"/>
                        </a:solidFill>
                        <a:latin typeface="+mn-ea"/>
                        <a:ea typeface="+mn-ea"/>
                      </a:endParaRPr>
                    </a:p>
                    <a:p>
                      <a:pPr algn="l"/>
                      <a:r>
                        <a:rPr lang="en-US" altLang="ko-KR" sz="1800" b="0" u="none" dirty="0" smtClean="0">
                          <a:solidFill>
                            <a:schemeClr val="tx1"/>
                          </a:solidFill>
                          <a:latin typeface="+mn-ea"/>
                          <a:ea typeface="+mn-ea"/>
                        </a:rPr>
                        <a:t>technical@Register-IRI.com</a:t>
                      </a:r>
                      <a:endParaRPr lang="ko-KR" altLang="ko-KR" sz="1800" b="0" u="none" dirty="0" smtClean="0">
                        <a:solidFill>
                          <a:schemeClr val="tx1"/>
                        </a:solidFill>
                        <a:latin typeface="+mn-ea"/>
                        <a:ea typeface="+mn-ea"/>
                      </a:endParaRPr>
                    </a:p>
                    <a:p>
                      <a:pPr algn="l" latinLnBrk="1"/>
                      <a:endParaRPr lang="ko-KR" altLang="en-US"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latinLnBrk="1"/>
                      <a:r>
                        <a:rPr lang="en-US" altLang="ko-KR" sz="1800" b="0" dirty="0" smtClean="0">
                          <a:solidFill>
                            <a:schemeClr val="tx1"/>
                          </a:solidFill>
                          <a:latin typeface="+mn-ea"/>
                          <a:ea typeface="+mn-ea"/>
                        </a:rPr>
                        <a:t>&lt;</a:t>
                      </a:r>
                      <a:r>
                        <a:rPr lang="ko-KR" altLang="en-US" sz="1800" b="0" dirty="0" smtClean="0">
                          <a:solidFill>
                            <a:schemeClr val="tx1"/>
                          </a:solidFill>
                          <a:latin typeface="+mn-ea"/>
                          <a:ea typeface="+mn-ea"/>
                        </a:rPr>
                        <a:t>보고내용</a:t>
                      </a:r>
                      <a:r>
                        <a:rPr lang="en-US" altLang="ko-KR" sz="1800" b="0" dirty="0" smtClean="0">
                          <a:solidFill>
                            <a:schemeClr val="tx1"/>
                          </a:solidFill>
                          <a:latin typeface="+mn-ea"/>
                          <a:ea typeface="+mn-ea"/>
                        </a:rPr>
                        <a:t>&gt;</a:t>
                      </a:r>
                    </a:p>
                    <a:p>
                      <a:pPr marL="0" indent="0" algn="l" latinLnBrk="1">
                        <a:buNone/>
                      </a:pPr>
                      <a:r>
                        <a:rPr lang="en-US" altLang="ko-KR" sz="1800" b="0" dirty="0" smtClean="0">
                          <a:solidFill>
                            <a:schemeClr val="tx1"/>
                          </a:solidFill>
                          <a:latin typeface="+mn-ea"/>
                          <a:ea typeface="+mn-ea"/>
                        </a:rPr>
                        <a:t>Name of the vessel:</a:t>
                      </a:r>
                    </a:p>
                    <a:p>
                      <a:pPr algn="l" latinLnBrk="1"/>
                      <a:r>
                        <a:rPr lang="en-US" altLang="ko-KR" sz="1800" b="0" dirty="0" smtClean="0">
                          <a:solidFill>
                            <a:schemeClr val="tx1"/>
                          </a:solidFill>
                          <a:latin typeface="+mn-ea"/>
                          <a:ea typeface="+mn-ea"/>
                        </a:rPr>
                        <a:t>IMO No &amp; O.N:</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Location of the repair yard:</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Periods: </a:t>
                      </a:r>
                      <a:endParaRPr lang="ko-KR" altLang="en-US"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38507">
                <a:tc gridSpan="2">
                  <a:txBody>
                    <a:bodyPr/>
                    <a:lstStyle/>
                    <a:p>
                      <a:pPr algn="l" latinLnBrk="1"/>
                      <a:r>
                        <a:rPr lang="ko-KR" altLang="en-US" sz="1800" b="0" dirty="0" smtClean="0">
                          <a:solidFill>
                            <a:schemeClr val="tx1"/>
                          </a:solidFill>
                          <a:latin typeface="+mn-ea"/>
                          <a:ea typeface="+mn-ea"/>
                        </a:rPr>
                        <a:t>기 </a:t>
                      </a:r>
                      <a:r>
                        <a:rPr lang="ko-KR" altLang="en-US" sz="1800" b="0" dirty="0" err="1" smtClean="0">
                          <a:solidFill>
                            <a:schemeClr val="tx1"/>
                          </a:solidFill>
                          <a:latin typeface="+mn-ea"/>
                          <a:ea typeface="+mn-ea"/>
                        </a:rPr>
                        <a:t>입거중인</a:t>
                      </a:r>
                      <a:r>
                        <a:rPr lang="ko-KR" altLang="en-US" sz="1800" b="0" dirty="0" smtClean="0">
                          <a:solidFill>
                            <a:schemeClr val="tx1"/>
                          </a:solidFill>
                          <a:latin typeface="+mn-ea"/>
                          <a:ea typeface="+mn-ea"/>
                        </a:rPr>
                        <a:t> </a:t>
                      </a:r>
                      <a:r>
                        <a:rPr lang="ko-KR" altLang="en-US" sz="1800" b="0" dirty="0" err="1" smtClean="0">
                          <a:solidFill>
                            <a:schemeClr val="tx1"/>
                          </a:solidFill>
                          <a:latin typeface="+mn-ea"/>
                          <a:ea typeface="+mn-ea"/>
                        </a:rPr>
                        <a:t>마샬기국</a:t>
                      </a:r>
                      <a:r>
                        <a:rPr lang="ko-KR" altLang="en-US" sz="1800" b="0" dirty="0" smtClean="0">
                          <a:solidFill>
                            <a:schemeClr val="tx1"/>
                          </a:solidFill>
                          <a:latin typeface="+mn-ea"/>
                          <a:ea typeface="+mn-ea"/>
                        </a:rPr>
                        <a:t> 선박의 경우 상기와 같이 </a:t>
                      </a:r>
                      <a:r>
                        <a:rPr lang="ko-KR" altLang="en-US" sz="1800" b="0" dirty="0" err="1" smtClean="0">
                          <a:solidFill>
                            <a:schemeClr val="tx1"/>
                          </a:solidFill>
                          <a:latin typeface="+mn-ea"/>
                          <a:ea typeface="+mn-ea"/>
                        </a:rPr>
                        <a:t>보고후</a:t>
                      </a:r>
                      <a:r>
                        <a:rPr lang="ko-KR" altLang="en-US" sz="1800" b="0" dirty="0" smtClean="0">
                          <a:solidFill>
                            <a:schemeClr val="tx1"/>
                          </a:solidFill>
                          <a:latin typeface="+mn-ea"/>
                          <a:ea typeface="+mn-ea"/>
                        </a:rPr>
                        <a:t> 보고지연에 따른 문제사항 없는 것으로 확인</a:t>
                      </a:r>
                      <a:endParaRPr lang="ko-KR" altLang="en-US"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직사각형 9"/>
          <p:cNvSpPr/>
          <p:nvPr/>
        </p:nvSpPr>
        <p:spPr>
          <a:xfrm>
            <a:off x="11289401" y="207985"/>
            <a:ext cx="4444020" cy="6607963"/>
          </a:xfrm>
          <a:prstGeom prst="rect">
            <a:avLst/>
          </a:prstGeom>
        </p:spPr>
        <p:txBody>
          <a:bodyPr wrap="square">
            <a:spAutoFit/>
          </a:bodyPr>
          <a:lstStyle/>
          <a:p>
            <a:pPr latinLnBrk="0"/>
            <a:r>
              <a:rPr lang="en-US" altLang="ko-KR" sz="1764" b="1" dirty="0">
                <a:latin typeface="+mn-ea"/>
              </a:rPr>
              <a:t>When can an LRIT ship turn off its LRIT equipment?</a:t>
            </a:r>
            <a:r>
              <a:rPr lang="en-US" altLang="ko-KR" sz="1764" dirty="0">
                <a:latin typeface="+mn-ea"/>
              </a:rPr>
              <a:t> A ship engaged on an international voyage may switch off its LRIT equipment only when it is permitted by its Flag Administration, in circumstances detailed in SOLAS V/19:</a:t>
            </a:r>
            <a:endParaRPr lang="ko-KR" altLang="ko-KR" sz="1764" dirty="0">
              <a:latin typeface="+mn-ea"/>
            </a:endParaRPr>
          </a:p>
          <a:p>
            <a:pPr lvl="0" latinLnBrk="0"/>
            <a:endParaRPr lang="en-US" altLang="ko-KR" sz="1764" dirty="0">
              <a:latin typeface="+mn-ea"/>
            </a:endParaRPr>
          </a:p>
          <a:p>
            <a:pPr lvl="0" latinLnBrk="0"/>
            <a:r>
              <a:rPr lang="en-US" altLang="ko-KR" sz="1764" dirty="0">
                <a:latin typeface="+mn-ea"/>
              </a:rPr>
              <a:t>Where international agreements, rules or standards provide for the protection of navigational information (WARSHIPS for example)</a:t>
            </a:r>
            <a:endParaRPr lang="ko-KR" altLang="ko-KR" sz="1764" dirty="0">
              <a:latin typeface="+mn-ea"/>
            </a:endParaRPr>
          </a:p>
          <a:p>
            <a:pPr lvl="0" latinLnBrk="0"/>
            <a:endParaRPr lang="en-US" altLang="ko-KR" sz="1764" dirty="0">
              <a:latin typeface="+mn-ea"/>
            </a:endParaRPr>
          </a:p>
          <a:p>
            <a:pPr lvl="0" latinLnBrk="0"/>
            <a:r>
              <a:rPr lang="en-US" altLang="ko-KR" sz="1764" dirty="0">
                <a:latin typeface="+mn-ea"/>
              </a:rPr>
              <a:t>In exceptional circumstances and for the shortest duration possible where the operation is considered by the master to compromise the safety or security of the ship.</a:t>
            </a:r>
            <a:endParaRPr lang="ko-KR" altLang="ko-KR" sz="1764" dirty="0">
              <a:latin typeface="+mn-ea"/>
            </a:endParaRPr>
          </a:p>
          <a:p>
            <a:endParaRPr lang="en-US" altLang="ko-KR" sz="1764" dirty="0">
              <a:latin typeface="+mn-ea"/>
            </a:endParaRPr>
          </a:p>
          <a:p>
            <a:r>
              <a:rPr lang="en-US" altLang="ko-KR" sz="1764" b="1" dirty="0">
                <a:latin typeface="+mn-ea"/>
              </a:rPr>
              <a:t>When a ship is undergoing repairs in dry-dock or in port or is laid up for a long period, the master may temporarily stop the transmission</a:t>
            </a:r>
          </a:p>
          <a:p>
            <a:endParaRPr lang="en-US" altLang="ko-KR" sz="1764" dirty="0">
              <a:latin typeface="+mn-ea"/>
            </a:endParaRPr>
          </a:p>
          <a:p>
            <a:r>
              <a:rPr lang="en-US" altLang="ko-KR" sz="1764" dirty="0">
                <a:latin typeface="+mn-ea"/>
              </a:rPr>
              <a:t>&lt;USCG Navigation Center&gt;</a:t>
            </a:r>
            <a:endParaRPr lang="ko-KR" altLang="en-US" sz="1764" dirty="0">
              <a:latin typeface="+mn-ea"/>
            </a:endParaRPr>
          </a:p>
        </p:txBody>
      </p:sp>
      <p:sp>
        <p:nvSpPr>
          <p:cNvPr id="8" name="직사각형 7"/>
          <p:cNvSpPr/>
          <p:nvPr/>
        </p:nvSpPr>
        <p:spPr>
          <a:xfrm>
            <a:off x="-4565609" y="668092"/>
            <a:ext cx="4176756" cy="3146054"/>
          </a:xfrm>
          <a:prstGeom prst="rect">
            <a:avLst/>
          </a:prstGeom>
        </p:spPr>
        <p:txBody>
          <a:bodyPr wrap="square">
            <a:spAutoFit/>
          </a:bodyPr>
          <a:lstStyle/>
          <a:p>
            <a:r>
              <a:rPr lang="en-US" altLang="ko-KR" sz="1323" dirty="0">
                <a:latin typeface="+mn-ea"/>
              </a:rPr>
              <a:t>&lt;</a:t>
            </a:r>
            <a:r>
              <a:rPr lang="ko-KR" altLang="ko-KR" sz="1323" dirty="0" err="1">
                <a:latin typeface="+mn-ea"/>
              </a:rPr>
              <a:t>보고처</a:t>
            </a:r>
            <a:r>
              <a:rPr lang="en-US" altLang="ko-KR" sz="1323" dirty="0">
                <a:latin typeface="+mn-ea"/>
              </a:rPr>
              <a:t>&gt;</a:t>
            </a:r>
            <a:endParaRPr lang="ko-KR" altLang="ko-KR" sz="1323" dirty="0">
              <a:latin typeface="+mn-ea"/>
            </a:endParaRPr>
          </a:p>
          <a:p>
            <a:r>
              <a:rPr lang="en-US" altLang="ko-KR" sz="1323" u="sng" dirty="0">
                <a:latin typeface="+mn-ea"/>
                <a:hlinkClick r:id="rId2"/>
              </a:rPr>
              <a:t>radio@register-iri.com</a:t>
            </a:r>
            <a:endParaRPr lang="ko-KR" altLang="ko-KR" sz="1323" dirty="0">
              <a:latin typeface="+mn-ea"/>
            </a:endParaRPr>
          </a:p>
          <a:p>
            <a:r>
              <a:rPr lang="en-US" altLang="ko-KR" sz="1323" u="sng" dirty="0">
                <a:latin typeface="+mn-ea"/>
                <a:hlinkClick r:id="rId3"/>
              </a:rPr>
              <a:t>technical@Register-IRI.com</a:t>
            </a:r>
            <a:endParaRPr lang="ko-KR" altLang="ko-KR" sz="1323" dirty="0">
              <a:latin typeface="+mn-ea"/>
            </a:endParaRPr>
          </a:p>
          <a:p>
            <a:r>
              <a:rPr lang="en-US" altLang="ko-KR" sz="1323" dirty="0">
                <a:latin typeface="+mn-ea"/>
              </a:rPr>
              <a:t> </a:t>
            </a:r>
            <a:endParaRPr lang="ko-KR" altLang="ko-KR" sz="1323" dirty="0">
              <a:latin typeface="+mn-ea"/>
            </a:endParaRPr>
          </a:p>
          <a:p>
            <a:r>
              <a:rPr lang="en-US" altLang="ko-KR" sz="1323" dirty="0">
                <a:latin typeface="+mn-ea"/>
              </a:rPr>
              <a:t>&lt;</a:t>
            </a:r>
            <a:r>
              <a:rPr lang="ko-KR" altLang="ko-KR" sz="1323" dirty="0">
                <a:latin typeface="+mn-ea"/>
              </a:rPr>
              <a:t>보고내용</a:t>
            </a:r>
            <a:r>
              <a:rPr lang="en-US" altLang="ko-KR" sz="1323" dirty="0">
                <a:latin typeface="+mn-ea"/>
              </a:rPr>
              <a:t>&gt;</a:t>
            </a:r>
            <a:endParaRPr lang="ko-KR" altLang="ko-KR" sz="1323" dirty="0">
              <a:latin typeface="+mn-ea"/>
            </a:endParaRPr>
          </a:p>
          <a:p>
            <a:pPr lvl="0" latinLnBrk="0"/>
            <a:r>
              <a:rPr lang="en-US" altLang="ko-KR" sz="1323" dirty="0">
                <a:latin typeface="+mn-ea"/>
              </a:rPr>
              <a:t>Name of the vessel:</a:t>
            </a:r>
            <a:endParaRPr lang="ko-KR" altLang="ko-KR" sz="1323" dirty="0">
              <a:latin typeface="+mn-ea"/>
            </a:endParaRPr>
          </a:p>
          <a:p>
            <a:pPr lvl="0" latinLnBrk="0"/>
            <a:r>
              <a:rPr lang="en-US" altLang="ko-KR" sz="1323" dirty="0">
                <a:latin typeface="+mn-ea"/>
              </a:rPr>
              <a:t>IMO No &amp; O.N: </a:t>
            </a:r>
            <a:endParaRPr lang="ko-KR" altLang="ko-KR" sz="1323" dirty="0">
              <a:latin typeface="+mn-ea"/>
            </a:endParaRPr>
          </a:p>
          <a:p>
            <a:pPr lvl="0" latinLnBrk="0"/>
            <a:r>
              <a:rPr lang="en-US" altLang="ko-KR" sz="1323" dirty="0">
                <a:latin typeface="+mn-ea"/>
              </a:rPr>
              <a:t>Location of the repair yard:</a:t>
            </a:r>
            <a:endParaRPr lang="ko-KR" altLang="ko-KR" sz="1323" dirty="0">
              <a:latin typeface="+mn-ea"/>
            </a:endParaRPr>
          </a:p>
          <a:p>
            <a:pPr lvl="0" latinLnBrk="0"/>
            <a:r>
              <a:rPr lang="en-US" altLang="ko-KR" sz="1323" dirty="0">
                <a:latin typeface="+mn-ea"/>
              </a:rPr>
              <a:t>Periods:</a:t>
            </a:r>
            <a:endParaRPr lang="ko-KR" altLang="ko-KR" sz="1323" dirty="0">
              <a:latin typeface="+mn-ea"/>
            </a:endParaRPr>
          </a:p>
          <a:p>
            <a:r>
              <a:rPr lang="en-US" altLang="ko-KR" sz="1323" dirty="0">
                <a:latin typeface="+mn-ea"/>
              </a:rPr>
              <a:t> </a:t>
            </a:r>
            <a:endParaRPr lang="ko-KR" altLang="ko-KR" sz="1323" dirty="0">
              <a:latin typeface="+mn-ea"/>
            </a:endParaRPr>
          </a:p>
          <a:p>
            <a:r>
              <a:rPr lang="ko-KR" altLang="ko-KR" sz="1323" dirty="0" err="1">
                <a:latin typeface="+mn-ea"/>
              </a:rPr>
              <a:t>입거중</a:t>
            </a:r>
            <a:r>
              <a:rPr lang="en-US" altLang="ko-KR" sz="1323" dirty="0">
                <a:latin typeface="+mn-ea"/>
              </a:rPr>
              <a:t> LRIT OFF </a:t>
            </a:r>
            <a:r>
              <a:rPr lang="ko-KR" altLang="ko-KR" sz="1323" dirty="0">
                <a:latin typeface="+mn-ea"/>
              </a:rPr>
              <a:t>에 대해 간단히 기국에 보고 시행바랍니다</a:t>
            </a:r>
            <a:r>
              <a:rPr lang="en-US" altLang="ko-KR" sz="1323" dirty="0">
                <a:latin typeface="+mn-ea"/>
              </a:rPr>
              <a:t>.</a:t>
            </a:r>
            <a:endParaRPr lang="ko-KR" altLang="ko-KR" sz="1323" dirty="0">
              <a:latin typeface="+mn-ea"/>
            </a:endParaRPr>
          </a:p>
          <a:p>
            <a:r>
              <a:rPr lang="en-US" altLang="ko-KR" sz="1323" dirty="0">
                <a:latin typeface="+mn-ea"/>
              </a:rPr>
              <a:t>(</a:t>
            </a:r>
            <a:r>
              <a:rPr lang="ko-KR" altLang="ko-KR" sz="1323" dirty="0">
                <a:latin typeface="+mn-ea"/>
              </a:rPr>
              <a:t>기 </a:t>
            </a:r>
            <a:r>
              <a:rPr lang="ko-KR" altLang="ko-KR" sz="1323" dirty="0" err="1">
                <a:latin typeface="+mn-ea"/>
              </a:rPr>
              <a:t>입거중인</a:t>
            </a:r>
            <a:r>
              <a:rPr lang="ko-KR" altLang="ko-KR" sz="1323" dirty="0">
                <a:latin typeface="+mn-ea"/>
              </a:rPr>
              <a:t> 선박의 경우</a:t>
            </a:r>
            <a:r>
              <a:rPr lang="en-US" altLang="ko-KR" sz="1323" dirty="0">
                <a:latin typeface="+mn-ea"/>
              </a:rPr>
              <a:t>, </a:t>
            </a:r>
            <a:r>
              <a:rPr lang="ko-KR" altLang="ko-KR" sz="1323" dirty="0">
                <a:latin typeface="+mn-ea"/>
              </a:rPr>
              <a:t>보고지연에 따른 문제사항 없는 것으로 확인하였습니다</a:t>
            </a:r>
            <a:r>
              <a:rPr lang="en-US" altLang="ko-KR" sz="1323" dirty="0">
                <a:latin typeface="+mn-ea"/>
              </a:rPr>
              <a:t>.)</a:t>
            </a:r>
            <a:endParaRPr lang="ko-KR" altLang="ko-KR" sz="1323" dirty="0">
              <a:latin typeface="+mn-ea"/>
            </a:endParaRPr>
          </a:p>
          <a:p>
            <a:r>
              <a:rPr lang="en-US" altLang="ko-KR" sz="1323" dirty="0">
                <a:latin typeface="+mn-ea"/>
              </a:rPr>
              <a:t> </a:t>
            </a:r>
            <a:endParaRPr lang="ko-KR" altLang="ko-KR" sz="1323" dirty="0">
              <a:latin typeface="+mn-ea"/>
            </a:endParaRPr>
          </a:p>
        </p:txBody>
      </p:sp>
      <p:sp>
        <p:nvSpPr>
          <p:cNvPr id="3" name="직사각형 2"/>
          <p:cNvSpPr/>
          <p:nvPr/>
        </p:nvSpPr>
        <p:spPr>
          <a:xfrm>
            <a:off x="-4565609" y="3780631"/>
            <a:ext cx="4176756" cy="1924566"/>
          </a:xfrm>
          <a:prstGeom prst="rect">
            <a:avLst/>
          </a:prstGeom>
        </p:spPr>
        <p:txBody>
          <a:bodyPr wrap="square">
            <a:spAutoFit/>
          </a:bodyPr>
          <a:lstStyle/>
          <a:p>
            <a:r>
              <a:rPr lang="en-US" altLang="ko-KR" sz="1323" dirty="0" err="1">
                <a:latin typeface="+mn-ea"/>
              </a:rPr>
              <a:t>lrit</a:t>
            </a:r>
            <a:r>
              <a:rPr lang="en-US" altLang="ko-KR" sz="1323" dirty="0">
                <a:latin typeface="+mn-ea"/>
              </a:rPr>
              <a:t> Inmarsat-C</a:t>
            </a:r>
            <a:r>
              <a:rPr lang="ko-KR" altLang="ko-KR" sz="1323" dirty="0">
                <a:latin typeface="+mn-ea"/>
              </a:rPr>
              <a:t>에 내장되어 있으며</a:t>
            </a:r>
            <a:r>
              <a:rPr lang="en-US" altLang="ko-KR" sz="1323" dirty="0">
                <a:latin typeface="+mn-ea"/>
              </a:rPr>
              <a:t> 50</a:t>
            </a:r>
            <a:r>
              <a:rPr lang="ko-KR" altLang="ko-KR" sz="1323" dirty="0">
                <a:latin typeface="+mn-ea"/>
              </a:rPr>
              <a:t>일 정도 장기간 </a:t>
            </a:r>
            <a:r>
              <a:rPr lang="ko-KR" altLang="ko-KR" sz="1323" dirty="0" err="1">
                <a:latin typeface="+mn-ea"/>
              </a:rPr>
              <a:t>입거시에는</a:t>
            </a:r>
            <a:r>
              <a:rPr lang="ko-KR" altLang="ko-KR" sz="1323" dirty="0">
                <a:latin typeface="+mn-ea"/>
              </a:rPr>
              <a:t> </a:t>
            </a:r>
            <a:r>
              <a:rPr lang="en-US" altLang="ko-KR" sz="1323" dirty="0">
                <a:latin typeface="+mn-ea"/>
              </a:rPr>
              <a:t>6</a:t>
            </a:r>
            <a:r>
              <a:rPr lang="ko-KR" altLang="ko-KR" sz="1323" dirty="0">
                <a:latin typeface="+mn-ea"/>
              </a:rPr>
              <a:t>시간 마다 </a:t>
            </a:r>
            <a:r>
              <a:rPr lang="ko-KR" altLang="en-US" sz="1323" dirty="0">
                <a:latin typeface="+mn-ea"/>
              </a:rPr>
              <a:t>선박 정보를 </a:t>
            </a:r>
            <a:r>
              <a:rPr lang="ko-KR" altLang="ko-KR" sz="1323" dirty="0">
                <a:latin typeface="+mn-ea"/>
              </a:rPr>
              <a:t>보</a:t>
            </a:r>
            <a:r>
              <a:rPr lang="ko-KR" altLang="en-US" sz="1323" dirty="0">
                <a:latin typeface="+mn-ea"/>
              </a:rPr>
              <a:t>낸다</a:t>
            </a:r>
            <a:r>
              <a:rPr lang="en-US" altLang="ko-KR" sz="1323" dirty="0">
                <a:latin typeface="+mn-ea"/>
              </a:rPr>
              <a:t/>
            </a:r>
            <a:br>
              <a:rPr lang="en-US" altLang="ko-KR" sz="1323" dirty="0">
                <a:latin typeface="+mn-ea"/>
              </a:rPr>
            </a:br>
            <a:r>
              <a:rPr lang="en-US" altLang="ko-KR" sz="1323" dirty="0">
                <a:latin typeface="+mn-ea"/>
              </a:rPr>
              <a:t>   </a:t>
            </a:r>
          </a:p>
          <a:p>
            <a:r>
              <a:rPr lang="ko-KR" altLang="ko-KR" sz="1323" dirty="0">
                <a:latin typeface="+mn-ea"/>
              </a:rPr>
              <a:t>각 </a:t>
            </a:r>
            <a:r>
              <a:rPr lang="ko-KR" altLang="ko-KR" sz="1323" dirty="0" err="1">
                <a:latin typeface="+mn-ea"/>
              </a:rPr>
              <a:t>기국정보센타</a:t>
            </a:r>
            <a:r>
              <a:rPr lang="en-US" altLang="ko-KR" sz="1323" dirty="0">
                <a:latin typeface="+mn-ea"/>
              </a:rPr>
              <a:t>(NDC : National Data Center </a:t>
            </a:r>
            <a:r>
              <a:rPr lang="ko-KR" altLang="ko-KR" sz="1323" dirty="0">
                <a:latin typeface="+mn-ea"/>
              </a:rPr>
              <a:t>– 국적선의 경우 </a:t>
            </a:r>
            <a:r>
              <a:rPr lang="ko-KR" altLang="ko-KR" sz="1323" dirty="0" err="1">
                <a:latin typeface="+mn-ea"/>
              </a:rPr>
              <a:t>해수부</a:t>
            </a:r>
            <a:r>
              <a:rPr lang="ko-KR" altLang="ko-KR" sz="1323" dirty="0">
                <a:latin typeface="+mn-ea"/>
              </a:rPr>
              <a:t> 항행안전 </a:t>
            </a:r>
            <a:r>
              <a:rPr lang="ko-KR" altLang="ko-KR" sz="1323" dirty="0" err="1">
                <a:latin typeface="+mn-ea"/>
              </a:rPr>
              <a:t>정보과</a:t>
            </a:r>
            <a:r>
              <a:rPr lang="en-US" altLang="ko-KR" sz="1323" dirty="0">
                <a:latin typeface="+mn-ea"/>
              </a:rPr>
              <a:t/>
            </a:r>
            <a:br>
              <a:rPr lang="en-US" altLang="ko-KR" sz="1323" dirty="0">
                <a:latin typeface="+mn-ea"/>
              </a:rPr>
            </a:br>
            <a:r>
              <a:rPr lang="en-US" altLang="ko-KR" sz="1323" dirty="0">
                <a:latin typeface="+mn-ea"/>
              </a:rPr>
              <a:t> 044-201-4115)</a:t>
            </a:r>
            <a:r>
              <a:rPr lang="ko-KR" altLang="ko-KR" sz="1323" dirty="0">
                <a:latin typeface="+mn-ea"/>
              </a:rPr>
              <a:t>에 연락하여</a:t>
            </a:r>
            <a:r>
              <a:rPr lang="en-US" altLang="ko-KR" sz="1323" dirty="0">
                <a:latin typeface="+mn-ea"/>
              </a:rPr>
              <a:t> </a:t>
            </a:r>
            <a:r>
              <a:rPr lang="ko-KR" altLang="ko-KR" sz="1323" dirty="0">
                <a:latin typeface="+mn-ea"/>
              </a:rPr>
              <a:t>담당자에게 선박의 상황을 얘기하고 데이터를 계속 보내야 </a:t>
            </a:r>
            <a:r>
              <a:rPr lang="en-US" altLang="ko-KR" sz="1323" dirty="0">
                <a:latin typeface="+mn-ea"/>
              </a:rPr>
              <a:t/>
            </a:r>
            <a:br>
              <a:rPr lang="en-US" altLang="ko-KR" sz="1323" dirty="0">
                <a:latin typeface="+mn-ea"/>
              </a:rPr>
            </a:br>
            <a:r>
              <a:rPr lang="ko-KR" altLang="ko-KR" sz="1323" dirty="0">
                <a:latin typeface="+mn-ea"/>
              </a:rPr>
              <a:t>하는지 </a:t>
            </a:r>
            <a:r>
              <a:rPr lang="ko-KR" altLang="ko-KR" sz="1323" u="sng" dirty="0">
                <a:solidFill>
                  <a:srgbClr val="FF0000"/>
                </a:solidFill>
                <a:latin typeface="+mn-ea"/>
              </a:rPr>
              <a:t>확인 필요</a:t>
            </a:r>
            <a:r>
              <a:rPr lang="en-US" altLang="ko-KR" sz="1323" u="sng" dirty="0">
                <a:solidFill>
                  <a:srgbClr val="FF0000"/>
                </a:solidFill>
                <a:latin typeface="+mn-ea"/>
              </a:rPr>
              <a:t>!</a:t>
            </a:r>
            <a:br>
              <a:rPr lang="en-US" altLang="ko-KR" sz="1323" u="sng" dirty="0">
                <a:solidFill>
                  <a:srgbClr val="FF0000"/>
                </a:solidFill>
                <a:latin typeface="+mn-ea"/>
              </a:rPr>
            </a:br>
            <a:endParaRPr lang="ko-KR" altLang="en-US" sz="1323" dirty="0"/>
          </a:p>
        </p:txBody>
      </p:sp>
      <p:sp>
        <p:nvSpPr>
          <p:cNvPr id="12" name="직사각형 11"/>
          <p:cNvSpPr/>
          <p:nvPr/>
        </p:nvSpPr>
        <p:spPr>
          <a:xfrm>
            <a:off x="-20385" y="0"/>
            <a:ext cx="1593706"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8</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LRIT</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1375052150"/>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115</a:t>
            </a:fld>
            <a:endParaRPr lang="ko-KR" altLang="en-US"/>
          </a:p>
        </p:txBody>
      </p:sp>
      <p:graphicFrame>
        <p:nvGraphicFramePr>
          <p:cNvPr id="6" name="표 5"/>
          <p:cNvGraphicFramePr>
            <a:graphicFrameLocks noGrp="1"/>
          </p:cNvGraphicFramePr>
          <p:nvPr>
            <p:extLst/>
          </p:nvPr>
        </p:nvGraphicFramePr>
        <p:xfrm>
          <a:off x="592415" y="921759"/>
          <a:ext cx="9447666" cy="6217038"/>
        </p:xfrm>
        <a:graphic>
          <a:graphicData uri="http://schemas.openxmlformats.org/drawingml/2006/table">
            <a:tbl>
              <a:tblPr firstRow="1" bandRow="1">
                <a:tableStyleId>{5C22544A-7EE6-4342-B048-85BDC9FD1C3A}</a:tableStyleId>
              </a:tblPr>
              <a:tblGrid>
                <a:gridCol w="9447666">
                  <a:extLst>
                    <a:ext uri="{9D8B030D-6E8A-4147-A177-3AD203B41FA5}">
                      <a16:colId xmlns:a16="http://schemas.microsoft.com/office/drawing/2014/main" val="20000"/>
                    </a:ext>
                  </a:extLst>
                </a:gridCol>
              </a:tblGrid>
              <a:tr h="6217038">
                <a:tc>
                  <a:txBody>
                    <a:bodyPr/>
                    <a:lstStyle/>
                    <a:p>
                      <a:r>
                        <a:rPr lang="en-US" altLang="ko-KR" sz="1400" b="0" kern="1200" dirty="0" smtClean="0">
                          <a:solidFill>
                            <a:schemeClr val="tx1"/>
                          </a:solidFill>
                          <a:effectLst/>
                          <a:latin typeface="+mn-ea"/>
                          <a:ea typeface="+mn-ea"/>
                          <a:cs typeface="+mn-cs"/>
                        </a:rPr>
                        <a:t>TO: Radio &lt;</a:t>
                      </a:r>
                      <a:r>
                        <a:rPr lang="en-US" altLang="ko-KR" sz="1400" b="0" u="none" kern="1200" dirty="0" smtClean="0">
                          <a:solidFill>
                            <a:schemeClr val="tx1"/>
                          </a:solidFill>
                          <a:effectLst/>
                          <a:latin typeface="+mn-ea"/>
                          <a:ea typeface="+mn-ea"/>
                          <a:cs typeface="+mn-cs"/>
                        </a:rPr>
                        <a:t>radio@Register-IRI.com</a:t>
                      </a:r>
                      <a:r>
                        <a:rPr lang="en-US" altLang="ko-KR" sz="1400" b="0" kern="1200" dirty="0" smtClean="0">
                          <a:solidFill>
                            <a:schemeClr val="tx1"/>
                          </a:solidFill>
                          <a:effectLst/>
                          <a:latin typeface="+mn-ea"/>
                          <a:ea typeface="+mn-ea"/>
                          <a:cs typeface="+mn-cs"/>
                        </a:rPr>
                        <a:t>&gt;; Technical &lt;</a:t>
                      </a:r>
                      <a:r>
                        <a:rPr lang="en-US" altLang="ko-KR" sz="1400" b="0" u="none" kern="1200" dirty="0" smtClean="0">
                          <a:solidFill>
                            <a:schemeClr val="tx1"/>
                          </a:solidFill>
                          <a:effectLst/>
                          <a:latin typeface="+mn-ea"/>
                          <a:ea typeface="+mn-ea"/>
                          <a:cs typeface="+mn-cs"/>
                        </a:rPr>
                        <a:t>technical@Register-IRI.com</a:t>
                      </a:r>
                      <a:r>
                        <a:rPr lang="en-US" altLang="ko-KR" sz="1400" b="0" kern="1200" dirty="0" smtClean="0">
                          <a:solidFill>
                            <a:schemeClr val="tx1"/>
                          </a:solidFill>
                          <a:effectLst/>
                          <a:latin typeface="+mn-ea"/>
                          <a:ea typeface="+mn-ea"/>
                          <a:cs typeface="+mn-cs"/>
                        </a:rPr>
                        <a:t>&gt;</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CC: </a:t>
                      </a:r>
                      <a:r>
                        <a:rPr lang="ko-KR" altLang="en-US" sz="1400" b="0" kern="1200" dirty="0" smtClean="0">
                          <a:solidFill>
                            <a:schemeClr val="tx1"/>
                          </a:solidFill>
                          <a:effectLst/>
                          <a:latin typeface="+mn-ea"/>
                          <a:ea typeface="+mn-ea"/>
                          <a:cs typeface="+mn-cs"/>
                        </a:rPr>
                        <a:t>회사담당자</a:t>
                      </a:r>
                      <a:endParaRPr lang="en-US"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FM: Master of Hyundai OOOOO</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Subject: REPORT FOR TURNING OFF LRIT</a:t>
                      </a:r>
                      <a:endParaRPr lang="ko-KR"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 </a:t>
                      </a:r>
                      <a:endParaRPr lang="ko-KR"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       Good day sir</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Due to our ship's dry docking schedule, </a:t>
                      </a:r>
                      <a:r>
                        <a:rPr lang="en-US" altLang="ko-KR" sz="1400" b="0" kern="1200" dirty="0" err="1" smtClean="0">
                          <a:solidFill>
                            <a:schemeClr val="tx1"/>
                          </a:solidFill>
                          <a:effectLst/>
                          <a:latin typeface="+mn-ea"/>
                          <a:ea typeface="+mn-ea"/>
                          <a:cs typeface="+mn-cs"/>
                        </a:rPr>
                        <a:t>pls</a:t>
                      </a:r>
                      <a:r>
                        <a:rPr lang="en-US" altLang="ko-KR" sz="1400" b="0" kern="1200" dirty="0" smtClean="0">
                          <a:solidFill>
                            <a:schemeClr val="tx1"/>
                          </a:solidFill>
                          <a:effectLst/>
                          <a:latin typeface="+mn-ea"/>
                          <a:ea typeface="+mn-ea"/>
                          <a:cs typeface="+mn-cs"/>
                        </a:rPr>
                        <a:t> be advised that our LRIT will be turning off.</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and refer to following information below.</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1) Name of the vessel: Hyundai OOOOO </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2) IMO No &amp; O.N: 9999999 / 7777</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3) Location of the repair yard: </a:t>
                      </a:r>
                      <a:r>
                        <a:rPr lang="en-US" altLang="ko-KR" sz="1400" b="0" kern="1200" dirty="0" err="1" smtClean="0">
                          <a:solidFill>
                            <a:schemeClr val="tx1"/>
                          </a:solidFill>
                          <a:effectLst/>
                          <a:latin typeface="+mn-ea"/>
                          <a:ea typeface="+mn-ea"/>
                          <a:cs typeface="+mn-cs"/>
                        </a:rPr>
                        <a:t>Xinya</a:t>
                      </a:r>
                      <a:r>
                        <a:rPr lang="en-US" altLang="ko-KR" sz="1400" b="0" kern="1200" dirty="0" smtClean="0">
                          <a:solidFill>
                            <a:schemeClr val="tx1"/>
                          </a:solidFill>
                          <a:effectLst/>
                          <a:latin typeface="+mn-ea"/>
                          <a:ea typeface="+mn-ea"/>
                          <a:cs typeface="+mn-cs"/>
                        </a:rPr>
                        <a:t> </a:t>
                      </a:r>
                      <a:r>
                        <a:rPr lang="en-US" altLang="ko-KR" sz="1400" b="0" kern="1200" dirty="0" err="1" smtClean="0">
                          <a:solidFill>
                            <a:schemeClr val="tx1"/>
                          </a:solidFill>
                          <a:effectLst/>
                          <a:latin typeface="+mn-ea"/>
                          <a:ea typeface="+mn-ea"/>
                          <a:cs typeface="+mn-cs"/>
                        </a:rPr>
                        <a:t>Zhoushan</a:t>
                      </a:r>
                      <a:r>
                        <a:rPr lang="en-US" altLang="ko-KR" sz="1400" b="0" kern="1200" dirty="0" smtClean="0">
                          <a:solidFill>
                            <a:schemeClr val="tx1"/>
                          </a:solidFill>
                          <a:effectLst/>
                          <a:latin typeface="+mn-ea"/>
                          <a:ea typeface="+mn-ea"/>
                          <a:cs typeface="+mn-cs"/>
                        </a:rPr>
                        <a:t> shipyard / PSN : 29-48.017N, 122-09.629E</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4) Periods: 2019.11.20 ~ 2020.01.10 </a:t>
                      </a:r>
                      <a:br>
                        <a:rPr lang="en-US" altLang="ko-KR" sz="1400" b="0" kern="1200" dirty="0" smtClean="0">
                          <a:solidFill>
                            <a:schemeClr val="tx1"/>
                          </a:solidFill>
                          <a:effectLst/>
                          <a:latin typeface="+mn-ea"/>
                          <a:ea typeface="+mn-ea"/>
                          <a:cs typeface="+mn-cs"/>
                        </a:rPr>
                      </a:br>
                      <a:r>
                        <a:rPr lang="en-US" altLang="ko-KR" sz="1400" b="0" kern="1200" dirty="0" smtClean="0">
                          <a:solidFill>
                            <a:schemeClr val="tx1"/>
                          </a:solidFill>
                          <a:effectLst/>
                          <a:latin typeface="+mn-ea"/>
                          <a:ea typeface="+mn-ea"/>
                          <a:cs typeface="+mn-cs"/>
                        </a:rPr>
                        <a:t> </a:t>
                      </a:r>
                      <a:br>
                        <a:rPr lang="en-US" altLang="ko-KR" sz="1400" b="0" kern="1200" dirty="0" smtClean="0">
                          <a:solidFill>
                            <a:schemeClr val="tx1"/>
                          </a:solidFill>
                          <a:effectLst/>
                          <a:latin typeface="+mn-ea"/>
                          <a:ea typeface="+mn-ea"/>
                          <a:cs typeface="+mn-cs"/>
                        </a:rPr>
                      </a:br>
                      <a:r>
                        <a:rPr lang="en-US" altLang="ko-KR" sz="1400" b="0" i="0" kern="1200" dirty="0" smtClean="0">
                          <a:solidFill>
                            <a:schemeClr val="tx1"/>
                          </a:solidFill>
                          <a:effectLst/>
                          <a:latin typeface="+mn-ea"/>
                          <a:ea typeface="+mn-ea"/>
                          <a:cs typeface="+mn-cs"/>
                        </a:rPr>
                        <a:t>Best regards</a:t>
                      </a:r>
                      <a:br>
                        <a:rPr lang="en-US" altLang="ko-KR" sz="1400" b="0" i="0" kern="1200" dirty="0" smtClean="0">
                          <a:solidFill>
                            <a:schemeClr val="tx1"/>
                          </a:solidFill>
                          <a:effectLst/>
                          <a:latin typeface="+mn-ea"/>
                          <a:ea typeface="+mn-ea"/>
                          <a:cs typeface="+mn-cs"/>
                        </a:rPr>
                      </a:br>
                      <a:r>
                        <a:rPr lang="en-US" altLang="ko-KR" sz="1400" b="0" i="0" kern="1200" dirty="0" smtClean="0">
                          <a:solidFill>
                            <a:schemeClr val="tx1"/>
                          </a:solidFill>
                          <a:effectLst/>
                          <a:latin typeface="+mn-ea"/>
                          <a:ea typeface="+mn-ea"/>
                          <a:cs typeface="+mn-cs"/>
                        </a:rPr>
                        <a:t>Master of Hyundai OOOOO</a:t>
                      </a:r>
                      <a:br>
                        <a:rPr lang="en-US" altLang="ko-KR" sz="1400" b="0" i="0" kern="1200" dirty="0" smtClean="0">
                          <a:solidFill>
                            <a:schemeClr val="tx1"/>
                          </a:solidFill>
                          <a:effectLst/>
                          <a:latin typeface="+mn-ea"/>
                          <a:ea typeface="+mn-ea"/>
                          <a:cs typeface="+mn-cs"/>
                        </a:rPr>
                      </a:br>
                      <a:r>
                        <a:rPr lang="en-US" altLang="ko-KR" sz="1400" b="0" i="0" kern="1200" dirty="0" smtClean="0">
                          <a:solidFill>
                            <a:schemeClr val="tx1"/>
                          </a:solidFill>
                          <a:effectLst/>
                          <a:latin typeface="+mn-ea"/>
                          <a:ea typeface="+mn-ea"/>
                          <a:cs typeface="+mn-cs"/>
                        </a:rPr>
                        <a:t>-----------------------------------------------------------------------------------------------------------------------</a:t>
                      </a:r>
                    </a:p>
                    <a:p>
                      <a:pPr marL="0" indent="0" latinLnBrk="1">
                        <a:buNone/>
                      </a:pPr>
                      <a:r>
                        <a:rPr lang="en-US" altLang="ko-KR" sz="1400" b="0" dirty="0" smtClean="0">
                          <a:solidFill>
                            <a:schemeClr val="tx1"/>
                          </a:solidFill>
                          <a:latin typeface="+mn-ea"/>
                          <a:ea typeface="+mn-ea"/>
                        </a:rPr>
                        <a:t>TO: Hyundai OOOOO</a:t>
                      </a:r>
                    </a:p>
                    <a:p>
                      <a:pPr marL="0" indent="0" latinLnBrk="1">
                        <a:buNone/>
                      </a:pPr>
                      <a:r>
                        <a:rPr lang="en-US" altLang="ko-KR" sz="1400" b="0" u="none" dirty="0" smtClean="0">
                          <a:solidFill>
                            <a:schemeClr val="tx1"/>
                          </a:solidFill>
                          <a:latin typeface="+mn-ea"/>
                          <a:ea typeface="+mn-ea"/>
                        </a:rPr>
                        <a:t>CC: </a:t>
                      </a:r>
                      <a:r>
                        <a:rPr lang="en-US" altLang="ko-KR" sz="1400" b="0" u="none" kern="1200" dirty="0" smtClean="0">
                          <a:solidFill>
                            <a:schemeClr val="tx1"/>
                          </a:solidFill>
                          <a:effectLst/>
                          <a:latin typeface="+mn-ea"/>
                          <a:ea typeface="+mn-ea"/>
                          <a:cs typeface="+mn-cs"/>
                        </a:rPr>
                        <a:t>Radio &lt;radio@Register-IRI.com&gt;; Technical technical@Register-IRI.com: </a:t>
                      </a:r>
                      <a:r>
                        <a:rPr lang="ko-KR" altLang="en-US" sz="1400" b="0" u="none" kern="1200" dirty="0" smtClean="0">
                          <a:solidFill>
                            <a:schemeClr val="tx1"/>
                          </a:solidFill>
                          <a:effectLst/>
                          <a:latin typeface="+mn-ea"/>
                          <a:ea typeface="+mn-ea"/>
                          <a:cs typeface="+mn-cs"/>
                        </a:rPr>
                        <a:t>회사담당자</a:t>
                      </a:r>
                      <a:r>
                        <a:rPr lang="en-US" altLang="ko-KR" sz="1400" b="0" u="none" dirty="0" smtClean="0">
                          <a:solidFill>
                            <a:schemeClr val="tx1"/>
                          </a:solidFill>
                          <a:latin typeface="+mn-ea"/>
                          <a:ea typeface="+mn-ea"/>
                        </a:rPr>
                        <a:t/>
                      </a:r>
                      <a:br>
                        <a:rPr lang="en-US" altLang="ko-KR" sz="1400" b="0" u="none" dirty="0" smtClean="0">
                          <a:solidFill>
                            <a:schemeClr val="tx1"/>
                          </a:solidFill>
                          <a:latin typeface="+mn-ea"/>
                          <a:ea typeface="+mn-ea"/>
                        </a:rPr>
                      </a:br>
                      <a:r>
                        <a:rPr lang="en-US" altLang="ko-KR" sz="1400" b="0" dirty="0" smtClean="0">
                          <a:solidFill>
                            <a:schemeClr val="tx1"/>
                          </a:solidFill>
                          <a:latin typeface="+mn-ea"/>
                          <a:ea typeface="+mn-ea"/>
                        </a:rPr>
                        <a:t>FM: McDonald, Traci &lt;tmcdonald@register-iri.com</a:t>
                      </a:r>
                    </a:p>
                    <a:p>
                      <a:pPr marL="0" indent="0" latinLnBrk="1">
                        <a:buNone/>
                      </a:pPr>
                      <a:r>
                        <a:rPr lang="en-US" altLang="ko-KR" sz="1400" b="0" dirty="0" smtClean="0">
                          <a:solidFill>
                            <a:schemeClr val="tx1"/>
                          </a:solidFill>
                          <a:latin typeface="+mn-ea"/>
                          <a:ea typeface="+mn-ea"/>
                        </a:rPr>
                        <a:t>RE: LRIT Tracking for Vessel: Hyundai OOOOO </a:t>
                      </a:r>
                    </a:p>
                    <a:p>
                      <a:endParaRPr lang="en-US"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Good day all,</a:t>
                      </a:r>
                      <a:endParaRPr lang="ko-KR"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Thank you for the update, I will pause her tracking until Jan 2020. Please remember to let me know before she sails out so I can restart her tracking.</a:t>
                      </a:r>
                      <a:endParaRPr lang="ko-KR" altLang="ko-KR" sz="1400" b="0" kern="1200" dirty="0" smtClean="0">
                        <a:solidFill>
                          <a:schemeClr val="tx1"/>
                        </a:solidFill>
                        <a:effectLst/>
                        <a:latin typeface="+mn-ea"/>
                        <a:ea typeface="+mn-ea"/>
                        <a:cs typeface="+mn-cs"/>
                      </a:endParaRPr>
                    </a:p>
                    <a:p>
                      <a:r>
                        <a:rPr lang="en-US" altLang="ko-KR" sz="1400" b="0" kern="1200" dirty="0" smtClean="0">
                          <a:solidFill>
                            <a:schemeClr val="tx1"/>
                          </a:solidFill>
                          <a:effectLst/>
                          <a:latin typeface="+mn-ea"/>
                          <a:ea typeface="+mn-ea"/>
                          <a:cs typeface="+mn-cs"/>
                        </a:rPr>
                        <a:t> </a:t>
                      </a:r>
                      <a:endParaRPr lang="ko-KR" altLang="ko-KR" sz="1400" b="0" kern="1200" dirty="0" smtClean="0">
                        <a:solidFill>
                          <a:schemeClr val="tx1"/>
                        </a:solidFill>
                        <a:effectLst/>
                        <a:latin typeface="+mn-ea"/>
                        <a:ea typeface="+mn-ea"/>
                        <a:cs typeface="+mn-cs"/>
                      </a:endParaRPr>
                    </a:p>
                    <a:p>
                      <a:r>
                        <a:rPr lang="en-US" altLang="ko-KR" sz="1400" b="0" i="0" kern="1200" dirty="0" smtClean="0">
                          <a:solidFill>
                            <a:schemeClr val="tx1"/>
                          </a:solidFill>
                          <a:effectLst/>
                          <a:latin typeface="+mn-ea"/>
                          <a:ea typeface="+mn-ea"/>
                          <a:cs typeface="+mn-cs"/>
                        </a:rPr>
                        <a:t>Best regards,</a:t>
                      </a:r>
                      <a:endParaRPr lang="ko-KR" altLang="ko-KR" sz="1400" b="0" i="0" kern="1200" dirty="0" smtClean="0">
                        <a:solidFill>
                          <a:schemeClr val="tx1"/>
                        </a:solidFill>
                        <a:effectLst/>
                        <a:latin typeface="+mn-ea"/>
                        <a:ea typeface="+mn-ea"/>
                        <a:cs typeface="+mn-cs"/>
                      </a:endParaRPr>
                    </a:p>
                    <a:p>
                      <a:r>
                        <a:rPr lang="en-US" altLang="ko-KR" sz="1400" b="0" i="0" kern="1200" dirty="0" smtClean="0">
                          <a:solidFill>
                            <a:schemeClr val="tx1"/>
                          </a:solidFill>
                          <a:effectLst/>
                          <a:latin typeface="+mn-ea"/>
                          <a:ea typeface="+mn-ea"/>
                          <a:cs typeface="+mn-cs"/>
                        </a:rPr>
                        <a:t>Ms. Traci McDonald, LRIT Coordinator, </a:t>
                      </a:r>
                      <a:r>
                        <a:rPr lang="en-SG" altLang="ko-KR" sz="1400" b="0" i="0" u="none" kern="1200" dirty="0" smtClean="0">
                          <a:solidFill>
                            <a:schemeClr val="tx1"/>
                          </a:solidFill>
                          <a:effectLst/>
                          <a:latin typeface="+mn-ea"/>
                          <a:ea typeface="+mn-ea"/>
                          <a:cs typeface="+mn-cs"/>
                        </a:rPr>
                        <a:t>| tmcdonald@register-iri.com</a:t>
                      </a:r>
                      <a:r>
                        <a:rPr lang="en-US" altLang="ko-KR" sz="1400" b="0" i="0" dirty="0" smtClean="0">
                          <a:solidFill>
                            <a:schemeClr val="tx1"/>
                          </a:solidFill>
                          <a:latin typeface="+mn-ea"/>
                          <a:ea typeface="+mn-ea"/>
                        </a:rPr>
                        <a:t> </a:t>
                      </a:r>
                      <a:endParaRPr lang="en-US" altLang="ko-KR" sz="1400" b="0" i="0" kern="1200" dirty="0" smtClean="0">
                        <a:solidFill>
                          <a:schemeClr val="tx1"/>
                        </a:solidFill>
                        <a:effectLst/>
                        <a:latin typeface="+mn-ea"/>
                        <a:ea typeface="+mn-ea"/>
                        <a:cs typeface="+mn-cs"/>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a:xfrm>
            <a:off x="-4803785" y="1001905"/>
            <a:ext cx="4600940" cy="369332"/>
          </a:xfrm>
          <a:prstGeom prst="rect">
            <a:avLst/>
          </a:prstGeom>
        </p:spPr>
        <p:txBody>
          <a:bodyPr wrap="none">
            <a:spAutoFit/>
          </a:bodyPr>
          <a:lstStyle/>
          <a:p>
            <a:r>
              <a:rPr lang="en-US" altLang="ko-KR" dirty="0"/>
              <a:t>the notification of switching off the LRIT </a:t>
            </a:r>
            <a:endParaRPr lang="ko-KR" altLang="en-US" dirty="0"/>
          </a:p>
        </p:txBody>
      </p:sp>
      <p:sp>
        <p:nvSpPr>
          <p:cNvPr id="3" name="직사각형 2"/>
          <p:cNvSpPr/>
          <p:nvPr/>
        </p:nvSpPr>
        <p:spPr>
          <a:xfrm>
            <a:off x="7408164" y="1205509"/>
            <a:ext cx="1638291" cy="532688"/>
          </a:xfrm>
          <a:prstGeom prst="rect">
            <a:avLst/>
          </a:prstGeom>
          <a:noFill/>
        </p:spPr>
        <p:txBody>
          <a:bodyPr wrap="none" lIns="100817" tIns="50408" rIns="100817" bIns="50408">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altLang="ko-KR" sz="2800" b="1" dirty="0">
                <a:ln/>
                <a:solidFill>
                  <a:srgbClr val="0000C4"/>
                </a:solidFill>
                <a:latin typeface="+mn-ea"/>
                <a:ea typeface="+mn-ea"/>
              </a:rPr>
              <a:t>Example</a:t>
            </a:r>
          </a:p>
        </p:txBody>
      </p:sp>
      <p:sp>
        <p:nvSpPr>
          <p:cNvPr id="8" name="직사각형 7"/>
          <p:cNvSpPr/>
          <p:nvPr/>
        </p:nvSpPr>
        <p:spPr>
          <a:xfrm>
            <a:off x="-20385" y="0"/>
            <a:ext cx="1593706"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8</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LRIT</a:t>
            </a:r>
            <a:endParaRPr lang="ko-KR" altLang="en-US" sz="2200" dirty="0">
              <a:solidFill>
                <a:schemeClr val="bg1"/>
              </a:solidFill>
              <a:latin typeface="+mn-ea"/>
              <a:ea typeface="+mn-ea"/>
            </a:endParaRPr>
          </a:p>
        </p:txBody>
      </p:sp>
    </p:spTree>
    <p:extLst>
      <p:ext uri="{BB962C8B-B14F-4D97-AF65-F5344CB8AC3E}">
        <p14:creationId xmlns:p14="http://schemas.microsoft.com/office/powerpoint/2010/main" val="3638635796"/>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338151771"/>
              </p:ext>
            </p:extLst>
          </p:nvPr>
        </p:nvGraphicFramePr>
        <p:xfrm>
          <a:off x="522164" y="1764407"/>
          <a:ext cx="9768285" cy="5031898"/>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031898">
                <a:tc>
                  <a:txBody>
                    <a:bodyPr/>
                    <a:lstStyle/>
                    <a:p>
                      <a:pPr latinLnBrk="1"/>
                      <a:r>
                        <a:rPr lang="en-US" altLang="ko-KR" sz="1800" b="1" kern="1200" dirty="0" smtClean="0">
                          <a:solidFill>
                            <a:srgbClr val="000099"/>
                          </a:solidFill>
                          <a:effectLst/>
                          <a:latin typeface="+mn-ea"/>
                          <a:ea typeface="+mn-ea"/>
                          <a:cs typeface="+mn-cs"/>
                        </a:rPr>
                        <a:t>Station List </a:t>
                      </a:r>
                      <a:r>
                        <a:rPr lang="ko-KR" altLang="en-US" sz="1800" b="1" kern="1200" dirty="0" smtClean="0">
                          <a:solidFill>
                            <a:srgbClr val="000099"/>
                          </a:solidFill>
                          <a:effectLst/>
                          <a:latin typeface="+mn-ea"/>
                          <a:ea typeface="+mn-ea"/>
                          <a:cs typeface="+mn-cs"/>
                        </a:rPr>
                        <a:t>작성</a:t>
                      </a:r>
                      <a:endParaRPr lang="en-US" altLang="ko-KR" sz="1800" b="1" kern="1200" dirty="0" smtClean="0">
                        <a:solidFill>
                          <a:srgbClr val="000099"/>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F8 Setup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9 Configuration menu</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en-US" altLang="ko-KR" sz="1800" b="0" kern="1200" dirty="0" smtClean="0">
                          <a:solidFill>
                            <a:schemeClr val="tx1"/>
                          </a:solidFill>
                          <a:effectLst/>
                          <a:latin typeface="+mn-ea"/>
                          <a:ea typeface="+mn-ea"/>
                          <a:cs typeface="+mn-cs"/>
                        </a:rPr>
                        <a:t>1 Station List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후 커서를 빈칸으로 옮기고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en-US" altLang="ko-KR" sz="1800" b="0" kern="1200" dirty="0" smtClean="0">
                          <a:solidFill>
                            <a:schemeClr val="tx1"/>
                          </a:solidFill>
                          <a:effectLst/>
                          <a:latin typeface="+mn-ea"/>
                          <a:ea typeface="+mn-ea"/>
                          <a:cs typeface="+mn-cs"/>
                        </a:rPr>
                        <a:t>Station Group</a:t>
                      </a:r>
                      <a:r>
                        <a:rPr lang="ko-KR" altLang="en-US" sz="1800" b="0" kern="1200" dirty="0" smtClean="0">
                          <a:solidFill>
                            <a:schemeClr val="tx1"/>
                          </a:solidFill>
                          <a:effectLst/>
                          <a:latin typeface="+mn-ea"/>
                          <a:ea typeface="+mn-ea"/>
                          <a:cs typeface="+mn-cs"/>
                        </a:rPr>
                        <a:t>을 입력한다 </a:t>
                      </a:r>
                      <a:r>
                        <a:rPr lang="en-US" altLang="ko-KR" sz="1800" b="0" kern="1200" dirty="0" smtClean="0">
                          <a:solidFill>
                            <a:schemeClr val="tx1"/>
                          </a:solidFill>
                          <a:effectLst/>
                          <a:latin typeface="+mn-ea"/>
                          <a:ea typeface="+mn-ea"/>
                          <a:cs typeface="+mn-cs"/>
                        </a:rPr>
                        <a:t>(HMM QAT, SSAS HMM, SSAS HOS, SSAS MOF </a:t>
                      </a:r>
                      <a:r>
                        <a:rPr lang="ko-KR" altLang="en-US" sz="1800" b="0" kern="1200" dirty="0" smtClean="0">
                          <a:solidFill>
                            <a:schemeClr val="tx1"/>
                          </a:solidFill>
                          <a:effectLst/>
                          <a:latin typeface="+mn-ea"/>
                          <a:ea typeface="+mn-ea"/>
                          <a:cs typeface="+mn-cs"/>
                        </a:rPr>
                        <a:t>등</a:t>
                      </a: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 </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Station name</a:t>
                      </a:r>
                      <a:r>
                        <a:rPr lang="ko-KR" altLang="en-US" sz="1800" b="0" kern="1200" dirty="0" smtClean="0">
                          <a:solidFill>
                            <a:schemeClr val="tx1"/>
                          </a:solidFill>
                          <a:effectLst/>
                          <a:latin typeface="+mn-ea"/>
                          <a:ea typeface="+mn-ea"/>
                          <a:cs typeface="+mn-cs"/>
                        </a:rPr>
                        <a:t>을 입력한다 </a:t>
                      </a:r>
                      <a:r>
                        <a:rPr lang="en-US" altLang="ko-KR" sz="1800" b="0" kern="1200" dirty="0" smtClean="0">
                          <a:solidFill>
                            <a:schemeClr val="tx1"/>
                          </a:solidFill>
                          <a:effectLst/>
                          <a:latin typeface="+mn-ea"/>
                          <a:ea typeface="+mn-ea"/>
                          <a:cs typeface="+mn-cs"/>
                        </a:rPr>
                        <a:t>(Hong </a:t>
                      </a:r>
                      <a:r>
                        <a:rPr lang="en-US" altLang="ko-KR" sz="1800" b="0" kern="1200" dirty="0" err="1" smtClean="0">
                          <a:solidFill>
                            <a:schemeClr val="tx1"/>
                          </a:solidFill>
                          <a:effectLst/>
                          <a:latin typeface="+mn-ea"/>
                          <a:ea typeface="+mn-ea"/>
                          <a:cs typeface="+mn-cs"/>
                        </a:rPr>
                        <a:t>Gildong</a:t>
                      </a:r>
                      <a:r>
                        <a:rPr lang="en-US" altLang="ko-KR" sz="1800" b="0" kern="1200" dirty="0" smtClean="0">
                          <a:solidFill>
                            <a:schemeClr val="tx1"/>
                          </a:solidFill>
                          <a:effectLst/>
                          <a:latin typeface="+mn-ea"/>
                          <a:ea typeface="+mn-ea"/>
                          <a:cs typeface="+mn-cs"/>
                        </a:rPr>
                        <a:t>)</a:t>
                      </a:r>
                    </a:p>
                    <a:p>
                      <a:pPr marL="342900" indent="-342900" latinLnBrk="1">
                        <a:buAutoNum type="arabicPeriod"/>
                      </a:pPr>
                      <a:r>
                        <a:rPr lang="en-US" altLang="ko-KR" sz="1800" b="0" kern="1200" dirty="0" smtClean="0">
                          <a:solidFill>
                            <a:schemeClr val="tx1"/>
                          </a:solidFill>
                          <a:effectLst/>
                          <a:latin typeface="+mn-ea"/>
                          <a:ea typeface="+mn-ea"/>
                          <a:cs typeface="+mn-cs"/>
                        </a:rPr>
                        <a:t>Destination type</a:t>
                      </a:r>
                      <a:r>
                        <a:rPr lang="ko-KR" altLang="en-US" sz="1800" b="0" kern="1200" dirty="0" smtClean="0">
                          <a:solidFill>
                            <a:schemeClr val="tx1"/>
                          </a:solidFill>
                          <a:effectLst/>
                          <a:latin typeface="+mn-ea"/>
                          <a:ea typeface="+mn-ea"/>
                          <a:cs typeface="+mn-cs"/>
                        </a:rPr>
                        <a:t>은 </a:t>
                      </a:r>
                      <a:r>
                        <a:rPr lang="en-US" altLang="ko-KR" sz="1800" b="0" kern="1200" dirty="0" smtClean="0">
                          <a:solidFill>
                            <a:schemeClr val="tx1"/>
                          </a:solidFill>
                          <a:effectLst/>
                          <a:latin typeface="+mn-ea"/>
                          <a:ea typeface="+mn-ea"/>
                          <a:cs typeface="+mn-cs"/>
                        </a:rPr>
                        <a:t>e-mail</a:t>
                      </a:r>
                      <a:r>
                        <a:rPr lang="ko-KR" altLang="en-US" sz="1800" b="0" kern="1200" dirty="0" smtClean="0">
                          <a:solidFill>
                            <a:schemeClr val="tx1"/>
                          </a:solidFill>
                          <a:effectLst/>
                          <a:latin typeface="+mn-ea"/>
                          <a:ea typeface="+mn-ea"/>
                          <a:cs typeface="+mn-cs"/>
                        </a:rPr>
                        <a:t>을 선택한다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Address</a:t>
                      </a:r>
                      <a:r>
                        <a:rPr lang="ko-KR" altLang="en-US" sz="1800" b="0" kern="1200" dirty="0" smtClean="0">
                          <a:solidFill>
                            <a:schemeClr val="tx1"/>
                          </a:solidFill>
                          <a:effectLst/>
                          <a:latin typeface="+mn-ea"/>
                          <a:ea typeface="+mn-ea"/>
                          <a:cs typeface="+mn-cs"/>
                        </a:rPr>
                        <a:t>에 </a:t>
                      </a:r>
                      <a:r>
                        <a:rPr lang="en-US" altLang="ko-KR" sz="1800" b="0" kern="1200" dirty="0" smtClean="0">
                          <a:solidFill>
                            <a:schemeClr val="tx1"/>
                          </a:solidFill>
                          <a:effectLst/>
                          <a:latin typeface="+mn-ea"/>
                          <a:ea typeface="+mn-ea"/>
                          <a:cs typeface="+mn-cs"/>
                        </a:rPr>
                        <a:t>e-mail </a:t>
                      </a:r>
                      <a:r>
                        <a:rPr lang="ko-KR" altLang="en-US" sz="1800" b="0" kern="1200" dirty="0" smtClean="0">
                          <a:solidFill>
                            <a:schemeClr val="tx1"/>
                          </a:solidFill>
                          <a:effectLst/>
                          <a:latin typeface="+mn-ea"/>
                          <a:ea typeface="+mn-ea"/>
                          <a:cs typeface="+mn-cs"/>
                        </a:rPr>
                        <a:t>주소를 입력 후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en-US" altLang="ko-KR" sz="1800" b="0" kern="1200" dirty="0" smtClean="0">
                          <a:solidFill>
                            <a:schemeClr val="tx1"/>
                          </a:solidFill>
                          <a:effectLst/>
                          <a:latin typeface="+mn-ea"/>
                          <a:ea typeface="+mn-ea"/>
                          <a:cs typeface="+mn-cs"/>
                        </a:rPr>
                        <a:t>ESC </a:t>
                      </a:r>
                      <a:r>
                        <a:rPr lang="ko-KR" altLang="en-US" sz="1800" b="0" kern="1200" dirty="0" smtClean="0">
                          <a:solidFill>
                            <a:schemeClr val="tx1"/>
                          </a:solidFill>
                          <a:effectLst/>
                          <a:latin typeface="+mn-ea"/>
                          <a:ea typeface="+mn-ea"/>
                          <a:cs typeface="+mn-cs"/>
                        </a:rPr>
                        <a:t>누르면 편집 종료</a:t>
                      </a:r>
                      <a:endParaRPr lang="en-US" altLang="ko-KR" sz="1800" b="0" kern="1200" dirty="0" smtClean="0">
                        <a:solidFill>
                          <a:schemeClr val="tx1"/>
                        </a:solidFill>
                        <a:effectLst/>
                        <a:latin typeface="+mn-ea"/>
                        <a:ea typeface="+mn-ea"/>
                        <a:cs typeface="+mn-cs"/>
                      </a:endParaRPr>
                    </a:p>
                    <a:p>
                      <a:pPr marL="342900" indent="-342900" latinLnBrk="1">
                        <a:buAutoNum type="arabicPeriod"/>
                      </a:pPr>
                      <a:endParaRPr lang="en-US" altLang="ko-KR" sz="1800" b="0" kern="1200" dirty="0" smtClean="0">
                        <a:solidFill>
                          <a:schemeClr val="tx1"/>
                        </a:solidFill>
                        <a:effectLst/>
                        <a:latin typeface="+mn-ea"/>
                        <a:ea typeface="+mn-ea"/>
                        <a:cs typeface="+mn-cs"/>
                      </a:endParaRPr>
                    </a:p>
                    <a:p>
                      <a:pPr marL="0" indent="0" latinLnBrk="1">
                        <a:buNone/>
                      </a:pPr>
                      <a:r>
                        <a:rPr lang="ko-KR" altLang="en-US" sz="1800" b="1" kern="1200" dirty="0" smtClean="0">
                          <a:solidFill>
                            <a:srgbClr val="000099"/>
                          </a:solidFill>
                          <a:effectLst/>
                          <a:latin typeface="+mn-ea"/>
                          <a:ea typeface="+mn-ea"/>
                          <a:cs typeface="+mn-cs"/>
                        </a:rPr>
                        <a:t>파일 편집</a:t>
                      </a:r>
                      <a:endParaRPr lang="en-US" altLang="ko-KR" sz="1800" b="1" kern="1200" dirty="0" smtClean="0">
                        <a:solidFill>
                          <a:srgbClr val="000099"/>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F1 </a:t>
                      </a:r>
                      <a:r>
                        <a:rPr lang="ko-KR" altLang="en-US" sz="1800" b="0" kern="1200" dirty="0" smtClean="0">
                          <a:solidFill>
                            <a:schemeClr val="tx1"/>
                          </a:solidFill>
                          <a:effectLst/>
                          <a:latin typeface="+mn-ea"/>
                          <a:ea typeface="+mn-ea"/>
                          <a:cs typeface="+mn-cs"/>
                        </a:rPr>
                        <a:t>누른 후 </a:t>
                      </a:r>
                      <a:r>
                        <a:rPr lang="en-US" altLang="ko-KR" sz="1800" b="0" kern="1200" dirty="0" smtClean="0">
                          <a:solidFill>
                            <a:schemeClr val="tx1"/>
                          </a:solidFill>
                          <a:effectLst/>
                          <a:latin typeface="+mn-ea"/>
                          <a:ea typeface="+mn-ea"/>
                          <a:cs typeface="+mn-cs"/>
                        </a:rPr>
                        <a:t>New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ko-KR" altLang="en-US" sz="1800" b="0" kern="1200" dirty="0" smtClean="0">
                          <a:solidFill>
                            <a:schemeClr val="tx1"/>
                          </a:solidFill>
                          <a:effectLst/>
                          <a:latin typeface="+mn-ea"/>
                          <a:ea typeface="+mn-ea"/>
                          <a:cs typeface="+mn-cs"/>
                        </a:rPr>
                        <a:t>파일 편집 후 </a:t>
                      </a:r>
                      <a:r>
                        <a:rPr lang="en-US" altLang="ko-KR" sz="1800" b="0" kern="1200" dirty="0" smtClean="0">
                          <a:solidFill>
                            <a:schemeClr val="tx1"/>
                          </a:solidFill>
                          <a:effectLst/>
                          <a:latin typeface="+mn-ea"/>
                          <a:ea typeface="+mn-ea"/>
                          <a:cs typeface="+mn-cs"/>
                        </a:rPr>
                        <a:t>F1 Close </a:t>
                      </a:r>
                      <a:r>
                        <a:rPr lang="ko-KR" altLang="en-US" sz="1800" b="0" kern="1200" dirty="0" smtClean="0">
                          <a:solidFill>
                            <a:schemeClr val="tx1"/>
                          </a:solidFill>
                          <a:effectLst/>
                          <a:latin typeface="+mn-ea"/>
                          <a:ea typeface="+mn-ea"/>
                          <a:cs typeface="+mn-cs"/>
                        </a:rPr>
                        <a:t>누르면 </a:t>
                      </a:r>
                      <a:r>
                        <a:rPr lang="en-US" altLang="ko-KR" sz="1800" b="0" kern="1200" dirty="0" smtClean="0">
                          <a:solidFill>
                            <a:schemeClr val="tx1"/>
                          </a:solidFill>
                          <a:effectLst/>
                          <a:latin typeface="+mn-ea"/>
                          <a:ea typeface="+mn-ea"/>
                          <a:cs typeface="+mn-cs"/>
                        </a:rPr>
                        <a:t>“Save this message” </a:t>
                      </a:r>
                      <a:r>
                        <a:rPr lang="ko-KR" altLang="en-US" sz="1800" b="0" kern="1200" dirty="0" smtClean="0">
                          <a:solidFill>
                            <a:schemeClr val="tx1"/>
                          </a:solidFill>
                          <a:effectLst/>
                          <a:latin typeface="+mn-ea"/>
                          <a:ea typeface="+mn-ea"/>
                          <a:cs typeface="+mn-cs"/>
                        </a:rPr>
                        <a:t>나타나고</a:t>
                      </a:r>
                      <a:r>
                        <a:rPr lang="en-US" altLang="ko-KR" sz="1800" b="0" kern="1200" dirty="0" smtClean="0">
                          <a:solidFill>
                            <a:schemeClr val="tx1"/>
                          </a:solidFill>
                          <a:effectLst/>
                          <a:latin typeface="+mn-ea"/>
                          <a:ea typeface="+mn-ea"/>
                          <a:cs typeface="+mn-cs"/>
                        </a:rPr>
                        <a:t> Yes </a:t>
                      </a:r>
                      <a:r>
                        <a:rPr lang="ko-KR" altLang="en-US" sz="1800" b="0" kern="1200" dirty="0" smtClean="0">
                          <a:solidFill>
                            <a:schemeClr val="tx1"/>
                          </a:solidFill>
                          <a:effectLst/>
                          <a:latin typeface="+mn-ea"/>
                          <a:ea typeface="+mn-ea"/>
                          <a:cs typeface="+mn-cs"/>
                        </a:rPr>
                        <a:t>누른다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File name </a:t>
                      </a:r>
                      <a:r>
                        <a:rPr lang="ko-KR" altLang="en-US" sz="1800" b="0" kern="1200" dirty="0" smtClean="0">
                          <a:solidFill>
                            <a:schemeClr val="tx1"/>
                          </a:solidFill>
                          <a:effectLst/>
                          <a:latin typeface="+mn-ea"/>
                          <a:ea typeface="+mn-ea"/>
                          <a:cs typeface="+mn-cs"/>
                        </a:rPr>
                        <a:t>입력하면 편집 종료</a:t>
                      </a:r>
                      <a:endParaRPr lang="en-US" altLang="ko-KR"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4016977842"/>
              </p:ext>
            </p:extLst>
          </p:nvPr>
        </p:nvGraphicFramePr>
        <p:xfrm>
          <a:off x="546767" y="843122"/>
          <a:ext cx="9768284" cy="750292"/>
        </p:xfrm>
        <a:graphic>
          <a:graphicData uri="http://schemas.openxmlformats.org/drawingml/2006/table">
            <a:tbl>
              <a:tblPr firstRow="1" bandRow="1">
                <a:tableStyleId>{5C22544A-7EE6-4342-B048-85BDC9FD1C3A}</a:tableStyleId>
              </a:tblPr>
              <a:tblGrid>
                <a:gridCol w="673674">
                  <a:extLst>
                    <a:ext uri="{9D8B030D-6E8A-4147-A177-3AD203B41FA5}">
                      <a16:colId xmlns:a16="http://schemas.microsoft.com/office/drawing/2014/main" val="20000"/>
                    </a:ext>
                  </a:extLst>
                </a:gridCol>
                <a:gridCol w="757884">
                  <a:extLst>
                    <a:ext uri="{9D8B030D-6E8A-4147-A177-3AD203B41FA5}">
                      <a16:colId xmlns:a16="http://schemas.microsoft.com/office/drawing/2014/main" val="20001"/>
                    </a:ext>
                  </a:extLst>
                </a:gridCol>
                <a:gridCol w="1178931">
                  <a:extLst>
                    <a:ext uri="{9D8B030D-6E8A-4147-A177-3AD203B41FA5}">
                      <a16:colId xmlns:a16="http://schemas.microsoft.com/office/drawing/2014/main" val="20002"/>
                    </a:ext>
                  </a:extLst>
                </a:gridCol>
                <a:gridCol w="1094722">
                  <a:extLst>
                    <a:ext uri="{9D8B030D-6E8A-4147-A177-3AD203B41FA5}">
                      <a16:colId xmlns:a16="http://schemas.microsoft.com/office/drawing/2014/main" val="20003"/>
                    </a:ext>
                  </a:extLst>
                </a:gridCol>
                <a:gridCol w="757884">
                  <a:extLst>
                    <a:ext uri="{9D8B030D-6E8A-4147-A177-3AD203B41FA5}">
                      <a16:colId xmlns:a16="http://schemas.microsoft.com/office/drawing/2014/main" val="20004"/>
                    </a:ext>
                  </a:extLst>
                </a:gridCol>
                <a:gridCol w="1178931">
                  <a:extLst>
                    <a:ext uri="{9D8B030D-6E8A-4147-A177-3AD203B41FA5}">
                      <a16:colId xmlns:a16="http://schemas.microsoft.com/office/drawing/2014/main" val="20005"/>
                    </a:ext>
                  </a:extLst>
                </a:gridCol>
                <a:gridCol w="1010512">
                  <a:extLst>
                    <a:ext uri="{9D8B030D-6E8A-4147-A177-3AD203B41FA5}">
                      <a16:colId xmlns:a16="http://schemas.microsoft.com/office/drawing/2014/main" val="20006"/>
                    </a:ext>
                  </a:extLst>
                </a:gridCol>
                <a:gridCol w="1263140">
                  <a:extLst>
                    <a:ext uri="{9D8B030D-6E8A-4147-A177-3AD203B41FA5}">
                      <a16:colId xmlns:a16="http://schemas.microsoft.com/office/drawing/2014/main" val="20007"/>
                    </a:ext>
                  </a:extLst>
                </a:gridCol>
                <a:gridCol w="1852606">
                  <a:extLst>
                    <a:ext uri="{9D8B030D-6E8A-4147-A177-3AD203B41FA5}">
                      <a16:colId xmlns:a16="http://schemas.microsoft.com/office/drawing/2014/main" val="20008"/>
                    </a:ext>
                  </a:extLst>
                </a:gridCol>
              </a:tblGrid>
              <a:tr h="369671">
                <a:tc gridSpan="9">
                  <a:txBody>
                    <a:bodyPr/>
                    <a:lstStyle/>
                    <a:p>
                      <a:pPr latinLnBrk="1"/>
                      <a:r>
                        <a:rPr lang="en-US" altLang="ko-KR" sz="1800" b="1" dirty="0" smtClean="0">
                          <a:solidFill>
                            <a:schemeClr val="tx1"/>
                          </a:solidFill>
                          <a:latin typeface="+mn-ea"/>
                          <a:ea typeface="+mn-ea"/>
                        </a:rPr>
                        <a:t>FURUNO / FELCOM18</a:t>
                      </a:r>
                      <a:endParaRPr lang="ko-KR" altLang="en-US" sz="1800" b="1"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369671">
                <a:tc>
                  <a:txBody>
                    <a:bodyPr/>
                    <a:lstStyle/>
                    <a:p>
                      <a:pPr latinLnBrk="1"/>
                      <a:r>
                        <a:rPr lang="en-US" altLang="ko-KR" sz="1800" dirty="0" smtClean="0">
                          <a:latin typeface="+mn-ea"/>
                          <a:ea typeface="+mn-ea"/>
                        </a:rPr>
                        <a:t>File</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Edit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Transmit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Reports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Logs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Options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Setup</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Position</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err="1" smtClean="0">
                          <a:latin typeface="+mn-ea"/>
                          <a:ea typeface="+mn-ea"/>
                        </a:rPr>
                        <a:t>StopAlarm</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5"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116</a:t>
            </a:fld>
            <a:endParaRPr lang="ko-KR" altLang="en-US" dirty="0"/>
          </a:p>
        </p:txBody>
      </p:sp>
      <p:sp>
        <p:nvSpPr>
          <p:cNvPr id="6" name="직사각형 5"/>
          <p:cNvSpPr/>
          <p:nvPr/>
        </p:nvSpPr>
        <p:spPr>
          <a:xfrm>
            <a:off x="0" y="0"/>
            <a:ext cx="4034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9</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Inmarsat-C </a:t>
            </a:r>
            <a:r>
              <a:rPr lang="en-US" altLang="ko-KR" sz="2200" b="1" dirty="0" smtClean="0">
                <a:solidFill>
                  <a:schemeClr val="bg1"/>
                </a:solidFill>
                <a:latin typeface="+mn-ea"/>
                <a:ea typeface="+mn-ea"/>
              </a:rPr>
              <a:t> Mail </a:t>
            </a:r>
            <a:r>
              <a:rPr lang="ko-KR" altLang="en-US" sz="2200" b="1" dirty="0">
                <a:solidFill>
                  <a:schemeClr val="bg1"/>
                </a:solidFill>
                <a:latin typeface="+mn-ea"/>
                <a:ea typeface="+mn-ea"/>
              </a:rPr>
              <a:t>전송</a:t>
            </a:r>
          </a:p>
        </p:txBody>
      </p:sp>
    </p:spTree>
    <p:extLst>
      <p:ext uri="{BB962C8B-B14F-4D97-AF65-F5344CB8AC3E}">
        <p14:creationId xmlns:p14="http://schemas.microsoft.com/office/powerpoint/2010/main" val="859602028"/>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2520852609"/>
              </p:ext>
            </p:extLst>
          </p:nvPr>
        </p:nvGraphicFramePr>
        <p:xfrm>
          <a:off x="546767" y="1875220"/>
          <a:ext cx="9768285" cy="5073763"/>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073763">
                <a:tc>
                  <a:txBody>
                    <a:bodyPr/>
                    <a:lstStyle/>
                    <a:p>
                      <a:pPr marL="0" indent="0" latinLnBrk="1">
                        <a:buNone/>
                      </a:pPr>
                      <a:r>
                        <a:rPr lang="en-US" altLang="ko-KR" sz="1800" b="1" kern="1200" dirty="0" smtClean="0">
                          <a:solidFill>
                            <a:srgbClr val="000099"/>
                          </a:solidFill>
                          <a:effectLst/>
                          <a:latin typeface="+mn-ea"/>
                          <a:ea typeface="+mn-ea"/>
                          <a:cs typeface="+mn-cs"/>
                        </a:rPr>
                        <a:t>E-mail </a:t>
                      </a:r>
                      <a:r>
                        <a:rPr lang="ko-KR" altLang="en-US" sz="1800" b="1" kern="1200" dirty="0" smtClean="0">
                          <a:solidFill>
                            <a:srgbClr val="000099"/>
                          </a:solidFill>
                          <a:effectLst/>
                          <a:latin typeface="+mn-ea"/>
                          <a:ea typeface="+mn-ea"/>
                          <a:cs typeface="+mn-cs"/>
                        </a:rPr>
                        <a:t>보내기</a:t>
                      </a:r>
                      <a:endParaRPr lang="en-US" altLang="ko-KR" sz="1800" b="1" kern="1200" dirty="0" smtClean="0">
                        <a:solidFill>
                          <a:srgbClr val="000099"/>
                        </a:solidFill>
                        <a:effectLst/>
                        <a:latin typeface="+mn-ea"/>
                        <a:ea typeface="+mn-ea"/>
                        <a:cs typeface="+mn-cs"/>
                      </a:endParaRPr>
                    </a:p>
                    <a:p>
                      <a:pPr marL="342900" indent="-342900" latinLnBrk="1">
                        <a:buAutoNum type="arabicPeriod"/>
                      </a:pPr>
                      <a:r>
                        <a:rPr lang="ko-KR" altLang="en-US" sz="1800" b="0" kern="1200" dirty="0" smtClean="0">
                          <a:solidFill>
                            <a:schemeClr val="tx1"/>
                          </a:solidFill>
                          <a:effectLst/>
                          <a:latin typeface="+mn-ea"/>
                          <a:ea typeface="+mn-ea"/>
                          <a:cs typeface="+mn-cs"/>
                        </a:rPr>
                        <a:t>전송할 파일을 열고 </a:t>
                      </a: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또는</a:t>
                      </a:r>
                      <a:r>
                        <a:rPr lang="en-US" altLang="ko-KR" sz="1800" b="0" kern="1200" dirty="0" smtClean="0">
                          <a:solidFill>
                            <a:schemeClr val="tx1"/>
                          </a:solidFill>
                          <a:effectLst/>
                          <a:latin typeface="+mn-ea"/>
                          <a:ea typeface="+mn-ea"/>
                          <a:cs typeface="+mn-cs"/>
                        </a:rPr>
                        <a:t> F3 Transmit </a:t>
                      </a:r>
                      <a:r>
                        <a:rPr lang="ko-KR" altLang="en-US" sz="1800" b="0" kern="1200" dirty="0" smtClean="0">
                          <a:solidFill>
                            <a:schemeClr val="tx1"/>
                          </a:solidFill>
                          <a:effectLst/>
                          <a:latin typeface="+mn-ea"/>
                          <a:ea typeface="+mn-ea"/>
                          <a:cs typeface="+mn-cs"/>
                        </a:rPr>
                        <a:t>창에서 파일 선택 가능</a:t>
                      </a:r>
                      <a:r>
                        <a:rPr lang="en-US" altLang="ko-KR" sz="1800" b="0" kern="1200" dirty="0" smtClean="0">
                          <a:solidFill>
                            <a:schemeClr val="tx1"/>
                          </a:solidFill>
                          <a:effectLst/>
                          <a:latin typeface="+mn-ea"/>
                          <a:ea typeface="+mn-ea"/>
                          <a:cs typeface="+mn-cs"/>
                        </a:rPr>
                        <a:t>)</a:t>
                      </a:r>
                    </a:p>
                    <a:p>
                      <a:pPr marL="342900" indent="-342900" latinLnBrk="1">
                        <a:buAutoNum type="arabicPeriod"/>
                      </a:pPr>
                      <a:r>
                        <a:rPr lang="en-US" altLang="ko-KR" sz="1800" b="0" kern="1200" dirty="0" smtClean="0">
                          <a:solidFill>
                            <a:schemeClr val="tx1"/>
                          </a:solidFill>
                          <a:effectLst/>
                          <a:latin typeface="+mn-ea"/>
                          <a:ea typeface="+mn-ea"/>
                          <a:cs typeface="+mn-cs"/>
                        </a:rPr>
                        <a:t>F3 Transmit</a:t>
                      </a:r>
                      <a:r>
                        <a:rPr lang="ko-KR" altLang="en-US" sz="1800" b="0" kern="1200" dirty="0" smtClean="0">
                          <a:solidFill>
                            <a:schemeClr val="tx1"/>
                          </a:solidFill>
                          <a:effectLst/>
                          <a:latin typeface="+mn-ea"/>
                          <a:ea typeface="+mn-ea"/>
                          <a:cs typeface="+mn-cs"/>
                        </a:rPr>
                        <a:t>을 누르고</a:t>
                      </a:r>
                      <a:r>
                        <a:rPr lang="en-US" altLang="ko-KR" sz="1800" b="0" kern="1200" dirty="0" smtClean="0">
                          <a:solidFill>
                            <a:schemeClr val="tx1"/>
                          </a:solidFill>
                          <a:effectLst/>
                          <a:latin typeface="+mn-ea"/>
                          <a:ea typeface="+mn-ea"/>
                          <a:cs typeface="+mn-cs"/>
                        </a:rPr>
                        <a:t> “Transmit message”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en-US" altLang="ko-KR" sz="1800" b="0" kern="1200" dirty="0" smtClean="0">
                          <a:solidFill>
                            <a:schemeClr val="tx1"/>
                          </a:solidFill>
                          <a:effectLst/>
                          <a:latin typeface="+mn-ea"/>
                          <a:ea typeface="+mn-ea"/>
                          <a:cs typeface="+mn-cs"/>
                        </a:rPr>
                        <a:t>Station name </a:t>
                      </a:r>
                      <a:r>
                        <a:rPr lang="ko-KR" altLang="en-US" sz="1800" b="0" kern="1200" dirty="0" smtClean="0">
                          <a:solidFill>
                            <a:schemeClr val="tx1"/>
                          </a:solidFill>
                          <a:effectLst/>
                          <a:latin typeface="+mn-ea"/>
                          <a:ea typeface="+mn-ea"/>
                          <a:cs typeface="+mn-cs"/>
                        </a:rPr>
                        <a:t>선택</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LES ID(Telenor Norway) </a:t>
                      </a:r>
                      <a:r>
                        <a:rPr lang="ko-KR" altLang="en-US" sz="1800" b="0" kern="1200" dirty="0" smtClean="0">
                          <a:solidFill>
                            <a:schemeClr val="tx1"/>
                          </a:solidFill>
                          <a:effectLst/>
                          <a:latin typeface="+mn-ea"/>
                          <a:ea typeface="+mn-ea"/>
                          <a:cs typeface="+mn-cs"/>
                        </a:rPr>
                        <a:t>선택한다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ko-KR" altLang="en-US" sz="1800" b="0" kern="1200" dirty="0" smtClean="0">
                          <a:solidFill>
                            <a:schemeClr val="tx1"/>
                          </a:solidFill>
                          <a:effectLst/>
                          <a:latin typeface="+mn-ea"/>
                          <a:ea typeface="+mn-ea"/>
                          <a:cs typeface="+mn-cs"/>
                        </a:rPr>
                        <a:t>하단에 있는 </a:t>
                      </a:r>
                      <a:r>
                        <a:rPr lang="en-US" altLang="ko-KR" sz="1800" b="0" kern="1200" dirty="0" smtClean="0">
                          <a:solidFill>
                            <a:schemeClr val="tx1"/>
                          </a:solidFill>
                          <a:effectLst/>
                          <a:latin typeface="+mn-ea"/>
                          <a:ea typeface="+mn-ea"/>
                          <a:cs typeface="+mn-cs"/>
                        </a:rPr>
                        <a:t>[Transmit]</a:t>
                      </a:r>
                      <a:r>
                        <a:rPr lang="ko-KR" altLang="en-US" sz="1800" b="0" kern="1200" dirty="0" smtClean="0">
                          <a:solidFill>
                            <a:schemeClr val="tx1"/>
                          </a:solidFill>
                          <a:effectLst/>
                          <a:latin typeface="+mn-ea"/>
                          <a:ea typeface="+mn-ea"/>
                          <a:cs typeface="+mn-cs"/>
                        </a:rPr>
                        <a:t>으로 옮긴 후 </a:t>
                      </a:r>
                      <a:r>
                        <a:rPr lang="en-US" altLang="ko-KR" sz="1800" b="0" kern="1200" dirty="0" smtClean="0">
                          <a:solidFill>
                            <a:schemeClr val="tx1"/>
                          </a:solidFill>
                          <a:effectLst/>
                          <a:latin typeface="+mn-ea"/>
                          <a:ea typeface="+mn-ea"/>
                          <a:cs typeface="+mn-cs"/>
                        </a:rPr>
                        <a:t>ENTER</a:t>
                      </a:r>
                    </a:p>
                    <a:p>
                      <a:pPr marL="342900" indent="-342900" latinLnBrk="1">
                        <a:buAutoNum type="arabicPeriod"/>
                      </a:pPr>
                      <a:r>
                        <a:rPr lang="en-US" altLang="ko-KR" sz="1800" b="0" kern="1200" dirty="0" smtClean="0">
                          <a:solidFill>
                            <a:schemeClr val="tx1"/>
                          </a:solidFill>
                          <a:effectLst/>
                          <a:latin typeface="+mn-ea"/>
                          <a:ea typeface="+mn-ea"/>
                          <a:cs typeface="+mn-cs"/>
                        </a:rPr>
                        <a:t>Start </a:t>
                      </a:r>
                      <a:r>
                        <a:rPr lang="ko-KR" altLang="en-US" sz="1800" b="0" kern="1200" dirty="0" smtClean="0">
                          <a:solidFill>
                            <a:schemeClr val="tx1"/>
                          </a:solidFill>
                          <a:effectLst/>
                          <a:latin typeface="+mn-ea"/>
                          <a:ea typeface="+mn-ea"/>
                          <a:cs typeface="+mn-cs"/>
                        </a:rPr>
                        <a:t>화면에서 </a:t>
                      </a:r>
                      <a:r>
                        <a:rPr lang="en-US" altLang="ko-KR" sz="1800" b="0" kern="1200" dirty="0" smtClean="0">
                          <a:solidFill>
                            <a:schemeClr val="tx1"/>
                          </a:solidFill>
                          <a:effectLst/>
                          <a:latin typeface="+mn-ea"/>
                          <a:ea typeface="+mn-ea"/>
                          <a:cs typeface="+mn-cs"/>
                        </a:rPr>
                        <a:t>Yes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한다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ko-KR" altLang="en-US" sz="1800" b="0" kern="1200" dirty="0" smtClean="0">
                          <a:solidFill>
                            <a:schemeClr val="tx1"/>
                          </a:solidFill>
                          <a:effectLst/>
                          <a:latin typeface="+mn-ea"/>
                          <a:ea typeface="+mn-ea"/>
                          <a:cs typeface="+mn-cs"/>
                        </a:rPr>
                        <a:t>잠시 후 </a:t>
                      </a:r>
                      <a:r>
                        <a:rPr lang="en-US" altLang="ko-KR" sz="1800" b="0" kern="1200" dirty="0" smtClean="0">
                          <a:solidFill>
                            <a:schemeClr val="tx1"/>
                          </a:solidFill>
                          <a:effectLst/>
                          <a:latin typeface="+mn-ea"/>
                          <a:ea typeface="+mn-ea"/>
                          <a:cs typeface="+mn-cs"/>
                        </a:rPr>
                        <a:t>Current State</a:t>
                      </a:r>
                      <a:r>
                        <a:rPr lang="ko-KR" altLang="en-US" sz="1800" b="0" kern="1200" dirty="0" smtClean="0">
                          <a:solidFill>
                            <a:schemeClr val="tx1"/>
                          </a:solidFill>
                          <a:effectLst/>
                          <a:latin typeface="+mn-ea"/>
                          <a:ea typeface="+mn-ea"/>
                          <a:cs typeface="+mn-cs"/>
                        </a:rPr>
                        <a:t>가 </a:t>
                      </a:r>
                      <a:r>
                        <a:rPr lang="en-US" altLang="ko-KR" sz="1800" b="0" kern="1200" dirty="0" smtClean="0">
                          <a:solidFill>
                            <a:schemeClr val="tx1"/>
                          </a:solidFill>
                          <a:effectLst/>
                          <a:latin typeface="+mn-ea"/>
                          <a:ea typeface="+mn-ea"/>
                          <a:cs typeface="+mn-cs"/>
                        </a:rPr>
                        <a:t>IDLE</a:t>
                      </a:r>
                      <a:r>
                        <a:rPr lang="ko-KR" altLang="en-US" sz="1800" b="0" kern="1200" dirty="0" smtClean="0">
                          <a:solidFill>
                            <a:schemeClr val="tx1"/>
                          </a:solidFill>
                          <a:effectLst/>
                          <a:latin typeface="+mn-ea"/>
                          <a:ea typeface="+mn-ea"/>
                          <a:cs typeface="+mn-cs"/>
                        </a:rPr>
                        <a:t>에서 </a:t>
                      </a:r>
                      <a:r>
                        <a:rPr lang="en-US" altLang="ko-KR" sz="1800" b="0" kern="1200" dirty="0" smtClean="0">
                          <a:solidFill>
                            <a:schemeClr val="tx1"/>
                          </a:solidFill>
                          <a:effectLst/>
                          <a:latin typeface="+mn-ea"/>
                          <a:ea typeface="+mn-ea"/>
                          <a:cs typeface="+mn-cs"/>
                        </a:rPr>
                        <a:t>Sending</a:t>
                      </a:r>
                      <a:r>
                        <a:rPr lang="ko-KR" altLang="en-US" sz="1800" b="0" kern="1200" dirty="0" smtClean="0">
                          <a:solidFill>
                            <a:schemeClr val="tx1"/>
                          </a:solidFill>
                          <a:effectLst/>
                          <a:latin typeface="+mn-ea"/>
                          <a:ea typeface="+mn-ea"/>
                          <a:cs typeface="+mn-cs"/>
                        </a:rPr>
                        <a:t>으로 바뀌면서 전송이 시작된다</a:t>
                      </a:r>
                      <a:endParaRPr lang="en-US" altLang="ko-KR" sz="1800" b="0" kern="1200" dirty="0" smtClean="0">
                        <a:solidFill>
                          <a:schemeClr val="tx1"/>
                        </a:solidFill>
                        <a:effectLst/>
                        <a:latin typeface="+mn-ea"/>
                        <a:ea typeface="+mn-ea"/>
                        <a:cs typeface="+mn-cs"/>
                      </a:endParaRPr>
                    </a:p>
                    <a:p>
                      <a:pPr marL="342900" indent="-342900" latinLnBrk="1">
                        <a:buAutoNum type="arabicPeriod"/>
                      </a:pPr>
                      <a:r>
                        <a:rPr lang="en-US" altLang="ko-KR" sz="1800" b="0" kern="1200" dirty="0" smtClean="0">
                          <a:solidFill>
                            <a:schemeClr val="tx1"/>
                          </a:solidFill>
                          <a:effectLst/>
                          <a:latin typeface="+mn-ea"/>
                          <a:ea typeface="+mn-ea"/>
                          <a:cs typeface="+mn-cs"/>
                        </a:rPr>
                        <a:t>Delivery confirmation</a:t>
                      </a:r>
                      <a:r>
                        <a:rPr lang="ko-KR" altLang="en-US" sz="1800" b="0" kern="1200" dirty="0" smtClean="0">
                          <a:solidFill>
                            <a:schemeClr val="tx1"/>
                          </a:solidFill>
                          <a:effectLst/>
                          <a:latin typeface="+mn-ea"/>
                          <a:ea typeface="+mn-ea"/>
                          <a:cs typeface="+mn-cs"/>
                        </a:rPr>
                        <a:t>을 받으면 전송</a:t>
                      </a:r>
                      <a:endParaRPr lang="en-US" altLang="ko-KR"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2021623260"/>
              </p:ext>
            </p:extLst>
          </p:nvPr>
        </p:nvGraphicFramePr>
        <p:xfrm>
          <a:off x="522164" y="972319"/>
          <a:ext cx="9768284" cy="750292"/>
        </p:xfrm>
        <a:graphic>
          <a:graphicData uri="http://schemas.openxmlformats.org/drawingml/2006/table">
            <a:tbl>
              <a:tblPr firstRow="1" bandRow="1">
                <a:tableStyleId>{5C22544A-7EE6-4342-B048-85BDC9FD1C3A}</a:tableStyleId>
              </a:tblPr>
              <a:tblGrid>
                <a:gridCol w="673674">
                  <a:extLst>
                    <a:ext uri="{9D8B030D-6E8A-4147-A177-3AD203B41FA5}">
                      <a16:colId xmlns:a16="http://schemas.microsoft.com/office/drawing/2014/main" val="20000"/>
                    </a:ext>
                  </a:extLst>
                </a:gridCol>
                <a:gridCol w="757884">
                  <a:extLst>
                    <a:ext uri="{9D8B030D-6E8A-4147-A177-3AD203B41FA5}">
                      <a16:colId xmlns:a16="http://schemas.microsoft.com/office/drawing/2014/main" val="20001"/>
                    </a:ext>
                  </a:extLst>
                </a:gridCol>
                <a:gridCol w="1178931">
                  <a:extLst>
                    <a:ext uri="{9D8B030D-6E8A-4147-A177-3AD203B41FA5}">
                      <a16:colId xmlns:a16="http://schemas.microsoft.com/office/drawing/2014/main" val="20002"/>
                    </a:ext>
                  </a:extLst>
                </a:gridCol>
                <a:gridCol w="1094722">
                  <a:extLst>
                    <a:ext uri="{9D8B030D-6E8A-4147-A177-3AD203B41FA5}">
                      <a16:colId xmlns:a16="http://schemas.microsoft.com/office/drawing/2014/main" val="20003"/>
                    </a:ext>
                  </a:extLst>
                </a:gridCol>
                <a:gridCol w="757884">
                  <a:extLst>
                    <a:ext uri="{9D8B030D-6E8A-4147-A177-3AD203B41FA5}">
                      <a16:colId xmlns:a16="http://schemas.microsoft.com/office/drawing/2014/main" val="20004"/>
                    </a:ext>
                  </a:extLst>
                </a:gridCol>
                <a:gridCol w="1178931">
                  <a:extLst>
                    <a:ext uri="{9D8B030D-6E8A-4147-A177-3AD203B41FA5}">
                      <a16:colId xmlns:a16="http://schemas.microsoft.com/office/drawing/2014/main" val="20005"/>
                    </a:ext>
                  </a:extLst>
                </a:gridCol>
                <a:gridCol w="1010512">
                  <a:extLst>
                    <a:ext uri="{9D8B030D-6E8A-4147-A177-3AD203B41FA5}">
                      <a16:colId xmlns:a16="http://schemas.microsoft.com/office/drawing/2014/main" val="20006"/>
                    </a:ext>
                  </a:extLst>
                </a:gridCol>
                <a:gridCol w="1263140">
                  <a:extLst>
                    <a:ext uri="{9D8B030D-6E8A-4147-A177-3AD203B41FA5}">
                      <a16:colId xmlns:a16="http://schemas.microsoft.com/office/drawing/2014/main" val="20007"/>
                    </a:ext>
                  </a:extLst>
                </a:gridCol>
                <a:gridCol w="1852606">
                  <a:extLst>
                    <a:ext uri="{9D8B030D-6E8A-4147-A177-3AD203B41FA5}">
                      <a16:colId xmlns:a16="http://schemas.microsoft.com/office/drawing/2014/main" val="20008"/>
                    </a:ext>
                  </a:extLst>
                </a:gridCol>
              </a:tblGrid>
              <a:tr h="369671">
                <a:tc gridSpan="9">
                  <a:txBody>
                    <a:bodyPr/>
                    <a:lstStyle/>
                    <a:p>
                      <a:pPr latinLnBrk="1"/>
                      <a:r>
                        <a:rPr lang="en-US" altLang="ko-KR" sz="1800" b="1" dirty="0" smtClean="0">
                          <a:solidFill>
                            <a:schemeClr val="tx1"/>
                          </a:solidFill>
                          <a:latin typeface="+mn-ea"/>
                          <a:ea typeface="+mn-ea"/>
                        </a:rPr>
                        <a:t>FURUNO / FELCOM18</a:t>
                      </a:r>
                      <a:endParaRPr lang="ko-KR" altLang="en-US" sz="1800" b="1"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369671">
                <a:tc>
                  <a:txBody>
                    <a:bodyPr/>
                    <a:lstStyle/>
                    <a:p>
                      <a:pPr latinLnBrk="1"/>
                      <a:r>
                        <a:rPr lang="en-US" altLang="ko-KR" sz="1800" dirty="0" smtClean="0">
                          <a:latin typeface="+mn-ea"/>
                          <a:ea typeface="+mn-ea"/>
                        </a:rPr>
                        <a:t>File</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Edit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Transmit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Reports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Logs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Options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Setup</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Position</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err="1" smtClean="0">
                          <a:latin typeface="+mn-ea"/>
                          <a:ea typeface="+mn-ea"/>
                        </a:rPr>
                        <a:t>StopAlarm</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117</a:t>
            </a:fld>
            <a:endParaRPr lang="ko-KR" altLang="en-US" dirty="0"/>
          </a:p>
        </p:txBody>
      </p:sp>
      <p:sp>
        <p:nvSpPr>
          <p:cNvPr id="4" name="TextBox 3"/>
          <p:cNvSpPr txBox="1"/>
          <p:nvPr/>
        </p:nvSpPr>
        <p:spPr>
          <a:xfrm>
            <a:off x="10891316" y="2589752"/>
            <a:ext cx="2538900" cy="1384995"/>
          </a:xfrm>
          <a:prstGeom prst="rect">
            <a:avLst/>
          </a:prstGeom>
          <a:noFill/>
        </p:spPr>
        <p:txBody>
          <a:bodyPr wrap="none" rtlCol="0">
            <a:spAutoFit/>
          </a:bodyPr>
          <a:lstStyle/>
          <a:p>
            <a:r>
              <a:rPr lang="en-US" altLang="ko-KR" sz="1200" dirty="0" smtClean="0">
                <a:latin typeface="+mn-ea"/>
                <a:ea typeface="+mn-ea"/>
              </a:rPr>
              <a:t>This</a:t>
            </a:r>
            <a:r>
              <a:rPr lang="ko-KR" altLang="en-US" sz="1200" dirty="0" smtClean="0">
                <a:latin typeface="+mn-ea"/>
                <a:ea typeface="+mn-ea"/>
              </a:rPr>
              <a:t> </a:t>
            </a:r>
            <a:r>
              <a:rPr lang="en-US" altLang="ko-KR" sz="1200" dirty="0" smtClean="0">
                <a:latin typeface="+mn-ea"/>
                <a:ea typeface="+mn-ea"/>
              </a:rPr>
              <a:t>is a test message</a:t>
            </a:r>
          </a:p>
          <a:p>
            <a:r>
              <a:rPr lang="en-US" altLang="ko-KR" sz="1200" dirty="0" smtClean="0">
                <a:latin typeface="+mn-ea"/>
                <a:ea typeface="+mn-ea"/>
              </a:rPr>
              <a:t>Please acknowledge upon receipt</a:t>
            </a:r>
          </a:p>
          <a:p>
            <a:endParaRPr lang="en-US" altLang="ko-KR" sz="1200" dirty="0" smtClean="0">
              <a:latin typeface="+mn-ea"/>
              <a:ea typeface="+mn-ea"/>
            </a:endParaRPr>
          </a:p>
          <a:p>
            <a:r>
              <a:rPr lang="en-US" altLang="ko-KR" sz="1200" dirty="0" smtClean="0">
                <a:latin typeface="+mn-ea"/>
                <a:ea typeface="+mn-ea"/>
              </a:rPr>
              <a:t>Please confirm upon receipt</a:t>
            </a:r>
          </a:p>
          <a:p>
            <a:endParaRPr lang="en-US" altLang="ko-KR" sz="1200" dirty="0" smtClean="0">
              <a:latin typeface="+mn-ea"/>
              <a:ea typeface="+mn-ea"/>
            </a:endParaRPr>
          </a:p>
          <a:p>
            <a:r>
              <a:rPr lang="en-US" altLang="ko-KR" sz="1200" dirty="0" smtClean="0">
                <a:latin typeface="+mn-ea"/>
                <a:ea typeface="+mn-ea"/>
              </a:rPr>
              <a:t>Please acknowledge receipt</a:t>
            </a:r>
          </a:p>
          <a:p>
            <a:r>
              <a:rPr lang="en-US" altLang="ko-KR" sz="1200" dirty="0" smtClean="0">
                <a:latin typeface="+mn-ea"/>
                <a:ea typeface="+mn-ea"/>
              </a:rPr>
              <a:t>of this message</a:t>
            </a:r>
            <a:endParaRPr lang="ko-KR" altLang="en-US" sz="1200" dirty="0">
              <a:latin typeface="+mn-ea"/>
              <a:ea typeface="+mn-ea"/>
            </a:endParaRPr>
          </a:p>
        </p:txBody>
      </p:sp>
      <p:sp>
        <p:nvSpPr>
          <p:cNvPr id="10" name="직사각형 9"/>
          <p:cNvSpPr/>
          <p:nvPr/>
        </p:nvSpPr>
        <p:spPr>
          <a:xfrm>
            <a:off x="0" y="0"/>
            <a:ext cx="4034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9</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Inmarsat-C </a:t>
            </a:r>
            <a:r>
              <a:rPr lang="en-US" altLang="ko-KR" sz="2200" b="1" dirty="0" smtClean="0">
                <a:solidFill>
                  <a:schemeClr val="bg1"/>
                </a:solidFill>
                <a:latin typeface="+mn-ea"/>
                <a:ea typeface="+mn-ea"/>
              </a:rPr>
              <a:t> Mail </a:t>
            </a:r>
            <a:r>
              <a:rPr lang="ko-KR" altLang="en-US" sz="2200" b="1" dirty="0">
                <a:solidFill>
                  <a:schemeClr val="bg1"/>
                </a:solidFill>
                <a:latin typeface="+mn-ea"/>
                <a:ea typeface="+mn-ea"/>
              </a:rPr>
              <a:t>전송</a:t>
            </a:r>
          </a:p>
        </p:txBody>
      </p:sp>
    </p:spTree>
    <p:extLst>
      <p:ext uri="{BB962C8B-B14F-4D97-AF65-F5344CB8AC3E}">
        <p14:creationId xmlns:p14="http://schemas.microsoft.com/office/powerpoint/2010/main" val="1122622599"/>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395975893"/>
              </p:ext>
            </p:extLst>
          </p:nvPr>
        </p:nvGraphicFramePr>
        <p:xfrm>
          <a:off x="546767" y="1875220"/>
          <a:ext cx="9768285" cy="5323733"/>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323733">
                <a:tc>
                  <a:txBody>
                    <a:bodyPr/>
                    <a:lstStyle/>
                    <a:p>
                      <a:pPr marL="0" indent="0" latinLnBrk="1">
                        <a:buNone/>
                      </a:pPr>
                      <a:r>
                        <a:rPr lang="ko-KR" altLang="en-US" sz="1800" b="1" kern="1200" dirty="0" smtClean="0">
                          <a:solidFill>
                            <a:srgbClr val="000099"/>
                          </a:solidFill>
                          <a:effectLst/>
                          <a:latin typeface="+mn-ea"/>
                          <a:ea typeface="+mn-ea"/>
                          <a:cs typeface="+mn-cs"/>
                        </a:rPr>
                        <a:t> </a:t>
                      </a:r>
                      <a:r>
                        <a:rPr lang="ko-KR" altLang="en-US" sz="1800" b="1" kern="1200" dirty="0" err="1" smtClean="0">
                          <a:solidFill>
                            <a:srgbClr val="000099"/>
                          </a:solidFill>
                          <a:effectLst/>
                          <a:latin typeface="+mn-ea"/>
                          <a:ea typeface="+mn-ea"/>
                          <a:cs typeface="+mn-cs"/>
                        </a:rPr>
                        <a:t>여러개의</a:t>
                      </a:r>
                      <a:r>
                        <a:rPr lang="ko-KR" altLang="en-US" sz="1800" b="1" kern="1200" dirty="0" smtClean="0">
                          <a:solidFill>
                            <a:srgbClr val="000099"/>
                          </a:solidFill>
                          <a:effectLst/>
                          <a:latin typeface="+mn-ea"/>
                          <a:ea typeface="+mn-ea"/>
                          <a:cs typeface="+mn-cs"/>
                        </a:rPr>
                        <a:t> </a:t>
                      </a:r>
                      <a:r>
                        <a:rPr lang="en-US" altLang="ko-KR" sz="1800" b="1" kern="1200" dirty="0" smtClean="0">
                          <a:solidFill>
                            <a:srgbClr val="000099"/>
                          </a:solidFill>
                          <a:effectLst/>
                          <a:latin typeface="+mn-ea"/>
                          <a:ea typeface="+mn-ea"/>
                          <a:cs typeface="+mn-cs"/>
                        </a:rPr>
                        <a:t>E-mail </a:t>
                      </a:r>
                      <a:r>
                        <a:rPr lang="ko-KR" altLang="en-US" sz="1800" b="1" kern="1200" dirty="0" smtClean="0">
                          <a:solidFill>
                            <a:srgbClr val="000099"/>
                          </a:solidFill>
                          <a:effectLst/>
                          <a:latin typeface="+mn-ea"/>
                          <a:ea typeface="+mn-ea"/>
                          <a:cs typeface="+mn-cs"/>
                        </a:rPr>
                        <a:t>동시에 보내기</a:t>
                      </a: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0" indent="0" latinLnBrk="1">
                        <a:buNone/>
                      </a:pPr>
                      <a:endParaRPr lang="en-US" altLang="ko-KR" sz="1800" b="1" kern="1200" dirty="0" smtClean="0">
                        <a:solidFill>
                          <a:srgbClr val="000099"/>
                        </a:solidFill>
                        <a:effectLst/>
                        <a:latin typeface="+mn-ea"/>
                        <a:ea typeface="+mn-ea"/>
                        <a:cs typeface="+mn-cs"/>
                      </a:endParaRPr>
                    </a:p>
                    <a:p>
                      <a:pPr marL="342900" indent="-342900" latinLnBrk="1">
                        <a:buFont typeface="+mj-lt"/>
                        <a:buAutoNum type="arabicPeriod"/>
                      </a:pPr>
                      <a:r>
                        <a:rPr lang="en-US" altLang="ko-KR" sz="1800" b="0" kern="1200" dirty="0" smtClean="0">
                          <a:solidFill>
                            <a:schemeClr val="tx1"/>
                          </a:solidFill>
                          <a:effectLst/>
                          <a:latin typeface="+mn-ea"/>
                          <a:ea typeface="+mn-ea"/>
                          <a:cs typeface="+mn-cs"/>
                        </a:rPr>
                        <a:t>F3 Transmit</a:t>
                      </a:r>
                      <a:r>
                        <a:rPr lang="ko-KR" altLang="en-US" sz="1800" b="0" kern="1200" dirty="0" smtClean="0">
                          <a:solidFill>
                            <a:schemeClr val="tx1"/>
                          </a:solidFill>
                          <a:effectLst/>
                          <a:latin typeface="+mn-ea"/>
                          <a:ea typeface="+mn-ea"/>
                          <a:cs typeface="+mn-cs"/>
                        </a:rPr>
                        <a:t>을 누른다</a:t>
                      </a:r>
                      <a:endParaRPr lang="en-US" altLang="ko-KR" sz="1800" b="0" kern="1200" dirty="0" smtClean="0">
                        <a:solidFill>
                          <a:schemeClr val="tx1"/>
                        </a:solidFill>
                        <a:effectLst/>
                        <a:latin typeface="+mn-ea"/>
                        <a:ea typeface="+mn-ea"/>
                        <a:cs typeface="+mn-cs"/>
                      </a:endParaRPr>
                    </a:p>
                    <a:p>
                      <a:pPr marL="342900" indent="-342900" latinLnBrk="1">
                        <a:buFont typeface="+mj-lt"/>
                        <a:buAutoNum type="arabicPeriod"/>
                      </a:pPr>
                      <a:r>
                        <a:rPr lang="en-US" altLang="ko-KR" sz="1800" b="0" kern="1200" dirty="0" smtClean="0">
                          <a:solidFill>
                            <a:schemeClr val="tx1"/>
                          </a:solidFill>
                          <a:effectLst/>
                          <a:latin typeface="+mn-ea"/>
                          <a:ea typeface="+mn-ea"/>
                          <a:cs typeface="+mn-cs"/>
                        </a:rPr>
                        <a:t>1 Transmit message</a:t>
                      </a:r>
                      <a:r>
                        <a:rPr lang="ko-KR" altLang="en-US" sz="1800" b="0" kern="1200" dirty="0" smtClean="0">
                          <a:solidFill>
                            <a:schemeClr val="tx1"/>
                          </a:solidFill>
                          <a:effectLst/>
                          <a:latin typeface="+mn-ea"/>
                          <a:ea typeface="+mn-ea"/>
                          <a:cs typeface="+mn-cs"/>
                        </a:rPr>
                        <a:t>를 선택 후 전송할 </a:t>
                      </a:r>
                      <a:r>
                        <a:rPr lang="en-US" altLang="ko-KR" sz="1800" b="0" kern="1200" dirty="0" smtClean="0">
                          <a:solidFill>
                            <a:schemeClr val="tx1"/>
                          </a:solidFill>
                          <a:effectLst/>
                          <a:latin typeface="+mn-ea"/>
                          <a:ea typeface="+mn-ea"/>
                          <a:cs typeface="+mn-cs"/>
                        </a:rPr>
                        <a:t>Message file</a:t>
                      </a:r>
                      <a:r>
                        <a:rPr lang="ko-KR" altLang="en-US" sz="1800" b="0" kern="1200" dirty="0" smtClean="0">
                          <a:solidFill>
                            <a:schemeClr val="tx1"/>
                          </a:solidFill>
                          <a:effectLst/>
                          <a:latin typeface="+mn-ea"/>
                          <a:ea typeface="+mn-ea"/>
                          <a:cs typeface="+mn-cs"/>
                        </a:rPr>
                        <a:t>을 선택한 후</a:t>
                      </a:r>
                      <a:endParaRPr lang="en-US" altLang="ko-KR" sz="1800" b="0" kern="1200" dirty="0" smtClean="0">
                        <a:solidFill>
                          <a:schemeClr val="tx1"/>
                        </a:solidFill>
                        <a:effectLst/>
                        <a:latin typeface="+mn-ea"/>
                        <a:ea typeface="+mn-ea"/>
                        <a:cs typeface="+mn-cs"/>
                      </a:endParaRPr>
                    </a:p>
                    <a:p>
                      <a:pPr marL="342900" indent="-342900" latinLnBrk="1">
                        <a:buFont typeface="+mj-lt"/>
                        <a:buAutoNum type="arabicPeriod"/>
                      </a:pPr>
                      <a:r>
                        <a:rPr lang="en-US" altLang="ko-KR" sz="1800" b="0" kern="1200" dirty="0" smtClean="0">
                          <a:solidFill>
                            <a:schemeClr val="tx1"/>
                          </a:solidFill>
                          <a:effectLst/>
                          <a:latin typeface="+mn-ea"/>
                          <a:ea typeface="+mn-ea"/>
                          <a:cs typeface="+mn-cs"/>
                        </a:rPr>
                        <a:t>Station name </a:t>
                      </a:r>
                      <a:r>
                        <a:rPr lang="ko-KR" altLang="en-US" sz="1800" b="0" kern="1200" dirty="0" smtClean="0">
                          <a:solidFill>
                            <a:schemeClr val="tx1"/>
                          </a:solidFill>
                          <a:effectLst/>
                          <a:latin typeface="+mn-ea"/>
                          <a:ea typeface="+mn-ea"/>
                          <a:cs typeface="+mn-cs"/>
                        </a:rPr>
                        <a:t>중</a:t>
                      </a:r>
                      <a:r>
                        <a:rPr lang="en-US" altLang="ko-KR" sz="1800" b="0" kern="1200" dirty="0" smtClean="0">
                          <a:solidFill>
                            <a:schemeClr val="tx1"/>
                          </a:solidFill>
                          <a:effectLst/>
                          <a:latin typeface="+mn-ea"/>
                          <a:ea typeface="+mn-ea"/>
                          <a:cs typeface="+mn-cs"/>
                        </a:rPr>
                        <a:t> </a:t>
                      </a:r>
                      <a:r>
                        <a:rPr lang="en-US" altLang="ko-KR" sz="1800" b="0" kern="1200" dirty="0" err="1" smtClean="0">
                          <a:solidFill>
                            <a:schemeClr val="tx1"/>
                          </a:solidFill>
                          <a:effectLst/>
                          <a:latin typeface="+mn-ea"/>
                          <a:ea typeface="+mn-ea"/>
                          <a:cs typeface="+mn-cs"/>
                        </a:rPr>
                        <a:t>aaaaa</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Spacebar</a:t>
                      </a:r>
                      <a:r>
                        <a:rPr lang="ko-KR" altLang="en-US" sz="1800" b="0" kern="1200" dirty="0" smtClean="0">
                          <a:solidFill>
                            <a:schemeClr val="tx1"/>
                          </a:solidFill>
                          <a:effectLst/>
                          <a:latin typeface="+mn-ea"/>
                          <a:ea typeface="+mn-ea"/>
                          <a:cs typeface="+mn-cs"/>
                        </a:rPr>
                        <a:t>를 한번</a:t>
                      </a:r>
                      <a:r>
                        <a:rPr lang="en-US" altLang="ko-KR" sz="1800" b="0" kern="1200" dirty="0" smtClean="0">
                          <a:solidFill>
                            <a:schemeClr val="tx1"/>
                          </a:solidFill>
                          <a:effectLst/>
                          <a:latin typeface="+mn-ea"/>
                          <a:ea typeface="+mn-ea"/>
                          <a:cs typeface="+mn-cs"/>
                        </a:rPr>
                        <a:t> </a:t>
                      </a:r>
                      <a:r>
                        <a:rPr lang="ko-KR" altLang="en-US" sz="1800" b="0" kern="1200" dirty="0" smtClean="0">
                          <a:solidFill>
                            <a:schemeClr val="tx1"/>
                          </a:solidFill>
                          <a:effectLst/>
                          <a:latin typeface="+mn-ea"/>
                          <a:ea typeface="+mn-ea"/>
                          <a:cs typeface="+mn-cs"/>
                        </a:rPr>
                        <a:t>누르면 주소 옆에 </a:t>
                      </a:r>
                      <a:r>
                        <a:rPr lang="en-US" altLang="ko-KR" sz="1800" b="0" kern="1200" dirty="0" smtClean="0">
                          <a:solidFill>
                            <a:schemeClr val="tx1"/>
                          </a:solidFill>
                          <a:effectLst/>
                          <a:latin typeface="+mn-ea"/>
                          <a:ea typeface="+mn-ea"/>
                          <a:cs typeface="+mn-cs"/>
                        </a:rPr>
                        <a:t>To</a:t>
                      </a:r>
                      <a:r>
                        <a:rPr lang="ko-KR" altLang="en-US" sz="1800" b="0" kern="1200" dirty="0" smtClean="0">
                          <a:solidFill>
                            <a:schemeClr val="tx1"/>
                          </a:solidFill>
                          <a:effectLst/>
                          <a:latin typeface="+mn-ea"/>
                          <a:ea typeface="+mn-ea"/>
                          <a:cs typeface="+mn-cs"/>
                        </a:rPr>
                        <a:t>가 나타나고</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ko-KR" altLang="en-US" sz="1800" b="0" kern="1200" dirty="0" smtClean="0">
                          <a:solidFill>
                            <a:schemeClr val="tx1"/>
                          </a:solidFill>
                          <a:effectLst/>
                          <a:latin typeface="+mn-ea"/>
                          <a:ea typeface="+mn-ea"/>
                          <a:cs typeface="+mn-cs"/>
                        </a:rPr>
                        <a:t>그 다음 </a:t>
                      </a:r>
                      <a:r>
                        <a:rPr lang="en-US" altLang="ko-KR" sz="1800" b="0" kern="1200" dirty="0" err="1" smtClean="0">
                          <a:solidFill>
                            <a:schemeClr val="tx1"/>
                          </a:solidFill>
                          <a:effectLst/>
                          <a:latin typeface="+mn-ea"/>
                          <a:ea typeface="+mn-ea"/>
                          <a:cs typeface="+mn-cs"/>
                        </a:rPr>
                        <a:t>bbbbb</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Spacebar</a:t>
                      </a:r>
                      <a:r>
                        <a:rPr lang="ko-KR" altLang="en-US" sz="1800" b="0" kern="1200" dirty="0" smtClean="0">
                          <a:solidFill>
                            <a:schemeClr val="tx1"/>
                          </a:solidFill>
                          <a:effectLst/>
                          <a:latin typeface="+mn-ea"/>
                          <a:ea typeface="+mn-ea"/>
                          <a:cs typeface="+mn-cs"/>
                        </a:rPr>
                        <a:t>를 </a:t>
                      </a:r>
                      <a:r>
                        <a:rPr lang="ko-KR" altLang="en-US" sz="1800" b="0" kern="1200" dirty="0" err="1" smtClean="0">
                          <a:solidFill>
                            <a:schemeClr val="tx1"/>
                          </a:solidFill>
                          <a:effectLst/>
                          <a:latin typeface="+mn-ea"/>
                          <a:ea typeface="+mn-ea"/>
                          <a:cs typeface="+mn-cs"/>
                        </a:rPr>
                        <a:t>두번</a:t>
                      </a:r>
                      <a:r>
                        <a:rPr lang="ko-KR" altLang="en-US" sz="1800" b="0" kern="1200" dirty="0" smtClean="0">
                          <a:solidFill>
                            <a:schemeClr val="tx1"/>
                          </a:solidFill>
                          <a:effectLst/>
                          <a:latin typeface="+mn-ea"/>
                          <a:ea typeface="+mn-ea"/>
                          <a:cs typeface="+mn-cs"/>
                        </a:rPr>
                        <a:t> 누르면 주소 옆에 </a:t>
                      </a:r>
                      <a:r>
                        <a:rPr lang="en-US" altLang="ko-KR" sz="1800" b="0" kern="1200" dirty="0" smtClean="0">
                          <a:solidFill>
                            <a:schemeClr val="tx1"/>
                          </a:solidFill>
                          <a:effectLst/>
                          <a:latin typeface="+mn-ea"/>
                          <a:ea typeface="+mn-ea"/>
                          <a:cs typeface="+mn-cs"/>
                        </a:rPr>
                        <a:t>Cc</a:t>
                      </a:r>
                      <a:r>
                        <a:rPr lang="ko-KR" altLang="en-US" sz="1800" b="0" kern="1200" dirty="0" smtClean="0">
                          <a:solidFill>
                            <a:schemeClr val="tx1"/>
                          </a:solidFill>
                          <a:effectLst/>
                          <a:latin typeface="+mn-ea"/>
                          <a:ea typeface="+mn-ea"/>
                          <a:cs typeface="+mn-cs"/>
                        </a:rPr>
                        <a:t>가 나타나고 그 다음</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err="1" smtClean="0">
                          <a:solidFill>
                            <a:schemeClr val="tx1"/>
                          </a:solidFill>
                          <a:effectLst/>
                          <a:latin typeface="+mn-ea"/>
                          <a:ea typeface="+mn-ea"/>
                          <a:cs typeface="+mn-cs"/>
                        </a:rPr>
                        <a:t>ccccc</a:t>
                      </a:r>
                      <a:r>
                        <a:rPr lang="ko-KR" altLang="en-US" sz="1800" b="0" kern="1200" dirty="0" smtClean="0">
                          <a:solidFill>
                            <a:schemeClr val="tx1"/>
                          </a:solidFill>
                          <a:effectLst/>
                          <a:latin typeface="+mn-ea"/>
                          <a:ea typeface="+mn-ea"/>
                          <a:cs typeface="+mn-cs"/>
                        </a:rPr>
                        <a:t>를 선택 후 </a:t>
                      </a:r>
                      <a:r>
                        <a:rPr lang="en-US" altLang="ko-KR" sz="1800" b="0" kern="1200" dirty="0" smtClean="0">
                          <a:solidFill>
                            <a:schemeClr val="tx1"/>
                          </a:solidFill>
                          <a:effectLst/>
                          <a:latin typeface="+mn-ea"/>
                          <a:ea typeface="+mn-ea"/>
                          <a:cs typeface="+mn-cs"/>
                        </a:rPr>
                        <a:t>Spacebar</a:t>
                      </a:r>
                      <a:r>
                        <a:rPr lang="ko-KR" altLang="en-US" sz="1800" b="0" kern="1200" dirty="0" smtClean="0">
                          <a:solidFill>
                            <a:schemeClr val="tx1"/>
                          </a:solidFill>
                          <a:effectLst/>
                          <a:latin typeface="+mn-ea"/>
                          <a:ea typeface="+mn-ea"/>
                          <a:cs typeface="+mn-cs"/>
                        </a:rPr>
                        <a:t>를</a:t>
                      </a:r>
                      <a:r>
                        <a:rPr lang="en-US" altLang="ko-KR" sz="1800" b="0" kern="1200" dirty="0" smtClean="0">
                          <a:solidFill>
                            <a:schemeClr val="tx1"/>
                          </a:solidFill>
                          <a:effectLst/>
                          <a:latin typeface="+mn-ea"/>
                          <a:ea typeface="+mn-ea"/>
                          <a:cs typeface="+mn-cs"/>
                        </a:rPr>
                        <a:t> </a:t>
                      </a:r>
                      <a:r>
                        <a:rPr lang="ko-KR" altLang="en-US" sz="1800" b="0" kern="1200" dirty="0" err="1" smtClean="0">
                          <a:solidFill>
                            <a:schemeClr val="tx1"/>
                          </a:solidFill>
                          <a:effectLst/>
                          <a:latin typeface="+mn-ea"/>
                          <a:ea typeface="+mn-ea"/>
                          <a:cs typeface="+mn-cs"/>
                        </a:rPr>
                        <a:t>두번</a:t>
                      </a:r>
                      <a:r>
                        <a:rPr lang="ko-KR" altLang="en-US" sz="1800" b="0" kern="1200" dirty="0" smtClean="0">
                          <a:solidFill>
                            <a:schemeClr val="tx1"/>
                          </a:solidFill>
                          <a:effectLst/>
                          <a:latin typeface="+mn-ea"/>
                          <a:ea typeface="+mn-ea"/>
                          <a:cs typeface="+mn-cs"/>
                        </a:rPr>
                        <a:t> 누르면 </a:t>
                      </a:r>
                      <a:r>
                        <a:rPr lang="en-US" altLang="ko-KR" sz="1800" b="0" kern="1200" dirty="0" smtClean="0">
                          <a:solidFill>
                            <a:schemeClr val="tx1"/>
                          </a:solidFill>
                          <a:effectLst/>
                          <a:latin typeface="+mn-ea"/>
                          <a:ea typeface="+mn-ea"/>
                          <a:cs typeface="+mn-cs"/>
                        </a:rPr>
                        <a:t>Cc </a:t>
                      </a:r>
                      <a:r>
                        <a:rPr lang="ko-KR" altLang="en-US" sz="1800" b="0" kern="1200" dirty="0" smtClean="0">
                          <a:solidFill>
                            <a:schemeClr val="tx1"/>
                          </a:solidFill>
                          <a:effectLst/>
                          <a:latin typeface="+mn-ea"/>
                          <a:ea typeface="+mn-ea"/>
                          <a:cs typeface="+mn-cs"/>
                        </a:rPr>
                        <a:t>나타난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누르면 </a:t>
                      </a:r>
                      <a:r>
                        <a:rPr lang="en-US" altLang="ko-KR" sz="1800" b="0" kern="1200" dirty="0" smtClean="0">
                          <a:solidFill>
                            <a:schemeClr val="tx1"/>
                          </a:solidFill>
                          <a:effectLst/>
                          <a:latin typeface="+mn-ea"/>
                          <a:ea typeface="+mn-ea"/>
                          <a:cs typeface="+mn-cs"/>
                        </a:rPr>
                        <a:t>3</a:t>
                      </a:r>
                      <a:r>
                        <a:rPr lang="ko-KR" altLang="en-US" sz="1800" b="0" kern="1200" dirty="0" smtClean="0">
                          <a:solidFill>
                            <a:schemeClr val="tx1"/>
                          </a:solidFill>
                          <a:effectLst/>
                          <a:latin typeface="+mn-ea"/>
                          <a:ea typeface="+mn-ea"/>
                          <a:cs typeface="+mn-cs"/>
                        </a:rPr>
                        <a:t>개 동시 선택됨</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(Spacebar </a:t>
                      </a:r>
                      <a:r>
                        <a:rPr lang="ko-KR" altLang="en-US" sz="1800" b="0" kern="1200" dirty="0" smtClean="0">
                          <a:solidFill>
                            <a:schemeClr val="tx1"/>
                          </a:solidFill>
                          <a:effectLst/>
                          <a:latin typeface="+mn-ea"/>
                          <a:ea typeface="+mn-ea"/>
                          <a:cs typeface="+mn-cs"/>
                        </a:rPr>
                        <a:t>한번 누르면 </a:t>
                      </a:r>
                      <a:r>
                        <a:rPr lang="en-US" altLang="ko-KR" sz="1800" b="0" kern="1200" dirty="0" smtClean="0">
                          <a:solidFill>
                            <a:schemeClr val="tx1"/>
                          </a:solidFill>
                          <a:effectLst/>
                          <a:latin typeface="+mn-ea"/>
                          <a:ea typeface="+mn-ea"/>
                          <a:cs typeface="+mn-cs"/>
                        </a:rPr>
                        <a:t>“To” → </a:t>
                      </a:r>
                      <a:r>
                        <a:rPr lang="ko-KR" altLang="en-US" sz="1800" b="0" kern="1200" dirty="0" err="1" smtClean="0">
                          <a:solidFill>
                            <a:schemeClr val="tx1"/>
                          </a:solidFill>
                          <a:effectLst/>
                          <a:latin typeface="+mn-ea"/>
                          <a:ea typeface="+mn-ea"/>
                          <a:cs typeface="+mn-cs"/>
                        </a:rPr>
                        <a:t>두번</a:t>
                      </a:r>
                      <a:r>
                        <a:rPr lang="ko-KR" altLang="en-US" sz="1800" b="0" kern="1200" dirty="0" smtClean="0">
                          <a:solidFill>
                            <a:schemeClr val="tx1"/>
                          </a:solidFill>
                          <a:effectLst/>
                          <a:latin typeface="+mn-ea"/>
                          <a:ea typeface="+mn-ea"/>
                          <a:cs typeface="+mn-cs"/>
                        </a:rPr>
                        <a:t> 누르면 </a:t>
                      </a:r>
                      <a:r>
                        <a:rPr lang="en-US" altLang="ko-KR" sz="1800" b="0" kern="1200" dirty="0" smtClean="0">
                          <a:solidFill>
                            <a:schemeClr val="tx1"/>
                          </a:solidFill>
                          <a:effectLst/>
                          <a:latin typeface="+mn-ea"/>
                          <a:ea typeface="+mn-ea"/>
                          <a:cs typeface="+mn-cs"/>
                        </a:rPr>
                        <a:t>“Cc” → </a:t>
                      </a:r>
                      <a:r>
                        <a:rPr lang="ko-KR" altLang="en-US" sz="1800" b="0" kern="1200" dirty="0" smtClean="0">
                          <a:solidFill>
                            <a:schemeClr val="tx1"/>
                          </a:solidFill>
                          <a:effectLst/>
                          <a:latin typeface="+mn-ea"/>
                          <a:ea typeface="+mn-ea"/>
                          <a:cs typeface="+mn-cs"/>
                        </a:rPr>
                        <a:t>세번 누르면 </a:t>
                      </a: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해제</a:t>
                      </a:r>
                      <a:r>
                        <a:rPr lang="en-US" altLang="ko-KR" sz="1800" b="0" kern="1200" dirty="0" smtClean="0">
                          <a:solidFill>
                            <a:schemeClr val="tx1"/>
                          </a:solidFill>
                          <a:effectLst/>
                          <a:latin typeface="+mn-ea"/>
                          <a:ea typeface="+mn-ea"/>
                          <a:cs typeface="+mn-cs"/>
                        </a:rPr>
                        <a:t>”) </a:t>
                      </a:r>
                    </a:p>
                    <a:p>
                      <a:pPr marL="342900" indent="-342900" latinLnBrk="1">
                        <a:buFont typeface="+mj-lt"/>
                        <a:buAutoNum type="arabicPeriod"/>
                      </a:pPr>
                      <a:r>
                        <a:rPr lang="ko-KR" altLang="en-US" sz="1800" b="0" kern="1200" dirty="0" smtClean="0">
                          <a:solidFill>
                            <a:schemeClr val="tx1"/>
                          </a:solidFill>
                          <a:effectLst/>
                          <a:latin typeface="+mn-ea"/>
                          <a:ea typeface="+mn-ea"/>
                          <a:cs typeface="+mn-cs"/>
                        </a:rPr>
                        <a:t>그 다음</a:t>
                      </a:r>
                      <a:r>
                        <a:rPr lang="en-US" altLang="ko-KR" sz="1800" b="0" kern="1200" dirty="0" smtClean="0">
                          <a:solidFill>
                            <a:schemeClr val="tx1"/>
                          </a:solidFill>
                          <a:effectLst/>
                          <a:latin typeface="+mn-ea"/>
                          <a:ea typeface="+mn-ea"/>
                          <a:cs typeface="+mn-cs"/>
                        </a:rPr>
                        <a:t>, </a:t>
                      </a:r>
                      <a:r>
                        <a:rPr lang="ko-KR" altLang="en-US" sz="1800" b="0" kern="1200" dirty="0" err="1" smtClean="0">
                          <a:solidFill>
                            <a:schemeClr val="tx1"/>
                          </a:solidFill>
                          <a:effectLst/>
                          <a:latin typeface="+mn-ea"/>
                          <a:ea typeface="+mn-ea"/>
                          <a:cs typeface="+mn-cs"/>
                        </a:rPr>
                        <a:t>지구국을</a:t>
                      </a:r>
                      <a:r>
                        <a:rPr lang="ko-KR" altLang="en-US" sz="1800" b="0" kern="1200" dirty="0" smtClean="0">
                          <a:solidFill>
                            <a:schemeClr val="tx1"/>
                          </a:solidFill>
                          <a:effectLst/>
                          <a:latin typeface="+mn-ea"/>
                          <a:ea typeface="+mn-ea"/>
                          <a:cs typeface="+mn-cs"/>
                        </a:rPr>
                        <a:t> 선택한 후 </a:t>
                      </a:r>
                      <a:r>
                        <a:rPr lang="en-US" altLang="ko-KR" sz="1800" b="0" kern="1200" dirty="0" smtClean="0">
                          <a:solidFill>
                            <a:schemeClr val="tx1"/>
                          </a:solidFill>
                          <a:effectLst/>
                          <a:latin typeface="+mn-ea"/>
                          <a:ea typeface="+mn-ea"/>
                          <a:cs typeface="+mn-cs"/>
                        </a:rPr>
                        <a:t>[Transmit] </a:t>
                      </a:r>
                      <a:r>
                        <a:rPr lang="ko-KR" altLang="en-US" sz="1800" b="0" kern="1200" dirty="0" smtClean="0">
                          <a:solidFill>
                            <a:schemeClr val="tx1"/>
                          </a:solidFill>
                          <a:effectLst/>
                          <a:latin typeface="+mn-ea"/>
                          <a:ea typeface="+mn-ea"/>
                          <a:cs typeface="+mn-cs"/>
                        </a:rPr>
                        <a:t>선택 후 </a:t>
                      </a:r>
                      <a:r>
                        <a:rPr lang="en-US" altLang="ko-KR" sz="1800" b="0" kern="1200" dirty="0" smtClean="0">
                          <a:solidFill>
                            <a:schemeClr val="tx1"/>
                          </a:solidFill>
                          <a:effectLst/>
                          <a:latin typeface="+mn-ea"/>
                          <a:ea typeface="+mn-ea"/>
                          <a:cs typeface="+mn-cs"/>
                        </a:rPr>
                        <a:t>ENTER </a:t>
                      </a:r>
                      <a:r>
                        <a:rPr lang="ko-KR" altLang="en-US" sz="1800" b="0" kern="1200" dirty="0" smtClean="0">
                          <a:solidFill>
                            <a:schemeClr val="tx1"/>
                          </a:solidFill>
                          <a:effectLst/>
                          <a:latin typeface="+mn-ea"/>
                          <a:ea typeface="+mn-ea"/>
                          <a:cs typeface="+mn-cs"/>
                        </a:rPr>
                        <a:t>누르면 전송된다</a:t>
                      </a:r>
                      <a:r>
                        <a:rPr lang="en-US" altLang="ko-KR" sz="1800" b="0" kern="1200" dirty="0" smtClean="0">
                          <a:solidFill>
                            <a:schemeClr val="tx1"/>
                          </a:solidFill>
                          <a:effectLst/>
                          <a:latin typeface="+mn-ea"/>
                          <a:ea typeface="+mn-ea"/>
                          <a:cs typeface="+mn-cs"/>
                        </a:rPr>
                        <a:t/>
                      </a:r>
                      <a:br>
                        <a:rPr lang="en-US" altLang="ko-KR" sz="1800" b="0" kern="1200" dirty="0" smtClean="0">
                          <a:solidFill>
                            <a:schemeClr val="tx1"/>
                          </a:solidFill>
                          <a:effectLst/>
                          <a:latin typeface="+mn-ea"/>
                          <a:ea typeface="+mn-ea"/>
                          <a:cs typeface="+mn-cs"/>
                        </a:rPr>
                      </a:br>
                      <a:r>
                        <a:rPr lang="en-US" altLang="ko-KR" sz="1800" b="0" kern="1200" dirty="0" smtClean="0">
                          <a:solidFill>
                            <a:schemeClr val="tx1"/>
                          </a:solidFill>
                          <a:effectLst/>
                          <a:latin typeface="+mn-ea"/>
                          <a:ea typeface="+mn-ea"/>
                          <a:cs typeface="+mn-cs"/>
                        </a:rPr>
                        <a:t>(</a:t>
                      </a:r>
                      <a:r>
                        <a:rPr lang="ko-KR" altLang="en-US" sz="1800" b="0" kern="1200" dirty="0" smtClean="0">
                          <a:solidFill>
                            <a:schemeClr val="tx1"/>
                          </a:solidFill>
                          <a:effectLst/>
                          <a:latin typeface="+mn-ea"/>
                          <a:ea typeface="+mn-ea"/>
                          <a:cs typeface="+mn-cs"/>
                        </a:rPr>
                        <a:t>메일 계정은 </a:t>
                      </a:r>
                      <a:r>
                        <a:rPr lang="en-US" altLang="ko-KR" sz="1800" b="0" kern="1200" dirty="0" smtClean="0">
                          <a:solidFill>
                            <a:schemeClr val="tx1"/>
                          </a:solidFill>
                          <a:effectLst/>
                          <a:latin typeface="+mn-ea"/>
                          <a:ea typeface="+mn-ea"/>
                          <a:cs typeface="+mn-cs"/>
                        </a:rPr>
                        <a:t>10</a:t>
                      </a:r>
                      <a:r>
                        <a:rPr lang="ko-KR" altLang="en-US" sz="1800" b="0" kern="1200" dirty="0" smtClean="0">
                          <a:solidFill>
                            <a:schemeClr val="tx1"/>
                          </a:solidFill>
                          <a:effectLst/>
                          <a:latin typeface="+mn-ea"/>
                          <a:ea typeface="+mn-ea"/>
                          <a:cs typeface="+mn-cs"/>
                        </a:rPr>
                        <a:t>개까지 동시에 선택할 수 있다</a:t>
                      </a:r>
                      <a:r>
                        <a:rPr lang="en-US" altLang="ko-KR" sz="1800" b="0" kern="1200" dirty="0" smtClean="0">
                          <a:solidFill>
                            <a:schemeClr val="tx1"/>
                          </a:solidFill>
                          <a:effectLst/>
                          <a:latin typeface="+mn-ea"/>
                          <a:ea typeface="+mn-ea"/>
                          <a:cs typeface="+mn-cs"/>
                        </a:rPr>
                        <a:t>)</a:t>
                      </a:r>
                      <a:endParaRPr lang="en-US" altLang="ko-KR" sz="1800" b="1" kern="1200" dirty="0" smtClean="0">
                        <a:solidFill>
                          <a:srgbClr val="000099"/>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nvPr>
        </p:nvGraphicFramePr>
        <p:xfrm>
          <a:off x="522164" y="972319"/>
          <a:ext cx="9768284" cy="750292"/>
        </p:xfrm>
        <a:graphic>
          <a:graphicData uri="http://schemas.openxmlformats.org/drawingml/2006/table">
            <a:tbl>
              <a:tblPr firstRow="1" bandRow="1">
                <a:tableStyleId>{5C22544A-7EE6-4342-B048-85BDC9FD1C3A}</a:tableStyleId>
              </a:tblPr>
              <a:tblGrid>
                <a:gridCol w="673674">
                  <a:extLst>
                    <a:ext uri="{9D8B030D-6E8A-4147-A177-3AD203B41FA5}">
                      <a16:colId xmlns:a16="http://schemas.microsoft.com/office/drawing/2014/main" val="20000"/>
                    </a:ext>
                  </a:extLst>
                </a:gridCol>
                <a:gridCol w="757884">
                  <a:extLst>
                    <a:ext uri="{9D8B030D-6E8A-4147-A177-3AD203B41FA5}">
                      <a16:colId xmlns:a16="http://schemas.microsoft.com/office/drawing/2014/main" val="20001"/>
                    </a:ext>
                  </a:extLst>
                </a:gridCol>
                <a:gridCol w="1178931">
                  <a:extLst>
                    <a:ext uri="{9D8B030D-6E8A-4147-A177-3AD203B41FA5}">
                      <a16:colId xmlns:a16="http://schemas.microsoft.com/office/drawing/2014/main" val="20002"/>
                    </a:ext>
                  </a:extLst>
                </a:gridCol>
                <a:gridCol w="1094722">
                  <a:extLst>
                    <a:ext uri="{9D8B030D-6E8A-4147-A177-3AD203B41FA5}">
                      <a16:colId xmlns:a16="http://schemas.microsoft.com/office/drawing/2014/main" val="20003"/>
                    </a:ext>
                  </a:extLst>
                </a:gridCol>
                <a:gridCol w="757884">
                  <a:extLst>
                    <a:ext uri="{9D8B030D-6E8A-4147-A177-3AD203B41FA5}">
                      <a16:colId xmlns:a16="http://schemas.microsoft.com/office/drawing/2014/main" val="20004"/>
                    </a:ext>
                  </a:extLst>
                </a:gridCol>
                <a:gridCol w="1178931">
                  <a:extLst>
                    <a:ext uri="{9D8B030D-6E8A-4147-A177-3AD203B41FA5}">
                      <a16:colId xmlns:a16="http://schemas.microsoft.com/office/drawing/2014/main" val="20005"/>
                    </a:ext>
                  </a:extLst>
                </a:gridCol>
                <a:gridCol w="1010512">
                  <a:extLst>
                    <a:ext uri="{9D8B030D-6E8A-4147-A177-3AD203B41FA5}">
                      <a16:colId xmlns:a16="http://schemas.microsoft.com/office/drawing/2014/main" val="20006"/>
                    </a:ext>
                  </a:extLst>
                </a:gridCol>
                <a:gridCol w="1263140">
                  <a:extLst>
                    <a:ext uri="{9D8B030D-6E8A-4147-A177-3AD203B41FA5}">
                      <a16:colId xmlns:a16="http://schemas.microsoft.com/office/drawing/2014/main" val="20007"/>
                    </a:ext>
                  </a:extLst>
                </a:gridCol>
                <a:gridCol w="1852606">
                  <a:extLst>
                    <a:ext uri="{9D8B030D-6E8A-4147-A177-3AD203B41FA5}">
                      <a16:colId xmlns:a16="http://schemas.microsoft.com/office/drawing/2014/main" val="20008"/>
                    </a:ext>
                  </a:extLst>
                </a:gridCol>
              </a:tblGrid>
              <a:tr h="369671">
                <a:tc gridSpan="9">
                  <a:txBody>
                    <a:bodyPr/>
                    <a:lstStyle/>
                    <a:p>
                      <a:pPr latinLnBrk="1"/>
                      <a:r>
                        <a:rPr lang="en-US" altLang="ko-KR" sz="1800" b="1" dirty="0" smtClean="0">
                          <a:solidFill>
                            <a:schemeClr val="tx1"/>
                          </a:solidFill>
                          <a:latin typeface="+mn-ea"/>
                          <a:ea typeface="+mn-ea"/>
                        </a:rPr>
                        <a:t>FURUNO / FELCOM18</a:t>
                      </a:r>
                      <a:endParaRPr lang="ko-KR" altLang="en-US" sz="1800" b="1"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369671">
                <a:tc>
                  <a:txBody>
                    <a:bodyPr/>
                    <a:lstStyle/>
                    <a:p>
                      <a:pPr latinLnBrk="1"/>
                      <a:r>
                        <a:rPr lang="en-US" altLang="ko-KR" sz="1800" dirty="0" smtClean="0">
                          <a:latin typeface="+mn-ea"/>
                          <a:ea typeface="+mn-ea"/>
                        </a:rPr>
                        <a:t>File</a:t>
                      </a:r>
                      <a:endParaRPr lang="ko-KR" altLang="en-US" sz="18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Edit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Transmit</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Reports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Logs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Options</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Setup</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smtClean="0">
                          <a:latin typeface="+mn-ea"/>
                          <a:ea typeface="+mn-ea"/>
                        </a:rPr>
                        <a:t>Position</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atinLnBrk="1"/>
                      <a:r>
                        <a:rPr lang="en-US" altLang="ko-KR" sz="1800" dirty="0" err="1" smtClean="0">
                          <a:latin typeface="+mn-ea"/>
                          <a:ea typeface="+mn-ea"/>
                        </a:rPr>
                        <a:t>StopAlarm</a:t>
                      </a:r>
                      <a:endParaRPr lang="ko-KR" altLang="en-US" sz="1800" dirty="0">
                        <a:latin typeface="+mn-ea"/>
                        <a:ea typeface="+mn-ea"/>
                      </a:endParaRPr>
                    </a:p>
                  </a:txBody>
                  <a:tcPr marL="106943" marR="106943" marT="50413" marB="5041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118</a:t>
            </a:fld>
            <a:endParaRPr lang="ko-KR" altLang="en-US" dirty="0"/>
          </a:p>
        </p:txBody>
      </p:sp>
      <p:sp>
        <p:nvSpPr>
          <p:cNvPr id="4" name="TextBox 3"/>
          <p:cNvSpPr txBox="1"/>
          <p:nvPr/>
        </p:nvSpPr>
        <p:spPr>
          <a:xfrm>
            <a:off x="10891316" y="2589752"/>
            <a:ext cx="2538900" cy="1384995"/>
          </a:xfrm>
          <a:prstGeom prst="rect">
            <a:avLst/>
          </a:prstGeom>
          <a:noFill/>
        </p:spPr>
        <p:txBody>
          <a:bodyPr wrap="none" rtlCol="0">
            <a:spAutoFit/>
          </a:bodyPr>
          <a:lstStyle/>
          <a:p>
            <a:r>
              <a:rPr lang="en-US" altLang="ko-KR" sz="1200" dirty="0" smtClean="0">
                <a:latin typeface="+mn-ea"/>
                <a:ea typeface="+mn-ea"/>
              </a:rPr>
              <a:t>This</a:t>
            </a:r>
            <a:r>
              <a:rPr lang="ko-KR" altLang="en-US" sz="1200" dirty="0" smtClean="0">
                <a:latin typeface="+mn-ea"/>
                <a:ea typeface="+mn-ea"/>
              </a:rPr>
              <a:t> </a:t>
            </a:r>
            <a:r>
              <a:rPr lang="en-US" altLang="ko-KR" sz="1200" dirty="0" smtClean="0">
                <a:latin typeface="+mn-ea"/>
                <a:ea typeface="+mn-ea"/>
              </a:rPr>
              <a:t>is a test message</a:t>
            </a:r>
          </a:p>
          <a:p>
            <a:r>
              <a:rPr lang="en-US" altLang="ko-KR" sz="1200" dirty="0" smtClean="0">
                <a:latin typeface="+mn-ea"/>
                <a:ea typeface="+mn-ea"/>
              </a:rPr>
              <a:t>Please acknowledge upon receipt</a:t>
            </a:r>
          </a:p>
          <a:p>
            <a:endParaRPr lang="en-US" altLang="ko-KR" sz="1200" dirty="0" smtClean="0">
              <a:latin typeface="+mn-ea"/>
              <a:ea typeface="+mn-ea"/>
            </a:endParaRPr>
          </a:p>
          <a:p>
            <a:r>
              <a:rPr lang="en-US" altLang="ko-KR" sz="1200" dirty="0" smtClean="0">
                <a:latin typeface="+mn-ea"/>
                <a:ea typeface="+mn-ea"/>
              </a:rPr>
              <a:t>Please confirm upon receipt</a:t>
            </a:r>
          </a:p>
          <a:p>
            <a:endParaRPr lang="en-US" altLang="ko-KR" sz="1200" dirty="0" smtClean="0">
              <a:latin typeface="+mn-ea"/>
              <a:ea typeface="+mn-ea"/>
            </a:endParaRPr>
          </a:p>
          <a:p>
            <a:r>
              <a:rPr lang="en-US" altLang="ko-KR" sz="1200" dirty="0" smtClean="0">
                <a:latin typeface="+mn-ea"/>
                <a:ea typeface="+mn-ea"/>
              </a:rPr>
              <a:t>Please acknowledge receipt</a:t>
            </a:r>
          </a:p>
          <a:p>
            <a:r>
              <a:rPr lang="en-US" altLang="ko-KR" sz="1200" dirty="0" smtClean="0">
                <a:latin typeface="+mn-ea"/>
                <a:ea typeface="+mn-ea"/>
              </a:rPr>
              <a:t>of this message</a:t>
            </a:r>
            <a:endParaRPr lang="ko-KR" altLang="en-US" sz="1200" dirty="0">
              <a:latin typeface="+mn-ea"/>
              <a:ea typeface="+mn-ea"/>
            </a:endParaRPr>
          </a:p>
        </p:txBody>
      </p:sp>
      <p:graphicFrame>
        <p:nvGraphicFramePr>
          <p:cNvPr id="8" name="표 7"/>
          <p:cNvGraphicFramePr>
            <a:graphicFrameLocks noGrp="1"/>
          </p:cNvGraphicFramePr>
          <p:nvPr>
            <p:extLst>
              <p:ext uri="{D42A27DB-BD31-4B8C-83A1-F6EECF244321}">
                <p14:modId xmlns:p14="http://schemas.microsoft.com/office/powerpoint/2010/main" val="3857730655"/>
              </p:ext>
            </p:extLst>
          </p:nvPr>
        </p:nvGraphicFramePr>
        <p:xfrm>
          <a:off x="955315" y="2283017"/>
          <a:ext cx="3744416" cy="2539216"/>
        </p:xfrm>
        <a:graphic>
          <a:graphicData uri="http://schemas.openxmlformats.org/drawingml/2006/table">
            <a:tbl>
              <a:tblPr firstRow="1" bandRow="1">
                <a:tableStyleId>{5C22544A-7EE6-4342-B048-85BDC9FD1C3A}</a:tableStyleId>
              </a:tblPr>
              <a:tblGrid>
                <a:gridCol w="3744416">
                  <a:extLst>
                    <a:ext uri="{9D8B030D-6E8A-4147-A177-3AD203B41FA5}">
                      <a16:colId xmlns:a16="http://schemas.microsoft.com/office/drawing/2014/main" val="20000"/>
                    </a:ext>
                  </a:extLst>
                </a:gridCol>
              </a:tblGrid>
              <a:tr h="1982731">
                <a:tc>
                  <a:txBody>
                    <a:bodyPr/>
                    <a:lstStyle/>
                    <a:p>
                      <a:pPr latinLnBrk="1"/>
                      <a:r>
                        <a:rPr lang="en-US" altLang="ko-KR" sz="1600" b="0" dirty="0" err="1" smtClean="0">
                          <a:solidFill>
                            <a:schemeClr val="tx1"/>
                          </a:solidFill>
                          <a:latin typeface="+mn-ea"/>
                          <a:ea typeface="+mn-ea"/>
                        </a:rPr>
                        <a:t>To:aaaaa@naver.com</a:t>
                      </a:r>
                      <a:endParaRPr lang="en-US" altLang="ko-KR" sz="1600" b="0" dirty="0" smtClean="0">
                        <a:solidFill>
                          <a:schemeClr val="tx1"/>
                        </a:solidFill>
                        <a:latin typeface="+mn-ea"/>
                        <a:ea typeface="+mn-ea"/>
                      </a:endParaRPr>
                    </a:p>
                    <a:p>
                      <a:pPr latinLnBrk="1"/>
                      <a:r>
                        <a:rPr lang="en-US" altLang="ko-KR" sz="1600" b="0" dirty="0" err="1" smtClean="0">
                          <a:solidFill>
                            <a:schemeClr val="tx1"/>
                          </a:solidFill>
                          <a:latin typeface="+mn-ea"/>
                          <a:ea typeface="+mn-ea"/>
                        </a:rPr>
                        <a:t>Cc:bbbbb@naver.com</a:t>
                      </a:r>
                      <a:endParaRPr lang="en-US" altLang="ko-KR" sz="1600" b="0" dirty="0" smtClean="0">
                        <a:solidFill>
                          <a:schemeClr val="tx1"/>
                        </a:solidFill>
                        <a:latin typeface="+mn-ea"/>
                        <a:ea typeface="+mn-ea"/>
                      </a:endParaRPr>
                    </a:p>
                    <a:p>
                      <a:pPr latinLnBrk="1"/>
                      <a:r>
                        <a:rPr lang="en-US" altLang="ko-KR" sz="1600" b="0" dirty="0" err="1" smtClean="0">
                          <a:solidFill>
                            <a:schemeClr val="tx1"/>
                          </a:solidFill>
                          <a:latin typeface="+mn-ea"/>
                          <a:ea typeface="+mn-ea"/>
                        </a:rPr>
                        <a:t>Cc:ccccc@nver.com</a:t>
                      </a:r>
                      <a:endParaRPr lang="en-US" altLang="ko-KR" sz="1600" b="0" dirty="0" smtClean="0">
                        <a:solidFill>
                          <a:schemeClr val="tx1"/>
                        </a:solidFill>
                        <a:latin typeface="+mn-ea"/>
                        <a:ea typeface="+mn-ea"/>
                      </a:endParaRPr>
                    </a:p>
                    <a:p>
                      <a:pPr latinLnBrk="1"/>
                      <a:r>
                        <a:rPr lang="en-US" altLang="ko-KR" sz="1600" b="0" dirty="0" smtClean="0">
                          <a:solidFill>
                            <a:schemeClr val="tx1"/>
                          </a:solidFill>
                          <a:latin typeface="+mn-ea"/>
                          <a:ea typeface="+mn-ea"/>
                        </a:rPr>
                        <a:t>FM:HOS Training Center</a:t>
                      </a:r>
                    </a:p>
                    <a:p>
                      <a:pPr latinLnBrk="1"/>
                      <a:r>
                        <a:rPr lang="en-US" altLang="ko-KR" sz="1600" b="0" dirty="0" smtClean="0">
                          <a:solidFill>
                            <a:schemeClr val="tx1"/>
                          </a:solidFill>
                          <a:latin typeface="+mn-ea"/>
                          <a:ea typeface="+mn-ea"/>
                        </a:rPr>
                        <a:t>SUBJ: Test </a:t>
                      </a:r>
                    </a:p>
                    <a:p>
                      <a:pPr latinLnBrk="1"/>
                      <a:endParaRPr lang="en-US" altLang="ko-KR" sz="1600" b="0" dirty="0" smtClean="0">
                        <a:solidFill>
                          <a:schemeClr val="tx1"/>
                        </a:solidFill>
                        <a:latin typeface="+mn-ea"/>
                        <a:ea typeface="+mn-ea"/>
                      </a:endParaRPr>
                    </a:p>
                    <a:p>
                      <a:pPr latinLnBrk="1"/>
                      <a:r>
                        <a:rPr lang="en-US" altLang="ko-KR" sz="1600" b="0" dirty="0" smtClean="0">
                          <a:solidFill>
                            <a:schemeClr val="tx1"/>
                          </a:solidFill>
                          <a:latin typeface="+mn-ea"/>
                          <a:ea typeface="+mn-ea"/>
                        </a:rPr>
                        <a:t>This</a:t>
                      </a:r>
                      <a:r>
                        <a:rPr lang="ko-KR" altLang="en-US" sz="1600" b="0" dirty="0" smtClean="0">
                          <a:solidFill>
                            <a:schemeClr val="tx1"/>
                          </a:solidFill>
                          <a:latin typeface="+mn-ea"/>
                          <a:ea typeface="+mn-ea"/>
                        </a:rPr>
                        <a:t> </a:t>
                      </a:r>
                      <a:r>
                        <a:rPr lang="en-US" altLang="ko-KR" sz="1600" b="0" dirty="0" smtClean="0">
                          <a:solidFill>
                            <a:schemeClr val="tx1"/>
                          </a:solidFill>
                          <a:latin typeface="+mn-ea"/>
                          <a:ea typeface="+mn-ea"/>
                        </a:rPr>
                        <a:t>is a test message</a:t>
                      </a:r>
                    </a:p>
                    <a:p>
                      <a:pPr latinLnBrk="1"/>
                      <a:endParaRPr lang="en-US" altLang="ko-KR" sz="1600" b="0" dirty="0" smtClean="0">
                        <a:solidFill>
                          <a:schemeClr val="tx1"/>
                        </a:solidFill>
                        <a:latin typeface="+mn-ea"/>
                        <a:ea typeface="+mn-ea"/>
                      </a:endParaRPr>
                    </a:p>
                    <a:p>
                      <a:pPr latinLnBrk="1"/>
                      <a:r>
                        <a:rPr lang="en-US" altLang="ko-KR" sz="1600" b="0" dirty="0" smtClean="0">
                          <a:solidFill>
                            <a:schemeClr val="tx1"/>
                          </a:solidFill>
                          <a:latin typeface="+mn-ea"/>
                          <a:ea typeface="+mn-ea"/>
                        </a:rPr>
                        <a:t>Please acknowledge upon receipt</a:t>
                      </a:r>
                    </a:p>
                    <a:p>
                      <a:pPr latinLnBrk="1"/>
                      <a:r>
                        <a:rPr lang="en-US" altLang="ko-KR" sz="1600" b="0" dirty="0" err="1" smtClean="0">
                          <a:solidFill>
                            <a:schemeClr val="tx1"/>
                          </a:solidFill>
                          <a:latin typeface="+mn-ea"/>
                          <a:ea typeface="+mn-ea"/>
                        </a:rPr>
                        <a:t>B.Rgds</a:t>
                      </a:r>
                      <a:r>
                        <a:rPr lang="en-US" altLang="ko-KR" sz="1600" b="0" dirty="0" smtClean="0">
                          <a:solidFill>
                            <a:schemeClr val="tx1"/>
                          </a:solidFill>
                          <a:latin typeface="+mn-ea"/>
                          <a:ea typeface="+mn-ea"/>
                        </a:rPr>
                        <a:t>/Master</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5" name="표 4"/>
          <p:cNvGraphicFramePr>
            <a:graphicFrameLocks noGrp="1"/>
          </p:cNvGraphicFramePr>
          <p:nvPr/>
        </p:nvGraphicFramePr>
        <p:xfrm>
          <a:off x="5132073" y="2283017"/>
          <a:ext cx="4989353" cy="2095883"/>
        </p:xfrm>
        <a:graphic>
          <a:graphicData uri="http://schemas.openxmlformats.org/drawingml/2006/table">
            <a:tbl>
              <a:tblPr firstRow="1" bandRow="1">
                <a:tableStyleId>{5C22544A-7EE6-4342-B048-85BDC9FD1C3A}</a:tableStyleId>
              </a:tblPr>
              <a:tblGrid>
                <a:gridCol w="719441">
                  <a:extLst>
                    <a:ext uri="{9D8B030D-6E8A-4147-A177-3AD203B41FA5}">
                      <a16:colId xmlns:a16="http://schemas.microsoft.com/office/drawing/2014/main" val="3231127640"/>
                    </a:ext>
                  </a:extLst>
                </a:gridCol>
                <a:gridCol w="1444103">
                  <a:extLst>
                    <a:ext uri="{9D8B030D-6E8A-4147-A177-3AD203B41FA5}">
                      <a16:colId xmlns:a16="http://schemas.microsoft.com/office/drawing/2014/main" val="360376011"/>
                    </a:ext>
                  </a:extLst>
                </a:gridCol>
                <a:gridCol w="720080">
                  <a:extLst>
                    <a:ext uri="{9D8B030D-6E8A-4147-A177-3AD203B41FA5}">
                      <a16:colId xmlns:a16="http://schemas.microsoft.com/office/drawing/2014/main" val="3879688175"/>
                    </a:ext>
                  </a:extLst>
                </a:gridCol>
                <a:gridCol w="648072">
                  <a:extLst>
                    <a:ext uri="{9D8B030D-6E8A-4147-A177-3AD203B41FA5}">
                      <a16:colId xmlns:a16="http://schemas.microsoft.com/office/drawing/2014/main" val="3958090461"/>
                    </a:ext>
                  </a:extLst>
                </a:gridCol>
                <a:gridCol w="1457657">
                  <a:extLst>
                    <a:ext uri="{9D8B030D-6E8A-4147-A177-3AD203B41FA5}">
                      <a16:colId xmlns:a16="http://schemas.microsoft.com/office/drawing/2014/main" val="731109804"/>
                    </a:ext>
                  </a:extLst>
                </a:gridCol>
              </a:tblGrid>
              <a:tr h="480443">
                <a:tc>
                  <a:txBody>
                    <a:bodyPr/>
                    <a:lstStyle/>
                    <a:p>
                      <a:pPr latinLnBrk="1"/>
                      <a:r>
                        <a:rPr lang="en-US" altLang="ko-KR" sz="1400" b="1" dirty="0" smtClean="0">
                          <a:solidFill>
                            <a:schemeClr val="tx1"/>
                          </a:solidFill>
                          <a:latin typeface="+mn-ea"/>
                          <a:ea typeface="+mn-ea"/>
                        </a:rPr>
                        <a:t>Group</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latinLnBrk="1"/>
                      <a:r>
                        <a:rPr lang="en-US" altLang="ko-KR" sz="1400" b="1" dirty="0" smtClean="0">
                          <a:solidFill>
                            <a:schemeClr val="tx1"/>
                          </a:solidFill>
                          <a:latin typeface="+mn-ea"/>
                          <a:ea typeface="+mn-ea"/>
                        </a:rPr>
                        <a:t>Station name</a:t>
                      </a:r>
                      <a:endParaRPr lang="ko-KR" altLang="en-US" sz="1400" b="1" dirty="0">
                        <a:solidFill>
                          <a:schemeClr val="tx1"/>
                        </a:solidFill>
                        <a:latin typeface="+mn-ea"/>
                        <a:ea typeface="+mn-ea"/>
                      </a:endParaRPr>
                    </a:p>
                  </a:txBody>
                  <a:tcPr>
                    <a:lnT w="12700" cap="flat" cmpd="sng" algn="ctr">
                      <a:solidFill>
                        <a:schemeClr val="tx1"/>
                      </a:solidFill>
                      <a:prstDash val="solid"/>
                      <a:round/>
                      <a:headEnd type="none" w="med" len="med"/>
                      <a:tailEnd type="none" w="med" len="med"/>
                    </a:lnT>
                    <a:noFill/>
                  </a:tcPr>
                </a:tc>
                <a:tc>
                  <a:txBody>
                    <a:bodyPr/>
                    <a:lstStyle/>
                    <a:p>
                      <a:pPr latinLnBrk="1"/>
                      <a:r>
                        <a:rPr lang="en-US" altLang="ko-KR" sz="1400" b="1" dirty="0" smtClean="0">
                          <a:solidFill>
                            <a:schemeClr val="tx1"/>
                          </a:solidFill>
                          <a:latin typeface="+mn-ea"/>
                          <a:ea typeface="+mn-ea"/>
                        </a:rPr>
                        <a:t>Type</a:t>
                      </a:r>
                      <a:endParaRPr lang="ko-KR" altLang="en-US" sz="1400" b="1" dirty="0">
                        <a:solidFill>
                          <a:schemeClr val="tx1"/>
                        </a:solidFill>
                        <a:latin typeface="+mn-ea"/>
                        <a:ea typeface="+mn-ea"/>
                      </a:endParaRPr>
                    </a:p>
                  </a:txBody>
                  <a:tcPr>
                    <a:lnT w="12700" cap="flat" cmpd="sng" algn="ctr">
                      <a:solidFill>
                        <a:schemeClr val="tx1"/>
                      </a:solidFill>
                      <a:prstDash val="solid"/>
                      <a:round/>
                      <a:headEnd type="none" w="med" len="med"/>
                      <a:tailEnd type="none" w="med" len="med"/>
                    </a:lnT>
                    <a:noFill/>
                  </a:tcPr>
                </a:tc>
                <a:tc>
                  <a:txBody>
                    <a:bodyPr/>
                    <a:lstStyle/>
                    <a:p>
                      <a:pPr latinLnBrk="1"/>
                      <a:r>
                        <a:rPr lang="en-US" altLang="ko-KR" sz="1400" b="1" dirty="0" smtClean="0">
                          <a:solidFill>
                            <a:schemeClr val="tx1"/>
                          </a:solidFill>
                          <a:latin typeface="+mn-ea"/>
                          <a:ea typeface="+mn-ea"/>
                        </a:rPr>
                        <a:t>Code</a:t>
                      </a:r>
                      <a:endParaRPr lang="ko-KR" altLang="en-US" sz="1400" b="1" dirty="0">
                        <a:solidFill>
                          <a:schemeClr val="tx1"/>
                        </a:solidFill>
                        <a:latin typeface="+mn-ea"/>
                        <a:ea typeface="+mn-ea"/>
                      </a:endParaRPr>
                    </a:p>
                  </a:txBody>
                  <a:tcPr>
                    <a:lnT w="12700" cap="flat" cmpd="sng" algn="ctr">
                      <a:solidFill>
                        <a:schemeClr val="tx1"/>
                      </a:solidFill>
                      <a:prstDash val="solid"/>
                      <a:round/>
                      <a:headEnd type="none" w="med" len="med"/>
                      <a:tailEnd type="none" w="med" len="med"/>
                    </a:lnT>
                    <a:noFill/>
                  </a:tcPr>
                </a:tc>
                <a:tc>
                  <a:txBody>
                    <a:bodyPr/>
                    <a:lstStyle/>
                    <a:p>
                      <a:pPr latinLnBrk="1"/>
                      <a:r>
                        <a:rPr lang="en-US" altLang="ko-KR" sz="1400" b="1" dirty="0" smtClean="0">
                          <a:solidFill>
                            <a:schemeClr val="tx1"/>
                          </a:solidFill>
                          <a:latin typeface="+mn-ea"/>
                          <a:ea typeface="+mn-ea"/>
                        </a:rPr>
                        <a:t>ID/Address</a:t>
                      </a:r>
                      <a:endParaRPr lang="ko-KR" altLang="en-US" sz="1400" b="1" dirty="0">
                        <a:solidFill>
                          <a:schemeClr val="tx1"/>
                        </a:solidFill>
                        <a:latin typeface="+mn-ea"/>
                        <a:ea typeface="+mn-ea"/>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25902821"/>
                  </a:ext>
                </a:extLst>
              </a:tr>
              <a:tr h="282613">
                <a:tc>
                  <a:txBody>
                    <a:bodyPr/>
                    <a:lstStyle/>
                    <a:p>
                      <a:pPr algn="ctr" latinLnBrk="1"/>
                      <a:r>
                        <a:rPr lang="en-US" altLang="ko-KR" sz="1400" b="0" dirty="0" smtClean="0">
                          <a:solidFill>
                            <a:schemeClr val="tx1"/>
                          </a:solidFill>
                          <a:latin typeface="+mn-ea"/>
                          <a:ea typeface="+mn-ea"/>
                        </a:rPr>
                        <a:t>01</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noFill/>
                  </a:tcPr>
                </a:tc>
                <a:tc>
                  <a:txBody>
                    <a:bodyPr/>
                    <a:lstStyle/>
                    <a:p>
                      <a:pPr latinLnBrk="1"/>
                      <a:r>
                        <a:rPr lang="en-US" altLang="ko-KR" sz="1400" b="0" dirty="0" smtClean="0">
                          <a:solidFill>
                            <a:schemeClr val="tx1"/>
                          </a:solidFill>
                          <a:latin typeface="+mn-ea"/>
                          <a:ea typeface="+mn-ea"/>
                        </a:rPr>
                        <a:t>  </a:t>
                      </a:r>
                      <a:r>
                        <a:rPr lang="en-US" altLang="ko-KR" sz="1400" b="0" dirty="0" err="1" smtClean="0">
                          <a:solidFill>
                            <a:schemeClr val="tx1"/>
                          </a:solidFill>
                          <a:latin typeface="+mn-ea"/>
                          <a:ea typeface="+mn-ea"/>
                        </a:rPr>
                        <a:t>aaaaa</a:t>
                      </a:r>
                      <a:endParaRPr lang="ko-KR" altLang="en-US" sz="1400" b="0" dirty="0">
                        <a:solidFill>
                          <a:schemeClr val="tx1"/>
                        </a:solidFill>
                        <a:latin typeface="+mn-ea"/>
                        <a:ea typeface="+mn-ea"/>
                      </a:endParaRPr>
                    </a:p>
                  </a:txBody>
                  <a:tcPr>
                    <a:noFill/>
                  </a:tcPr>
                </a:tc>
                <a:tc>
                  <a:txBody>
                    <a:bodyPr/>
                    <a:lstStyle/>
                    <a:p>
                      <a:pPr latinLnBrk="1"/>
                      <a:r>
                        <a:rPr lang="en-US" altLang="ko-KR" sz="1400" b="0" dirty="0" smtClean="0">
                          <a:solidFill>
                            <a:schemeClr val="tx1"/>
                          </a:solidFill>
                          <a:latin typeface="+mn-ea"/>
                          <a:ea typeface="+mn-ea"/>
                        </a:rPr>
                        <a:t>E-Mail</a:t>
                      </a:r>
                      <a:endParaRPr lang="ko-KR" altLang="en-US" sz="1400" b="0" dirty="0">
                        <a:solidFill>
                          <a:schemeClr val="tx1"/>
                        </a:solidFill>
                        <a:latin typeface="+mn-ea"/>
                        <a:ea typeface="+mn-ea"/>
                      </a:endParaRPr>
                    </a:p>
                  </a:txBody>
                  <a:tcPr>
                    <a:noFill/>
                  </a:tcPr>
                </a:tc>
                <a:tc gridSpan="2">
                  <a:txBody>
                    <a:bodyPr/>
                    <a:lstStyle/>
                    <a:p>
                      <a:pPr latinLnBrk="1"/>
                      <a:r>
                        <a:rPr lang="en-US" altLang="ko-KR" sz="1400" b="0" dirty="0" smtClean="0">
                          <a:solidFill>
                            <a:schemeClr val="tx1"/>
                          </a:solidFill>
                          <a:latin typeface="+mn-ea"/>
                          <a:ea typeface="+mn-ea"/>
                        </a:rPr>
                        <a:t>aaaaa@naver.com</a:t>
                      </a:r>
                      <a:endParaRPr lang="ko-KR" altLang="en-US" sz="1400" b="0" dirty="0">
                        <a:solidFill>
                          <a:schemeClr val="tx1"/>
                        </a:solidFill>
                        <a:latin typeface="+mn-ea"/>
                        <a:ea typeface="+mn-ea"/>
                      </a:endParaRPr>
                    </a:p>
                  </a:txBody>
                  <a:tcPr>
                    <a:lnR w="12700" cap="flat" cmpd="sng" algn="ctr">
                      <a:solidFill>
                        <a:schemeClr val="tx1"/>
                      </a:solidFill>
                      <a:prstDash val="solid"/>
                      <a:round/>
                      <a:headEnd type="none" w="med" len="med"/>
                      <a:tailEnd type="none" w="med" len="med"/>
                    </a:lnR>
                    <a:noFill/>
                  </a:tcPr>
                </a:tc>
                <a:tc hMerge="1">
                  <a:txBody>
                    <a:bodyPr/>
                    <a:lstStyle/>
                    <a:p>
                      <a:pPr latinLnBrk="1"/>
                      <a:endParaRPr lang="ko-KR" altLang="en-US"/>
                    </a:p>
                  </a:txBody>
                  <a:tcPr/>
                </a:tc>
                <a:extLst>
                  <a:ext uri="{0D108BD9-81ED-4DB2-BD59-A6C34878D82A}">
                    <a16:rowId xmlns:a16="http://schemas.microsoft.com/office/drawing/2014/main" val="867655135"/>
                  </a:ext>
                </a:extLst>
              </a:tr>
              <a:tr h="282613">
                <a:tc>
                  <a:txBody>
                    <a:bodyPr/>
                    <a:lstStyle/>
                    <a:p>
                      <a:pPr algn="ctr" latinLnBrk="1"/>
                      <a:r>
                        <a:rPr lang="en-US" altLang="ko-KR" sz="1400" b="0" dirty="0" smtClean="0">
                          <a:solidFill>
                            <a:schemeClr val="tx1"/>
                          </a:solidFill>
                          <a:latin typeface="+mn-ea"/>
                          <a:ea typeface="+mn-ea"/>
                        </a:rPr>
                        <a:t>02</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noFill/>
                  </a:tcPr>
                </a:tc>
                <a:tc>
                  <a:txBody>
                    <a:bodyPr/>
                    <a:lstStyle/>
                    <a:p>
                      <a:pPr latinLnBrk="1"/>
                      <a:r>
                        <a:rPr lang="en-US" altLang="ko-KR" sz="1400" b="0" dirty="0" smtClean="0">
                          <a:solidFill>
                            <a:schemeClr val="tx1"/>
                          </a:solidFill>
                          <a:latin typeface="+mn-ea"/>
                          <a:ea typeface="+mn-ea"/>
                        </a:rPr>
                        <a:t>  </a:t>
                      </a:r>
                      <a:r>
                        <a:rPr lang="en-US" altLang="ko-KR" sz="1400" b="0" dirty="0" err="1" smtClean="0">
                          <a:solidFill>
                            <a:schemeClr val="tx1"/>
                          </a:solidFill>
                          <a:latin typeface="+mn-ea"/>
                          <a:ea typeface="+mn-ea"/>
                        </a:rPr>
                        <a:t>bbbbb</a:t>
                      </a:r>
                      <a:endParaRPr lang="ko-KR" altLang="en-US" sz="1400" b="0" dirty="0">
                        <a:solidFill>
                          <a:schemeClr val="tx1"/>
                        </a:solidFill>
                        <a:latin typeface="+mn-ea"/>
                        <a:ea typeface="+mn-ea"/>
                      </a:endParaRPr>
                    </a:p>
                  </a:txBody>
                  <a:tcPr>
                    <a:noFill/>
                  </a:tcPr>
                </a:tc>
                <a:tc>
                  <a:txBody>
                    <a:bodyPr/>
                    <a:lstStyle/>
                    <a:p>
                      <a:pPr latinLnBrk="1"/>
                      <a:r>
                        <a:rPr lang="en-US" altLang="ko-KR" sz="1400" b="0" dirty="0" smtClean="0">
                          <a:solidFill>
                            <a:schemeClr val="tx1"/>
                          </a:solidFill>
                          <a:latin typeface="+mn-ea"/>
                          <a:ea typeface="+mn-ea"/>
                        </a:rPr>
                        <a:t>E-mail</a:t>
                      </a:r>
                      <a:endParaRPr lang="ko-KR" altLang="en-US" sz="1400" b="0" dirty="0">
                        <a:solidFill>
                          <a:schemeClr val="tx1"/>
                        </a:solidFill>
                        <a:latin typeface="+mn-ea"/>
                        <a:ea typeface="+mn-ea"/>
                      </a:endParaRPr>
                    </a:p>
                  </a:txBody>
                  <a:tcPr>
                    <a:noFill/>
                  </a:tcPr>
                </a:tc>
                <a:tc gridSpan="2">
                  <a:txBody>
                    <a:bodyPr/>
                    <a:lstStyle/>
                    <a:p>
                      <a:pPr latinLnBrk="1"/>
                      <a:r>
                        <a:rPr lang="en-US" altLang="ko-KR" sz="1400" b="0" dirty="0" smtClean="0">
                          <a:solidFill>
                            <a:schemeClr val="tx1"/>
                          </a:solidFill>
                          <a:latin typeface="+mn-ea"/>
                          <a:ea typeface="+mn-ea"/>
                        </a:rPr>
                        <a:t>bbbbb@naver.com</a:t>
                      </a:r>
                      <a:endParaRPr lang="ko-KR" altLang="en-US" sz="1400" b="0" dirty="0">
                        <a:solidFill>
                          <a:schemeClr val="tx1"/>
                        </a:solidFill>
                        <a:latin typeface="+mn-ea"/>
                        <a:ea typeface="+mn-ea"/>
                      </a:endParaRPr>
                    </a:p>
                  </a:txBody>
                  <a:tcPr>
                    <a:lnR w="12700" cap="flat" cmpd="sng" algn="ctr">
                      <a:solidFill>
                        <a:schemeClr val="tx1"/>
                      </a:solidFill>
                      <a:prstDash val="solid"/>
                      <a:round/>
                      <a:headEnd type="none" w="med" len="med"/>
                      <a:tailEnd type="none" w="med" len="med"/>
                    </a:lnR>
                    <a:noFill/>
                  </a:tcPr>
                </a:tc>
                <a:tc hMerge="1">
                  <a:txBody>
                    <a:bodyPr/>
                    <a:lstStyle/>
                    <a:p>
                      <a:pPr latinLnBrk="1"/>
                      <a:endParaRPr lang="ko-KR" altLang="en-US"/>
                    </a:p>
                  </a:txBody>
                  <a:tcPr/>
                </a:tc>
                <a:extLst>
                  <a:ext uri="{0D108BD9-81ED-4DB2-BD59-A6C34878D82A}">
                    <a16:rowId xmlns:a16="http://schemas.microsoft.com/office/drawing/2014/main" val="701581187"/>
                  </a:ext>
                </a:extLst>
              </a:tr>
              <a:tr h="282613">
                <a:tc>
                  <a:txBody>
                    <a:bodyPr/>
                    <a:lstStyle/>
                    <a:p>
                      <a:pPr algn="ctr" latinLnBrk="1"/>
                      <a:r>
                        <a:rPr lang="en-US" altLang="ko-KR" sz="1400" b="0" dirty="0" smtClean="0">
                          <a:solidFill>
                            <a:schemeClr val="tx1"/>
                          </a:solidFill>
                          <a:latin typeface="+mn-ea"/>
                          <a:ea typeface="+mn-ea"/>
                        </a:rPr>
                        <a:t>03</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noFill/>
                  </a:tcPr>
                </a:tc>
                <a:tc>
                  <a:txBody>
                    <a:bodyPr/>
                    <a:lstStyle/>
                    <a:p>
                      <a:pPr latinLnBrk="1"/>
                      <a:r>
                        <a:rPr lang="en-US" altLang="ko-KR" sz="1400" b="0" dirty="0" smtClean="0">
                          <a:solidFill>
                            <a:schemeClr val="tx1"/>
                          </a:solidFill>
                          <a:latin typeface="+mn-ea"/>
                          <a:ea typeface="+mn-ea"/>
                        </a:rPr>
                        <a:t>  </a:t>
                      </a:r>
                      <a:r>
                        <a:rPr lang="en-US" altLang="ko-KR" sz="1400" b="0" dirty="0" err="1" smtClean="0">
                          <a:solidFill>
                            <a:schemeClr val="tx1"/>
                          </a:solidFill>
                          <a:latin typeface="+mn-ea"/>
                          <a:ea typeface="+mn-ea"/>
                        </a:rPr>
                        <a:t>cccccc</a:t>
                      </a:r>
                      <a:endParaRPr lang="ko-KR" altLang="en-US" sz="1400" b="0" dirty="0">
                        <a:solidFill>
                          <a:schemeClr val="tx1"/>
                        </a:solidFill>
                        <a:latin typeface="+mn-ea"/>
                        <a:ea typeface="+mn-ea"/>
                      </a:endParaRPr>
                    </a:p>
                  </a:txBody>
                  <a:tcPr>
                    <a:noFill/>
                  </a:tcPr>
                </a:tc>
                <a:tc>
                  <a:txBody>
                    <a:bodyPr/>
                    <a:lstStyle/>
                    <a:p>
                      <a:pPr latinLnBrk="1"/>
                      <a:r>
                        <a:rPr lang="en-US" altLang="ko-KR" sz="1400" b="0" dirty="0" smtClean="0">
                          <a:solidFill>
                            <a:schemeClr val="tx1"/>
                          </a:solidFill>
                          <a:latin typeface="+mn-ea"/>
                          <a:ea typeface="+mn-ea"/>
                        </a:rPr>
                        <a:t>E-Mail</a:t>
                      </a:r>
                      <a:endParaRPr lang="ko-KR" altLang="en-US" sz="1400" b="0" dirty="0">
                        <a:solidFill>
                          <a:schemeClr val="tx1"/>
                        </a:solidFill>
                        <a:latin typeface="+mn-ea"/>
                        <a:ea typeface="+mn-ea"/>
                      </a:endParaRPr>
                    </a:p>
                  </a:txBody>
                  <a:tcPr>
                    <a:noFill/>
                  </a:tcPr>
                </a:tc>
                <a:tc gridSpan="2">
                  <a:txBody>
                    <a:bodyPr/>
                    <a:lstStyle/>
                    <a:p>
                      <a:pPr latinLnBrk="1"/>
                      <a:r>
                        <a:rPr lang="en-US" altLang="ko-KR" sz="1400" b="0" dirty="0" smtClean="0">
                          <a:solidFill>
                            <a:schemeClr val="tx1"/>
                          </a:solidFill>
                          <a:latin typeface="+mn-ea"/>
                          <a:ea typeface="+mn-ea"/>
                        </a:rPr>
                        <a:t>ccccc@naver.com</a:t>
                      </a:r>
                      <a:endParaRPr lang="ko-KR" altLang="en-US" sz="1400" b="0" dirty="0">
                        <a:solidFill>
                          <a:schemeClr val="tx1"/>
                        </a:solidFill>
                        <a:latin typeface="+mn-ea"/>
                        <a:ea typeface="+mn-ea"/>
                      </a:endParaRPr>
                    </a:p>
                  </a:txBody>
                  <a:tcPr>
                    <a:lnR w="12700" cap="flat" cmpd="sng" algn="ctr">
                      <a:solidFill>
                        <a:schemeClr val="tx1"/>
                      </a:solidFill>
                      <a:prstDash val="solid"/>
                      <a:round/>
                      <a:headEnd type="none" w="med" len="med"/>
                      <a:tailEnd type="none" w="med" len="med"/>
                    </a:lnR>
                    <a:noFill/>
                  </a:tcPr>
                </a:tc>
                <a:tc hMerge="1">
                  <a:txBody>
                    <a:bodyPr/>
                    <a:lstStyle/>
                    <a:p>
                      <a:pPr latinLnBrk="1"/>
                      <a:endParaRPr lang="ko-KR" altLang="en-US"/>
                    </a:p>
                  </a:txBody>
                  <a:tcPr/>
                </a:tc>
                <a:extLst>
                  <a:ext uri="{0D108BD9-81ED-4DB2-BD59-A6C34878D82A}">
                    <a16:rowId xmlns:a16="http://schemas.microsoft.com/office/drawing/2014/main" val="156607424"/>
                  </a:ext>
                </a:extLst>
              </a:tr>
              <a:tr h="282613">
                <a:tc>
                  <a:txBody>
                    <a:bodyPr/>
                    <a:lstStyle/>
                    <a:p>
                      <a:pPr algn="ctr" latinLnBrk="1"/>
                      <a:r>
                        <a:rPr lang="en-US" altLang="ko-KR" sz="1400" b="0" dirty="0" smtClean="0">
                          <a:solidFill>
                            <a:schemeClr val="tx1"/>
                          </a:solidFill>
                          <a:latin typeface="+mn-ea"/>
                          <a:ea typeface="+mn-ea"/>
                        </a:rPr>
                        <a:t>04</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noFill/>
                  </a:tcPr>
                </a:tc>
                <a:tc>
                  <a:txBody>
                    <a:bodyPr/>
                    <a:lstStyle/>
                    <a:p>
                      <a:pPr latinLnBrk="1"/>
                      <a:r>
                        <a:rPr lang="en-US" altLang="ko-KR" sz="1400" b="0" dirty="0" smtClean="0">
                          <a:solidFill>
                            <a:schemeClr val="tx1"/>
                          </a:solidFill>
                          <a:latin typeface="+mn-ea"/>
                          <a:ea typeface="+mn-ea"/>
                        </a:rPr>
                        <a:t>  </a:t>
                      </a:r>
                      <a:r>
                        <a:rPr lang="en-US" altLang="ko-KR" sz="1400" b="0" dirty="0" err="1" smtClean="0">
                          <a:solidFill>
                            <a:schemeClr val="tx1"/>
                          </a:solidFill>
                          <a:latin typeface="+mn-ea"/>
                          <a:ea typeface="+mn-ea"/>
                        </a:rPr>
                        <a:t>ddddd</a:t>
                      </a:r>
                      <a:endParaRPr lang="ko-KR" altLang="en-US" sz="1400" b="0" dirty="0">
                        <a:solidFill>
                          <a:schemeClr val="tx1"/>
                        </a:solidFill>
                        <a:latin typeface="+mn-ea"/>
                        <a:ea typeface="+mn-ea"/>
                      </a:endParaRPr>
                    </a:p>
                  </a:txBody>
                  <a:tcPr>
                    <a:noFill/>
                  </a:tcPr>
                </a:tc>
                <a:tc>
                  <a:txBody>
                    <a:bodyPr/>
                    <a:lstStyle/>
                    <a:p>
                      <a:pPr latinLnBrk="1"/>
                      <a:r>
                        <a:rPr lang="en-US" altLang="ko-KR" sz="1400" b="0" dirty="0" smtClean="0">
                          <a:solidFill>
                            <a:schemeClr val="tx1"/>
                          </a:solidFill>
                          <a:latin typeface="+mn-ea"/>
                          <a:ea typeface="+mn-ea"/>
                        </a:rPr>
                        <a:t>TELEX</a:t>
                      </a:r>
                      <a:endParaRPr lang="ko-KR" altLang="en-US" sz="1400" b="0" dirty="0">
                        <a:solidFill>
                          <a:schemeClr val="tx1"/>
                        </a:solidFill>
                        <a:latin typeface="+mn-ea"/>
                        <a:ea typeface="+mn-ea"/>
                      </a:endParaRPr>
                    </a:p>
                  </a:txBody>
                  <a:tcPr>
                    <a:noFill/>
                  </a:tcPr>
                </a:tc>
                <a:tc>
                  <a:txBody>
                    <a:bodyPr/>
                    <a:lstStyle/>
                    <a:p>
                      <a:pPr latinLnBrk="1"/>
                      <a:r>
                        <a:rPr lang="en-US" altLang="ko-KR" sz="1400" b="0" dirty="0" smtClean="0">
                          <a:solidFill>
                            <a:schemeClr val="tx1"/>
                          </a:solidFill>
                          <a:latin typeface="+mn-ea"/>
                          <a:ea typeface="+mn-ea"/>
                        </a:rPr>
                        <a:t>801</a:t>
                      </a:r>
                      <a:endParaRPr lang="ko-KR" altLang="en-US" sz="1400" b="0" dirty="0">
                        <a:solidFill>
                          <a:schemeClr val="tx1"/>
                        </a:solidFill>
                        <a:latin typeface="+mn-ea"/>
                        <a:ea typeface="+mn-ea"/>
                      </a:endParaRPr>
                    </a:p>
                  </a:txBody>
                  <a:tcPr>
                    <a:noFill/>
                  </a:tcPr>
                </a:tc>
                <a:tc>
                  <a:txBody>
                    <a:bodyPr/>
                    <a:lstStyle/>
                    <a:p>
                      <a:pPr latinLnBrk="1"/>
                      <a:r>
                        <a:rPr lang="en-US" altLang="ko-KR" sz="1400" dirty="0" smtClean="0">
                          <a:latin typeface="+mn-ea"/>
                          <a:ea typeface="+mn-ea"/>
                        </a:rPr>
                        <a:t>24402</a:t>
                      </a:r>
                      <a:endParaRPr lang="ko-KR" altLang="en-US" sz="1400" dirty="0">
                        <a:latin typeface="+mn-ea"/>
                        <a:ea typeface="+mn-ea"/>
                      </a:endParaRP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840048160"/>
                  </a:ext>
                </a:extLst>
              </a:tr>
              <a:tr h="367397">
                <a:tc>
                  <a:txBody>
                    <a:bodyPr/>
                    <a:lstStyle/>
                    <a:p>
                      <a:pPr algn="ctr" latinLnBrk="1"/>
                      <a:r>
                        <a:rPr lang="en-US" altLang="ko-KR" sz="1400" b="0" dirty="0" smtClean="0">
                          <a:solidFill>
                            <a:schemeClr val="tx1"/>
                          </a:solidFill>
                          <a:latin typeface="+mn-ea"/>
                          <a:ea typeface="+mn-ea"/>
                        </a:rPr>
                        <a:t>05</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latinLnBrk="1"/>
                      <a:endParaRPr lang="ko-KR" altLang="en-US" sz="1400" b="0" dirty="0">
                        <a:solidFill>
                          <a:schemeClr val="tx1"/>
                        </a:solidFill>
                        <a:latin typeface="+mn-ea"/>
                        <a:ea typeface="+mn-ea"/>
                      </a:endParaRPr>
                    </a:p>
                  </a:txBody>
                  <a:tcPr>
                    <a:lnB w="12700" cap="flat" cmpd="sng" algn="ctr">
                      <a:solidFill>
                        <a:schemeClr val="tx1"/>
                      </a:solidFill>
                      <a:prstDash val="solid"/>
                      <a:round/>
                      <a:headEnd type="none" w="med" len="med"/>
                      <a:tailEnd type="none" w="med" len="med"/>
                    </a:lnB>
                    <a:noFill/>
                  </a:tcPr>
                </a:tc>
                <a:tc>
                  <a:txBody>
                    <a:bodyPr/>
                    <a:lstStyle/>
                    <a:p>
                      <a:pPr latinLnBrk="1"/>
                      <a:endParaRPr lang="ko-KR" altLang="en-US" sz="1400" b="0" dirty="0">
                        <a:solidFill>
                          <a:schemeClr val="tx1"/>
                        </a:solidFill>
                        <a:latin typeface="+mn-ea"/>
                        <a:ea typeface="+mn-ea"/>
                      </a:endParaRPr>
                    </a:p>
                  </a:txBody>
                  <a:tcPr>
                    <a:lnB w="12700" cap="flat" cmpd="sng" algn="ctr">
                      <a:solidFill>
                        <a:schemeClr val="tx1"/>
                      </a:solidFill>
                      <a:prstDash val="solid"/>
                      <a:round/>
                      <a:headEnd type="none" w="med" len="med"/>
                      <a:tailEnd type="none" w="med" len="med"/>
                    </a:lnB>
                    <a:noFill/>
                  </a:tcPr>
                </a:tc>
                <a:tc>
                  <a:txBody>
                    <a:bodyPr/>
                    <a:lstStyle/>
                    <a:p>
                      <a:pPr latinLnBrk="1"/>
                      <a:endParaRPr lang="ko-KR" altLang="en-US" sz="1400" b="0" dirty="0">
                        <a:solidFill>
                          <a:schemeClr val="tx1"/>
                        </a:solidFill>
                        <a:latin typeface="+mn-ea"/>
                        <a:ea typeface="+mn-ea"/>
                      </a:endParaRPr>
                    </a:p>
                  </a:txBody>
                  <a:tcPr>
                    <a:lnB w="12700" cap="flat" cmpd="sng" algn="ctr">
                      <a:solidFill>
                        <a:schemeClr val="tx1"/>
                      </a:solidFill>
                      <a:prstDash val="solid"/>
                      <a:round/>
                      <a:headEnd type="none" w="med" len="med"/>
                      <a:tailEnd type="none" w="med" len="med"/>
                    </a:lnB>
                    <a:noFill/>
                  </a:tcPr>
                </a:tc>
                <a:tc>
                  <a:txBody>
                    <a:bodyPr/>
                    <a:lstStyle/>
                    <a:p>
                      <a:pPr latinLnBrk="1"/>
                      <a:endParaRPr lang="ko-KR" alt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58216"/>
                  </a:ext>
                </a:extLst>
              </a:tr>
            </a:tbl>
          </a:graphicData>
        </a:graphic>
      </p:graphicFrame>
      <p:cxnSp>
        <p:nvCxnSpPr>
          <p:cNvPr id="11" name="직선 연결선 10"/>
          <p:cNvCxnSpPr/>
          <p:nvPr/>
        </p:nvCxnSpPr>
        <p:spPr bwMode="auto">
          <a:xfrm>
            <a:off x="5132073" y="2700511"/>
            <a:ext cx="4989353" cy="0"/>
          </a:xfrm>
          <a:prstGeom prst="line">
            <a:avLst/>
          </a:prstGeom>
          <a:noFill/>
          <a:ln w="9525" cap="flat" cmpd="sng" algn="ctr">
            <a:solidFill>
              <a:schemeClr val="accent1"/>
            </a:solidFill>
            <a:prstDash val="dash"/>
            <a:round/>
            <a:headEnd type="none" w="med" len="med"/>
            <a:tailEnd type="none" w="med" len="med"/>
          </a:ln>
          <a:effectLst/>
        </p:spPr>
      </p:cxnSp>
      <p:graphicFrame>
        <p:nvGraphicFramePr>
          <p:cNvPr id="12" name="표 11"/>
          <p:cNvGraphicFramePr>
            <a:graphicFrameLocks noGrp="1"/>
          </p:cNvGraphicFramePr>
          <p:nvPr/>
        </p:nvGraphicFramePr>
        <p:xfrm>
          <a:off x="5120176" y="4378900"/>
          <a:ext cx="4989353" cy="548640"/>
        </p:xfrm>
        <a:graphic>
          <a:graphicData uri="http://schemas.openxmlformats.org/drawingml/2006/table">
            <a:tbl>
              <a:tblPr firstRow="1" bandRow="1">
                <a:tableStyleId>{5C22544A-7EE6-4342-B048-85BDC9FD1C3A}</a:tableStyleId>
              </a:tblPr>
              <a:tblGrid>
                <a:gridCol w="4989353">
                  <a:extLst>
                    <a:ext uri="{9D8B030D-6E8A-4147-A177-3AD203B41FA5}">
                      <a16:colId xmlns:a16="http://schemas.microsoft.com/office/drawing/2014/main" val="2356713162"/>
                    </a:ext>
                  </a:extLst>
                </a:gridCol>
              </a:tblGrid>
              <a:tr h="260329">
                <a:tc>
                  <a:txBody>
                    <a:bodyPr/>
                    <a:lstStyle/>
                    <a:p>
                      <a:pPr latinLnBrk="1"/>
                      <a:r>
                        <a:rPr lang="ko-KR" altLang="en-US" sz="1200" b="0" dirty="0" smtClean="0">
                          <a:solidFill>
                            <a:schemeClr val="tx1"/>
                          </a:solidFill>
                          <a:latin typeface="+mn-ea"/>
                          <a:ea typeface="+mn-ea"/>
                          <a:cs typeface="Arial" panose="020B0604020202020204" pitchFamily="34" charset="0"/>
                        </a:rPr>
                        <a:t>↑↓</a:t>
                      </a:r>
                      <a:r>
                        <a:rPr lang="en-US" altLang="ko-KR" sz="1200" b="0" dirty="0" smtClean="0">
                          <a:solidFill>
                            <a:schemeClr val="tx1"/>
                          </a:solidFill>
                          <a:latin typeface="+mn-ea"/>
                          <a:ea typeface="+mn-ea"/>
                          <a:cs typeface="Arial" panose="020B0604020202020204" pitchFamily="34" charset="0"/>
                        </a:rPr>
                        <a:t>:Select  SPACE: Select Stations </a:t>
                      </a:r>
                      <a:r>
                        <a:rPr lang="en-US" altLang="ko-KR" sz="1200" b="0" dirty="0" err="1" smtClean="0">
                          <a:solidFill>
                            <a:schemeClr val="tx1"/>
                          </a:solidFill>
                          <a:latin typeface="+mn-ea"/>
                          <a:ea typeface="+mn-ea"/>
                          <a:cs typeface="Arial" panose="020B0604020202020204" pitchFamily="34" charset="0"/>
                        </a:rPr>
                        <a:t>B.Space</a:t>
                      </a:r>
                      <a:r>
                        <a:rPr lang="en-US" altLang="ko-KR" sz="1200" b="0" dirty="0" smtClean="0">
                          <a:solidFill>
                            <a:schemeClr val="tx1"/>
                          </a:solidFill>
                          <a:latin typeface="+mn-ea"/>
                          <a:ea typeface="+mn-ea"/>
                          <a:cs typeface="Arial" panose="020B0604020202020204" pitchFamily="34" charset="0"/>
                        </a:rPr>
                        <a:t>: Cancel Mark INS: Edit</a:t>
                      </a:r>
                      <a:endParaRPr lang="ko-KR" altLang="en-US" sz="1200" b="0" dirty="0">
                        <a:solidFill>
                          <a:schemeClr val="tx1"/>
                        </a:solidFill>
                        <a:latin typeface="+mn-ea"/>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66310488"/>
                  </a:ext>
                </a:extLst>
              </a:tr>
              <a:tr h="260329">
                <a:tc>
                  <a:txBody>
                    <a:bodyPr/>
                    <a:lstStyle/>
                    <a:p>
                      <a:pPr latinLnBrk="1"/>
                      <a:r>
                        <a:rPr lang="en-US" altLang="ko-KR" sz="1200" b="0" dirty="0" smtClean="0">
                          <a:solidFill>
                            <a:schemeClr val="tx1"/>
                          </a:solidFill>
                          <a:latin typeface="+mn-ea"/>
                          <a:ea typeface="+mn-ea"/>
                          <a:cs typeface="Arial" panose="020B0604020202020204" pitchFamily="34" charset="0"/>
                        </a:rPr>
                        <a:t>Sort (</a:t>
                      </a:r>
                      <a:r>
                        <a:rPr lang="en-US" altLang="ko-KR" sz="1200" b="0" dirty="0" err="1" smtClean="0">
                          <a:solidFill>
                            <a:schemeClr val="tx1"/>
                          </a:solidFill>
                          <a:latin typeface="+mn-ea"/>
                          <a:ea typeface="+mn-ea"/>
                          <a:cs typeface="Arial" panose="020B0604020202020204" pitchFamily="34" charset="0"/>
                        </a:rPr>
                        <a:t>Ctrl+G</a:t>
                      </a:r>
                      <a:r>
                        <a:rPr lang="en-US" altLang="ko-KR" sz="1200" b="0" dirty="0" smtClean="0">
                          <a:solidFill>
                            <a:schemeClr val="tx1"/>
                          </a:solidFill>
                          <a:latin typeface="+mn-ea"/>
                          <a:ea typeface="+mn-ea"/>
                          <a:cs typeface="Arial" panose="020B0604020202020204" pitchFamily="34" charset="0"/>
                        </a:rPr>
                        <a:t>: Group, </a:t>
                      </a:r>
                      <a:r>
                        <a:rPr lang="en-US" altLang="ko-KR" sz="1200" b="0" dirty="0" err="1" smtClean="0">
                          <a:solidFill>
                            <a:schemeClr val="tx1"/>
                          </a:solidFill>
                          <a:latin typeface="+mn-ea"/>
                          <a:ea typeface="+mn-ea"/>
                          <a:cs typeface="Arial" panose="020B0604020202020204" pitchFamily="34" charset="0"/>
                        </a:rPr>
                        <a:t>Ctrl+N</a:t>
                      </a:r>
                      <a:r>
                        <a:rPr lang="en-US" altLang="ko-KR" sz="1200" b="0" dirty="0" smtClean="0">
                          <a:solidFill>
                            <a:schemeClr val="tx1"/>
                          </a:solidFill>
                          <a:latin typeface="+mn-ea"/>
                          <a:ea typeface="+mn-ea"/>
                          <a:cs typeface="Arial" panose="020B0604020202020204" pitchFamily="34" charset="0"/>
                        </a:rPr>
                        <a:t>: Station Name, </a:t>
                      </a:r>
                      <a:r>
                        <a:rPr lang="en-US" altLang="ko-KR" sz="1200" b="0" dirty="0" err="1" smtClean="0">
                          <a:solidFill>
                            <a:schemeClr val="tx1"/>
                          </a:solidFill>
                          <a:latin typeface="+mn-ea"/>
                          <a:ea typeface="+mn-ea"/>
                          <a:cs typeface="Arial" panose="020B0604020202020204" pitchFamily="34" charset="0"/>
                        </a:rPr>
                        <a:t>Ctrl+T</a:t>
                      </a:r>
                      <a:r>
                        <a:rPr lang="en-US" altLang="ko-KR" sz="1200" b="0" dirty="0" smtClean="0">
                          <a:solidFill>
                            <a:schemeClr val="tx1"/>
                          </a:solidFill>
                          <a:latin typeface="+mn-ea"/>
                          <a:ea typeface="+mn-ea"/>
                          <a:cs typeface="Arial" panose="020B0604020202020204" pitchFamily="34" charset="0"/>
                        </a:rPr>
                        <a:t>: Type) </a:t>
                      </a:r>
                      <a:endParaRPr lang="ko-KR" altLang="en-US" sz="1200" b="0" dirty="0">
                        <a:solidFill>
                          <a:schemeClr val="tx1"/>
                        </a:solidFill>
                        <a:latin typeface="+mn-ea"/>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0029692"/>
                  </a:ext>
                </a:extLst>
              </a:tr>
            </a:tbl>
          </a:graphicData>
        </a:graphic>
      </p:graphicFrame>
      <p:sp>
        <p:nvSpPr>
          <p:cNvPr id="13" name="TextBox 12"/>
          <p:cNvSpPr txBox="1"/>
          <p:nvPr/>
        </p:nvSpPr>
        <p:spPr>
          <a:xfrm>
            <a:off x="7040628" y="2025523"/>
            <a:ext cx="1085746" cy="307777"/>
          </a:xfrm>
          <a:prstGeom prst="rect">
            <a:avLst/>
          </a:prstGeom>
          <a:solidFill>
            <a:schemeClr val="bg1"/>
          </a:solidFill>
        </p:spPr>
        <p:txBody>
          <a:bodyPr wrap="none" rtlCol="0">
            <a:spAutoFit/>
          </a:bodyPr>
          <a:lstStyle/>
          <a:p>
            <a:r>
              <a:rPr lang="en-US" altLang="ko-KR" sz="1400" dirty="0" smtClean="0">
                <a:latin typeface="+mn-ea"/>
                <a:ea typeface="+mn-ea"/>
              </a:rPr>
              <a:t>Station List</a:t>
            </a:r>
            <a:endParaRPr lang="ko-KR" altLang="en-US" sz="1400" dirty="0">
              <a:latin typeface="+mn-ea"/>
              <a:ea typeface="+mn-ea"/>
            </a:endParaRPr>
          </a:p>
        </p:txBody>
      </p:sp>
      <p:sp>
        <p:nvSpPr>
          <p:cNvPr id="14" name="직사각형 13"/>
          <p:cNvSpPr/>
          <p:nvPr/>
        </p:nvSpPr>
        <p:spPr>
          <a:xfrm>
            <a:off x="0" y="0"/>
            <a:ext cx="4034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9</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Inmarsat-C </a:t>
            </a:r>
            <a:r>
              <a:rPr lang="en-US" altLang="ko-KR" sz="2200" b="1" dirty="0" smtClean="0">
                <a:solidFill>
                  <a:schemeClr val="bg1"/>
                </a:solidFill>
                <a:latin typeface="+mn-ea"/>
                <a:ea typeface="+mn-ea"/>
              </a:rPr>
              <a:t> Mail </a:t>
            </a:r>
            <a:r>
              <a:rPr lang="ko-KR" altLang="en-US" sz="2200" b="1" dirty="0">
                <a:solidFill>
                  <a:schemeClr val="bg1"/>
                </a:solidFill>
                <a:latin typeface="+mn-ea"/>
                <a:ea typeface="+mn-ea"/>
              </a:rPr>
              <a:t>전송</a:t>
            </a:r>
          </a:p>
        </p:txBody>
      </p:sp>
    </p:spTree>
    <p:extLst>
      <p:ext uri="{BB962C8B-B14F-4D97-AF65-F5344CB8AC3E}">
        <p14:creationId xmlns:p14="http://schemas.microsoft.com/office/powerpoint/2010/main" val="1960466449"/>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ext uri="{D42A27DB-BD31-4B8C-83A1-F6EECF244321}">
                <p14:modId xmlns:p14="http://schemas.microsoft.com/office/powerpoint/2010/main" val="3909276622"/>
              </p:ext>
            </p:extLst>
          </p:nvPr>
        </p:nvGraphicFramePr>
        <p:xfrm>
          <a:off x="522164" y="1476375"/>
          <a:ext cx="9768285" cy="573961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544616">
                <a:tc>
                  <a:txBody>
                    <a:bodyPr/>
                    <a:lstStyle/>
                    <a:p>
                      <a:pPr latinLnBrk="1"/>
                      <a:r>
                        <a:rPr lang="ko-KR" altLang="en-US" sz="1800" b="1" kern="1200" dirty="0" smtClean="0">
                          <a:solidFill>
                            <a:srgbClr val="000099"/>
                          </a:solidFill>
                          <a:effectLst/>
                          <a:latin typeface="+mn-ea"/>
                          <a:ea typeface="+mn-ea"/>
                          <a:cs typeface="+mn-cs"/>
                        </a:rPr>
                        <a:t>메시지 작성</a:t>
                      </a:r>
                      <a:endParaRPr lang="en-US" altLang="ko-KR" sz="1800" b="1" kern="1200" dirty="0" smtClean="0">
                        <a:solidFill>
                          <a:srgbClr val="000099"/>
                        </a:solidFill>
                        <a:effectLst/>
                        <a:latin typeface="+mn-ea"/>
                        <a:ea typeface="+mn-ea"/>
                        <a:cs typeface="+mn-cs"/>
                      </a:endParaRPr>
                    </a:p>
                    <a:p>
                      <a:pPr marL="342900" indent="-342900" latinLnBrk="1">
                        <a:buAutoNum type="arabicPeriod"/>
                      </a:pPr>
                      <a:r>
                        <a:rPr lang="en-US" altLang="ko-KR" sz="1600" b="0" kern="1200" dirty="0" smtClean="0">
                          <a:solidFill>
                            <a:schemeClr val="tx1"/>
                          </a:solidFill>
                          <a:effectLst/>
                          <a:latin typeface="+mn-ea"/>
                          <a:ea typeface="+mn-ea"/>
                          <a:cs typeface="+mn-cs"/>
                        </a:rPr>
                        <a:t>MENU</a:t>
                      </a:r>
                      <a:r>
                        <a:rPr lang="ko-KR" altLang="en-US" sz="1600" b="0" kern="1200" dirty="0" smtClean="0">
                          <a:solidFill>
                            <a:schemeClr val="tx1"/>
                          </a:solidFill>
                          <a:effectLst/>
                          <a:latin typeface="+mn-ea"/>
                          <a:ea typeface="+mn-ea"/>
                          <a:cs typeface="+mn-cs"/>
                        </a:rPr>
                        <a:t>의 </a:t>
                      </a:r>
                      <a:r>
                        <a:rPr lang="en-US" altLang="ko-KR" sz="1600" b="0" kern="1200" dirty="0" smtClean="0">
                          <a:solidFill>
                            <a:schemeClr val="tx1"/>
                          </a:solidFill>
                          <a:effectLst/>
                          <a:latin typeface="+mn-ea"/>
                          <a:ea typeface="+mn-ea"/>
                          <a:cs typeface="+mn-cs"/>
                        </a:rPr>
                        <a:t>[Edit]</a:t>
                      </a:r>
                      <a:r>
                        <a:rPr lang="ko-KR" altLang="en-US" sz="1600" b="0" kern="1200" dirty="0" smtClean="0">
                          <a:solidFill>
                            <a:schemeClr val="tx1"/>
                          </a:solidFill>
                          <a:effectLst/>
                          <a:latin typeface="+mn-ea"/>
                          <a:ea typeface="+mn-ea"/>
                          <a:cs typeface="+mn-cs"/>
                        </a:rPr>
                        <a:t>에서 </a:t>
                      </a:r>
                      <a:r>
                        <a:rPr lang="en-US" altLang="ko-KR" sz="1600" b="0" kern="1200" dirty="0" smtClean="0">
                          <a:solidFill>
                            <a:schemeClr val="tx1"/>
                          </a:solidFill>
                          <a:effectLst/>
                          <a:latin typeface="+mn-ea"/>
                          <a:ea typeface="+mn-ea"/>
                          <a:cs typeface="+mn-cs"/>
                        </a:rPr>
                        <a:t>ASCII file</a:t>
                      </a:r>
                      <a:r>
                        <a:rPr lang="ko-KR" altLang="en-US" sz="1600" b="0" kern="1200" dirty="0" smtClean="0">
                          <a:solidFill>
                            <a:schemeClr val="tx1"/>
                          </a:solidFill>
                          <a:effectLst/>
                          <a:latin typeface="+mn-ea"/>
                          <a:ea typeface="+mn-ea"/>
                          <a:cs typeface="+mn-cs"/>
                        </a:rPr>
                        <a:t>을 선택한다</a:t>
                      </a:r>
                      <a:r>
                        <a:rPr lang="en-US" altLang="ko-KR" sz="1600" b="0" kern="1200" dirty="0" smtClean="0">
                          <a:solidFill>
                            <a:schemeClr val="tx1"/>
                          </a:solidFill>
                          <a:effectLst/>
                          <a:latin typeface="+mn-ea"/>
                          <a:ea typeface="+mn-ea"/>
                          <a:cs typeface="+mn-cs"/>
                        </a:rPr>
                        <a:t>. (</a:t>
                      </a:r>
                      <a:r>
                        <a:rPr lang="ko-KR" altLang="en-US" sz="1600" b="0" kern="1200" dirty="0" smtClean="0">
                          <a:solidFill>
                            <a:schemeClr val="tx1"/>
                          </a:solidFill>
                          <a:effectLst/>
                          <a:latin typeface="+mn-ea"/>
                          <a:ea typeface="+mn-ea"/>
                          <a:cs typeface="+mn-cs"/>
                        </a:rPr>
                        <a:t>특수문자 입력을 위해</a:t>
                      </a:r>
                      <a:r>
                        <a:rPr lang="en-US" altLang="ko-KR" sz="1600" b="0" kern="1200" dirty="0" smtClean="0">
                          <a:solidFill>
                            <a:schemeClr val="tx1"/>
                          </a:solidFill>
                          <a:effectLst/>
                          <a:latin typeface="+mn-ea"/>
                          <a:ea typeface="+mn-ea"/>
                          <a:cs typeface="+mn-cs"/>
                        </a:rPr>
                        <a:t>)</a:t>
                      </a:r>
                    </a:p>
                    <a:p>
                      <a:pPr marL="342900" indent="-342900" latinLnBrk="1">
                        <a:buAutoNum type="arabicPeriod"/>
                      </a:pPr>
                      <a:r>
                        <a:rPr lang="en-US" altLang="ko-KR" sz="1600" b="0" kern="1200" dirty="0" smtClean="0">
                          <a:solidFill>
                            <a:schemeClr val="tx1"/>
                          </a:solidFill>
                          <a:effectLst/>
                          <a:latin typeface="+mn-ea"/>
                          <a:ea typeface="+mn-ea"/>
                          <a:cs typeface="+mn-cs"/>
                        </a:rPr>
                        <a:t>“Edit </a:t>
                      </a:r>
                      <a:r>
                        <a:rPr lang="en-US" altLang="ko-KR" sz="1600" b="0" kern="1200" dirty="0" err="1" smtClean="0">
                          <a:solidFill>
                            <a:schemeClr val="tx1"/>
                          </a:solidFill>
                          <a:effectLst/>
                          <a:latin typeface="+mn-ea"/>
                          <a:ea typeface="+mn-ea"/>
                          <a:cs typeface="+mn-cs"/>
                        </a:rPr>
                        <a:t>Ascii</a:t>
                      </a:r>
                      <a:r>
                        <a:rPr lang="en-US" altLang="ko-KR" sz="1600" b="0" kern="1200" dirty="0" smtClean="0">
                          <a:solidFill>
                            <a:schemeClr val="tx1"/>
                          </a:solidFill>
                          <a:effectLst/>
                          <a:latin typeface="+mn-ea"/>
                          <a:ea typeface="+mn-ea"/>
                          <a:cs typeface="+mn-cs"/>
                        </a:rPr>
                        <a:t> file” </a:t>
                      </a:r>
                      <a:r>
                        <a:rPr lang="ko-KR" altLang="en-US" sz="1600" b="0" kern="1200" dirty="0" smtClean="0">
                          <a:solidFill>
                            <a:schemeClr val="tx1"/>
                          </a:solidFill>
                          <a:effectLst/>
                          <a:latin typeface="+mn-ea"/>
                          <a:ea typeface="+mn-ea"/>
                          <a:cs typeface="+mn-cs"/>
                        </a:rPr>
                        <a:t>창에서</a:t>
                      </a:r>
                      <a:r>
                        <a:rPr lang="en-US" altLang="ko-KR" sz="1600" b="0" kern="1200" dirty="0" smtClean="0">
                          <a:solidFill>
                            <a:schemeClr val="tx1"/>
                          </a:solidFill>
                          <a:effectLst/>
                          <a:latin typeface="+mn-ea"/>
                          <a:ea typeface="+mn-ea"/>
                          <a:cs typeface="+mn-cs"/>
                        </a:rPr>
                        <a:t> ENTER </a:t>
                      </a:r>
                      <a:r>
                        <a:rPr lang="ko-KR" altLang="en-US" sz="1600" b="0" kern="1200" dirty="0" smtClean="0">
                          <a:solidFill>
                            <a:schemeClr val="tx1"/>
                          </a:solidFill>
                          <a:effectLst/>
                          <a:latin typeface="+mn-ea"/>
                          <a:ea typeface="+mn-ea"/>
                          <a:cs typeface="+mn-cs"/>
                        </a:rPr>
                        <a:t>누르고 아래와 같이 </a:t>
                      </a:r>
                      <a:r>
                        <a:rPr lang="en-US" altLang="ko-KR" sz="1600" b="0" kern="1200" dirty="0" smtClean="0">
                          <a:solidFill>
                            <a:schemeClr val="tx1"/>
                          </a:solidFill>
                          <a:effectLst/>
                          <a:latin typeface="+mn-ea"/>
                          <a:ea typeface="+mn-ea"/>
                          <a:cs typeface="+mn-cs"/>
                        </a:rPr>
                        <a:t>FILE</a:t>
                      </a:r>
                      <a:r>
                        <a:rPr lang="ko-KR" altLang="en-US" sz="1600" b="0" kern="1200" dirty="0" smtClean="0">
                          <a:solidFill>
                            <a:schemeClr val="tx1"/>
                          </a:solidFill>
                          <a:effectLst/>
                          <a:latin typeface="+mn-ea"/>
                          <a:ea typeface="+mn-ea"/>
                          <a:cs typeface="+mn-cs"/>
                        </a:rPr>
                        <a:t>을 편집 후</a:t>
                      </a:r>
                      <a:r>
                        <a:rPr lang="en-US" altLang="ko-KR" sz="1600" b="0" kern="1200" dirty="0" smtClean="0">
                          <a:solidFill>
                            <a:schemeClr val="tx1"/>
                          </a:solidFill>
                          <a:effectLst/>
                          <a:latin typeface="+mn-ea"/>
                          <a:ea typeface="+mn-ea"/>
                          <a:cs typeface="+mn-cs"/>
                        </a:rPr>
                        <a:t> F9(Save &amp; Quit) </a:t>
                      </a:r>
                      <a:r>
                        <a:rPr lang="ko-KR" altLang="en-US" sz="1600" b="0" kern="1200" dirty="0" smtClean="0">
                          <a:solidFill>
                            <a:schemeClr val="tx1"/>
                          </a:solidFill>
                          <a:effectLst/>
                          <a:latin typeface="+mn-ea"/>
                          <a:ea typeface="+mn-ea"/>
                          <a:cs typeface="+mn-cs"/>
                        </a:rPr>
                        <a:t>누른 후</a:t>
                      </a:r>
                      <a:r>
                        <a:rPr lang="en-US" altLang="ko-KR" sz="1600" b="0" kern="1200" dirty="0" smtClean="0">
                          <a:solidFill>
                            <a:schemeClr val="tx1"/>
                          </a:solidFill>
                          <a:effectLst/>
                          <a:latin typeface="+mn-ea"/>
                          <a:ea typeface="+mn-ea"/>
                          <a:cs typeface="+mn-cs"/>
                        </a:rPr>
                        <a:t/>
                      </a:r>
                      <a:br>
                        <a:rPr lang="en-US" altLang="ko-KR" sz="1600" b="0" kern="1200" dirty="0" smtClean="0">
                          <a:solidFill>
                            <a:schemeClr val="tx1"/>
                          </a:solidFill>
                          <a:effectLst/>
                          <a:latin typeface="+mn-ea"/>
                          <a:ea typeface="+mn-ea"/>
                          <a:cs typeface="+mn-cs"/>
                        </a:rPr>
                      </a:br>
                      <a:r>
                        <a:rPr lang="ko-KR" altLang="en-US" sz="1600" b="0" kern="1200" dirty="0" smtClean="0">
                          <a:solidFill>
                            <a:schemeClr val="tx1"/>
                          </a:solidFill>
                          <a:effectLst/>
                          <a:latin typeface="+mn-ea"/>
                          <a:ea typeface="+mn-ea"/>
                          <a:cs typeface="+mn-cs"/>
                        </a:rPr>
                        <a:t>파일을 저장한다</a:t>
                      </a: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342900" indent="-342900" latinLnBrk="1">
                        <a:buAutoNum type="arabicPeriod"/>
                      </a:pPr>
                      <a:r>
                        <a:rPr lang="en-US" altLang="ko-KR" sz="1600" b="0" kern="1200" dirty="0" smtClean="0">
                          <a:solidFill>
                            <a:schemeClr val="tx1"/>
                          </a:solidFill>
                          <a:effectLst/>
                          <a:latin typeface="+mn-ea"/>
                          <a:ea typeface="+mn-ea"/>
                          <a:cs typeface="+mn-cs"/>
                        </a:rPr>
                        <a:t>F10 </a:t>
                      </a:r>
                      <a:r>
                        <a:rPr lang="ko-KR" altLang="en-US" sz="1600" b="0" kern="1200" dirty="0" smtClean="0">
                          <a:solidFill>
                            <a:schemeClr val="tx1"/>
                          </a:solidFill>
                          <a:effectLst/>
                          <a:latin typeface="+mn-ea"/>
                          <a:ea typeface="+mn-ea"/>
                          <a:cs typeface="+mn-cs"/>
                        </a:rPr>
                        <a:t>누르고 빠져 나간 후 </a:t>
                      </a:r>
                      <a:r>
                        <a:rPr lang="en-US" altLang="ko-KR" sz="1600" b="0" kern="1200" dirty="0" smtClean="0">
                          <a:solidFill>
                            <a:schemeClr val="tx1"/>
                          </a:solidFill>
                          <a:effectLst/>
                          <a:latin typeface="+mn-ea"/>
                          <a:ea typeface="+mn-ea"/>
                          <a:cs typeface="+mn-cs"/>
                        </a:rPr>
                        <a:t>Transmit </a:t>
                      </a:r>
                      <a:r>
                        <a:rPr lang="ko-KR" altLang="en-US" sz="1600" b="0" kern="1200" dirty="0" smtClean="0">
                          <a:solidFill>
                            <a:schemeClr val="tx1"/>
                          </a:solidFill>
                          <a:effectLst/>
                          <a:latin typeface="+mn-ea"/>
                          <a:ea typeface="+mn-ea"/>
                          <a:cs typeface="+mn-cs"/>
                        </a:rPr>
                        <a:t>선택 후 </a:t>
                      </a:r>
                      <a:r>
                        <a:rPr lang="en-US" altLang="ko-KR" sz="1600" b="0" kern="1200" dirty="0" smtClean="0">
                          <a:solidFill>
                            <a:schemeClr val="tx1"/>
                          </a:solidFill>
                          <a:effectLst/>
                          <a:latin typeface="+mn-ea"/>
                          <a:ea typeface="+mn-ea"/>
                          <a:cs typeface="+mn-cs"/>
                        </a:rPr>
                        <a:t>ENTER</a:t>
                      </a:r>
                    </a:p>
                    <a:p>
                      <a:pPr marL="342900" indent="-342900" latinLnBrk="1">
                        <a:buAutoNum type="arabicPeriod"/>
                      </a:pPr>
                      <a:r>
                        <a:rPr lang="en-US" altLang="ko-KR" sz="1600" b="0" kern="1200" dirty="0" smtClean="0">
                          <a:solidFill>
                            <a:schemeClr val="tx1"/>
                          </a:solidFill>
                          <a:effectLst/>
                          <a:latin typeface="+mn-ea"/>
                          <a:ea typeface="+mn-ea"/>
                          <a:cs typeface="+mn-cs"/>
                        </a:rPr>
                        <a:t>E-mail (</a:t>
                      </a:r>
                      <a:r>
                        <a:rPr lang="ko-KR" altLang="en-US" sz="1600" b="0" kern="1200" dirty="0" smtClean="0">
                          <a:solidFill>
                            <a:schemeClr val="tx1"/>
                          </a:solidFill>
                          <a:effectLst/>
                          <a:latin typeface="+mn-ea"/>
                          <a:ea typeface="+mn-ea"/>
                          <a:cs typeface="+mn-cs"/>
                        </a:rPr>
                        <a:t>구형인 경우 </a:t>
                      </a:r>
                      <a:r>
                        <a:rPr lang="en-US" altLang="ko-KR" sz="1600" b="0" kern="1200" dirty="0" smtClean="0">
                          <a:solidFill>
                            <a:schemeClr val="tx1"/>
                          </a:solidFill>
                          <a:effectLst/>
                          <a:latin typeface="+mn-ea"/>
                          <a:ea typeface="+mn-ea"/>
                          <a:cs typeface="+mn-cs"/>
                        </a:rPr>
                        <a:t>Special Access code) </a:t>
                      </a:r>
                      <a:r>
                        <a:rPr lang="ko-KR" altLang="en-US" sz="1600" b="0" kern="1200" dirty="0" smtClean="0">
                          <a:solidFill>
                            <a:schemeClr val="tx1"/>
                          </a:solidFill>
                          <a:effectLst/>
                          <a:latin typeface="+mn-ea"/>
                          <a:ea typeface="+mn-ea"/>
                          <a:cs typeface="+mn-cs"/>
                        </a:rPr>
                        <a:t>선택 후 </a:t>
                      </a:r>
                      <a:r>
                        <a:rPr lang="en-US" altLang="ko-KR" sz="1600" b="0" kern="1200" dirty="0" smtClean="0">
                          <a:solidFill>
                            <a:schemeClr val="tx1"/>
                          </a:solidFill>
                          <a:effectLst/>
                          <a:latin typeface="+mn-ea"/>
                          <a:ea typeface="+mn-ea"/>
                          <a:cs typeface="+mn-cs"/>
                        </a:rPr>
                        <a:t>ENTER</a:t>
                      </a:r>
                    </a:p>
                    <a:p>
                      <a:pPr marL="342900" indent="-342900" latinLnBrk="1">
                        <a:buAutoNum type="arabicPeriod"/>
                      </a:pPr>
                      <a:r>
                        <a:rPr lang="en-US" altLang="ko-KR" sz="1600" b="0" kern="1200" dirty="0" smtClean="0">
                          <a:solidFill>
                            <a:schemeClr val="tx1"/>
                          </a:solidFill>
                          <a:effectLst/>
                          <a:latin typeface="+mn-ea"/>
                          <a:ea typeface="+mn-ea"/>
                          <a:cs typeface="+mn-cs"/>
                        </a:rPr>
                        <a:t>Special access code : 28 (LES</a:t>
                      </a:r>
                      <a:r>
                        <a:rPr lang="ko-KR" altLang="en-US" sz="1600" b="0" kern="1200" dirty="0" smtClean="0">
                          <a:solidFill>
                            <a:schemeClr val="tx1"/>
                          </a:solidFill>
                          <a:effectLst/>
                          <a:latin typeface="+mn-ea"/>
                          <a:ea typeface="+mn-ea"/>
                          <a:cs typeface="+mn-cs"/>
                        </a:rPr>
                        <a:t>에 따라 다름</a:t>
                      </a:r>
                      <a:r>
                        <a:rPr lang="en-US" altLang="ko-KR" sz="1600" b="0" kern="1200" dirty="0" smtClean="0">
                          <a:solidFill>
                            <a:schemeClr val="tx1"/>
                          </a:solidFill>
                          <a:effectLst/>
                          <a:latin typeface="+mn-ea"/>
                          <a:ea typeface="+mn-ea"/>
                          <a:cs typeface="+mn-cs"/>
                        </a:rPr>
                        <a:t>), </a:t>
                      </a:r>
                      <a:r>
                        <a:rPr lang="ko-KR" altLang="en-US" sz="1600" b="0" kern="1200" dirty="0" err="1" smtClean="0">
                          <a:solidFill>
                            <a:schemeClr val="tx1"/>
                          </a:solidFill>
                          <a:effectLst/>
                          <a:latin typeface="+mn-ea"/>
                          <a:ea typeface="+mn-ea"/>
                          <a:cs typeface="+mn-cs"/>
                        </a:rPr>
                        <a:t>지구국</a:t>
                      </a:r>
                      <a:r>
                        <a:rPr lang="ko-KR" altLang="en-US" sz="1600" b="0" kern="1200" dirty="0" smtClean="0">
                          <a:solidFill>
                            <a:schemeClr val="tx1"/>
                          </a:solidFill>
                          <a:effectLst/>
                          <a:latin typeface="+mn-ea"/>
                          <a:ea typeface="+mn-ea"/>
                          <a:cs typeface="+mn-cs"/>
                        </a:rPr>
                        <a:t> </a:t>
                      </a:r>
                      <a:r>
                        <a:rPr lang="en-US" altLang="ko-KR" sz="1600" b="0" kern="1200" dirty="0" smtClean="0">
                          <a:solidFill>
                            <a:schemeClr val="tx1"/>
                          </a:solidFill>
                          <a:effectLst/>
                          <a:latin typeface="+mn-ea"/>
                          <a:ea typeface="+mn-ea"/>
                          <a:cs typeface="+mn-cs"/>
                        </a:rPr>
                        <a:t>: Telenor Norway (</a:t>
                      </a:r>
                      <a:r>
                        <a:rPr lang="ko-KR" altLang="en-US" sz="1600" b="0" kern="1200" dirty="0" smtClean="0">
                          <a:solidFill>
                            <a:schemeClr val="tx1"/>
                          </a:solidFill>
                          <a:effectLst/>
                          <a:latin typeface="+mn-ea"/>
                          <a:ea typeface="+mn-ea"/>
                          <a:cs typeface="+mn-cs"/>
                        </a:rPr>
                        <a:t>회사 지정 통신사 선택</a:t>
                      </a:r>
                      <a:r>
                        <a:rPr lang="en-US" altLang="ko-KR" sz="1600" b="0" kern="1200" dirty="0" smtClean="0">
                          <a:solidFill>
                            <a:schemeClr val="tx1"/>
                          </a:solidFill>
                          <a:effectLst/>
                          <a:latin typeface="+mn-ea"/>
                          <a:ea typeface="+mn-ea"/>
                          <a:cs typeface="+mn-cs"/>
                        </a:rPr>
                        <a:t>) </a:t>
                      </a:r>
                    </a:p>
                    <a:p>
                      <a:pPr marL="342900" indent="-342900" latinLnBrk="1">
                        <a:buAutoNum type="arabicPeriod"/>
                      </a:pPr>
                      <a:r>
                        <a:rPr lang="ko-KR" altLang="en-US" sz="1600" b="0" kern="1200" dirty="0" smtClean="0">
                          <a:solidFill>
                            <a:schemeClr val="tx1"/>
                          </a:solidFill>
                          <a:effectLst/>
                          <a:latin typeface="+mn-ea"/>
                          <a:ea typeface="+mn-ea"/>
                          <a:cs typeface="+mn-cs"/>
                        </a:rPr>
                        <a:t>송신 파일을 확인 후 </a:t>
                      </a:r>
                      <a:r>
                        <a:rPr lang="en-US" altLang="ko-KR" sz="1600" b="0" kern="1200" dirty="0" smtClean="0">
                          <a:solidFill>
                            <a:schemeClr val="tx1"/>
                          </a:solidFill>
                          <a:effectLst/>
                          <a:latin typeface="+mn-ea"/>
                          <a:ea typeface="+mn-ea"/>
                          <a:cs typeface="+mn-cs"/>
                        </a:rPr>
                        <a:t>F1</a:t>
                      </a:r>
                      <a:r>
                        <a:rPr lang="ko-KR" altLang="en-US" sz="1600" b="0" kern="1200" dirty="0" smtClean="0">
                          <a:solidFill>
                            <a:schemeClr val="tx1"/>
                          </a:solidFill>
                          <a:effectLst/>
                          <a:latin typeface="+mn-ea"/>
                          <a:ea typeface="+mn-ea"/>
                          <a:cs typeface="+mn-cs"/>
                        </a:rPr>
                        <a:t>을 누르면 전송되고 </a:t>
                      </a:r>
                      <a:r>
                        <a:rPr lang="en-US" altLang="ko-KR" sz="1600" b="0" kern="1200" dirty="0" smtClean="0">
                          <a:solidFill>
                            <a:schemeClr val="tx1"/>
                          </a:solidFill>
                          <a:effectLst/>
                          <a:latin typeface="+mn-ea"/>
                          <a:ea typeface="+mn-ea"/>
                          <a:cs typeface="+mn-cs"/>
                        </a:rPr>
                        <a:t>Delivery confirmation</a:t>
                      </a:r>
                      <a:r>
                        <a:rPr lang="ko-KR" altLang="en-US" sz="1600" b="0" kern="1200" dirty="0" smtClean="0">
                          <a:solidFill>
                            <a:schemeClr val="tx1"/>
                          </a:solidFill>
                          <a:effectLst/>
                          <a:latin typeface="+mn-ea"/>
                          <a:ea typeface="+mn-ea"/>
                          <a:cs typeface="+mn-cs"/>
                        </a:rPr>
                        <a:t>이 오면 전송 완료</a:t>
                      </a:r>
                      <a:endParaRPr lang="en-US" altLang="ko-KR" sz="1600" b="0" kern="1200" dirty="0" smtClean="0">
                        <a:solidFill>
                          <a:schemeClr val="tx1"/>
                        </a:solidFill>
                        <a:effectLst/>
                        <a:latin typeface="+mn-ea"/>
                        <a:ea typeface="+mn-ea"/>
                        <a:cs typeface="+mn-cs"/>
                      </a:endParaRPr>
                    </a:p>
                    <a:p>
                      <a:pPr marL="342900" indent="-342900" latinLnBrk="1">
                        <a:buAutoNum type="arabicPeriod"/>
                      </a:pPr>
                      <a:endParaRPr lang="en-US" altLang="ko-KR" sz="1600" b="0" kern="1200" dirty="0" smtClean="0">
                        <a:solidFill>
                          <a:schemeClr val="tx1"/>
                        </a:solidFill>
                        <a:effectLst/>
                        <a:latin typeface="+mn-ea"/>
                        <a:ea typeface="+mn-ea"/>
                        <a:cs typeface="+mn-cs"/>
                      </a:endParaRPr>
                    </a:p>
                    <a:p>
                      <a:pPr marL="0" indent="0" latinLnBrk="1">
                        <a:buNone/>
                      </a:pPr>
                      <a:r>
                        <a:rPr lang="en-US" altLang="ko-KR" sz="1600" b="0" kern="1200" dirty="0" smtClean="0">
                          <a:solidFill>
                            <a:schemeClr val="tx1"/>
                          </a:solidFill>
                          <a:effectLst/>
                          <a:latin typeface="맑은 고딕" panose="020B0503020000020004" pitchFamily="50" charset="-127"/>
                          <a:ea typeface="맑은 고딕" panose="020B0503020000020004" pitchFamily="50" charset="-127"/>
                          <a:cs typeface="+mn-cs"/>
                        </a:rPr>
                        <a:t>※ </a:t>
                      </a:r>
                      <a:r>
                        <a:rPr lang="ko-KR" altLang="en-US" sz="1600" b="0" kern="1200" dirty="0" smtClean="0">
                          <a:solidFill>
                            <a:schemeClr val="tx1"/>
                          </a:solidFill>
                          <a:effectLst/>
                          <a:latin typeface="+mn-ea"/>
                          <a:ea typeface="+mn-ea"/>
                          <a:cs typeface="+mn-cs"/>
                        </a:rPr>
                        <a:t>메일 </a:t>
                      </a:r>
                      <a:r>
                        <a:rPr lang="ko-KR" altLang="en-US" sz="1600" b="0" kern="1200" dirty="0" err="1" smtClean="0">
                          <a:solidFill>
                            <a:schemeClr val="tx1"/>
                          </a:solidFill>
                          <a:effectLst/>
                          <a:latin typeface="+mn-ea"/>
                          <a:ea typeface="+mn-ea"/>
                          <a:cs typeface="+mn-cs"/>
                        </a:rPr>
                        <a:t>전송시</a:t>
                      </a:r>
                      <a:r>
                        <a:rPr lang="ko-KR" altLang="en-US" sz="1600" b="0" kern="1200" dirty="0" smtClean="0">
                          <a:solidFill>
                            <a:schemeClr val="tx1"/>
                          </a:solidFill>
                          <a:effectLst/>
                          <a:latin typeface="+mn-ea"/>
                          <a:ea typeface="+mn-ea"/>
                          <a:cs typeface="+mn-cs"/>
                        </a:rPr>
                        <a:t> </a:t>
                      </a:r>
                      <a:r>
                        <a:rPr lang="en-US" altLang="ko-KR" sz="1600" b="0" kern="1200" dirty="0" smtClean="0">
                          <a:solidFill>
                            <a:schemeClr val="tx1"/>
                          </a:solidFill>
                          <a:effectLst/>
                          <a:latin typeface="+mn-ea"/>
                          <a:ea typeface="+mn-ea"/>
                          <a:cs typeface="+mn-cs"/>
                        </a:rPr>
                        <a:t>Ia5 </a:t>
                      </a:r>
                      <a:r>
                        <a:rPr lang="ko-KR" altLang="en-US" sz="1600" b="0" kern="1200" dirty="0" smtClean="0">
                          <a:solidFill>
                            <a:schemeClr val="tx1"/>
                          </a:solidFill>
                          <a:effectLst/>
                          <a:latin typeface="+mn-ea"/>
                          <a:ea typeface="+mn-ea"/>
                          <a:cs typeface="+mn-cs"/>
                        </a:rPr>
                        <a:t>선택함</a:t>
                      </a:r>
                      <a:r>
                        <a:rPr lang="en-US" altLang="ko-KR" sz="1600" b="0" kern="1200" dirty="0" smtClean="0">
                          <a:solidFill>
                            <a:schemeClr val="tx1"/>
                          </a:solidFill>
                          <a:effectLst/>
                          <a:latin typeface="+mn-ea"/>
                          <a:ea typeface="+mn-ea"/>
                          <a:cs typeface="+mn-cs"/>
                        </a:rPr>
                        <a:t>. Ia5</a:t>
                      </a:r>
                      <a:r>
                        <a:rPr lang="ko-KR" altLang="en-US" sz="1600" b="0" kern="1200" dirty="0" smtClean="0">
                          <a:solidFill>
                            <a:schemeClr val="tx1"/>
                          </a:solidFill>
                          <a:effectLst/>
                          <a:latin typeface="+mn-ea"/>
                          <a:ea typeface="+mn-ea"/>
                          <a:cs typeface="+mn-cs"/>
                        </a:rPr>
                        <a:t>는 </a:t>
                      </a:r>
                      <a:r>
                        <a:rPr lang="en-US" altLang="ko-KR" sz="1600" b="0" kern="1200" dirty="0" smtClean="0">
                          <a:solidFill>
                            <a:schemeClr val="tx1"/>
                          </a:solidFill>
                          <a:effectLst/>
                          <a:latin typeface="+mn-ea"/>
                          <a:ea typeface="+mn-ea"/>
                          <a:cs typeface="+mn-cs"/>
                        </a:rPr>
                        <a:t>International Alphabet</a:t>
                      </a:r>
                      <a:r>
                        <a:rPr lang="ko-KR" altLang="en-US" sz="1600" b="0" kern="1200" dirty="0" smtClean="0">
                          <a:solidFill>
                            <a:schemeClr val="tx1"/>
                          </a:solidFill>
                          <a:effectLst/>
                          <a:latin typeface="+mn-ea"/>
                          <a:ea typeface="+mn-ea"/>
                          <a:cs typeface="+mn-cs"/>
                        </a:rPr>
                        <a:t>으로 미국 버전인 </a:t>
                      </a:r>
                      <a:r>
                        <a:rPr lang="en-US" altLang="ko-KR" sz="1600" b="0" kern="1200" dirty="0" smtClean="0">
                          <a:solidFill>
                            <a:schemeClr val="tx1"/>
                          </a:solidFill>
                          <a:effectLst/>
                          <a:latin typeface="+mn-ea"/>
                          <a:ea typeface="+mn-ea"/>
                          <a:cs typeface="+mn-cs"/>
                        </a:rPr>
                        <a:t>ASCII</a:t>
                      </a:r>
                      <a:r>
                        <a:rPr lang="ko-KR" altLang="en-US" sz="1600" b="0" kern="1200" dirty="0" smtClean="0">
                          <a:solidFill>
                            <a:schemeClr val="tx1"/>
                          </a:solidFill>
                          <a:effectLst/>
                          <a:latin typeface="+mn-ea"/>
                          <a:ea typeface="+mn-ea"/>
                          <a:cs typeface="+mn-cs"/>
                        </a:rPr>
                        <a:t>에 해당됨</a:t>
                      </a:r>
                      <a:endParaRPr lang="en-US" altLang="ko-KR" sz="1600" b="0" kern="1200" dirty="0" smtClean="0">
                        <a:solidFill>
                          <a:schemeClr val="tx1"/>
                        </a:solidFill>
                        <a:effectLst/>
                        <a:latin typeface="+mn-ea"/>
                        <a:ea typeface="+mn-ea"/>
                        <a:cs typeface="+mn-cs"/>
                      </a:endParaRPr>
                    </a:p>
                    <a:p>
                      <a:pPr marL="0" indent="0" latinLnBrk="1">
                        <a:buNone/>
                      </a:pPr>
                      <a:r>
                        <a:rPr lang="en-US" altLang="ko-KR" sz="1600" b="0" kern="1200" dirty="0" smtClean="0">
                          <a:solidFill>
                            <a:schemeClr val="tx1"/>
                          </a:solidFill>
                          <a:effectLst/>
                          <a:latin typeface="+mn-ea"/>
                          <a:ea typeface="+mn-ea"/>
                          <a:cs typeface="+mn-cs"/>
                        </a:rPr>
                        <a:t>    ITA5</a:t>
                      </a:r>
                      <a:r>
                        <a:rPr lang="ko-KR" altLang="en-US" sz="1600" b="0" kern="1200" dirty="0" smtClean="0">
                          <a:solidFill>
                            <a:schemeClr val="tx1"/>
                          </a:solidFill>
                          <a:effectLst/>
                          <a:latin typeface="+mn-ea"/>
                          <a:ea typeface="+mn-ea"/>
                          <a:cs typeface="+mn-cs"/>
                        </a:rPr>
                        <a:t>는 </a:t>
                      </a:r>
                      <a:r>
                        <a:rPr lang="en-US" altLang="ko-KR" sz="1600" b="0" kern="1200" dirty="0" smtClean="0">
                          <a:solidFill>
                            <a:schemeClr val="tx1"/>
                          </a:solidFill>
                          <a:effectLst/>
                          <a:latin typeface="+mn-ea"/>
                          <a:ea typeface="+mn-ea"/>
                          <a:cs typeface="+mn-cs"/>
                        </a:rPr>
                        <a:t>International Telegraph Alphabet</a:t>
                      </a:r>
                      <a:r>
                        <a:rPr lang="ko-KR" altLang="en-US" sz="1600" b="0" kern="1200" dirty="0" smtClean="0">
                          <a:solidFill>
                            <a:schemeClr val="tx1"/>
                          </a:solidFill>
                          <a:effectLst/>
                          <a:latin typeface="+mn-ea"/>
                          <a:ea typeface="+mn-ea"/>
                          <a:cs typeface="+mn-cs"/>
                        </a:rPr>
                        <a:t>으로 </a:t>
                      </a:r>
                      <a:r>
                        <a:rPr lang="en-US" altLang="ko-KR" sz="1600" b="0" kern="1200" dirty="0" smtClean="0">
                          <a:solidFill>
                            <a:schemeClr val="tx1"/>
                          </a:solidFill>
                          <a:effectLst/>
                          <a:latin typeface="+mn-ea"/>
                          <a:ea typeface="+mn-ea"/>
                          <a:cs typeface="+mn-cs"/>
                        </a:rPr>
                        <a:t>Telex </a:t>
                      </a:r>
                      <a:r>
                        <a:rPr lang="ko-KR" altLang="en-US" sz="1600" b="0" kern="1200" dirty="0" err="1" smtClean="0">
                          <a:solidFill>
                            <a:schemeClr val="tx1"/>
                          </a:solidFill>
                          <a:effectLst/>
                          <a:latin typeface="+mn-ea"/>
                          <a:ea typeface="+mn-ea"/>
                          <a:cs typeface="+mn-cs"/>
                        </a:rPr>
                        <a:t>전송시</a:t>
                      </a:r>
                      <a:r>
                        <a:rPr lang="ko-KR" altLang="en-US" sz="1600" b="0" kern="1200" dirty="0" smtClean="0">
                          <a:solidFill>
                            <a:schemeClr val="tx1"/>
                          </a:solidFill>
                          <a:effectLst/>
                          <a:latin typeface="+mn-ea"/>
                          <a:ea typeface="+mn-ea"/>
                          <a:cs typeface="+mn-cs"/>
                        </a:rPr>
                        <a:t> 선택함 </a:t>
                      </a:r>
                      <a:endParaRPr lang="en-US" altLang="ko-KR"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1827704244"/>
              </p:ext>
            </p:extLst>
          </p:nvPr>
        </p:nvGraphicFramePr>
        <p:xfrm>
          <a:off x="522164" y="1044327"/>
          <a:ext cx="9768285" cy="37514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369671">
                <a:tc>
                  <a:txBody>
                    <a:bodyPr/>
                    <a:lstStyle/>
                    <a:p>
                      <a:pPr latinLnBrk="1"/>
                      <a:r>
                        <a:rPr lang="en-US" altLang="ko-KR" sz="1800" b="1" dirty="0" smtClean="0">
                          <a:solidFill>
                            <a:schemeClr val="tx1"/>
                          </a:solidFill>
                          <a:latin typeface="+mn-ea"/>
                          <a:ea typeface="+mn-ea"/>
                        </a:rPr>
                        <a:t>JRC – JUE87</a:t>
                      </a:r>
                      <a:endParaRPr lang="ko-KR" altLang="en-US" sz="1800" b="1"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 name="표 1"/>
          <p:cNvGraphicFramePr>
            <a:graphicFrameLocks noGrp="1"/>
          </p:cNvGraphicFramePr>
          <p:nvPr>
            <p:extLst>
              <p:ext uri="{D42A27DB-BD31-4B8C-83A1-F6EECF244321}">
                <p14:modId xmlns:p14="http://schemas.microsoft.com/office/powerpoint/2010/main" val="2007123329"/>
              </p:ext>
            </p:extLst>
          </p:nvPr>
        </p:nvGraphicFramePr>
        <p:xfrm>
          <a:off x="1026220" y="2556495"/>
          <a:ext cx="7128933" cy="2783056"/>
        </p:xfrm>
        <a:graphic>
          <a:graphicData uri="http://schemas.openxmlformats.org/drawingml/2006/table">
            <a:tbl>
              <a:tblPr firstRow="1" bandRow="1">
                <a:tableStyleId>{5C22544A-7EE6-4342-B048-85BDC9FD1C3A}</a:tableStyleId>
              </a:tblPr>
              <a:tblGrid>
                <a:gridCol w="7128933">
                  <a:extLst>
                    <a:ext uri="{9D8B030D-6E8A-4147-A177-3AD203B41FA5}">
                      <a16:colId xmlns:a16="http://schemas.microsoft.com/office/drawing/2014/main" val="20000"/>
                    </a:ext>
                  </a:extLst>
                </a:gridCol>
              </a:tblGrid>
              <a:tr h="1982731">
                <a:tc>
                  <a:txBody>
                    <a:bodyPr/>
                    <a:lstStyle/>
                    <a:p>
                      <a:pPr latinLnBrk="1"/>
                      <a:r>
                        <a:rPr lang="en-US" altLang="ko-KR" sz="1600" b="0" dirty="0" smtClean="0">
                          <a:solidFill>
                            <a:schemeClr val="tx1"/>
                          </a:solidFill>
                          <a:latin typeface="+mn-ea"/>
                          <a:ea typeface="+mn-ea"/>
                        </a:rPr>
                        <a:t>TO:aaaaa@hmm21.com</a:t>
                      </a:r>
                    </a:p>
                    <a:p>
                      <a:pPr latinLnBrk="1"/>
                      <a:r>
                        <a:rPr lang="en-US" altLang="ko-KR" sz="1600" b="0" dirty="0" smtClean="0">
                          <a:solidFill>
                            <a:schemeClr val="tx1"/>
                          </a:solidFill>
                          <a:latin typeface="+mn-ea"/>
                          <a:ea typeface="+mn-ea"/>
                        </a:rPr>
                        <a:t>CC:bbbbb@hmm21.com</a:t>
                      </a:r>
                    </a:p>
                    <a:p>
                      <a:pPr latinLnBrk="1"/>
                      <a:r>
                        <a:rPr lang="en-US" altLang="ko-KR" sz="1600" b="0" dirty="0" smtClean="0">
                          <a:solidFill>
                            <a:schemeClr val="tx1"/>
                          </a:solidFill>
                          <a:latin typeface="+mn-ea"/>
                          <a:ea typeface="+mn-ea"/>
                        </a:rPr>
                        <a:t>FM:HOS Training Center</a:t>
                      </a:r>
                    </a:p>
                    <a:p>
                      <a:pPr latinLnBrk="1"/>
                      <a:r>
                        <a:rPr lang="en-US" altLang="ko-KR" sz="1600" b="0" dirty="0" smtClean="0">
                          <a:solidFill>
                            <a:schemeClr val="tx1"/>
                          </a:solidFill>
                          <a:latin typeface="+mn-ea"/>
                          <a:ea typeface="+mn-ea"/>
                        </a:rPr>
                        <a:t>SUBJ: Test </a:t>
                      </a:r>
                    </a:p>
                    <a:p>
                      <a:pPr latinLnBrk="1"/>
                      <a:endParaRPr lang="en-US" altLang="ko-KR" sz="1600" b="0" dirty="0" smtClean="0">
                        <a:solidFill>
                          <a:schemeClr val="tx1"/>
                        </a:solidFill>
                        <a:latin typeface="+mn-ea"/>
                        <a:ea typeface="+mn-ea"/>
                      </a:endParaRPr>
                    </a:p>
                    <a:p>
                      <a:pPr latinLnBrk="1"/>
                      <a:r>
                        <a:rPr lang="en-US" altLang="ko-KR" sz="1600" b="0" dirty="0" smtClean="0">
                          <a:solidFill>
                            <a:schemeClr val="tx1"/>
                          </a:solidFill>
                          <a:latin typeface="+mn-ea"/>
                          <a:ea typeface="+mn-ea"/>
                        </a:rPr>
                        <a:t>This</a:t>
                      </a:r>
                      <a:r>
                        <a:rPr lang="ko-KR" altLang="en-US" sz="1600" b="0" dirty="0" smtClean="0">
                          <a:solidFill>
                            <a:schemeClr val="tx1"/>
                          </a:solidFill>
                          <a:latin typeface="+mn-ea"/>
                          <a:ea typeface="+mn-ea"/>
                        </a:rPr>
                        <a:t> </a:t>
                      </a:r>
                      <a:r>
                        <a:rPr lang="en-US" altLang="ko-KR" sz="1600" b="0" dirty="0" smtClean="0">
                          <a:solidFill>
                            <a:schemeClr val="tx1"/>
                          </a:solidFill>
                          <a:latin typeface="+mn-ea"/>
                          <a:ea typeface="+mn-ea"/>
                        </a:rPr>
                        <a:t>is a test message</a:t>
                      </a:r>
                    </a:p>
                    <a:p>
                      <a:pPr latinLnBrk="1"/>
                      <a:endParaRPr lang="en-US" altLang="ko-KR" sz="1600" b="0" dirty="0" smtClean="0">
                        <a:solidFill>
                          <a:schemeClr val="tx1"/>
                        </a:solidFill>
                        <a:latin typeface="+mn-ea"/>
                        <a:ea typeface="+mn-ea"/>
                      </a:endParaRPr>
                    </a:p>
                    <a:p>
                      <a:pPr latinLnBrk="1"/>
                      <a:r>
                        <a:rPr lang="en-US" altLang="ko-KR" sz="1600" b="0" dirty="0" smtClean="0">
                          <a:solidFill>
                            <a:schemeClr val="tx1"/>
                          </a:solidFill>
                          <a:latin typeface="+mn-ea"/>
                          <a:ea typeface="+mn-ea"/>
                        </a:rPr>
                        <a:t>Please acknowledge upon receipt</a:t>
                      </a:r>
                    </a:p>
                    <a:p>
                      <a:pPr latinLnBrk="1"/>
                      <a:endParaRPr lang="en-US" altLang="ko-KR" sz="1600" b="0" dirty="0" smtClean="0">
                        <a:solidFill>
                          <a:schemeClr val="tx1"/>
                        </a:solidFill>
                        <a:latin typeface="+mn-ea"/>
                        <a:ea typeface="+mn-ea"/>
                      </a:endParaRPr>
                    </a:p>
                    <a:p>
                      <a:pPr latinLnBrk="1"/>
                      <a:r>
                        <a:rPr lang="en-US" altLang="ko-KR" sz="1600" b="0" dirty="0" err="1" smtClean="0">
                          <a:solidFill>
                            <a:schemeClr val="tx1"/>
                          </a:solidFill>
                          <a:latin typeface="+mn-ea"/>
                          <a:ea typeface="+mn-ea"/>
                        </a:rPr>
                        <a:t>B.Rgds</a:t>
                      </a:r>
                      <a:r>
                        <a:rPr lang="en-US" altLang="ko-KR" sz="1600" b="0" dirty="0" smtClean="0">
                          <a:solidFill>
                            <a:schemeClr val="tx1"/>
                          </a:solidFill>
                          <a:latin typeface="+mn-ea"/>
                          <a:ea typeface="+mn-ea"/>
                        </a:rPr>
                        <a:t>/Master</a:t>
                      </a:r>
                    </a:p>
                    <a:p>
                      <a:pPr latinLnBrk="1"/>
                      <a:r>
                        <a:rPr lang="en-US" altLang="ko-KR" sz="1600" b="0" dirty="0" smtClean="0">
                          <a:solidFill>
                            <a:schemeClr val="tx1"/>
                          </a:solidFill>
                          <a:latin typeface="+mn-ea"/>
                          <a:ea typeface="+mn-ea"/>
                        </a:rPr>
                        <a:t>NNNN</a:t>
                      </a:r>
                      <a:endParaRPr lang="ko-KR" altLang="en-US" sz="1600" b="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119</a:t>
            </a:fld>
            <a:endParaRPr lang="ko-KR" altLang="en-US" dirty="0"/>
          </a:p>
        </p:txBody>
      </p:sp>
      <p:sp>
        <p:nvSpPr>
          <p:cNvPr id="8" name="직사각형 7"/>
          <p:cNvSpPr/>
          <p:nvPr/>
        </p:nvSpPr>
        <p:spPr>
          <a:xfrm>
            <a:off x="0" y="0"/>
            <a:ext cx="4034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9</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Inmarsat-C </a:t>
            </a:r>
            <a:r>
              <a:rPr lang="en-US" altLang="ko-KR" sz="2200" b="1" dirty="0" smtClean="0">
                <a:solidFill>
                  <a:schemeClr val="bg1"/>
                </a:solidFill>
                <a:latin typeface="+mn-ea"/>
                <a:ea typeface="+mn-ea"/>
              </a:rPr>
              <a:t> Mail </a:t>
            </a:r>
            <a:r>
              <a:rPr lang="ko-KR" altLang="en-US" sz="2200" b="1" dirty="0">
                <a:solidFill>
                  <a:schemeClr val="bg1"/>
                </a:solidFill>
                <a:latin typeface="+mn-ea"/>
                <a:ea typeface="+mn-ea"/>
              </a:rPr>
              <a:t>전송</a:t>
            </a:r>
          </a:p>
        </p:txBody>
      </p:sp>
    </p:spTree>
    <p:extLst>
      <p:ext uri="{BB962C8B-B14F-4D97-AF65-F5344CB8AC3E}">
        <p14:creationId xmlns:p14="http://schemas.microsoft.com/office/powerpoint/2010/main" val="30062238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6"/>
          <p:cNvSpPr>
            <a:spLocks noGrp="1"/>
          </p:cNvSpPr>
          <p:nvPr>
            <p:ph type="sldNum" sz="quarter" idx="4"/>
          </p:nvPr>
        </p:nvSpPr>
        <p:spPr>
          <a:prstGeom prst="rect">
            <a:avLst/>
          </a:prstGeom>
        </p:spPr>
        <p:txBody>
          <a:bodyPr/>
          <a:lstStyle/>
          <a:p>
            <a:fld id="{31095832-68CD-478A-AD98-E2BAD6DB9178}" type="slidenum">
              <a:rPr lang="ko-KR" altLang="en-US" smtClean="0"/>
              <a:pPr/>
              <a:t>12</a:t>
            </a:fld>
            <a:endParaRPr lang="ko-KR" altLang="en-US" dirty="0"/>
          </a:p>
        </p:txBody>
      </p:sp>
      <p:graphicFrame>
        <p:nvGraphicFramePr>
          <p:cNvPr id="2" name="표 1"/>
          <p:cNvGraphicFramePr>
            <a:graphicFrameLocks noGrp="1"/>
          </p:cNvGraphicFramePr>
          <p:nvPr>
            <p:extLst/>
          </p:nvPr>
        </p:nvGraphicFramePr>
        <p:xfrm>
          <a:off x="378147" y="900311"/>
          <a:ext cx="9937103" cy="3307080"/>
        </p:xfrm>
        <a:graphic>
          <a:graphicData uri="http://schemas.openxmlformats.org/drawingml/2006/table">
            <a:tbl>
              <a:tblPr firstRow="1" bandRow="1">
                <a:tableStyleId>{5C22544A-7EE6-4342-B048-85BDC9FD1C3A}</a:tableStyleId>
              </a:tblPr>
              <a:tblGrid>
                <a:gridCol w="2590207">
                  <a:extLst>
                    <a:ext uri="{9D8B030D-6E8A-4147-A177-3AD203B41FA5}">
                      <a16:colId xmlns:a16="http://schemas.microsoft.com/office/drawing/2014/main" val="3467346371"/>
                    </a:ext>
                  </a:extLst>
                </a:gridCol>
                <a:gridCol w="1836724">
                  <a:extLst>
                    <a:ext uri="{9D8B030D-6E8A-4147-A177-3AD203B41FA5}">
                      <a16:colId xmlns:a16="http://schemas.microsoft.com/office/drawing/2014/main" val="411157006"/>
                    </a:ext>
                  </a:extLst>
                </a:gridCol>
                <a:gridCol w="1836724">
                  <a:extLst>
                    <a:ext uri="{9D8B030D-6E8A-4147-A177-3AD203B41FA5}">
                      <a16:colId xmlns:a16="http://schemas.microsoft.com/office/drawing/2014/main" val="754269116"/>
                    </a:ext>
                  </a:extLst>
                </a:gridCol>
                <a:gridCol w="1836724">
                  <a:extLst>
                    <a:ext uri="{9D8B030D-6E8A-4147-A177-3AD203B41FA5}">
                      <a16:colId xmlns:a16="http://schemas.microsoft.com/office/drawing/2014/main" val="979087562"/>
                    </a:ext>
                  </a:extLst>
                </a:gridCol>
                <a:gridCol w="1836724">
                  <a:extLst>
                    <a:ext uri="{9D8B030D-6E8A-4147-A177-3AD203B41FA5}">
                      <a16:colId xmlns:a16="http://schemas.microsoft.com/office/drawing/2014/main" val="1131876932"/>
                    </a:ext>
                  </a:extLst>
                </a:gridCol>
              </a:tblGrid>
              <a:tr h="370840">
                <a:tc gridSpan="5">
                  <a:txBody>
                    <a:bodyPr/>
                    <a:lstStyle/>
                    <a:p>
                      <a:pPr latinLnBrk="1"/>
                      <a:r>
                        <a:rPr lang="en-US" altLang="ko-KR" sz="2000" dirty="0" smtClean="0">
                          <a:solidFill>
                            <a:srgbClr val="0000FF"/>
                          </a:solidFill>
                          <a:latin typeface="+mn-ea"/>
                          <a:ea typeface="+mn-ea"/>
                        </a:rPr>
                        <a:t>Q3</a:t>
                      </a:r>
                      <a:r>
                        <a:rPr lang="en-US" altLang="ko-KR" sz="1600" dirty="0" smtClean="0">
                          <a:solidFill>
                            <a:schemeClr val="tx1"/>
                          </a:solidFill>
                          <a:latin typeface="+mn-ea"/>
                          <a:ea typeface="+mn-ea"/>
                        </a:rPr>
                        <a:t>. </a:t>
                      </a:r>
                      <a:r>
                        <a:rPr lang="en-US" altLang="ko-KR" sz="1600" dirty="0">
                          <a:solidFill>
                            <a:schemeClr val="tx1"/>
                          </a:solidFill>
                          <a:latin typeface="+mn-ea"/>
                          <a:ea typeface="+mn-ea"/>
                        </a:rPr>
                        <a:t>If ships are operating in the sea area </a:t>
                      </a:r>
                      <a:r>
                        <a:rPr lang="en-US" altLang="ko-KR" sz="1600" dirty="0" smtClean="0">
                          <a:solidFill>
                            <a:schemeClr val="tx1"/>
                          </a:solidFill>
                          <a:latin typeface="+mn-ea"/>
                          <a:ea typeface="+mn-ea"/>
                        </a:rPr>
                        <a:t>A2, </a:t>
                      </a:r>
                      <a:br>
                        <a:rPr lang="en-US" altLang="ko-KR" sz="1600" dirty="0" smtClean="0">
                          <a:solidFill>
                            <a:schemeClr val="tx1"/>
                          </a:solidFill>
                          <a:latin typeface="+mn-ea"/>
                          <a:ea typeface="+mn-ea"/>
                        </a:rPr>
                      </a:br>
                      <a:r>
                        <a:rPr lang="en-US" altLang="ko-KR" sz="1600" dirty="0" smtClean="0">
                          <a:solidFill>
                            <a:schemeClr val="tx1"/>
                          </a:solidFill>
                          <a:latin typeface="+mn-ea"/>
                          <a:ea typeface="+mn-ea"/>
                        </a:rPr>
                        <a:t>       most </a:t>
                      </a:r>
                      <a:r>
                        <a:rPr lang="en-US" altLang="ko-KR" sz="1600" dirty="0">
                          <a:solidFill>
                            <a:schemeClr val="tx1"/>
                          </a:solidFill>
                          <a:latin typeface="+mn-ea"/>
                          <a:ea typeface="+mn-ea"/>
                        </a:rPr>
                        <a:t>ships choose the </a:t>
                      </a:r>
                      <a:r>
                        <a:rPr lang="en-US" altLang="ko-KR" sz="1600" dirty="0" smtClean="0">
                          <a:solidFill>
                            <a:schemeClr val="tx1"/>
                          </a:solidFill>
                          <a:latin typeface="+mn-ea"/>
                          <a:ea typeface="+mn-ea"/>
                        </a:rPr>
                        <a:t>(</a:t>
                      </a:r>
                      <a:r>
                        <a:rPr lang="en-US" altLang="ko-KR" sz="1600" dirty="0">
                          <a:solidFill>
                            <a:schemeClr val="tx1"/>
                          </a:solidFill>
                          <a:latin typeface="+mn-ea"/>
                          <a:ea typeface="+mn-ea"/>
                        </a:rPr>
                        <a:t>Check off all boxes that apply)</a:t>
                      </a:r>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5986766"/>
                  </a:ext>
                </a:extLst>
              </a:tr>
              <a:tr h="370840">
                <a:tc>
                  <a:txBody>
                    <a:bodyPr/>
                    <a:lstStyle/>
                    <a:p>
                      <a:pPr algn="ct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a:solidFill>
                            <a:schemeClr val="tx1"/>
                          </a:solidFill>
                          <a:latin typeface="+mn-ea"/>
                          <a:ea typeface="+mn-ea"/>
                        </a:rPr>
                        <a:t>VHF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a:solidFill>
                            <a:schemeClr val="tx1"/>
                          </a:solidFill>
                          <a:latin typeface="+mn-ea"/>
                          <a:ea typeface="+mn-ea"/>
                        </a:rPr>
                        <a:t>MF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a:solidFill>
                            <a:schemeClr val="tx1"/>
                          </a:solidFill>
                          <a:latin typeface="+mn-ea"/>
                          <a:ea typeface="+mn-ea"/>
                        </a:rPr>
                        <a:t>MF/HF</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1" dirty="0">
                          <a:solidFill>
                            <a:schemeClr val="tx1"/>
                          </a:solidFill>
                          <a:latin typeface="+mn-ea"/>
                          <a:ea typeface="+mn-ea"/>
                        </a:rPr>
                        <a:t>RMSS</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2491763"/>
                  </a:ext>
                </a:extLst>
              </a:tr>
              <a:tr h="370840">
                <a:tc>
                  <a:txBody>
                    <a:bodyPr/>
                    <a:lstStyle/>
                    <a:p>
                      <a:pPr algn="l" latinLnBrk="1"/>
                      <a:r>
                        <a:rPr lang="en-US" altLang="ko-KR" sz="1600" b="1" dirty="0">
                          <a:solidFill>
                            <a:schemeClr val="tx1"/>
                          </a:solidFill>
                          <a:latin typeface="+mn-ea"/>
                          <a:ea typeface="+mn-ea"/>
                        </a:rPr>
                        <a:t>Primary system</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994975"/>
                  </a:ext>
                </a:extLst>
              </a:tr>
              <a:tr h="370840">
                <a:tc>
                  <a:txBody>
                    <a:bodyPr/>
                    <a:lstStyle/>
                    <a:p>
                      <a:pPr algn="l" latinLnBrk="1"/>
                      <a:r>
                        <a:rPr lang="en-US" altLang="ko-KR" sz="1600" b="1" dirty="0">
                          <a:solidFill>
                            <a:schemeClr val="tx1"/>
                          </a:solidFill>
                          <a:latin typeface="+mn-ea"/>
                          <a:ea typeface="+mn-ea"/>
                        </a:rPr>
                        <a:t>Duplicated system</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287587"/>
                  </a:ext>
                </a:extLst>
              </a:tr>
              <a:tr h="370840">
                <a:tc gridSpan="5">
                  <a:txBody>
                    <a:bodyPr/>
                    <a:lstStyle/>
                    <a:p>
                      <a:pPr latinLnBrk="1"/>
                      <a:endParaRPr lang="en-US" altLang="ko-KR" sz="1600" b="1" dirty="0" smtClean="0">
                        <a:solidFill>
                          <a:schemeClr val="tx1"/>
                        </a:solidFill>
                        <a:latin typeface="+mn-ea"/>
                        <a:ea typeface="+mn-ea"/>
                      </a:endParaRPr>
                    </a:p>
                    <a:p>
                      <a:pPr latinLnBrk="1"/>
                      <a:r>
                        <a:rPr lang="en-US" altLang="ko-KR" sz="1600" b="1" dirty="0" smtClean="0">
                          <a:solidFill>
                            <a:schemeClr val="tx1"/>
                          </a:solidFill>
                          <a:latin typeface="+mn-ea"/>
                          <a:ea typeface="+mn-ea"/>
                        </a:rPr>
                        <a:t>Maintenance </a:t>
                      </a:r>
                      <a:r>
                        <a:rPr lang="en-US" altLang="ko-KR" sz="1600" b="1" dirty="0">
                          <a:solidFill>
                            <a:schemeClr val="tx1"/>
                          </a:solidFill>
                          <a:latin typeface="+mn-ea"/>
                          <a:ea typeface="+mn-ea"/>
                        </a:rPr>
                        <a:t>options;</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 </a:t>
                      </a:r>
                      <a:r>
                        <a:rPr lang="en-US" altLang="ko-KR" sz="1600" b="1" dirty="0">
                          <a:solidFill>
                            <a:schemeClr val="tx1"/>
                          </a:solidFill>
                          <a:latin typeface="+mn-ea"/>
                          <a:ea typeface="+mn-ea"/>
                        </a:rPr>
                        <a:t>duplication of equipment</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 </a:t>
                      </a:r>
                      <a:r>
                        <a:rPr lang="en-US" altLang="ko-KR" sz="1600" b="1" dirty="0">
                          <a:solidFill>
                            <a:schemeClr val="tx1"/>
                          </a:solidFill>
                          <a:latin typeface="+mn-ea"/>
                          <a:ea typeface="+mn-ea"/>
                        </a:rPr>
                        <a:t>shore-based maintenance</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 </a:t>
                      </a:r>
                      <a:r>
                        <a:rPr lang="en-US" altLang="ko-KR" sz="1600" b="1" dirty="0">
                          <a:solidFill>
                            <a:schemeClr val="tx1"/>
                          </a:solidFill>
                          <a:latin typeface="+mn-ea"/>
                          <a:ea typeface="+mn-ea"/>
                        </a:rPr>
                        <a:t>at sea maintenance</a:t>
                      </a: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1" dirty="0">
                          <a:solidFill>
                            <a:schemeClr val="tx1"/>
                          </a:solidFill>
                          <a:latin typeface="+mn-ea"/>
                          <a:ea typeface="+mn-ea"/>
                        </a:rPr>
                        <a:t>□ </a:t>
                      </a:r>
                      <a:r>
                        <a:rPr lang="en-US" altLang="ko-KR" sz="1600" b="1" dirty="0">
                          <a:solidFill>
                            <a:schemeClr val="tx1"/>
                          </a:solidFill>
                          <a:latin typeface="+mn-ea"/>
                          <a:ea typeface="+mn-ea"/>
                        </a:rPr>
                        <a:t>at sea maintenance &amp; duplication of equipment</a:t>
                      </a:r>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dirty="0">
                        <a:solidFill>
                          <a:srgbClr val="0000FF"/>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9375973"/>
                  </a:ext>
                </a:extLst>
              </a:tr>
            </a:tbl>
          </a:graphicData>
        </a:graphic>
      </p:graphicFrame>
      <p:sp>
        <p:nvSpPr>
          <p:cNvPr id="3" name="직사각형 2"/>
          <p:cNvSpPr/>
          <p:nvPr/>
        </p:nvSpPr>
        <p:spPr>
          <a:xfrm>
            <a:off x="378146" y="4672120"/>
            <a:ext cx="9937103" cy="2062103"/>
          </a:xfrm>
          <a:prstGeom prst="rect">
            <a:avLst/>
          </a:prstGeom>
          <a:ln>
            <a:solidFill>
              <a:schemeClr val="tx1"/>
            </a:solidFill>
          </a:ln>
        </p:spPr>
        <p:txBody>
          <a:bodyPr wrap="square">
            <a:spAutoFit/>
          </a:bodyPr>
          <a:lstStyle/>
          <a:p>
            <a:r>
              <a:rPr lang="fr-FR" altLang="ko-KR" sz="1600" b="1" dirty="0">
                <a:latin typeface="+mn-ea"/>
                <a:ea typeface="+mn-ea"/>
              </a:rPr>
              <a:t>GMDSS (SOLAS Convention) certificates </a:t>
            </a:r>
            <a:r>
              <a:rPr lang="en-US" altLang="ko-KR" sz="1600" b="1" dirty="0">
                <a:solidFill>
                  <a:srgbClr val="0000FF"/>
                </a:solidFill>
                <a:latin typeface="+mn-ea"/>
                <a:ea typeface="+mn-ea"/>
              </a:rPr>
              <a:t>(ITU RR Ch. IX/Article 47)</a:t>
            </a:r>
            <a:br>
              <a:rPr lang="en-US" altLang="ko-KR" sz="1600" b="1" dirty="0">
                <a:solidFill>
                  <a:srgbClr val="0000FF"/>
                </a:solidFill>
                <a:latin typeface="+mn-ea"/>
                <a:ea typeface="+mn-ea"/>
              </a:rPr>
            </a:br>
            <a:r>
              <a:rPr lang="en-US" altLang="ko-KR" sz="1600" dirty="0">
                <a:latin typeface="+mn-ea"/>
                <a:ea typeface="+mn-ea"/>
              </a:rPr>
              <a:t>〮 </a:t>
            </a:r>
            <a:r>
              <a:rPr lang="en-US" altLang="ko-KR" sz="1600" b="1" dirty="0">
                <a:latin typeface="+mn-ea"/>
                <a:ea typeface="+mn-ea"/>
              </a:rPr>
              <a:t>REC</a:t>
            </a:r>
            <a:r>
              <a:rPr lang="en-US" altLang="ko-KR" sz="1600" dirty="0">
                <a:latin typeface="+mn-ea"/>
                <a:ea typeface="+mn-ea"/>
              </a:rPr>
              <a:t>: Radio Electronic Certificate (first or second-class)</a:t>
            </a:r>
            <a:br>
              <a:rPr lang="en-US" altLang="ko-KR" sz="1600" dirty="0">
                <a:latin typeface="+mn-ea"/>
                <a:ea typeface="+mn-ea"/>
              </a:rPr>
            </a:br>
            <a:r>
              <a:rPr lang="en-US" altLang="ko-KR" sz="1600" dirty="0">
                <a:latin typeface="+mn-ea"/>
                <a:ea typeface="+mn-ea"/>
              </a:rPr>
              <a:t>〮 </a:t>
            </a:r>
            <a:r>
              <a:rPr lang="en-US" altLang="ko-KR" sz="1600" b="1" dirty="0">
                <a:latin typeface="+mn-ea"/>
                <a:ea typeface="+mn-ea"/>
              </a:rPr>
              <a:t>GOC</a:t>
            </a:r>
            <a:r>
              <a:rPr lang="en-US" altLang="ko-KR" sz="1600" dirty="0">
                <a:latin typeface="+mn-ea"/>
                <a:ea typeface="+mn-ea"/>
              </a:rPr>
              <a:t>: General Operator’s Certificate</a:t>
            </a:r>
            <a:br>
              <a:rPr lang="en-US" altLang="ko-KR" sz="1600" dirty="0">
                <a:latin typeface="+mn-ea"/>
                <a:ea typeface="+mn-ea"/>
              </a:rPr>
            </a:br>
            <a:r>
              <a:rPr lang="en-US" altLang="ko-KR" sz="1600" dirty="0">
                <a:latin typeface="+mn-ea"/>
                <a:ea typeface="+mn-ea"/>
              </a:rPr>
              <a:t>〮 </a:t>
            </a:r>
            <a:r>
              <a:rPr lang="en-US" altLang="ko-KR" sz="1600" b="1" dirty="0">
                <a:latin typeface="+mn-ea"/>
                <a:ea typeface="+mn-ea"/>
              </a:rPr>
              <a:t>ROC</a:t>
            </a:r>
            <a:r>
              <a:rPr lang="en-US" altLang="ko-KR" sz="1600" dirty="0">
                <a:latin typeface="+mn-ea"/>
                <a:ea typeface="+mn-ea"/>
              </a:rPr>
              <a:t>: Restricted Operator’s </a:t>
            </a:r>
            <a:r>
              <a:rPr lang="en-US" altLang="ko-KR" sz="1600" dirty="0" smtClean="0">
                <a:latin typeface="+mn-ea"/>
                <a:ea typeface="+mn-ea"/>
              </a:rPr>
              <a:t>Certificate</a:t>
            </a:r>
          </a:p>
          <a:p>
            <a:endParaRPr lang="en-US" altLang="ko-KR" sz="1600" dirty="0">
              <a:latin typeface="+mn-ea"/>
              <a:ea typeface="+mn-ea"/>
            </a:endParaRPr>
          </a:p>
          <a:p>
            <a:endParaRPr lang="en-US" altLang="ko-KR" sz="1600" dirty="0" smtClean="0">
              <a:latin typeface="+mn-ea"/>
              <a:ea typeface="+mn-ea"/>
            </a:endParaRPr>
          </a:p>
          <a:p>
            <a:r>
              <a:rPr lang="en-US" altLang="ko-KR" sz="1600" dirty="0" smtClean="0">
                <a:latin typeface="+mn-ea"/>
                <a:ea typeface="+mn-ea"/>
              </a:rPr>
              <a:t>Note: </a:t>
            </a:r>
            <a:r>
              <a:rPr lang="ko-KR" altLang="en-US" sz="1600" dirty="0" smtClean="0">
                <a:latin typeface="+mn-ea"/>
                <a:ea typeface="+mn-ea"/>
              </a:rPr>
              <a:t>제한무선통신사 면허</a:t>
            </a:r>
            <a:r>
              <a:rPr lang="en-US" altLang="ko-KR" sz="1600" dirty="0" smtClean="0">
                <a:latin typeface="+mn-ea"/>
                <a:ea typeface="+mn-ea"/>
              </a:rPr>
              <a:t>(ROC )</a:t>
            </a:r>
            <a:r>
              <a:rPr lang="ko-KR" altLang="en-US" sz="1600" dirty="0">
                <a:latin typeface="+mn-ea"/>
                <a:ea typeface="+mn-ea"/>
              </a:rPr>
              <a:t>는 </a:t>
            </a:r>
            <a:r>
              <a:rPr lang="en-US" altLang="ko-KR" sz="1600" dirty="0">
                <a:latin typeface="+mn-ea"/>
                <a:ea typeface="+mn-ea"/>
              </a:rPr>
              <a:t>GMDSS </a:t>
            </a:r>
            <a:r>
              <a:rPr lang="ko-KR" altLang="en-US" sz="1600" dirty="0">
                <a:latin typeface="+mn-ea"/>
                <a:ea typeface="+mn-ea"/>
              </a:rPr>
              <a:t>해역 </a:t>
            </a:r>
            <a:r>
              <a:rPr lang="en-US" altLang="ko-KR" sz="1600" dirty="0">
                <a:latin typeface="+mn-ea"/>
                <a:ea typeface="+mn-ea"/>
              </a:rPr>
              <a:t>A1</a:t>
            </a:r>
            <a:r>
              <a:rPr lang="ko-KR" altLang="en-US" sz="1600" dirty="0">
                <a:latin typeface="+mn-ea"/>
                <a:ea typeface="+mn-ea"/>
              </a:rPr>
              <a:t>에 필요한 </a:t>
            </a:r>
            <a:r>
              <a:rPr lang="en-US" altLang="ko-KR" sz="1600" dirty="0">
                <a:latin typeface="+mn-ea"/>
                <a:ea typeface="+mn-ea"/>
              </a:rPr>
              <a:t>GMDSS </a:t>
            </a:r>
            <a:r>
              <a:rPr lang="ko-KR" altLang="en-US" sz="1600" dirty="0">
                <a:latin typeface="+mn-ea"/>
                <a:ea typeface="+mn-ea"/>
              </a:rPr>
              <a:t>장비의 </a:t>
            </a:r>
            <a:r>
              <a:rPr lang="ko-KR" altLang="en-US" sz="1600" dirty="0" err="1">
                <a:latin typeface="+mn-ea"/>
                <a:ea typeface="+mn-ea"/>
              </a:rPr>
              <a:t>작동에만</a:t>
            </a:r>
            <a:r>
              <a:rPr lang="ko-KR" altLang="en-US" sz="1600" dirty="0">
                <a:latin typeface="+mn-ea"/>
                <a:ea typeface="+mn-ea"/>
              </a:rPr>
              <a:t> 적용되며 기본 </a:t>
            </a:r>
            <a:r>
              <a:rPr lang="en-US" altLang="ko-KR" sz="1600" dirty="0">
                <a:latin typeface="+mn-ea"/>
                <a:ea typeface="+mn-ea"/>
              </a:rPr>
              <a:t>A1 </a:t>
            </a:r>
            <a:r>
              <a:rPr lang="ko-KR" altLang="en-US" sz="1600" dirty="0">
                <a:latin typeface="+mn-ea"/>
                <a:ea typeface="+mn-ea"/>
              </a:rPr>
              <a:t>요구 사항을 초과하는 선박에 장착된 </a:t>
            </a:r>
            <a:r>
              <a:rPr lang="en-US" altLang="ko-KR" sz="1600" dirty="0">
                <a:latin typeface="+mn-ea"/>
                <a:ea typeface="+mn-ea"/>
              </a:rPr>
              <a:t>GMDSS A2/A3/A4 </a:t>
            </a:r>
            <a:r>
              <a:rPr lang="ko-KR" altLang="en-US" sz="1600" dirty="0">
                <a:latin typeface="+mn-ea"/>
                <a:ea typeface="+mn-ea"/>
              </a:rPr>
              <a:t>장비의 작동에는 적용되지 </a:t>
            </a:r>
            <a:r>
              <a:rPr lang="ko-KR" altLang="en-US" sz="1600" dirty="0" smtClean="0">
                <a:latin typeface="+mn-ea"/>
                <a:ea typeface="+mn-ea"/>
              </a:rPr>
              <a:t>않는다</a:t>
            </a:r>
            <a:r>
              <a:rPr lang="en-US" altLang="ko-KR" sz="1600" dirty="0" smtClean="0">
                <a:latin typeface="+mn-ea"/>
                <a:ea typeface="+mn-ea"/>
              </a:rPr>
              <a:t>. </a:t>
            </a:r>
            <a:endParaRPr lang="ko-KR" altLang="en-US" sz="1600" dirty="0">
              <a:latin typeface="+mn-ea"/>
              <a:ea typeface="+mn-ea"/>
            </a:endParaRPr>
          </a:p>
        </p:txBody>
      </p:sp>
      <p:sp>
        <p:nvSpPr>
          <p:cNvPr id="7" name="직사각형 6"/>
          <p:cNvSpPr/>
          <p:nvPr/>
        </p:nvSpPr>
        <p:spPr>
          <a:xfrm>
            <a:off x="0" y="0"/>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2483593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lIns="104306" tIns="52153" rIns="104306" bIns="52153"/>
          <a:lstStyle/>
          <a:p>
            <a:fld id="{31095832-68CD-478A-AD98-E2BAD6DB9178}" type="slidenum">
              <a:rPr lang="ko-KR" altLang="en-US" smtClean="0"/>
              <a:pPr/>
              <a:t>120</a:t>
            </a:fld>
            <a:endParaRPr lang="ko-KR" altLang="en-US" dirty="0"/>
          </a:p>
        </p:txBody>
      </p:sp>
      <p:sp>
        <p:nvSpPr>
          <p:cNvPr id="4" name="직사각형 3"/>
          <p:cNvSpPr/>
          <p:nvPr/>
        </p:nvSpPr>
        <p:spPr>
          <a:xfrm>
            <a:off x="522163" y="1381828"/>
            <a:ext cx="9721081" cy="5922302"/>
          </a:xfrm>
          <a:prstGeom prst="rect">
            <a:avLst/>
          </a:prstGeom>
          <a:ln>
            <a:solidFill>
              <a:schemeClr val="tx1"/>
            </a:solidFill>
          </a:ln>
        </p:spPr>
        <p:txBody>
          <a:bodyPr wrap="square" lIns="104306" tIns="52153" rIns="104306" bIns="52153">
            <a:spAutoFit/>
          </a:bodyPr>
          <a:lstStyle/>
          <a:p>
            <a:pPr marL="342900" indent="-342900">
              <a:buAutoNum type="arabicPeriod"/>
            </a:pPr>
            <a:r>
              <a:rPr lang="en-US" altLang="ko-KR" dirty="0" smtClean="0">
                <a:latin typeface="+mn-ea"/>
                <a:ea typeface="+mn-ea"/>
              </a:rPr>
              <a:t>NBDP</a:t>
            </a:r>
            <a:r>
              <a:rPr lang="ko-KR" altLang="en-US" dirty="0" smtClean="0">
                <a:latin typeface="+mn-ea"/>
                <a:ea typeface="+mn-ea"/>
              </a:rPr>
              <a:t>의 </a:t>
            </a:r>
            <a:r>
              <a:rPr lang="en-US" altLang="ko-KR" dirty="0" smtClean="0">
                <a:latin typeface="+mn-ea"/>
                <a:ea typeface="+mn-ea"/>
              </a:rPr>
              <a:t>Keyboard</a:t>
            </a:r>
            <a:r>
              <a:rPr lang="ko-KR" altLang="en-US" dirty="0" smtClean="0">
                <a:latin typeface="+mn-ea"/>
                <a:ea typeface="+mn-ea"/>
              </a:rPr>
              <a:t>의 </a:t>
            </a:r>
            <a:r>
              <a:rPr lang="en-US" altLang="ko-KR" dirty="0" smtClean="0">
                <a:latin typeface="+mn-ea"/>
                <a:ea typeface="+mn-ea"/>
              </a:rPr>
              <a:t>[ENTER]</a:t>
            </a:r>
            <a:r>
              <a:rPr lang="ko-KR" altLang="en-US" dirty="0" smtClean="0">
                <a:latin typeface="+mn-ea"/>
                <a:ea typeface="+mn-ea"/>
              </a:rPr>
              <a:t>를 눌러 </a:t>
            </a:r>
            <a:r>
              <a:rPr lang="en-US" altLang="ko-KR" dirty="0" smtClean="0">
                <a:latin typeface="+mn-ea"/>
                <a:ea typeface="+mn-ea"/>
              </a:rPr>
              <a:t>NBDP Mode</a:t>
            </a:r>
            <a:r>
              <a:rPr lang="ko-KR" altLang="en-US" dirty="0" smtClean="0">
                <a:latin typeface="+mn-ea"/>
                <a:ea typeface="+mn-ea"/>
              </a:rPr>
              <a:t>로 설정 후</a:t>
            </a:r>
            <a:endParaRPr lang="en-US" altLang="ko-KR" dirty="0" smtClean="0">
              <a:latin typeface="+mn-ea"/>
              <a:ea typeface="+mn-ea"/>
            </a:endParaRPr>
          </a:p>
          <a:p>
            <a:pPr marL="342900" indent="-342900">
              <a:buAutoNum type="arabicPeriod"/>
            </a:pPr>
            <a:r>
              <a:rPr lang="en-US" altLang="ko-KR" dirty="0" smtClean="0">
                <a:latin typeface="+mn-ea"/>
                <a:ea typeface="+mn-ea"/>
              </a:rPr>
              <a:t>Connect </a:t>
            </a:r>
            <a:r>
              <a:rPr lang="ko-KR" altLang="en-US" dirty="0" smtClean="0">
                <a:latin typeface="+mn-ea"/>
                <a:ea typeface="+mn-ea"/>
              </a:rPr>
              <a:t>선택 후 </a:t>
            </a:r>
            <a:r>
              <a:rPr lang="en-US" altLang="ko-KR" dirty="0" smtClean="0">
                <a:latin typeface="+mn-ea"/>
                <a:ea typeface="+mn-ea"/>
              </a:rPr>
              <a:t>ENTER </a:t>
            </a:r>
            <a:r>
              <a:rPr lang="ko-KR" altLang="en-US" dirty="0" smtClean="0">
                <a:latin typeface="+mn-ea"/>
                <a:ea typeface="+mn-ea"/>
              </a:rPr>
              <a:t>후 </a:t>
            </a:r>
            <a:r>
              <a:rPr lang="en-US" altLang="ko-KR" dirty="0" smtClean="0">
                <a:latin typeface="+mn-ea"/>
                <a:ea typeface="+mn-ea"/>
              </a:rPr>
              <a:t>ARQ </a:t>
            </a:r>
            <a:r>
              <a:rPr lang="ko-KR" altLang="en-US" dirty="0" smtClean="0">
                <a:latin typeface="+mn-ea"/>
                <a:ea typeface="+mn-ea"/>
              </a:rPr>
              <a:t>선택 후 </a:t>
            </a:r>
            <a:r>
              <a:rPr lang="en-US" altLang="ko-KR" dirty="0" smtClean="0">
                <a:latin typeface="+mn-ea"/>
                <a:ea typeface="+mn-ea"/>
              </a:rPr>
              <a:t>[ENTER] </a:t>
            </a:r>
            <a:r>
              <a:rPr lang="ko-KR" altLang="en-US" dirty="0" smtClean="0">
                <a:latin typeface="+mn-ea"/>
                <a:ea typeface="+mn-ea"/>
              </a:rPr>
              <a:t>한다 </a:t>
            </a:r>
            <a:r>
              <a:rPr lang="en-US" altLang="ko-KR" dirty="0" smtClean="0">
                <a:latin typeface="+mn-ea"/>
                <a:ea typeface="+mn-ea"/>
              </a:rPr>
              <a:t>(ARQ mode)</a:t>
            </a:r>
          </a:p>
          <a:p>
            <a:pPr marL="342900" indent="-342900">
              <a:buAutoNum type="arabicPeriod"/>
            </a:pPr>
            <a:r>
              <a:rPr lang="ko-KR" altLang="en-US" dirty="0" smtClean="0">
                <a:latin typeface="+mn-ea"/>
                <a:ea typeface="+mn-ea"/>
              </a:rPr>
              <a:t>커서를 이용하여 우측에 있는 </a:t>
            </a:r>
            <a:r>
              <a:rPr lang="en-US" altLang="ko-KR" dirty="0" smtClean="0">
                <a:latin typeface="+mn-ea"/>
                <a:ea typeface="+mn-ea"/>
              </a:rPr>
              <a:t>Manual </a:t>
            </a:r>
            <a:r>
              <a:rPr lang="ko-KR" altLang="en-US" dirty="0" smtClean="0">
                <a:latin typeface="+mn-ea"/>
                <a:ea typeface="+mn-ea"/>
              </a:rPr>
              <a:t>선택 후 </a:t>
            </a:r>
            <a:r>
              <a:rPr lang="en-US" altLang="ko-KR" dirty="0" smtClean="0">
                <a:latin typeface="+mn-ea"/>
                <a:ea typeface="+mn-ea"/>
              </a:rPr>
              <a:t>[ENTER]</a:t>
            </a:r>
          </a:p>
          <a:p>
            <a:pPr marL="342900" indent="-342900">
              <a:buAutoNum type="arabicPeriod"/>
            </a:pPr>
            <a:r>
              <a:rPr lang="en-US" altLang="ko-KR" dirty="0" smtClean="0">
                <a:latin typeface="+mn-ea"/>
                <a:ea typeface="+mn-ea"/>
              </a:rPr>
              <a:t>Enter Station ID</a:t>
            </a:r>
            <a:r>
              <a:rPr lang="ko-KR" altLang="en-US" dirty="0" smtClean="0">
                <a:latin typeface="+mn-ea"/>
                <a:ea typeface="+mn-ea"/>
              </a:rPr>
              <a:t>가 나타나면 시험하고자 하는 </a:t>
            </a:r>
            <a:r>
              <a:rPr lang="ko-KR" altLang="en-US" dirty="0" err="1" smtClean="0">
                <a:latin typeface="+mn-ea"/>
                <a:ea typeface="+mn-ea"/>
              </a:rPr>
              <a:t>해안국의</a:t>
            </a:r>
            <a:r>
              <a:rPr lang="ko-KR" altLang="en-US" dirty="0" smtClean="0">
                <a:latin typeface="+mn-ea"/>
                <a:ea typeface="+mn-ea"/>
              </a:rPr>
              <a:t> </a:t>
            </a:r>
            <a:r>
              <a:rPr lang="en-US" altLang="ko-KR" dirty="0" smtClean="0">
                <a:latin typeface="+mn-ea"/>
                <a:ea typeface="+mn-ea"/>
              </a:rPr>
              <a:t>ID.</a:t>
            </a:r>
            <a:r>
              <a:rPr lang="ko-KR" altLang="en-US" dirty="0" smtClean="0">
                <a:latin typeface="+mn-ea"/>
                <a:ea typeface="+mn-ea"/>
              </a:rPr>
              <a:t>를 입력한 후</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Set </a:t>
            </a:r>
            <a:r>
              <a:rPr lang="ko-KR" altLang="en-US" dirty="0" smtClean="0">
                <a:latin typeface="+mn-ea"/>
                <a:ea typeface="+mn-ea"/>
              </a:rPr>
              <a:t>로 옮긴 후 </a:t>
            </a:r>
            <a:r>
              <a:rPr lang="en-US" altLang="ko-KR" dirty="0" smtClean="0">
                <a:latin typeface="+mn-ea"/>
                <a:ea typeface="+mn-ea"/>
              </a:rPr>
              <a:t>[ENTER]. [</a:t>
            </a:r>
            <a:r>
              <a:rPr lang="ko-KR" altLang="en-US" dirty="0" smtClean="0">
                <a:latin typeface="+mn-ea"/>
                <a:ea typeface="+mn-ea"/>
              </a:rPr>
              <a:t>통상 </a:t>
            </a:r>
            <a:r>
              <a:rPr lang="en-US" altLang="ko-KR" dirty="0" smtClean="0">
                <a:latin typeface="+mn-ea"/>
                <a:ea typeface="+mn-ea"/>
              </a:rPr>
              <a:t>SHANGHAI(004122100)</a:t>
            </a:r>
            <a:r>
              <a:rPr lang="ko-KR" altLang="en-US" dirty="0" smtClean="0">
                <a:latin typeface="+mn-ea"/>
                <a:ea typeface="+mn-ea"/>
              </a:rPr>
              <a:t>와 </a:t>
            </a:r>
            <a:r>
              <a:rPr lang="en-US" altLang="ko-KR" dirty="0" smtClean="0">
                <a:latin typeface="+mn-ea"/>
                <a:ea typeface="+mn-ea"/>
              </a:rPr>
              <a:t>ISTANBUL Radio</a:t>
            </a:r>
            <a:r>
              <a:rPr lang="ko-KR" altLang="en-US" dirty="0" smtClean="0">
                <a:latin typeface="+mn-ea"/>
                <a:ea typeface="+mn-ea"/>
              </a:rPr>
              <a:t>가 </a:t>
            </a:r>
            <a:r>
              <a:rPr lang="ko-KR" altLang="en-US" dirty="0" err="1" smtClean="0">
                <a:latin typeface="+mn-ea"/>
                <a:ea typeface="+mn-ea"/>
              </a:rPr>
              <a:t>수신증이</a:t>
            </a:r>
            <a:r>
              <a:rPr lang="ko-KR" altLang="en-US" dirty="0" smtClean="0">
                <a:latin typeface="+mn-ea"/>
                <a:ea typeface="+mn-ea"/>
              </a:rPr>
              <a:t> </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잘 온다고 함</a:t>
            </a:r>
            <a:r>
              <a:rPr lang="en-US" altLang="ko-KR" dirty="0" smtClean="0">
                <a:latin typeface="+mn-ea"/>
                <a:ea typeface="+mn-ea"/>
              </a:rPr>
              <a:t>. </a:t>
            </a:r>
            <a:r>
              <a:rPr lang="ko-KR" altLang="en-US" dirty="0" smtClean="0">
                <a:latin typeface="+mn-ea"/>
                <a:ea typeface="+mn-ea"/>
              </a:rPr>
              <a:t>운용주파수는 </a:t>
            </a:r>
            <a:r>
              <a:rPr lang="en-US" altLang="ko-KR" dirty="0" smtClean="0">
                <a:latin typeface="+mn-ea"/>
                <a:ea typeface="+mn-ea"/>
              </a:rPr>
              <a:t>ADRS 1.3,4,5</a:t>
            </a:r>
            <a:r>
              <a:rPr lang="ko-KR" altLang="en-US" dirty="0" smtClean="0">
                <a:latin typeface="+mn-ea"/>
                <a:ea typeface="+mn-ea"/>
              </a:rPr>
              <a:t>에서 확인하도록 함</a:t>
            </a:r>
            <a:r>
              <a:rPr lang="en-US" altLang="ko-KR" dirty="0" smtClean="0">
                <a:latin typeface="+mn-ea"/>
                <a:ea typeface="+mn-ea"/>
              </a:rPr>
              <a:t>]</a:t>
            </a:r>
            <a:r>
              <a:rPr lang="ko-KR" altLang="en-US" dirty="0" smtClean="0">
                <a:latin typeface="+mn-ea"/>
                <a:ea typeface="+mn-ea"/>
              </a:rPr>
              <a:t> </a:t>
            </a:r>
            <a:endParaRPr lang="en-US" altLang="ko-KR" dirty="0" smtClean="0">
              <a:latin typeface="+mn-ea"/>
              <a:ea typeface="+mn-ea"/>
            </a:endParaRPr>
          </a:p>
          <a:p>
            <a:pPr marL="342900" indent="-342900">
              <a:buAutoNum type="arabicPeriod"/>
            </a:pPr>
            <a:r>
              <a:rPr lang="en-US" altLang="ko-KR" dirty="0" smtClean="0">
                <a:latin typeface="+mn-ea"/>
                <a:ea typeface="+mn-ea"/>
              </a:rPr>
              <a:t>“TX/RX Frequency” </a:t>
            </a:r>
            <a:r>
              <a:rPr lang="ko-KR" altLang="en-US" dirty="0" smtClean="0">
                <a:latin typeface="+mn-ea"/>
                <a:ea typeface="+mn-ea"/>
              </a:rPr>
              <a:t>창에서 </a:t>
            </a:r>
            <a:r>
              <a:rPr lang="en-US" altLang="ko-KR" dirty="0" smtClean="0">
                <a:latin typeface="+mn-ea"/>
                <a:ea typeface="+mn-ea"/>
              </a:rPr>
              <a:t>ITU Channel No.</a:t>
            </a:r>
            <a:r>
              <a:rPr lang="ko-KR" altLang="en-US" dirty="0" smtClean="0">
                <a:latin typeface="+mn-ea"/>
                <a:ea typeface="+mn-ea"/>
              </a:rPr>
              <a:t>로 옮긴 후 </a:t>
            </a:r>
            <a:r>
              <a:rPr lang="en-US" altLang="ko-KR" dirty="0" smtClean="0">
                <a:latin typeface="+mn-ea"/>
                <a:ea typeface="+mn-ea"/>
              </a:rPr>
              <a:t>Shanghai Radio</a:t>
            </a:r>
            <a:r>
              <a:rPr lang="ko-KR" altLang="en-US" dirty="0" smtClean="0">
                <a:latin typeface="+mn-ea"/>
                <a:ea typeface="+mn-ea"/>
              </a:rPr>
              <a:t>와 </a:t>
            </a:r>
            <a:r>
              <a:rPr lang="en-US" altLang="ko-KR" dirty="0" err="1" smtClean="0">
                <a:latin typeface="+mn-ea"/>
                <a:ea typeface="+mn-ea"/>
              </a:rPr>
              <a:t>Tets</a:t>
            </a:r>
            <a:r>
              <a:rPr lang="ko-KR" altLang="en-US" dirty="0" smtClean="0">
                <a:latin typeface="+mn-ea"/>
                <a:ea typeface="+mn-ea"/>
              </a:rPr>
              <a:t>할 경우</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[625] </a:t>
            </a:r>
            <a:r>
              <a:rPr lang="ko-KR" altLang="en-US" dirty="0" smtClean="0">
                <a:latin typeface="+mn-ea"/>
                <a:ea typeface="+mn-ea"/>
              </a:rPr>
              <a:t>입력 후 </a:t>
            </a:r>
            <a:r>
              <a:rPr lang="en-US" altLang="ko-KR" dirty="0" smtClean="0">
                <a:latin typeface="+mn-ea"/>
                <a:ea typeface="+mn-ea"/>
              </a:rPr>
              <a:t>[ENTER].</a:t>
            </a:r>
          </a:p>
          <a:p>
            <a:r>
              <a:rPr lang="en-US" altLang="ko-KR" dirty="0" smtClean="0">
                <a:latin typeface="+mn-ea"/>
                <a:ea typeface="+mn-ea"/>
              </a:rPr>
              <a:t>     24</a:t>
            </a:r>
            <a:r>
              <a:rPr lang="ko-KR" altLang="en-US" dirty="0" smtClean="0">
                <a:latin typeface="+mn-ea"/>
                <a:ea typeface="+mn-ea"/>
              </a:rPr>
              <a:t>시간 운용하는 주파수의 </a:t>
            </a:r>
            <a:r>
              <a:rPr lang="en-US" altLang="ko-KR" dirty="0" smtClean="0">
                <a:latin typeface="+mn-ea"/>
                <a:ea typeface="+mn-ea"/>
              </a:rPr>
              <a:t>ITU Channel No. </a:t>
            </a:r>
            <a:r>
              <a:rPr lang="en-US" altLang="ko-KR" b="1" dirty="0" smtClean="0">
                <a:latin typeface="+mn-ea"/>
                <a:ea typeface="+mn-ea"/>
              </a:rPr>
              <a:t>819, 12118, 16185</a:t>
            </a:r>
            <a:r>
              <a:rPr lang="ko-KR" altLang="en-US" b="1" dirty="0" smtClean="0">
                <a:latin typeface="+mn-ea"/>
                <a:ea typeface="+mn-ea"/>
              </a:rPr>
              <a:t>를</a:t>
            </a:r>
            <a:r>
              <a:rPr lang="en-US" altLang="ko-KR" dirty="0" smtClean="0">
                <a:latin typeface="+mn-ea"/>
                <a:ea typeface="+mn-ea"/>
              </a:rPr>
              <a:t> </a:t>
            </a:r>
            <a:r>
              <a:rPr lang="ko-KR" altLang="en-US" dirty="0" smtClean="0">
                <a:latin typeface="+mn-ea"/>
                <a:ea typeface="+mn-ea"/>
              </a:rPr>
              <a:t>입력한 후 </a:t>
            </a:r>
            <a:r>
              <a:rPr lang="en-US" altLang="ko-KR" dirty="0" smtClean="0">
                <a:latin typeface="+mn-ea"/>
                <a:ea typeface="+mn-ea"/>
              </a:rPr>
              <a:t>ENTER. </a:t>
            </a:r>
            <a:br>
              <a:rPr lang="en-US" altLang="ko-KR" dirty="0" smtClean="0">
                <a:latin typeface="+mn-ea"/>
                <a:ea typeface="+mn-ea"/>
              </a:rPr>
            </a:br>
            <a:r>
              <a:rPr lang="en-US" altLang="ko-KR" dirty="0" smtClean="0">
                <a:latin typeface="+mn-ea"/>
                <a:ea typeface="+mn-ea"/>
              </a:rPr>
              <a:t>    (</a:t>
            </a:r>
            <a:r>
              <a:rPr lang="ko-KR" altLang="en-US" dirty="0" smtClean="0">
                <a:latin typeface="+mn-ea"/>
                <a:ea typeface="+mn-ea"/>
              </a:rPr>
              <a:t>통상</a:t>
            </a:r>
            <a:r>
              <a:rPr lang="en-US" altLang="ko-KR" dirty="0" smtClean="0">
                <a:latin typeface="+mn-ea"/>
                <a:ea typeface="+mn-ea"/>
              </a:rPr>
              <a:t> </a:t>
            </a:r>
            <a:r>
              <a:rPr lang="ko-KR" altLang="en-US" dirty="0" smtClean="0">
                <a:latin typeface="+mn-ea"/>
                <a:ea typeface="+mn-ea"/>
              </a:rPr>
              <a:t>중국항에서는 </a:t>
            </a:r>
            <a:r>
              <a:rPr lang="en-US" altLang="ko-KR" b="1" dirty="0" smtClean="0">
                <a:solidFill>
                  <a:srgbClr val="0000C4"/>
                </a:solidFill>
                <a:latin typeface="+mn-ea"/>
                <a:ea typeface="+mn-ea"/>
              </a:rPr>
              <a:t>625</a:t>
            </a:r>
            <a:r>
              <a:rPr lang="ko-KR" altLang="en-US" dirty="0" smtClean="0">
                <a:latin typeface="+mn-ea"/>
                <a:ea typeface="+mn-ea"/>
              </a:rPr>
              <a:t>가 연결이 잘 됨</a:t>
            </a:r>
            <a:r>
              <a:rPr lang="en-US" altLang="ko-KR" dirty="0" smtClean="0">
                <a:latin typeface="+mn-ea"/>
                <a:ea typeface="+mn-ea"/>
              </a:rPr>
              <a:t>)</a:t>
            </a:r>
          </a:p>
          <a:p>
            <a:pPr marL="342900" indent="-342900">
              <a:buFont typeface="+mj-lt"/>
              <a:buAutoNum type="arabicPeriod" startAt="6"/>
            </a:pPr>
            <a:r>
              <a:rPr lang="en-US" altLang="ko-KR" dirty="0" smtClean="0">
                <a:latin typeface="+mn-ea"/>
                <a:ea typeface="+mn-ea"/>
              </a:rPr>
              <a:t>“Is frequency free” </a:t>
            </a:r>
            <a:r>
              <a:rPr lang="ko-KR" altLang="en-US" dirty="0" smtClean="0">
                <a:latin typeface="+mn-ea"/>
                <a:ea typeface="+mn-ea"/>
              </a:rPr>
              <a:t>창에서 </a:t>
            </a:r>
            <a:r>
              <a:rPr lang="en-US" altLang="ko-KR" dirty="0" smtClean="0">
                <a:latin typeface="+mn-ea"/>
                <a:ea typeface="+mn-ea"/>
              </a:rPr>
              <a:t>Yes </a:t>
            </a:r>
            <a:r>
              <a:rPr lang="ko-KR" altLang="en-US" dirty="0" smtClean="0">
                <a:latin typeface="+mn-ea"/>
                <a:ea typeface="+mn-ea"/>
              </a:rPr>
              <a:t>선택 후 </a:t>
            </a:r>
            <a:r>
              <a:rPr lang="en-US" altLang="ko-KR" dirty="0" smtClean="0">
                <a:latin typeface="+mn-ea"/>
                <a:ea typeface="+mn-ea"/>
              </a:rPr>
              <a:t>[ENTER] </a:t>
            </a:r>
            <a:r>
              <a:rPr lang="ko-KR" altLang="en-US" dirty="0" smtClean="0">
                <a:latin typeface="+mn-ea"/>
                <a:ea typeface="+mn-ea"/>
              </a:rPr>
              <a:t>하면 선택한 송수신 주파수가 나타난다</a:t>
            </a:r>
            <a:endParaRPr lang="en-US" altLang="ko-KR" dirty="0" smtClean="0">
              <a:latin typeface="+mn-ea"/>
              <a:ea typeface="+mn-ea"/>
            </a:endParaRPr>
          </a:p>
          <a:p>
            <a:pPr marL="342900" indent="-342900">
              <a:buAutoNum type="arabicPeriod" startAt="6"/>
            </a:pPr>
            <a:r>
              <a:rPr lang="en-US" altLang="ko-KR" dirty="0" smtClean="0">
                <a:latin typeface="+mn-ea"/>
                <a:ea typeface="+mn-ea"/>
              </a:rPr>
              <a:t>Data Terminal</a:t>
            </a:r>
            <a:r>
              <a:rPr lang="ko-KR" altLang="en-US" dirty="0" smtClean="0">
                <a:latin typeface="+mn-ea"/>
                <a:ea typeface="+mn-ea"/>
              </a:rPr>
              <a:t>에 </a:t>
            </a:r>
            <a:r>
              <a:rPr lang="en-US" altLang="ko-KR" dirty="0" smtClean="0">
                <a:latin typeface="+mn-ea"/>
                <a:ea typeface="+mn-ea"/>
              </a:rPr>
              <a:t>“Received</a:t>
            </a:r>
            <a:r>
              <a:rPr lang="ko-KR" altLang="en-US" dirty="0" smtClean="0">
                <a:latin typeface="+mn-ea"/>
                <a:ea typeface="+mn-ea"/>
              </a:rPr>
              <a:t> </a:t>
            </a:r>
            <a:r>
              <a:rPr lang="en-US" altLang="ko-KR" dirty="0" smtClean="0">
                <a:latin typeface="+mn-ea"/>
                <a:ea typeface="+mn-ea"/>
              </a:rPr>
              <a:t>TX ready signal”</a:t>
            </a:r>
            <a:r>
              <a:rPr lang="ko-KR" altLang="en-US" dirty="0" smtClean="0">
                <a:latin typeface="+mn-ea"/>
                <a:ea typeface="+mn-ea"/>
              </a:rPr>
              <a:t>이 나타나고 접속이 되면 </a:t>
            </a:r>
            <a:r>
              <a:rPr lang="en-US" altLang="ko-KR" dirty="0" smtClean="0">
                <a:latin typeface="+mn-ea"/>
                <a:ea typeface="+mn-ea"/>
              </a:rPr>
              <a:t>GA+ </a:t>
            </a:r>
            <a:r>
              <a:rPr lang="ko-KR" altLang="en-US" dirty="0" smtClean="0">
                <a:latin typeface="+mn-ea"/>
                <a:ea typeface="+mn-ea"/>
              </a:rPr>
              <a:t>가 나타난다</a:t>
            </a:r>
            <a:endParaRPr lang="en-US" altLang="ko-KR" dirty="0" smtClean="0">
              <a:latin typeface="+mn-ea"/>
              <a:ea typeface="+mn-ea"/>
            </a:endParaRPr>
          </a:p>
          <a:p>
            <a:pPr marL="342900" indent="-342900">
              <a:buAutoNum type="arabicPeriod" startAt="6"/>
            </a:pPr>
            <a:r>
              <a:rPr lang="en-US" altLang="ko-KR" dirty="0" smtClean="0">
                <a:latin typeface="+mn-ea"/>
                <a:ea typeface="+mn-ea"/>
              </a:rPr>
              <a:t>GA+ </a:t>
            </a:r>
            <a:r>
              <a:rPr lang="ko-KR" altLang="en-US" dirty="0" smtClean="0">
                <a:latin typeface="+mn-ea"/>
                <a:ea typeface="+mn-ea"/>
              </a:rPr>
              <a:t>가 나타나면 </a:t>
            </a:r>
            <a:r>
              <a:rPr lang="en-US" altLang="ko-KR" dirty="0" smtClean="0">
                <a:latin typeface="+mn-ea"/>
                <a:ea typeface="+mn-ea"/>
              </a:rPr>
              <a:t>TEST+ </a:t>
            </a:r>
            <a:r>
              <a:rPr lang="ko-KR" altLang="en-US" dirty="0" smtClean="0">
                <a:latin typeface="+mn-ea"/>
                <a:ea typeface="+mn-ea"/>
              </a:rPr>
              <a:t>를 입력한다 </a:t>
            </a:r>
            <a:r>
              <a:rPr lang="en-US" altLang="ko-KR" dirty="0" smtClean="0">
                <a:latin typeface="+mn-ea"/>
                <a:ea typeface="+mn-ea"/>
              </a:rPr>
              <a:t>(TST+</a:t>
            </a:r>
            <a:r>
              <a:rPr lang="ko-KR" altLang="en-US" dirty="0" smtClean="0">
                <a:latin typeface="+mn-ea"/>
                <a:ea typeface="+mn-ea"/>
              </a:rPr>
              <a:t>를 입력하여도 테스트가 된다</a:t>
            </a:r>
            <a:r>
              <a:rPr lang="en-US" altLang="ko-KR" dirty="0" smtClean="0">
                <a:latin typeface="+mn-ea"/>
                <a:ea typeface="+mn-ea"/>
              </a:rPr>
              <a:t>)</a:t>
            </a:r>
          </a:p>
          <a:p>
            <a:pPr marL="342900" indent="-342900">
              <a:buAutoNum type="arabicPeriod" startAt="6"/>
            </a:pPr>
            <a:r>
              <a:rPr lang="ko-KR" altLang="en-US" dirty="0" smtClean="0">
                <a:latin typeface="+mn-ea"/>
                <a:ea typeface="+mn-ea"/>
              </a:rPr>
              <a:t>잠시 후</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“THE QUICK BROWN FOX JUMPS OVER THE LAZY DOG 0123456789” </a:t>
            </a:r>
            <a:r>
              <a:rPr lang="ko-KR" altLang="en-US" dirty="0" smtClean="0">
                <a:latin typeface="+mn-ea"/>
                <a:ea typeface="+mn-ea"/>
              </a:rPr>
              <a:t>가 나타나고</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GA+ </a:t>
            </a:r>
            <a:r>
              <a:rPr lang="ko-KR" altLang="en-US" dirty="0" smtClean="0">
                <a:latin typeface="+mn-ea"/>
                <a:ea typeface="+mn-ea"/>
              </a:rPr>
              <a:t>나타난다</a:t>
            </a:r>
            <a:endParaRPr lang="en-US" altLang="ko-KR" dirty="0" smtClean="0">
              <a:latin typeface="+mn-ea"/>
              <a:ea typeface="+mn-ea"/>
            </a:endParaRPr>
          </a:p>
          <a:p>
            <a:pPr marL="342900" indent="-342900">
              <a:buAutoNum type="arabicPeriod" startAt="6"/>
            </a:pPr>
            <a:r>
              <a:rPr lang="ko-KR" altLang="en-US" dirty="0" smtClean="0">
                <a:latin typeface="+mn-ea"/>
                <a:ea typeface="+mn-ea"/>
              </a:rPr>
              <a:t>테스트를 종료하려면 </a:t>
            </a:r>
            <a:r>
              <a:rPr lang="en-US" altLang="ko-KR" dirty="0" smtClean="0">
                <a:latin typeface="+mn-ea"/>
                <a:ea typeface="+mn-ea"/>
              </a:rPr>
              <a:t>BRK+ </a:t>
            </a:r>
            <a:r>
              <a:rPr lang="ko-KR" altLang="en-US" dirty="0" smtClean="0">
                <a:latin typeface="+mn-ea"/>
                <a:ea typeface="+mn-ea"/>
              </a:rPr>
              <a:t>를 입력하면 테스트가 완료된다</a:t>
            </a:r>
            <a:endParaRPr lang="en-US" altLang="ko-KR" dirty="0" smtClean="0">
              <a:latin typeface="+mn-ea"/>
              <a:ea typeface="+mn-ea"/>
            </a:endParaRPr>
          </a:p>
          <a:p>
            <a:r>
              <a:rPr lang="en-US" altLang="ko-KR" dirty="0" smtClean="0">
                <a:latin typeface="+mn-ea"/>
                <a:ea typeface="+mn-ea"/>
              </a:rPr>
              <a:t>(</a:t>
            </a:r>
            <a:r>
              <a:rPr lang="ko-KR" altLang="en-US" dirty="0" smtClean="0">
                <a:latin typeface="+mn-ea"/>
                <a:ea typeface="+mn-ea"/>
              </a:rPr>
              <a:t>주파수를 사전 등록한 경우 해당 </a:t>
            </a:r>
            <a:r>
              <a:rPr lang="en-US" altLang="ko-KR" dirty="0" smtClean="0">
                <a:latin typeface="+mn-ea"/>
                <a:ea typeface="+mn-ea"/>
              </a:rPr>
              <a:t>Station</a:t>
            </a:r>
            <a:r>
              <a:rPr lang="ko-KR" altLang="en-US" dirty="0" smtClean="0">
                <a:latin typeface="+mn-ea"/>
                <a:ea typeface="+mn-ea"/>
              </a:rPr>
              <a:t>과 운용주파수를 선택 연결 후 테스트하면 된다</a:t>
            </a:r>
            <a:r>
              <a:rPr lang="en-US" altLang="ko-KR" dirty="0" smtClean="0">
                <a:latin typeface="+mn-ea"/>
                <a:ea typeface="+mn-ea"/>
              </a:rPr>
              <a:t>)</a:t>
            </a:r>
          </a:p>
          <a:p>
            <a:pPr marL="342900" indent="-342900">
              <a:buAutoNum type="arabicPeriod" startAt="6"/>
            </a:pPr>
            <a:endParaRPr lang="en-US" altLang="ko-KR" dirty="0">
              <a:latin typeface="+mn-ea"/>
              <a:ea typeface="+mn-ea"/>
            </a:endParaRPr>
          </a:p>
          <a:p>
            <a:r>
              <a:rPr lang="en-US" altLang="ko-KR" dirty="0" smtClean="0">
                <a:latin typeface="+mn-ea"/>
                <a:ea typeface="+mn-ea"/>
              </a:rPr>
              <a:t>(ITU Ch. No 625 : TX 6326.0 kHz, RX 6275.0 kHz,  </a:t>
            </a:r>
            <a:r>
              <a:rPr lang="en-US" altLang="ko-KR" dirty="0" err="1" smtClean="0">
                <a:latin typeface="+mn-ea"/>
                <a:ea typeface="+mn-ea"/>
              </a:rPr>
              <a:t>Selcall</a:t>
            </a:r>
            <a:r>
              <a:rPr lang="en-US" altLang="ko-KR" dirty="0" smtClean="0">
                <a:latin typeface="+mn-ea"/>
                <a:ea typeface="+mn-ea"/>
              </a:rPr>
              <a:t> No. : Selective Call No.)</a:t>
            </a:r>
          </a:p>
          <a:p>
            <a:r>
              <a:rPr lang="en-US" altLang="ko-KR" dirty="0" smtClean="0">
                <a:latin typeface="+mn-ea"/>
                <a:ea typeface="+mn-ea"/>
              </a:rPr>
              <a:t>(ARQ : Two way communication mode, FEC : One way communication mode) </a:t>
            </a:r>
            <a:r>
              <a:rPr lang="ko-KR" altLang="en-US" dirty="0" smtClean="0">
                <a:latin typeface="+mn-ea"/>
                <a:ea typeface="+mn-ea"/>
              </a:rPr>
              <a:t> </a:t>
            </a:r>
            <a:endParaRPr lang="ko-KR" altLang="ko-KR" dirty="0">
              <a:latin typeface="+mn-ea"/>
              <a:ea typeface="+mn-ea"/>
            </a:endParaRPr>
          </a:p>
        </p:txBody>
      </p:sp>
      <p:graphicFrame>
        <p:nvGraphicFramePr>
          <p:cNvPr id="6" name="표 5"/>
          <p:cNvGraphicFramePr>
            <a:graphicFrameLocks noGrp="1"/>
          </p:cNvGraphicFramePr>
          <p:nvPr>
            <p:extLst/>
          </p:nvPr>
        </p:nvGraphicFramePr>
        <p:xfrm>
          <a:off x="522164" y="925980"/>
          <a:ext cx="9721080" cy="455847"/>
        </p:xfrm>
        <a:graphic>
          <a:graphicData uri="http://schemas.openxmlformats.org/drawingml/2006/table">
            <a:tbl>
              <a:tblPr firstRow="1" bandRow="1">
                <a:tableStyleId>{5C22544A-7EE6-4342-B048-85BDC9FD1C3A}</a:tableStyleId>
              </a:tblPr>
              <a:tblGrid>
                <a:gridCol w="9721080">
                  <a:extLst>
                    <a:ext uri="{9D8B030D-6E8A-4147-A177-3AD203B41FA5}">
                      <a16:colId xmlns:a16="http://schemas.microsoft.com/office/drawing/2014/main" val="20000"/>
                    </a:ext>
                  </a:extLst>
                </a:gridCol>
              </a:tblGrid>
              <a:tr h="455847">
                <a:tc>
                  <a:txBody>
                    <a:bodyPr/>
                    <a:lstStyle/>
                    <a:p>
                      <a:pPr latinLnBrk="1"/>
                      <a:r>
                        <a:rPr lang="en-US" altLang="ko-KR" sz="2200" dirty="0" smtClean="0">
                          <a:solidFill>
                            <a:schemeClr val="tx1"/>
                          </a:solidFill>
                          <a:latin typeface="+mn-ea"/>
                          <a:ea typeface="+mn-ea"/>
                        </a:rPr>
                        <a:t>JRC MF/HF NBDP TEST (Shanghai Radio</a:t>
                      </a:r>
                      <a:r>
                        <a:rPr lang="ko-KR" altLang="en-US" sz="2200" dirty="0" smtClean="0">
                          <a:solidFill>
                            <a:schemeClr val="tx1"/>
                          </a:solidFill>
                          <a:latin typeface="+mn-ea"/>
                          <a:ea typeface="+mn-ea"/>
                        </a:rPr>
                        <a:t>와 </a:t>
                      </a:r>
                      <a:r>
                        <a:rPr lang="en-US" altLang="ko-KR" sz="2200" dirty="0" smtClean="0">
                          <a:solidFill>
                            <a:schemeClr val="tx1"/>
                          </a:solidFill>
                          <a:latin typeface="+mn-ea"/>
                          <a:ea typeface="+mn-ea"/>
                        </a:rPr>
                        <a:t>Test)</a:t>
                      </a:r>
                      <a:endParaRPr lang="ko-KR" altLang="en-US" sz="2200" dirty="0">
                        <a:solidFill>
                          <a:schemeClr val="tx1"/>
                        </a:solidFill>
                        <a:latin typeface="+mn-ea"/>
                        <a:ea typeface="+mn-ea"/>
                      </a:endParaRPr>
                    </a:p>
                  </a:txBody>
                  <a:tcPr marL="106942" marR="106942"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7" name="직사각형 6"/>
          <p:cNvSpPr/>
          <p:nvPr/>
        </p:nvSpPr>
        <p:spPr>
          <a:xfrm>
            <a:off x="-17709" y="0"/>
            <a:ext cx="4679486"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10</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MF/HF NBDP Operation </a:t>
            </a:r>
            <a:endParaRPr lang="ko-KR" altLang="en-US" sz="2200" b="1" dirty="0">
              <a:solidFill>
                <a:schemeClr val="bg1"/>
              </a:solidFill>
              <a:latin typeface="+mn-ea"/>
              <a:ea typeface="+mn-ea"/>
            </a:endParaRPr>
          </a:p>
        </p:txBody>
      </p:sp>
      <p:sp>
        <p:nvSpPr>
          <p:cNvPr id="10" name="TextBox 9"/>
          <p:cNvSpPr txBox="1"/>
          <p:nvPr/>
        </p:nvSpPr>
        <p:spPr>
          <a:xfrm>
            <a:off x="494655" y="552414"/>
            <a:ext cx="4402167" cy="338554"/>
          </a:xfrm>
          <a:prstGeom prst="rect">
            <a:avLst/>
          </a:prstGeom>
        </p:spPr>
        <p:txBody>
          <a:bodyPr wrap="none" rtlCol="0">
            <a:spAutoFit/>
          </a:bodyPr>
          <a:lstStyle/>
          <a:p>
            <a:r>
              <a:rPr lang="en-US" altLang="ko-KR" sz="1600" b="1" dirty="0" smtClean="0">
                <a:solidFill>
                  <a:srgbClr val="0000C4"/>
                </a:solidFill>
                <a:latin typeface="+mn-ea"/>
                <a:ea typeface="+mn-ea"/>
              </a:rPr>
              <a:t>2024.1. 1</a:t>
            </a:r>
            <a:r>
              <a:rPr lang="ko-KR" altLang="en-US" sz="1600" b="1" dirty="0" smtClean="0">
                <a:solidFill>
                  <a:srgbClr val="0000C4"/>
                </a:solidFill>
                <a:latin typeface="+mn-ea"/>
                <a:ea typeface="+mn-ea"/>
              </a:rPr>
              <a:t>부 </a:t>
            </a:r>
            <a:r>
              <a:rPr lang="en-US" altLang="ko-KR" sz="1600" b="1" dirty="0" smtClean="0">
                <a:solidFill>
                  <a:srgbClr val="0000C4"/>
                </a:solidFill>
                <a:latin typeface="+mn-ea"/>
                <a:ea typeface="+mn-ea"/>
              </a:rPr>
              <a:t>NBDP </a:t>
            </a:r>
            <a:r>
              <a:rPr lang="ko-KR" altLang="en-US" sz="1600" b="1" dirty="0" err="1" smtClean="0">
                <a:solidFill>
                  <a:srgbClr val="0000C4"/>
                </a:solidFill>
                <a:latin typeface="+mn-ea"/>
                <a:ea typeface="+mn-ea"/>
              </a:rPr>
              <a:t>조난주파수</a:t>
            </a:r>
            <a:r>
              <a:rPr lang="ko-KR" altLang="en-US" sz="1600" b="1" dirty="0" smtClean="0">
                <a:solidFill>
                  <a:srgbClr val="0000C4"/>
                </a:solidFill>
                <a:latin typeface="+mn-ea"/>
                <a:ea typeface="+mn-ea"/>
              </a:rPr>
              <a:t> 사용하지 않음</a:t>
            </a:r>
            <a:endParaRPr lang="ko-KR" altLang="en-US" sz="1600" b="1" dirty="0">
              <a:solidFill>
                <a:srgbClr val="0000C4"/>
              </a:solidFill>
              <a:latin typeface="+mn-ea"/>
              <a:ea typeface="+mn-ea"/>
            </a:endParaRPr>
          </a:p>
        </p:txBody>
      </p:sp>
    </p:spTree>
    <p:extLst>
      <p:ext uri="{BB962C8B-B14F-4D97-AF65-F5344CB8AC3E}">
        <p14:creationId xmlns:p14="http://schemas.microsoft.com/office/powerpoint/2010/main" val="827146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lIns="104306" tIns="52153" rIns="104306" bIns="52153"/>
          <a:lstStyle/>
          <a:p>
            <a:fld id="{31095832-68CD-478A-AD98-E2BAD6DB9178}" type="slidenum">
              <a:rPr lang="ko-KR" altLang="en-US" smtClean="0"/>
              <a:pPr/>
              <a:t>121</a:t>
            </a:fld>
            <a:endParaRPr lang="ko-KR" altLang="en-US"/>
          </a:p>
        </p:txBody>
      </p:sp>
      <p:sp>
        <p:nvSpPr>
          <p:cNvPr id="4" name="직사각형 3"/>
          <p:cNvSpPr/>
          <p:nvPr/>
        </p:nvSpPr>
        <p:spPr>
          <a:xfrm>
            <a:off x="666179" y="1539017"/>
            <a:ext cx="9479829" cy="5368304"/>
          </a:xfrm>
          <a:prstGeom prst="rect">
            <a:avLst/>
          </a:prstGeom>
          <a:ln>
            <a:solidFill>
              <a:schemeClr val="tx1"/>
            </a:solidFill>
          </a:ln>
        </p:spPr>
        <p:txBody>
          <a:bodyPr wrap="square" lIns="104306" tIns="52153" rIns="104306" bIns="52153">
            <a:spAutoFit/>
          </a:bodyPr>
          <a:lstStyle/>
          <a:p>
            <a:pPr marL="342900" indent="-342900">
              <a:buAutoNum type="arabicPeriod"/>
            </a:pPr>
            <a:r>
              <a:rPr lang="en-US" altLang="ko-KR" dirty="0" smtClean="0">
                <a:latin typeface="+mn-ea"/>
                <a:ea typeface="+mn-ea"/>
              </a:rPr>
              <a:t>3 Operate</a:t>
            </a:r>
            <a:r>
              <a:rPr lang="ko-KR" altLang="en-US" dirty="0" smtClean="0">
                <a:latin typeface="+mn-ea"/>
                <a:ea typeface="+mn-ea"/>
              </a:rPr>
              <a:t>를</a:t>
            </a:r>
            <a:r>
              <a:rPr lang="en-US" altLang="ko-KR" dirty="0" smtClean="0">
                <a:latin typeface="+mn-ea"/>
                <a:ea typeface="+mn-ea"/>
              </a:rPr>
              <a:t> </a:t>
            </a:r>
            <a:r>
              <a:rPr lang="ko-KR" altLang="en-US" dirty="0" smtClean="0">
                <a:latin typeface="+mn-ea"/>
                <a:ea typeface="+mn-ea"/>
              </a:rPr>
              <a:t>선택 후</a:t>
            </a:r>
            <a:endParaRPr lang="en-US" altLang="ko-KR" dirty="0" smtClean="0">
              <a:latin typeface="+mn-ea"/>
              <a:ea typeface="+mn-ea"/>
            </a:endParaRPr>
          </a:p>
          <a:p>
            <a:pPr marL="342900" indent="-342900">
              <a:buAutoNum type="arabicPeriod"/>
            </a:pPr>
            <a:r>
              <a:rPr lang="en-US" altLang="ko-KR" dirty="0" smtClean="0">
                <a:latin typeface="+mn-ea"/>
                <a:ea typeface="+mn-ea"/>
              </a:rPr>
              <a:t>0 Set Channel</a:t>
            </a:r>
            <a:r>
              <a:rPr lang="ko-KR" altLang="en-US" dirty="0" smtClean="0">
                <a:latin typeface="+mn-ea"/>
                <a:ea typeface="+mn-ea"/>
              </a:rPr>
              <a:t>에서 </a:t>
            </a:r>
            <a:r>
              <a:rPr lang="en-US" altLang="ko-KR" dirty="0" smtClean="0">
                <a:latin typeface="+mn-ea"/>
                <a:ea typeface="+mn-ea"/>
              </a:rPr>
              <a:t>ITU Channel</a:t>
            </a:r>
            <a:r>
              <a:rPr lang="ko-KR" altLang="en-US" dirty="0" smtClean="0">
                <a:latin typeface="+mn-ea"/>
                <a:ea typeface="+mn-ea"/>
              </a:rPr>
              <a:t>중 하나를 입력한다 </a:t>
            </a:r>
            <a:r>
              <a:rPr lang="en-US" altLang="ko-KR" dirty="0" smtClean="0">
                <a:latin typeface="+mn-ea"/>
                <a:ea typeface="+mn-ea"/>
              </a:rPr>
              <a:t>(819, 12118, 16185)</a:t>
            </a:r>
            <a:br>
              <a:rPr lang="en-US" altLang="ko-KR" dirty="0" smtClean="0">
                <a:latin typeface="+mn-ea"/>
                <a:ea typeface="+mn-ea"/>
              </a:rPr>
            </a:br>
            <a:r>
              <a:rPr lang="en-US" altLang="ko-KR" dirty="0" smtClean="0">
                <a:latin typeface="+mn-ea"/>
                <a:ea typeface="+mn-ea"/>
              </a:rPr>
              <a:t>(</a:t>
            </a:r>
            <a:r>
              <a:rPr lang="ko-KR" altLang="en-US" dirty="0" smtClean="0">
                <a:latin typeface="+mn-ea"/>
                <a:ea typeface="+mn-ea"/>
              </a:rPr>
              <a:t>통상 중국항에서는 </a:t>
            </a:r>
            <a:r>
              <a:rPr lang="en-US" altLang="ko-KR" dirty="0" smtClean="0">
                <a:latin typeface="+mn-ea"/>
                <a:ea typeface="+mn-ea"/>
              </a:rPr>
              <a:t>625</a:t>
            </a:r>
            <a:r>
              <a:rPr lang="ko-KR" altLang="en-US" dirty="0" smtClean="0">
                <a:latin typeface="+mn-ea"/>
                <a:ea typeface="+mn-ea"/>
              </a:rPr>
              <a:t>가 접속이 잘된다</a:t>
            </a:r>
            <a:r>
              <a:rPr lang="en-US" altLang="ko-KR" dirty="0" smtClean="0">
                <a:latin typeface="+mn-ea"/>
                <a:ea typeface="+mn-ea"/>
              </a:rPr>
              <a:t>)</a:t>
            </a:r>
            <a:r>
              <a:rPr lang="ko-KR" altLang="en-US" dirty="0" smtClean="0">
                <a:latin typeface="+mn-ea"/>
                <a:ea typeface="+mn-ea"/>
              </a:rPr>
              <a:t> </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
            </a:r>
            <a:br>
              <a:rPr lang="en-US" altLang="ko-KR" dirty="0" smtClean="0">
                <a:latin typeface="+mn-ea"/>
                <a:ea typeface="+mn-ea"/>
              </a:rPr>
            </a:br>
            <a:r>
              <a:rPr lang="en-US" altLang="ko-KR" dirty="0" smtClean="0">
                <a:latin typeface="+mn-ea"/>
                <a:ea typeface="+mn-ea"/>
              </a:rPr>
              <a:t>9 Set frequency</a:t>
            </a:r>
            <a:r>
              <a:rPr lang="ko-KR" altLang="en-US" dirty="0" smtClean="0">
                <a:latin typeface="+mn-ea"/>
                <a:ea typeface="+mn-ea"/>
              </a:rPr>
              <a:t>에서 테스트할 </a:t>
            </a:r>
            <a:r>
              <a:rPr lang="en-US" altLang="ko-KR" dirty="0" smtClean="0">
                <a:latin typeface="+mn-ea"/>
                <a:ea typeface="+mn-ea"/>
              </a:rPr>
              <a:t>TX/RX </a:t>
            </a:r>
            <a:r>
              <a:rPr lang="ko-KR" altLang="en-US" dirty="0" smtClean="0">
                <a:latin typeface="+mn-ea"/>
                <a:ea typeface="+mn-ea"/>
              </a:rPr>
              <a:t>주파수를 입력할 수도 있지만 </a:t>
            </a:r>
            <a:r>
              <a:rPr lang="en-US" altLang="ko-KR" dirty="0" smtClean="0">
                <a:latin typeface="+mn-ea"/>
                <a:ea typeface="+mn-ea"/>
              </a:rPr>
              <a:t>ITU CH.</a:t>
            </a:r>
            <a:r>
              <a:rPr lang="ko-KR" altLang="en-US" dirty="0" smtClean="0">
                <a:latin typeface="+mn-ea"/>
                <a:ea typeface="+mn-ea"/>
              </a:rPr>
              <a:t>을</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입력하는 것이 간편하다</a:t>
            </a:r>
            <a:endParaRPr lang="en-US" altLang="ko-KR" dirty="0" smtClean="0">
              <a:latin typeface="+mn-ea"/>
              <a:ea typeface="+mn-ea"/>
            </a:endParaRPr>
          </a:p>
          <a:p>
            <a:pPr marL="342900" indent="-342900">
              <a:buAutoNum type="arabicPeriod"/>
            </a:pPr>
            <a:r>
              <a:rPr lang="en-US" altLang="ko-KR" dirty="0" smtClean="0">
                <a:latin typeface="+mn-ea"/>
                <a:ea typeface="+mn-ea"/>
              </a:rPr>
              <a:t>8 Manual Calling</a:t>
            </a:r>
            <a:r>
              <a:rPr lang="ko-KR" altLang="en-US" dirty="0" smtClean="0">
                <a:latin typeface="+mn-ea"/>
                <a:ea typeface="+mn-ea"/>
              </a:rPr>
              <a:t>을 선택 후</a:t>
            </a:r>
            <a:endParaRPr lang="en-US" altLang="ko-KR" dirty="0" smtClean="0">
              <a:latin typeface="+mn-ea"/>
              <a:ea typeface="+mn-ea"/>
            </a:endParaRPr>
          </a:p>
          <a:p>
            <a:pPr marL="342900" indent="-342900">
              <a:buAutoNum type="arabicPeriod"/>
            </a:pPr>
            <a:r>
              <a:rPr lang="en-US" altLang="ko-KR" dirty="0" smtClean="0">
                <a:latin typeface="+mn-ea"/>
                <a:ea typeface="+mn-ea"/>
              </a:rPr>
              <a:t>ARQ</a:t>
            </a:r>
            <a:r>
              <a:rPr lang="ko-KR" altLang="en-US" dirty="0" smtClean="0">
                <a:latin typeface="+mn-ea"/>
                <a:ea typeface="+mn-ea"/>
              </a:rPr>
              <a:t>를 선택 후 </a:t>
            </a:r>
            <a:r>
              <a:rPr lang="en-US" altLang="ko-KR" dirty="0" smtClean="0">
                <a:latin typeface="+mn-ea"/>
                <a:ea typeface="+mn-ea"/>
              </a:rPr>
              <a:t>Coast Station ID</a:t>
            </a:r>
            <a:r>
              <a:rPr lang="ko-KR" altLang="en-US" dirty="0" smtClean="0">
                <a:latin typeface="+mn-ea"/>
                <a:ea typeface="+mn-ea"/>
              </a:rPr>
              <a:t>를 입력한다</a:t>
            </a:r>
            <a:r>
              <a:rPr lang="en-US" altLang="ko-KR" dirty="0" smtClean="0">
                <a:latin typeface="+mn-ea"/>
                <a:ea typeface="+mn-ea"/>
              </a:rPr>
              <a:t>. </a:t>
            </a:r>
            <a:br>
              <a:rPr lang="en-US" altLang="ko-KR" dirty="0" smtClean="0">
                <a:latin typeface="+mn-ea"/>
                <a:ea typeface="+mn-ea"/>
              </a:rPr>
            </a:br>
            <a:r>
              <a:rPr lang="en-US" altLang="ko-KR" dirty="0" smtClean="0">
                <a:latin typeface="+mn-ea"/>
                <a:ea typeface="+mn-ea"/>
              </a:rPr>
              <a:t>SHANGHAI Radio</a:t>
            </a:r>
            <a:r>
              <a:rPr lang="ko-KR" altLang="en-US" dirty="0" smtClean="0">
                <a:latin typeface="+mn-ea"/>
                <a:ea typeface="+mn-ea"/>
              </a:rPr>
              <a:t>와</a:t>
            </a:r>
            <a:r>
              <a:rPr lang="en-US" altLang="ko-KR" dirty="0" smtClean="0">
                <a:latin typeface="+mn-ea"/>
                <a:ea typeface="+mn-ea"/>
              </a:rPr>
              <a:t> Test </a:t>
            </a:r>
            <a:r>
              <a:rPr lang="ko-KR" altLang="en-US" dirty="0" smtClean="0">
                <a:latin typeface="+mn-ea"/>
                <a:ea typeface="+mn-ea"/>
              </a:rPr>
              <a:t>할</a:t>
            </a:r>
            <a:r>
              <a:rPr lang="en-US" altLang="ko-KR" dirty="0" smtClean="0">
                <a:latin typeface="+mn-ea"/>
                <a:ea typeface="+mn-ea"/>
              </a:rPr>
              <a:t> </a:t>
            </a:r>
            <a:r>
              <a:rPr lang="ko-KR" altLang="en-US" dirty="0" smtClean="0">
                <a:latin typeface="+mn-ea"/>
                <a:ea typeface="+mn-ea"/>
              </a:rPr>
              <a:t>경우 </a:t>
            </a:r>
            <a:r>
              <a:rPr lang="en-US" altLang="ko-KR" dirty="0" err="1" smtClean="0">
                <a:latin typeface="+mn-ea"/>
                <a:ea typeface="+mn-ea"/>
              </a:rPr>
              <a:t>Selcall</a:t>
            </a:r>
            <a:r>
              <a:rPr lang="en-US" altLang="ko-KR" dirty="0" smtClean="0">
                <a:latin typeface="+mn-ea"/>
                <a:ea typeface="+mn-ea"/>
              </a:rPr>
              <a:t> : </a:t>
            </a:r>
            <a:r>
              <a:rPr lang="en-US" altLang="ko-KR" b="1" dirty="0" smtClean="0">
                <a:latin typeface="+mn-ea"/>
                <a:ea typeface="+mn-ea"/>
              </a:rPr>
              <a:t>2010</a:t>
            </a:r>
            <a:r>
              <a:rPr lang="ko-KR" altLang="en-US" dirty="0" smtClean="0">
                <a:latin typeface="+mn-ea"/>
                <a:ea typeface="+mn-ea"/>
              </a:rPr>
              <a:t>을</a:t>
            </a:r>
            <a:r>
              <a:rPr lang="en-US" altLang="ko-KR" dirty="0" smtClean="0">
                <a:latin typeface="+mn-ea"/>
                <a:ea typeface="+mn-ea"/>
              </a:rPr>
              <a:t> </a:t>
            </a:r>
            <a:r>
              <a:rPr lang="ko-KR" altLang="en-US" dirty="0" smtClean="0">
                <a:latin typeface="+mn-ea"/>
                <a:ea typeface="+mn-ea"/>
              </a:rPr>
              <a:t>입력한다</a:t>
            </a:r>
            <a:endParaRPr lang="en-US" altLang="ko-KR" dirty="0" smtClean="0">
              <a:latin typeface="+mn-ea"/>
              <a:ea typeface="+mn-ea"/>
            </a:endParaRPr>
          </a:p>
          <a:p>
            <a:pPr marL="342900" indent="-342900">
              <a:buAutoNum type="arabicPeriod"/>
            </a:pPr>
            <a:r>
              <a:rPr lang="ko-KR" altLang="en-US" dirty="0" smtClean="0">
                <a:latin typeface="+mn-ea"/>
                <a:ea typeface="+mn-ea"/>
              </a:rPr>
              <a:t>잠시 후 </a:t>
            </a:r>
            <a:r>
              <a:rPr lang="en-US" altLang="ko-KR" dirty="0" smtClean="0">
                <a:latin typeface="+mn-ea"/>
                <a:ea typeface="+mn-ea"/>
              </a:rPr>
              <a:t>SHANGHAI Radio</a:t>
            </a:r>
            <a:r>
              <a:rPr lang="ko-KR" altLang="en-US" dirty="0" smtClean="0">
                <a:latin typeface="+mn-ea"/>
                <a:ea typeface="+mn-ea"/>
              </a:rPr>
              <a:t>와 연결이 되면 좌측 하단에 본선 </a:t>
            </a:r>
            <a:r>
              <a:rPr lang="en-US" altLang="ko-KR" dirty="0" smtClean="0">
                <a:latin typeface="+mn-ea"/>
                <a:ea typeface="+mn-ea"/>
              </a:rPr>
              <a:t>MMSI No.</a:t>
            </a:r>
            <a:r>
              <a:rPr lang="ko-KR" altLang="en-US" dirty="0" smtClean="0">
                <a:latin typeface="+mn-ea"/>
                <a:ea typeface="+mn-ea"/>
              </a:rPr>
              <a:t>가 나타나고</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GA+ </a:t>
            </a:r>
            <a:r>
              <a:rPr lang="ko-KR" altLang="en-US" dirty="0" smtClean="0">
                <a:latin typeface="+mn-ea"/>
                <a:ea typeface="+mn-ea"/>
              </a:rPr>
              <a:t>가 나타난다</a:t>
            </a:r>
            <a:endParaRPr lang="en-US" altLang="ko-KR" dirty="0" smtClean="0">
              <a:latin typeface="+mn-ea"/>
              <a:ea typeface="+mn-ea"/>
            </a:endParaRPr>
          </a:p>
          <a:p>
            <a:pPr marL="342900" indent="-342900">
              <a:buAutoNum type="arabicPeriod"/>
            </a:pPr>
            <a:r>
              <a:rPr lang="en-US" altLang="ko-KR" dirty="0" smtClean="0">
                <a:latin typeface="+mn-ea"/>
                <a:ea typeface="+mn-ea"/>
              </a:rPr>
              <a:t>GA+</a:t>
            </a:r>
            <a:r>
              <a:rPr lang="ko-KR" altLang="en-US" dirty="0" smtClean="0">
                <a:latin typeface="+mn-ea"/>
                <a:ea typeface="+mn-ea"/>
              </a:rPr>
              <a:t>가 나타나면 테스트를 위하여 </a:t>
            </a:r>
            <a:r>
              <a:rPr lang="en-US" altLang="ko-KR" dirty="0" smtClean="0">
                <a:latin typeface="+mn-ea"/>
                <a:ea typeface="+mn-ea"/>
              </a:rPr>
              <a:t>TEST+</a:t>
            </a:r>
            <a:r>
              <a:rPr lang="ko-KR" altLang="en-US" dirty="0" smtClean="0">
                <a:latin typeface="+mn-ea"/>
                <a:ea typeface="+mn-ea"/>
              </a:rPr>
              <a:t>를 입력한다</a:t>
            </a:r>
            <a:endParaRPr lang="en-US" altLang="ko-KR" dirty="0" smtClean="0">
              <a:latin typeface="+mn-ea"/>
              <a:ea typeface="+mn-ea"/>
            </a:endParaRPr>
          </a:p>
          <a:p>
            <a:pPr marL="342900" indent="-342900">
              <a:buAutoNum type="arabicPeriod"/>
            </a:pPr>
            <a:r>
              <a:rPr lang="ko-KR" altLang="en-US" dirty="0" smtClean="0">
                <a:latin typeface="+mn-ea"/>
                <a:ea typeface="+mn-ea"/>
              </a:rPr>
              <a:t>잠시 후 </a:t>
            </a:r>
            <a:r>
              <a:rPr lang="en-US" altLang="ko-KR" dirty="0" smtClean="0">
                <a:latin typeface="+mn-ea"/>
                <a:ea typeface="+mn-ea"/>
              </a:rPr>
              <a:t>THE QUICK BROWN FOX JUMPS OVER THE LAZY DOG 0123456789 </a:t>
            </a:r>
            <a:r>
              <a:rPr lang="ko-KR" altLang="en-US" dirty="0" smtClean="0">
                <a:latin typeface="+mn-ea"/>
                <a:ea typeface="+mn-ea"/>
              </a:rPr>
              <a:t>가</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나타나고</a:t>
            </a:r>
            <a:r>
              <a:rPr lang="en-US" altLang="ko-KR" dirty="0" smtClean="0">
                <a:latin typeface="+mn-ea"/>
                <a:ea typeface="+mn-ea"/>
              </a:rPr>
              <a:t> GA+</a:t>
            </a:r>
            <a:r>
              <a:rPr lang="ko-KR" altLang="en-US" smtClean="0">
                <a:latin typeface="+mn-ea"/>
                <a:ea typeface="+mn-ea"/>
              </a:rPr>
              <a:t>가 나타난다</a:t>
            </a:r>
            <a:endParaRPr lang="en-US" altLang="ko-KR" dirty="0" smtClean="0">
              <a:latin typeface="+mn-ea"/>
              <a:ea typeface="+mn-ea"/>
            </a:endParaRPr>
          </a:p>
          <a:p>
            <a:pPr marL="342900" indent="-342900">
              <a:buAutoNum type="arabicPeriod"/>
            </a:pPr>
            <a:r>
              <a:rPr lang="ko-KR" altLang="en-US" dirty="0" smtClean="0">
                <a:latin typeface="+mn-ea"/>
                <a:ea typeface="+mn-ea"/>
              </a:rPr>
              <a:t>종료를 하려면 </a:t>
            </a:r>
            <a:r>
              <a:rPr lang="en-US" altLang="ko-KR" dirty="0" smtClean="0">
                <a:latin typeface="+mn-ea"/>
                <a:ea typeface="+mn-ea"/>
              </a:rPr>
              <a:t>BRK+</a:t>
            </a:r>
            <a:r>
              <a:rPr lang="ko-KR" altLang="en-US" dirty="0" smtClean="0">
                <a:latin typeface="+mn-ea"/>
                <a:ea typeface="+mn-ea"/>
              </a:rPr>
              <a:t>를 누르면 테스트가 완료됨</a:t>
            </a:r>
            <a:endParaRPr lang="en-US" altLang="ko-KR" dirty="0" smtClean="0">
              <a:latin typeface="+mn-ea"/>
              <a:ea typeface="+mn-ea"/>
            </a:endParaRPr>
          </a:p>
          <a:p>
            <a:pPr marL="342900" indent="-342900">
              <a:buAutoNum type="arabicPeriod"/>
            </a:pPr>
            <a:endParaRPr lang="en-US" altLang="ko-KR" dirty="0">
              <a:latin typeface="+mn-ea"/>
              <a:ea typeface="+mn-ea"/>
            </a:endParaRPr>
          </a:p>
          <a:p>
            <a:r>
              <a:rPr lang="ko-KR" altLang="en-US" b="1" dirty="0" err="1" smtClean="0">
                <a:solidFill>
                  <a:srgbClr val="0000C4"/>
                </a:solidFill>
                <a:latin typeface="+mn-ea"/>
                <a:ea typeface="+mn-ea"/>
              </a:rPr>
              <a:t>유럽항</a:t>
            </a:r>
            <a:r>
              <a:rPr lang="ko-KR" altLang="en-US" b="1" dirty="0" smtClean="0">
                <a:solidFill>
                  <a:srgbClr val="0000C4"/>
                </a:solidFill>
                <a:latin typeface="+mn-ea"/>
                <a:ea typeface="+mn-ea"/>
              </a:rPr>
              <a:t> </a:t>
            </a:r>
            <a:r>
              <a:rPr lang="ko-KR" altLang="en-US" b="1" dirty="0" err="1" smtClean="0">
                <a:solidFill>
                  <a:srgbClr val="0000C4"/>
                </a:solidFill>
                <a:latin typeface="+mn-ea"/>
                <a:ea typeface="+mn-ea"/>
              </a:rPr>
              <a:t>항해시는</a:t>
            </a:r>
            <a:r>
              <a:rPr lang="ko-KR" altLang="en-US" b="1" dirty="0" smtClean="0">
                <a:solidFill>
                  <a:srgbClr val="0000C4"/>
                </a:solidFill>
                <a:latin typeface="+mn-ea"/>
                <a:ea typeface="+mn-ea"/>
              </a:rPr>
              <a:t> </a:t>
            </a:r>
            <a:r>
              <a:rPr lang="en-US" altLang="ko-KR" b="1" dirty="0" smtClean="0">
                <a:solidFill>
                  <a:srgbClr val="0000C4"/>
                </a:solidFill>
                <a:latin typeface="+mn-ea"/>
                <a:ea typeface="+mn-ea"/>
              </a:rPr>
              <a:t>ISTANBUL Radio (MMSI : 002711000, </a:t>
            </a:r>
            <a:r>
              <a:rPr lang="en-US" altLang="ko-KR" b="1" dirty="0" err="1" smtClean="0">
                <a:solidFill>
                  <a:srgbClr val="0000C4"/>
                </a:solidFill>
                <a:latin typeface="+mn-ea"/>
                <a:ea typeface="+mn-ea"/>
              </a:rPr>
              <a:t>Selcall</a:t>
            </a:r>
            <a:r>
              <a:rPr lang="en-US" altLang="ko-KR" b="1" dirty="0" smtClean="0">
                <a:solidFill>
                  <a:srgbClr val="0000C4"/>
                </a:solidFill>
                <a:latin typeface="+mn-ea"/>
                <a:ea typeface="+mn-ea"/>
              </a:rPr>
              <a:t> No. : 4360)</a:t>
            </a:r>
            <a:r>
              <a:rPr lang="ko-KR" altLang="en-US" b="1" dirty="0" smtClean="0">
                <a:solidFill>
                  <a:srgbClr val="0000C4"/>
                </a:solidFill>
                <a:latin typeface="+mn-ea"/>
                <a:ea typeface="+mn-ea"/>
              </a:rPr>
              <a:t>와 </a:t>
            </a:r>
            <a:r>
              <a:rPr lang="en-US" altLang="ko-KR" b="1" dirty="0" smtClean="0">
                <a:solidFill>
                  <a:srgbClr val="0000C4"/>
                </a:solidFill>
                <a:latin typeface="+mn-ea"/>
                <a:ea typeface="+mn-ea"/>
              </a:rPr>
              <a:t/>
            </a:r>
            <a:br>
              <a:rPr lang="en-US" altLang="ko-KR" b="1" dirty="0" smtClean="0">
                <a:solidFill>
                  <a:srgbClr val="0000C4"/>
                </a:solidFill>
                <a:latin typeface="+mn-ea"/>
                <a:ea typeface="+mn-ea"/>
              </a:rPr>
            </a:br>
            <a:r>
              <a:rPr lang="en-US" altLang="ko-KR" b="1" dirty="0" smtClean="0">
                <a:solidFill>
                  <a:srgbClr val="0000C4"/>
                </a:solidFill>
                <a:latin typeface="+mn-ea"/>
                <a:ea typeface="+mn-ea"/>
              </a:rPr>
              <a:t>NBDP(SITOR : Simplex Teletype Over Radio) </a:t>
            </a:r>
            <a:r>
              <a:rPr lang="ko-KR" altLang="en-US" b="1" dirty="0" smtClean="0">
                <a:solidFill>
                  <a:srgbClr val="0000C4"/>
                </a:solidFill>
                <a:latin typeface="+mn-ea"/>
                <a:ea typeface="+mn-ea"/>
              </a:rPr>
              <a:t>테스트를 하면 잘된다</a:t>
            </a:r>
            <a:r>
              <a:rPr lang="en-US" altLang="ko-KR" b="1" dirty="0" smtClean="0">
                <a:solidFill>
                  <a:srgbClr val="0000C4"/>
                </a:solidFill>
                <a:latin typeface="+mn-ea"/>
                <a:ea typeface="+mn-ea"/>
              </a:rPr>
              <a:t>.</a:t>
            </a:r>
          </a:p>
          <a:p>
            <a:r>
              <a:rPr lang="ko-KR" altLang="en-US" b="1" dirty="0" err="1" smtClean="0">
                <a:solidFill>
                  <a:srgbClr val="0000C4"/>
                </a:solidFill>
                <a:latin typeface="+mn-ea"/>
                <a:ea typeface="+mn-ea"/>
              </a:rPr>
              <a:t>사용주파수</a:t>
            </a:r>
            <a:r>
              <a:rPr lang="en-US" altLang="ko-KR" b="1" dirty="0" smtClean="0">
                <a:solidFill>
                  <a:srgbClr val="0000C4"/>
                </a:solidFill>
                <a:latin typeface="+mn-ea"/>
                <a:ea typeface="+mn-ea"/>
              </a:rPr>
              <a:t>(H24)</a:t>
            </a:r>
            <a:r>
              <a:rPr lang="ko-KR" altLang="en-US" b="1" dirty="0" smtClean="0">
                <a:solidFill>
                  <a:srgbClr val="0000C4"/>
                </a:solidFill>
                <a:latin typeface="+mn-ea"/>
                <a:ea typeface="+mn-ea"/>
              </a:rPr>
              <a:t> </a:t>
            </a:r>
            <a:r>
              <a:rPr lang="en-US" altLang="ko-KR" b="1" dirty="0" smtClean="0">
                <a:solidFill>
                  <a:srgbClr val="0000C4"/>
                </a:solidFill>
                <a:latin typeface="+mn-ea"/>
                <a:ea typeface="+mn-ea"/>
              </a:rPr>
              <a:t>: 4219/4181.5 kHz, 8431/8391 </a:t>
            </a:r>
            <a:r>
              <a:rPr lang="en-US" altLang="ko-KR" b="1" dirty="0" err="1" smtClean="0">
                <a:solidFill>
                  <a:srgbClr val="0000C4"/>
                </a:solidFill>
                <a:latin typeface="+mn-ea"/>
                <a:ea typeface="+mn-ea"/>
              </a:rPr>
              <a:t>KhZ</a:t>
            </a:r>
            <a:r>
              <a:rPr lang="en-US" altLang="ko-KR" b="1" dirty="0" smtClean="0">
                <a:solidFill>
                  <a:srgbClr val="0000C4"/>
                </a:solidFill>
                <a:latin typeface="+mn-ea"/>
                <a:ea typeface="+mn-ea"/>
              </a:rPr>
              <a:t>, 12654/12557 kHz</a:t>
            </a:r>
            <a:endParaRPr lang="ko-KR" altLang="ko-KR" b="1" dirty="0">
              <a:solidFill>
                <a:srgbClr val="0000C4"/>
              </a:solidFill>
              <a:latin typeface="+mn-ea"/>
              <a:ea typeface="+mn-ea"/>
            </a:endParaRPr>
          </a:p>
        </p:txBody>
      </p:sp>
      <p:graphicFrame>
        <p:nvGraphicFramePr>
          <p:cNvPr id="6" name="표 5"/>
          <p:cNvGraphicFramePr>
            <a:graphicFrameLocks noGrp="1"/>
          </p:cNvGraphicFramePr>
          <p:nvPr>
            <p:extLst/>
          </p:nvPr>
        </p:nvGraphicFramePr>
        <p:xfrm>
          <a:off x="666180" y="1083170"/>
          <a:ext cx="9479828" cy="436106"/>
        </p:xfrm>
        <a:graphic>
          <a:graphicData uri="http://schemas.openxmlformats.org/drawingml/2006/table">
            <a:tbl>
              <a:tblPr firstRow="1" bandRow="1">
                <a:tableStyleId>{5C22544A-7EE6-4342-B048-85BDC9FD1C3A}</a:tableStyleId>
              </a:tblPr>
              <a:tblGrid>
                <a:gridCol w="9479828">
                  <a:extLst>
                    <a:ext uri="{9D8B030D-6E8A-4147-A177-3AD203B41FA5}">
                      <a16:colId xmlns:a16="http://schemas.microsoft.com/office/drawing/2014/main" val="20000"/>
                    </a:ext>
                  </a:extLst>
                </a:gridCol>
              </a:tblGrid>
              <a:tr h="432048">
                <a:tc>
                  <a:txBody>
                    <a:bodyPr/>
                    <a:lstStyle/>
                    <a:p>
                      <a:pPr latinLnBrk="1"/>
                      <a:r>
                        <a:rPr lang="en-US" altLang="ko-KR" sz="2200" dirty="0" smtClean="0">
                          <a:solidFill>
                            <a:schemeClr val="tx1"/>
                          </a:solidFill>
                          <a:latin typeface="+mn-ea"/>
                          <a:ea typeface="+mn-ea"/>
                        </a:rPr>
                        <a:t>FURUNO MF/HF NBDP TEST (Shanghai Radio</a:t>
                      </a:r>
                      <a:r>
                        <a:rPr lang="ko-KR" altLang="en-US" sz="2200" dirty="0" smtClean="0">
                          <a:solidFill>
                            <a:schemeClr val="tx1"/>
                          </a:solidFill>
                          <a:latin typeface="+mn-ea"/>
                          <a:ea typeface="+mn-ea"/>
                        </a:rPr>
                        <a:t>와 </a:t>
                      </a:r>
                      <a:r>
                        <a:rPr lang="en-US" altLang="ko-KR" sz="2200" dirty="0" smtClean="0">
                          <a:solidFill>
                            <a:schemeClr val="tx1"/>
                          </a:solidFill>
                          <a:latin typeface="+mn-ea"/>
                          <a:ea typeface="+mn-ea"/>
                        </a:rPr>
                        <a:t>Test)</a:t>
                      </a:r>
                      <a:endParaRPr lang="ko-KR" altLang="en-US" sz="2200" dirty="0">
                        <a:solidFill>
                          <a:schemeClr val="tx1"/>
                        </a:solidFill>
                        <a:latin typeface="+mn-ea"/>
                        <a:ea typeface="+mn-ea"/>
                      </a:endParaRPr>
                    </a:p>
                  </a:txBody>
                  <a:tcPr marL="106942" marR="106942"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8" name="직사각형 7"/>
          <p:cNvSpPr/>
          <p:nvPr/>
        </p:nvSpPr>
        <p:spPr>
          <a:xfrm>
            <a:off x="-17709" y="0"/>
            <a:ext cx="4679486"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10</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MF/HF NBDP Operation </a:t>
            </a:r>
            <a:endParaRPr lang="ko-KR" altLang="en-US" sz="2200" b="1" dirty="0">
              <a:solidFill>
                <a:schemeClr val="bg1"/>
              </a:solidFill>
              <a:latin typeface="+mn-ea"/>
              <a:ea typeface="+mn-ea"/>
            </a:endParaRPr>
          </a:p>
        </p:txBody>
      </p:sp>
      <p:sp>
        <p:nvSpPr>
          <p:cNvPr id="7" name="TextBox 6"/>
          <p:cNvSpPr txBox="1"/>
          <p:nvPr/>
        </p:nvSpPr>
        <p:spPr>
          <a:xfrm>
            <a:off x="494655" y="552414"/>
            <a:ext cx="4402167" cy="338554"/>
          </a:xfrm>
          <a:prstGeom prst="rect">
            <a:avLst/>
          </a:prstGeom>
        </p:spPr>
        <p:txBody>
          <a:bodyPr wrap="none" rtlCol="0">
            <a:spAutoFit/>
          </a:bodyPr>
          <a:lstStyle/>
          <a:p>
            <a:r>
              <a:rPr lang="en-US" altLang="ko-KR" sz="1600" b="1" dirty="0" smtClean="0">
                <a:solidFill>
                  <a:srgbClr val="0000C4"/>
                </a:solidFill>
                <a:latin typeface="+mn-ea"/>
                <a:ea typeface="+mn-ea"/>
              </a:rPr>
              <a:t>2024.1. 1</a:t>
            </a:r>
            <a:r>
              <a:rPr lang="ko-KR" altLang="en-US" sz="1600" b="1" dirty="0" smtClean="0">
                <a:solidFill>
                  <a:srgbClr val="0000C4"/>
                </a:solidFill>
                <a:latin typeface="+mn-ea"/>
                <a:ea typeface="+mn-ea"/>
              </a:rPr>
              <a:t>부 </a:t>
            </a:r>
            <a:r>
              <a:rPr lang="en-US" altLang="ko-KR" sz="1600" b="1" dirty="0" smtClean="0">
                <a:solidFill>
                  <a:srgbClr val="0000C4"/>
                </a:solidFill>
                <a:latin typeface="+mn-ea"/>
                <a:ea typeface="+mn-ea"/>
              </a:rPr>
              <a:t>NBDP </a:t>
            </a:r>
            <a:r>
              <a:rPr lang="ko-KR" altLang="en-US" sz="1600" b="1" dirty="0" err="1" smtClean="0">
                <a:solidFill>
                  <a:srgbClr val="0000C4"/>
                </a:solidFill>
                <a:latin typeface="+mn-ea"/>
                <a:ea typeface="+mn-ea"/>
              </a:rPr>
              <a:t>조난주파수</a:t>
            </a:r>
            <a:r>
              <a:rPr lang="ko-KR" altLang="en-US" sz="1600" b="1" dirty="0" smtClean="0">
                <a:solidFill>
                  <a:srgbClr val="0000C4"/>
                </a:solidFill>
                <a:latin typeface="+mn-ea"/>
                <a:ea typeface="+mn-ea"/>
              </a:rPr>
              <a:t> 사용하지 않음</a:t>
            </a:r>
            <a:endParaRPr lang="ko-KR" altLang="en-US" sz="1600" b="1" dirty="0">
              <a:solidFill>
                <a:srgbClr val="0000C4"/>
              </a:solidFill>
              <a:latin typeface="+mn-ea"/>
              <a:ea typeface="+mn-ea"/>
            </a:endParaRPr>
          </a:p>
        </p:txBody>
      </p:sp>
    </p:spTree>
    <p:extLst>
      <p:ext uri="{BB962C8B-B14F-4D97-AF65-F5344CB8AC3E}">
        <p14:creationId xmlns:p14="http://schemas.microsoft.com/office/powerpoint/2010/main" val="1679277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122</a:t>
            </a:fld>
            <a:endParaRPr lang="en-US" altLang="ko-KR"/>
          </a:p>
        </p:txBody>
      </p:sp>
      <p:sp>
        <p:nvSpPr>
          <p:cNvPr id="3" name="직사각형 2"/>
          <p:cNvSpPr/>
          <p:nvPr/>
        </p:nvSpPr>
        <p:spPr>
          <a:xfrm>
            <a:off x="0" y="-25605"/>
            <a:ext cx="2681311"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11</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NMEA0183</a:t>
            </a:r>
            <a:endParaRPr lang="en-US" altLang="ko-KR" sz="2200" b="1" dirty="0">
              <a:solidFill>
                <a:schemeClr val="bg1"/>
              </a:solidFill>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7" name="TextBox 6"/>
          <p:cNvSpPr txBox="1"/>
          <p:nvPr/>
        </p:nvSpPr>
        <p:spPr>
          <a:xfrm>
            <a:off x="838577" y="921184"/>
            <a:ext cx="9094610" cy="1362410"/>
          </a:xfrm>
          <a:prstGeom prst="rect">
            <a:avLst/>
          </a:prstGeom>
          <a:solidFill>
            <a:schemeClr val="bg1"/>
          </a:solidFill>
          <a:ln>
            <a:solidFill>
              <a:schemeClr val="tx1"/>
            </a:solidFill>
          </a:ln>
        </p:spPr>
        <p:txBody>
          <a:bodyPr wrap="square" lIns="99551" tIns="49777" rIns="99551" bIns="49777" rtlCol="0">
            <a:spAutoFit/>
          </a:bodyPr>
          <a:lstStyle/>
          <a:p>
            <a:r>
              <a:rPr lang="en-US" altLang="ko-KR" b="1" dirty="0">
                <a:solidFill>
                  <a:srgbClr val="FF0000"/>
                </a:solidFill>
                <a:latin typeface="+mn-ea"/>
                <a:ea typeface="+mn-ea"/>
                <a:cs typeface="Times New Roman" pitchFamily="18" charset="0"/>
              </a:rPr>
              <a:t>National Marine Electronics Association 0183 </a:t>
            </a:r>
            <a:r>
              <a:rPr lang="en-US" altLang="ko-KR" sz="1600" b="1" dirty="0">
                <a:latin typeface="+mn-ea"/>
                <a:ea typeface="+mn-ea"/>
                <a:cs typeface="Times New Roman" pitchFamily="18" charset="0"/>
              </a:rPr>
              <a:t/>
            </a:r>
            <a:br>
              <a:rPr lang="en-US" altLang="ko-KR" sz="1600" b="1" dirty="0">
                <a:latin typeface="+mn-ea"/>
                <a:ea typeface="+mn-ea"/>
                <a:cs typeface="Times New Roman" pitchFamily="18" charset="0"/>
              </a:rPr>
            </a:br>
            <a:r>
              <a:rPr lang="en-US" altLang="ko-KR" sz="1600" b="1" dirty="0">
                <a:latin typeface="+mn-ea"/>
                <a:ea typeface="+mn-ea"/>
                <a:cs typeface="Times New Roman" pitchFamily="18" charset="0"/>
              </a:rPr>
              <a:t>(</a:t>
            </a:r>
            <a:r>
              <a:rPr lang="ko-KR" altLang="en-US" sz="1600" b="1" dirty="0">
                <a:latin typeface="+mn-ea"/>
                <a:ea typeface="+mn-ea"/>
                <a:cs typeface="Times New Roman" pitchFamily="18" charset="0"/>
              </a:rPr>
              <a:t>전미해양전자협회에서 정한 </a:t>
            </a:r>
            <a:r>
              <a:rPr lang="en-US" altLang="ko-KR" sz="1600" b="1" dirty="0">
                <a:latin typeface="+mn-ea"/>
                <a:ea typeface="+mn-ea"/>
                <a:cs typeface="Times New Roman" pitchFamily="18" charset="0"/>
              </a:rPr>
              <a:t>Protocol No.) </a:t>
            </a:r>
          </a:p>
          <a:p>
            <a:r>
              <a:rPr lang="ko-KR" altLang="en-US" sz="1600" dirty="0">
                <a:latin typeface="+mn-ea"/>
                <a:ea typeface="+mn-ea"/>
                <a:cs typeface="Times New Roman" pitchFamily="18" charset="0"/>
              </a:rPr>
              <a:t>이 위원회는 해상전자 장치의 </a:t>
            </a:r>
            <a:r>
              <a:rPr lang="ko-KR" altLang="en-US" sz="1600" dirty="0" err="1">
                <a:latin typeface="+mn-ea"/>
                <a:ea typeface="+mn-ea"/>
                <a:cs typeface="Times New Roman" pitchFamily="18" charset="0"/>
              </a:rPr>
              <a:t>인터페이싱의</a:t>
            </a:r>
            <a:r>
              <a:rPr lang="ko-KR" altLang="en-US" sz="1600" dirty="0">
                <a:latin typeface="+mn-ea"/>
                <a:ea typeface="+mn-ea"/>
                <a:cs typeface="Times New Roman" pitchFamily="18" charset="0"/>
              </a:rPr>
              <a:t> 표준을 정하는 것을  목적으로 발족되었다</a:t>
            </a:r>
            <a:r>
              <a:rPr lang="en-US" altLang="ko-KR" sz="1600" dirty="0">
                <a:latin typeface="+mn-ea"/>
                <a:ea typeface="+mn-ea"/>
                <a:cs typeface="Times New Roman" pitchFamily="18" charset="0"/>
              </a:rPr>
              <a:t>. </a:t>
            </a:r>
            <a:br>
              <a:rPr lang="en-US" altLang="ko-KR" sz="1600" dirty="0">
                <a:latin typeface="+mn-ea"/>
                <a:ea typeface="+mn-ea"/>
                <a:cs typeface="Times New Roman" pitchFamily="18" charset="0"/>
              </a:rPr>
            </a:br>
            <a:r>
              <a:rPr lang="ko-KR" altLang="en-US" sz="1600" dirty="0">
                <a:latin typeface="+mn-ea"/>
                <a:ea typeface="+mn-ea"/>
                <a:cs typeface="Times New Roman" pitchFamily="18" charset="0"/>
              </a:rPr>
              <a:t>이 표준은 </a:t>
            </a:r>
            <a:r>
              <a:rPr lang="en-US" altLang="ko-KR" sz="1600" dirty="0">
                <a:latin typeface="+mn-ea"/>
                <a:ea typeface="+mn-ea"/>
                <a:cs typeface="Times New Roman" pitchFamily="18" charset="0"/>
              </a:rPr>
              <a:t>GPS </a:t>
            </a:r>
            <a:r>
              <a:rPr lang="ko-KR" altLang="en-US" sz="1600" dirty="0">
                <a:latin typeface="+mn-ea"/>
                <a:ea typeface="+mn-ea"/>
                <a:cs typeface="Times New Roman" pitchFamily="18" charset="0"/>
              </a:rPr>
              <a:t>수신기의 </a:t>
            </a:r>
            <a:r>
              <a:rPr lang="ko-KR" altLang="en-US" sz="1600" dirty="0" err="1">
                <a:latin typeface="+mn-ea"/>
                <a:ea typeface="+mn-ea"/>
                <a:cs typeface="Times New Roman" pitchFamily="18" charset="0"/>
              </a:rPr>
              <a:t>인터페이싱에도</a:t>
            </a:r>
            <a:r>
              <a:rPr lang="ko-KR" altLang="en-US" sz="1600" dirty="0">
                <a:latin typeface="+mn-ea"/>
                <a:ea typeface="+mn-ea"/>
                <a:cs typeface="Times New Roman" pitchFamily="18" charset="0"/>
              </a:rPr>
              <a:t> 널리 사용된다</a:t>
            </a:r>
            <a:r>
              <a:rPr lang="en-US" altLang="ko-KR" sz="1600" dirty="0">
                <a:latin typeface="+mn-ea"/>
                <a:ea typeface="+mn-ea"/>
                <a:cs typeface="Times New Roman" pitchFamily="18" charset="0"/>
              </a:rPr>
              <a:t>. </a:t>
            </a:r>
          </a:p>
          <a:p>
            <a:r>
              <a:rPr lang="en-US" altLang="ko-KR" sz="1600" dirty="0">
                <a:latin typeface="+mn-ea"/>
                <a:ea typeface="+mn-ea"/>
                <a:cs typeface="Times New Roman" pitchFamily="18" charset="0"/>
              </a:rPr>
              <a:t>(</a:t>
            </a:r>
            <a:r>
              <a:rPr lang="ko-KR" altLang="en-US" sz="1600" dirty="0">
                <a:latin typeface="+mn-ea"/>
                <a:ea typeface="+mn-ea"/>
                <a:cs typeface="Times New Roman" pitchFamily="18" charset="0"/>
              </a:rPr>
              <a:t>현재 통신</a:t>
            </a:r>
            <a:r>
              <a:rPr lang="en-US" altLang="ko-KR" sz="1600" dirty="0">
                <a:latin typeface="+mn-ea"/>
                <a:ea typeface="+mn-ea"/>
                <a:cs typeface="Times New Roman" pitchFamily="18" charset="0"/>
              </a:rPr>
              <a:t>/</a:t>
            </a:r>
            <a:r>
              <a:rPr lang="ko-KR" altLang="en-US" sz="1600" dirty="0">
                <a:latin typeface="+mn-ea"/>
                <a:ea typeface="+mn-ea"/>
                <a:cs typeface="Times New Roman" pitchFamily="18" charset="0"/>
              </a:rPr>
              <a:t>항해기기의 공통 </a:t>
            </a:r>
            <a:r>
              <a:rPr lang="en-US" altLang="ko-KR" sz="1600" dirty="0">
                <a:latin typeface="+mn-ea"/>
                <a:ea typeface="+mn-ea"/>
                <a:cs typeface="Times New Roman" pitchFamily="18" charset="0"/>
              </a:rPr>
              <a:t>protocol</a:t>
            </a:r>
            <a:r>
              <a:rPr lang="ko-KR" altLang="en-US" sz="1600" dirty="0">
                <a:latin typeface="+mn-ea"/>
                <a:ea typeface="+mn-ea"/>
                <a:cs typeface="Times New Roman" pitchFamily="18" charset="0"/>
              </a:rPr>
              <a:t>로 사용됨</a:t>
            </a:r>
            <a:r>
              <a:rPr lang="en-US" altLang="ko-KR" sz="1600" dirty="0">
                <a:latin typeface="+mn-ea"/>
                <a:ea typeface="+mn-ea"/>
                <a:cs typeface="Times New Roman" pitchFamily="18" charset="0"/>
              </a:rPr>
              <a:t>)</a:t>
            </a:r>
            <a:endParaRPr lang="ko-KR" altLang="en-US" sz="1600" dirty="0">
              <a:latin typeface="+mn-ea"/>
              <a:ea typeface="+mn-ea"/>
              <a:cs typeface="Times New Roman" pitchFamily="18" charset="0"/>
            </a:endParaRPr>
          </a:p>
        </p:txBody>
      </p:sp>
      <p:sp>
        <p:nvSpPr>
          <p:cNvPr id="8" name="직사각형 7"/>
          <p:cNvSpPr/>
          <p:nvPr/>
        </p:nvSpPr>
        <p:spPr>
          <a:xfrm>
            <a:off x="594172" y="900311"/>
            <a:ext cx="9515657" cy="6192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51" tIns="49777" rIns="99551" bIns="49777" rtlCol="0" anchor="ctr"/>
          <a:lstStyle/>
          <a:p>
            <a:pPr algn="ctr"/>
            <a:endParaRPr lang="ko-KR" altLang="en-US"/>
          </a:p>
        </p:txBody>
      </p:sp>
      <p:graphicFrame>
        <p:nvGraphicFramePr>
          <p:cNvPr id="11" name="다이어그램 10"/>
          <p:cNvGraphicFramePr/>
          <p:nvPr>
            <p:extLst>
              <p:ext uri="{D42A27DB-BD31-4B8C-83A1-F6EECF244321}">
                <p14:modId xmlns:p14="http://schemas.microsoft.com/office/powerpoint/2010/main" val="3651529693"/>
              </p:ext>
            </p:extLst>
          </p:nvPr>
        </p:nvGraphicFramePr>
        <p:xfrm>
          <a:off x="4487669" y="2455166"/>
          <a:ext cx="7128933" cy="4480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표 11"/>
          <p:cNvGraphicFramePr>
            <a:graphicFrameLocks noGrp="1"/>
          </p:cNvGraphicFramePr>
          <p:nvPr>
            <p:extLst/>
          </p:nvPr>
        </p:nvGraphicFramePr>
        <p:xfrm>
          <a:off x="828454" y="2988543"/>
          <a:ext cx="4846214" cy="1010920"/>
        </p:xfrm>
        <a:graphic>
          <a:graphicData uri="http://schemas.openxmlformats.org/drawingml/2006/table">
            <a:tbl>
              <a:tblPr firstRow="1" bandRow="1">
                <a:tableStyleId>{5C22544A-7EE6-4342-B048-85BDC9FD1C3A}</a:tableStyleId>
              </a:tblPr>
              <a:tblGrid>
                <a:gridCol w="1199340">
                  <a:extLst>
                    <a:ext uri="{9D8B030D-6E8A-4147-A177-3AD203B41FA5}">
                      <a16:colId xmlns:a16="http://schemas.microsoft.com/office/drawing/2014/main" val="20000"/>
                    </a:ext>
                  </a:extLst>
                </a:gridCol>
                <a:gridCol w="3646874">
                  <a:extLst>
                    <a:ext uri="{9D8B030D-6E8A-4147-A177-3AD203B41FA5}">
                      <a16:colId xmlns:a16="http://schemas.microsoft.com/office/drawing/2014/main" val="20001"/>
                    </a:ext>
                  </a:extLst>
                </a:gridCol>
              </a:tblGrid>
              <a:tr h="370840">
                <a:tc>
                  <a:txBody>
                    <a:bodyPr/>
                    <a:lstStyle/>
                    <a:p>
                      <a:pPr latinLnBrk="1"/>
                      <a:r>
                        <a:rPr lang="en-US" altLang="ko-KR" sz="1800" dirty="0" smtClean="0">
                          <a:solidFill>
                            <a:schemeClr val="tx1"/>
                          </a:solidFill>
                          <a:latin typeface="+mn-ea"/>
                          <a:ea typeface="+mn-ea"/>
                        </a:rPr>
                        <a:t>Talker</a:t>
                      </a:r>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800" dirty="0" smtClean="0">
                          <a:solidFill>
                            <a:schemeClr val="tx1"/>
                          </a:solidFill>
                          <a:latin typeface="+mn-ea"/>
                          <a:ea typeface="+mn-ea"/>
                        </a:rPr>
                        <a:t>GPS/DGPS</a:t>
                      </a:r>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latinLnBrk="1"/>
                      <a:r>
                        <a:rPr lang="en-US" altLang="ko-KR" sz="1800" b="1" dirty="0" smtClean="0">
                          <a:solidFill>
                            <a:schemeClr val="tx1"/>
                          </a:solidFill>
                          <a:latin typeface="+mn-ea"/>
                          <a:ea typeface="+mn-ea"/>
                        </a:rPr>
                        <a:t>Listener</a:t>
                      </a:r>
                      <a:endParaRPr lang="ko-KR" altLang="en-US" sz="18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800" b="1" dirty="0" smtClean="0">
                          <a:solidFill>
                            <a:schemeClr val="tx1"/>
                          </a:solidFill>
                          <a:latin typeface="+mn-ea"/>
                          <a:ea typeface="+mn-ea"/>
                        </a:rPr>
                        <a:t>VHF, MF/HF, INM-C, RADAR,</a:t>
                      </a:r>
                    </a:p>
                    <a:p>
                      <a:pPr latinLnBrk="1"/>
                      <a:r>
                        <a:rPr lang="en-US" altLang="ko-KR" sz="1800" b="1" dirty="0" smtClean="0">
                          <a:solidFill>
                            <a:schemeClr val="tx1"/>
                          </a:solidFill>
                          <a:latin typeface="+mn-ea"/>
                          <a:ea typeface="+mn-ea"/>
                        </a:rPr>
                        <a:t>ECDIS, AIS</a:t>
                      </a:r>
                      <a:r>
                        <a:rPr lang="ko-KR" altLang="en-US" sz="1800" b="1" dirty="0" smtClean="0">
                          <a:solidFill>
                            <a:schemeClr val="tx1"/>
                          </a:solidFill>
                          <a:latin typeface="+mn-ea"/>
                          <a:ea typeface="+mn-ea"/>
                        </a:rPr>
                        <a:t>등</a:t>
                      </a:r>
                      <a:endParaRPr lang="ko-KR" altLang="en-US" sz="18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TextBox 12"/>
          <p:cNvSpPr txBox="1"/>
          <p:nvPr/>
        </p:nvSpPr>
        <p:spPr>
          <a:xfrm>
            <a:off x="838577" y="4284687"/>
            <a:ext cx="5204004" cy="2567537"/>
          </a:xfrm>
          <a:prstGeom prst="rect">
            <a:avLst/>
          </a:prstGeom>
          <a:noFill/>
          <a:ln>
            <a:solidFill>
              <a:scrgbClr r="0" g="0" b="0"/>
            </a:solidFill>
          </a:ln>
        </p:spPr>
        <p:txBody>
          <a:bodyPr wrap="none" lIns="104306" tIns="52153" rIns="104306" bIns="52153" rtlCol="0">
            <a:spAutoFit/>
          </a:bodyPr>
          <a:lstStyle/>
          <a:p>
            <a:r>
              <a:rPr lang="ko-KR" altLang="en-US" sz="1600" dirty="0" err="1">
                <a:latin typeface="+mn-ea"/>
                <a:ea typeface="+mn-ea"/>
              </a:rPr>
              <a:t>항통기기는</a:t>
            </a:r>
            <a:r>
              <a:rPr lang="ko-KR" altLang="en-US" sz="1600" dirty="0">
                <a:latin typeface="+mn-ea"/>
                <a:ea typeface="+mn-ea"/>
              </a:rPr>
              <a:t> 각 </a:t>
            </a:r>
            <a:r>
              <a:rPr lang="en-US" altLang="ko-KR" sz="1600" dirty="0">
                <a:latin typeface="+mn-ea"/>
                <a:ea typeface="+mn-ea"/>
              </a:rPr>
              <a:t>Maker</a:t>
            </a:r>
            <a:r>
              <a:rPr lang="ko-KR" altLang="en-US" sz="1600" dirty="0">
                <a:latin typeface="+mn-ea"/>
                <a:ea typeface="+mn-ea"/>
              </a:rPr>
              <a:t>별</a:t>
            </a:r>
            <a:r>
              <a:rPr lang="en-US" altLang="ko-KR" sz="1600" dirty="0">
                <a:latin typeface="+mn-ea"/>
                <a:ea typeface="+mn-ea"/>
              </a:rPr>
              <a:t> </a:t>
            </a:r>
            <a:r>
              <a:rPr lang="ko-KR" altLang="en-US" sz="1600" dirty="0">
                <a:latin typeface="+mn-ea"/>
                <a:ea typeface="+mn-ea"/>
              </a:rPr>
              <a:t>고유의 언어를 갖고 있다</a:t>
            </a:r>
            <a:r>
              <a:rPr lang="en-US" altLang="ko-KR" sz="1600" dirty="0">
                <a:latin typeface="+mn-ea"/>
                <a:ea typeface="+mn-ea"/>
              </a:rPr>
              <a:t>. </a:t>
            </a:r>
          </a:p>
          <a:p>
            <a:r>
              <a:rPr lang="ko-KR" altLang="en-US" sz="1600" dirty="0">
                <a:latin typeface="+mn-ea"/>
                <a:ea typeface="+mn-ea"/>
              </a:rPr>
              <a:t>그러나 </a:t>
            </a:r>
            <a:r>
              <a:rPr lang="en-US" altLang="ko-KR" sz="1600" dirty="0">
                <a:latin typeface="+mn-ea"/>
                <a:ea typeface="+mn-ea"/>
              </a:rPr>
              <a:t>GPS </a:t>
            </a:r>
            <a:r>
              <a:rPr lang="ko-KR" altLang="en-US" sz="1600" dirty="0">
                <a:latin typeface="+mn-ea"/>
                <a:ea typeface="+mn-ea"/>
              </a:rPr>
              <a:t>하부 </a:t>
            </a:r>
            <a:r>
              <a:rPr lang="en-US" altLang="ko-KR" sz="1600" dirty="0">
                <a:latin typeface="+mn-ea"/>
                <a:ea typeface="+mn-ea"/>
              </a:rPr>
              <a:t>Interfacing</a:t>
            </a:r>
            <a:r>
              <a:rPr lang="ko-KR" altLang="en-US" sz="1600" dirty="0">
                <a:latin typeface="+mn-ea"/>
                <a:ea typeface="+mn-ea"/>
              </a:rPr>
              <a:t>된 기기들의 </a:t>
            </a:r>
            <a:r>
              <a:rPr lang="en-US" altLang="ko-KR" sz="1600" dirty="0">
                <a:latin typeface="+mn-ea"/>
                <a:ea typeface="+mn-ea"/>
              </a:rPr>
              <a:t>Maker</a:t>
            </a:r>
            <a:r>
              <a:rPr lang="ko-KR" altLang="en-US" sz="1600" dirty="0">
                <a:latin typeface="+mn-ea"/>
                <a:ea typeface="+mn-ea"/>
              </a:rPr>
              <a:t>가 </a:t>
            </a:r>
            <a:endParaRPr lang="en-US" altLang="ko-KR" sz="1600" dirty="0">
              <a:latin typeface="+mn-ea"/>
              <a:ea typeface="+mn-ea"/>
            </a:endParaRPr>
          </a:p>
          <a:p>
            <a:r>
              <a:rPr lang="ko-KR" altLang="en-US" sz="1600" dirty="0">
                <a:latin typeface="+mn-ea"/>
                <a:ea typeface="+mn-ea"/>
              </a:rPr>
              <a:t>다르므로 </a:t>
            </a:r>
            <a:r>
              <a:rPr lang="en-US" altLang="ko-KR" sz="1600" dirty="0">
                <a:latin typeface="+mn-ea"/>
                <a:ea typeface="+mn-ea"/>
              </a:rPr>
              <a:t>Talker &amp; Listener </a:t>
            </a:r>
            <a:r>
              <a:rPr lang="ko-KR" altLang="en-US" sz="1600" dirty="0">
                <a:latin typeface="+mn-ea"/>
                <a:ea typeface="+mn-ea"/>
              </a:rPr>
              <a:t>모두 </a:t>
            </a:r>
            <a:r>
              <a:rPr lang="en-US" altLang="ko-KR" sz="1600" dirty="0">
                <a:latin typeface="+mn-ea"/>
                <a:ea typeface="+mn-ea"/>
              </a:rPr>
              <a:t>NMEA 0183</a:t>
            </a:r>
            <a:r>
              <a:rPr lang="ko-KR" altLang="en-US" sz="1600" dirty="0">
                <a:latin typeface="+mn-ea"/>
                <a:ea typeface="+mn-ea"/>
              </a:rPr>
              <a:t>으로 </a:t>
            </a:r>
            <a:endParaRPr lang="en-US" altLang="ko-KR" sz="1600" dirty="0">
              <a:latin typeface="+mn-ea"/>
              <a:ea typeface="+mn-ea"/>
            </a:endParaRPr>
          </a:p>
          <a:p>
            <a:r>
              <a:rPr lang="ko-KR" altLang="en-US" sz="1600" dirty="0">
                <a:latin typeface="+mn-ea"/>
                <a:ea typeface="+mn-ea"/>
              </a:rPr>
              <a:t>설정하여 </a:t>
            </a:r>
            <a:r>
              <a:rPr lang="en-US" altLang="ko-KR" sz="1600" dirty="0">
                <a:latin typeface="+mn-ea"/>
                <a:ea typeface="+mn-ea"/>
              </a:rPr>
              <a:t>GPS </a:t>
            </a:r>
            <a:r>
              <a:rPr lang="ko-KR" altLang="en-US" sz="1600" dirty="0">
                <a:latin typeface="+mn-ea"/>
                <a:ea typeface="+mn-ea"/>
              </a:rPr>
              <a:t>정보를 받도록 함</a:t>
            </a:r>
            <a:r>
              <a:rPr lang="en-US" altLang="ko-KR" sz="1600" dirty="0">
                <a:latin typeface="+mn-ea"/>
                <a:ea typeface="+mn-ea"/>
              </a:rPr>
              <a:t/>
            </a:r>
            <a:br>
              <a:rPr lang="en-US" altLang="ko-KR" sz="1600" dirty="0">
                <a:latin typeface="+mn-ea"/>
                <a:ea typeface="+mn-ea"/>
              </a:rPr>
            </a:br>
            <a:r>
              <a:rPr lang="en-US" altLang="ko-KR" sz="1600" dirty="0">
                <a:latin typeface="+mn-ea"/>
                <a:ea typeface="+mn-ea"/>
              </a:rPr>
              <a:t>(</a:t>
            </a:r>
            <a:r>
              <a:rPr lang="ko-KR" altLang="en-US" sz="1600" dirty="0">
                <a:latin typeface="+mn-ea"/>
                <a:ea typeface="+mn-ea"/>
              </a:rPr>
              <a:t>잘못 설정된 경우 </a:t>
            </a:r>
            <a:r>
              <a:rPr lang="en-US" altLang="ko-KR" sz="1600" dirty="0">
                <a:latin typeface="+mn-ea"/>
                <a:ea typeface="+mn-ea"/>
              </a:rPr>
              <a:t>Alarm </a:t>
            </a:r>
            <a:r>
              <a:rPr lang="ko-KR" altLang="en-US" sz="1600" dirty="0">
                <a:latin typeface="+mn-ea"/>
                <a:ea typeface="+mn-ea"/>
              </a:rPr>
              <a:t>발생하고 </a:t>
            </a:r>
            <a:r>
              <a:rPr lang="en-US" altLang="ko-KR" sz="1600" dirty="0">
                <a:latin typeface="+mn-ea"/>
                <a:ea typeface="+mn-ea"/>
              </a:rPr>
              <a:t>GPS/DGPS</a:t>
            </a:r>
            <a:r>
              <a:rPr lang="ko-KR" altLang="en-US" sz="1600" dirty="0">
                <a:latin typeface="+mn-ea"/>
                <a:ea typeface="+mn-ea"/>
              </a:rPr>
              <a:t>가 </a:t>
            </a:r>
            <a:r>
              <a:rPr lang="en-US" altLang="ko-KR" sz="1600" dirty="0">
                <a:latin typeface="+mn-ea"/>
                <a:ea typeface="+mn-ea"/>
              </a:rPr>
              <a:t/>
            </a:r>
            <a:br>
              <a:rPr lang="en-US" altLang="ko-KR" sz="1600" dirty="0">
                <a:latin typeface="+mn-ea"/>
                <a:ea typeface="+mn-ea"/>
              </a:rPr>
            </a:br>
            <a:r>
              <a:rPr lang="ko-KR" altLang="en-US" sz="1600" dirty="0">
                <a:latin typeface="+mn-ea"/>
                <a:ea typeface="+mn-ea"/>
              </a:rPr>
              <a:t>주는 정보를 표시하지 못함</a:t>
            </a:r>
            <a:r>
              <a:rPr lang="en-US" altLang="ko-KR" sz="1600" dirty="0">
                <a:latin typeface="+mn-ea"/>
                <a:ea typeface="+mn-ea"/>
              </a:rPr>
              <a:t>)</a:t>
            </a:r>
          </a:p>
          <a:p>
            <a:endParaRPr lang="en-US" altLang="ko-KR" sz="1600" dirty="0">
              <a:latin typeface="+mn-ea"/>
              <a:ea typeface="+mn-ea"/>
            </a:endParaRPr>
          </a:p>
          <a:p>
            <a:r>
              <a:rPr lang="ko-KR" altLang="en-US" sz="1600" b="1" dirty="0">
                <a:solidFill>
                  <a:srgbClr val="0000FF"/>
                </a:solidFill>
                <a:latin typeface="+mn-ea"/>
                <a:ea typeface="+mn-ea"/>
              </a:rPr>
              <a:t>만약 호주</a:t>
            </a:r>
            <a:r>
              <a:rPr lang="en-US" altLang="ko-KR" sz="1600" b="1" dirty="0">
                <a:solidFill>
                  <a:srgbClr val="0000FF"/>
                </a:solidFill>
                <a:latin typeface="+mn-ea"/>
                <a:ea typeface="+mn-ea"/>
              </a:rPr>
              <a:t>, </a:t>
            </a:r>
            <a:r>
              <a:rPr lang="ko-KR" altLang="en-US" sz="1600" b="1" dirty="0">
                <a:solidFill>
                  <a:srgbClr val="0000FF"/>
                </a:solidFill>
                <a:latin typeface="+mn-ea"/>
                <a:ea typeface="+mn-ea"/>
              </a:rPr>
              <a:t>영국</a:t>
            </a:r>
            <a:r>
              <a:rPr lang="en-US" altLang="ko-KR" sz="1600" b="1" dirty="0">
                <a:solidFill>
                  <a:srgbClr val="0000FF"/>
                </a:solidFill>
                <a:latin typeface="+mn-ea"/>
                <a:ea typeface="+mn-ea"/>
              </a:rPr>
              <a:t>, </a:t>
            </a:r>
            <a:r>
              <a:rPr lang="ko-KR" altLang="en-US" sz="1600" b="1" dirty="0">
                <a:solidFill>
                  <a:srgbClr val="0000FF"/>
                </a:solidFill>
                <a:latin typeface="+mn-ea"/>
                <a:ea typeface="+mn-ea"/>
              </a:rPr>
              <a:t>미국 등 </a:t>
            </a:r>
            <a:r>
              <a:rPr lang="en-US" altLang="ko-KR" sz="1600" b="1" dirty="0">
                <a:solidFill>
                  <a:srgbClr val="0000FF"/>
                </a:solidFill>
                <a:latin typeface="+mn-ea"/>
                <a:ea typeface="+mn-ea"/>
              </a:rPr>
              <a:t>DGPS</a:t>
            </a:r>
            <a:r>
              <a:rPr lang="ko-KR" altLang="en-US" sz="1600" b="1" dirty="0">
                <a:solidFill>
                  <a:srgbClr val="0000FF"/>
                </a:solidFill>
                <a:latin typeface="+mn-ea"/>
                <a:ea typeface="+mn-ea"/>
              </a:rPr>
              <a:t>를 운용하지 않는 국가 </a:t>
            </a:r>
            <a:r>
              <a:rPr lang="en-US" altLang="ko-KR" sz="1600" b="1" dirty="0">
                <a:solidFill>
                  <a:srgbClr val="0000FF"/>
                </a:solidFill>
                <a:latin typeface="+mn-ea"/>
                <a:ea typeface="+mn-ea"/>
              </a:rPr>
              <a:t/>
            </a:r>
            <a:br>
              <a:rPr lang="en-US" altLang="ko-KR" sz="1600" b="1" dirty="0">
                <a:solidFill>
                  <a:srgbClr val="0000FF"/>
                </a:solidFill>
                <a:latin typeface="+mn-ea"/>
                <a:ea typeface="+mn-ea"/>
              </a:rPr>
            </a:br>
            <a:r>
              <a:rPr lang="ko-KR" altLang="en-US" sz="1600" b="1" dirty="0">
                <a:solidFill>
                  <a:srgbClr val="0000FF"/>
                </a:solidFill>
                <a:latin typeface="+mn-ea"/>
                <a:ea typeface="+mn-ea"/>
              </a:rPr>
              <a:t>또는 그 지역 연안 </a:t>
            </a:r>
            <a:r>
              <a:rPr lang="ko-KR" altLang="en-US" sz="1600" b="1" dirty="0" err="1">
                <a:solidFill>
                  <a:srgbClr val="0000FF"/>
                </a:solidFill>
                <a:latin typeface="+mn-ea"/>
                <a:ea typeface="+mn-ea"/>
              </a:rPr>
              <a:t>항해시</a:t>
            </a:r>
            <a:r>
              <a:rPr lang="ko-KR" altLang="en-US" sz="1600" b="1" dirty="0">
                <a:solidFill>
                  <a:srgbClr val="0000FF"/>
                </a:solidFill>
                <a:latin typeface="+mn-ea"/>
                <a:ea typeface="+mn-ea"/>
              </a:rPr>
              <a:t> </a:t>
            </a:r>
            <a:r>
              <a:rPr lang="en-US" altLang="ko-KR" sz="1600" b="1" dirty="0">
                <a:solidFill>
                  <a:srgbClr val="0000FF"/>
                </a:solidFill>
                <a:latin typeface="+mn-ea"/>
                <a:ea typeface="+mn-ea"/>
              </a:rPr>
              <a:t>Alarm</a:t>
            </a:r>
            <a:r>
              <a:rPr lang="ko-KR" altLang="en-US" sz="1600" b="1" dirty="0">
                <a:solidFill>
                  <a:srgbClr val="0000FF"/>
                </a:solidFill>
                <a:latin typeface="+mn-ea"/>
                <a:ea typeface="+mn-ea"/>
              </a:rPr>
              <a:t>이 나타나면 </a:t>
            </a:r>
            <a:r>
              <a:rPr lang="en-US" altLang="ko-KR" sz="1600" b="1" dirty="0">
                <a:solidFill>
                  <a:srgbClr val="0000FF"/>
                </a:solidFill>
                <a:latin typeface="+mn-ea"/>
                <a:ea typeface="+mn-ea"/>
              </a:rPr>
              <a:t/>
            </a:r>
            <a:br>
              <a:rPr lang="en-US" altLang="ko-KR" sz="1600" b="1" dirty="0">
                <a:solidFill>
                  <a:srgbClr val="0000FF"/>
                </a:solidFill>
                <a:latin typeface="+mn-ea"/>
                <a:ea typeface="+mn-ea"/>
              </a:rPr>
            </a:br>
            <a:r>
              <a:rPr lang="en-US" altLang="ko-KR" sz="1600" b="1" dirty="0">
                <a:solidFill>
                  <a:srgbClr val="0000FF"/>
                </a:solidFill>
                <a:latin typeface="+mn-ea"/>
                <a:ea typeface="+mn-ea"/>
              </a:rPr>
              <a:t>GPS</a:t>
            </a:r>
            <a:r>
              <a:rPr lang="ko-KR" altLang="en-US" sz="1600" b="1" dirty="0">
                <a:solidFill>
                  <a:srgbClr val="0000FF"/>
                </a:solidFill>
                <a:latin typeface="+mn-ea"/>
                <a:ea typeface="+mn-ea"/>
              </a:rPr>
              <a:t>를 </a:t>
            </a:r>
            <a:r>
              <a:rPr lang="en-US" altLang="ko-KR" sz="1600" b="1" dirty="0">
                <a:solidFill>
                  <a:srgbClr val="0000FF"/>
                </a:solidFill>
                <a:latin typeface="+mn-ea"/>
                <a:ea typeface="+mn-ea"/>
              </a:rPr>
              <a:t>DGPS</a:t>
            </a:r>
            <a:r>
              <a:rPr lang="ko-KR" altLang="en-US" sz="1600" b="1" dirty="0">
                <a:solidFill>
                  <a:srgbClr val="0000FF"/>
                </a:solidFill>
                <a:latin typeface="+mn-ea"/>
                <a:ea typeface="+mn-ea"/>
              </a:rPr>
              <a:t>가 아닌 </a:t>
            </a:r>
            <a:r>
              <a:rPr lang="en-US" altLang="ko-KR" sz="1600" b="1" dirty="0">
                <a:solidFill>
                  <a:srgbClr val="0000FF"/>
                </a:solidFill>
                <a:latin typeface="+mn-ea"/>
                <a:ea typeface="+mn-ea"/>
              </a:rPr>
              <a:t>GPS mode</a:t>
            </a:r>
            <a:r>
              <a:rPr lang="ko-KR" altLang="en-US" sz="1600" b="1" dirty="0">
                <a:solidFill>
                  <a:srgbClr val="0000FF"/>
                </a:solidFill>
                <a:latin typeface="+mn-ea"/>
                <a:ea typeface="+mn-ea"/>
              </a:rPr>
              <a:t>로 바꾸면 된다</a:t>
            </a:r>
          </a:p>
        </p:txBody>
      </p:sp>
    </p:spTree>
    <p:extLst>
      <p:ext uri="{BB962C8B-B14F-4D97-AF65-F5344CB8AC3E}">
        <p14:creationId xmlns:p14="http://schemas.microsoft.com/office/powerpoint/2010/main" val="415089083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123</a:t>
            </a:fld>
            <a:endParaRPr lang="ko-KR" altLang="en-US" dirty="0"/>
          </a:p>
        </p:txBody>
      </p:sp>
      <p:graphicFrame>
        <p:nvGraphicFramePr>
          <p:cNvPr id="11" name="표 10"/>
          <p:cNvGraphicFramePr>
            <a:graphicFrameLocks noGrp="1"/>
          </p:cNvGraphicFramePr>
          <p:nvPr>
            <p:extLst>
              <p:ext uri="{D42A27DB-BD31-4B8C-83A1-F6EECF244321}">
                <p14:modId xmlns:p14="http://schemas.microsoft.com/office/powerpoint/2010/main" val="6880832"/>
              </p:ext>
            </p:extLst>
          </p:nvPr>
        </p:nvGraphicFramePr>
        <p:xfrm>
          <a:off x="486159" y="503199"/>
          <a:ext cx="9721080" cy="6680200"/>
        </p:xfrm>
        <a:graphic>
          <a:graphicData uri="http://schemas.openxmlformats.org/drawingml/2006/table">
            <a:tbl>
              <a:tblPr firstRow="1" bandRow="1">
                <a:tableStyleId>{5C22544A-7EE6-4342-B048-85BDC9FD1C3A}</a:tableStyleId>
              </a:tblPr>
              <a:tblGrid>
                <a:gridCol w="3065879">
                  <a:extLst>
                    <a:ext uri="{9D8B030D-6E8A-4147-A177-3AD203B41FA5}">
                      <a16:colId xmlns:a16="http://schemas.microsoft.com/office/drawing/2014/main" val="20000"/>
                    </a:ext>
                  </a:extLst>
                </a:gridCol>
                <a:gridCol w="2243326">
                  <a:extLst>
                    <a:ext uri="{9D8B030D-6E8A-4147-A177-3AD203B41FA5}">
                      <a16:colId xmlns:a16="http://schemas.microsoft.com/office/drawing/2014/main" val="20001"/>
                    </a:ext>
                  </a:extLst>
                </a:gridCol>
                <a:gridCol w="1981605">
                  <a:extLst>
                    <a:ext uri="{9D8B030D-6E8A-4147-A177-3AD203B41FA5}">
                      <a16:colId xmlns:a16="http://schemas.microsoft.com/office/drawing/2014/main" val="20002"/>
                    </a:ext>
                  </a:extLst>
                </a:gridCol>
                <a:gridCol w="2430270">
                  <a:extLst>
                    <a:ext uri="{9D8B030D-6E8A-4147-A177-3AD203B41FA5}">
                      <a16:colId xmlns:a16="http://schemas.microsoft.com/office/drawing/2014/main" val="20003"/>
                    </a:ext>
                  </a:extLst>
                </a:gridCol>
              </a:tblGrid>
              <a:tr h="288032">
                <a:tc>
                  <a:txBody>
                    <a:bodyPr/>
                    <a:lstStyle/>
                    <a:p>
                      <a:pPr algn="ctr" latinLnBrk="1"/>
                      <a:r>
                        <a:rPr lang="en-US" altLang="ko-KR" sz="1400" b="1" dirty="0" smtClean="0">
                          <a:solidFill>
                            <a:schemeClr val="tx1"/>
                          </a:solidFill>
                          <a:latin typeface="+mn-ea"/>
                          <a:ea typeface="+mn-ea"/>
                        </a:rPr>
                        <a:t>Item</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b="1" dirty="0" smtClean="0">
                          <a:solidFill>
                            <a:schemeClr val="tx1"/>
                          </a:solidFill>
                          <a:latin typeface="+mn-ea"/>
                          <a:ea typeface="+mn-ea"/>
                        </a:rPr>
                        <a:t>JRC (JCY-1800)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b="1" dirty="0" smtClean="0">
                          <a:solidFill>
                            <a:schemeClr val="tx1"/>
                          </a:solidFill>
                          <a:latin typeface="+mn-ea"/>
                          <a:ea typeface="+mn-ea"/>
                        </a:rPr>
                        <a:t>JRC (JCY-1900)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400" b="1" dirty="0" smtClean="0">
                          <a:solidFill>
                            <a:schemeClr val="tx1"/>
                          </a:solidFill>
                          <a:latin typeface="+mn-ea"/>
                          <a:ea typeface="+mn-ea"/>
                        </a:rPr>
                        <a:t>Remark</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latinLnBrk="1"/>
                      <a:r>
                        <a:rPr lang="en-US" altLang="ko-KR" sz="1400" b="0" dirty="0" smtClean="0">
                          <a:solidFill>
                            <a:schemeClr val="tx1"/>
                          </a:solidFill>
                          <a:latin typeface="+mn-ea"/>
                          <a:ea typeface="+mn-ea"/>
                        </a:rPr>
                        <a:t>IMO Resolution</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A 861(20) / MSC.214(81)</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latinLnBrk="1"/>
                      <a:r>
                        <a:rPr lang="en-US" altLang="ko-KR" sz="1400" b="1" dirty="0" smtClean="0">
                          <a:solidFill>
                            <a:schemeClr val="tx1"/>
                          </a:solidFill>
                          <a:latin typeface="+mn-ea"/>
                          <a:ea typeface="+mn-ea"/>
                        </a:rPr>
                        <a:t>New Resolution MSC333(90)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adopted May 22. 2012</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latinLnBrk="1"/>
                      <a:r>
                        <a:rPr lang="en-US" altLang="ko-KR" sz="1400" b="0" dirty="0" smtClean="0">
                          <a:solidFill>
                            <a:schemeClr val="tx1"/>
                          </a:solidFill>
                          <a:latin typeface="+mn-ea"/>
                          <a:ea typeface="+mn-ea"/>
                        </a:rPr>
                        <a:t>VDR test standard</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IEC61996-1 Ed.1</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IEC61996-1 Ed.2</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latinLnBrk="1"/>
                      <a:r>
                        <a:rPr lang="en-US" altLang="ko-KR" sz="1400" b="0" dirty="0" smtClean="0">
                          <a:solidFill>
                            <a:schemeClr val="tx1"/>
                          </a:solidFill>
                          <a:latin typeface="+mn-ea"/>
                          <a:ea typeface="+mn-ea"/>
                        </a:rPr>
                        <a:t>Mandatory time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rgbClr val="0000C4"/>
                          </a:solidFill>
                          <a:latin typeface="+mn-ea"/>
                          <a:ea typeface="+mn-ea"/>
                        </a:rPr>
                        <a:t>-</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latinLnBrk="1"/>
                      <a:r>
                        <a:rPr lang="en-US" altLang="ko-KR" sz="1400" b="1" dirty="0" smtClean="0">
                          <a:solidFill>
                            <a:srgbClr val="0000C4"/>
                          </a:solidFill>
                          <a:latin typeface="+mn-ea"/>
                          <a:ea typeface="+mn-ea"/>
                        </a:rPr>
                        <a:t>If installed on or after 1 July 2014</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latinLnBrk="1"/>
                      <a:r>
                        <a:rPr lang="en-US" altLang="ko-KR" sz="1400" b="0" dirty="0" smtClean="0">
                          <a:solidFill>
                            <a:schemeClr val="tx1"/>
                          </a:solidFill>
                          <a:latin typeface="+mn-ea"/>
                          <a:ea typeface="+mn-ea"/>
                        </a:rPr>
                        <a:t>Fixed Protective Capsule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2060"/>
                          </a:solidFill>
                          <a:latin typeface="+mn-ea"/>
                          <a:ea typeface="+mn-ea"/>
                        </a:rPr>
                        <a:t>12</a:t>
                      </a:r>
                      <a:r>
                        <a:rPr lang="ko-KR" altLang="en-US" sz="1400" b="1" dirty="0" smtClean="0">
                          <a:solidFill>
                            <a:srgbClr val="002060"/>
                          </a:solidFill>
                          <a:latin typeface="+mn-ea"/>
                          <a:ea typeface="+mn-ea"/>
                        </a:rPr>
                        <a:t>시간 </a:t>
                      </a:r>
                      <a:r>
                        <a:rPr lang="en-US" altLang="ko-KR" sz="1400" b="0" dirty="0" smtClean="0">
                          <a:solidFill>
                            <a:schemeClr val="tx1"/>
                          </a:solidFill>
                          <a:latin typeface="+mn-ea"/>
                          <a:ea typeface="+mn-ea"/>
                        </a:rPr>
                        <a:t>data </a:t>
                      </a:r>
                      <a:r>
                        <a:rPr lang="ko-KR" altLang="en-US" sz="1400" b="0" dirty="0" smtClean="0">
                          <a:solidFill>
                            <a:schemeClr val="tx1"/>
                          </a:solidFill>
                          <a:latin typeface="+mn-ea"/>
                          <a:ea typeface="+mn-ea"/>
                        </a:rPr>
                        <a:t>저장</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00C4"/>
                          </a:solidFill>
                          <a:latin typeface="+mn-ea"/>
                          <a:ea typeface="+mn-ea"/>
                        </a:rPr>
                        <a:t>48</a:t>
                      </a:r>
                      <a:r>
                        <a:rPr lang="ko-KR" altLang="en-US" sz="1400" b="1" dirty="0" smtClean="0">
                          <a:solidFill>
                            <a:srgbClr val="0000C4"/>
                          </a:solidFill>
                          <a:latin typeface="+mn-ea"/>
                          <a:ea typeface="+mn-ea"/>
                        </a:rPr>
                        <a:t>시간 </a:t>
                      </a:r>
                      <a:r>
                        <a:rPr lang="en-US" altLang="ko-KR" sz="1400" b="1" dirty="0" smtClean="0">
                          <a:solidFill>
                            <a:srgbClr val="0000C4"/>
                          </a:solidFill>
                          <a:latin typeface="+mn-ea"/>
                          <a:ea typeface="+mn-ea"/>
                        </a:rPr>
                        <a:t>data </a:t>
                      </a:r>
                      <a:r>
                        <a:rPr lang="ko-KR" altLang="en-US" sz="1400" b="1" dirty="0" smtClean="0">
                          <a:solidFill>
                            <a:srgbClr val="0000C4"/>
                          </a:solidFill>
                          <a:latin typeface="+mn-ea"/>
                          <a:ea typeface="+mn-ea"/>
                        </a:rPr>
                        <a:t>저장</a:t>
                      </a:r>
                      <a:r>
                        <a:rPr lang="en-US" altLang="ko-KR" sz="1400" b="0" dirty="0" smtClean="0">
                          <a:solidFill>
                            <a:srgbClr val="0000C4"/>
                          </a:solidFill>
                          <a:latin typeface="+mn-ea"/>
                          <a:ea typeface="+mn-ea"/>
                        </a:rPr>
                        <a:t> </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(32 </a:t>
                      </a:r>
                      <a:r>
                        <a:rPr lang="ko-KR" altLang="en-US" sz="1400" b="0" dirty="0" smtClean="0">
                          <a:solidFill>
                            <a:schemeClr val="tx1"/>
                          </a:solidFill>
                          <a:latin typeface="+mn-ea"/>
                          <a:ea typeface="+mn-ea"/>
                        </a:rPr>
                        <a:t>또는 </a:t>
                      </a:r>
                      <a:r>
                        <a:rPr lang="en-US" altLang="ko-KR" sz="1400" b="0" dirty="0" smtClean="0">
                          <a:solidFill>
                            <a:schemeClr val="tx1"/>
                          </a:solidFill>
                          <a:latin typeface="+mn-ea"/>
                          <a:ea typeface="+mn-ea"/>
                        </a:rPr>
                        <a:t>64Gbyte)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latinLnBrk="1"/>
                      <a:r>
                        <a:rPr lang="en-US" altLang="ko-KR" sz="1400" b="0" dirty="0" smtClean="0">
                          <a:solidFill>
                            <a:schemeClr val="tx1"/>
                          </a:solidFill>
                          <a:latin typeface="+mn-ea"/>
                          <a:ea typeface="+mn-ea"/>
                        </a:rPr>
                        <a:t>Fixed Protective Capsule Beacon</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2060"/>
                          </a:solidFill>
                          <a:latin typeface="+mn-ea"/>
                          <a:ea typeface="+mn-ea"/>
                        </a:rPr>
                        <a:t>30</a:t>
                      </a:r>
                      <a:r>
                        <a:rPr lang="ko-KR" altLang="en-US" sz="1400" b="1" dirty="0" smtClean="0">
                          <a:solidFill>
                            <a:srgbClr val="002060"/>
                          </a:solidFill>
                          <a:latin typeface="+mn-ea"/>
                          <a:ea typeface="+mn-ea"/>
                        </a:rPr>
                        <a:t>일 작동</a:t>
                      </a:r>
                      <a:r>
                        <a:rPr lang="en-US" altLang="ko-KR" sz="1400" b="0" dirty="0" smtClean="0">
                          <a:solidFill>
                            <a:schemeClr val="tx1"/>
                          </a:solidFill>
                          <a:latin typeface="+mn-ea"/>
                          <a:ea typeface="+mn-ea"/>
                        </a:rPr>
                        <a:t> </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00C4"/>
                          </a:solidFill>
                          <a:latin typeface="+mn-ea"/>
                          <a:ea typeface="+mn-ea"/>
                        </a:rPr>
                        <a:t>90</a:t>
                      </a:r>
                      <a:r>
                        <a:rPr lang="ko-KR" altLang="en-US" sz="1400" b="1" dirty="0" smtClean="0">
                          <a:solidFill>
                            <a:srgbClr val="0000C4"/>
                          </a:solidFill>
                          <a:latin typeface="+mn-ea"/>
                          <a:ea typeface="+mn-ea"/>
                        </a:rPr>
                        <a:t>일 작동</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latinLnBrk="1"/>
                      <a:r>
                        <a:rPr lang="en-US" altLang="ko-KR" sz="1400" b="0" dirty="0" smtClean="0">
                          <a:solidFill>
                            <a:schemeClr val="tx1"/>
                          </a:solidFill>
                          <a:latin typeface="+mn-ea"/>
                          <a:ea typeface="+mn-ea"/>
                        </a:rPr>
                        <a:t>Float-free Capsule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00C4"/>
                          </a:solidFill>
                          <a:latin typeface="+mn-ea"/>
                          <a:ea typeface="+mn-ea"/>
                        </a:rPr>
                        <a:t>48</a:t>
                      </a:r>
                      <a:r>
                        <a:rPr lang="ko-KR" altLang="en-US" sz="1400" b="1" dirty="0" smtClean="0">
                          <a:solidFill>
                            <a:srgbClr val="0000C4"/>
                          </a:solidFill>
                          <a:latin typeface="+mn-ea"/>
                          <a:ea typeface="+mn-ea"/>
                        </a:rPr>
                        <a:t>시간 </a:t>
                      </a:r>
                      <a:r>
                        <a:rPr lang="en-US" altLang="ko-KR" sz="1400" b="1" dirty="0" smtClean="0">
                          <a:solidFill>
                            <a:srgbClr val="0000C4"/>
                          </a:solidFill>
                          <a:latin typeface="+mn-ea"/>
                          <a:ea typeface="+mn-ea"/>
                        </a:rPr>
                        <a:t>data </a:t>
                      </a:r>
                      <a:r>
                        <a:rPr lang="ko-KR" altLang="en-US" sz="1400" b="1" dirty="0" smtClean="0">
                          <a:solidFill>
                            <a:srgbClr val="0000C4"/>
                          </a:solidFill>
                          <a:latin typeface="+mn-ea"/>
                          <a:ea typeface="+mn-ea"/>
                        </a:rPr>
                        <a:t>저장</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New item (30Gbyte)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latinLnBrk="1"/>
                      <a:r>
                        <a:rPr lang="en-US" altLang="ko-KR" sz="1400" b="0" dirty="0" smtClean="0">
                          <a:solidFill>
                            <a:schemeClr val="tx1"/>
                          </a:solidFill>
                          <a:latin typeface="+mn-ea"/>
                          <a:ea typeface="+mn-ea"/>
                        </a:rPr>
                        <a:t>Float-free Capsule Beacon</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00C4"/>
                          </a:solidFill>
                          <a:latin typeface="+mn-ea"/>
                          <a:ea typeface="+mn-ea"/>
                        </a:rPr>
                        <a:t>7</a:t>
                      </a:r>
                      <a:r>
                        <a:rPr lang="ko-KR" altLang="en-US" sz="1400" b="1" dirty="0" smtClean="0">
                          <a:solidFill>
                            <a:srgbClr val="0000C4"/>
                          </a:solidFill>
                          <a:latin typeface="+mn-ea"/>
                          <a:ea typeface="+mn-ea"/>
                        </a:rPr>
                        <a:t>일</a:t>
                      </a:r>
                      <a:r>
                        <a:rPr lang="en-US" altLang="ko-KR" sz="1400" b="1" dirty="0" smtClean="0">
                          <a:solidFill>
                            <a:srgbClr val="0000C4"/>
                          </a:solidFill>
                          <a:latin typeface="+mn-ea"/>
                          <a:ea typeface="+mn-ea"/>
                        </a:rPr>
                        <a:t>(168</a:t>
                      </a:r>
                      <a:r>
                        <a:rPr lang="ko-KR" altLang="en-US" sz="1400" b="1" dirty="0" smtClean="0">
                          <a:solidFill>
                            <a:srgbClr val="0000C4"/>
                          </a:solidFill>
                          <a:latin typeface="+mn-ea"/>
                          <a:ea typeface="+mn-ea"/>
                        </a:rPr>
                        <a:t>시간</a:t>
                      </a:r>
                      <a:r>
                        <a:rPr lang="en-US" altLang="ko-KR" sz="1400" b="1" dirty="0" smtClean="0">
                          <a:solidFill>
                            <a:srgbClr val="0000C4"/>
                          </a:solidFill>
                          <a:latin typeface="+mn-ea"/>
                          <a:ea typeface="+mn-ea"/>
                        </a:rPr>
                        <a:t>) </a:t>
                      </a:r>
                      <a:r>
                        <a:rPr lang="ko-KR" altLang="en-US" sz="1400" b="1" dirty="0" smtClean="0">
                          <a:solidFill>
                            <a:srgbClr val="0000C4"/>
                          </a:solidFill>
                          <a:latin typeface="+mn-ea"/>
                          <a:ea typeface="+mn-ea"/>
                        </a:rPr>
                        <a:t>이내에 최소 </a:t>
                      </a:r>
                      <a:r>
                        <a:rPr lang="en-US" altLang="ko-KR" sz="1400" b="1" dirty="0" smtClean="0">
                          <a:solidFill>
                            <a:srgbClr val="0000C4"/>
                          </a:solidFill>
                          <a:latin typeface="+mn-ea"/>
                          <a:ea typeface="+mn-ea"/>
                        </a:rPr>
                        <a:t>48</a:t>
                      </a:r>
                      <a:r>
                        <a:rPr lang="ko-KR" altLang="en-US" sz="1400" b="1" dirty="0" smtClean="0">
                          <a:solidFill>
                            <a:srgbClr val="0000C4"/>
                          </a:solidFill>
                          <a:latin typeface="+mn-ea"/>
                          <a:ea typeface="+mn-ea"/>
                        </a:rPr>
                        <a:t>시간 작동</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EPIRB</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pPr latinLnBrk="1"/>
                      <a:r>
                        <a:rPr lang="en-US" altLang="ko-KR" sz="1400" b="0" dirty="0" smtClean="0">
                          <a:solidFill>
                            <a:schemeClr val="tx1"/>
                          </a:solidFill>
                          <a:latin typeface="+mn-ea"/>
                          <a:ea typeface="+mn-ea"/>
                        </a:rPr>
                        <a:t>Long item recording medium </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 (CF card 12 hours)</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00C4"/>
                          </a:solidFill>
                          <a:latin typeface="+mn-ea"/>
                          <a:ea typeface="+mn-ea"/>
                        </a:rPr>
                        <a:t>30</a:t>
                      </a:r>
                      <a:r>
                        <a:rPr lang="ko-KR" altLang="en-US" sz="1400" b="1" dirty="0" smtClean="0">
                          <a:solidFill>
                            <a:srgbClr val="0000C4"/>
                          </a:solidFill>
                          <a:latin typeface="+mn-ea"/>
                          <a:ea typeface="+mn-ea"/>
                        </a:rPr>
                        <a:t>일</a:t>
                      </a:r>
                      <a:r>
                        <a:rPr lang="en-US" altLang="ko-KR" sz="1400" b="1" dirty="0" smtClean="0">
                          <a:solidFill>
                            <a:srgbClr val="0000C4"/>
                          </a:solidFill>
                          <a:latin typeface="+mn-ea"/>
                          <a:ea typeface="+mn-ea"/>
                        </a:rPr>
                        <a:t>(720</a:t>
                      </a:r>
                      <a:r>
                        <a:rPr lang="ko-KR" altLang="en-US" sz="1400" b="1" dirty="0" smtClean="0">
                          <a:solidFill>
                            <a:srgbClr val="0000C4"/>
                          </a:solidFill>
                          <a:latin typeface="+mn-ea"/>
                          <a:ea typeface="+mn-ea"/>
                        </a:rPr>
                        <a:t>시간</a:t>
                      </a:r>
                      <a:r>
                        <a:rPr lang="en-US" altLang="ko-KR" sz="1400" b="1" dirty="0" smtClean="0">
                          <a:solidFill>
                            <a:srgbClr val="0000C4"/>
                          </a:solidFill>
                          <a:latin typeface="+mn-ea"/>
                          <a:ea typeface="+mn-ea"/>
                        </a:rPr>
                        <a:t>)</a:t>
                      </a:r>
                      <a:r>
                        <a:rPr lang="ko-KR" altLang="en-US" sz="1400" b="1" dirty="0" smtClean="0">
                          <a:solidFill>
                            <a:srgbClr val="0000C4"/>
                          </a:solidFill>
                          <a:latin typeface="+mn-ea"/>
                          <a:ea typeface="+mn-ea"/>
                        </a:rPr>
                        <a:t> </a:t>
                      </a:r>
                      <a:r>
                        <a:rPr lang="en-US" altLang="ko-KR" sz="1400" b="1" dirty="0" smtClean="0">
                          <a:solidFill>
                            <a:srgbClr val="0000C4"/>
                          </a:solidFill>
                          <a:latin typeface="+mn-ea"/>
                          <a:ea typeface="+mn-ea"/>
                        </a:rPr>
                        <a:t>data </a:t>
                      </a:r>
                      <a:r>
                        <a:rPr lang="ko-KR" altLang="en-US" sz="1400" b="1" dirty="0" smtClean="0">
                          <a:solidFill>
                            <a:srgbClr val="0000C4"/>
                          </a:solidFill>
                          <a:latin typeface="+mn-ea"/>
                          <a:ea typeface="+mn-ea"/>
                        </a:rPr>
                        <a:t>저장</a:t>
                      </a:r>
                      <a:r>
                        <a:rPr lang="en-US" altLang="ko-KR" sz="1400" b="0" dirty="0" smtClean="0">
                          <a:solidFill>
                            <a:srgbClr val="0000C4"/>
                          </a:solidFill>
                          <a:latin typeface="+mn-ea"/>
                          <a:ea typeface="+mn-ea"/>
                        </a:rPr>
                        <a:t> </a:t>
                      </a:r>
                      <a:endParaRPr lang="ko-KR" altLang="en-US" sz="1400" b="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New item, Not removable</a:t>
                      </a:r>
                    </a:p>
                    <a:p>
                      <a:pPr latinLnBrk="1"/>
                      <a:r>
                        <a:rPr lang="en-US" altLang="ko-KR" sz="1400" b="0" dirty="0" smtClean="0">
                          <a:solidFill>
                            <a:schemeClr val="tx1"/>
                          </a:solidFill>
                          <a:latin typeface="+mn-ea"/>
                          <a:ea typeface="+mn-ea"/>
                        </a:rPr>
                        <a:t>(512 </a:t>
                      </a:r>
                      <a:r>
                        <a:rPr lang="en-US" altLang="ko-KR" sz="1400" b="0" dirty="0" err="1" smtClean="0">
                          <a:solidFill>
                            <a:schemeClr val="tx1"/>
                          </a:solidFill>
                          <a:latin typeface="+mn-ea"/>
                          <a:ea typeface="+mn-ea"/>
                        </a:rPr>
                        <a:t>Gbyte</a:t>
                      </a:r>
                      <a:r>
                        <a:rPr lang="en-US" altLang="ko-KR" sz="1400" b="0" dirty="0" smtClean="0">
                          <a:solidFill>
                            <a:schemeClr val="tx1"/>
                          </a:solidFill>
                          <a:latin typeface="+mn-ea"/>
                          <a:ea typeface="+mn-ea"/>
                        </a:rPr>
                        <a:t>)</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latinLnBrk="1"/>
                      <a:r>
                        <a:rPr lang="en-US" altLang="ko-KR" sz="1400" b="0" dirty="0" smtClean="0">
                          <a:solidFill>
                            <a:schemeClr val="tx1"/>
                          </a:solidFill>
                          <a:latin typeface="+mn-ea"/>
                          <a:ea typeface="+mn-ea"/>
                        </a:rPr>
                        <a:t>Dedicated reserve  source (battery)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2060"/>
                          </a:solidFill>
                          <a:latin typeface="+mn-ea"/>
                          <a:ea typeface="+mn-ea"/>
                        </a:rPr>
                        <a:t>2</a:t>
                      </a:r>
                      <a:r>
                        <a:rPr lang="ko-KR" altLang="en-US" sz="1400" b="1" dirty="0" smtClean="0">
                          <a:solidFill>
                            <a:srgbClr val="002060"/>
                          </a:solidFill>
                          <a:latin typeface="+mn-ea"/>
                          <a:ea typeface="+mn-ea"/>
                        </a:rPr>
                        <a:t>시간 </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solidFill>
                            <a:srgbClr val="002060"/>
                          </a:solidFill>
                          <a:latin typeface="+mn-ea"/>
                          <a:ea typeface="+mn-ea"/>
                        </a:rPr>
                        <a:t>2</a:t>
                      </a:r>
                      <a:r>
                        <a:rPr lang="en-US" altLang="ko-KR" sz="1400" b="0" dirty="0" smtClean="0">
                          <a:solidFill>
                            <a:schemeClr val="tx1"/>
                          </a:solidFill>
                          <a:latin typeface="+mn-ea"/>
                          <a:ea typeface="+mn-ea"/>
                        </a:rPr>
                        <a:t> hours</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0840">
                <a:tc>
                  <a:txBody>
                    <a:bodyPr/>
                    <a:lstStyle/>
                    <a:p>
                      <a:pPr latinLnBrk="1"/>
                      <a:r>
                        <a:rPr lang="en-US" altLang="ko-KR" sz="1400" b="0" dirty="0" smtClean="0">
                          <a:solidFill>
                            <a:schemeClr val="tx1"/>
                          </a:solidFill>
                          <a:latin typeface="+mn-ea"/>
                          <a:ea typeface="+mn-ea"/>
                        </a:rPr>
                        <a:t>Radar display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X band or S band</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X band and</a:t>
                      </a:r>
                      <a:r>
                        <a:rPr lang="en-US" altLang="ko-KR" sz="1400" b="1" dirty="0" smtClean="0">
                          <a:solidFill>
                            <a:srgbClr val="FF0000"/>
                          </a:solidFill>
                          <a:latin typeface="+mn-ea"/>
                          <a:ea typeface="+mn-ea"/>
                        </a:rPr>
                        <a:t> </a:t>
                      </a:r>
                      <a:r>
                        <a:rPr lang="en-US" altLang="ko-KR" sz="1400" b="0" dirty="0" smtClean="0">
                          <a:solidFill>
                            <a:schemeClr val="tx1"/>
                          </a:solidFill>
                          <a:latin typeface="+mn-ea"/>
                          <a:ea typeface="+mn-ea"/>
                        </a:rPr>
                        <a:t>S band</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0840">
                <a:tc>
                  <a:txBody>
                    <a:bodyPr/>
                    <a:lstStyle/>
                    <a:p>
                      <a:pPr latinLnBrk="1"/>
                      <a:r>
                        <a:rPr lang="en-US" altLang="ko-KR" sz="1400" b="0" dirty="0" smtClean="0">
                          <a:solidFill>
                            <a:schemeClr val="tx1"/>
                          </a:solidFill>
                          <a:latin typeface="+mn-ea"/>
                          <a:ea typeface="+mn-ea"/>
                        </a:rPr>
                        <a:t>ECDIS display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Mandatory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70840">
                <a:tc>
                  <a:txBody>
                    <a:bodyPr/>
                    <a:lstStyle/>
                    <a:p>
                      <a:pPr latinLnBrk="1"/>
                      <a:r>
                        <a:rPr lang="en-US" altLang="ko-KR" sz="1400" b="0" dirty="0" smtClean="0">
                          <a:solidFill>
                            <a:schemeClr val="tx1"/>
                          </a:solidFill>
                          <a:latin typeface="+mn-ea"/>
                          <a:ea typeface="+mn-ea"/>
                        </a:rPr>
                        <a:t>Radar/ECDIS display interface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RGB analog</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RGB analog / LAN</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LAN : IEC 61162-450</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70840">
                <a:tc>
                  <a:txBody>
                    <a:bodyPr/>
                    <a:lstStyle/>
                    <a:p>
                      <a:pPr latinLnBrk="1"/>
                      <a:r>
                        <a:rPr lang="en-US" altLang="ko-KR" sz="1400" b="0" dirty="0" smtClean="0">
                          <a:solidFill>
                            <a:schemeClr val="tx1"/>
                          </a:solidFill>
                          <a:latin typeface="+mn-ea"/>
                          <a:ea typeface="+mn-ea"/>
                        </a:rPr>
                        <a:t>AIS</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Mandatory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70840">
                <a:tc>
                  <a:txBody>
                    <a:bodyPr/>
                    <a:lstStyle/>
                    <a:p>
                      <a:pPr latinLnBrk="1"/>
                      <a:r>
                        <a:rPr lang="en-US" altLang="ko-KR" sz="1400" b="0" dirty="0" smtClean="0">
                          <a:solidFill>
                            <a:schemeClr val="tx1"/>
                          </a:solidFill>
                          <a:latin typeface="+mn-ea"/>
                          <a:ea typeface="+mn-ea"/>
                        </a:rPr>
                        <a:t>Rolling motion</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Mandatory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If installed</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370840">
                <a:tc>
                  <a:txBody>
                    <a:bodyPr/>
                    <a:lstStyle/>
                    <a:p>
                      <a:pPr latinLnBrk="1"/>
                      <a:r>
                        <a:rPr lang="en-US" altLang="ko-KR" sz="1400" b="0" dirty="0" smtClean="0">
                          <a:solidFill>
                            <a:schemeClr val="tx1"/>
                          </a:solidFill>
                          <a:latin typeface="+mn-ea"/>
                          <a:ea typeface="+mn-ea"/>
                        </a:rPr>
                        <a:t>Electronic logbook</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Mandatory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If installed</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70840">
                <a:tc>
                  <a:txBody>
                    <a:bodyPr/>
                    <a:lstStyle/>
                    <a:p>
                      <a:pPr latinLnBrk="1"/>
                      <a:r>
                        <a:rPr lang="en-US" altLang="ko-KR" sz="1400" b="0" dirty="0" smtClean="0">
                          <a:solidFill>
                            <a:schemeClr val="tx1"/>
                          </a:solidFill>
                          <a:latin typeface="+mn-ea"/>
                          <a:ea typeface="+mn-ea"/>
                        </a:rPr>
                        <a:t>Performance test by user</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None</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Mandatory</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0" dirty="0" smtClean="0">
                          <a:solidFill>
                            <a:schemeClr val="tx1"/>
                          </a:solidFill>
                          <a:latin typeface="+mn-ea"/>
                          <a:ea typeface="+mn-ea"/>
                        </a:rPr>
                        <a:t>By display panel</a:t>
                      </a:r>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bl>
          </a:graphicData>
        </a:graphic>
      </p:graphicFrame>
      <p:sp>
        <p:nvSpPr>
          <p:cNvPr id="3" name="TextBox 2"/>
          <p:cNvSpPr txBox="1"/>
          <p:nvPr/>
        </p:nvSpPr>
        <p:spPr>
          <a:xfrm>
            <a:off x="10891316" y="2412479"/>
            <a:ext cx="2398413" cy="738664"/>
          </a:xfrm>
          <a:prstGeom prst="rect">
            <a:avLst/>
          </a:prstGeom>
          <a:noFill/>
        </p:spPr>
        <p:txBody>
          <a:bodyPr wrap="none" rtlCol="0">
            <a:spAutoFit/>
          </a:bodyPr>
          <a:lstStyle/>
          <a:p>
            <a:r>
              <a:rPr lang="en-US" altLang="ko-KR" sz="1400" dirty="0" smtClean="0">
                <a:latin typeface="+mn-ea"/>
                <a:ea typeface="+mn-ea"/>
              </a:rPr>
              <a:t>Fixed capsule</a:t>
            </a:r>
            <a:r>
              <a:rPr lang="ko-KR" altLang="en-US" sz="1400" dirty="0" smtClean="0">
                <a:latin typeface="+mn-ea"/>
                <a:ea typeface="+mn-ea"/>
              </a:rPr>
              <a:t>은 </a:t>
            </a:r>
            <a:r>
              <a:rPr lang="en-US" altLang="ko-KR" sz="1400" dirty="0" smtClean="0">
                <a:latin typeface="+mn-ea"/>
                <a:ea typeface="+mn-ea"/>
              </a:rPr>
              <a:t>2</a:t>
            </a:r>
            <a:r>
              <a:rPr lang="ko-KR" altLang="en-US" sz="1400" dirty="0" smtClean="0">
                <a:latin typeface="+mn-ea"/>
                <a:ea typeface="+mn-ea"/>
              </a:rPr>
              <a:t>년</a:t>
            </a:r>
            <a:endParaRPr lang="en-US" altLang="ko-KR" sz="1400" dirty="0" smtClean="0">
              <a:latin typeface="+mn-ea"/>
              <a:ea typeface="+mn-ea"/>
            </a:endParaRPr>
          </a:p>
          <a:p>
            <a:r>
              <a:rPr lang="en-US" altLang="ko-KR" sz="1400" dirty="0" smtClean="0">
                <a:latin typeface="+mn-ea"/>
                <a:ea typeface="+mn-ea"/>
              </a:rPr>
              <a:t>Float free capsule</a:t>
            </a:r>
            <a:r>
              <a:rPr lang="ko-KR" altLang="en-US" sz="1400" dirty="0" smtClean="0">
                <a:latin typeface="+mn-ea"/>
                <a:ea typeface="+mn-ea"/>
              </a:rPr>
              <a:t>은 </a:t>
            </a:r>
            <a:r>
              <a:rPr lang="en-US" altLang="ko-KR" sz="1400" dirty="0" smtClean="0">
                <a:latin typeface="+mn-ea"/>
                <a:ea typeface="+mn-ea"/>
              </a:rPr>
              <a:t>6</a:t>
            </a:r>
            <a:r>
              <a:rPr lang="ko-KR" altLang="en-US" sz="1400" dirty="0" smtClean="0">
                <a:latin typeface="+mn-ea"/>
                <a:ea typeface="+mn-ea"/>
              </a:rPr>
              <a:t>개월</a:t>
            </a:r>
            <a:endParaRPr lang="en-US" altLang="ko-KR" sz="1400" dirty="0" smtClean="0">
              <a:latin typeface="+mn-ea"/>
              <a:ea typeface="+mn-ea"/>
            </a:endParaRPr>
          </a:p>
          <a:p>
            <a:r>
              <a:rPr lang="ko-KR" altLang="en-US" sz="1400" dirty="0" smtClean="0">
                <a:latin typeface="+mn-ea"/>
                <a:ea typeface="+mn-ea"/>
              </a:rPr>
              <a:t>기록 유지</a:t>
            </a:r>
            <a:endParaRPr lang="ko-KR" altLang="en-US" sz="1400" dirty="0">
              <a:latin typeface="+mn-ea"/>
              <a:ea typeface="+mn-ea"/>
            </a:endParaRPr>
          </a:p>
        </p:txBody>
      </p:sp>
      <p:sp>
        <p:nvSpPr>
          <p:cNvPr id="4" name="직사각형 3"/>
          <p:cNvSpPr/>
          <p:nvPr/>
        </p:nvSpPr>
        <p:spPr>
          <a:xfrm>
            <a:off x="0" y="11905"/>
            <a:ext cx="7938988" cy="430887"/>
          </a:xfrm>
          <a:prstGeom prst="rect">
            <a:avLst/>
          </a:prstGeom>
        </p:spPr>
        <p:txBody>
          <a:bodyPr wrap="squar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12</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VDR (New Resolution MSC.333(90))</a:t>
            </a:r>
            <a:endParaRPr lang="ko-KR" altLang="en-US" sz="2200" b="1" dirty="0">
              <a:solidFill>
                <a:schemeClr val="bg1"/>
              </a:solidFill>
              <a:latin typeface="+mn-ea"/>
              <a:ea typeface="+mn-ea"/>
            </a:endParaRPr>
          </a:p>
        </p:txBody>
      </p:sp>
    </p:spTree>
    <p:extLst>
      <p:ext uri="{BB962C8B-B14F-4D97-AF65-F5344CB8AC3E}">
        <p14:creationId xmlns:p14="http://schemas.microsoft.com/office/powerpoint/2010/main" val="1028207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lIns="91424" tIns="45712" rIns="91424" bIns="45712"/>
          <a:lstStyle/>
          <a:p>
            <a:fld id="{31095832-68CD-478A-AD98-E2BAD6DB9178}" type="slidenum">
              <a:rPr lang="ko-KR" altLang="en-US" smtClean="0"/>
              <a:pPr/>
              <a:t>124</a:t>
            </a:fld>
            <a:endParaRPr lang="ko-KR" altLang="en-US"/>
          </a:p>
        </p:txBody>
      </p:sp>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8148" y="900311"/>
            <a:ext cx="9793088" cy="6031434"/>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45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8147" y="900311"/>
            <a:ext cx="4702906" cy="4152086"/>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19459"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25051" y="3492599"/>
            <a:ext cx="3421473" cy="1647376"/>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직사각형 3"/>
          <p:cNvSpPr/>
          <p:nvPr/>
        </p:nvSpPr>
        <p:spPr>
          <a:xfrm>
            <a:off x="3590504" y="3723392"/>
            <a:ext cx="1094722" cy="476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spcCol="0" rtlCol="0" anchor="ctr"/>
          <a:lstStyle/>
          <a:p>
            <a:pPr algn="ctr"/>
            <a:endParaRPr lang="ko-KR" altLang="en-US"/>
          </a:p>
        </p:txBody>
      </p:sp>
      <p:sp>
        <p:nvSpPr>
          <p:cNvPr id="7" name="직사각형 6"/>
          <p:cNvSpPr/>
          <p:nvPr/>
        </p:nvSpPr>
        <p:spPr>
          <a:xfrm>
            <a:off x="594171" y="3742153"/>
            <a:ext cx="1865007" cy="476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spcCol="0" rtlCol="0" anchor="ctr"/>
          <a:lstStyle/>
          <a:p>
            <a:pPr algn="ctr"/>
            <a:endParaRPr lang="ko-KR" altLang="en-US"/>
          </a:p>
        </p:txBody>
      </p:sp>
      <p:sp>
        <p:nvSpPr>
          <p:cNvPr id="9" name="TextBox 8"/>
          <p:cNvSpPr txBox="1"/>
          <p:nvPr/>
        </p:nvSpPr>
        <p:spPr>
          <a:xfrm>
            <a:off x="627583" y="5868863"/>
            <a:ext cx="4543879" cy="738664"/>
          </a:xfrm>
          <a:prstGeom prst="rect">
            <a:avLst/>
          </a:prstGeom>
          <a:solidFill>
            <a:srgbClr val="B5EFF5"/>
          </a:solidFill>
          <a:ln>
            <a:solidFill>
              <a:schemeClr val="tx1"/>
            </a:solidFill>
          </a:ln>
        </p:spPr>
        <p:txBody>
          <a:bodyPr wrap="square" rtlCol="0">
            <a:spAutoFit/>
          </a:bodyPr>
          <a:lstStyle/>
          <a:p>
            <a:r>
              <a:rPr lang="en-US" altLang="ko-KR" sz="1400" b="1" dirty="0" smtClean="0">
                <a:latin typeface="+mn-ea"/>
                <a:ea typeface="+mn-ea"/>
              </a:rPr>
              <a:t>Australia </a:t>
            </a:r>
            <a:r>
              <a:rPr lang="ko-KR" altLang="en-US" sz="1400" b="1" dirty="0" smtClean="0">
                <a:latin typeface="+mn-ea"/>
                <a:ea typeface="+mn-ea"/>
              </a:rPr>
              <a:t>항구에서  </a:t>
            </a:r>
            <a:r>
              <a:rPr lang="en-US" altLang="ko-KR" sz="1400" b="1" dirty="0">
                <a:latin typeface="+mn-ea"/>
                <a:ea typeface="+mn-ea"/>
              </a:rPr>
              <a:t>DSC </a:t>
            </a:r>
            <a:r>
              <a:rPr lang="en-US" altLang="ko-KR" sz="1400" b="1" dirty="0" smtClean="0">
                <a:latin typeface="+mn-ea"/>
                <a:ea typeface="+mn-ea"/>
              </a:rPr>
              <a:t>2187.5 kHz</a:t>
            </a:r>
            <a:r>
              <a:rPr lang="en-US" altLang="ko-KR" sz="1400" b="1" dirty="0">
                <a:latin typeface="+mn-ea"/>
                <a:ea typeface="+mn-ea"/>
              </a:rPr>
              <a:t>,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USA </a:t>
            </a:r>
            <a:r>
              <a:rPr lang="ko-KR" altLang="en-US" sz="1400" b="1" dirty="0" smtClean="0">
                <a:latin typeface="+mn-ea"/>
                <a:ea typeface="+mn-ea"/>
              </a:rPr>
              <a:t>항구에서 </a:t>
            </a:r>
            <a:r>
              <a:rPr lang="en-US" altLang="ko-KR" sz="1400" b="1" dirty="0" smtClean="0">
                <a:latin typeface="+mn-ea"/>
                <a:ea typeface="+mn-ea"/>
              </a:rPr>
              <a:t>DSC 2187,5 kHz &amp; 16804.5 kHz</a:t>
            </a:r>
            <a:r>
              <a:rPr lang="ko-KR" altLang="en-US" sz="1400" b="1" dirty="0" smtClean="0">
                <a:latin typeface="+mn-ea"/>
                <a:ea typeface="+mn-ea"/>
              </a:rPr>
              <a:t>로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DSC </a:t>
            </a:r>
            <a:r>
              <a:rPr lang="en-US" altLang="ko-KR" sz="1400" b="1" dirty="0">
                <a:latin typeface="+mn-ea"/>
                <a:ea typeface="+mn-ea"/>
              </a:rPr>
              <a:t>Test Call </a:t>
            </a:r>
            <a:r>
              <a:rPr lang="ko-KR" altLang="en-US" sz="1400" b="1" dirty="0">
                <a:latin typeface="+mn-ea"/>
                <a:ea typeface="+mn-ea"/>
              </a:rPr>
              <a:t>하지 말 </a:t>
            </a:r>
            <a:r>
              <a:rPr lang="ko-KR" altLang="en-US" sz="1400" b="1" dirty="0" smtClean="0">
                <a:latin typeface="+mn-ea"/>
                <a:ea typeface="+mn-ea"/>
              </a:rPr>
              <a:t>것</a:t>
            </a:r>
            <a:endParaRPr lang="ko-KR" altLang="en-US" sz="1400" b="1" dirty="0">
              <a:latin typeface="+mn-ea"/>
              <a:ea typeface="+mn-ea"/>
            </a:endParaRPr>
          </a:p>
        </p:txBody>
      </p:sp>
      <p:sp>
        <p:nvSpPr>
          <p:cNvPr id="10" name="직사각형 9"/>
          <p:cNvSpPr/>
          <p:nvPr/>
        </p:nvSpPr>
        <p:spPr>
          <a:xfrm>
            <a:off x="11041990" y="2268463"/>
            <a:ext cx="3288986" cy="4154984"/>
          </a:xfrm>
          <a:prstGeom prst="rect">
            <a:avLst/>
          </a:prstGeom>
          <a:solidFill>
            <a:schemeClr val="bg1"/>
          </a:solidFill>
        </p:spPr>
        <p:txBody>
          <a:bodyPr wrap="square">
            <a:spAutoFit/>
          </a:bodyPr>
          <a:lstStyle/>
          <a:p>
            <a:pPr lvl="0" algn="just">
              <a:spcAft>
                <a:spcPts val="0"/>
              </a:spcAft>
            </a:pPr>
            <a:r>
              <a:rPr lang="en-US" altLang="ko-KR" sz="1200" dirty="0" smtClean="0">
                <a:latin typeface="+mn-ea"/>
                <a:ea typeface="+mn-ea"/>
                <a:cs typeface="굴림" panose="020B0600000101010101" pitchFamily="50" charset="-127"/>
              </a:rPr>
              <a:t>2020. 10. 1</a:t>
            </a:r>
            <a:r>
              <a:rPr lang="ko-KR" altLang="en-US" sz="1200" smtClean="0">
                <a:latin typeface="+mn-ea"/>
                <a:ea typeface="+mn-ea"/>
                <a:cs typeface="굴림" panose="020B0600000101010101" pitchFamily="50" charset="-127"/>
              </a:rPr>
              <a:t>일자</a:t>
            </a:r>
            <a:endParaRPr lang="en-US" altLang="ko-KR" sz="1200" smtClean="0">
              <a:latin typeface="+mn-ea"/>
              <a:ea typeface="+mn-ea"/>
              <a:cs typeface="굴림" panose="020B0600000101010101" pitchFamily="50" charset="-127"/>
            </a:endParaRPr>
          </a:p>
          <a:p>
            <a:pPr lvl="0" algn="just">
              <a:spcAft>
                <a:spcPts val="0"/>
              </a:spcAft>
            </a:pPr>
            <a:r>
              <a:rPr lang="en-US" altLang="ko-KR" sz="1200" dirty="0" smtClean="0">
                <a:latin typeface="+mn-ea"/>
                <a:ea typeface="+mn-ea"/>
                <a:cs typeface="굴림" panose="020B0600000101010101" pitchFamily="50" charset="-127"/>
              </a:rPr>
              <a:t>Neo Energy</a:t>
            </a:r>
            <a:r>
              <a:rPr lang="ko-KR" altLang="ko-KR" sz="1200" dirty="0" smtClean="0">
                <a:latin typeface="+mn-ea"/>
                <a:ea typeface="+mn-ea"/>
                <a:cs typeface="굴림" panose="020B0600000101010101" pitchFamily="50" charset="-127"/>
              </a:rPr>
              <a:t>호</a:t>
            </a:r>
            <a:r>
              <a:rPr lang="en-US" altLang="ko-KR" sz="1200" dirty="0" smtClean="0">
                <a:latin typeface="+mn-ea"/>
                <a:ea typeface="+mn-ea"/>
                <a:cs typeface="굴림" panose="020B0600000101010101" pitchFamily="50" charset="-127"/>
              </a:rPr>
              <a:t> (</a:t>
            </a:r>
            <a:r>
              <a:rPr lang="ko-KR" altLang="ko-KR" sz="1200" dirty="0" err="1" smtClean="0">
                <a:latin typeface="+mn-ea"/>
                <a:ea typeface="+mn-ea"/>
                <a:cs typeface="굴림" panose="020B0600000101010101" pitchFamily="50" charset="-127"/>
              </a:rPr>
              <a:t>조준오</a:t>
            </a:r>
            <a:r>
              <a:rPr lang="en-US" altLang="ko-KR" sz="1200" dirty="0" smtClean="0">
                <a:latin typeface="+mn-ea"/>
                <a:ea typeface="+mn-ea"/>
                <a:cs typeface="굴림" panose="020B0600000101010101" pitchFamily="50" charset="-127"/>
              </a:rPr>
              <a:t>/</a:t>
            </a:r>
            <a:r>
              <a:rPr lang="ko-KR" altLang="ko-KR" sz="1200" dirty="0" smtClean="0">
                <a:latin typeface="+mn-ea"/>
                <a:ea typeface="+mn-ea"/>
                <a:cs typeface="굴림" panose="020B0600000101010101" pitchFamily="50" charset="-127"/>
              </a:rPr>
              <a:t>김민수</a:t>
            </a:r>
            <a:r>
              <a:rPr lang="en-US" altLang="ko-KR" sz="1200" dirty="0" smtClean="0">
                <a:latin typeface="+mn-ea"/>
                <a:ea typeface="+mn-ea"/>
                <a:cs typeface="굴림" panose="020B0600000101010101" pitchFamily="50" charset="-127"/>
              </a:rPr>
              <a:t>) ATA </a:t>
            </a:r>
            <a:r>
              <a:rPr lang="ko-KR" altLang="ko-KR" sz="1200" dirty="0" smtClean="0">
                <a:latin typeface="+mn-ea"/>
                <a:ea typeface="+mn-ea"/>
                <a:cs typeface="굴림" panose="020B0600000101010101" pitchFamily="50" charset="-127"/>
              </a:rPr>
              <a:t>파나마 </a:t>
            </a:r>
            <a:r>
              <a:rPr lang="en-US" altLang="ko-KR" sz="1200" dirty="0" smtClean="0">
                <a:latin typeface="+mn-ea"/>
                <a:ea typeface="+mn-ea"/>
                <a:cs typeface="굴림" panose="020B0600000101010101" pitchFamily="50" charset="-127"/>
              </a:rPr>
              <a:t>Balboa 9/27 0012LT</a:t>
            </a:r>
          </a:p>
          <a:p>
            <a:pPr lvl="0" algn="just">
              <a:spcAft>
                <a:spcPts val="0"/>
              </a:spcAft>
            </a:pPr>
            <a:r>
              <a:rPr lang="ko-KR" altLang="ko-KR" sz="1200" dirty="0" smtClean="0">
                <a:latin typeface="+mn-ea"/>
                <a:ea typeface="+mn-ea"/>
                <a:cs typeface="굴림" panose="020B0600000101010101" pitchFamily="50" charset="-127"/>
              </a:rPr>
              <a:t>파나마 운하 통항</a:t>
            </a:r>
            <a:r>
              <a:rPr lang="en-US" altLang="ko-KR" sz="1200" dirty="0" smtClean="0">
                <a:latin typeface="+mn-ea"/>
                <a:ea typeface="+mn-ea"/>
                <a:cs typeface="굴림" panose="020B0600000101010101" pitchFamily="50" charset="-127"/>
              </a:rPr>
              <a:t> (10/</a:t>
            </a:r>
            <a:r>
              <a:rPr lang="en-US" altLang="ko-KR" sz="1200" dirty="0" smtClean="0">
                <a:solidFill>
                  <a:srgbClr val="000000"/>
                </a:solidFill>
                <a:latin typeface="+mn-ea"/>
                <a:ea typeface="+mn-ea"/>
                <a:cs typeface="굴림" panose="020B0600000101010101" pitchFamily="50" charset="-127"/>
              </a:rPr>
              <a:t>2</a:t>
            </a:r>
            <a:r>
              <a:rPr lang="en-US" altLang="ko-KR" sz="1200" dirty="0" smtClean="0">
                <a:latin typeface="+mn-ea"/>
                <a:ea typeface="+mn-ea"/>
                <a:cs typeface="굴림" panose="020B0600000101010101" pitchFamily="50" charset="-127"/>
              </a:rPr>
              <a:t>) - Not Fixed</a:t>
            </a:r>
          </a:p>
          <a:p>
            <a:pPr lvl="0" algn="just">
              <a:spcAft>
                <a:spcPts val="0"/>
              </a:spcAft>
            </a:pPr>
            <a:r>
              <a:rPr lang="en-US" altLang="ko-KR" sz="1200" dirty="0" smtClean="0">
                <a:latin typeface="+mn-ea"/>
                <a:ea typeface="+mn-ea"/>
                <a:cs typeface="굴림" panose="020B0600000101010101" pitchFamily="50" charset="-127"/>
              </a:rPr>
              <a:t>10/1</a:t>
            </a:r>
            <a:r>
              <a:rPr lang="en-US" altLang="ko-KR" sz="1200" dirty="0" smtClean="0">
                <a:solidFill>
                  <a:srgbClr val="000000"/>
                </a:solidFill>
                <a:latin typeface="+mn-ea"/>
                <a:ea typeface="+mn-ea"/>
                <a:cs typeface="굴림" panose="020B0600000101010101" pitchFamily="50" charset="-127"/>
              </a:rPr>
              <a:t>1</a:t>
            </a:r>
            <a:r>
              <a:rPr lang="en-US" altLang="ko-KR" sz="1200" dirty="0" smtClean="0">
                <a:latin typeface="+mn-ea"/>
                <a:ea typeface="+mn-ea"/>
                <a:cs typeface="굴림" panose="020B0600000101010101" pitchFamily="50" charset="-127"/>
              </a:rPr>
              <a:t> </a:t>
            </a:r>
            <a:r>
              <a:rPr lang="ko-KR" altLang="ko-KR" sz="1200" dirty="0" smtClean="0">
                <a:latin typeface="+mn-ea"/>
                <a:ea typeface="+mn-ea"/>
                <a:cs typeface="굴림" panose="020B0600000101010101" pitchFamily="50" charset="-127"/>
              </a:rPr>
              <a:t>미국</a:t>
            </a:r>
            <a:r>
              <a:rPr lang="en-US" altLang="ko-KR" sz="1200" dirty="0" smtClean="0">
                <a:latin typeface="+mn-ea"/>
                <a:ea typeface="+mn-ea"/>
                <a:cs typeface="굴림" panose="020B0600000101010101" pitchFamily="50" charset="-127"/>
              </a:rPr>
              <a:t> Sabine pass </a:t>
            </a:r>
            <a:r>
              <a:rPr lang="ko-KR" altLang="ko-KR" sz="1200" dirty="0" smtClean="0">
                <a:latin typeface="+mn-ea"/>
                <a:ea typeface="+mn-ea"/>
                <a:cs typeface="굴림" panose="020B0600000101010101" pitchFamily="50" charset="-127"/>
              </a:rPr>
              <a:t>선적 예</a:t>
            </a:r>
            <a:endParaRPr lang="en-US" altLang="ko-KR" sz="1200" dirty="0" smtClean="0">
              <a:latin typeface="+mn-ea"/>
              <a:ea typeface="+mn-ea"/>
              <a:cs typeface="굴림" panose="020B0600000101010101" pitchFamily="50" charset="-127"/>
            </a:endParaRPr>
          </a:p>
          <a:p>
            <a:pPr lvl="0" algn="just">
              <a:spcAft>
                <a:spcPts val="0"/>
              </a:spcAft>
            </a:pPr>
            <a:r>
              <a:rPr lang="ko-KR" altLang="ko-KR" sz="1200" dirty="0" smtClean="0">
                <a:solidFill>
                  <a:srgbClr val="000000"/>
                </a:solidFill>
                <a:latin typeface="+mn-ea"/>
                <a:ea typeface="+mn-ea"/>
                <a:cs typeface="굴림" panose="020B0600000101010101" pitchFamily="50" charset="-127"/>
              </a:rPr>
              <a:t>선적항 입시 </a:t>
            </a:r>
            <a:r>
              <a:rPr lang="en-US" altLang="ko-KR" sz="1200" dirty="0" smtClean="0">
                <a:latin typeface="+mn-ea"/>
                <a:ea typeface="+mn-ea"/>
                <a:cs typeface="굴림" panose="020B0600000101010101" pitchFamily="50" charset="-127"/>
              </a:rPr>
              <a:t>USCG COC Exam </a:t>
            </a:r>
            <a:r>
              <a:rPr lang="ko-KR" altLang="ko-KR" sz="1200" dirty="0" smtClean="0">
                <a:latin typeface="+mn-ea"/>
                <a:ea typeface="+mn-ea"/>
                <a:cs typeface="굴림" panose="020B0600000101010101" pitchFamily="50" charset="-127"/>
              </a:rPr>
              <a:t>수검 예</a:t>
            </a:r>
            <a:r>
              <a:rPr lang="en-US" altLang="ko-KR" sz="1200" dirty="0" smtClean="0">
                <a:latin typeface="+mn-ea"/>
                <a:ea typeface="+mn-ea"/>
                <a:cs typeface="굴림" panose="020B0600000101010101" pitchFamily="50" charset="-127"/>
              </a:rPr>
              <a:t> (Last : 2019.09.09)</a:t>
            </a:r>
            <a:endParaRPr lang="ko-KR" altLang="ko-KR" sz="1200" dirty="0" smtClean="0">
              <a:latin typeface="+mn-ea"/>
              <a:ea typeface="+mn-ea"/>
              <a:cs typeface="굴림" panose="020B0600000101010101" pitchFamily="50" charset="-127"/>
            </a:endParaRPr>
          </a:p>
          <a:p>
            <a:pPr algn="just">
              <a:spcAft>
                <a:spcPts val="0"/>
              </a:spcAft>
            </a:pPr>
            <a:r>
              <a:rPr lang="en-US" altLang="ko-KR" sz="1200" dirty="0" smtClean="0">
                <a:latin typeface="+mn-ea"/>
                <a:ea typeface="+mn-ea"/>
                <a:cs typeface="굴림" panose="020B0600000101010101" pitchFamily="50" charset="-127"/>
              </a:rPr>
              <a:t> </a:t>
            </a:r>
            <a:endParaRPr lang="ko-KR" altLang="ko-KR" sz="1200" dirty="0" smtClean="0">
              <a:latin typeface="+mn-ea"/>
              <a:ea typeface="+mn-ea"/>
              <a:cs typeface="굴림" panose="020B0600000101010101" pitchFamily="50" charset="-127"/>
            </a:endParaRPr>
          </a:p>
          <a:p>
            <a:pPr lvl="0" algn="just">
              <a:spcAft>
                <a:spcPts val="0"/>
              </a:spcAft>
            </a:pPr>
            <a:r>
              <a:rPr lang="en-US" altLang="ko-KR" sz="1200" dirty="0" smtClean="0">
                <a:latin typeface="+mn-ea"/>
                <a:ea typeface="+mn-ea"/>
                <a:cs typeface="굴림" panose="020B0600000101010101" pitchFamily="50" charset="-127"/>
              </a:rPr>
              <a:t>H/</a:t>
            </a:r>
            <a:r>
              <a:rPr lang="en-US" altLang="ko-KR" sz="1200" dirty="0" err="1" smtClean="0">
                <a:latin typeface="+mn-ea"/>
                <a:ea typeface="+mn-ea"/>
                <a:cs typeface="굴림" panose="020B0600000101010101" pitchFamily="50" charset="-127"/>
              </a:rPr>
              <a:t>Ecopia</a:t>
            </a:r>
            <a:r>
              <a:rPr lang="ko-KR" altLang="ko-KR" sz="1200" dirty="0">
                <a:latin typeface="+mn-ea"/>
                <a:ea typeface="+mn-ea"/>
                <a:cs typeface="굴림" panose="020B0600000101010101" pitchFamily="50" charset="-127"/>
              </a:rPr>
              <a:t>호</a:t>
            </a:r>
            <a:r>
              <a:rPr lang="en-US" altLang="ko-KR" sz="1200" dirty="0">
                <a:latin typeface="+mn-ea"/>
                <a:ea typeface="+mn-ea"/>
                <a:cs typeface="굴림" panose="020B0600000101010101" pitchFamily="50" charset="-127"/>
              </a:rPr>
              <a:t> (</a:t>
            </a:r>
            <a:r>
              <a:rPr lang="ko-KR" altLang="ko-KR" sz="1200" dirty="0" err="1">
                <a:latin typeface="+mn-ea"/>
                <a:ea typeface="+mn-ea"/>
                <a:cs typeface="굴림" panose="020B0600000101010101" pitchFamily="50" charset="-127"/>
              </a:rPr>
              <a:t>임태일</a:t>
            </a:r>
            <a:r>
              <a:rPr lang="en-US" altLang="ko-KR" sz="1200" dirty="0">
                <a:latin typeface="+mn-ea"/>
                <a:ea typeface="+mn-ea"/>
                <a:cs typeface="굴림" panose="020B0600000101010101" pitchFamily="50" charset="-127"/>
              </a:rPr>
              <a:t>/</a:t>
            </a:r>
            <a:r>
              <a:rPr lang="ko-KR" altLang="ko-KR" sz="1200" dirty="0" err="1">
                <a:latin typeface="+mn-ea"/>
                <a:ea typeface="+mn-ea"/>
                <a:cs typeface="굴림" panose="020B0600000101010101" pitchFamily="50" charset="-127"/>
              </a:rPr>
              <a:t>남창영</a:t>
            </a:r>
            <a:r>
              <a:rPr lang="en-US" altLang="ko-KR" sz="1200" dirty="0">
                <a:latin typeface="+mn-ea"/>
                <a:ea typeface="+mn-ea"/>
                <a:cs typeface="굴림" panose="020B0600000101010101" pitchFamily="50" charset="-127"/>
              </a:rPr>
              <a:t>) ETA </a:t>
            </a:r>
            <a:r>
              <a:rPr lang="ko-KR" altLang="ko-KR" sz="1200" dirty="0">
                <a:latin typeface="+mn-ea"/>
                <a:ea typeface="+mn-ea"/>
                <a:cs typeface="굴림" panose="020B0600000101010101" pitchFamily="50" charset="-127"/>
              </a:rPr>
              <a:t>호주</a:t>
            </a:r>
            <a:r>
              <a:rPr lang="en-US" altLang="ko-KR" sz="1200" dirty="0">
                <a:latin typeface="+mn-ea"/>
                <a:ea typeface="+mn-ea"/>
                <a:cs typeface="굴림" panose="020B0600000101010101" pitchFamily="50" charset="-127"/>
              </a:rPr>
              <a:t> GLNG </a:t>
            </a:r>
            <a:r>
              <a:rPr lang="en-US" altLang="ko-KR" sz="1200" dirty="0" smtClean="0">
                <a:latin typeface="+mn-ea"/>
                <a:ea typeface="+mn-ea"/>
                <a:cs typeface="굴림" panose="020B0600000101010101" pitchFamily="50" charset="-127"/>
              </a:rPr>
              <a:t>10/01 2300LT</a:t>
            </a:r>
          </a:p>
          <a:p>
            <a:pPr lvl="0" algn="just">
              <a:spcAft>
                <a:spcPts val="0"/>
              </a:spcAft>
            </a:pPr>
            <a:r>
              <a:rPr lang="en-US" altLang="ko-KR" sz="1200" dirty="0" smtClean="0">
                <a:latin typeface="+mn-ea"/>
                <a:ea typeface="+mn-ea"/>
                <a:cs typeface="굴림" panose="020B0600000101010101" pitchFamily="50" charset="-127"/>
              </a:rPr>
              <a:t>GLNG</a:t>
            </a:r>
            <a:r>
              <a:rPr lang="ko-KR" altLang="ko-KR" sz="1200" dirty="0">
                <a:latin typeface="+mn-ea"/>
                <a:ea typeface="+mn-ea"/>
                <a:cs typeface="굴림" panose="020B0600000101010101" pitchFamily="50" charset="-127"/>
              </a:rPr>
              <a:t>터미널</a:t>
            </a:r>
            <a:r>
              <a:rPr lang="en-US" altLang="ko-KR" sz="1200" dirty="0">
                <a:latin typeface="+mn-ea"/>
                <a:ea typeface="+mn-ea"/>
                <a:cs typeface="굴림" panose="020B0600000101010101" pitchFamily="50" charset="-127"/>
              </a:rPr>
              <a:t> Screening </a:t>
            </a:r>
            <a:r>
              <a:rPr lang="ko-KR" altLang="ko-KR" sz="1200" dirty="0">
                <a:latin typeface="+mn-ea"/>
                <a:ea typeface="+mn-ea"/>
                <a:cs typeface="굴림" panose="020B0600000101010101" pitchFamily="50" charset="-127"/>
              </a:rPr>
              <a:t>완료</a:t>
            </a:r>
            <a:r>
              <a:rPr lang="en-US" altLang="ko-KR" sz="1200" dirty="0">
                <a:latin typeface="+mn-ea"/>
                <a:ea typeface="+mn-ea"/>
                <a:cs typeface="굴림" panose="020B0600000101010101" pitchFamily="50" charset="-127"/>
              </a:rPr>
              <a:t>.</a:t>
            </a:r>
            <a:endParaRPr lang="ko-KR" altLang="ko-KR" sz="1200" dirty="0">
              <a:latin typeface="+mn-ea"/>
              <a:ea typeface="+mn-ea"/>
              <a:cs typeface="굴림" panose="020B0600000101010101" pitchFamily="50" charset="-127"/>
            </a:endParaRPr>
          </a:p>
          <a:p>
            <a:pPr algn="just">
              <a:spcAft>
                <a:spcPts val="0"/>
              </a:spcAft>
            </a:pPr>
            <a:r>
              <a:rPr lang="en-US" altLang="ko-KR" sz="1200" dirty="0" smtClean="0">
                <a:latin typeface="+mn-ea"/>
                <a:ea typeface="+mn-ea"/>
                <a:cs typeface="굴림" panose="020B0600000101010101" pitchFamily="50" charset="-127"/>
              </a:rPr>
              <a:t>AMSA </a:t>
            </a:r>
            <a:r>
              <a:rPr lang="ko-KR" altLang="ko-KR" sz="1200" dirty="0">
                <a:latin typeface="+mn-ea"/>
                <a:ea typeface="+mn-ea"/>
                <a:cs typeface="굴림" panose="020B0600000101010101" pitchFamily="50" charset="-127"/>
              </a:rPr>
              <a:t>수검 대비 본선 자체 점검 완</a:t>
            </a:r>
            <a:r>
              <a:rPr lang="en-US" altLang="ko-KR" sz="1200" dirty="0">
                <a:latin typeface="+mn-ea"/>
                <a:ea typeface="+mn-ea"/>
                <a:cs typeface="굴림" panose="020B0600000101010101" pitchFamily="50" charset="-127"/>
              </a:rPr>
              <a:t> (Last </a:t>
            </a:r>
            <a:r>
              <a:rPr lang="ko-KR" altLang="ko-KR" sz="1200" dirty="0">
                <a:latin typeface="+mn-ea"/>
                <a:ea typeface="+mn-ea"/>
                <a:cs typeface="굴림" panose="020B0600000101010101" pitchFamily="50" charset="-127"/>
              </a:rPr>
              <a:t>호주</a:t>
            </a:r>
            <a:r>
              <a:rPr lang="en-US" altLang="ko-KR" sz="1200" dirty="0">
                <a:latin typeface="+mn-ea"/>
                <a:ea typeface="+mn-ea"/>
                <a:cs typeface="굴림" panose="020B0600000101010101" pitchFamily="50" charset="-127"/>
              </a:rPr>
              <a:t> PSC : 2019.09.10)</a:t>
            </a:r>
            <a:endParaRPr lang="ko-KR" altLang="ko-KR" sz="1200" dirty="0">
              <a:latin typeface="+mn-ea"/>
              <a:ea typeface="+mn-ea"/>
              <a:cs typeface="굴림" panose="020B0600000101010101" pitchFamily="50" charset="-127"/>
            </a:endParaRPr>
          </a:p>
          <a:p>
            <a:pPr algn="just">
              <a:spcAft>
                <a:spcPts val="0"/>
              </a:spcAft>
            </a:pPr>
            <a:r>
              <a:rPr lang="en-US" altLang="ko-KR" sz="1200" dirty="0">
                <a:latin typeface="+mn-ea"/>
                <a:ea typeface="+mn-ea"/>
                <a:cs typeface="굴림" panose="020B0600000101010101" pitchFamily="50" charset="-127"/>
              </a:rPr>
              <a:t> </a:t>
            </a:r>
            <a:endParaRPr lang="ko-KR" altLang="ko-KR" sz="1200" dirty="0">
              <a:latin typeface="+mn-ea"/>
              <a:ea typeface="+mn-ea"/>
              <a:cs typeface="굴림" panose="020B0600000101010101" pitchFamily="50" charset="-127"/>
            </a:endParaRPr>
          </a:p>
          <a:p>
            <a:pPr lvl="0" algn="just">
              <a:spcAft>
                <a:spcPts val="0"/>
              </a:spcAft>
            </a:pPr>
            <a:r>
              <a:rPr lang="en-US" altLang="ko-KR" sz="1200" dirty="0">
                <a:latin typeface="+mn-ea"/>
                <a:ea typeface="+mn-ea"/>
                <a:cs typeface="굴림" panose="020B0600000101010101" pitchFamily="50" charset="-127"/>
              </a:rPr>
              <a:t>K/Emerald</a:t>
            </a:r>
            <a:r>
              <a:rPr lang="ko-KR" altLang="ko-KR" sz="1200" dirty="0">
                <a:latin typeface="+mn-ea"/>
                <a:ea typeface="+mn-ea"/>
                <a:cs typeface="굴림" panose="020B0600000101010101" pitchFamily="50" charset="-127"/>
              </a:rPr>
              <a:t>호</a:t>
            </a:r>
            <a:r>
              <a:rPr lang="en-US" altLang="ko-KR" sz="1200" dirty="0">
                <a:latin typeface="+mn-ea"/>
                <a:ea typeface="+mn-ea"/>
                <a:cs typeface="굴림" panose="020B0600000101010101" pitchFamily="50" charset="-127"/>
              </a:rPr>
              <a:t> (</a:t>
            </a:r>
            <a:r>
              <a:rPr lang="ko-KR" altLang="ko-KR" sz="1200" dirty="0" err="1">
                <a:latin typeface="+mn-ea"/>
                <a:ea typeface="+mn-ea"/>
                <a:cs typeface="굴림" panose="020B0600000101010101" pitchFamily="50" charset="-127"/>
              </a:rPr>
              <a:t>최명기</a:t>
            </a:r>
            <a:r>
              <a:rPr lang="en-US" altLang="ko-KR" sz="1200" dirty="0">
                <a:latin typeface="+mn-ea"/>
                <a:ea typeface="+mn-ea"/>
                <a:cs typeface="굴림" panose="020B0600000101010101" pitchFamily="50" charset="-127"/>
              </a:rPr>
              <a:t>/</a:t>
            </a:r>
            <a:r>
              <a:rPr lang="ko-KR" altLang="ko-KR" sz="1200" dirty="0">
                <a:latin typeface="+mn-ea"/>
                <a:ea typeface="+mn-ea"/>
                <a:cs typeface="굴림" panose="020B0600000101010101" pitchFamily="50" charset="-127"/>
              </a:rPr>
              <a:t>정용</a:t>
            </a:r>
            <a:r>
              <a:rPr lang="en-US" altLang="ko-KR" sz="1200" dirty="0">
                <a:latin typeface="+mn-ea"/>
                <a:ea typeface="+mn-ea"/>
                <a:cs typeface="굴림" panose="020B0600000101010101" pitchFamily="50" charset="-127"/>
              </a:rPr>
              <a:t>) ETA </a:t>
            </a:r>
            <a:r>
              <a:rPr lang="ko-KR" altLang="ko-KR" sz="1200" dirty="0">
                <a:latin typeface="+mn-ea"/>
                <a:ea typeface="+mn-ea"/>
                <a:cs typeface="굴림" panose="020B0600000101010101" pitchFamily="50" charset="-127"/>
              </a:rPr>
              <a:t>미국</a:t>
            </a:r>
            <a:r>
              <a:rPr lang="en-US" altLang="ko-KR" sz="1200" dirty="0">
                <a:latin typeface="+mn-ea"/>
                <a:ea typeface="+mn-ea"/>
                <a:cs typeface="굴림" panose="020B0600000101010101" pitchFamily="50" charset="-127"/>
              </a:rPr>
              <a:t> Corpus Christi 10/10 </a:t>
            </a:r>
            <a:r>
              <a:rPr lang="en-US" altLang="ko-KR" sz="1200" dirty="0" smtClean="0">
                <a:latin typeface="+mn-ea"/>
                <a:ea typeface="+mn-ea"/>
                <a:cs typeface="굴림" panose="020B0600000101010101" pitchFamily="50" charset="-127"/>
              </a:rPr>
              <a:t>1000LT</a:t>
            </a:r>
          </a:p>
          <a:p>
            <a:pPr lvl="0" algn="just">
              <a:spcAft>
                <a:spcPts val="0"/>
              </a:spcAft>
            </a:pPr>
            <a:r>
              <a:rPr lang="ko-KR" altLang="ko-KR" sz="1200" dirty="0" err="1" smtClean="0">
                <a:latin typeface="+mn-ea"/>
                <a:ea typeface="+mn-ea"/>
                <a:cs typeface="굴림" panose="020B0600000101010101" pitchFamily="50" charset="-127"/>
              </a:rPr>
              <a:t>선육간</a:t>
            </a:r>
            <a:r>
              <a:rPr lang="ko-KR" altLang="ko-KR" sz="1200" dirty="0" smtClean="0">
                <a:latin typeface="+mn-ea"/>
                <a:ea typeface="+mn-ea"/>
                <a:cs typeface="굴림" panose="020B0600000101010101" pitchFamily="50" charset="-127"/>
              </a:rPr>
              <a:t> </a:t>
            </a:r>
            <a:r>
              <a:rPr lang="ko-KR" altLang="ko-KR" sz="1200" dirty="0">
                <a:latin typeface="+mn-ea"/>
                <a:ea typeface="+mn-ea"/>
                <a:cs typeface="굴림" panose="020B0600000101010101" pitchFamily="50" charset="-127"/>
              </a:rPr>
              <a:t>적합성 검토 완료</a:t>
            </a:r>
            <a:r>
              <a:rPr lang="en-US" altLang="ko-KR" sz="1200" dirty="0">
                <a:latin typeface="+mn-ea"/>
                <a:ea typeface="+mn-ea"/>
                <a:cs typeface="굴림" panose="020B0600000101010101" pitchFamily="50" charset="-127"/>
              </a:rPr>
              <a:t> / Compatible Message </a:t>
            </a:r>
            <a:r>
              <a:rPr lang="ko-KR" altLang="ko-KR" sz="1200" dirty="0" smtClean="0">
                <a:latin typeface="+mn-ea"/>
                <a:ea typeface="+mn-ea"/>
                <a:cs typeface="굴림" panose="020B0600000101010101" pitchFamily="50" charset="-127"/>
              </a:rPr>
              <a:t>접수</a:t>
            </a:r>
            <a:endParaRPr lang="en-US" altLang="ko-KR" sz="1200" dirty="0" smtClean="0">
              <a:latin typeface="+mn-ea"/>
              <a:ea typeface="+mn-ea"/>
              <a:cs typeface="굴림" panose="020B0600000101010101" pitchFamily="50" charset="-127"/>
            </a:endParaRPr>
          </a:p>
          <a:p>
            <a:pPr lvl="0" algn="just">
              <a:spcAft>
                <a:spcPts val="0"/>
              </a:spcAft>
            </a:pPr>
            <a:r>
              <a:rPr lang="ko-KR" altLang="ko-KR" sz="1200" dirty="0" smtClean="0">
                <a:latin typeface="+mn-ea"/>
                <a:ea typeface="+mn-ea"/>
                <a:cs typeface="굴림" panose="020B0600000101010101" pitchFamily="50" charset="-127"/>
              </a:rPr>
              <a:t>미국 </a:t>
            </a:r>
            <a:r>
              <a:rPr lang="ko-KR" altLang="ko-KR" sz="1200" dirty="0">
                <a:latin typeface="+mn-ea"/>
                <a:ea typeface="+mn-ea"/>
                <a:cs typeface="굴림" panose="020B0600000101010101" pitchFamily="50" charset="-127"/>
              </a:rPr>
              <a:t>선적 후 이스라엘</a:t>
            </a:r>
            <a:r>
              <a:rPr lang="en-US" altLang="ko-KR" sz="1200" dirty="0">
                <a:latin typeface="+mn-ea"/>
                <a:ea typeface="+mn-ea"/>
                <a:cs typeface="굴림" panose="020B0600000101010101" pitchFamily="50" charset="-127"/>
              </a:rPr>
              <a:t> </a:t>
            </a:r>
            <a:r>
              <a:rPr lang="en-US" altLang="ko-KR" sz="1200" dirty="0" err="1">
                <a:latin typeface="+mn-ea"/>
                <a:ea typeface="+mn-ea"/>
                <a:cs typeface="굴림" panose="020B0600000101010101" pitchFamily="50" charset="-127"/>
              </a:rPr>
              <a:t>Hadera</a:t>
            </a:r>
            <a:r>
              <a:rPr lang="en-US" altLang="ko-KR" sz="1200" dirty="0">
                <a:latin typeface="+mn-ea"/>
                <a:ea typeface="+mn-ea"/>
                <a:cs typeface="굴림" panose="020B0600000101010101" pitchFamily="50" charset="-127"/>
              </a:rPr>
              <a:t> FSRU Ship To Ship </a:t>
            </a:r>
            <a:r>
              <a:rPr lang="ko-KR" altLang="ko-KR" sz="1200" dirty="0">
                <a:latin typeface="+mn-ea"/>
                <a:ea typeface="+mn-ea"/>
                <a:cs typeface="굴림" panose="020B0600000101010101" pitchFamily="50" charset="-127"/>
              </a:rPr>
              <a:t>양하 </a:t>
            </a:r>
            <a:r>
              <a:rPr lang="ko-KR" altLang="ko-KR" sz="1200" dirty="0" smtClean="0">
                <a:latin typeface="+mn-ea"/>
                <a:ea typeface="+mn-ea"/>
                <a:cs typeface="굴림" panose="020B0600000101010101" pitchFamily="50" charset="-127"/>
              </a:rPr>
              <a:t>예</a:t>
            </a:r>
            <a:endParaRPr lang="en-US" altLang="ko-KR" sz="1200" dirty="0" smtClean="0">
              <a:latin typeface="+mn-ea"/>
              <a:ea typeface="+mn-ea"/>
              <a:cs typeface="굴림" panose="020B0600000101010101" pitchFamily="50" charset="-127"/>
            </a:endParaRPr>
          </a:p>
          <a:p>
            <a:pPr lvl="0" algn="just">
              <a:spcAft>
                <a:spcPts val="0"/>
              </a:spcAft>
            </a:pPr>
            <a:r>
              <a:rPr lang="ko-KR" altLang="ko-KR" sz="1200" dirty="0" smtClean="0">
                <a:latin typeface="+mn-ea"/>
                <a:ea typeface="+mn-ea"/>
                <a:cs typeface="굴림" panose="020B0600000101010101" pitchFamily="50" charset="-127"/>
              </a:rPr>
              <a:t>미국 </a:t>
            </a:r>
            <a:r>
              <a:rPr lang="ko-KR" altLang="ko-KR" sz="1200" dirty="0">
                <a:latin typeface="+mn-ea"/>
                <a:ea typeface="+mn-ea"/>
                <a:cs typeface="굴림" panose="020B0600000101010101" pitchFamily="50" charset="-127"/>
              </a:rPr>
              <a:t>기항에 따른 </a:t>
            </a:r>
            <a:r>
              <a:rPr lang="en-US" altLang="ko-KR" sz="1200" dirty="0">
                <a:solidFill>
                  <a:srgbClr val="000000"/>
                </a:solidFill>
                <a:latin typeface="+mn-ea"/>
                <a:ea typeface="+mn-ea"/>
                <a:cs typeface="굴림" panose="020B0600000101010101" pitchFamily="50" charset="-127"/>
              </a:rPr>
              <a:t>VGP-</a:t>
            </a:r>
            <a:r>
              <a:rPr lang="en-US" altLang="ko-KR" sz="1200" dirty="0">
                <a:latin typeface="+mn-ea"/>
                <a:ea typeface="+mn-ea"/>
                <a:cs typeface="굴림" panose="020B0600000101010101" pitchFamily="50" charset="-127"/>
              </a:rPr>
              <a:t>NOI </a:t>
            </a:r>
            <a:r>
              <a:rPr lang="ko-KR" altLang="ko-KR" sz="1200" dirty="0">
                <a:latin typeface="+mn-ea"/>
                <a:ea typeface="+mn-ea"/>
                <a:cs typeface="굴림" panose="020B0600000101010101" pitchFamily="50" charset="-127"/>
              </a:rPr>
              <a:t>준비 중</a:t>
            </a:r>
          </a:p>
          <a:p>
            <a:pPr algn="just">
              <a:spcAft>
                <a:spcPts val="0"/>
              </a:spcAft>
            </a:pPr>
            <a:r>
              <a:rPr lang="en-US" altLang="ko-KR" sz="1200" dirty="0">
                <a:latin typeface="+mn-ea"/>
                <a:ea typeface="+mn-ea"/>
                <a:cs typeface="굴림" panose="020B0600000101010101" pitchFamily="50" charset="-127"/>
              </a:rPr>
              <a:t> </a:t>
            </a:r>
            <a:endParaRPr lang="ko-KR" altLang="ko-KR" sz="1200" dirty="0">
              <a:latin typeface="+mn-ea"/>
              <a:ea typeface="+mn-ea"/>
              <a:cs typeface="굴림" panose="020B0600000101010101" pitchFamily="50" charset="-127"/>
            </a:endParaRPr>
          </a:p>
        </p:txBody>
      </p:sp>
      <p:sp>
        <p:nvSpPr>
          <p:cNvPr id="11" name="직사각형 10"/>
          <p:cNvSpPr/>
          <p:nvPr/>
        </p:nvSpPr>
        <p:spPr>
          <a:xfrm>
            <a:off x="0" y="11905"/>
            <a:ext cx="7938988" cy="430887"/>
          </a:xfrm>
          <a:prstGeom prst="rect">
            <a:avLst/>
          </a:prstGeom>
        </p:spPr>
        <p:txBody>
          <a:bodyPr wrap="squar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13</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USCG </a:t>
            </a:r>
            <a:r>
              <a:rPr lang="ko-KR" altLang="en-US" sz="2200" b="1" dirty="0">
                <a:solidFill>
                  <a:schemeClr val="bg1"/>
                </a:solidFill>
                <a:latin typeface="+mn-ea"/>
                <a:ea typeface="+mn-ea"/>
              </a:rPr>
              <a:t>및 </a:t>
            </a:r>
            <a:r>
              <a:rPr lang="en-US" altLang="ko-KR" sz="2200" b="1" dirty="0">
                <a:solidFill>
                  <a:schemeClr val="bg1"/>
                </a:solidFill>
                <a:latin typeface="+mn-ea"/>
                <a:ea typeface="+mn-ea"/>
              </a:rPr>
              <a:t>AMSA </a:t>
            </a:r>
            <a:r>
              <a:rPr lang="ko-KR" altLang="en-US" sz="2200" b="1" dirty="0" err="1" smtClean="0">
                <a:solidFill>
                  <a:schemeClr val="bg1"/>
                </a:solidFill>
                <a:latin typeface="+mn-ea"/>
                <a:ea typeface="+mn-ea"/>
              </a:rPr>
              <a:t>통신지휘소</a:t>
            </a:r>
            <a:r>
              <a:rPr lang="en-US" altLang="ko-KR" sz="2200" b="1" dirty="0" smtClean="0">
                <a:solidFill>
                  <a:schemeClr val="bg1"/>
                </a:solidFill>
                <a:latin typeface="+mn-ea"/>
                <a:ea typeface="+mn-ea"/>
              </a:rPr>
              <a:t>.</a:t>
            </a:r>
            <a:endParaRPr lang="ko-KR" altLang="en-US" sz="2200" b="1" dirty="0">
              <a:solidFill>
                <a:schemeClr val="bg1"/>
              </a:solidFill>
              <a:latin typeface="+mn-ea"/>
              <a:ea typeface="+mn-ea"/>
            </a:endParaRPr>
          </a:p>
        </p:txBody>
      </p:sp>
      <p:sp>
        <p:nvSpPr>
          <p:cNvPr id="5" name="직사각형 4"/>
          <p:cNvSpPr/>
          <p:nvPr/>
        </p:nvSpPr>
        <p:spPr>
          <a:xfrm>
            <a:off x="1983345" y="2263526"/>
            <a:ext cx="3096344" cy="1015663"/>
          </a:xfrm>
          <a:prstGeom prst="rect">
            <a:avLst/>
          </a:prstGeom>
          <a:solidFill>
            <a:schemeClr val="bg1"/>
          </a:solidFill>
          <a:ln>
            <a:solidFill>
              <a:srgbClr val="0000C4"/>
            </a:solidFill>
          </a:ln>
        </p:spPr>
        <p:txBody>
          <a:bodyPr wrap="square">
            <a:spAutoFit/>
          </a:bodyPr>
          <a:lstStyle/>
          <a:p>
            <a:r>
              <a:rPr lang="en-US" altLang="ko-KR" sz="1200" b="1" dirty="0" smtClean="0">
                <a:latin typeface="+mn-ea"/>
                <a:ea typeface="+mn-ea"/>
              </a:rPr>
              <a:t>USA</a:t>
            </a:r>
          </a:p>
          <a:p>
            <a:r>
              <a:rPr lang="en-US" altLang="ko-KR" sz="1200" b="1" dirty="0" smtClean="0">
                <a:latin typeface="+mn-ea"/>
                <a:ea typeface="+mn-ea"/>
              </a:rPr>
              <a:t>Portsmouth/NMN</a:t>
            </a:r>
            <a:r>
              <a:rPr lang="ko-KR" altLang="en-US" sz="1200" b="1" dirty="0" smtClean="0">
                <a:latin typeface="+mn-ea"/>
                <a:ea typeface="+mn-ea"/>
              </a:rPr>
              <a:t>와 </a:t>
            </a:r>
            <a:r>
              <a:rPr lang="en-US" altLang="ko-KR" sz="1200" b="1" dirty="0" smtClean="0">
                <a:latin typeface="+mn-ea"/>
                <a:ea typeface="+mn-ea"/>
              </a:rPr>
              <a:t>Pt</a:t>
            </a:r>
            <a:r>
              <a:rPr lang="en-US" altLang="ko-KR" sz="1200" b="1" dirty="0">
                <a:latin typeface="+mn-ea"/>
                <a:ea typeface="+mn-ea"/>
              </a:rPr>
              <a:t>. </a:t>
            </a:r>
            <a:r>
              <a:rPr lang="en-US" altLang="ko-KR" sz="1200" b="1" dirty="0" smtClean="0">
                <a:latin typeface="+mn-ea"/>
                <a:ea typeface="+mn-ea"/>
              </a:rPr>
              <a:t>Reyes/NMC</a:t>
            </a:r>
            <a:r>
              <a:rPr lang="ko-KR" altLang="en-US" sz="1200" b="1" dirty="0" smtClean="0">
                <a:latin typeface="+mn-ea"/>
                <a:ea typeface="+mn-ea"/>
              </a:rPr>
              <a:t>에 </a:t>
            </a:r>
            <a:r>
              <a:rPr lang="en-US" altLang="ko-KR" sz="1200" b="1" dirty="0" smtClean="0">
                <a:latin typeface="+mn-ea"/>
                <a:ea typeface="+mn-ea"/>
              </a:rPr>
              <a:t/>
            </a:r>
            <a:br>
              <a:rPr lang="en-US" altLang="ko-KR" sz="1200" b="1" dirty="0" smtClean="0">
                <a:latin typeface="+mn-ea"/>
                <a:ea typeface="+mn-ea"/>
              </a:rPr>
            </a:br>
            <a:r>
              <a:rPr lang="en-US" altLang="ko-KR" sz="1200" b="1" dirty="0" smtClean="0">
                <a:latin typeface="+mn-ea"/>
                <a:ea typeface="+mn-ea"/>
              </a:rPr>
              <a:t>4207.5 kHz</a:t>
            </a:r>
            <a:r>
              <a:rPr lang="ko-KR" altLang="en-US" sz="1200" b="1" dirty="0" smtClean="0">
                <a:latin typeface="+mn-ea"/>
                <a:ea typeface="+mn-ea"/>
              </a:rPr>
              <a:t>로 </a:t>
            </a:r>
            <a:r>
              <a:rPr lang="en-US" altLang="ko-KR" sz="1200" b="1" dirty="0" smtClean="0">
                <a:latin typeface="+mn-ea"/>
                <a:ea typeface="+mn-ea"/>
              </a:rPr>
              <a:t>DSC Test Call</a:t>
            </a:r>
            <a:r>
              <a:rPr lang="ko-KR" altLang="en-US" sz="1200" b="1" dirty="0" smtClean="0">
                <a:latin typeface="+mn-ea"/>
                <a:ea typeface="+mn-ea"/>
              </a:rPr>
              <a:t>을 하면 바로 </a:t>
            </a:r>
            <a:r>
              <a:rPr lang="ko-KR" altLang="en-US" sz="1200" b="1" dirty="0" err="1" smtClean="0">
                <a:latin typeface="+mn-ea"/>
                <a:ea typeface="+mn-ea"/>
              </a:rPr>
              <a:t>수신증</a:t>
            </a:r>
            <a:r>
              <a:rPr lang="ko-KR" altLang="en-US" sz="1200" b="1" dirty="0" smtClean="0">
                <a:latin typeface="+mn-ea"/>
                <a:ea typeface="+mn-ea"/>
              </a:rPr>
              <a:t> 받을 수 있으나 다른 </a:t>
            </a:r>
            <a:r>
              <a:rPr lang="en-US" altLang="ko-KR" sz="1200" b="1" dirty="0" smtClean="0">
                <a:latin typeface="+mn-ea"/>
                <a:ea typeface="+mn-ea"/>
              </a:rPr>
              <a:t>6, 8, 12 MHz</a:t>
            </a:r>
            <a:r>
              <a:rPr lang="ko-KR" altLang="en-US" sz="1200" b="1" dirty="0" smtClean="0">
                <a:latin typeface="+mn-ea"/>
                <a:ea typeface="+mn-ea"/>
              </a:rPr>
              <a:t>로 하면 </a:t>
            </a:r>
            <a:r>
              <a:rPr lang="ko-KR" altLang="en-US" sz="1200" b="1" dirty="0" err="1" smtClean="0">
                <a:latin typeface="+mn-ea"/>
                <a:ea typeface="+mn-ea"/>
              </a:rPr>
              <a:t>수신증이</a:t>
            </a:r>
            <a:r>
              <a:rPr lang="ko-KR" altLang="en-US" sz="1200" b="1" dirty="0" smtClean="0">
                <a:latin typeface="+mn-ea"/>
                <a:ea typeface="+mn-ea"/>
              </a:rPr>
              <a:t> 지연될 수도 있다고 함</a:t>
            </a:r>
            <a:endParaRPr lang="ko-KR" altLang="en-US" sz="1200" b="1" dirty="0">
              <a:latin typeface="+mn-ea"/>
              <a:ea typeface="+mn-ea"/>
            </a:endParaRPr>
          </a:p>
        </p:txBody>
      </p:sp>
      <p:sp>
        <p:nvSpPr>
          <p:cNvPr id="12" name="직사각형 11"/>
          <p:cNvSpPr/>
          <p:nvPr/>
        </p:nvSpPr>
        <p:spPr>
          <a:xfrm>
            <a:off x="6923707" y="5162451"/>
            <a:ext cx="2622090" cy="1200329"/>
          </a:xfrm>
          <a:prstGeom prst="rect">
            <a:avLst/>
          </a:prstGeom>
          <a:solidFill>
            <a:schemeClr val="bg1"/>
          </a:solidFill>
          <a:ln>
            <a:solidFill>
              <a:srgbClr val="0000C4"/>
            </a:solidFill>
          </a:ln>
        </p:spPr>
        <p:txBody>
          <a:bodyPr wrap="square">
            <a:spAutoFit/>
          </a:bodyPr>
          <a:lstStyle/>
          <a:p>
            <a:r>
              <a:rPr lang="en-US" altLang="ko-KR" sz="1200" b="1" dirty="0" smtClean="0">
                <a:latin typeface="+mn-ea"/>
                <a:ea typeface="+mn-ea"/>
              </a:rPr>
              <a:t>AUSTRALIA</a:t>
            </a:r>
          </a:p>
          <a:p>
            <a:r>
              <a:rPr lang="ko-KR" altLang="en-US" sz="1200" b="1" dirty="0" smtClean="0">
                <a:latin typeface="+mn-ea"/>
                <a:ea typeface="+mn-ea"/>
              </a:rPr>
              <a:t>호주에서는 통상 </a:t>
            </a:r>
            <a:r>
              <a:rPr lang="en-US" altLang="ko-KR" sz="1200" b="1" dirty="0" smtClean="0">
                <a:latin typeface="+mn-ea"/>
                <a:ea typeface="+mn-ea"/>
              </a:rPr>
              <a:t>8414.5 kHz</a:t>
            </a:r>
            <a:r>
              <a:rPr lang="ko-KR" altLang="en-US" sz="1200" b="1" dirty="0" smtClean="0">
                <a:latin typeface="+mn-ea"/>
                <a:ea typeface="+mn-ea"/>
              </a:rPr>
              <a:t>로 </a:t>
            </a:r>
            <a:r>
              <a:rPr lang="en-US" altLang="ko-KR" sz="1200" b="1" dirty="0" smtClean="0">
                <a:latin typeface="+mn-ea"/>
                <a:ea typeface="+mn-ea"/>
              </a:rPr>
              <a:t/>
            </a:r>
            <a:br>
              <a:rPr lang="en-US" altLang="ko-KR" sz="1200" b="1" dirty="0" smtClean="0">
                <a:latin typeface="+mn-ea"/>
                <a:ea typeface="+mn-ea"/>
              </a:rPr>
            </a:br>
            <a:r>
              <a:rPr lang="en-US" altLang="ko-KR" sz="1200" b="1" dirty="0" smtClean="0">
                <a:latin typeface="+mn-ea"/>
                <a:ea typeface="+mn-ea"/>
              </a:rPr>
              <a:t>DSC Test Call </a:t>
            </a:r>
            <a:r>
              <a:rPr lang="ko-KR" altLang="en-US" sz="1200" b="1" dirty="0" smtClean="0">
                <a:latin typeface="+mn-ea"/>
                <a:ea typeface="+mn-ea"/>
              </a:rPr>
              <a:t>함</a:t>
            </a:r>
            <a:r>
              <a:rPr lang="en-US" altLang="ko-KR" sz="1200" b="1" dirty="0" smtClean="0">
                <a:latin typeface="+mn-ea"/>
                <a:ea typeface="+mn-ea"/>
              </a:rPr>
              <a:t>.</a:t>
            </a:r>
          </a:p>
          <a:p>
            <a:r>
              <a:rPr lang="en-US" altLang="ko-KR" sz="1200" b="1" dirty="0" smtClean="0">
                <a:latin typeface="+mn-ea"/>
                <a:ea typeface="+mn-ea"/>
              </a:rPr>
              <a:t>2187.5 kHz</a:t>
            </a:r>
            <a:r>
              <a:rPr lang="ko-KR" altLang="en-US" sz="1200" b="1" dirty="0" smtClean="0">
                <a:latin typeface="+mn-ea"/>
                <a:ea typeface="+mn-ea"/>
              </a:rPr>
              <a:t>로 </a:t>
            </a:r>
            <a:r>
              <a:rPr lang="en-US" altLang="ko-KR" sz="1200" b="1" dirty="0" smtClean="0">
                <a:latin typeface="+mn-ea"/>
                <a:ea typeface="+mn-ea"/>
              </a:rPr>
              <a:t>Test </a:t>
            </a:r>
            <a:r>
              <a:rPr lang="ko-KR" altLang="en-US" sz="1200" b="1" dirty="0" smtClean="0">
                <a:latin typeface="+mn-ea"/>
                <a:ea typeface="+mn-ea"/>
              </a:rPr>
              <a:t>하면 </a:t>
            </a:r>
            <a:r>
              <a:rPr lang="en-US" altLang="ko-KR" sz="1200" b="1" dirty="0" smtClean="0">
                <a:latin typeface="+mn-ea"/>
                <a:ea typeface="+mn-ea"/>
              </a:rPr>
              <a:t>ECC</a:t>
            </a:r>
            <a:r>
              <a:rPr lang="ko-KR" altLang="en-US" sz="1200" b="1" dirty="0" smtClean="0">
                <a:latin typeface="+mn-ea"/>
                <a:ea typeface="+mn-ea"/>
              </a:rPr>
              <a:t>가 </a:t>
            </a:r>
            <a:r>
              <a:rPr lang="en-US" altLang="ko-KR" sz="1200" b="1" dirty="0" smtClean="0">
                <a:latin typeface="+mn-ea"/>
                <a:ea typeface="+mn-ea"/>
              </a:rPr>
              <a:t/>
            </a:r>
            <a:br>
              <a:rPr lang="en-US" altLang="ko-KR" sz="1200" b="1" dirty="0" smtClean="0">
                <a:latin typeface="+mn-ea"/>
                <a:ea typeface="+mn-ea"/>
              </a:rPr>
            </a:br>
            <a:r>
              <a:rPr lang="ko-KR" altLang="en-US" sz="1200" b="1" dirty="0" smtClean="0">
                <a:latin typeface="+mn-ea"/>
                <a:ea typeface="+mn-ea"/>
              </a:rPr>
              <a:t>나타나는데</a:t>
            </a:r>
            <a:r>
              <a:rPr lang="en-US" altLang="ko-KR" sz="1200" b="1" dirty="0" smtClean="0">
                <a:latin typeface="+mn-ea"/>
                <a:ea typeface="+mn-ea"/>
              </a:rPr>
              <a:t> </a:t>
            </a:r>
            <a:r>
              <a:rPr lang="ko-KR" altLang="en-US" sz="1200" b="1" dirty="0" smtClean="0">
                <a:latin typeface="+mn-ea"/>
                <a:ea typeface="+mn-ea"/>
              </a:rPr>
              <a:t>바로 </a:t>
            </a:r>
            <a:r>
              <a:rPr lang="ko-KR" altLang="en-US" sz="1200" b="1" dirty="0" err="1" smtClean="0">
                <a:latin typeface="+mn-ea"/>
                <a:ea typeface="+mn-ea"/>
              </a:rPr>
              <a:t>단파대</a:t>
            </a:r>
            <a:r>
              <a:rPr lang="ko-KR" altLang="en-US" sz="1200" b="1" dirty="0" smtClean="0">
                <a:latin typeface="+mn-ea"/>
                <a:ea typeface="+mn-ea"/>
              </a:rPr>
              <a:t> 주파수로</a:t>
            </a:r>
            <a:r>
              <a:rPr lang="en-US" altLang="ko-KR" sz="1200" b="1" dirty="0" smtClean="0">
                <a:latin typeface="+mn-ea"/>
                <a:ea typeface="+mn-ea"/>
              </a:rPr>
              <a:t/>
            </a:r>
            <a:br>
              <a:rPr lang="en-US" altLang="ko-KR" sz="1200" b="1" dirty="0" smtClean="0">
                <a:latin typeface="+mn-ea"/>
                <a:ea typeface="+mn-ea"/>
              </a:rPr>
            </a:br>
            <a:r>
              <a:rPr lang="en-US" altLang="ko-KR" sz="1200" b="1" dirty="0" smtClean="0">
                <a:latin typeface="+mn-ea"/>
                <a:ea typeface="+mn-ea"/>
              </a:rPr>
              <a:t>Test </a:t>
            </a:r>
            <a:r>
              <a:rPr lang="ko-KR" altLang="en-US" sz="1200" b="1" dirty="0" smtClean="0">
                <a:latin typeface="+mn-ea"/>
                <a:ea typeface="+mn-ea"/>
              </a:rPr>
              <a:t>하지 못하면 </a:t>
            </a:r>
            <a:r>
              <a:rPr lang="en-US" altLang="ko-KR" sz="1200" b="1" dirty="0" smtClean="0">
                <a:latin typeface="+mn-ea"/>
                <a:ea typeface="+mn-ea"/>
              </a:rPr>
              <a:t>Deficiency </a:t>
            </a:r>
            <a:r>
              <a:rPr lang="ko-KR" altLang="en-US" sz="1200" b="1" dirty="0" smtClean="0">
                <a:latin typeface="+mn-ea"/>
                <a:ea typeface="+mn-ea"/>
              </a:rPr>
              <a:t>처리</a:t>
            </a:r>
            <a:endParaRPr lang="ko-KR" altLang="en-US" sz="1200" b="1" dirty="0">
              <a:latin typeface="+mn-ea"/>
              <a:ea typeface="+mn-ea"/>
            </a:endParaRPr>
          </a:p>
        </p:txBody>
      </p:sp>
      <p:sp>
        <p:nvSpPr>
          <p:cNvPr id="13" name="TextBox 12"/>
          <p:cNvSpPr txBox="1"/>
          <p:nvPr/>
        </p:nvSpPr>
        <p:spPr>
          <a:xfrm>
            <a:off x="7465469" y="496046"/>
            <a:ext cx="2681055" cy="338554"/>
          </a:xfrm>
          <a:prstGeom prst="rect">
            <a:avLst/>
          </a:prstGeom>
          <a:noFill/>
        </p:spPr>
        <p:txBody>
          <a:bodyPr wrap="none" rtlCol="0">
            <a:spAutoFit/>
          </a:bodyPr>
          <a:lstStyle/>
          <a:p>
            <a:r>
              <a:rPr lang="en-US" altLang="ko-KR" sz="1600" b="1" dirty="0" smtClean="0">
                <a:latin typeface="+mn-ea"/>
                <a:ea typeface="+mn-ea"/>
              </a:rPr>
              <a:t>SHANGHA &amp; INSTANBUL</a:t>
            </a:r>
            <a:endParaRPr lang="ko-KR" altLang="en-US" sz="1600" b="1" dirty="0">
              <a:latin typeface="+mn-ea"/>
              <a:ea typeface="+mn-ea"/>
            </a:endParaRPr>
          </a:p>
        </p:txBody>
      </p:sp>
    </p:spTree>
    <p:extLst>
      <p:ext uri="{BB962C8B-B14F-4D97-AF65-F5344CB8AC3E}">
        <p14:creationId xmlns:p14="http://schemas.microsoft.com/office/powerpoint/2010/main" val="3030187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705033306"/>
              </p:ext>
            </p:extLst>
          </p:nvPr>
        </p:nvGraphicFramePr>
        <p:xfrm>
          <a:off x="594172" y="1260351"/>
          <a:ext cx="9599865" cy="5824969"/>
        </p:xfrm>
        <a:graphic>
          <a:graphicData uri="http://schemas.openxmlformats.org/drawingml/2006/table">
            <a:tbl>
              <a:tblPr firstRow="1" bandRow="1">
                <a:tableStyleId>{5C22544A-7EE6-4342-B048-85BDC9FD1C3A}</a:tableStyleId>
              </a:tblPr>
              <a:tblGrid>
                <a:gridCol w="5557817">
                  <a:extLst>
                    <a:ext uri="{9D8B030D-6E8A-4147-A177-3AD203B41FA5}">
                      <a16:colId xmlns:a16="http://schemas.microsoft.com/office/drawing/2014/main" val="20000"/>
                    </a:ext>
                  </a:extLst>
                </a:gridCol>
                <a:gridCol w="3368374">
                  <a:extLst>
                    <a:ext uri="{9D8B030D-6E8A-4147-A177-3AD203B41FA5}">
                      <a16:colId xmlns:a16="http://schemas.microsoft.com/office/drawing/2014/main" val="20001"/>
                    </a:ext>
                  </a:extLst>
                </a:gridCol>
                <a:gridCol w="673674">
                  <a:extLst>
                    <a:ext uri="{9D8B030D-6E8A-4147-A177-3AD203B41FA5}">
                      <a16:colId xmlns:a16="http://schemas.microsoft.com/office/drawing/2014/main" val="20002"/>
                    </a:ext>
                  </a:extLst>
                </a:gridCol>
              </a:tblGrid>
              <a:tr h="436873">
                <a:tc gridSpan="3">
                  <a:txBody>
                    <a:bodyPr/>
                    <a:lstStyle/>
                    <a:p>
                      <a:pPr algn="ctr" latinLnBrk="1"/>
                      <a:r>
                        <a:rPr lang="en-US" altLang="ko-KR" sz="2200" dirty="0" smtClean="0">
                          <a:solidFill>
                            <a:srgbClr val="002060"/>
                          </a:solidFill>
                          <a:latin typeface="+mn-ea"/>
                          <a:ea typeface="+mn-ea"/>
                        </a:rPr>
                        <a:t>U.S COAST GUARD COMMUNICATION STATIONS</a:t>
                      </a:r>
                      <a:endParaRPr lang="ko-KR" altLang="en-US" sz="2200" dirty="0">
                        <a:solidFill>
                          <a:srgbClr val="002060"/>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tc>
                <a:tc hMerge="1">
                  <a:txBody>
                    <a:bodyPr/>
                    <a:lstStyle/>
                    <a:p>
                      <a:pPr algn="ctr" latinLnBrk="1"/>
                      <a:endParaRPr lang="ko-KR" altLang="en-US" dirty="0">
                        <a:solidFill>
                          <a:srgbClr val="0043C8"/>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1295">
                <a:tc>
                  <a:txBody>
                    <a:bodyPr/>
                    <a:lstStyle/>
                    <a:p>
                      <a:pPr algn="ctr" latinLnBrk="1"/>
                      <a:r>
                        <a:rPr lang="en-US" altLang="ko-KR" sz="1500" b="1" dirty="0" smtClean="0">
                          <a:solidFill>
                            <a:schemeClr val="tx1"/>
                          </a:solidFill>
                          <a:latin typeface="+mn-ea"/>
                          <a:ea typeface="+mn-ea"/>
                        </a:rPr>
                        <a:t>Station</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Maritime Mobile Service identity</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8868">
                <a:tc>
                  <a:txBody>
                    <a:bodyPr/>
                    <a:lstStyle/>
                    <a:p>
                      <a:pPr latinLnBrk="1"/>
                      <a:r>
                        <a:rPr lang="en-US" altLang="ko-KR" sz="1500" b="1" dirty="0" smtClean="0">
                          <a:solidFill>
                            <a:srgbClr val="0000C4"/>
                          </a:solidFill>
                          <a:latin typeface="+mn-ea"/>
                          <a:ea typeface="+mn-ea"/>
                        </a:rPr>
                        <a:t>Universal US Coast Guard shore-based identity</a:t>
                      </a:r>
                      <a:endParaRPr lang="ko-KR" altLang="en-US" sz="1500" b="1" dirty="0">
                        <a:solidFill>
                          <a:srgbClr val="0000C4"/>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rgbClr val="0000C4"/>
                          </a:solidFill>
                          <a:latin typeface="+mn-ea"/>
                          <a:ea typeface="+mn-ea"/>
                        </a:rPr>
                        <a:t>003669999</a:t>
                      </a:r>
                      <a:endParaRPr lang="ko-KR" altLang="en-US" sz="1500" b="1" dirty="0">
                        <a:solidFill>
                          <a:srgbClr val="0000C4"/>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rgbClr val="0000C4"/>
                          </a:solidFill>
                          <a:latin typeface="+mn-ea"/>
                          <a:ea typeface="+mn-ea"/>
                        </a:rPr>
                        <a:t>VHF</a:t>
                      </a:r>
                      <a:endParaRPr lang="ko-KR" altLang="en-US" sz="1500" b="1" dirty="0">
                        <a:solidFill>
                          <a:srgbClr val="0000C4"/>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1295">
                <a:tc>
                  <a:txBody>
                    <a:bodyPr/>
                    <a:lstStyle/>
                    <a:p>
                      <a:pPr latinLnBrk="1"/>
                      <a:r>
                        <a:rPr lang="en-US" altLang="ko-KR" sz="1500" b="1" dirty="0" smtClean="0">
                          <a:solidFill>
                            <a:srgbClr val="000099"/>
                          </a:solidFill>
                          <a:latin typeface="+mn-ea"/>
                          <a:ea typeface="+mn-ea"/>
                        </a:rPr>
                        <a:t>USCG Communication Command, Chesapeake VA/NMN</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rgbClr val="000099"/>
                          </a:solidFill>
                          <a:latin typeface="+mn-ea"/>
                          <a:ea typeface="+mn-ea"/>
                        </a:rPr>
                        <a:t>003669995</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ko-KR" altLang="en-US" sz="1500" b="1" dirty="0" smtClean="0">
                          <a:solidFill>
                            <a:srgbClr val="000099"/>
                          </a:solidFill>
                          <a:latin typeface="+mn-ea"/>
                          <a:ea typeface="+mn-ea"/>
                        </a:rPr>
                        <a:t>동부</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Communication Command, remotely keying transmitters at Boston/NMF </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003669991</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Communication Command, remotely keying transmitters at Miami/NMA</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003669997</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Communication Command, remotely keying transmitters at New Orleans/NMG</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003669998</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rgbClr val="000099"/>
                          </a:solidFill>
                          <a:latin typeface="+mn-ea"/>
                          <a:ea typeface="+mn-ea"/>
                        </a:rPr>
                        <a:t>USCG Communication Command, remotely keying transmitters at Pt. Reyes CA/NMC </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rgbClr val="000099"/>
                          </a:solidFill>
                          <a:latin typeface="+mn-ea"/>
                          <a:ea typeface="+mn-ea"/>
                        </a:rPr>
                        <a:t>003669990</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ko-KR" altLang="en-US" sz="1500" b="1" dirty="0" smtClean="0">
                          <a:solidFill>
                            <a:srgbClr val="000099"/>
                          </a:solidFill>
                          <a:latin typeface="+mn-ea"/>
                          <a:ea typeface="+mn-ea"/>
                        </a:rPr>
                        <a:t>서부</a:t>
                      </a:r>
                      <a:endParaRPr lang="ko-KR" altLang="en-US" sz="1500" b="1"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Communication Command, remotely keying transmitters at Honolulu HI/NMO</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003669993</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71295">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Communication Command, remotely keying transmitters at Kodiak AK/NOU</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003669899</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408868">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1" dirty="0" smtClean="0">
                          <a:solidFill>
                            <a:schemeClr val="tx1"/>
                          </a:solidFill>
                          <a:latin typeface="+mn-ea"/>
                          <a:ea typeface="+mn-ea"/>
                        </a:rPr>
                        <a:t>USCG Sector Guam</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500" b="1" dirty="0" smtClean="0">
                          <a:solidFill>
                            <a:schemeClr val="tx1"/>
                          </a:solidFill>
                          <a:latin typeface="+mn-ea"/>
                          <a:ea typeface="+mn-ea"/>
                        </a:rPr>
                        <a:t>003669994</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7" name="직사각형 6"/>
          <p:cNvSpPr/>
          <p:nvPr/>
        </p:nvSpPr>
        <p:spPr>
          <a:xfrm>
            <a:off x="524342" y="651516"/>
            <a:ext cx="9739524" cy="400110"/>
          </a:xfrm>
          <a:prstGeom prst="rect">
            <a:avLst/>
          </a:prstGeom>
        </p:spPr>
        <p:txBody>
          <a:bodyPr wrap="square">
            <a:spAutoFit/>
          </a:bodyPr>
          <a:lstStyle/>
          <a:p>
            <a:r>
              <a:rPr lang="en-US" altLang="ko-KR" sz="2000" b="1" dirty="0" smtClean="0">
                <a:latin typeface="+mn-ea"/>
                <a:ea typeface="+mn-ea"/>
              </a:rPr>
              <a:t>USCG </a:t>
            </a:r>
            <a:r>
              <a:rPr lang="ko-KR" altLang="en-US" sz="2000" b="1" dirty="0" err="1" smtClean="0">
                <a:latin typeface="+mn-ea"/>
                <a:ea typeface="+mn-ea"/>
              </a:rPr>
              <a:t>통신지휘소</a:t>
            </a:r>
            <a:r>
              <a:rPr lang="ko-KR" altLang="en-US" sz="2000" b="1" dirty="0" smtClean="0">
                <a:latin typeface="+mn-ea"/>
                <a:ea typeface="+mn-ea"/>
              </a:rPr>
              <a:t> </a:t>
            </a:r>
            <a:r>
              <a:rPr lang="en-US" altLang="ko-KR" sz="2000" b="1" dirty="0">
                <a:latin typeface="+mn-ea"/>
                <a:ea typeface="+mn-ea"/>
              </a:rPr>
              <a:t>MMSI No.</a:t>
            </a:r>
            <a:endParaRPr lang="ko-KR" altLang="en-US" sz="2000" b="1" dirty="0">
              <a:latin typeface="+mn-ea"/>
              <a:ea typeface="+mn-ea"/>
            </a:endParaRPr>
          </a:p>
        </p:txBody>
      </p:sp>
      <p:sp>
        <p:nvSpPr>
          <p:cNvPr id="3" name="슬라이드 번호 개체 틀 2"/>
          <p:cNvSpPr>
            <a:spLocks noGrp="1"/>
          </p:cNvSpPr>
          <p:nvPr>
            <p:ph type="sldNum" sz="quarter" idx="4"/>
          </p:nvPr>
        </p:nvSpPr>
        <p:spPr/>
        <p:txBody>
          <a:bodyPr/>
          <a:lstStyle/>
          <a:p>
            <a:fld id="{F17BB9F3-F851-4689-91A4-4CE41AFD0DD0}" type="slidenum">
              <a:rPr lang="en-US" altLang="ko-KR" smtClean="0"/>
              <a:pPr/>
              <a:t>125</a:t>
            </a:fld>
            <a:endParaRPr lang="en-US" altLang="ko-KR"/>
          </a:p>
        </p:txBody>
      </p:sp>
      <p:sp>
        <p:nvSpPr>
          <p:cNvPr id="9" name="직사각형 8"/>
          <p:cNvSpPr/>
          <p:nvPr/>
        </p:nvSpPr>
        <p:spPr>
          <a:xfrm>
            <a:off x="0" y="11905"/>
            <a:ext cx="7938988" cy="430887"/>
          </a:xfrm>
          <a:prstGeom prst="rect">
            <a:avLst/>
          </a:prstGeom>
        </p:spPr>
        <p:txBody>
          <a:bodyPr wrap="squar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13</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USCG </a:t>
            </a:r>
            <a:r>
              <a:rPr lang="ko-KR" altLang="en-US" sz="2200" b="1" dirty="0">
                <a:solidFill>
                  <a:schemeClr val="bg1"/>
                </a:solidFill>
                <a:latin typeface="+mn-ea"/>
                <a:ea typeface="+mn-ea"/>
              </a:rPr>
              <a:t>및 </a:t>
            </a:r>
            <a:r>
              <a:rPr lang="en-US" altLang="ko-KR" sz="2200" b="1" dirty="0">
                <a:solidFill>
                  <a:schemeClr val="bg1"/>
                </a:solidFill>
                <a:latin typeface="+mn-ea"/>
                <a:ea typeface="+mn-ea"/>
              </a:rPr>
              <a:t>AMSA </a:t>
            </a:r>
            <a:r>
              <a:rPr lang="ko-KR" altLang="en-US" sz="2200" b="1" dirty="0" err="1" smtClean="0">
                <a:solidFill>
                  <a:schemeClr val="bg1"/>
                </a:solidFill>
                <a:latin typeface="+mn-ea"/>
                <a:ea typeface="+mn-ea"/>
              </a:rPr>
              <a:t>통신지휘소</a:t>
            </a:r>
            <a:r>
              <a:rPr lang="en-US" altLang="ko-KR" sz="2200" b="1" dirty="0" smtClean="0">
                <a:solidFill>
                  <a:schemeClr val="bg1"/>
                </a:solidFill>
                <a:latin typeface="+mn-ea"/>
                <a:ea typeface="+mn-ea"/>
              </a:rPr>
              <a:t>.</a:t>
            </a:r>
            <a:endParaRPr lang="ko-KR" altLang="en-US" sz="2200" b="1" dirty="0">
              <a:solidFill>
                <a:schemeClr val="bg1"/>
              </a:solidFill>
              <a:latin typeface="+mn-ea"/>
              <a:ea typeface="+mn-ea"/>
            </a:endParaRPr>
          </a:p>
        </p:txBody>
      </p:sp>
    </p:spTree>
    <p:extLst>
      <p:ext uri="{BB962C8B-B14F-4D97-AF65-F5344CB8AC3E}">
        <p14:creationId xmlns:p14="http://schemas.microsoft.com/office/powerpoint/2010/main" val="29393901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1787" y="4971514"/>
            <a:ext cx="8082163" cy="1028654"/>
          </a:xfrm>
          <a:prstGeom prst="rect">
            <a:avLst/>
          </a:prstGeom>
          <a:solidFill>
            <a:schemeClr val="bg1"/>
          </a:solidFill>
          <a:ln>
            <a:solidFill>
              <a:schemeClr val="tx1"/>
            </a:solidFill>
          </a:ln>
        </p:spPr>
        <p:txBody>
          <a:bodyPr wrap="none" lIns="104306" tIns="52153" rIns="104306" bIns="52153" rtlCol="0">
            <a:spAutoFit/>
          </a:bodyPr>
          <a:lstStyle/>
          <a:p>
            <a:pPr algn="ctr"/>
            <a:r>
              <a:rPr lang="en-US" altLang="ko-KR" sz="1600" b="1" dirty="0">
                <a:solidFill>
                  <a:srgbClr val="000099"/>
                </a:solidFill>
                <a:latin typeface="+mn-ea"/>
              </a:rPr>
              <a:t>HF RADIO TELEX (SITOR OR NARROW BAND DIRECT PRINTING)</a:t>
            </a:r>
          </a:p>
          <a:p>
            <a:pPr algn="ctr"/>
            <a:endParaRPr lang="en-US" altLang="ko-KR" sz="1600" b="1" dirty="0">
              <a:solidFill>
                <a:srgbClr val="0043C8"/>
              </a:solidFill>
              <a:latin typeface="+mn-ea"/>
            </a:endParaRPr>
          </a:p>
          <a:p>
            <a:pPr algn="ctr"/>
            <a:r>
              <a:rPr lang="en-US" altLang="ko-KR" sz="1400" b="1" dirty="0">
                <a:solidFill>
                  <a:srgbClr val="000099"/>
                </a:solidFill>
                <a:latin typeface="+mn-ea"/>
              </a:rPr>
              <a:t>Effective 31 March 2012. the Coast Guard</a:t>
            </a:r>
          </a:p>
          <a:p>
            <a:pPr algn="ctr"/>
            <a:r>
              <a:rPr lang="en-US" altLang="ko-KR" sz="1400" b="1" dirty="0">
                <a:solidFill>
                  <a:srgbClr val="000099"/>
                </a:solidFill>
                <a:latin typeface="+mn-ea"/>
              </a:rPr>
              <a:t>Discontinued ALL ship/shore/Ship SITOR services except for marine information broadcasts</a:t>
            </a:r>
            <a:endParaRPr lang="ko-KR" altLang="en-US" sz="1400" b="1" dirty="0">
              <a:solidFill>
                <a:srgbClr val="000099"/>
              </a:solidFill>
              <a:latin typeface="+mn-ea"/>
            </a:endParaRPr>
          </a:p>
        </p:txBody>
      </p:sp>
      <p:graphicFrame>
        <p:nvGraphicFramePr>
          <p:cNvPr id="4" name="표 3"/>
          <p:cNvGraphicFramePr>
            <a:graphicFrameLocks noGrp="1"/>
          </p:cNvGraphicFramePr>
          <p:nvPr>
            <p:extLst/>
          </p:nvPr>
        </p:nvGraphicFramePr>
        <p:xfrm>
          <a:off x="883604" y="1716435"/>
          <a:ext cx="9263029" cy="2643912"/>
        </p:xfrm>
        <a:graphic>
          <a:graphicData uri="http://schemas.openxmlformats.org/drawingml/2006/table">
            <a:tbl>
              <a:tblPr firstRow="1" bandRow="1">
                <a:tableStyleId>{5C22544A-7EE6-4342-B048-85BDC9FD1C3A}</a:tableStyleId>
              </a:tblPr>
              <a:tblGrid>
                <a:gridCol w="2055663">
                  <a:extLst>
                    <a:ext uri="{9D8B030D-6E8A-4147-A177-3AD203B41FA5}">
                      <a16:colId xmlns:a16="http://schemas.microsoft.com/office/drawing/2014/main" val="20000"/>
                    </a:ext>
                  </a:extLst>
                </a:gridCol>
                <a:gridCol w="7207366">
                  <a:extLst>
                    <a:ext uri="{9D8B030D-6E8A-4147-A177-3AD203B41FA5}">
                      <a16:colId xmlns:a16="http://schemas.microsoft.com/office/drawing/2014/main" val="20001"/>
                    </a:ext>
                  </a:extLst>
                </a:gridCol>
              </a:tblGrid>
              <a:tr h="369662">
                <a:tc gridSpan="2">
                  <a:txBody>
                    <a:bodyPr/>
                    <a:lstStyle/>
                    <a:p>
                      <a:pPr algn="ctr" latinLnBrk="1"/>
                      <a:r>
                        <a:rPr lang="en-US" altLang="ko-KR" sz="1800" dirty="0" smtClean="0">
                          <a:solidFill>
                            <a:srgbClr val="000099"/>
                          </a:solidFill>
                          <a:latin typeface="+mn-ea"/>
                          <a:ea typeface="+mn-ea"/>
                        </a:rPr>
                        <a:t>HF DIGITAL SELECTIVE CALLING</a:t>
                      </a:r>
                      <a:endParaRPr lang="ko-KR" altLang="en-US" sz="1800" dirty="0">
                        <a:solidFill>
                          <a:srgbClr val="000099"/>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10000"/>
                  </a:ext>
                </a:extLst>
              </a:tr>
              <a:tr h="571295">
                <a:tc gridSpan="2">
                  <a:txBody>
                    <a:bodyPr/>
                    <a:lstStyle/>
                    <a:p>
                      <a:pPr latinLnBrk="1"/>
                      <a:r>
                        <a:rPr lang="en-US" altLang="ko-KR" sz="1600" b="1" dirty="0" smtClean="0">
                          <a:solidFill>
                            <a:schemeClr val="tx1"/>
                          </a:solidFill>
                          <a:latin typeface="+mn-ea"/>
                          <a:ea typeface="+mn-ea"/>
                        </a:rPr>
                        <a:t>Portsmouth/NMN, Boston/NMF, Miami/NMA, New Orleans/NMG, Pt. Reyes/NMC, Honolulu HI/NMO, Kodiak AK/NOJ</a:t>
                      </a:r>
                      <a:endParaRPr lang="ko-KR" altLang="en-US" sz="16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6056">
                <a:tc>
                  <a:txBody>
                    <a:bodyPr/>
                    <a:lstStyle/>
                    <a:p>
                      <a:pPr latinLnBrk="1"/>
                      <a:r>
                        <a:rPr lang="en-US" altLang="ko-KR" sz="1500" b="1" dirty="0" smtClean="0">
                          <a:solidFill>
                            <a:schemeClr val="tx1"/>
                          </a:solidFill>
                          <a:latin typeface="+mn-ea"/>
                          <a:ea typeface="+mn-ea"/>
                        </a:rPr>
                        <a:t>4207.5</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latinLnBrk="1"/>
                      <a:r>
                        <a:rPr lang="en-US" altLang="ko-KR" sz="1500" b="1" dirty="0" smtClean="0">
                          <a:solidFill>
                            <a:schemeClr val="tx1"/>
                          </a:solidFill>
                          <a:latin typeface="+mn-ea"/>
                          <a:ea typeface="+mn-ea"/>
                        </a:rPr>
                        <a:t>DSC test calls on </a:t>
                      </a:r>
                      <a:r>
                        <a:rPr lang="en-US" altLang="ko-KR" sz="2000" b="1" dirty="0" smtClean="0">
                          <a:solidFill>
                            <a:schemeClr val="tx1"/>
                          </a:solidFill>
                          <a:latin typeface="+mn-ea"/>
                          <a:ea typeface="+mn-ea"/>
                        </a:rPr>
                        <a:t>4207.5</a:t>
                      </a:r>
                      <a:r>
                        <a:rPr lang="en-US" altLang="ko-KR" sz="1500" b="1" dirty="0" smtClean="0">
                          <a:solidFill>
                            <a:schemeClr val="tx1"/>
                          </a:solidFill>
                          <a:latin typeface="+mn-ea"/>
                          <a:ea typeface="+mn-ea"/>
                        </a:rPr>
                        <a:t> kHz will be automatically acknowledged from Portsmouth/NMN and Pt. Reyes/NMC.  Responses to test calls on other frequencies and at the other locations may be delayed and cannot be assured</a:t>
                      </a:r>
                      <a:endParaRPr lang="ko-KR" altLang="en-US" sz="1500" b="1" dirty="0">
                        <a:solidFill>
                          <a:schemeClr val="tx1"/>
                        </a:solidFill>
                        <a:latin typeface="+mn-ea"/>
                        <a:ea typeface="+mn-ea"/>
                      </a:endParaRPr>
                    </a:p>
                  </a:txBody>
                  <a:tcPr marL="106934" marR="106934" marT="50408" marB="50408">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056">
                <a:tc>
                  <a:txBody>
                    <a:bodyPr/>
                    <a:lstStyle/>
                    <a:p>
                      <a:pPr latinLnBrk="1"/>
                      <a:r>
                        <a:rPr lang="en-US" altLang="ko-KR" sz="1500" dirty="0" smtClean="0">
                          <a:solidFill>
                            <a:schemeClr val="tx1"/>
                          </a:solidFill>
                          <a:latin typeface="+mn-ea"/>
                          <a:ea typeface="+mn-ea"/>
                        </a:rPr>
                        <a:t>6312</a:t>
                      </a:r>
                      <a:endParaRPr lang="ko-KR" altLang="en-US" sz="15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latinLnBrk="1"/>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6056">
                <a:tc>
                  <a:txBody>
                    <a:bodyPr/>
                    <a:lstStyle/>
                    <a:p>
                      <a:pPr latinLnBrk="1"/>
                      <a:r>
                        <a:rPr lang="en-US" altLang="ko-KR" sz="1500" dirty="0" smtClean="0">
                          <a:solidFill>
                            <a:schemeClr val="tx1"/>
                          </a:solidFill>
                          <a:latin typeface="+mn-ea"/>
                          <a:ea typeface="+mn-ea"/>
                        </a:rPr>
                        <a:t>8414.5</a:t>
                      </a:r>
                      <a:endParaRPr lang="ko-KR" altLang="en-US" sz="15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latinLnBrk="1"/>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6056">
                <a:tc>
                  <a:txBody>
                    <a:bodyPr/>
                    <a:lstStyle/>
                    <a:p>
                      <a:pPr latinLnBrk="1"/>
                      <a:r>
                        <a:rPr lang="en-US" altLang="ko-KR" sz="1500" dirty="0" smtClean="0">
                          <a:solidFill>
                            <a:schemeClr val="tx1"/>
                          </a:solidFill>
                          <a:latin typeface="+mn-ea"/>
                          <a:ea typeface="+mn-ea"/>
                        </a:rPr>
                        <a:t>12577</a:t>
                      </a:r>
                      <a:endParaRPr lang="ko-KR" altLang="en-US" sz="15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latinLnBrk="1"/>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6056">
                <a:tc>
                  <a:txBody>
                    <a:bodyPr/>
                    <a:lstStyle/>
                    <a:p>
                      <a:pPr latinLnBrk="1"/>
                      <a:r>
                        <a:rPr lang="en-US" altLang="ko-KR" sz="1500" dirty="0" smtClean="0">
                          <a:solidFill>
                            <a:schemeClr val="tx1"/>
                          </a:solidFill>
                          <a:latin typeface="+mn-ea"/>
                          <a:ea typeface="+mn-ea"/>
                        </a:rPr>
                        <a:t>16804.5</a:t>
                      </a:r>
                      <a:endParaRPr lang="ko-KR" altLang="en-US" sz="15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latinLnBrk="1"/>
                      <a:endParaRPr lang="ko-KR" altLang="en-US" sz="14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직사각형 7"/>
          <p:cNvSpPr/>
          <p:nvPr/>
        </p:nvSpPr>
        <p:spPr>
          <a:xfrm>
            <a:off x="771294" y="1184819"/>
            <a:ext cx="9739524" cy="400110"/>
          </a:xfrm>
          <a:prstGeom prst="rect">
            <a:avLst/>
          </a:prstGeom>
        </p:spPr>
        <p:txBody>
          <a:bodyPr wrap="square">
            <a:spAutoFit/>
          </a:bodyPr>
          <a:lstStyle/>
          <a:p>
            <a:r>
              <a:rPr lang="en-US" altLang="ko-KR" sz="2000" b="1" dirty="0" smtClean="0">
                <a:latin typeface="+mn-ea"/>
                <a:ea typeface="+mn-ea"/>
              </a:rPr>
              <a:t>USCG </a:t>
            </a:r>
            <a:r>
              <a:rPr lang="en-US" altLang="ko-KR" sz="2000" b="1" dirty="0">
                <a:latin typeface="+mn-ea"/>
                <a:ea typeface="+mn-ea"/>
              </a:rPr>
              <a:t>DSC </a:t>
            </a:r>
            <a:r>
              <a:rPr lang="ko-KR" altLang="en-US" sz="2000" b="1" dirty="0" err="1" smtClean="0">
                <a:latin typeface="+mn-ea"/>
                <a:ea typeface="+mn-ea"/>
              </a:rPr>
              <a:t>운용주파수</a:t>
            </a:r>
            <a:endParaRPr lang="ko-KR" altLang="en-US" sz="2000" b="1" dirty="0">
              <a:latin typeface="+mn-ea"/>
              <a:ea typeface="+mn-ea"/>
            </a:endParaRPr>
          </a:p>
        </p:txBody>
      </p:sp>
      <p:sp>
        <p:nvSpPr>
          <p:cNvPr id="2" name="슬라이드 번호 개체 틀 1"/>
          <p:cNvSpPr>
            <a:spLocks noGrp="1"/>
          </p:cNvSpPr>
          <p:nvPr>
            <p:ph type="sldNum" sz="quarter" idx="4"/>
          </p:nvPr>
        </p:nvSpPr>
        <p:spPr/>
        <p:txBody>
          <a:bodyPr/>
          <a:lstStyle/>
          <a:p>
            <a:fld id="{F17BB9F3-F851-4689-91A4-4CE41AFD0DD0}" type="slidenum">
              <a:rPr lang="en-US" altLang="ko-KR" smtClean="0"/>
              <a:pPr/>
              <a:t>126</a:t>
            </a:fld>
            <a:endParaRPr lang="en-US" altLang="ko-KR"/>
          </a:p>
        </p:txBody>
      </p:sp>
      <p:sp>
        <p:nvSpPr>
          <p:cNvPr id="10" name="직사각형 9"/>
          <p:cNvSpPr/>
          <p:nvPr/>
        </p:nvSpPr>
        <p:spPr>
          <a:xfrm>
            <a:off x="0" y="11905"/>
            <a:ext cx="7938988" cy="430887"/>
          </a:xfrm>
          <a:prstGeom prst="rect">
            <a:avLst/>
          </a:prstGeom>
        </p:spPr>
        <p:txBody>
          <a:bodyPr wrap="squar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13</a:t>
            </a:r>
            <a:r>
              <a:rPr lang="ko-KR" altLang="en-US" sz="2200" b="1" dirty="0" smtClean="0">
                <a:solidFill>
                  <a:schemeClr val="bg1"/>
                </a:solidFill>
                <a:latin typeface="+mn-ea"/>
                <a:ea typeface="+mn-ea"/>
              </a:rPr>
              <a:t>장</a:t>
            </a:r>
            <a:r>
              <a:rPr lang="en-US" altLang="ko-KR" sz="2200" b="1" dirty="0" smtClean="0">
                <a:solidFill>
                  <a:schemeClr val="bg1"/>
                </a:solidFill>
                <a:latin typeface="+mn-ea"/>
                <a:ea typeface="+mn-ea"/>
              </a:rPr>
              <a:t> </a:t>
            </a:r>
            <a:r>
              <a:rPr lang="en-US" altLang="ko-KR" sz="2200" b="1" dirty="0">
                <a:solidFill>
                  <a:schemeClr val="bg1"/>
                </a:solidFill>
                <a:latin typeface="+mn-ea"/>
                <a:ea typeface="+mn-ea"/>
              </a:rPr>
              <a:t>USCG </a:t>
            </a:r>
            <a:r>
              <a:rPr lang="ko-KR" altLang="en-US" sz="2200" b="1" dirty="0">
                <a:solidFill>
                  <a:schemeClr val="bg1"/>
                </a:solidFill>
                <a:latin typeface="+mn-ea"/>
                <a:ea typeface="+mn-ea"/>
              </a:rPr>
              <a:t>및 </a:t>
            </a:r>
            <a:r>
              <a:rPr lang="en-US" altLang="ko-KR" sz="2200" b="1" dirty="0">
                <a:solidFill>
                  <a:schemeClr val="bg1"/>
                </a:solidFill>
                <a:latin typeface="+mn-ea"/>
                <a:ea typeface="+mn-ea"/>
              </a:rPr>
              <a:t>AMSA </a:t>
            </a:r>
            <a:r>
              <a:rPr lang="ko-KR" altLang="en-US" sz="2200" b="1" dirty="0" err="1" smtClean="0">
                <a:solidFill>
                  <a:schemeClr val="bg1"/>
                </a:solidFill>
                <a:latin typeface="+mn-ea"/>
                <a:ea typeface="+mn-ea"/>
              </a:rPr>
              <a:t>통신지휘소</a:t>
            </a:r>
            <a:r>
              <a:rPr lang="en-US" altLang="ko-KR" sz="2200" b="1" dirty="0" smtClean="0">
                <a:solidFill>
                  <a:schemeClr val="bg1"/>
                </a:solidFill>
                <a:latin typeface="+mn-ea"/>
                <a:ea typeface="+mn-ea"/>
              </a:rPr>
              <a:t>.</a:t>
            </a:r>
            <a:endParaRPr lang="ko-KR" altLang="en-US" sz="2200" b="1" dirty="0">
              <a:solidFill>
                <a:schemeClr val="bg1"/>
              </a:solidFill>
              <a:latin typeface="+mn-ea"/>
              <a:ea typeface="+mn-ea"/>
            </a:endParaRPr>
          </a:p>
        </p:txBody>
      </p:sp>
    </p:spTree>
    <p:extLst>
      <p:ext uri="{BB962C8B-B14F-4D97-AF65-F5344CB8AC3E}">
        <p14:creationId xmlns:p14="http://schemas.microsoft.com/office/powerpoint/2010/main" val="3431188106"/>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127</a:t>
            </a:fld>
            <a:endParaRPr lang="ko-KR" altLang="en-US"/>
          </a:p>
        </p:txBody>
      </p:sp>
      <p:sp>
        <p:nvSpPr>
          <p:cNvPr id="5" name="직사각형 4"/>
          <p:cNvSpPr/>
          <p:nvPr/>
        </p:nvSpPr>
        <p:spPr>
          <a:xfrm>
            <a:off x="5385" y="0"/>
            <a:ext cx="776687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14</a:t>
            </a:r>
            <a:r>
              <a:rPr lang="ko-KR" altLang="en-US" sz="2400" b="1" dirty="0" smtClean="0">
                <a:solidFill>
                  <a:schemeClr val="bg1"/>
                </a:solidFill>
                <a:latin typeface="+mn-ea"/>
                <a:ea typeface="+mn-ea"/>
              </a:rPr>
              <a:t>장 </a:t>
            </a:r>
            <a:r>
              <a:rPr lang="ko-KR" altLang="en-US" sz="2400" b="1" dirty="0" err="1" smtClean="0">
                <a:solidFill>
                  <a:schemeClr val="bg1"/>
                </a:solidFill>
                <a:latin typeface="+mn-ea"/>
                <a:ea typeface="+mn-ea"/>
              </a:rPr>
              <a:t>항통장비</a:t>
            </a:r>
            <a:r>
              <a:rPr lang="ko-KR" altLang="en-US" sz="2400" b="1" dirty="0" smtClean="0">
                <a:solidFill>
                  <a:schemeClr val="bg1"/>
                </a:solidFill>
                <a:latin typeface="+mn-ea"/>
                <a:ea typeface="+mn-ea"/>
              </a:rPr>
              <a:t> </a:t>
            </a:r>
            <a:r>
              <a:rPr lang="ko-KR" altLang="en-US" sz="2400" b="1" dirty="0" err="1" smtClean="0">
                <a:solidFill>
                  <a:schemeClr val="bg1"/>
                </a:solidFill>
                <a:latin typeface="+mn-ea"/>
                <a:ea typeface="+mn-ea"/>
              </a:rPr>
              <a:t>수리신청</a:t>
            </a:r>
            <a:r>
              <a:rPr lang="ko-KR" altLang="en-US" sz="2400" b="1" dirty="0" smtClean="0">
                <a:solidFill>
                  <a:schemeClr val="bg1"/>
                </a:solidFill>
                <a:latin typeface="+mn-ea"/>
                <a:ea typeface="+mn-ea"/>
              </a:rPr>
              <a:t> 및 </a:t>
            </a:r>
            <a:r>
              <a:rPr lang="ko-KR" altLang="en-US" sz="2400" b="1" dirty="0" err="1" smtClean="0">
                <a:solidFill>
                  <a:schemeClr val="bg1"/>
                </a:solidFill>
                <a:latin typeface="+mn-ea"/>
                <a:ea typeface="+mn-ea"/>
              </a:rPr>
              <a:t>연차검사</a:t>
            </a:r>
            <a:r>
              <a:rPr lang="ko-KR" altLang="en-US" sz="2400" b="1" dirty="0" smtClean="0">
                <a:solidFill>
                  <a:schemeClr val="bg1"/>
                </a:solidFill>
                <a:latin typeface="+mn-ea"/>
                <a:ea typeface="+mn-ea"/>
              </a:rPr>
              <a:t> 대비 점검 요청</a:t>
            </a:r>
            <a:endParaRPr lang="ko-KR" altLang="en-US" sz="2400" b="1" dirty="0">
              <a:solidFill>
                <a:schemeClr val="bg1"/>
              </a:solidFill>
              <a:latin typeface="+mn-ea"/>
              <a:ea typeface="+mn-ea"/>
            </a:endParaRPr>
          </a:p>
        </p:txBody>
      </p:sp>
      <p:sp>
        <p:nvSpPr>
          <p:cNvPr id="4" name="직사각형 3"/>
          <p:cNvSpPr/>
          <p:nvPr/>
        </p:nvSpPr>
        <p:spPr bwMode="auto">
          <a:xfrm>
            <a:off x="450156" y="972319"/>
            <a:ext cx="9793088" cy="5904656"/>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defTabSz="995514" fontAlgn="auto">
              <a:lnSpc>
                <a:spcPct val="90000"/>
              </a:lnSpc>
              <a:spcBef>
                <a:spcPts val="0"/>
              </a:spcBef>
              <a:spcAft>
                <a:spcPts val="0"/>
              </a:spcAft>
              <a:buFont typeface="Wingdings" panose="05000000000000000000" pitchFamily="2" charset="2"/>
              <a:buChar char="§"/>
              <a:defRPr/>
            </a:pPr>
            <a:r>
              <a:rPr lang="ko-KR" altLang="en-US" sz="2000" dirty="0" err="1" smtClean="0">
                <a:latin typeface="+mn-ea"/>
                <a:ea typeface="+mn-ea"/>
              </a:rPr>
              <a:t>항통장비</a:t>
            </a:r>
            <a:r>
              <a:rPr lang="ko-KR" altLang="en-US" sz="2000" dirty="0" smtClean="0">
                <a:latin typeface="+mn-ea"/>
                <a:ea typeface="+mn-ea"/>
              </a:rPr>
              <a:t> 수리신청서의 </a:t>
            </a:r>
            <a:r>
              <a:rPr lang="en-US" altLang="ko-KR" sz="2000" dirty="0">
                <a:latin typeface="+mn-ea"/>
                <a:ea typeface="+mn-ea"/>
              </a:rPr>
              <a:t>Work Requisition Detail</a:t>
            </a:r>
            <a:r>
              <a:rPr lang="ko-KR" altLang="en-US" sz="2000" dirty="0">
                <a:latin typeface="+mn-ea"/>
                <a:ea typeface="+mn-ea"/>
              </a:rPr>
              <a:t> 작성 시 반드시 </a:t>
            </a:r>
            <a:r>
              <a:rPr lang="en-US" altLang="ko-KR" sz="2000" dirty="0">
                <a:latin typeface="+mn-ea"/>
                <a:ea typeface="+mn-ea"/>
              </a:rPr>
              <a:t>Maker </a:t>
            </a:r>
            <a:r>
              <a:rPr lang="en-US" altLang="ko-KR" sz="2000" dirty="0" smtClean="0">
                <a:latin typeface="+mn-ea"/>
                <a:ea typeface="+mn-ea"/>
              </a:rPr>
              <a:t>Instruction Manual</a:t>
            </a:r>
            <a:r>
              <a:rPr lang="ko-KR" altLang="en-US" sz="2000" dirty="0">
                <a:latin typeface="+mn-ea"/>
                <a:ea typeface="+mn-ea"/>
              </a:rPr>
              <a:t>에 있는 대로 </a:t>
            </a:r>
            <a:r>
              <a:rPr lang="en-US" altLang="ko-KR" sz="2000" dirty="0">
                <a:latin typeface="+mn-ea"/>
                <a:ea typeface="+mn-ea"/>
              </a:rPr>
              <a:t>Troubleshooting </a:t>
            </a:r>
            <a:r>
              <a:rPr lang="ko-KR" altLang="en-US" sz="2000" dirty="0">
                <a:latin typeface="+mn-ea"/>
                <a:ea typeface="+mn-ea"/>
              </a:rPr>
              <a:t>및 자가진단</a:t>
            </a:r>
            <a:r>
              <a:rPr lang="en-US" altLang="ko-KR" sz="2000" dirty="0">
                <a:latin typeface="+mn-ea"/>
                <a:ea typeface="+mn-ea"/>
              </a:rPr>
              <a:t>(Self test)</a:t>
            </a:r>
            <a:r>
              <a:rPr lang="ko-KR" altLang="en-US" sz="2000" dirty="0">
                <a:latin typeface="+mn-ea"/>
                <a:ea typeface="+mn-ea"/>
              </a:rPr>
              <a:t>을 실시하고 식별한 </a:t>
            </a:r>
            <a:r>
              <a:rPr lang="ko-KR" altLang="en-US" sz="2000" dirty="0" smtClean="0">
                <a:latin typeface="+mn-ea"/>
                <a:ea typeface="+mn-ea"/>
              </a:rPr>
              <a:t>문제점들을 </a:t>
            </a:r>
            <a:r>
              <a:rPr lang="ko-KR" altLang="en-US" sz="2000" dirty="0">
                <a:latin typeface="+mn-ea"/>
                <a:ea typeface="+mn-ea"/>
              </a:rPr>
              <a:t>입력하여야 바쁜 일정이더라도 육상 담당 </a:t>
            </a:r>
            <a:r>
              <a:rPr lang="en-US" altLang="ko-KR" sz="2000" dirty="0">
                <a:latin typeface="+mn-ea"/>
                <a:ea typeface="+mn-ea"/>
              </a:rPr>
              <a:t>Service engineer</a:t>
            </a:r>
            <a:r>
              <a:rPr lang="ko-KR" altLang="en-US" sz="2000" dirty="0">
                <a:latin typeface="+mn-ea"/>
                <a:ea typeface="+mn-ea"/>
              </a:rPr>
              <a:t>가 정확하게 </a:t>
            </a:r>
            <a:r>
              <a:rPr lang="ko-KR" altLang="en-US" sz="2000" dirty="0" smtClean="0">
                <a:latin typeface="+mn-ea"/>
                <a:ea typeface="+mn-ea"/>
              </a:rPr>
              <a:t>문제점을 파악해 </a:t>
            </a:r>
            <a:r>
              <a:rPr lang="ko-KR" altLang="en-US" sz="2000" dirty="0">
                <a:latin typeface="+mn-ea"/>
                <a:ea typeface="+mn-ea"/>
              </a:rPr>
              <a:t>신속하게 수리를 할 수 있다</a:t>
            </a:r>
            <a:r>
              <a:rPr lang="en-US" altLang="ko-KR" sz="2000" dirty="0">
                <a:latin typeface="+mn-ea"/>
                <a:ea typeface="+mn-ea"/>
              </a:rPr>
              <a:t>. </a:t>
            </a:r>
            <a:br>
              <a:rPr lang="en-US" altLang="ko-KR" sz="2000" dirty="0">
                <a:latin typeface="+mn-ea"/>
                <a:ea typeface="+mn-ea"/>
              </a:rPr>
            </a:br>
            <a:endParaRPr lang="en-US" altLang="ko-KR" sz="2000" dirty="0">
              <a:latin typeface="+mn-ea"/>
              <a:ea typeface="+mn-ea"/>
            </a:endParaRPr>
          </a:p>
          <a:p>
            <a:pPr marL="285750" indent="-285750" defTabSz="995514" fontAlgn="auto">
              <a:lnSpc>
                <a:spcPct val="90000"/>
              </a:lnSpc>
              <a:spcBef>
                <a:spcPts val="0"/>
              </a:spcBef>
              <a:spcAft>
                <a:spcPts val="0"/>
              </a:spcAft>
              <a:buFont typeface="Wingdings" panose="05000000000000000000" pitchFamily="2" charset="2"/>
              <a:buChar char="§"/>
              <a:defRPr/>
            </a:pPr>
            <a:r>
              <a:rPr lang="en-US" altLang="ko-KR" sz="2000" dirty="0">
                <a:latin typeface="+mn-ea"/>
                <a:ea typeface="+mn-ea"/>
              </a:rPr>
              <a:t>SR </a:t>
            </a:r>
            <a:r>
              <a:rPr lang="ko-KR" altLang="en-US" sz="2000" dirty="0" smtClean="0">
                <a:latin typeface="+mn-ea"/>
                <a:ea typeface="+mn-ea"/>
              </a:rPr>
              <a:t>연차 검사 </a:t>
            </a:r>
            <a:r>
              <a:rPr lang="ko-KR" altLang="en-US" sz="2000" dirty="0">
                <a:latin typeface="+mn-ea"/>
                <a:ea typeface="+mn-ea"/>
              </a:rPr>
              <a:t>대비 점검 및 </a:t>
            </a:r>
            <a:r>
              <a:rPr lang="en-US" altLang="ko-KR" sz="2000" dirty="0">
                <a:latin typeface="+mn-ea"/>
                <a:ea typeface="+mn-ea"/>
              </a:rPr>
              <a:t>PMS </a:t>
            </a:r>
            <a:r>
              <a:rPr lang="ko-KR" altLang="en-US" sz="2000" dirty="0">
                <a:latin typeface="+mn-ea"/>
                <a:ea typeface="+mn-ea"/>
              </a:rPr>
              <a:t>주기 도래 항목 중 </a:t>
            </a:r>
            <a:r>
              <a:rPr lang="ko-KR" altLang="en-US" sz="2000" dirty="0" smtClean="0">
                <a:latin typeface="+mn-ea"/>
                <a:ea typeface="+mn-ea"/>
              </a:rPr>
              <a:t>육상 업체에서 </a:t>
            </a:r>
            <a:r>
              <a:rPr lang="ko-KR" altLang="en-US" sz="2000" dirty="0">
                <a:latin typeface="+mn-ea"/>
                <a:ea typeface="+mn-ea"/>
              </a:rPr>
              <a:t>정비하여야 할 </a:t>
            </a:r>
            <a:r>
              <a:rPr lang="ko-KR" altLang="en-US" sz="2000" dirty="0" smtClean="0">
                <a:latin typeface="+mn-ea"/>
                <a:ea typeface="+mn-ea"/>
              </a:rPr>
              <a:t>것들도 회사 절차에 따라 요청한다</a:t>
            </a:r>
            <a:r>
              <a:rPr lang="en-US" altLang="ko-KR" sz="2000" dirty="0">
                <a:latin typeface="+mn-ea"/>
                <a:ea typeface="+mn-ea"/>
              </a:rPr>
              <a:t>. (</a:t>
            </a:r>
            <a:r>
              <a:rPr lang="ko-KR" altLang="en-US" sz="2000" dirty="0">
                <a:latin typeface="+mn-ea"/>
                <a:ea typeface="+mn-ea"/>
              </a:rPr>
              <a:t>각 </a:t>
            </a:r>
            <a:r>
              <a:rPr lang="ko-KR" altLang="en-US" sz="2000" dirty="0" smtClean="0">
                <a:latin typeface="+mn-ea"/>
                <a:ea typeface="+mn-ea"/>
              </a:rPr>
              <a:t>통신기기의 </a:t>
            </a:r>
            <a:r>
              <a:rPr lang="en-US" altLang="ko-KR" sz="2000" dirty="0" smtClean="0">
                <a:latin typeface="+mn-ea"/>
                <a:ea typeface="+mn-ea"/>
              </a:rPr>
              <a:t>RAM Back-up battery, SART, EPIRB </a:t>
            </a:r>
            <a:r>
              <a:rPr lang="ko-KR" altLang="en-US" sz="2000" dirty="0" smtClean="0">
                <a:latin typeface="+mn-ea"/>
                <a:ea typeface="+mn-ea"/>
              </a:rPr>
              <a:t>등 </a:t>
            </a:r>
            <a:r>
              <a:rPr lang="en-US" altLang="ko-KR" sz="2000" dirty="0" smtClean="0">
                <a:latin typeface="+mn-ea"/>
                <a:ea typeface="+mn-ea"/>
              </a:rPr>
              <a:t>Battery </a:t>
            </a:r>
            <a:r>
              <a:rPr lang="ko-KR" altLang="en-US" sz="2000" dirty="0" smtClean="0">
                <a:latin typeface="+mn-ea"/>
                <a:ea typeface="+mn-ea"/>
              </a:rPr>
              <a:t>지참</a:t>
            </a:r>
            <a:r>
              <a:rPr lang="en-US" altLang="ko-KR" sz="2000" dirty="0" smtClean="0">
                <a:latin typeface="+mn-ea"/>
                <a:ea typeface="+mn-ea"/>
              </a:rPr>
              <a:t>, </a:t>
            </a:r>
            <a:r>
              <a:rPr lang="ko-KR" altLang="en-US" sz="2000" dirty="0" smtClean="0">
                <a:latin typeface="+mn-ea"/>
                <a:ea typeface="+mn-ea"/>
              </a:rPr>
              <a:t>교체 </a:t>
            </a:r>
            <a:r>
              <a:rPr lang="ko-KR" altLang="en-US" sz="2000" dirty="0">
                <a:latin typeface="+mn-ea"/>
                <a:ea typeface="+mn-ea"/>
              </a:rPr>
              <a:t>요청</a:t>
            </a:r>
            <a:r>
              <a:rPr lang="en-US" altLang="ko-KR" sz="2000" dirty="0">
                <a:latin typeface="+mn-ea"/>
                <a:ea typeface="+mn-ea"/>
              </a:rPr>
              <a:t>, Radar Magnetron </a:t>
            </a:r>
            <a:r>
              <a:rPr lang="ko-KR" altLang="en-US" sz="2000" dirty="0">
                <a:latin typeface="+mn-ea"/>
                <a:ea typeface="+mn-ea"/>
              </a:rPr>
              <a:t>교체</a:t>
            </a:r>
            <a:r>
              <a:rPr lang="en-US" altLang="ko-KR" sz="2000" dirty="0">
                <a:latin typeface="+mn-ea"/>
                <a:ea typeface="+mn-ea"/>
              </a:rPr>
              <a:t>, RADAR/ECDIS </a:t>
            </a:r>
            <a:r>
              <a:rPr lang="ko-KR" altLang="en-US" sz="2000" dirty="0">
                <a:latin typeface="+mn-ea"/>
                <a:ea typeface="+mn-ea"/>
              </a:rPr>
              <a:t>연차 점검 등</a:t>
            </a:r>
            <a:r>
              <a:rPr lang="en-US" altLang="ko-KR" sz="2000" dirty="0">
                <a:latin typeface="+mn-ea"/>
                <a:ea typeface="+mn-ea"/>
              </a:rPr>
              <a:t>)</a:t>
            </a:r>
          </a:p>
        </p:txBody>
      </p:sp>
    </p:spTree>
    <p:extLst>
      <p:ext uri="{BB962C8B-B14F-4D97-AF65-F5344CB8AC3E}">
        <p14:creationId xmlns:p14="http://schemas.microsoft.com/office/powerpoint/2010/main" val="968873326"/>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다이아몬드 1"/>
          <p:cNvSpPr/>
          <p:nvPr/>
        </p:nvSpPr>
        <p:spPr bwMode="auto">
          <a:xfrm>
            <a:off x="4458816" y="1404598"/>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dirty="0"/>
          </a:p>
        </p:txBody>
      </p:sp>
      <p:sp>
        <p:nvSpPr>
          <p:cNvPr id="3" name="직사각형 2"/>
          <p:cNvSpPr/>
          <p:nvPr/>
        </p:nvSpPr>
        <p:spPr bwMode="auto">
          <a:xfrm>
            <a:off x="1403178" y="3320770"/>
            <a:ext cx="1028048" cy="615734"/>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RESET</a:t>
            </a:r>
          </a:p>
          <a:p>
            <a:pPr marL="454646" indent="-454646" algn="ctr" defTabSz="727433">
              <a:spcBef>
                <a:spcPct val="20000"/>
              </a:spcBef>
              <a:buClr>
                <a:schemeClr val="accent2"/>
              </a:buClr>
            </a:pPr>
            <a:r>
              <a:rPr lang="en-US" altLang="ko-KR" sz="796" b="1" dirty="0">
                <a:solidFill>
                  <a:schemeClr val="tx1"/>
                </a:solidFill>
                <a:latin typeface="+mn-ea"/>
              </a:rPr>
              <a:t>SYSTEM</a:t>
            </a:r>
            <a:endParaRPr lang="ko-KR" altLang="en-US" sz="796" b="1" dirty="0">
              <a:solidFill>
                <a:schemeClr val="tx1"/>
              </a:solidFill>
              <a:latin typeface="+mn-ea"/>
            </a:endParaRPr>
          </a:p>
        </p:txBody>
      </p:sp>
      <p:sp>
        <p:nvSpPr>
          <p:cNvPr id="4" name="직사각형 3"/>
          <p:cNvSpPr/>
          <p:nvPr/>
        </p:nvSpPr>
        <p:spPr bwMode="auto">
          <a:xfrm>
            <a:off x="1308258" y="1629642"/>
            <a:ext cx="1202940" cy="810137"/>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DSC</a:t>
            </a:r>
          </a:p>
          <a:p>
            <a:pPr marL="454646" indent="-454646" algn="ctr" defTabSz="727433">
              <a:spcBef>
                <a:spcPct val="20000"/>
              </a:spcBef>
              <a:buClr>
                <a:schemeClr val="accent2"/>
              </a:buClr>
            </a:pPr>
            <a:r>
              <a:rPr lang="en-US" altLang="ko-KR" sz="796" b="1" dirty="0">
                <a:solidFill>
                  <a:schemeClr val="tx1"/>
                </a:solidFill>
                <a:latin typeface="+mn-ea"/>
              </a:rPr>
              <a:t>DISTRESS ALERT</a:t>
            </a:r>
          </a:p>
          <a:p>
            <a:pPr marL="454646" indent="-454646" algn="ctr" defTabSz="727433">
              <a:spcBef>
                <a:spcPct val="20000"/>
              </a:spcBef>
              <a:buClr>
                <a:schemeClr val="accent2"/>
              </a:buClr>
            </a:pPr>
            <a:r>
              <a:rPr lang="en-US" altLang="ko-KR" sz="796" b="1" dirty="0">
                <a:solidFill>
                  <a:schemeClr val="tx1"/>
                </a:solidFill>
                <a:latin typeface="+mn-ea"/>
              </a:rPr>
              <a:t>IS RECEIVED</a:t>
            </a:r>
            <a:endParaRPr lang="ko-KR" altLang="en-US" sz="796" b="1" dirty="0">
              <a:solidFill>
                <a:schemeClr val="tx1"/>
              </a:solidFill>
              <a:latin typeface="+mn-ea"/>
            </a:endParaRPr>
          </a:p>
        </p:txBody>
      </p:sp>
      <p:sp>
        <p:nvSpPr>
          <p:cNvPr id="5" name="직사각형 4"/>
          <p:cNvSpPr/>
          <p:nvPr/>
        </p:nvSpPr>
        <p:spPr bwMode="auto">
          <a:xfrm>
            <a:off x="2797613" y="1719654"/>
            <a:ext cx="1374789" cy="630112"/>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LISTEN ON</a:t>
            </a:r>
          </a:p>
          <a:p>
            <a:pPr marL="454646" indent="-454646" algn="ctr" defTabSz="727433">
              <a:spcBef>
                <a:spcPct val="20000"/>
              </a:spcBef>
              <a:buClr>
                <a:schemeClr val="accent2"/>
              </a:buClr>
            </a:pPr>
            <a:r>
              <a:rPr lang="en-US" altLang="ko-KR" sz="796" b="1" dirty="0">
                <a:solidFill>
                  <a:schemeClr val="tx1"/>
                </a:solidFill>
                <a:latin typeface="+mn-ea"/>
              </a:rPr>
              <a:t>VHF CH 16 / 2,182 kHz</a:t>
            </a:r>
          </a:p>
          <a:p>
            <a:pPr marL="454646" indent="-454646" algn="ctr" defTabSz="727433">
              <a:spcBef>
                <a:spcPct val="20000"/>
              </a:spcBef>
              <a:buClr>
                <a:schemeClr val="accent2"/>
              </a:buClr>
            </a:pPr>
            <a:r>
              <a:rPr lang="en-US" altLang="ko-KR" sz="796" b="1" dirty="0">
                <a:solidFill>
                  <a:schemeClr val="tx1"/>
                </a:solidFill>
                <a:latin typeface="+mn-ea"/>
              </a:rPr>
              <a:t>FOR 5 MIN</a:t>
            </a:r>
          </a:p>
        </p:txBody>
      </p:sp>
      <p:sp>
        <p:nvSpPr>
          <p:cNvPr id="6" name="다이아몬드 5"/>
          <p:cNvSpPr/>
          <p:nvPr/>
        </p:nvSpPr>
        <p:spPr bwMode="auto">
          <a:xfrm>
            <a:off x="6062737" y="1404598"/>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dirty="0"/>
          </a:p>
        </p:txBody>
      </p:sp>
      <p:sp>
        <p:nvSpPr>
          <p:cNvPr id="7" name="다이아몬드 6"/>
          <p:cNvSpPr/>
          <p:nvPr/>
        </p:nvSpPr>
        <p:spPr bwMode="auto">
          <a:xfrm>
            <a:off x="7666657" y="1404598"/>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dirty="0"/>
          </a:p>
        </p:txBody>
      </p:sp>
      <p:sp>
        <p:nvSpPr>
          <p:cNvPr id="8" name="다이아몬드 7"/>
          <p:cNvSpPr/>
          <p:nvPr/>
        </p:nvSpPr>
        <p:spPr bwMode="auto">
          <a:xfrm>
            <a:off x="5260776" y="2998525"/>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dirty="0"/>
          </a:p>
        </p:txBody>
      </p:sp>
      <p:sp>
        <p:nvSpPr>
          <p:cNvPr id="10" name="직사각형 9"/>
          <p:cNvSpPr/>
          <p:nvPr/>
        </p:nvSpPr>
        <p:spPr bwMode="auto">
          <a:xfrm>
            <a:off x="1395704" y="4226322"/>
            <a:ext cx="1028048" cy="615734"/>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ENTER</a:t>
            </a:r>
          </a:p>
          <a:p>
            <a:pPr marL="454646" indent="-454646" algn="ctr" defTabSz="727433">
              <a:spcBef>
                <a:spcPct val="20000"/>
              </a:spcBef>
              <a:buClr>
                <a:schemeClr val="accent2"/>
              </a:buClr>
            </a:pPr>
            <a:r>
              <a:rPr lang="en-US" altLang="ko-KR" sz="796" b="1" dirty="0">
                <a:solidFill>
                  <a:schemeClr val="tx1"/>
                </a:solidFill>
                <a:latin typeface="+mn-ea"/>
              </a:rPr>
              <a:t>DETAILS IN LOG</a:t>
            </a:r>
            <a:endParaRPr lang="ko-KR" altLang="en-US" sz="796" b="1" dirty="0">
              <a:solidFill>
                <a:schemeClr val="tx1"/>
              </a:solidFill>
              <a:latin typeface="+mn-ea"/>
            </a:endParaRPr>
          </a:p>
        </p:txBody>
      </p:sp>
      <p:sp>
        <p:nvSpPr>
          <p:cNvPr id="11" name="직사각형 10"/>
          <p:cNvSpPr/>
          <p:nvPr/>
        </p:nvSpPr>
        <p:spPr bwMode="auto">
          <a:xfrm>
            <a:off x="7566967" y="3223568"/>
            <a:ext cx="1516884" cy="810137"/>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ACKNOWLEDGE</a:t>
            </a:r>
          </a:p>
          <a:p>
            <a:pPr marL="454646" indent="-454646" algn="ctr" defTabSz="727433">
              <a:spcBef>
                <a:spcPct val="20000"/>
              </a:spcBef>
              <a:buClr>
                <a:schemeClr val="accent2"/>
              </a:buClr>
            </a:pPr>
            <a:r>
              <a:rPr lang="en-US" altLang="ko-KR" sz="796" b="1" dirty="0">
                <a:solidFill>
                  <a:schemeClr val="tx1"/>
                </a:solidFill>
                <a:latin typeface="+mn-ea"/>
              </a:rPr>
              <a:t>THE ALERT BY</a:t>
            </a:r>
          </a:p>
          <a:p>
            <a:pPr marL="454646" indent="-454646" algn="ctr" defTabSz="727433">
              <a:spcBef>
                <a:spcPct val="20000"/>
              </a:spcBef>
              <a:buClr>
                <a:schemeClr val="accent2"/>
              </a:buClr>
            </a:pPr>
            <a:r>
              <a:rPr lang="en-US" altLang="ko-KR" sz="796" b="1" dirty="0">
                <a:solidFill>
                  <a:schemeClr val="tx1"/>
                </a:solidFill>
                <a:latin typeface="+mn-ea"/>
              </a:rPr>
              <a:t>RADIOTELEPHONY</a:t>
            </a:r>
          </a:p>
          <a:p>
            <a:pPr marL="454646" indent="-454646" algn="ctr" defTabSz="727433">
              <a:spcBef>
                <a:spcPct val="20000"/>
              </a:spcBef>
              <a:buClr>
                <a:schemeClr val="accent2"/>
              </a:buClr>
            </a:pPr>
            <a:r>
              <a:rPr lang="en-US" altLang="ko-KR" sz="796" b="1" dirty="0">
                <a:solidFill>
                  <a:schemeClr val="tx1"/>
                </a:solidFill>
                <a:latin typeface="+mn-ea"/>
              </a:rPr>
              <a:t>TO THE SHIP IN DISTRESS</a:t>
            </a:r>
          </a:p>
          <a:p>
            <a:pPr marL="454646" indent="-454646" algn="ctr" defTabSz="727433">
              <a:spcBef>
                <a:spcPct val="20000"/>
              </a:spcBef>
              <a:buClr>
                <a:schemeClr val="accent2"/>
              </a:buClr>
            </a:pPr>
            <a:r>
              <a:rPr lang="en-US" altLang="ko-KR" sz="796" b="1" dirty="0">
                <a:solidFill>
                  <a:schemeClr val="tx1"/>
                </a:solidFill>
                <a:latin typeface="+mn-ea"/>
              </a:rPr>
              <a:t>ON VHF CH 16 / 2182 kHz</a:t>
            </a:r>
            <a:endParaRPr lang="ko-KR" altLang="en-US" sz="796" b="1" dirty="0">
              <a:solidFill>
                <a:schemeClr val="tx1"/>
              </a:solidFill>
              <a:latin typeface="+mn-ea"/>
            </a:endParaRPr>
          </a:p>
        </p:txBody>
      </p:sp>
      <p:sp>
        <p:nvSpPr>
          <p:cNvPr id="12" name="직사각형 11"/>
          <p:cNvSpPr/>
          <p:nvPr/>
        </p:nvSpPr>
        <p:spPr bwMode="auto">
          <a:xfrm>
            <a:off x="7811386" y="4367364"/>
            <a:ext cx="1028048" cy="615734"/>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INFORM</a:t>
            </a:r>
          </a:p>
          <a:p>
            <a:pPr marL="454646" indent="-454646" algn="ctr" defTabSz="727433">
              <a:spcBef>
                <a:spcPct val="20000"/>
              </a:spcBef>
              <a:buClr>
                <a:schemeClr val="accent2"/>
              </a:buClr>
            </a:pPr>
            <a:r>
              <a:rPr lang="en-US" altLang="ko-KR" sz="796" b="1" dirty="0">
                <a:solidFill>
                  <a:schemeClr val="tx1"/>
                </a:solidFill>
                <a:latin typeface="+mn-ea"/>
              </a:rPr>
              <a:t>CS AND</a:t>
            </a:r>
          </a:p>
          <a:p>
            <a:pPr marL="454646" indent="-454646" algn="ctr" defTabSz="727433">
              <a:spcBef>
                <a:spcPct val="20000"/>
              </a:spcBef>
              <a:buClr>
                <a:schemeClr val="accent2"/>
              </a:buClr>
            </a:pPr>
            <a:r>
              <a:rPr lang="en-US" altLang="ko-KR" sz="796" b="1" dirty="0">
                <a:solidFill>
                  <a:schemeClr val="tx1"/>
                </a:solidFill>
                <a:latin typeface="+mn-ea"/>
              </a:rPr>
              <a:t>OR RCC</a:t>
            </a:r>
            <a:endParaRPr lang="ko-KR" altLang="en-US" sz="796" b="1" dirty="0">
              <a:solidFill>
                <a:schemeClr val="tx1"/>
              </a:solidFill>
              <a:latin typeface="+mn-ea"/>
            </a:endParaRPr>
          </a:p>
        </p:txBody>
      </p:sp>
      <p:sp>
        <p:nvSpPr>
          <p:cNvPr id="13" name="직사각형 12"/>
          <p:cNvSpPr/>
          <p:nvPr/>
        </p:nvSpPr>
        <p:spPr>
          <a:xfrm>
            <a:off x="1753046" y="971531"/>
            <a:ext cx="7689543" cy="459549"/>
          </a:xfrm>
          <a:prstGeom prst="rect">
            <a:avLst/>
          </a:prstGeom>
        </p:spPr>
        <p:txBody>
          <a:bodyPr wrap="square">
            <a:spAutoFit/>
          </a:bodyPr>
          <a:lstStyle/>
          <a:p>
            <a:pPr algn="ctr"/>
            <a:r>
              <a:rPr lang="en-US" altLang="ko-KR" sz="954" b="1" dirty="0">
                <a:solidFill>
                  <a:srgbClr val="333333"/>
                </a:solidFill>
                <a:latin typeface="+mn-ea"/>
              </a:rPr>
              <a:t>FLOW DIAGRAM 2</a:t>
            </a:r>
            <a:br>
              <a:rPr lang="en-US" altLang="ko-KR" sz="954" b="1" dirty="0">
                <a:solidFill>
                  <a:srgbClr val="333333"/>
                </a:solidFill>
                <a:latin typeface="+mn-ea"/>
              </a:rPr>
            </a:br>
            <a:r>
              <a:rPr lang="en-US" altLang="ko-KR" sz="1432" b="1" dirty="0">
                <a:solidFill>
                  <a:srgbClr val="333333"/>
                </a:solidFill>
                <a:latin typeface="+mn-ea"/>
              </a:rPr>
              <a:t>ACTIONS BY SHIPS UPON RECEPTIONOF A VHF / MF DSC DISTRESS ALERT</a:t>
            </a:r>
            <a:endParaRPr lang="ko-KR" altLang="en-US" sz="1432" dirty="0">
              <a:latin typeface="+mn-ea"/>
            </a:endParaRPr>
          </a:p>
        </p:txBody>
      </p:sp>
      <p:sp>
        <p:nvSpPr>
          <p:cNvPr id="14" name="직사각형 13"/>
          <p:cNvSpPr/>
          <p:nvPr/>
        </p:nvSpPr>
        <p:spPr>
          <a:xfrm>
            <a:off x="1165051" y="890567"/>
            <a:ext cx="1220206" cy="361637"/>
          </a:xfrm>
          <a:prstGeom prst="rect">
            <a:avLst/>
          </a:prstGeom>
        </p:spPr>
        <p:txBody>
          <a:bodyPr wrap="none">
            <a:spAutoFit/>
          </a:bodyPr>
          <a:lstStyle/>
          <a:p>
            <a:r>
              <a:rPr lang="en-US" altLang="ko-KR" sz="875" b="1" dirty="0">
                <a:latin typeface="+mn-ea"/>
              </a:rPr>
              <a:t>MSC.1/Circ.1657 </a:t>
            </a:r>
          </a:p>
          <a:p>
            <a:r>
              <a:rPr lang="en-US" altLang="ko-KR" sz="875" b="1" dirty="0">
                <a:latin typeface="+mn-ea"/>
              </a:rPr>
              <a:t>28 November 2022</a:t>
            </a:r>
            <a:endParaRPr lang="ko-KR" altLang="en-US" sz="875" b="1" dirty="0">
              <a:latin typeface="+mn-ea"/>
            </a:endParaRPr>
          </a:p>
        </p:txBody>
      </p:sp>
      <p:sp>
        <p:nvSpPr>
          <p:cNvPr id="15" name="직사각형 14"/>
          <p:cNvSpPr/>
          <p:nvPr/>
        </p:nvSpPr>
        <p:spPr bwMode="auto">
          <a:xfrm>
            <a:off x="4516099" y="1629761"/>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THE ALERT</a:t>
            </a:r>
          </a:p>
          <a:p>
            <a:pPr marL="454646" indent="-454646" algn="ctr" defTabSz="727433">
              <a:spcBef>
                <a:spcPct val="20000"/>
              </a:spcBef>
              <a:buClr>
                <a:schemeClr val="accent2"/>
              </a:buClr>
            </a:pPr>
            <a:r>
              <a:rPr lang="en-US" altLang="ko-KR" sz="796" b="1" dirty="0">
                <a:solidFill>
                  <a:schemeClr val="tx1"/>
                </a:solidFill>
                <a:latin typeface="+mn-ea"/>
              </a:rPr>
              <a:t>ACKNOWLEDGED</a:t>
            </a:r>
          </a:p>
          <a:p>
            <a:pPr marL="454646" indent="-454646" algn="ctr" defTabSz="727433">
              <a:spcBef>
                <a:spcPct val="20000"/>
              </a:spcBef>
              <a:buClr>
                <a:schemeClr val="accent2"/>
              </a:buClr>
            </a:pPr>
            <a:r>
              <a:rPr lang="en-US" altLang="ko-KR" sz="796" b="1" dirty="0">
                <a:solidFill>
                  <a:schemeClr val="tx1"/>
                </a:solidFill>
                <a:latin typeface="+mn-ea"/>
              </a:rPr>
              <a:t>BY CS AND/OR</a:t>
            </a:r>
          </a:p>
          <a:p>
            <a:pPr marL="454646" indent="-454646" algn="ctr" defTabSz="727433">
              <a:spcBef>
                <a:spcPct val="20000"/>
              </a:spcBef>
              <a:buClr>
                <a:schemeClr val="accent2"/>
              </a:buClr>
            </a:pPr>
            <a:r>
              <a:rPr lang="en-US" altLang="ko-KR" sz="796" b="1" dirty="0">
                <a:solidFill>
                  <a:schemeClr val="tx1"/>
                </a:solidFill>
                <a:latin typeface="+mn-ea"/>
              </a:rPr>
              <a:t>RCC?</a:t>
            </a:r>
            <a:endParaRPr lang="ko-KR" altLang="en-US" sz="796" b="1" dirty="0">
              <a:solidFill>
                <a:schemeClr val="tx1"/>
              </a:solidFill>
              <a:latin typeface="+mn-ea"/>
            </a:endParaRPr>
          </a:p>
        </p:txBody>
      </p:sp>
      <p:sp>
        <p:nvSpPr>
          <p:cNvPr id="16" name="직사각형 15"/>
          <p:cNvSpPr/>
          <p:nvPr/>
        </p:nvSpPr>
        <p:spPr bwMode="auto">
          <a:xfrm>
            <a:off x="6120020" y="1610535"/>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DISTRESS</a:t>
            </a:r>
          </a:p>
          <a:p>
            <a:pPr marL="454646" indent="-454646" algn="ctr" defTabSz="727433">
              <a:spcBef>
                <a:spcPct val="20000"/>
              </a:spcBef>
              <a:buClr>
                <a:schemeClr val="accent2"/>
              </a:buClr>
            </a:pPr>
            <a:r>
              <a:rPr lang="en-US" altLang="ko-KR" sz="796" b="1" dirty="0">
                <a:solidFill>
                  <a:schemeClr val="tx1"/>
                </a:solidFill>
                <a:latin typeface="+mn-ea"/>
              </a:rPr>
              <a:t>TRAFFIC IN</a:t>
            </a:r>
          </a:p>
          <a:p>
            <a:pPr marL="454646" indent="-454646" algn="ctr" defTabSz="727433">
              <a:spcBef>
                <a:spcPct val="20000"/>
              </a:spcBef>
              <a:buClr>
                <a:schemeClr val="accent2"/>
              </a:buClr>
            </a:pPr>
            <a:r>
              <a:rPr lang="en-US" altLang="ko-KR" sz="796" b="1" dirty="0">
                <a:solidFill>
                  <a:schemeClr val="tx1"/>
                </a:solidFill>
                <a:latin typeface="+mn-ea"/>
              </a:rPr>
              <a:t>PROGRESS?</a:t>
            </a:r>
            <a:endParaRPr lang="ko-KR" altLang="en-US" sz="796" b="1" dirty="0">
              <a:solidFill>
                <a:schemeClr val="tx1"/>
              </a:solidFill>
              <a:latin typeface="+mn-ea"/>
            </a:endParaRPr>
          </a:p>
        </p:txBody>
      </p:sp>
      <p:sp>
        <p:nvSpPr>
          <p:cNvPr id="17" name="직사각형 16"/>
          <p:cNvSpPr/>
          <p:nvPr/>
        </p:nvSpPr>
        <p:spPr bwMode="auto">
          <a:xfrm>
            <a:off x="7735675" y="1537081"/>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THE DSC</a:t>
            </a:r>
          </a:p>
          <a:p>
            <a:pPr marL="454646" indent="-454646" algn="ctr" defTabSz="727433">
              <a:spcBef>
                <a:spcPct val="20000"/>
              </a:spcBef>
              <a:buClr>
                <a:schemeClr val="accent2"/>
              </a:buClr>
            </a:pPr>
            <a:r>
              <a:rPr lang="en-US" altLang="ko-KR" sz="796" b="1" dirty="0">
                <a:solidFill>
                  <a:schemeClr val="tx1"/>
                </a:solidFill>
                <a:latin typeface="+mn-ea"/>
              </a:rPr>
              <a:t>DISTRESS CALL</a:t>
            </a:r>
          </a:p>
          <a:p>
            <a:pPr marL="454646" indent="-454646" algn="ctr" defTabSz="727433">
              <a:spcBef>
                <a:spcPct val="20000"/>
              </a:spcBef>
              <a:buClr>
                <a:schemeClr val="accent2"/>
              </a:buClr>
            </a:pPr>
            <a:r>
              <a:rPr lang="en-US" altLang="ko-KR" sz="796" b="1" dirty="0">
                <a:solidFill>
                  <a:schemeClr val="tx1"/>
                </a:solidFill>
                <a:latin typeface="+mn-ea"/>
              </a:rPr>
              <a:t>CONTINUING?</a:t>
            </a:r>
            <a:endParaRPr lang="ko-KR" altLang="en-US" sz="796" b="1" dirty="0">
              <a:solidFill>
                <a:schemeClr val="tx1"/>
              </a:solidFill>
              <a:latin typeface="+mn-ea"/>
            </a:endParaRPr>
          </a:p>
        </p:txBody>
      </p:sp>
      <p:sp>
        <p:nvSpPr>
          <p:cNvPr id="18" name="직사각형 17"/>
          <p:cNvSpPr/>
          <p:nvPr/>
        </p:nvSpPr>
        <p:spPr bwMode="auto">
          <a:xfrm>
            <a:off x="5318059" y="3223568"/>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OWN VESSEL</a:t>
            </a:r>
          </a:p>
          <a:p>
            <a:pPr marL="454646" indent="-454646" algn="ctr" defTabSz="727433">
              <a:spcBef>
                <a:spcPct val="20000"/>
              </a:spcBef>
              <a:buClr>
                <a:schemeClr val="accent2"/>
              </a:buClr>
            </a:pPr>
            <a:r>
              <a:rPr lang="en-US" altLang="ko-KR" sz="796" b="1" dirty="0">
                <a:solidFill>
                  <a:schemeClr val="tx1"/>
                </a:solidFill>
                <a:latin typeface="+mn-ea"/>
              </a:rPr>
              <a:t>ABLE TO</a:t>
            </a:r>
          </a:p>
          <a:p>
            <a:pPr marL="454646" indent="-454646" algn="ctr" defTabSz="727433">
              <a:spcBef>
                <a:spcPct val="20000"/>
              </a:spcBef>
              <a:buClr>
                <a:schemeClr val="accent2"/>
              </a:buClr>
            </a:pPr>
            <a:r>
              <a:rPr lang="en-US" altLang="ko-KR" sz="796" b="1" dirty="0">
                <a:solidFill>
                  <a:schemeClr val="tx1"/>
                </a:solidFill>
                <a:latin typeface="+mn-ea"/>
              </a:rPr>
              <a:t>ASSIST?</a:t>
            </a:r>
            <a:endParaRPr lang="ko-KR" altLang="en-US" sz="796" b="1" dirty="0">
              <a:solidFill>
                <a:schemeClr val="tx1"/>
              </a:solidFill>
              <a:latin typeface="+mn-ea"/>
            </a:endParaRPr>
          </a:p>
        </p:txBody>
      </p:sp>
      <p:sp>
        <p:nvSpPr>
          <p:cNvPr id="19" name="직사각형 18"/>
          <p:cNvSpPr/>
          <p:nvPr/>
        </p:nvSpPr>
        <p:spPr>
          <a:xfrm>
            <a:off x="1536966" y="5344896"/>
            <a:ext cx="7651828" cy="863441"/>
          </a:xfrm>
          <a:prstGeom prst="rect">
            <a:avLst/>
          </a:prstGeom>
        </p:spPr>
        <p:txBody>
          <a:bodyPr wrap="square">
            <a:spAutoFit/>
          </a:bodyPr>
          <a:lstStyle/>
          <a:p>
            <a:r>
              <a:rPr lang="en-US" altLang="ko-KR" sz="716" b="1" dirty="0">
                <a:latin typeface="+mn-ea"/>
              </a:rPr>
              <a:t>REMARKS: </a:t>
            </a:r>
          </a:p>
          <a:p>
            <a:r>
              <a:rPr lang="en-US" altLang="ko-KR" sz="716" b="1" dirty="0">
                <a:latin typeface="+mn-ea"/>
              </a:rPr>
              <a:t>Note 1:  Appropriate or relevant RCC and/or coastal station should be informed accordingly. If further DSC distress alerts are received from the same source and the ship</a:t>
            </a:r>
          </a:p>
          <a:p>
            <a:r>
              <a:rPr lang="en-US" altLang="ko-KR" sz="716" b="1" dirty="0">
                <a:latin typeface="+mn-ea"/>
              </a:rPr>
              <a:t>             in distress is beyond doubt in the vicinity, a DSC acknowledgement may, after consultation with an RCC or coastal station, be sent to terminate the call. </a:t>
            </a:r>
          </a:p>
          <a:p>
            <a:endParaRPr lang="en-US" altLang="ko-KR" sz="716" b="1" dirty="0">
              <a:latin typeface="+mn-ea"/>
            </a:endParaRPr>
          </a:p>
          <a:p>
            <a:r>
              <a:rPr lang="en-US" altLang="ko-KR" sz="716" b="1" dirty="0">
                <a:latin typeface="+mn-ea"/>
              </a:rPr>
              <a:t>Note 2:   In no case is a ship permitted to transmit a DSC distress alert relay on receipt of a DSC distress alert on either VHF channel 70 or MF channel 2 187.5 kHz. </a:t>
            </a:r>
          </a:p>
          <a:p>
            <a:endParaRPr lang="en-US" altLang="ko-KR" sz="716" b="1" dirty="0">
              <a:latin typeface="+mn-ea"/>
            </a:endParaRPr>
          </a:p>
          <a:p>
            <a:pPr algn="ctr"/>
            <a:r>
              <a:rPr lang="en-US" altLang="ko-KR" sz="716" b="1" dirty="0">
                <a:latin typeface="+mn-ea"/>
              </a:rPr>
              <a:t>CS = Coastal Station RCC = Rescue Coordination Centre </a:t>
            </a:r>
            <a:endParaRPr lang="ko-KR" altLang="en-US" sz="716" b="1" dirty="0">
              <a:latin typeface="+mn-ea"/>
            </a:endParaRPr>
          </a:p>
        </p:txBody>
      </p:sp>
      <p:cxnSp>
        <p:nvCxnSpPr>
          <p:cNvPr id="22" name="직선 화살표 연결선 21"/>
          <p:cNvCxnSpPr>
            <a:stCxn id="4" idx="3"/>
            <a:endCxn id="5" idx="1"/>
          </p:cNvCxnSpPr>
          <p:nvPr/>
        </p:nvCxnSpPr>
        <p:spPr bwMode="auto">
          <a:xfrm flipV="1">
            <a:off x="2511199" y="2034710"/>
            <a:ext cx="286414" cy="1"/>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4" name="직선 화살표 연결선 23"/>
          <p:cNvCxnSpPr>
            <a:stCxn id="5" idx="3"/>
            <a:endCxn id="2" idx="1"/>
          </p:cNvCxnSpPr>
          <p:nvPr/>
        </p:nvCxnSpPr>
        <p:spPr bwMode="auto">
          <a:xfrm>
            <a:off x="4172402" y="2034710"/>
            <a:ext cx="286414"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직선 화살표 연결선 25"/>
          <p:cNvCxnSpPr>
            <a:stCxn id="2" idx="3"/>
            <a:endCxn id="6" idx="1"/>
          </p:cNvCxnSpPr>
          <p:nvPr/>
        </p:nvCxnSpPr>
        <p:spPr bwMode="auto">
          <a:xfrm>
            <a:off x="5776322" y="2034710"/>
            <a:ext cx="286414"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8" name="직선 화살표 연결선 27"/>
          <p:cNvCxnSpPr>
            <a:stCxn id="6" idx="3"/>
            <a:endCxn id="7" idx="1"/>
          </p:cNvCxnSpPr>
          <p:nvPr/>
        </p:nvCxnSpPr>
        <p:spPr bwMode="auto">
          <a:xfrm>
            <a:off x="7380243" y="2034710"/>
            <a:ext cx="286414"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1" name="직선 화살표 연결선 30"/>
          <p:cNvCxnSpPr>
            <a:stCxn id="7" idx="2"/>
            <a:endCxn id="11" idx="0"/>
          </p:cNvCxnSpPr>
          <p:nvPr/>
        </p:nvCxnSpPr>
        <p:spPr bwMode="auto">
          <a:xfrm>
            <a:off x="8325409" y="2664821"/>
            <a:ext cx="0" cy="558747"/>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4" name="직선 화살표 연결선 33"/>
          <p:cNvCxnSpPr>
            <a:stCxn id="11" idx="2"/>
            <a:endCxn id="12" idx="0"/>
          </p:cNvCxnSpPr>
          <p:nvPr/>
        </p:nvCxnSpPr>
        <p:spPr bwMode="auto">
          <a:xfrm>
            <a:off x="8325409" y="4033706"/>
            <a:ext cx="0" cy="333658"/>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6" name="직선 화살표 연결선 35"/>
          <p:cNvCxnSpPr>
            <a:stCxn id="8" idx="3"/>
            <a:endCxn id="11" idx="1"/>
          </p:cNvCxnSpPr>
          <p:nvPr/>
        </p:nvCxnSpPr>
        <p:spPr bwMode="auto">
          <a:xfrm>
            <a:off x="6578282" y="3628637"/>
            <a:ext cx="988685"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8" name="꺾인 연결선 37"/>
          <p:cNvCxnSpPr>
            <a:stCxn id="2" idx="2"/>
            <a:endCxn id="6" idx="2"/>
          </p:cNvCxnSpPr>
          <p:nvPr/>
        </p:nvCxnSpPr>
        <p:spPr bwMode="auto">
          <a:xfrm rot="16200000" flipH="1">
            <a:off x="5919529" y="1862861"/>
            <a:ext cx="10103" cy="1603921"/>
          </a:xfrm>
          <a:prstGeom prst="bentConnector3">
            <a:avLst>
              <a:gd name="adj1" fmla="val 1000000"/>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직선 화살표 연결선 39"/>
          <p:cNvCxnSpPr>
            <a:endCxn id="8" idx="0"/>
          </p:cNvCxnSpPr>
          <p:nvPr/>
        </p:nvCxnSpPr>
        <p:spPr bwMode="auto">
          <a:xfrm>
            <a:off x="5919528" y="2752207"/>
            <a:ext cx="0" cy="246319"/>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2" name="꺾인 연결선 51"/>
          <p:cNvCxnSpPr>
            <a:stCxn id="7" idx="3"/>
            <a:endCxn id="12" idx="3"/>
          </p:cNvCxnSpPr>
          <p:nvPr/>
        </p:nvCxnSpPr>
        <p:spPr bwMode="auto">
          <a:xfrm flipH="1">
            <a:off x="8839434" y="2034710"/>
            <a:ext cx="144729" cy="2640521"/>
          </a:xfrm>
          <a:prstGeom prst="bentConnector3">
            <a:avLst>
              <a:gd name="adj1" fmla="val -213407"/>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5" name="꺾인 연결선 54"/>
          <p:cNvCxnSpPr>
            <a:stCxn id="12" idx="2"/>
            <a:endCxn id="10" idx="2"/>
          </p:cNvCxnSpPr>
          <p:nvPr/>
        </p:nvCxnSpPr>
        <p:spPr bwMode="auto">
          <a:xfrm rot="5400000" flipH="1">
            <a:off x="5047047" y="1704736"/>
            <a:ext cx="141042" cy="6415681"/>
          </a:xfrm>
          <a:prstGeom prst="bentConnector3">
            <a:avLst>
              <a:gd name="adj1" fmla="val -128935"/>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7" name="직선 화살표 연결선 56"/>
          <p:cNvCxnSpPr>
            <a:stCxn id="10" idx="0"/>
            <a:endCxn id="3" idx="2"/>
          </p:cNvCxnSpPr>
          <p:nvPr/>
        </p:nvCxnSpPr>
        <p:spPr bwMode="auto">
          <a:xfrm flipV="1">
            <a:off x="1909728" y="3936504"/>
            <a:ext cx="7474" cy="289818"/>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5726517" y="1832222"/>
            <a:ext cx="344966" cy="214802"/>
          </a:xfrm>
          <a:prstGeom prst="rect">
            <a:avLst/>
          </a:prstGeom>
          <a:noFill/>
        </p:spPr>
        <p:txBody>
          <a:bodyPr wrap="none" rtlCol="0">
            <a:spAutoFit/>
          </a:bodyPr>
          <a:lstStyle/>
          <a:p>
            <a:r>
              <a:rPr lang="en-US" altLang="ko-KR" sz="796" b="1" dirty="0">
                <a:latin typeface="+mn-ea"/>
              </a:rPr>
              <a:t>NO</a:t>
            </a:r>
            <a:endParaRPr lang="ko-KR" altLang="en-US" sz="796" b="1" dirty="0">
              <a:latin typeface="+mn-ea"/>
            </a:endParaRPr>
          </a:p>
        </p:txBody>
      </p:sp>
      <p:sp>
        <p:nvSpPr>
          <p:cNvPr id="59" name="TextBox 58"/>
          <p:cNvSpPr txBox="1"/>
          <p:nvPr/>
        </p:nvSpPr>
        <p:spPr>
          <a:xfrm>
            <a:off x="6554688" y="3406104"/>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60" name="TextBox 59"/>
          <p:cNvSpPr txBox="1"/>
          <p:nvPr/>
        </p:nvSpPr>
        <p:spPr>
          <a:xfrm>
            <a:off x="5206846" y="2571937"/>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61" name="TextBox 60"/>
          <p:cNvSpPr txBox="1"/>
          <p:nvPr/>
        </p:nvSpPr>
        <p:spPr>
          <a:xfrm>
            <a:off x="6352230" y="2593548"/>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62" name="TextBox 61"/>
          <p:cNvSpPr txBox="1"/>
          <p:nvPr/>
        </p:nvSpPr>
        <p:spPr>
          <a:xfrm>
            <a:off x="7313530" y="1832222"/>
            <a:ext cx="344966" cy="214802"/>
          </a:xfrm>
          <a:prstGeom prst="rect">
            <a:avLst/>
          </a:prstGeom>
          <a:noFill/>
        </p:spPr>
        <p:txBody>
          <a:bodyPr wrap="none" rtlCol="0">
            <a:spAutoFit/>
          </a:bodyPr>
          <a:lstStyle/>
          <a:p>
            <a:r>
              <a:rPr lang="en-US" altLang="ko-KR" sz="796" b="1" dirty="0">
                <a:latin typeface="+mn-ea"/>
              </a:rPr>
              <a:t>NO</a:t>
            </a:r>
            <a:endParaRPr lang="ko-KR" altLang="en-US" sz="796" b="1" dirty="0">
              <a:latin typeface="+mn-ea"/>
            </a:endParaRPr>
          </a:p>
        </p:txBody>
      </p:sp>
      <p:sp>
        <p:nvSpPr>
          <p:cNvPr id="63" name="TextBox 62"/>
          <p:cNvSpPr txBox="1"/>
          <p:nvPr/>
        </p:nvSpPr>
        <p:spPr>
          <a:xfrm>
            <a:off x="8408956" y="2809068"/>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64" name="TextBox 63"/>
          <p:cNvSpPr txBox="1"/>
          <p:nvPr/>
        </p:nvSpPr>
        <p:spPr>
          <a:xfrm>
            <a:off x="8825495" y="4436254"/>
            <a:ext cx="553357" cy="214802"/>
          </a:xfrm>
          <a:prstGeom prst="rect">
            <a:avLst/>
          </a:prstGeom>
          <a:noFill/>
        </p:spPr>
        <p:txBody>
          <a:bodyPr wrap="none" rtlCol="0">
            <a:spAutoFit/>
          </a:bodyPr>
          <a:lstStyle/>
          <a:p>
            <a:r>
              <a:rPr lang="en-US" altLang="ko-KR" sz="796" b="1" dirty="0">
                <a:latin typeface="+mn-ea"/>
              </a:rPr>
              <a:t>NOTE 1</a:t>
            </a:r>
            <a:endParaRPr lang="ko-KR" altLang="en-US" sz="796" b="1" dirty="0">
              <a:latin typeface="+mn-ea"/>
            </a:endParaRPr>
          </a:p>
        </p:txBody>
      </p:sp>
      <p:sp>
        <p:nvSpPr>
          <p:cNvPr id="68" name="직사각형 67"/>
          <p:cNvSpPr/>
          <p:nvPr/>
        </p:nvSpPr>
        <p:spPr>
          <a:xfrm>
            <a:off x="1483079" y="6354764"/>
            <a:ext cx="7460412" cy="361637"/>
          </a:xfrm>
          <a:prstGeom prst="rect">
            <a:avLst/>
          </a:prstGeom>
        </p:spPr>
        <p:txBody>
          <a:bodyPr wrap="square">
            <a:spAutoFit/>
          </a:bodyPr>
          <a:lstStyle/>
          <a:p>
            <a:pPr algn="ctr"/>
            <a:r>
              <a:rPr lang="en-US" altLang="ko-KR" sz="875" b="1" dirty="0">
                <a:latin typeface="+mn-ea"/>
              </a:rPr>
              <a:t>This MSC.1/Circ.1657 </a:t>
            </a:r>
            <a:r>
              <a:rPr lang="en-US" altLang="ko-KR" sz="875" b="1" kern="0" dirty="0">
                <a:latin typeface="+mn-ea"/>
                <a:cs typeface="굴림" panose="020B0600000101010101" pitchFamily="50" charset="-127"/>
              </a:rPr>
              <a:t>supersedes COMSAR/Circ.25 as from 1 Jan 2024</a:t>
            </a:r>
            <a:endParaRPr lang="en-US" altLang="ko-KR" sz="875" b="1" dirty="0">
              <a:latin typeface="+mn-ea"/>
            </a:endParaRPr>
          </a:p>
          <a:p>
            <a:pPr algn="ctr"/>
            <a:r>
              <a:rPr lang="en-US" altLang="ko-KR" sz="875" b="1" dirty="0">
                <a:solidFill>
                  <a:srgbClr val="333333"/>
                </a:solidFill>
                <a:latin typeface="+mn-ea"/>
              </a:rPr>
              <a:t>Flow diagrams 1 and 2 are recommended to be displayed on ships’ bridges as A4 size posters</a:t>
            </a:r>
            <a:endParaRPr lang="ko-KR" altLang="en-US" sz="875" dirty="0">
              <a:latin typeface="+mn-ea"/>
            </a:endParaRPr>
          </a:p>
        </p:txBody>
      </p:sp>
      <p:sp>
        <p:nvSpPr>
          <p:cNvPr id="39" name="직사각형 38"/>
          <p:cNvSpPr/>
          <p:nvPr/>
        </p:nvSpPr>
        <p:spPr>
          <a:xfrm>
            <a:off x="-31626" y="21426"/>
            <a:ext cx="853971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15</a:t>
            </a:r>
            <a:r>
              <a:rPr lang="ko-KR" altLang="en-US" sz="2400" b="1" dirty="0" smtClean="0">
                <a:solidFill>
                  <a:schemeClr val="bg1"/>
                </a:solidFill>
                <a:latin typeface="+mn-ea"/>
                <a:ea typeface="+mn-ea"/>
              </a:rPr>
              <a:t>장 </a:t>
            </a:r>
            <a:r>
              <a:rPr lang="en-US" altLang="ko-KR" sz="2400" b="1" dirty="0">
                <a:solidFill>
                  <a:schemeClr val="bg1"/>
                </a:solidFill>
                <a:latin typeface="+mn-ea"/>
              </a:rPr>
              <a:t>Superseded MSC </a:t>
            </a:r>
            <a:r>
              <a:rPr lang="en-US" altLang="ko-KR" sz="2400" b="1" dirty="0" smtClean="0">
                <a:solidFill>
                  <a:schemeClr val="bg1"/>
                </a:solidFill>
                <a:latin typeface="+mn-ea"/>
              </a:rPr>
              <a:t>Circulars </a:t>
            </a:r>
            <a:r>
              <a:rPr lang="en-US" altLang="ko-KR" sz="2400" b="1" dirty="0">
                <a:solidFill>
                  <a:schemeClr val="bg1"/>
                </a:solidFill>
                <a:latin typeface="+mn-ea"/>
              </a:rPr>
              <a:t>as of January 1, </a:t>
            </a:r>
            <a:r>
              <a:rPr lang="en-US" altLang="ko-KR" sz="2400" b="1" dirty="0" smtClean="0">
                <a:solidFill>
                  <a:schemeClr val="bg1"/>
                </a:solidFill>
                <a:latin typeface="+mn-ea"/>
              </a:rPr>
              <a:t>2024</a:t>
            </a:r>
            <a:endParaRPr lang="ko-KR" altLang="en-US" sz="2400" b="1" dirty="0">
              <a:solidFill>
                <a:schemeClr val="bg1"/>
              </a:solidFill>
              <a:latin typeface="+mn-ea"/>
              <a:ea typeface="+mn-ea"/>
            </a:endParaRPr>
          </a:p>
        </p:txBody>
      </p:sp>
      <p:sp>
        <p:nvSpPr>
          <p:cNvPr id="9" name="슬라이드 번호 개체 틀 8"/>
          <p:cNvSpPr>
            <a:spLocks noGrp="1"/>
          </p:cNvSpPr>
          <p:nvPr>
            <p:ph type="sldNum" sz="quarter" idx="4"/>
          </p:nvPr>
        </p:nvSpPr>
        <p:spPr/>
        <p:txBody>
          <a:bodyPr/>
          <a:lstStyle/>
          <a:p>
            <a:fld id="{31095832-68CD-478A-AD98-E2BAD6DB9178}" type="slidenum">
              <a:rPr lang="ko-KR" altLang="en-US" smtClean="0"/>
              <a:pPr/>
              <a:t>128</a:t>
            </a:fld>
            <a:endParaRPr lang="ko-KR" altLang="en-US"/>
          </a:p>
        </p:txBody>
      </p:sp>
    </p:spTree>
    <p:extLst>
      <p:ext uri="{BB962C8B-B14F-4D97-AF65-F5344CB8AC3E}">
        <p14:creationId xmlns:p14="http://schemas.microsoft.com/office/powerpoint/2010/main" val="2845146377"/>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bwMode="auto">
          <a:xfrm>
            <a:off x="1612869" y="1710653"/>
            <a:ext cx="1202940" cy="801959"/>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HF DSC</a:t>
            </a:r>
          </a:p>
          <a:p>
            <a:pPr marL="454646" indent="-454646" algn="ctr" defTabSz="727433">
              <a:spcBef>
                <a:spcPct val="20000"/>
              </a:spcBef>
              <a:buClr>
                <a:schemeClr val="accent2"/>
              </a:buClr>
            </a:pPr>
            <a:r>
              <a:rPr lang="en-US" altLang="ko-KR" sz="796" b="1" dirty="0">
                <a:solidFill>
                  <a:schemeClr val="tx1"/>
                </a:solidFill>
                <a:latin typeface="+mn-ea"/>
              </a:rPr>
              <a:t>DISTRESS ALERT</a:t>
            </a:r>
          </a:p>
          <a:p>
            <a:pPr marL="454646" indent="-454646" algn="ctr" defTabSz="727433">
              <a:spcBef>
                <a:spcPct val="20000"/>
              </a:spcBef>
              <a:buClr>
                <a:schemeClr val="accent2"/>
              </a:buClr>
            </a:pPr>
            <a:r>
              <a:rPr lang="en-US" altLang="ko-KR" sz="796" b="1" dirty="0">
                <a:solidFill>
                  <a:schemeClr val="tx1"/>
                </a:solidFill>
                <a:latin typeface="+mn-ea"/>
              </a:rPr>
              <a:t>IS RECEIVED</a:t>
            </a:r>
            <a:endParaRPr lang="ko-KR" altLang="en-US" sz="796" b="1" dirty="0">
              <a:solidFill>
                <a:schemeClr val="tx1"/>
              </a:solidFill>
              <a:latin typeface="+mn-ea"/>
            </a:endParaRPr>
          </a:p>
        </p:txBody>
      </p:sp>
      <p:sp>
        <p:nvSpPr>
          <p:cNvPr id="3" name="직사각형 2"/>
          <p:cNvSpPr/>
          <p:nvPr/>
        </p:nvSpPr>
        <p:spPr bwMode="auto">
          <a:xfrm>
            <a:off x="3027829" y="1710654"/>
            <a:ext cx="1202940" cy="810137"/>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LISTEN ON</a:t>
            </a:r>
          </a:p>
          <a:p>
            <a:pPr marL="454646" indent="-454646" algn="ctr" defTabSz="727433">
              <a:spcBef>
                <a:spcPct val="20000"/>
              </a:spcBef>
              <a:buClr>
                <a:schemeClr val="accent2"/>
              </a:buClr>
            </a:pPr>
            <a:r>
              <a:rPr lang="en-US" altLang="ko-KR" sz="796" b="1" dirty="0">
                <a:solidFill>
                  <a:schemeClr val="tx1"/>
                </a:solidFill>
                <a:latin typeface="+mn-ea"/>
              </a:rPr>
              <a:t>ASSOCIATED</a:t>
            </a:r>
          </a:p>
          <a:p>
            <a:pPr marL="454646" indent="-454646" algn="ctr" defTabSz="727433">
              <a:spcBef>
                <a:spcPct val="20000"/>
              </a:spcBef>
              <a:buClr>
                <a:schemeClr val="accent2"/>
              </a:buClr>
            </a:pPr>
            <a:r>
              <a:rPr lang="en-US" altLang="ko-KR" sz="796" b="1" dirty="0">
                <a:solidFill>
                  <a:schemeClr val="tx1"/>
                </a:solidFill>
                <a:latin typeface="+mn-ea"/>
              </a:rPr>
              <a:t>RTF CHANNELS(S)</a:t>
            </a:r>
          </a:p>
          <a:p>
            <a:pPr marL="454646" indent="-454646" algn="ctr" defTabSz="727433">
              <a:spcBef>
                <a:spcPct val="20000"/>
              </a:spcBef>
              <a:buClr>
                <a:schemeClr val="accent2"/>
              </a:buClr>
            </a:pPr>
            <a:r>
              <a:rPr lang="en-US" altLang="ko-KR" sz="796" b="1" dirty="0">
                <a:solidFill>
                  <a:schemeClr val="tx1"/>
                </a:solidFill>
                <a:latin typeface="+mn-ea"/>
              </a:rPr>
              <a:t>FOR 5 MIN</a:t>
            </a:r>
            <a:endParaRPr lang="ko-KR" altLang="en-US" sz="796" b="1" dirty="0">
              <a:solidFill>
                <a:schemeClr val="tx1"/>
              </a:solidFill>
              <a:latin typeface="+mn-ea"/>
            </a:endParaRPr>
          </a:p>
        </p:txBody>
      </p:sp>
      <p:sp>
        <p:nvSpPr>
          <p:cNvPr id="4" name="다이아몬드 3"/>
          <p:cNvSpPr/>
          <p:nvPr/>
        </p:nvSpPr>
        <p:spPr bwMode="auto">
          <a:xfrm>
            <a:off x="6388603" y="1469922"/>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a:p>
        </p:txBody>
      </p:sp>
      <p:sp>
        <p:nvSpPr>
          <p:cNvPr id="5" name="다이아몬드 4"/>
          <p:cNvSpPr/>
          <p:nvPr/>
        </p:nvSpPr>
        <p:spPr bwMode="auto">
          <a:xfrm>
            <a:off x="4791352" y="1476591"/>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dirty="0"/>
          </a:p>
        </p:txBody>
      </p:sp>
      <p:sp>
        <p:nvSpPr>
          <p:cNvPr id="6" name="직사각형 5"/>
          <p:cNvSpPr/>
          <p:nvPr/>
        </p:nvSpPr>
        <p:spPr bwMode="auto">
          <a:xfrm>
            <a:off x="7918343" y="1710654"/>
            <a:ext cx="1270451" cy="780376"/>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TRNSMIT DISTRESS</a:t>
            </a:r>
          </a:p>
          <a:p>
            <a:pPr marL="454646" indent="-454646" algn="ctr" defTabSz="727433">
              <a:spcBef>
                <a:spcPct val="20000"/>
              </a:spcBef>
              <a:buClr>
                <a:schemeClr val="accent2"/>
              </a:buClr>
            </a:pPr>
            <a:r>
              <a:rPr lang="en-US" altLang="ko-KR" sz="796" b="1" dirty="0">
                <a:solidFill>
                  <a:schemeClr val="tx1"/>
                </a:solidFill>
                <a:latin typeface="+mn-ea"/>
              </a:rPr>
              <a:t>ALERT REPLAY ON HF</a:t>
            </a:r>
          </a:p>
          <a:p>
            <a:pPr marL="454646" indent="-454646" algn="ctr" defTabSz="727433">
              <a:spcBef>
                <a:spcPct val="20000"/>
              </a:spcBef>
              <a:buClr>
                <a:schemeClr val="accent2"/>
              </a:buClr>
            </a:pPr>
            <a:r>
              <a:rPr lang="en-US" altLang="ko-KR" sz="796" b="1" dirty="0">
                <a:solidFill>
                  <a:schemeClr val="tx1"/>
                </a:solidFill>
                <a:latin typeface="+mn-ea"/>
              </a:rPr>
              <a:t>TO COAST STATION</a:t>
            </a:r>
          </a:p>
          <a:p>
            <a:pPr marL="454646" indent="-454646" algn="ctr" defTabSz="727433">
              <a:spcBef>
                <a:spcPct val="20000"/>
              </a:spcBef>
              <a:buClr>
                <a:schemeClr val="accent2"/>
              </a:buClr>
            </a:pPr>
            <a:r>
              <a:rPr lang="en-US" altLang="ko-KR" sz="796" b="1" dirty="0">
                <a:solidFill>
                  <a:schemeClr val="tx1"/>
                </a:solidFill>
                <a:latin typeface="+mn-ea"/>
              </a:rPr>
              <a:t>AND INFORM RCC</a:t>
            </a:r>
            <a:endParaRPr lang="ko-KR" altLang="en-US" sz="796" b="1" dirty="0">
              <a:solidFill>
                <a:schemeClr val="tx1"/>
              </a:solidFill>
              <a:latin typeface="+mn-ea"/>
            </a:endParaRPr>
          </a:p>
        </p:txBody>
      </p:sp>
      <p:sp>
        <p:nvSpPr>
          <p:cNvPr id="7" name="다이아몬드 6"/>
          <p:cNvSpPr/>
          <p:nvPr/>
        </p:nvSpPr>
        <p:spPr bwMode="auto">
          <a:xfrm>
            <a:off x="5627477" y="3181227"/>
            <a:ext cx="1317506" cy="1260223"/>
          </a:xfrm>
          <a:prstGeom prst="diamond">
            <a:avLst/>
          </a:prstGeom>
          <a:solidFill>
            <a:srgbClr val="B5EFF5"/>
          </a:solidFill>
          <a:ln w="9525" cap="flat" cmpd="sng" algn="ctr">
            <a:solidFill>
              <a:schemeClr val="dk1"/>
            </a:solidFill>
            <a:prstDash val="solid"/>
            <a:round/>
            <a:headEnd type="none" w="med" len="med"/>
            <a:tailEnd type="none" w="med" len="med"/>
          </a:ln>
          <a:effectLst/>
        </p:spPr>
        <p:txBody>
          <a:bodyPr vert="horz" wrap="square" lIns="72741" tIns="36371" rIns="72741" bIns="36371" numCol="1" rtlCol="0" anchor="t" anchorCtr="0" compatLnSpc="1">
            <a:prstTxWarp prst="textNoShape">
              <a:avLst/>
            </a:prstTxWarp>
          </a:bodyPr>
          <a:lstStyle/>
          <a:p>
            <a:pPr marL="454646" indent="-454646" defTabSz="727433">
              <a:spcBef>
                <a:spcPct val="20000"/>
              </a:spcBef>
              <a:buClr>
                <a:schemeClr val="accent2"/>
              </a:buClr>
            </a:pPr>
            <a:endParaRPr lang="ko-KR" altLang="en-US" sz="1114"/>
          </a:p>
        </p:txBody>
      </p:sp>
      <p:sp>
        <p:nvSpPr>
          <p:cNvPr id="8" name="직사각형 7"/>
          <p:cNvSpPr/>
          <p:nvPr/>
        </p:nvSpPr>
        <p:spPr bwMode="auto">
          <a:xfrm>
            <a:off x="7918343" y="3421151"/>
            <a:ext cx="1270450" cy="780376"/>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CONTACT RCC VIA</a:t>
            </a:r>
          </a:p>
          <a:p>
            <a:pPr marL="454646" indent="-454646" algn="ctr" defTabSz="727433">
              <a:spcBef>
                <a:spcPct val="20000"/>
              </a:spcBef>
              <a:buClr>
                <a:schemeClr val="accent2"/>
              </a:buClr>
            </a:pPr>
            <a:r>
              <a:rPr lang="en-US" altLang="ko-KR" sz="796" b="1" dirty="0">
                <a:solidFill>
                  <a:schemeClr val="tx1"/>
                </a:solidFill>
                <a:latin typeface="+mn-ea"/>
              </a:rPr>
              <a:t>MOST EFFICIENT</a:t>
            </a:r>
          </a:p>
          <a:p>
            <a:pPr marL="454646" indent="-454646" algn="ctr" defTabSz="727433">
              <a:spcBef>
                <a:spcPct val="20000"/>
              </a:spcBef>
              <a:buClr>
                <a:schemeClr val="accent2"/>
              </a:buClr>
            </a:pPr>
            <a:r>
              <a:rPr lang="en-US" altLang="ko-KR" sz="796" b="1" dirty="0">
                <a:solidFill>
                  <a:schemeClr val="tx1"/>
                </a:solidFill>
                <a:latin typeface="+mn-ea"/>
              </a:rPr>
              <a:t>MEDIUM TO OFFER</a:t>
            </a:r>
          </a:p>
          <a:p>
            <a:pPr marL="454646" indent="-454646" algn="ctr" defTabSz="727433">
              <a:spcBef>
                <a:spcPct val="20000"/>
              </a:spcBef>
              <a:buClr>
                <a:schemeClr val="accent2"/>
              </a:buClr>
            </a:pPr>
            <a:r>
              <a:rPr lang="en-US" altLang="ko-KR" sz="796" b="1" dirty="0">
                <a:solidFill>
                  <a:schemeClr val="tx1"/>
                </a:solidFill>
                <a:latin typeface="+mn-ea"/>
              </a:rPr>
              <a:t>ASSISTANCE</a:t>
            </a:r>
            <a:endParaRPr lang="ko-KR" altLang="en-US" sz="796" b="1" dirty="0">
              <a:solidFill>
                <a:schemeClr val="tx1"/>
              </a:solidFill>
              <a:latin typeface="+mn-ea"/>
            </a:endParaRPr>
          </a:p>
        </p:txBody>
      </p:sp>
      <p:sp>
        <p:nvSpPr>
          <p:cNvPr id="9" name="직사각형 8"/>
          <p:cNvSpPr/>
          <p:nvPr/>
        </p:nvSpPr>
        <p:spPr bwMode="auto">
          <a:xfrm>
            <a:off x="4035282" y="3216275"/>
            <a:ext cx="1028048" cy="615734"/>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RESET</a:t>
            </a:r>
          </a:p>
          <a:p>
            <a:pPr marL="454646" indent="-454646" algn="ctr" defTabSz="727433">
              <a:spcBef>
                <a:spcPct val="20000"/>
              </a:spcBef>
              <a:buClr>
                <a:schemeClr val="accent2"/>
              </a:buClr>
            </a:pPr>
            <a:r>
              <a:rPr lang="en-US" altLang="ko-KR" sz="796" b="1" dirty="0">
                <a:solidFill>
                  <a:schemeClr val="tx1"/>
                </a:solidFill>
                <a:latin typeface="+mn-ea"/>
              </a:rPr>
              <a:t>SYSTEM</a:t>
            </a:r>
            <a:endParaRPr lang="ko-KR" altLang="en-US" sz="796" b="1" dirty="0">
              <a:solidFill>
                <a:schemeClr val="tx1"/>
              </a:solidFill>
              <a:latin typeface="+mn-ea"/>
            </a:endParaRPr>
          </a:p>
        </p:txBody>
      </p:sp>
      <p:sp>
        <p:nvSpPr>
          <p:cNvPr id="10" name="직사각형 9"/>
          <p:cNvSpPr/>
          <p:nvPr/>
        </p:nvSpPr>
        <p:spPr bwMode="auto">
          <a:xfrm>
            <a:off x="4035282" y="4073667"/>
            <a:ext cx="1028048" cy="615734"/>
          </a:xfrm>
          <a:prstGeom prst="rect">
            <a:avLst/>
          </a:prstGeom>
          <a:solidFill>
            <a:schemeClr val="accent2">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ENTER</a:t>
            </a:r>
          </a:p>
          <a:p>
            <a:pPr marL="454646" indent="-454646" algn="ctr" defTabSz="727433">
              <a:spcBef>
                <a:spcPct val="20000"/>
              </a:spcBef>
              <a:buClr>
                <a:schemeClr val="accent2"/>
              </a:buClr>
            </a:pPr>
            <a:r>
              <a:rPr lang="en-US" altLang="ko-KR" sz="796" b="1" dirty="0">
                <a:solidFill>
                  <a:schemeClr val="tx1"/>
                </a:solidFill>
                <a:latin typeface="+mn-ea"/>
              </a:rPr>
              <a:t>DETAILS</a:t>
            </a:r>
          </a:p>
          <a:p>
            <a:pPr marL="454646" indent="-454646" algn="ctr" defTabSz="727433">
              <a:spcBef>
                <a:spcPct val="20000"/>
              </a:spcBef>
              <a:buClr>
                <a:schemeClr val="accent2"/>
              </a:buClr>
            </a:pPr>
            <a:r>
              <a:rPr lang="en-US" altLang="ko-KR" sz="796" b="1" dirty="0">
                <a:solidFill>
                  <a:schemeClr val="tx1"/>
                </a:solidFill>
                <a:latin typeface="+mn-ea"/>
              </a:rPr>
              <a:t>IN LOG</a:t>
            </a:r>
            <a:endParaRPr lang="ko-KR" altLang="en-US" sz="796" b="1" dirty="0">
              <a:solidFill>
                <a:schemeClr val="tx1"/>
              </a:solidFill>
              <a:latin typeface="+mn-ea"/>
            </a:endParaRPr>
          </a:p>
        </p:txBody>
      </p:sp>
      <p:graphicFrame>
        <p:nvGraphicFramePr>
          <p:cNvPr id="11" name="표 10"/>
          <p:cNvGraphicFramePr>
            <a:graphicFrameLocks noGrp="1"/>
          </p:cNvGraphicFramePr>
          <p:nvPr>
            <p:extLst/>
          </p:nvPr>
        </p:nvGraphicFramePr>
        <p:xfrm>
          <a:off x="1613237" y="3171267"/>
          <a:ext cx="1962710" cy="1221188"/>
        </p:xfrm>
        <a:graphic>
          <a:graphicData uri="http://schemas.openxmlformats.org/drawingml/2006/table">
            <a:tbl>
              <a:tblPr firstRow="1" bandRow="1">
                <a:tableStyleId>{5C22544A-7EE6-4342-B048-85BDC9FD1C3A}</a:tableStyleId>
              </a:tblPr>
              <a:tblGrid>
                <a:gridCol w="981355">
                  <a:extLst>
                    <a:ext uri="{9D8B030D-6E8A-4147-A177-3AD203B41FA5}">
                      <a16:colId xmlns:a16="http://schemas.microsoft.com/office/drawing/2014/main" val="2570056394"/>
                    </a:ext>
                  </a:extLst>
                </a:gridCol>
                <a:gridCol w="981355">
                  <a:extLst>
                    <a:ext uri="{9D8B030D-6E8A-4147-A177-3AD203B41FA5}">
                      <a16:colId xmlns:a16="http://schemas.microsoft.com/office/drawing/2014/main" val="2180206787"/>
                    </a:ext>
                  </a:extLst>
                </a:gridCol>
              </a:tblGrid>
              <a:tr h="295006">
                <a:tc gridSpan="2">
                  <a:txBody>
                    <a:bodyPr/>
                    <a:lstStyle/>
                    <a:p>
                      <a:pPr algn="ctr" latinLnBrk="1"/>
                      <a:r>
                        <a:rPr lang="en-US" altLang="ko-KR" sz="800" b="1" dirty="0" smtClean="0">
                          <a:solidFill>
                            <a:schemeClr val="tx1"/>
                          </a:solidFill>
                          <a:latin typeface="+mn-ea"/>
                          <a:ea typeface="+mn-ea"/>
                        </a:rPr>
                        <a:t>HF DSC AND RTF CHANNELS (kHz)</a:t>
                      </a:r>
                      <a:endParaRPr lang="ko-KR" altLang="en-US" sz="800" b="1" dirty="0">
                        <a:solidFill>
                          <a:schemeClr val="tx1"/>
                        </a:solidFill>
                        <a:latin typeface="+mn-ea"/>
                        <a:ea typeface="+mn-ea"/>
                      </a:endParaRPr>
                    </a:p>
                  </a:txBody>
                  <a:tcPr marL="72741" marR="72741" marT="36371" marB="3637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001557"/>
                  </a:ext>
                </a:extLst>
              </a:tr>
              <a:tr h="921388">
                <a:tc>
                  <a:txBody>
                    <a:bodyPr/>
                    <a:lstStyle/>
                    <a:p>
                      <a:pPr algn="ctr" latinLnBrk="1"/>
                      <a:r>
                        <a:rPr lang="en-US" altLang="ko-KR" sz="800" b="1" dirty="0" smtClean="0">
                          <a:solidFill>
                            <a:schemeClr val="tx1"/>
                          </a:solidFill>
                          <a:latin typeface="+mn-ea"/>
                          <a:ea typeface="+mn-ea"/>
                        </a:rPr>
                        <a:t>DSC</a:t>
                      </a:r>
                    </a:p>
                    <a:p>
                      <a:pPr algn="ctr" latinLnBrk="1"/>
                      <a:endParaRPr lang="en-US" altLang="ko-KR" sz="800" b="1" dirty="0" smtClean="0">
                        <a:solidFill>
                          <a:schemeClr val="tx1"/>
                        </a:solidFill>
                        <a:latin typeface="+mn-ea"/>
                        <a:ea typeface="+mn-ea"/>
                      </a:endParaRPr>
                    </a:p>
                    <a:p>
                      <a:pPr algn="ctr" latinLnBrk="1"/>
                      <a:r>
                        <a:rPr lang="en-US" altLang="ko-KR" sz="800" b="1" dirty="0" smtClean="0">
                          <a:solidFill>
                            <a:schemeClr val="tx1"/>
                          </a:solidFill>
                          <a:latin typeface="+mn-ea"/>
                          <a:ea typeface="+mn-ea"/>
                        </a:rPr>
                        <a:t>4,207.5</a:t>
                      </a:r>
                    </a:p>
                    <a:p>
                      <a:pPr algn="ctr" latinLnBrk="1"/>
                      <a:r>
                        <a:rPr lang="en-US" altLang="ko-KR" sz="800" b="1" dirty="0" smtClean="0">
                          <a:solidFill>
                            <a:schemeClr val="tx1"/>
                          </a:solidFill>
                          <a:latin typeface="+mn-ea"/>
                          <a:ea typeface="+mn-ea"/>
                        </a:rPr>
                        <a:t>6,312.0</a:t>
                      </a:r>
                    </a:p>
                    <a:p>
                      <a:pPr algn="ctr" latinLnBrk="1"/>
                      <a:r>
                        <a:rPr lang="en-US" altLang="ko-KR" sz="800" b="1" dirty="0" smtClean="0">
                          <a:solidFill>
                            <a:schemeClr val="tx1"/>
                          </a:solidFill>
                          <a:latin typeface="+mn-ea"/>
                          <a:ea typeface="+mn-ea"/>
                        </a:rPr>
                        <a:t>8,414.5</a:t>
                      </a:r>
                    </a:p>
                    <a:p>
                      <a:pPr algn="ctr" latinLnBrk="1"/>
                      <a:r>
                        <a:rPr lang="en-US" altLang="ko-KR" sz="800" b="1" dirty="0" smtClean="0">
                          <a:solidFill>
                            <a:schemeClr val="tx1"/>
                          </a:solidFill>
                          <a:latin typeface="+mn-ea"/>
                          <a:ea typeface="+mn-ea"/>
                        </a:rPr>
                        <a:t>12,577.0</a:t>
                      </a:r>
                    </a:p>
                    <a:p>
                      <a:pPr algn="ctr" latinLnBrk="1"/>
                      <a:r>
                        <a:rPr lang="en-US" altLang="ko-KR" sz="800" b="1" dirty="0" smtClean="0">
                          <a:solidFill>
                            <a:schemeClr val="tx1"/>
                          </a:solidFill>
                          <a:latin typeface="+mn-ea"/>
                          <a:ea typeface="+mn-ea"/>
                        </a:rPr>
                        <a:t>16,804.5</a:t>
                      </a:r>
                      <a:endParaRPr lang="ko-KR" altLang="en-US" sz="800" b="1" dirty="0">
                        <a:solidFill>
                          <a:schemeClr val="tx1"/>
                        </a:solidFill>
                        <a:latin typeface="+mn-ea"/>
                        <a:ea typeface="+mn-ea"/>
                      </a:endParaRPr>
                    </a:p>
                  </a:txBody>
                  <a:tcPr marL="72741" marR="72741" marT="36371" marB="36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800" b="1" dirty="0" smtClean="0">
                          <a:solidFill>
                            <a:schemeClr val="tx1"/>
                          </a:solidFill>
                          <a:latin typeface="+mn-ea"/>
                          <a:ea typeface="+mn-ea"/>
                        </a:rPr>
                        <a:t>RTF</a:t>
                      </a:r>
                    </a:p>
                    <a:p>
                      <a:pPr algn="ctr" latinLnBrk="1"/>
                      <a:endParaRPr lang="en-US" altLang="ko-KR" sz="800" b="1" dirty="0" smtClean="0">
                        <a:solidFill>
                          <a:schemeClr val="tx1"/>
                        </a:solidFill>
                        <a:latin typeface="+mn-ea"/>
                        <a:ea typeface="+mn-ea"/>
                      </a:endParaRPr>
                    </a:p>
                    <a:p>
                      <a:pPr algn="ctr" latinLnBrk="1"/>
                      <a:r>
                        <a:rPr lang="en-US" altLang="ko-KR" sz="800" b="1" dirty="0" smtClean="0">
                          <a:solidFill>
                            <a:schemeClr val="tx1"/>
                          </a:solidFill>
                          <a:latin typeface="+mn-ea"/>
                          <a:ea typeface="+mn-ea"/>
                        </a:rPr>
                        <a:t>4,125.0</a:t>
                      </a:r>
                    </a:p>
                    <a:p>
                      <a:pPr algn="ctr" latinLnBrk="1"/>
                      <a:r>
                        <a:rPr lang="en-US" altLang="ko-KR" sz="800" b="1" dirty="0" smtClean="0">
                          <a:solidFill>
                            <a:schemeClr val="tx1"/>
                          </a:solidFill>
                          <a:latin typeface="+mn-ea"/>
                          <a:ea typeface="+mn-ea"/>
                        </a:rPr>
                        <a:t>6,215.0</a:t>
                      </a:r>
                    </a:p>
                    <a:p>
                      <a:pPr algn="ctr" latinLnBrk="1"/>
                      <a:r>
                        <a:rPr lang="en-US" altLang="ko-KR" sz="800" b="1" dirty="0" smtClean="0">
                          <a:solidFill>
                            <a:schemeClr val="tx1"/>
                          </a:solidFill>
                          <a:latin typeface="+mn-ea"/>
                          <a:ea typeface="+mn-ea"/>
                        </a:rPr>
                        <a:t>8,291.0</a:t>
                      </a:r>
                    </a:p>
                    <a:p>
                      <a:pPr algn="ctr" latinLnBrk="1"/>
                      <a:r>
                        <a:rPr lang="en-US" altLang="ko-KR" sz="800" b="1" dirty="0" smtClean="0">
                          <a:solidFill>
                            <a:schemeClr val="tx1"/>
                          </a:solidFill>
                          <a:latin typeface="+mn-ea"/>
                          <a:ea typeface="+mn-ea"/>
                        </a:rPr>
                        <a:t>12,290.0</a:t>
                      </a:r>
                    </a:p>
                    <a:p>
                      <a:pPr algn="ctr" latinLnBrk="1"/>
                      <a:r>
                        <a:rPr lang="en-US" altLang="ko-KR" sz="800" b="1" dirty="0" smtClean="0">
                          <a:solidFill>
                            <a:schemeClr val="tx1"/>
                          </a:solidFill>
                          <a:latin typeface="+mn-ea"/>
                          <a:ea typeface="+mn-ea"/>
                        </a:rPr>
                        <a:t>16,420,0</a:t>
                      </a:r>
                      <a:endParaRPr lang="ko-KR" altLang="en-US" sz="800" b="1" dirty="0">
                        <a:solidFill>
                          <a:schemeClr val="tx1"/>
                        </a:solidFill>
                        <a:latin typeface="+mn-ea"/>
                        <a:ea typeface="+mn-ea"/>
                      </a:endParaRPr>
                    </a:p>
                  </a:txBody>
                  <a:tcPr marL="72741" marR="72741" marT="36371" marB="3637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1492076"/>
                  </a:ext>
                </a:extLst>
              </a:tr>
            </a:tbl>
          </a:graphicData>
        </a:graphic>
      </p:graphicFrame>
      <p:sp>
        <p:nvSpPr>
          <p:cNvPr id="12" name="직사각형 11"/>
          <p:cNvSpPr/>
          <p:nvPr/>
        </p:nvSpPr>
        <p:spPr>
          <a:xfrm>
            <a:off x="1483079" y="6354764"/>
            <a:ext cx="7460412" cy="361637"/>
          </a:xfrm>
          <a:prstGeom prst="rect">
            <a:avLst/>
          </a:prstGeom>
        </p:spPr>
        <p:txBody>
          <a:bodyPr wrap="square">
            <a:spAutoFit/>
          </a:bodyPr>
          <a:lstStyle/>
          <a:p>
            <a:pPr algn="ctr"/>
            <a:r>
              <a:rPr lang="en-US" altLang="ko-KR" sz="875" b="1" dirty="0">
                <a:latin typeface="+mn-ea"/>
              </a:rPr>
              <a:t>This MSC.1/Circ.1657 </a:t>
            </a:r>
            <a:r>
              <a:rPr lang="en-US" altLang="ko-KR" sz="875" b="1" kern="0" dirty="0">
                <a:latin typeface="+mn-ea"/>
                <a:cs typeface="굴림" panose="020B0600000101010101" pitchFamily="50" charset="-127"/>
              </a:rPr>
              <a:t>supersedes COMSAR/Circ.25 as from 1 Jan 2024</a:t>
            </a:r>
            <a:endParaRPr lang="en-US" altLang="ko-KR" sz="875" b="1" dirty="0">
              <a:latin typeface="+mn-ea"/>
            </a:endParaRPr>
          </a:p>
          <a:p>
            <a:pPr algn="ctr"/>
            <a:r>
              <a:rPr lang="en-US" altLang="ko-KR" sz="875" b="1" dirty="0">
                <a:solidFill>
                  <a:srgbClr val="333333"/>
                </a:solidFill>
                <a:latin typeface="+mn-ea"/>
              </a:rPr>
              <a:t>Flow diagrams 1 and 2 are recommended to be displayed on ships’ bridges as A4 size posters</a:t>
            </a:r>
            <a:endParaRPr lang="ko-KR" altLang="en-US" sz="875" dirty="0">
              <a:latin typeface="+mn-ea"/>
            </a:endParaRPr>
          </a:p>
        </p:txBody>
      </p:sp>
      <p:sp>
        <p:nvSpPr>
          <p:cNvPr id="13" name="직사각형 12"/>
          <p:cNvSpPr/>
          <p:nvPr/>
        </p:nvSpPr>
        <p:spPr>
          <a:xfrm>
            <a:off x="1612869" y="948114"/>
            <a:ext cx="7689543" cy="459549"/>
          </a:xfrm>
          <a:prstGeom prst="rect">
            <a:avLst/>
          </a:prstGeom>
        </p:spPr>
        <p:txBody>
          <a:bodyPr wrap="square">
            <a:spAutoFit/>
          </a:bodyPr>
          <a:lstStyle/>
          <a:p>
            <a:pPr algn="ctr"/>
            <a:r>
              <a:rPr lang="en-US" altLang="ko-KR" sz="954" b="1" dirty="0">
                <a:solidFill>
                  <a:srgbClr val="333333"/>
                </a:solidFill>
                <a:latin typeface="+mn-ea"/>
              </a:rPr>
              <a:t>FLOW DIAGRAM 2</a:t>
            </a:r>
            <a:br>
              <a:rPr lang="en-US" altLang="ko-KR" sz="954" b="1" dirty="0">
                <a:solidFill>
                  <a:srgbClr val="333333"/>
                </a:solidFill>
                <a:latin typeface="+mn-ea"/>
              </a:rPr>
            </a:br>
            <a:r>
              <a:rPr lang="en-US" altLang="ko-KR" sz="1432" b="1" dirty="0">
                <a:solidFill>
                  <a:srgbClr val="333333"/>
                </a:solidFill>
                <a:latin typeface="+mn-ea"/>
              </a:rPr>
              <a:t>ACTIONS BY SHIPS UPON RECEPTIONOF A HF DSC DISTRESS ALERT</a:t>
            </a:r>
            <a:endParaRPr lang="ko-KR" altLang="en-US" sz="1432" dirty="0">
              <a:latin typeface="+mn-ea"/>
            </a:endParaRPr>
          </a:p>
        </p:txBody>
      </p:sp>
      <p:sp>
        <p:nvSpPr>
          <p:cNvPr id="14" name="직사각형 13"/>
          <p:cNvSpPr/>
          <p:nvPr/>
        </p:nvSpPr>
        <p:spPr bwMode="auto">
          <a:xfrm>
            <a:off x="4848635" y="1648239"/>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THE ALERT</a:t>
            </a:r>
          </a:p>
          <a:p>
            <a:pPr marL="454646" indent="-454646" algn="ctr" defTabSz="727433">
              <a:spcBef>
                <a:spcPct val="20000"/>
              </a:spcBef>
              <a:buClr>
                <a:schemeClr val="accent2"/>
              </a:buClr>
            </a:pPr>
            <a:r>
              <a:rPr lang="en-US" altLang="ko-KR" sz="796" b="1" dirty="0">
                <a:solidFill>
                  <a:schemeClr val="tx1"/>
                </a:solidFill>
                <a:latin typeface="+mn-ea"/>
              </a:rPr>
              <a:t>ACKNOWLEDGED</a:t>
            </a:r>
          </a:p>
          <a:p>
            <a:pPr marL="454646" indent="-454646" algn="ctr" defTabSz="727433">
              <a:spcBef>
                <a:spcPct val="20000"/>
              </a:spcBef>
              <a:buClr>
                <a:schemeClr val="accent2"/>
              </a:buClr>
            </a:pPr>
            <a:r>
              <a:rPr lang="en-US" altLang="ko-KR" sz="796" b="1" dirty="0">
                <a:solidFill>
                  <a:schemeClr val="tx1"/>
                </a:solidFill>
                <a:latin typeface="+mn-ea"/>
              </a:rPr>
              <a:t>OR REPLAYED BY</a:t>
            </a:r>
          </a:p>
          <a:p>
            <a:pPr marL="454646" indent="-454646" algn="ctr" defTabSz="727433">
              <a:spcBef>
                <a:spcPct val="20000"/>
              </a:spcBef>
              <a:buClr>
                <a:schemeClr val="accent2"/>
              </a:buClr>
            </a:pPr>
            <a:r>
              <a:rPr lang="en-US" altLang="ko-KR" sz="796" b="1" dirty="0">
                <a:solidFill>
                  <a:schemeClr val="tx1"/>
                </a:solidFill>
                <a:latin typeface="+mn-ea"/>
              </a:rPr>
              <a:t>CS AND/OR</a:t>
            </a:r>
          </a:p>
          <a:p>
            <a:pPr marL="454646" indent="-454646" algn="ctr" defTabSz="727433">
              <a:spcBef>
                <a:spcPct val="20000"/>
              </a:spcBef>
              <a:buClr>
                <a:schemeClr val="accent2"/>
              </a:buClr>
            </a:pPr>
            <a:r>
              <a:rPr lang="en-US" altLang="ko-KR" sz="796" b="1" dirty="0">
                <a:solidFill>
                  <a:schemeClr val="tx1"/>
                </a:solidFill>
                <a:latin typeface="+mn-ea"/>
              </a:rPr>
              <a:t>RCC?</a:t>
            </a:r>
            <a:endParaRPr lang="ko-KR" altLang="en-US" sz="796" b="1" dirty="0">
              <a:solidFill>
                <a:schemeClr val="tx1"/>
              </a:solidFill>
              <a:latin typeface="+mn-ea"/>
            </a:endParaRPr>
          </a:p>
        </p:txBody>
      </p:sp>
      <p:sp>
        <p:nvSpPr>
          <p:cNvPr id="15" name="직사각형 14"/>
          <p:cNvSpPr/>
          <p:nvPr/>
        </p:nvSpPr>
        <p:spPr bwMode="auto">
          <a:xfrm>
            <a:off x="6445886" y="1602931"/>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DISTRESS</a:t>
            </a:r>
          </a:p>
          <a:p>
            <a:pPr marL="454646" indent="-454646" algn="ctr" defTabSz="727433">
              <a:spcBef>
                <a:spcPct val="20000"/>
              </a:spcBef>
              <a:buClr>
                <a:schemeClr val="accent2"/>
              </a:buClr>
            </a:pPr>
            <a:r>
              <a:rPr lang="en-US" altLang="ko-KR" sz="796" b="1" dirty="0">
                <a:solidFill>
                  <a:schemeClr val="tx1"/>
                </a:solidFill>
                <a:latin typeface="+mn-ea"/>
              </a:rPr>
              <a:t>COMMUNICATION</a:t>
            </a:r>
          </a:p>
          <a:p>
            <a:pPr marL="454646" indent="-454646" algn="ctr" defTabSz="727433">
              <a:spcBef>
                <a:spcPct val="20000"/>
              </a:spcBef>
              <a:buClr>
                <a:schemeClr val="accent2"/>
              </a:buClr>
            </a:pPr>
            <a:r>
              <a:rPr lang="en-US" altLang="ko-KR" sz="796" b="1" dirty="0">
                <a:solidFill>
                  <a:schemeClr val="tx1"/>
                </a:solidFill>
                <a:latin typeface="+mn-ea"/>
              </a:rPr>
              <a:t>IN PROGRESS ON</a:t>
            </a:r>
          </a:p>
          <a:p>
            <a:pPr marL="454646" indent="-454646" algn="ctr" defTabSz="727433">
              <a:spcBef>
                <a:spcPct val="20000"/>
              </a:spcBef>
              <a:buClr>
                <a:schemeClr val="accent2"/>
              </a:buClr>
            </a:pPr>
            <a:r>
              <a:rPr lang="en-US" altLang="ko-KR" sz="796" b="1" dirty="0">
                <a:solidFill>
                  <a:schemeClr val="tx1"/>
                </a:solidFill>
                <a:latin typeface="+mn-ea"/>
              </a:rPr>
              <a:t>ASSOCIATED RTF</a:t>
            </a:r>
          </a:p>
          <a:p>
            <a:pPr marL="454646" indent="-454646" algn="ctr" defTabSz="727433">
              <a:spcBef>
                <a:spcPct val="20000"/>
              </a:spcBef>
              <a:buClr>
                <a:schemeClr val="accent2"/>
              </a:buClr>
            </a:pPr>
            <a:r>
              <a:rPr lang="en-US" altLang="ko-KR" sz="796" b="1" dirty="0">
                <a:solidFill>
                  <a:schemeClr val="tx1"/>
                </a:solidFill>
                <a:latin typeface="+mn-ea"/>
              </a:rPr>
              <a:t>CHANNEL(S)?</a:t>
            </a:r>
            <a:endParaRPr lang="ko-KR" altLang="en-US" sz="796" b="1" dirty="0">
              <a:solidFill>
                <a:schemeClr val="tx1"/>
              </a:solidFill>
              <a:latin typeface="+mn-ea"/>
            </a:endParaRPr>
          </a:p>
        </p:txBody>
      </p:sp>
      <p:sp>
        <p:nvSpPr>
          <p:cNvPr id="17" name="직사각형 16"/>
          <p:cNvSpPr/>
          <p:nvPr/>
        </p:nvSpPr>
        <p:spPr bwMode="auto">
          <a:xfrm>
            <a:off x="5684760" y="3389613"/>
            <a:ext cx="1202940" cy="810137"/>
          </a:xfrm>
          <a:prstGeom prst="rect">
            <a:avLst/>
          </a:prstGeom>
          <a:noFill/>
          <a:ln w="9525">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741" tIns="36371" rIns="72741" bIns="36371" numCol="1" rtlCol="0" anchor="ctr" anchorCtr="0" compatLnSpc="1">
            <a:prstTxWarp prst="textNoShape">
              <a:avLst/>
            </a:prstTxWarp>
          </a:bodyPr>
          <a:lstStyle/>
          <a:p>
            <a:pPr marL="454646" indent="-454646" algn="ctr" defTabSz="727433">
              <a:spcBef>
                <a:spcPct val="20000"/>
              </a:spcBef>
              <a:buClr>
                <a:schemeClr val="accent2"/>
              </a:buClr>
            </a:pPr>
            <a:r>
              <a:rPr lang="en-US" altLang="ko-KR" sz="796" b="1" dirty="0">
                <a:solidFill>
                  <a:schemeClr val="tx1"/>
                </a:solidFill>
                <a:latin typeface="+mn-ea"/>
              </a:rPr>
              <a:t>IS</a:t>
            </a:r>
          </a:p>
          <a:p>
            <a:pPr marL="454646" indent="-454646" algn="ctr" defTabSz="727433">
              <a:spcBef>
                <a:spcPct val="20000"/>
              </a:spcBef>
              <a:buClr>
                <a:schemeClr val="accent2"/>
              </a:buClr>
            </a:pPr>
            <a:r>
              <a:rPr lang="en-US" altLang="ko-KR" sz="796" b="1" dirty="0">
                <a:solidFill>
                  <a:schemeClr val="tx1"/>
                </a:solidFill>
                <a:latin typeface="+mn-ea"/>
              </a:rPr>
              <a:t>OWN VESSEL</a:t>
            </a:r>
          </a:p>
          <a:p>
            <a:pPr marL="454646" indent="-454646" algn="ctr" defTabSz="727433">
              <a:spcBef>
                <a:spcPct val="20000"/>
              </a:spcBef>
              <a:buClr>
                <a:schemeClr val="accent2"/>
              </a:buClr>
            </a:pPr>
            <a:r>
              <a:rPr lang="en-US" altLang="ko-KR" sz="796" b="1" dirty="0">
                <a:solidFill>
                  <a:schemeClr val="tx1"/>
                </a:solidFill>
                <a:latin typeface="+mn-ea"/>
              </a:rPr>
              <a:t>ABLE TO</a:t>
            </a:r>
          </a:p>
          <a:p>
            <a:pPr marL="454646" indent="-454646" algn="ctr" defTabSz="727433">
              <a:spcBef>
                <a:spcPct val="20000"/>
              </a:spcBef>
              <a:buClr>
                <a:schemeClr val="accent2"/>
              </a:buClr>
            </a:pPr>
            <a:r>
              <a:rPr lang="en-US" altLang="ko-KR" sz="796" b="1" dirty="0">
                <a:solidFill>
                  <a:schemeClr val="tx1"/>
                </a:solidFill>
                <a:latin typeface="+mn-ea"/>
              </a:rPr>
              <a:t>ASSIST?</a:t>
            </a:r>
            <a:endParaRPr lang="ko-KR" altLang="en-US" sz="796" b="1" dirty="0">
              <a:solidFill>
                <a:schemeClr val="tx1"/>
              </a:solidFill>
              <a:latin typeface="+mn-ea"/>
            </a:endParaRPr>
          </a:p>
        </p:txBody>
      </p:sp>
      <p:cxnSp>
        <p:nvCxnSpPr>
          <p:cNvPr id="19" name="직선 화살표 연결선 18"/>
          <p:cNvCxnSpPr>
            <a:stCxn id="2" idx="3"/>
            <a:endCxn id="3" idx="1"/>
          </p:cNvCxnSpPr>
          <p:nvPr/>
        </p:nvCxnSpPr>
        <p:spPr bwMode="auto">
          <a:xfrm>
            <a:off x="2815809" y="2111633"/>
            <a:ext cx="212019" cy="409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1" name="직선 화살표 연결선 20"/>
          <p:cNvCxnSpPr>
            <a:stCxn id="3" idx="3"/>
            <a:endCxn id="5" idx="1"/>
          </p:cNvCxnSpPr>
          <p:nvPr/>
        </p:nvCxnSpPr>
        <p:spPr bwMode="auto">
          <a:xfrm flipV="1">
            <a:off x="4230769" y="2106704"/>
            <a:ext cx="560583" cy="9019"/>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9" name="직선 화살표 연결선 28"/>
          <p:cNvCxnSpPr>
            <a:stCxn id="5" idx="3"/>
          </p:cNvCxnSpPr>
          <p:nvPr/>
        </p:nvCxnSpPr>
        <p:spPr bwMode="auto">
          <a:xfrm flipV="1">
            <a:off x="6108858" y="2100033"/>
            <a:ext cx="279745" cy="6669"/>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1" name="직선 화살표 연결선 30"/>
          <p:cNvCxnSpPr>
            <a:stCxn id="4" idx="3"/>
            <a:endCxn id="6" idx="1"/>
          </p:cNvCxnSpPr>
          <p:nvPr/>
        </p:nvCxnSpPr>
        <p:spPr bwMode="auto">
          <a:xfrm>
            <a:off x="7706109" y="2100033"/>
            <a:ext cx="212233" cy="809"/>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4" name="꺾인 연결선 33"/>
          <p:cNvCxnSpPr>
            <a:stCxn id="5" idx="2"/>
            <a:endCxn id="4" idx="2"/>
          </p:cNvCxnSpPr>
          <p:nvPr/>
        </p:nvCxnSpPr>
        <p:spPr bwMode="auto">
          <a:xfrm rot="5400000" flipH="1" flipV="1">
            <a:off x="6245396" y="1934854"/>
            <a:ext cx="6669" cy="1597251"/>
          </a:xfrm>
          <a:prstGeom prst="bentConnector3">
            <a:avLst>
              <a:gd name="adj1" fmla="val -2726622"/>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직선 화살표 연결선 35"/>
          <p:cNvCxnSpPr>
            <a:endCxn id="7" idx="0"/>
          </p:cNvCxnSpPr>
          <p:nvPr/>
        </p:nvCxnSpPr>
        <p:spPr bwMode="auto">
          <a:xfrm>
            <a:off x="6280304" y="2907089"/>
            <a:ext cx="5926" cy="274138"/>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직선 화살표 연결선 41"/>
          <p:cNvCxnSpPr>
            <a:stCxn id="7" idx="3"/>
            <a:endCxn id="8" idx="1"/>
          </p:cNvCxnSpPr>
          <p:nvPr/>
        </p:nvCxnSpPr>
        <p:spPr bwMode="auto">
          <a:xfrm>
            <a:off x="6944983" y="3811339"/>
            <a:ext cx="973360" cy="0"/>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꺾인 연결선 45"/>
          <p:cNvCxnSpPr>
            <a:stCxn id="6" idx="3"/>
            <a:endCxn id="10" idx="2"/>
          </p:cNvCxnSpPr>
          <p:nvPr/>
        </p:nvCxnSpPr>
        <p:spPr bwMode="auto">
          <a:xfrm flipH="1">
            <a:off x="4549305" y="2100842"/>
            <a:ext cx="4639488" cy="2588559"/>
          </a:xfrm>
          <a:prstGeom prst="bentConnector4">
            <a:avLst>
              <a:gd name="adj1" fmla="val -3920"/>
              <a:gd name="adj2" fmla="val 107025"/>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9" name="직선 화살표 연결선 48"/>
          <p:cNvCxnSpPr>
            <a:stCxn id="10" idx="0"/>
            <a:endCxn id="9" idx="2"/>
          </p:cNvCxnSpPr>
          <p:nvPr/>
        </p:nvCxnSpPr>
        <p:spPr bwMode="auto">
          <a:xfrm flipV="1">
            <a:off x="4549305" y="3832009"/>
            <a:ext cx="0" cy="241658"/>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sp>
        <p:nvSpPr>
          <p:cNvPr id="53" name="TextBox 52"/>
          <p:cNvSpPr txBox="1"/>
          <p:nvPr/>
        </p:nvSpPr>
        <p:spPr>
          <a:xfrm>
            <a:off x="6077322" y="1903760"/>
            <a:ext cx="344966" cy="214802"/>
          </a:xfrm>
          <a:prstGeom prst="rect">
            <a:avLst/>
          </a:prstGeom>
          <a:noFill/>
        </p:spPr>
        <p:txBody>
          <a:bodyPr wrap="none" rtlCol="0">
            <a:spAutoFit/>
          </a:bodyPr>
          <a:lstStyle/>
          <a:p>
            <a:r>
              <a:rPr lang="en-US" altLang="ko-KR" sz="796" b="1" dirty="0">
                <a:latin typeface="+mn-ea"/>
              </a:rPr>
              <a:t>NO</a:t>
            </a:r>
            <a:endParaRPr lang="ko-KR" altLang="en-US" sz="796" b="1" dirty="0">
              <a:latin typeface="+mn-ea"/>
            </a:endParaRPr>
          </a:p>
        </p:txBody>
      </p:sp>
      <p:sp>
        <p:nvSpPr>
          <p:cNvPr id="54" name="TextBox 53"/>
          <p:cNvSpPr txBox="1"/>
          <p:nvPr/>
        </p:nvSpPr>
        <p:spPr>
          <a:xfrm>
            <a:off x="5504240" y="2692813"/>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55" name="TextBox 54"/>
          <p:cNvSpPr txBox="1"/>
          <p:nvPr/>
        </p:nvSpPr>
        <p:spPr>
          <a:xfrm>
            <a:off x="6660943" y="2692813"/>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56" name="TextBox 55"/>
          <p:cNvSpPr txBox="1"/>
          <p:nvPr/>
        </p:nvSpPr>
        <p:spPr>
          <a:xfrm>
            <a:off x="6867993" y="3623234"/>
            <a:ext cx="359394" cy="214802"/>
          </a:xfrm>
          <a:prstGeom prst="rect">
            <a:avLst/>
          </a:prstGeom>
          <a:noFill/>
        </p:spPr>
        <p:txBody>
          <a:bodyPr wrap="none" rtlCol="0">
            <a:spAutoFit/>
          </a:bodyPr>
          <a:lstStyle/>
          <a:p>
            <a:r>
              <a:rPr lang="en-US" altLang="ko-KR" sz="796" b="1" dirty="0">
                <a:latin typeface="+mn-ea"/>
              </a:rPr>
              <a:t>YES</a:t>
            </a:r>
            <a:endParaRPr lang="ko-KR" altLang="en-US" sz="796" b="1" dirty="0">
              <a:latin typeface="+mn-ea"/>
            </a:endParaRPr>
          </a:p>
        </p:txBody>
      </p:sp>
      <p:sp>
        <p:nvSpPr>
          <p:cNvPr id="57" name="TextBox 56"/>
          <p:cNvSpPr txBox="1"/>
          <p:nvPr/>
        </p:nvSpPr>
        <p:spPr>
          <a:xfrm>
            <a:off x="6286229" y="4449034"/>
            <a:ext cx="344966" cy="214802"/>
          </a:xfrm>
          <a:prstGeom prst="rect">
            <a:avLst/>
          </a:prstGeom>
          <a:noFill/>
        </p:spPr>
        <p:txBody>
          <a:bodyPr wrap="none" rtlCol="0">
            <a:spAutoFit/>
          </a:bodyPr>
          <a:lstStyle/>
          <a:p>
            <a:r>
              <a:rPr lang="en-US" altLang="ko-KR" sz="796" b="1" dirty="0">
                <a:latin typeface="+mn-ea"/>
              </a:rPr>
              <a:t>NO</a:t>
            </a:r>
            <a:endParaRPr lang="ko-KR" altLang="en-US" sz="796" b="1" dirty="0">
              <a:latin typeface="+mn-ea"/>
            </a:endParaRPr>
          </a:p>
        </p:txBody>
      </p:sp>
      <p:cxnSp>
        <p:nvCxnSpPr>
          <p:cNvPr id="59" name="직선 화살표 연결선 58"/>
          <p:cNvCxnSpPr/>
          <p:nvPr/>
        </p:nvCxnSpPr>
        <p:spPr bwMode="auto">
          <a:xfrm>
            <a:off x="6286230" y="4464365"/>
            <a:ext cx="0" cy="385247"/>
          </a:xfrm>
          <a:prstGeom prst="straightConnector1">
            <a:avLst/>
          </a:prstGeom>
          <a:ln w="19050">
            <a:headEnd type="none" w="med" len="med"/>
            <a:tailEnd type="triangle"/>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a:off x="7648825" y="1897388"/>
            <a:ext cx="344966" cy="214802"/>
          </a:xfrm>
          <a:prstGeom prst="rect">
            <a:avLst/>
          </a:prstGeom>
          <a:noFill/>
        </p:spPr>
        <p:txBody>
          <a:bodyPr wrap="none" rtlCol="0">
            <a:spAutoFit/>
          </a:bodyPr>
          <a:lstStyle/>
          <a:p>
            <a:r>
              <a:rPr lang="en-US" altLang="ko-KR" sz="796" b="1" dirty="0">
                <a:latin typeface="+mn-ea"/>
              </a:rPr>
              <a:t>NO</a:t>
            </a:r>
            <a:endParaRPr lang="ko-KR" altLang="en-US" sz="796" b="1" dirty="0">
              <a:latin typeface="+mn-ea"/>
            </a:endParaRPr>
          </a:p>
        </p:txBody>
      </p:sp>
      <p:sp>
        <p:nvSpPr>
          <p:cNvPr id="64" name="직사각형 63"/>
          <p:cNvSpPr/>
          <p:nvPr/>
        </p:nvSpPr>
        <p:spPr>
          <a:xfrm>
            <a:off x="1496463" y="5058579"/>
            <a:ext cx="7863472" cy="1083758"/>
          </a:xfrm>
          <a:prstGeom prst="rect">
            <a:avLst/>
          </a:prstGeom>
        </p:spPr>
        <p:txBody>
          <a:bodyPr wrap="square">
            <a:spAutoFit/>
          </a:bodyPr>
          <a:lstStyle/>
          <a:p>
            <a:r>
              <a:rPr lang="en-US" altLang="ko-KR" sz="716" b="1" dirty="0">
                <a:solidFill>
                  <a:srgbClr val="333333"/>
                </a:solidFill>
                <a:latin typeface="+mn-ea"/>
              </a:rPr>
              <a:t>REMARKS:</a:t>
            </a:r>
          </a:p>
          <a:p>
            <a:r>
              <a:rPr lang="en-US" altLang="ko-KR" sz="716" b="1" dirty="0">
                <a:latin typeface="+mn-ea"/>
              </a:rPr>
              <a:t>NOTE 1:  If it is clear the ship or persons in distress are not in the vicinity and/or other crafts are better placed to assist, superfluous communications which could interfere</a:t>
            </a:r>
          </a:p>
          <a:p>
            <a:r>
              <a:rPr lang="en-US" altLang="ko-KR" sz="716" b="1" dirty="0">
                <a:latin typeface="+mn-ea"/>
              </a:rPr>
              <a:t>             with search and rescue activities are to be avoided. Details should be recorded in the appropriate logbook. </a:t>
            </a:r>
            <a:br>
              <a:rPr lang="en-US" altLang="ko-KR" sz="716" b="1" dirty="0">
                <a:latin typeface="+mn-ea"/>
              </a:rPr>
            </a:br>
            <a:endParaRPr lang="en-US" altLang="ko-KR" sz="716" b="1" dirty="0">
              <a:latin typeface="+mn-ea"/>
            </a:endParaRPr>
          </a:p>
          <a:p>
            <a:r>
              <a:rPr lang="en-US" altLang="ko-KR" sz="716" b="1" dirty="0">
                <a:latin typeface="+mn-ea"/>
              </a:rPr>
              <a:t>NOTE 2:  The ship should establish communications with the station controlling the distress as directed and render such assistance as required and appropriate. </a:t>
            </a:r>
            <a:br>
              <a:rPr lang="en-US" altLang="ko-KR" sz="716" b="1" dirty="0">
                <a:latin typeface="+mn-ea"/>
              </a:rPr>
            </a:br>
            <a:endParaRPr lang="en-US" altLang="ko-KR" sz="716" b="1" dirty="0">
              <a:latin typeface="+mn-ea"/>
            </a:endParaRPr>
          </a:p>
          <a:p>
            <a:r>
              <a:rPr lang="en-US" altLang="ko-KR" sz="716" b="1" dirty="0">
                <a:latin typeface="+mn-ea"/>
              </a:rPr>
              <a:t>NOTE 3:  Distress alert relays should be initiated manually</a:t>
            </a:r>
          </a:p>
          <a:p>
            <a:endParaRPr lang="en-US" altLang="ko-KR" sz="716" b="1" dirty="0">
              <a:latin typeface="+mn-ea"/>
            </a:endParaRPr>
          </a:p>
          <a:p>
            <a:pPr algn="ctr"/>
            <a:r>
              <a:rPr lang="en-US" altLang="ko-KR" sz="716" b="1" dirty="0">
                <a:latin typeface="+mn-ea"/>
              </a:rPr>
              <a:t>CS = Coastal Station RCC = Rescue Coordination Centre</a:t>
            </a:r>
            <a:endParaRPr lang="ko-KR" altLang="en-US" sz="716" b="1" dirty="0">
              <a:latin typeface="+mn-ea"/>
            </a:endParaRPr>
          </a:p>
        </p:txBody>
      </p:sp>
      <p:sp>
        <p:nvSpPr>
          <p:cNvPr id="65" name="직사각형 64"/>
          <p:cNvSpPr/>
          <p:nvPr/>
        </p:nvSpPr>
        <p:spPr>
          <a:xfrm>
            <a:off x="1165051" y="913039"/>
            <a:ext cx="1220206" cy="361637"/>
          </a:xfrm>
          <a:prstGeom prst="rect">
            <a:avLst/>
          </a:prstGeom>
        </p:spPr>
        <p:txBody>
          <a:bodyPr wrap="none">
            <a:spAutoFit/>
          </a:bodyPr>
          <a:lstStyle/>
          <a:p>
            <a:r>
              <a:rPr lang="en-US" altLang="ko-KR" sz="875" b="1" dirty="0">
                <a:latin typeface="+mn-ea"/>
              </a:rPr>
              <a:t>MSC.1/Circ.1657 </a:t>
            </a:r>
          </a:p>
          <a:p>
            <a:r>
              <a:rPr lang="en-US" altLang="ko-KR" sz="875" b="1" dirty="0">
                <a:latin typeface="+mn-ea"/>
              </a:rPr>
              <a:t>28 November 2022</a:t>
            </a:r>
            <a:endParaRPr lang="ko-KR" altLang="en-US" sz="875" b="1" dirty="0">
              <a:latin typeface="+mn-ea"/>
            </a:endParaRPr>
          </a:p>
        </p:txBody>
      </p:sp>
      <p:sp>
        <p:nvSpPr>
          <p:cNvPr id="35" name="직사각형 34"/>
          <p:cNvSpPr/>
          <p:nvPr/>
        </p:nvSpPr>
        <p:spPr>
          <a:xfrm>
            <a:off x="-31626" y="21426"/>
            <a:ext cx="853971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15</a:t>
            </a:r>
            <a:r>
              <a:rPr lang="ko-KR" altLang="en-US" sz="2400" b="1" dirty="0" smtClean="0">
                <a:solidFill>
                  <a:schemeClr val="bg1"/>
                </a:solidFill>
                <a:latin typeface="+mn-ea"/>
                <a:ea typeface="+mn-ea"/>
              </a:rPr>
              <a:t>장 </a:t>
            </a:r>
            <a:r>
              <a:rPr lang="en-US" altLang="ko-KR" sz="2400" b="1" dirty="0">
                <a:solidFill>
                  <a:schemeClr val="bg1"/>
                </a:solidFill>
                <a:latin typeface="+mn-ea"/>
              </a:rPr>
              <a:t>Superseded MSC </a:t>
            </a:r>
            <a:r>
              <a:rPr lang="en-US" altLang="ko-KR" sz="2400" b="1" dirty="0" smtClean="0">
                <a:solidFill>
                  <a:schemeClr val="bg1"/>
                </a:solidFill>
                <a:latin typeface="+mn-ea"/>
              </a:rPr>
              <a:t>Circulars </a:t>
            </a:r>
            <a:r>
              <a:rPr lang="en-US" altLang="ko-KR" sz="2400" b="1" dirty="0">
                <a:solidFill>
                  <a:schemeClr val="bg1"/>
                </a:solidFill>
                <a:latin typeface="+mn-ea"/>
              </a:rPr>
              <a:t>as of January 1, </a:t>
            </a:r>
            <a:r>
              <a:rPr lang="en-US" altLang="ko-KR" sz="2400" b="1" dirty="0" smtClean="0">
                <a:solidFill>
                  <a:schemeClr val="bg1"/>
                </a:solidFill>
                <a:latin typeface="+mn-ea"/>
              </a:rPr>
              <a:t>2024</a:t>
            </a:r>
            <a:endParaRPr lang="ko-KR" altLang="en-US" sz="2400" b="1" dirty="0">
              <a:solidFill>
                <a:schemeClr val="bg1"/>
              </a:solidFill>
              <a:latin typeface="+mn-ea"/>
              <a:ea typeface="+mn-ea"/>
            </a:endParaRPr>
          </a:p>
        </p:txBody>
      </p:sp>
      <p:sp>
        <p:nvSpPr>
          <p:cNvPr id="16" name="슬라이드 번호 개체 틀 15"/>
          <p:cNvSpPr>
            <a:spLocks noGrp="1"/>
          </p:cNvSpPr>
          <p:nvPr>
            <p:ph type="sldNum" sz="quarter" idx="4"/>
          </p:nvPr>
        </p:nvSpPr>
        <p:spPr/>
        <p:txBody>
          <a:bodyPr/>
          <a:lstStyle/>
          <a:p>
            <a:fld id="{31095832-68CD-478A-AD98-E2BAD6DB9178}" type="slidenum">
              <a:rPr lang="ko-KR" altLang="en-US" smtClean="0"/>
              <a:pPr/>
              <a:t>129</a:t>
            </a:fld>
            <a:endParaRPr lang="ko-KR" altLang="en-US"/>
          </a:p>
        </p:txBody>
      </p:sp>
    </p:spTree>
    <p:extLst>
      <p:ext uri="{BB962C8B-B14F-4D97-AF65-F5344CB8AC3E}">
        <p14:creationId xmlns:p14="http://schemas.microsoft.com/office/powerpoint/2010/main" val="387420456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264944" y="756295"/>
          <a:ext cx="10153128" cy="6002208"/>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9721080">
                  <a:extLst>
                    <a:ext uri="{9D8B030D-6E8A-4147-A177-3AD203B41FA5}">
                      <a16:colId xmlns:a16="http://schemas.microsoft.com/office/drawing/2014/main" val="20002"/>
                    </a:ext>
                  </a:extLst>
                </a:gridCol>
              </a:tblGrid>
              <a:tr h="399057">
                <a:tc grid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smtClean="0">
                          <a:solidFill>
                            <a:srgbClr val="000066"/>
                          </a:solidFill>
                          <a:latin typeface="+mn-ea"/>
                          <a:ea typeface="+mn-ea"/>
                        </a:rPr>
                        <a:t>2-1 </a:t>
                      </a:r>
                      <a:r>
                        <a:rPr lang="ko-KR" altLang="en-US" sz="2000" dirty="0" smtClean="0">
                          <a:solidFill>
                            <a:srgbClr val="000066"/>
                          </a:solidFill>
                          <a:latin typeface="+mn-ea"/>
                          <a:ea typeface="+mn-ea"/>
                        </a:rPr>
                        <a:t>점검</a:t>
                      </a:r>
                      <a:r>
                        <a:rPr lang="en-US" altLang="ko-KR" sz="2000" dirty="0" smtClean="0">
                          <a:solidFill>
                            <a:srgbClr val="000066"/>
                          </a:solidFill>
                          <a:latin typeface="+mn-ea"/>
                          <a:ea typeface="+mn-ea"/>
                        </a:rPr>
                        <a:t> </a:t>
                      </a:r>
                      <a:r>
                        <a:rPr lang="ko-KR" altLang="en-US" sz="2000" dirty="0" smtClean="0">
                          <a:solidFill>
                            <a:srgbClr val="000066"/>
                          </a:solidFill>
                          <a:latin typeface="+mn-ea"/>
                          <a:ea typeface="+mn-ea"/>
                        </a:rPr>
                        <a:t>항목</a:t>
                      </a:r>
                      <a:endParaRPr lang="en-US" altLang="ko-KR" sz="2000" dirty="0" smtClean="0">
                        <a:solidFill>
                          <a:srgbClr val="000066"/>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1545718">
                <a:tc>
                  <a:txBody>
                    <a:bodyPr/>
                    <a:lstStyle/>
                    <a:p>
                      <a:pPr algn="r" latinLnBrk="1">
                        <a:buFont typeface="Wingdings" pitchFamily="2" charset="2"/>
                        <a:buNone/>
                      </a:pPr>
                      <a:r>
                        <a:rPr lang="en-US" altLang="ko-KR" sz="1400" b="1" dirty="0" smtClean="0">
                          <a:latin typeface="+mn-ea"/>
                          <a:ea typeface="+mn-ea"/>
                        </a:rPr>
                        <a:t>1)</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buFont typeface="Wingdings" pitchFamily="2" charset="2"/>
                        <a:buNone/>
                      </a:pPr>
                      <a:r>
                        <a:rPr lang="en-US" altLang="ko-KR" sz="1600" b="1" dirty="0" smtClean="0">
                          <a:latin typeface="+mn-ea"/>
                          <a:ea typeface="+mn-ea"/>
                        </a:rPr>
                        <a:t> VHF RADIO     </a:t>
                      </a:r>
                    </a:p>
                    <a:p>
                      <a:pPr latinLnBrk="1">
                        <a:buFont typeface="Wingdings" pitchFamily="2" charset="2"/>
                        <a:buNone/>
                      </a:pPr>
                      <a:r>
                        <a:rPr lang="en-US" altLang="ko-KR" sz="1400" b="1" dirty="0" smtClean="0">
                          <a:latin typeface="+mn-ea"/>
                          <a:ea typeface="+mn-ea"/>
                        </a:rPr>
                        <a:t>                                                                                           </a:t>
                      </a:r>
                      <a:r>
                        <a:rPr lang="en-US" altLang="ko-KR" sz="1400" b="1" dirty="0" smtClean="0">
                          <a:solidFill>
                            <a:srgbClr val="FF0000"/>
                          </a:solidFill>
                          <a:latin typeface="+mn-ea"/>
                          <a:ea typeface="+mn-ea"/>
                        </a:rPr>
                        <a:t>(D: Daily, W: Weekly, M: Monthly, A: Annual)</a:t>
                      </a:r>
                    </a:p>
                    <a:p>
                      <a:pPr latinLnBrk="1">
                        <a:buFont typeface="Wingdings" pitchFamily="2" charset="2"/>
                        <a:buNone/>
                      </a:pPr>
                      <a:r>
                        <a:rPr lang="en-US" altLang="ko-KR" sz="1400" b="1" dirty="0" smtClean="0">
                          <a:solidFill>
                            <a:srgbClr val="FF0000"/>
                          </a:solidFill>
                          <a:latin typeface="+mn-ea"/>
                          <a:ea typeface="+mn-ea"/>
                        </a:rPr>
                        <a:t>[D] </a:t>
                      </a:r>
                      <a:r>
                        <a:rPr lang="en-US" altLang="ko-KR" sz="1400" b="1" dirty="0" smtClean="0">
                          <a:solidFill>
                            <a:schemeClr val="tx1"/>
                          </a:solidFill>
                          <a:latin typeface="+mn-ea"/>
                          <a:ea typeface="+mn-ea"/>
                        </a:rPr>
                        <a:t>VHF self test  </a:t>
                      </a:r>
                      <a:r>
                        <a:rPr lang="en-US" altLang="ko-KR" sz="1400" b="1" dirty="0" smtClean="0">
                          <a:latin typeface="+mn-ea"/>
                          <a:ea typeface="+mn-ea"/>
                        </a:rPr>
                        <a:t>&amp; VHF DSC Watch Keeping Receiver self test (</a:t>
                      </a:r>
                      <a:r>
                        <a:rPr lang="ko-KR" altLang="en-US" sz="1400" b="1" dirty="0" smtClean="0">
                          <a:latin typeface="+mn-ea"/>
                          <a:ea typeface="+mn-ea"/>
                        </a:rPr>
                        <a:t>자가진단시험</a:t>
                      </a:r>
                      <a:r>
                        <a:rPr lang="en-US" altLang="ko-KR" sz="1400" b="1" dirty="0" smtClean="0">
                          <a:latin typeface="+mn-ea"/>
                          <a:ea typeface="+mn-ea"/>
                        </a:rPr>
                        <a:t>)</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solidFill>
                            <a:srgbClr val="FF0000"/>
                          </a:solidFill>
                          <a:latin typeface="+mn-ea"/>
                          <a:ea typeface="+mn-ea"/>
                        </a:rPr>
                        <a:t>[W] </a:t>
                      </a:r>
                      <a:r>
                        <a:rPr lang="en-US" altLang="ko-KR" sz="1400" b="1" dirty="0" smtClean="0">
                          <a:solidFill>
                            <a:schemeClr val="tx1"/>
                          </a:solidFill>
                          <a:latin typeface="+mn-ea"/>
                          <a:ea typeface="+mn-ea"/>
                        </a:rPr>
                        <a:t>VHF</a:t>
                      </a:r>
                      <a:r>
                        <a:rPr lang="ko-KR" altLang="en-US" sz="1400" b="1" dirty="0" smtClean="0">
                          <a:solidFill>
                            <a:schemeClr val="tx1"/>
                          </a:solidFill>
                          <a:latin typeface="+mn-ea"/>
                          <a:ea typeface="+mn-ea"/>
                        </a:rPr>
                        <a:t>로</a:t>
                      </a:r>
                      <a:r>
                        <a:rPr lang="en-US" altLang="ko-KR" sz="1400" b="1" dirty="0" smtClean="0">
                          <a:solidFill>
                            <a:schemeClr val="tx1"/>
                          </a:solidFill>
                          <a:latin typeface="+mn-ea"/>
                          <a:ea typeface="+mn-ea"/>
                        </a:rPr>
                        <a:t> </a:t>
                      </a:r>
                      <a:r>
                        <a:rPr lang="ko-KR" altLang="en-US" sz="1400" b="1" dirty="0" err="1" smtClean="0">
                          <a:solidFill>
                            <a:schemeClr val="tx1"/>
                          </a:solidFill>
                          <a:latin typeface="+mn-ea"/>
                          <a:ea typeface="+mn-ea"/>
                        </a:rPr>
                        <a:t>연안항해시</a:t>
                      </a:r>
                      <a:r>
                        <a:rPr lang="ko-KR" altLang="en-US" sz="1400" b="1" dirty="0" smtClean="0">
                          <a:solidFill>
                            <a:schemeClr val="tx1"/>
                          </a:solidFill>
                          <a:latin typeface="+mn-ea"/>
                          <a:ea typeface="+mn-ea"/>
                        </a:rPr>
                        <a:t> </a:t>
                      </a:r>
                      <a:r>
                        <a:rPr lang="en-US" altLang="ko-KR" sz="1400" b="1" dirty="0" smtClean="0">
                          <a:solidFill>
                            <a:schemeClr val="tx1"/>
                          </a:solidFill>
                          <a:latin typeface="+mn-ea"/>
                          <a:ea typeface="+mn-ea"/>
                        </a:rPr>
                        <a:t>RCC</a:t>
                      </a:r>
                      <a:r>
                        <a:rPr lang="ko-KR" altLang="en-US" sz="1400" b="1" dirty="0" smtClean="0">
                          <a:solidFill>
                            <a:schemeClr val="tx1"/>
                          </a:solidFill>
                          <a:latin typeface="+mn-ea"/>
                          <a:ea typeface="+mn-ea"/>
                        </a:rPr>
                        <a:t>와 </a:t>
                      </a:r>
                      <a:r>
                        <a:rPr lang="en-US" altLang="ko-KR" sz="1400" b="1" dirty="0" smtClean="0">
                          <a:solidFill>
                            <a:schemeClr val="tx1"/>
                          </a:solidFill>
                          <a:latin typeface="+mn-ea"/>
                          <a:ea typeface="+mn-ea"/>
                        </a:rPr>
                        <a:t>Test Call</a:t>
                      </a:r>
                      <a:r>
                        <a:rPr lang="ko-KR" altLang="en-US" sz="1400" b="1" dirty="0" smtClean="0">
                          <a:solidFill>
                            <a:schemeClr val="tx1"/>
                          </a:solidFill>
                          <a:latin typeface="+mn-ea"/>
                          <a:ea typeface="+mn-ea"/>
                        </a:rPr>
                        <a:t>로 시험하고 </a:t>
                      </a:r>
                      <a:r>
                        <a:rPr lang="ko-KR" altLang="en-US" sz="1400" b="1" dirty="0" err="1" smtClean="0">
                          <a:solidFill>
                            <a:schemeClr val="tx1"/>
                          </a:solidFill>
                          <a:latin typeface="+mn-ea"/>
                          <a:ea typeface="+mn-ea"/>
                        </a:rPr>
                        <a:t>통신권</a:t>
                      </a:r>
                      <a:r>
                        <a:rPr lang="ko-KR" altLang="en-US" sz="1400" b="1" dirty="0" smtClean="0">
                          <a:solidFill>
                            <a:schemeClr val="tx1"/>
                          </a:solidFill>
                          <a:latin typeface="+mn-ea"/>
                          <a:ea typeface="+mn-ea"/>
                        </a:rPr>
                        <a:t> 밖에 있을 경우 부근 선박이나 본선 </a:t>
                      </a:r>
                      <a:r>
                        <a:rPr lang="en-US" altLang="ko-KR" sz="1400" b="1" dirty="0" smtClean="0">
                          <a:solidFill>
                            <a:schemeClr val="tx1"/>
                          </a:solidFill>
                          <a:latin typeface="+mn-ea"/>
                          <a:ea typeface="+mn-ea"/>
                        </a:rPr>
                        <a:t>No.1</a:t>
                      </a:r>
                      <a:r>
                        <a:rPr lang="ko-KR" altLang="en-US" sz="1400" b="1" dirty="0" smtClean="0">
                          <a:solidFill>
                            <a:schemeClr val="tx1"/>
                          </a:solidFill>
                          <a:latin typeface="+mn-ea"/>
                          <a:ea typeface="+mn-ea"/>
                        </a:rPr>
                        <a:t>과</a:t>
                      </a:r>
                      <a:r>
                        <a:rPr lang="en-US" altLang="ko-KR" sz="1400" b="1" dirty="0" smtClean="0">
                          <a:solidFill>
                            <a:schemeClr val="tx1"/>
                          </a:solidFill>
                          <a:latin typeface="+mn-ea"/>
                          <a:ea typeface="+mn-ea"/>
                        </a:rPr>
                        <a:t> 2 VHF</a:t>
                      </a:r>
                      <a:r>
                        <a:rPr lang="ko-KR" altLang="en-US" sz="1400" b="1" dirty="0" smtClean="0">
                          <a:solidFill>
                            <a:schemeClr val="tx1"/>
                          </a:solidFill>
                          <a:latin typeface="+mn-ea"/>
                          <a:ea typeface="+mn-ea"/>
                        </a:rPr>
                        <a:t>로 시험</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단</a:t>
                      </a: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구형인 경우 </a:t>
                      </a:r>
                      <a:r>
                        <a:rPr lang="en-US" altLang="ko-KR" sz="1400" b="1" dirty="0" smtClean="0">
                          <a:solidFill>
                            <a:schemeClr val="tx1"/>
                          </a:solidFill>
                          <a:latin typeface="+mn-ea"/>
                          <a:ea typeface="+mn-ea"/>
                        </a:rPr>
                        <a:t>Individual Call </a:t>
                      </a:r>
                      <a:r>
                        <a:rPr lang="ko-KR" altLang="en-US" sz="1400" b="1" dirty="0" smtClean="0">
                          <a:solidFill>
                            <a:schemeClr val="tx1"/>
                          </a:solidFill>
                          <a:latin typeface="+mn-ea"/>
                          <a:ea typeface="+mn-ea"/>
                        </a:rPr>
                        <a:t>기능만 있으므로 </a:t>
                      </a:r>
                      <a:r>
                        <a:rPr lang="ko-KR" altLang="en-US" sz="1400" b="1" dirty="0" err="1" smtClean="0">
                          <a:solidFill>
                            <a:schemeClr val="tx1"/>
                          </a:solidFill>
                          <a:latin typeface="+mn-ea"/>
                          <a:ea typeface="+mn-ea"/>
                        </a:rPr>
                        <a:t>해안국과</a:t>
                      </a:r>
                      <a:r>
                        <a:rPr lang="ko-KR" altLang="en-US" sz="1400" b="1" dirty="0" smtClean="0">
                          <a:solidFill>
                            <a:schemeClr val="tx1"/>
                          </a:solidFill>
                          <a:latin typeface="+mn-ea"/>
                          <a:ea typeface="+mn-ea"/>
                        </a:rPr>
                        <a:t> 시험 후 </a:t>
                      </a:r>
                      <a:r>
                        <a:rPr lang="ko-KR" altLang="en-US" sz="1400" b="1" dirty="0" err="1" smtClean="0">
                          <a:solidFill>
                            <a:schemeClr val="tx1"/>
                          </a:solidFill>
                          <a:latin typeface="+mn-ea"/>
                          <a:ea typeface="+mn-ea"/>
                        </a:rPr>
                        <a:t>수신증이</a:t>
                      </a:r>
                      <a:r>
                        <a:rPr lang="ko-KR" altLang="en-US" sz="1400" b="1" dirty="0" smtClean="0">
                          <a:solidFill>
                            <a:schemeClr val="tx1"/>
                          </a:solidFill>
                          <a:latin typeface="+mn-ea"/>
                          <a:ea typeface="+mn-ea"/>
                        </a:rPr>
                        <a:t> 오지 않으면 부근 선박 또는 본선</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 </a:t>
                      </a:r>
                      <a:r>
                        <a:rPr lang="en-US" altLang="ko-KR" sz="1400" b="1" dirty="0" smtClean="0">
                          <a:solidFill>
                            <a:schemeClr val="tx1"/>
                          </a:solidFill>
                          <a:latin typeface="+mn-ea"/>
                          <a:ea typeface="+mn-ea"/>
                        </a:rPr>
                        <a:t>No.1</a:t>
                      </a:r>
                      <a:r>
                        <a:rPr lang="ko-KR" altLang="en-US" sz="1400" b="1" dirty="0" smtClean="0">
                          <a:solidFill>
                            <a:schemeClr val="tx1"/>
                          </a:solidFill>
                          <a:latin typeface="+mn-ea"/>
                          <a:ea typeface="+mn-ea"/>
                        </a:rPr>
                        <a:t>과 </a:t>
                      </a:r>
                      <a:r>
                        <a:rPr lang="en-US" altLang="ko-KR" sz="1400" b="1" dirty="0" smtClean="0">
                          <a:solidFill>
                            <a:schemeClr val="tx1"/>
                          </a:solidFill>
                          <a:latin typeface="+mn-ea"/>
                          <a:ea typeface="+mn-ea"/>
                        </a:rPr>
                        <a:t>2 VHF</a:t>
                      </a:r>
                      <a:r>
                        <a:rPr lang="ko-KR" altLang="en-US" sz="1400" b="1" dirty="0" smtClean="0">
                          <a:solidFill>
                            <a:schemeClr val="tx1"/>
                          </a:solidFill>
                          <a:latin typeface="+mn-ea"/>
                          <a:ea typeface="+mn-ea"/>
                        </a:rPr>
                        <a:t>로 시험 </a:t>
                      </a:r>
                      <a:r>
                        <a:rPr lang="ko-KR" altLang="en-US" sz="1400" b="1" dirty="0" smtClean="0">
                          <a:solidFill>
                            <a:schemeClr val="tx1"/>
                          </a:solidFill>
                          <a:latin typeface="맑은 고딕" panose="020B0503020000020004" pitchFamily="50" charset="-127"/>
                          <a:ea typeface="맑은 고딕" panose="020B0503020000020004" pitchFamily="50" charset="-127"/>
                        </a:rPr>
                        <a:t>→ </a:t>
                      </a:r>
                      <a:r>
                        <a:rPr lang="en-US" altLang="ko-KR" sz="1400" b="1" dirty="0" smtClean="0">
                          <a:solidFill>
                            <a:srgbClr val="0000FF"/>
                          </a:solidFill>
                          <a:latin typeface="맑은 고딕" panose="020B0503020000020004" pitchFamily="50" charset="-127"/>
                          <a:ea typeface="맑은 고딕" panose="020B0503020000020004" pitchFamily="50" charset="-127"/>
                        </a:rPr>
                        <a:t>2024. 1. 1</a:t>
                      </a:r>
                      <a:r>
                        <a:rPr lang="ko-KR" altLang="en-US" sz="1400" b="1" dirty="0" smtClean="0">
                          <a:solidFill>
                            <a:srgbClr val="0000FF"/>
                          </a:solidFill>
                          <a:latin typeface="맑은 고딕" panose="020B0503020000020004" pitchFamily="50" charset="-127"/>
                          <a:ea typeface="맑은 고딕" panose="020B0503020000020004" pitchFamily="50" charset="-127"/>
                        </a:rPr>
                        <a:t>부 </a:t>
                      </a:r>
                      <a:r>
                        <a:rPr lang="en-US" altLang="ko-KR" sz="1400" b="1" dirty="0" smtClean="0">
                          <a:solidFill>
                            <a:srgbClr val="0000FF"/>
                          </a:solidFill>
                          <a:latin typeface="맑은 고딕" panose="020B0503020000020004" pitchFamily="50" charset="-127"/>
                          <a:ea typeface="맑은 고딕" panose="020B0503020000020004" pitchFamily="50" charset="-127"/>
                        </a:rPr>
                        <a:t>4</a:t>
                      </a:r>
                      <a:r>
                        <a:rPr lang="ko-KR" altLang="en-US" sz="1400" b="1" dirty="0" smtClean="0">
                          <a:solidFill>
                            <a:srgbClr val="0000FF"/>
                          </a:solidFill>
                          <a:latin typeface="맑은 고딕" panose="020B0503020000020004" pitchFamily="50" charset="-127"/>
                          <a:ea typeface="맑은 고딕" panose="020B0503020000020004" pitchFamily="50" charset="-127"/>
                        </a:rPr>
                        <a:t>자리 채널 표시되는 </a:t>
                      </a:r>
                      <a:r>
                        <a:rPr lang="en-US" altLang="ko-KR" sz="1400" b="1" dirty="0" smtClean="0">
                          <a:solidFill>
                            <a:srgbClr val="0000FF"/>
                          </a:solidFill>
                          <a:latin typeface="맑은 고딕" panose="020B0503020000020004" pitchFamily="50" charset="-127"/>
                          <a:ea typeface="맑은 고딕" panose="020B0503020000020004" pitchFamily="50" charset="-127"/>
                        </a:rPr>
                        <a:t>VHF</a:t>
                      </a:r>
                      <a:r>
                        <a:rPr lang="ko-KR" altLang="en-US" sz="1400" b="1" dirty="0" smtClean="0">
                          <a:solidFill>
                            <a:srgbClr val="0000FF"/>
                          </a:solidFill>
                          <a:latin typeface="맑은 고딕" panose="020B0503020000020004" pitchFamily="50" charset="-127"/>
                          <a:ea typeface="맑은 고딕" panose="020B0503020000020004" pitchFamily="50" charset="-127"/>
                        </a:rPr>
                        <a:t>는 </a:t>
                      </a:r>
                      <a:r>
                        <a:rPr lang="en-US" altLang="ko-KR" sz="1400" b="1" dirty="0" smtClean="0">
                          <a:solidFill>
                            <a:srgbClr val="0000FF"/>
                          </a:solidFill>
                          <a:latin typeface="맑은 고딕" panose="020B0503020000020004" pitchFamily="50" charset="-127"/>
                          <a:ea typeface="맑은 고딕" panose="020B0503020000020004" pitchFamily="50" charset="-127"/>
                        </a:rPr>
                        <a:t>Test Call </a:t>
                      </a:r>
                      <a:r>
                        <a:rPr lang="ko-KR" altLang="en-US" sz="1400" b="1" dirty="0" smtClean="0">
                          <a:solidFill>
                            <a:srgbClr val="0000FF"/>
                          </a:solidFill>
                          <a:latin typeface="맑은 고딕" panose="020B0503020000020004" pitchFamily="50" charset="-127"/>
                          <a:ea typeface="맑은 고딕" panose="020B0503020000020004" pitchFamily="50" charset="-127"/>
                        </a:rPr>
                        <a:t>기능 있음</a:t>
                      </a:r>
                      <a:r>
                        <a:rPr lang="en-US" altLang="ko-KR" sz="1400" b="1" dirty="0" smtClean="0">
                          <a:solidFill>
                            <a:schemeClr val="tx1"/>
                          </a:solidFill>
                          <a:latin typeface="맑은 고딕" panose="020B0503020000020004" pitchFamily="50" charset="-127"/>
                          <a:ea typeface="맑은 고딕" panose="020B0503020000020004" pitchFamily="50" charset="-127"/>
                        </a:rPr>
                        <a:t>)</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en-US" altLang="ko-KR" sz="1400" b="1" dirty="0" smtClean="0">
                          <a:solidFill>
                            <a:schemeClr val="tx1"/>
                          </a:solidFill>
                          <a:latin typeface="맑은 고딕" panose="020B0503020000020004" pitchFamily="50" charset="-127"/>
                          <a:ea typeface="맑은 고딕" panose="020B0503020000020004" pitchFamily="50" charset="-127"/>
                        </a:rPr>
                        <a:t>※</a:t>
                      </a:r>
                      <a:r>
                        <a:rPr lang="en-US" altLang="ko-KR" sz="1400" b="1" dirty="0" smtClean="0">
                          <a:solidFill>
                            <a:schemeClr val="tx1"/>
                          </a:solidFill>
                          <a:latin typeface="+mn-ea"/>
                          <a:ea typeface="+mn-ea"/>
                        </a:rPr>
                        <a:t> Test Call</a:t>
                      </a:r>
                      <a:r>
                        <a:rPr lang="ko-KR" altLang="en-US" sz="1400" b="1" dirty="0" smtClean="0">
                          <a:solidFill>
                            <a:schemeClr val="tx1"/>
                          </a:solidFill>
                          <a:latin typeface="+mn-ea"/>
                          <a:ea typeface="+mn-ea"/>
                        </a:rPr>
                        <a:t>에 의한 </a:t>
                      </a:r>
                      <a:r>
                        <a:rPr lang="ko-KR" altLang="en-US" sz="1400" b="1" dirty="0" err="1" smtClean="0">
                          <a:solidFill>
                            <a:schemeClr val="tx1"/>
                          </a:solidFill>
                          <a:latin typeface="+mn-ea"/>
                          <a:ea typeface="+mn-ea"/>
                        </a:rPr>
                        <a:t>시험시</a:t>
                      </a:r>
                      <a:r>
                        <a:rPr lang="ko-KR" altLang="en-US" sz="1400" b="1" dirty="0" smtClean="0">
                          <a:solidFill>
                            <a:schemeClr val="tx1"/>
                          </a:solidFill>
                          <a:latin typeface="+mn-ea"/>
                          <a:ea typeface="+mn-ea"/>
                        </a:rPr>
                        <a:t> 통상 자동으로 </a:t>
                      </a:r>
                      <a:r>
                        <a:rPr lang="ko-KR" altLang="en-US" sz="1400" b="1" dirty="0" err="1" smtClean="0">
                          <a:solidFill>
                            <a:schemeClr val="tx1"/>
                          </a:solidFill>
                          <a:latin typeface="+mn-ea"/>
                          <a:ea typeface="+mn-ea"/>
                        </a:rPr>
                        <a:t>수신증이</a:t>
                      </a: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오고 </a:t>
                      </a:r>
                      <a:r>
                        <a:rPr lang="en-US" altLang="ko-KR" sz="1400" b="1" dirty="0" smtClean="0">
                          <a:solidFill>
                            <a:schemeClr val="tx1"/>
                          </a:solidFill>
                          <a:latin typeface="+mn-ea"/>
                          <a:ea typeface="+mn-ea"/>
                        </a:rPr>
                        <a:t>Individual call</a:t>
                      </a:r>
                      <a:r>
                        <a:rPr lang="ko-KR" altLang="en-US" sz="1400" b="1" dirty="0" smtClean="0">
                          <a:solidFill>
                            <a:schemeClr val="tx1"/>
                          </a:solidFill>
                          <a:latin typeface="+mn-ea"/>
                          <a:ea typeface="+mn-ea"/>
                        </a:rPr>
                        <a:t>로 하면 수동에 의해서 </a:t>
                      </a:r>
                      <a:r>
                        <a:rPr lang="ko-KR" altLang="en-US" sz="1400" b="1" dirty="0" err="1" smtClean="0">
                          <a:solidFill>
                            <a:schemeClr val="tx1"/>
                          </a:solidFill>
                          <a:latin typeface="+mn-ea"/>
                          <a:ea typeface="+mn-ea"/>
                        </a:rPr>
                        <a:t>수신증이</a:t>
                      </a:r>
                      <a:r>
                        <a:rPr lang="ko-KR" altLang="en-US" sz="1400" b="1" dirty="0" smtClean="0">
                          <a:solidFill>
                            <a:schemeClr val="tx1"/>
                          </a:solidFill>
                          <a:latin typeface="+mn-ea"/>
                          <a:ea typeface="+mn-ea"/>
                        </a:rPr>
                        <a:t> 옴</a:t>
                      </a:r>
                      <a:r>
                        <a:rPr lang="en-US" altLang="ko-KR" sz="1400" b="1" dirty="0" smtClean="0">
                          <a:solidFill>
                            <a:schemeClr val="tx1"/>
                          </a:solidFill>
                          <a:latin typeface="+mn-ea"/>
                          <a:ea typeface="+mn-ea"/>
                        </a:rPr>
                        <a:t> </a:t>
                      </a:r>
                      <a:endParaRPr lang="en-US" altLang="ko-KR" sz="1300" b="1" dirty="0" smtClean="0">
                        <a:latin typeface="+mn-ea"/>
                        <a:ea typeface="+mn-ea"/>
                      </a:endParaRPr>
                    </a:p>
                    <a:p>
                      <a:pPr latinLnBrk="1">
                        <a:buFont typeface="Wingdings" pitchFamily="2" charset="2"/>
                        <a:buNone/>
                      </a:pPr>
                      <a:r>
                        <a:rPr lang="en-US" altLang="ko-KR" sz="1400" b="1" dirty="0" smtClean="0">
                          <a:latin typeface="+mn-ea"/>
                          <a:ea typeface="+mn-ea"/>
                        </a:rPr>
                        <a:t>□ </a:t>
                      </a:r>
                      <a:r>
                        <a:rPr lang="ko-KR" altLang="en-US" sz="1400" b="1" dirty="0" smtClean="0">
                          <a:latin typeface="+mn-ea"/>
                          <a:ea typeface="+mn-ea"/>
                        </a:rPr>
                        <a:t>조난 전용 버튼</a:t>
                      </a:r>
                      <a:r>
                        <a:rPr lang="en-US" altLang="ko-KR" sz="1400" b="1" dirty="0" smtClean="0">
                          <a:latin typeface="+mn-ea"/>
                          <a:ea typeface="+mn-ea"/>
                        </a:rPr>
                        <a:t>(DDB)</a:t>
                      </a:r>
                      <a:r>
                        <a:rPr lang="ko-KR" altLang="en-US" sz="1400" b="1" dirty="0" smtClean="0">
                          <a:latin typeface="+mn-ea"/>
                          <a:ea typeface="+mn-ea"/>
                        </a:rPr>
                        <a:t>을 몇 초간 누를 경우 실제 작동되는가</a:t>
                      </a:r>
                      <a:r>
                        <a:rPr lang="en-US" altLang="ko-KR" sz="1400" b="1" dirty="0" smtClean="0">
                          <a:latin typeface="+mn-ea"/>
                          <a:ea typeface="+mn-ea"/>
                        </a:rPr>
                        <a:t>? (</a:t>
                      </a:r>
                      <a:r>
                        <a:rPr lang="ko-KR" altLang="en-US" sz="1400" b="1" dirty="0" smtClean="0">
                          <a:latin typeface="+mn-ea"/>
                          <a:ea typeface="+mn-ea"/>
                        </a:rPr>
                        <a:t>작동법 확인</a:t>
                      </a:r>
                      <a:r>
                        <a:rPr lang="en-US" altLang="ko-KR" sz="1400" b="1" dirty="0" smtClean="0">
                          <a:latin typeface="+mn-ea"/>
                          <a:ea typeface="+mn-ea"/>
                        </a:rPr>
                        <a:t>)</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DC Power(DC on-load test)</a:t>
                      </a:r>
                      <a:r>
                        <a:rPr lang="ko-KR" altLang="en-US" sz="1400" b="1" dirty="0" smtClean="0">
                          <a:latin typeface="+mn-ea"/>
                          <a:ea typeface="+mn-ea"/>
                        </a:rPr>
                        <a:t>에 의한 작동이 가능한가</a:t>
                      </a:r>
                      <a:r>
                        <a:rPr lang="en-US" altLang="ko-KR" sz="1400" b="1" dirty="0" smtClean="0">
                          <a:latin typeface="+mn-ea"/>
                          <a:ea typeface="+mn-ea"/>
                        </a:rPr>
                        <a:t>? </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r>
                        <a:rPr lang="en-US" altLang="ko-KR" sz="1400" b="1" dirty="0" smtClean="0">
                          <a:solidFill>
                            <a:schemeClr val="tx1"/>
                          </a:solidFill>
                          <a:latin typeface="+mn-ea"/>
                          <a:ea typeface="+mn-ea"/>
                        </a:rPr>
                        <a:t>GPS</a:t>
                      </a:r>
                      <a:r>
                        <a:rPr lang="ko-KR" altLang="en-US" sz="1400" b="1" dirty="0" smtClean="0">
                          <a:solidFill>
                            <a:schemeClr val="tx1"/>
                          </a:solidFill>
                          <a:latin typeface="+mn-ea"/>
                          <a:ea typeface="+mn-ea"/>
                        </a:rPr>
                        <a:t>와 동일한 위치</a:t>
                      </a: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날짜 및 시각 정보가 표시되고 있는가</a:t>
                      </a:r>
                      <a:r>
                        <a:rPr lang="en-US" altLang="ko-KR" sz="1400" b="1" dirty="0" smtClean="0">
                          <a:solidFill>
                            <a:schemeClr val="tx1"/>
                          </a:solidFill>
                          <a:latin typeface="+mn-ea"/>
                          <a:ea typeface="+mn-ea"/>
                        </a:rPr>
                        <a:t>? NMEA 0183 Protocol </a:t>
                      </a:r>
                      <a:r>
                        <a:rPr lang="ko-KR" altLang="en-US" sz="1400" b="1" dirty="0" smtClean="0">
                          <a:solidFill>
                            <a:schemeClr val="tx1"/>
                          </a:solidFill>
                          <a:latin typeface="+mn-ea"/>
                          <a:ea typeface="+mn-ea"/>
                        </a:rPr>
                        <a:t>이해</a:t>
                      </a:r>
                      <a:endParaRPr lang="en-US" altLang="ko-KR" sz="1400" b="1" dirty="0" smtClean="0">
                        <a:solidFill>
                          <a:schemeClr val="tx1"/>
                        </a:solidFill>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endParaRPr lang="ko-KR" altLang="en-US" sz="1400" b="1" u="sng"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74351">
                <a:tc>
                  <a:txBody>
                    <a:bodyPr/>
                    <a:lstStyle/>
                    <a:p>
                      <a:pPr algn="r" latinLnBrk="1"/>
                      <a:r>
                        <a:rPr lang="en-US" altLang="ko-KR" sz="1400" b="1" dirty="0" smtClean="0">
                          <a:latin typeface="+mn-ea"/>
                          <a:ea typeface="+mn-ea"/>
                        </a:rPr>
                        <a:t>2)</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600" b="1" dirty="0" smtClean="0">
                          <a:latin typeface="+mn-ea"/>
                          <a:ea typeface="+mn-ea"/>
                        </a:rPr>
                        <a:t>MF/HF Radio</a:t>
                      </a:r>
                    </a:p>
                    <a:p>
                      <a:pPr latinLnBrk="1"/>
                      <a:endParaRPr lang="en-US" altLang="ko-KR" sz="1400" b="1" dirty="0" smtClean="0">
                        <a:latin typeface="+mn-ea"/>
                        <a:ea typeface="+mn-ea"/>
                      </a:endParaRPr>
                    </a:p>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400" b="1" dirty="0" smtClean="0">
                          <a:solidFill>
                            <a:srgbClr val="FF0000"/>
                          </a:solidFill>
                          <a:latin typeface="+mn-ea"/>
                          <a:ea typeface="+mn-ea"/>
                        </a:rPr>
                        <a:t>[D] </a:t>
                      </a:r>
                      <a:r>
                        <a:rPr lang="en-US" altLang="ko-KR" sz="1400" b="1" dirty="0" smtClean="0">
                          <a:latin typeface="+mn-ea"/>
                          <a:ea typeface="+mn-ea"/>
                        </a:rPr>
                        <a:t>MF/HF Radio &amp; Watch Keeping Receiver self test (</a:t>
                      </a:r>
                      <a:r>
                        <a:rPr lang="ko-KR" altLang="en-US" sz="1400" b="1" dirty="0" smtClean="0">
                          <a:latin typeface="+mn-ea"/>
                          <a:ea typeface="+mn-ea"/>
                        </a:rPr>
                        <a:t>자가진단시험</a:t>
                      </a:r>
                      <a:r>
                        <a:rPr lang="en-US" altLang="ko-KR" sz="1400" b="1" dirty="0" smtClean="0">
                          <a:latin typeface="+mn-ea"/>
                          <a:ea typeface="+mn-ea"/>
                        </a:rPr>
                        <a:t>)</a:t>
                      </a:r>
                      <a:br>
                        <a:rPr lang="en-US" altLang="ko-KR" sz="1400" b="1" dirty="0" smtClean="0">
                          <a:latin typeface="+mn-ea"/>
                          <a:ea typeface="+mn-ea"/>
                        </a:rPr>
                      </a:br>
                      <a:r>
                        <a:rPr lang="en-US" altLang="ko-KR" sz="1400" b="1" dirty="0" smtClean="0">
                          <a:solidFill>
                            <a:srgbClr val="FF0000"/>
                          </a:solidFill>
                          <a:latin typeface="+mn-ea"/>
                          <a:ea typeface="+mn-ea"/>
                        </a:rPr>
                        <a:t>[W] </a:t>
                      </a:r>
                      <a:r>
                        <a:rPr lang="ko-KR" altLang="en-US" sz="1400" b="1" dirty="0" err="1" smtClean="0">
                          <a:solidFill>
                            <a:srgbClr val="FF0000"/>
                          </a:solidFill>
                          <a:latin typeface="+mn-ea"/>
                          <a:ea typeface="+mn-ea"/>
                        </a:rPr>
                        <a:t>해안국과</a:t>
                      </a:r>
                      <a:r>
                        <a:rPr lang="ko-KR" altLang="en-US" sz="1400" b="1" dirty="0" smtClean="0">
                          <a:solidFill>
                            <a:srgbClr val="FF0000"/>
                          </a:solidFill>
                          <a:latin typeface="+mn-ea"/>
                          <a:ea typeface="+mn-ea"/>
                        </a:rPr>
                        <a:t> 반드시 </a:t>
                      </a:r>
                      <a:r>
                        <a:rPr lang="en-US" altLang="ko-KR" sz="1400" b="1" dirty="0" smtClean="0">
                          <a:solidFill>
                            <a:srgbClr val="FF0000"/>
                          </a:solidFill>
                          <a:latin typeface="+mn-ea"/>
                          <a:ea typeface="+mn-ea"/>
                        </a:rPr>
                        <a:t>Test Call</a:t>
                      </a:r>
                      <a:r>
                        <a:rPr lang="ko-KR" altLang="en-US" sz="1400" b="1" dirty="0" smtClean="0">
                          <a:solidFill>
                            <a:srgbClr val="FF0000"/>
                          </a:solidFill>
                          <a:latin typeface="+mn-ea"/>
                          <a:ea typeface="+mn-ea"/>
                        </a:rPr>
                        <a:t>에 의해 시험</a:t>
                      </a:r>
                      <a:r>
                        <a:rPr lang="en-US" altLang="ko-KR" sz="1400" b="1" dirty="0" smtClean="0">
                          <a:solidFill>
                            <a:srgbClr val="FF0000"/>
                          </a:solidFill>
                          <a:latin typeface="+mn-ea"/>
                          <a:ea typeface="+mn-ea"/>
                        </a:rPr>
                        <a:t/>
                      </a:r>
                      <a:br>
                        <a:rPr lang="en-US" altLang="ko-KR" sz="1400" b="1" dirty="0" smtClean="0">
                          <a:solidFill>
                            <a:srgbClr val="FF0000"/>
                          </a:solidFill>
                          <a:latin typeface="+mn-ea"/>
                          <a:ea typeface="+mn-ea"/>
                        </a:rPr>
                      </a:br>
                      <a:r>
                        <a:rPr lang="en-US" altLang="ko-KR" sz="1400" b="1" dirty="0" smtClean="0">
                          <a:solidFill>
                            <a:srgbClr val="FF0000"/>
                          </a:solidFill>
                          <a:latin typeface="+mn-ea"/>
                          <a:ea typeface="+mn-ea"/>
                        </a:rPr>
                        <a:t>    </a:t>
                      </a:r>
                      <a:r>
                        <a:rPr lang="ko-KR" altLang="en-US" sz="1400" b="1" dirty="0" smtClean="0">
                          <a:solidFill>
                            <a:srgbClr val="FF0000"/>
                          </a:solidFill>
                          <a:latin typeface="+mn-ea"/>
                          <a:ea typeface="+mn-ea"/>
                        </a:rPr>
                        <a:t> </a:t>
                      </a:r>
                      <a:r>
                        <a:rPr lang="en-US" altLang="ko-KR" sz="1400" b="1" dirty="0" smtClean="0">
                          <a:solidFill>
                            <a:schemeClr val="tx1"/>
                          </a:solidFill>
                          <a:latin typeface="+mn-ea"/>
                          <a:ea typeface="+mn-ea"/>
                        </a:rPr>
                        <a:t>(</a:t>
                      </a:r>
                      <a:r>
                        <a:rPr lang="ko-KR" altLang="en-US" sz="1400" b="1" dirty="0" smtClean="0">
                          <a:solidFill>
                            <a:schemeClr val="tx1"/>
                          </a:solidFill>
                          <a:latin typeface="+mn-ea"/>
                          <a:ea typeface="+mn-ea"/>
                        </a:rPr>
                        <a:t>시험이 정상적으로 되지 않을 경우 </a:t>
                      </a:r>
                      <a:r>
                        <a:rPr lang="ko-KR" altLang="en-US" sz="1400" b="1" dirty="0" smtClean="0">
                          <a:solidFill>
                            <a:srgbClr val="0000C4"/>
                          </a:solidFill>
                          <a:latin typeface="+mn-ea"/>
                          <a:ea typeface="+mn-ea"/>
                        </a:rPr>
                        <a:t>선박의 위치와 그 이유를 반드시 </a:t>
                      </a:r>
                      <a:r>
                        <a:rPr lang="en-US" altLang="ko-KR" sz="1400" b="1" dirty="0" smtClean="0">
                          <a:solidFill>
                            <a:srgbClr val="0000C4"/>
                          </a:solidFill>
                          <a:latin typeface="+mn-ea"/>
                          <a:ea typeface="+mn-ea"/>
                        </a:rPr>
                        <a:t>Radio Logbook</a:t>
                      </a:r>
                      <a:r>
                        <a:rPr lang="ko-KR" altLang="en-US" sz="1400" b="1" dirty="0" smtClean="0">
                          <a:solidFill>
                            <a:srgbClr val="0000C4"/>
                          </a:solidFill>
                          <a:latin typeface="+mn-ea"/>
                          <a:ea typeface="+mn-ea"/>
                        </a:rPr>
                        <a:t>에 기록</a:t>
                      </a:r>
                      <a:r>
                        <a:rPr lang="ko-KR" altLang="en-US" sz="1400" b="1" dirty="0" smtClean="0">
                          <a:solidFill>
                            <a:schemeClr val="tx1"/>
                          </a:solidFill>
                          <a:latin typeface="+mn-ea"/>
                          <a:ea typeface="+mn-ea"/>
                        </a:rPr>
                        <a:t>하고 가능할 때 </a:t>
                      </a:r>
                      <a:r>
                        <a:rPr lang="ko-KR" altLang="en-US" sz="1400" b="1" dirty="0" err="1" smtClean="0">
                          <a:solidFill>
                            <a:schemeClr val="tx1"/>
                          </a:solidFill>
                          <a:latin typeface="+mn-ea"/>
                          <a:ea typeface="+mn-ea"/>
                        </a:rPr>
                        <a:t>해안국</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과 시험하여야 한다 그리고 </a:t>
                      </a:r>
                      <a:r>
                        <a:rPr lang="en-US" altLang="ko-KR" sz="1400" b="1" dirty="0" smtClean="0">
                          <a:solidFill>
                            <a:srgbClr val="0000C4"/>
                          </a:solidFill>
                          <a:latin typeface="+mn-ea"/>
                          <a:ea typeface="+mn-ea"/>
                        </a:rPr>
                        <a:t>MF/HF Radio</a:t>
                      </a:r>
                      <a:r>
                        <a:rPr lang="ko-KR" altLang="en-US" sz="1400" b="1" dirty="0" smtClean="0">
                          <a:solidFill>
                            <a:srgbClr val="0000C4"/>
                          </a:solidFill>
                          <a:latin typeface="+mn-ea"/>
                          <a:ea typeface="+mn-ea"/>
                        </a:rPr>
                        <a:t>는 부근 선박국과의 시험은 인정하지 않음</a:t>
                      </a:r>
                      <a:r>
                        <a:rPr lang="en-US" altLang="ko-KR" sz="1400" b="1" dirty="0" smtClean="0">
                          <a:solidFill>
                            <a:schemeClr val="tx1"/>
                          </a:solidFill>
                          <a:latin typeface="+mn-ea"/>
                          <a:ea typeface="+mn-ea"/>
                        </a:rPr>
                        <a:t>) </a:t>
                      </a:r>
                      <a:r>
                        <a:rPr lang="en-US" altLang="ko-KR" sz="1400" b="1" dirty="0" smtClean="0">
                          <a:latin typeface="+mn-ea"/>
                          <a:ea typeface="+mn-ea"/>
                        </a:rPr>
                        <a:t/>
                      </a:r>
                      <a:br>
                        <a:rPr lang="en-US" altLang="ko-KR" sz="1400" b="1" dirty="0" smtClean="0">
                          <a:latin typeface="+mn-ea"/>
                          <a:ea typeface="+mn-ea"/>
                        </a:rPr>
                      </a:br>
                      <a:r>
                        <a:rPr lang="en-US" altLang="ko-KR" sz="1400" b="1" dirty="0" smtClean="0">
                          <a:solidFill>
                            <a:srgbClr val="0043C8"/>
                          </a:solidFill>
                          <a:latin typeface="+mn-ea"/>
                          <a:ea typeface="+mn-ea"/>
                        </a:rPr>
                        <a:t>    </a:t>
                      </a:r>
                      <a:r>
                        <a:rPr lang="en-US" altLang="ko-KR" sz="1300" b="1" u="sng" dirty="0" smtClean="0">
                          <a:solidFill>
                            <a:srgbClr val="0000C4"/>
                          </a:solidFill>
                          <a:latin typeface="+mn-ea"/>
                          <a:ea typeface="+mn-ea"/>
                        </a:rPr>
                        <a:t>(VIQ 7 : </a:t>
                      </a:r>
                      <a:r>
                        <a:rPr lang="ko-KR" altLang="en-US" sz="1300" b="1" u="sng" dirty="0" smtClean="0">
                          <a:solidFill>
                            <a:srgbClr val="0000C4"/>
                          </a:solidFill>
                          <a:latin typeface="+mn-ea"/>
                          <a:ea typeface="+mn-ea"/>
                        </a:rPr>
                        <a:t>부근 </a:t>
                      </a:r>
                      <a:r>
                        <a:rPr lang="en-US" altLang="ko-KR" sz="1300" b="1" u="sng" dirty="0" smtClean="0">
                          <a:solidFill>
                            <a:srgbClr val="0000C4"/>
                          </a:solidFill>
                          <a:latin typeface="+mn-ea"/>
                          <a:ea typeface="+mn-ea"/>
                        </a:rPr>
                        <a:t>RCC</a:t>
                      </a:r>
                      <a:r>
                        <a:rPr lang="ko-KR" altLang="en-US" sz="1300" b="1" u="sng" dirty="0" smtClean="0">
                          <a:solidFill>
                            <a:srgbClr val="0000C4"/>
                          </a:solidFill>
                          <a:latin typeface="+mn-ea"/>
                          <a:ea typeface="+mn-ea"/>
                        </a:rPr>
                        <a:t>와 </a:t>
                      </a:r>
                      <a:r>
                        <a:rPr lang="en-US" altLang="ko-KR" sz="1300" b="1" u="sng" dirty="0" smtClean="0">
                          <a:solidFill>
                            <a:srgbClr val="0000C4"/>
                          </a:solidFill>
                          <a:latin typeface="+mn-ea"/>
                          <a:ea typeface="+mn-ea"/>
                        </a:rPr>
                        <a:t>DSC test </a:t>
                      </a:r>
                      <a:r>
                        <a:rPr lang="ko-KR" altLang="en-US" sz="1300" b="1" u="sng" dirty="0" smtClean="0">
                          <a:solidFill>
                            <a:srgbClr val="0000C4"/>
                          </a:solidFill>
                          <a:latin typeface="+mn-ea"/>
                          <a:ea typeface="+mn-ea"/>
                        </a:rPr>
                        <a:t>요구</a:t>
                      </a:r>
                      <a:r>
                        <a:rPr lang="en-US" altLang="ko-KR" sz="1300" b="1" u="sng" dirty="0" smtClean="0">
                          <a:solidFill>
                            <a:srgbClr val="0000C4"/>
                          </a:solidFill>
                          <a:latin typeface="+mn-ea"/>
                          <a:ea typeface="+mn-ea"/>
                        </a:rPr>
                        <a:t>, </a:t>
                      </a:r>
                      <a:r>
                        <a:rPr lang="ko-KR" altLang="en-US" sz="1300" b="1" u="sng" dirty="0" smtClean="0">
                          <a:solidFill>
                            <a:srgbClr val="0000C4"/>
                          </a:solidFill>
                          <a:latin typeface="+mn-ea"/>
                          <a:ea typeface="+mn-ea"/>
                        </a:rPr>
                        <a:t>만약 부근에 시험 가능 </a:t>
                      </a:r>
                      <a:r>
                        <a:rPr lang="en-US" altLang="ko-KR" sz="1300" b="1" u="sng" dirty="0" smtClean="0">
                          <a:solidFill>
                            <a:srgbClr val="0000C4"/>
                          </a:solidFill>
                          <a:latin typeface="+mn-ea"/>
                          <a:ea typeface="+mn-ea"/>
                        </a:rPr>
                        <a:t>RCC</a:t>
                      </a:r>
                      <a:r>
                        <a:rPr lang="ko-KR" altLang="en-US" sz="1300" b="1" u="sng" dirty="0" smtClean="0">
                          <a:solidFill>
                            <a:srgbClr val="0000C4"/>
                          </a:solidFill>
                          <a:latin typeface="+mn-ea"/>
                          <a:ea typeface="+mn-ea"/>
                        </a:rPr>
                        <a:t>가 없다면 가능할 때 시험할</a:t>
                      </a:r>
                      <a:r>
                        <a:rPr lang="en-US" altLang="ko-KR" sz="1300" b="1" u="sng" dirty="0" smtClean="0">
                          <a:solidFill>
                            <a:srgbClr val="0000C4"/>
                          </a:solidFill>
                          <a:latin typeface="+mn-ea"/>
                          <a:ea typeface="+mn-ea"/>
                        </a:rPr>
                        <a:t> </a:t>
                      </a:r>
                      <a:r>
                        <a:rPr lang="ko-KR" altLang="en-US" sz="1300" b="1" u="sng" dirty="0" smtClean="0">
                          <a:solidFill>
                            <a:srgbClr val="0000C4"/>
                          </a:solidFill>
                          <a:latin typeface="+mn-ea"/>
                          <a:ea typeface="+mn-ea"/>
                        </a:rPr>
                        <a:t>것</a:t>
                      </a:r>
                      <a:r>
                        <a:rPr lang="en-US" altLang="ko-KR" sz="1300" b="1" u="sng" dirty="0" smtClean="0">
                          <a:solidFill>
                            <a:srgbClr val="0000C4"/>
                          </a:solidFill>
                          <a:latin typeface="+mn-ea"/>
                          <a:ea typeface="+mn-ea"/>
                        </a:rPr>
                        <a:t>)</a:t>
                      </a:r>
                    </a:p>
                    <a:p>
                      <a:pPr latinLnBrk="1"/>
                      <a:r>
                        <a:rPr lang="en-US" altLang="ko-KR" sz="1400" b="1" dirty="0" smtClean="0">
                          <a:solidFill>
                            <a:srgbClr val="FF0000"/>
                          </a:solidFill>
                          <a:latin typeface="+mn-ea"/>
                          <a:ea typeface="+mn-ea"/>
                        </a:rPr>
                        <a:t>[W] </a:t>
                      </a:r>
                      <a:r>
                        <a:rPr lang="en-US" altLang="ko-KR" sz="1400" b="1" dirty="0" smtClean="0">
                          <a:latin typeface="+mn-ea"/>
                          <a:ea typeface="+mn-ea"/>
                        </a:rPr>
                        <a:t>NBDP</a:t>
                      </a:r>
                      <a:r>
                        <a:rPr lang="ko-KR" altLang="en-US" sz="1400" b="1" dirty="0" smtClean="0">
                          <a:latin typeface="+mn-ea"/>
                          <a:ea typeface="+mn-ea"/>
                        </a:rPr>
                        <a:t>에 의한 </a:t>
                      </a:r>
                      <a:r>
                        <a:rPr lang="en-US" altLang="ko-KR" sz="1400" b="1" dirty="0" smtClean="0">
                          <a:latin typeface="+mn-ea"/>
                          <a:ea typeface="+mn-ea"/>
                        </a:rPr>
                        <a:t>Test+(TST+) </a:t>
                      </a:r>
                      <a:r>
                        <a:rPr lang="ko-KR" altLang="en-US" sz="1400" b="1" dirty="0" smtClean="0">
                          <a:latin typeface="+mn-ea"/>
                          <a:ea typeface="+mn-ea"/>
                        </a:rPr>
                        <a:t>가 가능한가</a:t>
                      </a:r>
                      <a:r>
                        <a:rPr lang="en-US" altLang="ko-KR" sz="1400" b="1" dirty="0" smtClean="0">
                          <a:latin typeface="+mn-ea"/>
                          <a:ea typeface="+mn-ea"/>
                        </a:rPr>
                        <a:t>? (INMARSAT-C 1</a:t>
                      </a:r>
                      <a:r>
                        <a:rPr lang="ko-KR" altLang="en-US" sz="1400" b="1" dirty="0" smtClean="0">
                          <a:latin typeface="+mn-ea"/>
                          <a:ea typeface="+mn-ea"/>
                        </a:rPr>
                        <a:t>대 설치 선박의 경우</a:t>
                      </a:r>
                      <a:r>
                        <a:rPr lang="en-US" altLang="ko-KR" sz="1400" b="1" dirty="0" smtClean="0">
                          <a:latin typeface="+mn-ea"/>
                          <a:ea typeface="+mn-ea"/>
                        </a:rPr>
                        <a:t>) </a:t>
                      </a:r>
                    </a:p>
                    <a:p>
                      <a:pPr latinLnBrk="1"/>
                      <a:r>
                        <a:rPr lang="en-US" altLang="ko-KR" sz="1400" b="1" dirty="0" smtClean="0">
                          <a:latin typeface="+mn-ea"/>
                          <a:ea typeface="+mn-ea"/>
                        </a:rPr>
                        <a:t>□ DC Power(DC on-load test)</a:t>
                      </a:r>
                      <a:r>
                        <a:rPr lang="ko-KR" altLang="en-US" sz="1400" b="1" dirty="0" smtClean="0">
                          <a:latin typeface="+mn-ea"/>
                          <a:ea typeface="+mn-ea"/>
                        </a:rPr>
                        <a:t>에 의한 작동이 가능한가</a:t>
                      </a:r>
                      <a:r>
                        <a:rPr lang="en-US" altLang="ko-KR" sz="1400" b="1" dirty="0" smtClean="0">
                          <a:latin typeface="+mn-ea"/>
                          <a:ea typeface="+mn-ea"/>
                        </a:rPr>
                        <a:t>?</a:t>
                      </a:r>
                    </a:p>
                    <a:p>
                      <a:pPr latinLnBrk="1"/>
                      <a:r>
                        <a:rPr lang="en-US" altLang="ko-KR" sz="1400" b="1" dirty="0" smtClean="0">
                          <a:latin typeface="+mn-ea"/>
                          <a:ea typeface="+mn-ea"/>
                        </a:rPr>
                        <a:t>□ </a:t>
                      </a:r>
                      <a:r>
                        <a:rPr lang="ko-KR" altLang="en-US" sz="1400" b="1" dirty="0" smtClean="0">
                          <a:latin typeface="+mn-ea"/>
                          <a:ea typeface="+mn-ea"/>
                        </a:rPr>
                        <a:t>조난 전용 버튼</a:t>
                      </a:r>
                      <a:r>
                        <a:rPr lang="en-US" altLang="ko-KR" sz="1400" b="1" dirty="0" smtClean="0">
                          <a:latin typeface="+mn-ea"/>
                          <a:ea typeface="+mn-ea"/>
                        </a:rPr>
                        <a:t>(DDB)</a:t>
                      </a:r>
                      <a:r>
                        <a:rPr lang="ko-KR" altLang="en-US" sz="1400" b="1" dirty="0" smtClean="0">
                          <a:latin typeface="+mn-ea"/>
                          <a:ea typeface="+mn-ea"/>
                        </a:rPr>
                        <a:t>을 몇 초간 누를 경우 실제 작동되는가</a:t>
                      </a:r>
                      <a:r>
                        <a:rPr lang="en-US" altLang="ko-KR" sz="1400" b="1" dirty="0" smtClean="0">
                          <a:latin typeface="+mn-ea"/>
                          <a:ea typeface="+mn-ea"/>
                        </a:rPr>
                        <a:t>? (</a:t>
                      </a:r>
                      <a:r>
                        <a:rPr lang="ko-KR" altLang="en-US" sz="1400" b="1" dirty="0" smtClean="0">
                          <a:latin typeface="+mn-ea"/>
                          <a:ea typeface="+mn-ea"/>
                        </a:rPr>
                        <a:t>작동법 확인</a:t>
                      </a:r>
                      <a:r>
                        <a:rPr lang="en-US" altLang="ko-KR" sz="1400" b="1" dirty="0" smtClean="0">
                          <a:latin typeface="+mn-ea"/>
                          <a:ea typeface="+mn-ea"/>
                        </a:rPr>
                        <a:t>)</a:t>
                      </a:r>
                    </a:p>
                    <a:p>
                      <a:pPr latinLnBrk="1"/>
                      <a:r>
                        <a:rPr lang="en-US" altLang="ko-KR" sz="1400" b="1" dirty="0" smtClean="0">
                          <a:latin typeface="+mn-ea"/>
                          <a:ea typeface="+mn-ea"/>
                        </a:rPr>
                        <a:t>□ GPS</a:t>
                      </a:r>
                      <a:r>
                        <a:rPr lang="ko-KR" altLang="en-US" sz="1400" b="1" dirty="0" smtClean="0">
                          <a:latin typeface="+mn-ea"/>
                          <a:ea typeface="+mn-ea"/>
                        </a:rPr>
                        <a:t>와 동일한 위치</a:t>
                      </a:r>
                      <a:r>
                        <a:rPr lang="en-US" altLang="ko-KR" sz="1400" b="1" dirty="0" smtClean="0">
                          <a:latin typeface="+mn-ea"/>
                          <a:ea typeface="+mn-ea"/>
                        </a:rPr>
                        <a:t>, </a:t>
                      </a:r>
                      <a:r>
                        <a:rPr lang="ko-KR" altLang="en-US" sz="1400" b="1" dirty="0" smtClean="0">
                          <a:latin typeface="+mn-ea"/>
                          <a:ea typeface="+mn-ea"/>
                        </a:rPr>
                        <a:t>날짜 및 시각 정보가 표시되고 있는가</a:t>
                      </a:r>
                      <a:r>
                        <a:rPr lang="en-US" altLang="ko-KR" sz="1400" b="1" dirty="0" smtClean="0">
                          <a:latin typeface="+mn-ea"/>
                          <a:ea typeface="+mn-ea"/>
                        </a:rPr>
                        <a:t>? (NMEA 0183 protocol)</a:t>
                      </a:r>
                    </a:p>
                    <a:p>
                      <a:pPr latinLnBrk="1"/>
                      <a:r>
                        <a:rPr lang="en-US" altLang="ko-KR" sz="1400" b="1" dirty="0" smtClean="0">
                          <a:latin typeface="+mn-ea"/>
                          <a:ea typeface="+mn-ea"/>
                        </a:rPr>
                        <a:t>□ DSC test </a:t>
                      </a:r>
                      <a:r>
                        <a:rPr lang="ko-KR" altLang="en-US" sz="1400" b="1" dirty="0" smtClean="0">
                          <a:latin typeface="+mn-ea"/>
                          <a:ea typeface="+mn-ea"/>
                        </a:rPr>
                        <a:t>결과인 </a:t>
                      </a:r>
                      <a:r>
                        <a:rPr lang="en-US" altLang="ko-KR" sz="1400" b="1" dirty="0" smtClean="0">
                          <a:latin typeface="+mn-ea"/>
                          <a:ea typeface="+mn-ea"/>
                        </a:rPr>
                        <a:t>ACK BQ </a:t>
                      </a:r>
                      <a:r>
                        <a:rPr lang="ko-KR" altLang="en-US" sz="1400" b="1" dirty="0" smtClean="0">
                          <a:latin typeface="+mn-ea"/>
                          <a:ea typeface="+mn-ea"/>
                        </a:rPr>
                        <a:t>밑에 </a:t>
                      </a:r>
                      <a:r>
                        <a:rPr lang="en-US" altLang="ko-KR" sz="1400" b="1" dirty="0" smtClean="0">
                          <a:latin typeface="+mn-ea"/>
                          <a:ea typeface="+mn-ea"/>
                        </a:rPr>
                        <a:t>ECC </a:t>
                      </a:r>
                      <a:r>
                        <a:rPr lang="ko-KR" altLang="en-US" sz="1400" b="1" dirty="0" smtClean="0">
                          <a:latin typeface="+mn-ea"/>
                          <a:ea typeface="+mn-ea"/>
                        </a:rPr>
                        <a:t>가 표시되지 않는가</a:t>
                      </a:r>
                      <a:r>
                        <a:rPr lang="en-US" altLang="ko-KR" sz="1400" b="1" dirty="0" smtClean="0">
                          <a:latin typeface="+mn-ea"/>
                          <a:ea typeface="+mn-ea"/>
                        </a:rPr>
                        <a:t>? </a:t>
                      </a:r>
                      <a:br>
                        <a:rPr lang="en-US" altLang="ko-KR" sz="1400" b="1" dirty="0" smtClean="0">
                          <a:latin typeface="+mn-ea"/>
                          <a:ea typeface="+mn-ea"/>
                        </a:rPr>
                      </a:br>
                      <a:r>
                        <a:rPr lang="en-US" altLang="ko-KR" sz="1400" b="1" dirty="0" smtClean="0">
                          <a:solidFill>
                            <a:srgbClr val="000099"/>
                          </a:solidFill>
                          <a:latin typeface="+mn-ea"/>
                          <a:ea typeface="+mn-ea"/>
                        </a:rPr>
                        <a:t>    (</a:t>
                      </a:r>
                      <a:r>
                        <a:rPr lang="ko-KR" altLang="en-US" sz="1400" b="1" dirty="0" smtClean="0">
                          <a:solidFill>
                            <a:srgbClr val="000099"/>
                          </a:solidFill>
                          <a:latin typeface="+mn-ea"/>
                          <a:ea typeface="+mn-ea"/>
                        </a:rPr>
                        <a:t>특히 </a:t>
                      </a:r>
                      <a:r>
                        <a:rPr lang="ko-KR" altLang="en-US" sz="1400" b="1" dirty="0" err="1" smtClean="0">
                          <a:solidFill>
                            <a:srgbClr val="000099"/>
                          </a:solidFill>
                          <a:latin typeface="+mn-ea"/>
                          <a:ea typeface="+mn-ea"/>
                        </a:rPr>
                        <a:t>호주항에서</a:t>
                      </a:r>
                      <a:r>
                        <a:rPr lang="ko-KR" altLang="en-US" sz="1400" b="1" dirty="0" smtClean="0">
                          <a:solidFill>
                            <a:srgbClr val="000099"/>
                          </a:solidFill>
                          <a:latin typeface="+mn-ea"/>
                          <a:ea typeface="+mn-ea"/>
                        </a:rPr>
                        <a:t> </a:t>
                      </a:r>
                      <a:r>
                        <a:rPr lang="en-US" altLang="ko-KR" sz="1400" b="1" dirty="0" smtClean="0">
                          <a:solidFill>
                            <a:srgbClr val="000099"/>
                          </a:solidFill>
                          <a:latin typeface="+mn-ea"/>
                          <a:ea typeface="+mn-ea"/>
                        </a:rPr>
                        <a:t>2187.5kHz</a:t>
                      </a:r>
                      <a:r>
                        <a:rPr lang="ko-KR" altLang="en-US" sz="1400" b="1" dirty="0" smtClean="0">
                          <a:solidFill>
                            <a:srgbClr val="000099"/>
                          </a:solidFill>
                          <a:latin typeface="+mn-ea"/>
                          <a:ea typeface="+mn-ea"/>
                        </a:rPr>
                        <a:t>로</a:t>
                      </a:r>
                      <a:r>
                        <a:rPr lang="en-US" altLang="ko-KR" sz="1400" b="1" dirty="0" smtClean="0">
                          <a:solidFill>
                            <a:srgbClr val="000099"/>
                          </a:solidFill>
                          <a:latin typeface="+mn-ea"/>
                          <a:ea typeface="+mn-ea"/>
                        </a:rPr>
                        <a:t>, </a:t>
                      </a:r>
                      <a:r>
                        <a:rPr lang="ko-KR" altLang="en-US" sz="1400" b="1" dirty="0" smtClean="0">
                          <a:solidFill>
                            <a:srgbClr val="000099"/>
                          </a:solidFill>
                          <a:latin typeface="+mn-ea"/>
                          <a:ea typeface="+mn-ea"/>
                        </a:rPr>
                        <a:t>미국 </a:t>
                      </a:r>
                      <a:r>
                        <a:rPr lang="en-US" altLang="ko-KR" sz="1400" b="1" dirty="0" smtClean="0">
                          <a:solidFill>
                            <a:srgbClr val="000099"/>
                          </a:solidFill>
                          <a:latin typeface="+mn-ea"/>
                          <a:ea typeface="+mn-ea"/>
                        </a:rPr>
                        <a:t>2187.5kHz &amp; 16804.5kHz</a:t>
                      </a:r>
                      <a:r>
                        <a:rPr lang="ko-KR" altLang="en-US" sz="1400" b="1" dirty="0" smtClean="0">
                          <a:solidFill>
                            <a:srgbClr val="000099"/>
                          </a:solidFill>
                          <a:latin typeface="+mn-ea"/>
                          <a:ea typeface="+mn-ea"/>
                        </a:rPr>
                        <a:t>로 </a:t>
                      </a:r>
                      <a:r>
                        <a:rPr lang="en-US" altLang="ko-KR" sz="1400" b="1" dirty="0" smtClean="0">
                          <a:solidFill>
                            <a:srgbClr val="000099"/>
                          </a:solidFill>
                          <a:latin typeface="+mn-ea"/>
                          <a:ea typeface="+mn-ea"/>
                        </a:rPr>
                        <a:t>Test </a:t>
                      </a:r>
                      <a:r>
                        <a:rPr lang="ko-KR" altLang="en-US" sz="1400" b="1" dirty="0" smtClean="0">
                          <a:solidFill>
                            <a:srgbClr val="000099"/>
                          </a:solidFill>
                          <a:latin typeface="+mn-ea"/>
                          <a:ea typeface="+mn-ea"/>
                        </a:rPr>
                        <a:t>하지 말 것</a:t>
                      </a:r>
                      <a:r>
                        <a:rPr lang="en-US" altLang="ko-KR" sz="1400" b="1" dirty="0" smtClean="0">
                          <a:solidFill>
                            <a:srgbClr val="000099"/>
                          </a:solidFill>
                          <a:latin typeface="+mn-ea"/>
                          <a:ea typeface="+mn-ea"/>
                        </a:rPr>
                        <a:t>)  </a:t>
                      </a:r>
                    </a:p>
                    <a:p>
                      <a:pPr latinLnBrk="1"/>
                      <a:r>
                        <a:rPr lang="en-US" altLang="ko-KR" sz="1400" b="1" dirty="0" smtClean="0">
                          <a:latin typeface="+mn-ea"/>
                          <a:ea typeface="+mn-ea"/>
                        </a:rPr>
                        <a:t>□ DC </a:t>
                      </a:r>
                      <a:r>
                        <a:rPr lang="ko-KR" altLang="en-US" sz="1400" b="1" dirty="0" smtClean="0">
                          <a:latin typeface="+mn-ea"/>
                          <a:ea typeface="+mn-ea"/>
                        </a:rPr>
                        <a:t>전환 시 </a:t>
                      </a:r>
                      <a:r>
                        <a:rPr lang="en-US" altLang="ko-KR" sz="1400" b="1" dirty="0" smtClean="0">
                          <a:latin typeface="+mn-ea"/>
                          <a:ea typeface="+mn-ea"/>
                        </a:rPr>
                        <a:t>DC </a:t>
                      </a:r>
                      <a:r>
                        <a:rPr lang="ko-KR" altLang="en-US" sz="1400" b="1" dirty="0" smtClean="0">
                          <a:latin typeface="+mn-ea"/>
                          <a:ea typeface="+mn-ea"/>
                        </a:rPr>
                        <a:t>전원에 의한 작동 </a:t>
                      </a:r>
                      <a:r>
                        <a:rPr lang="en-US" altLang="ko-KR" sz="1400" b="1" dirty="0" smtClean="0">
                          <a:latin typeface="+mn-ea"/>
                          <a:ea typeface="+mn-ea"/>
                        </a:rPr>
                        <a:t>Emergency Lamp </a:t>
                      </a:r>
                      <a:r>
                        <a:rPr lang="ko-KR" altLang="en-US" sz="1400" b="1" dirty="0" smtClean="0">
                          <a:latin typeface="+mn-ea"/>
                          <a:ea typeface="+mn-ea"/>
                        </a:rPr>
                        <a:t>작동상태 </a:t>
                      </a:r>
                      <a:r>
                        <a:rPr lang="en-US" altLang="ko-KR" sz="1400" b="1" dirty="0" smtClean="0">
                          <a:latin typeface="+mn-ea"/>
                          <a:ea typeface="+mn-ea"/>
                        </a:rPr>
                        <a:t>(</a:t>
                      </a:r>
                      <a:r>
                        <a:rPr lang="ko-KR" altLang="en-US" sz="1400" b="1" dirty="0" smtClean="0">
                          <a:latin typeface="+mn-ea"/>
                          <a:ea typeface="+mn-ea"/>
                        </a:rPr>
                        <a:t>반드시 </a:t>
                      </a:r>
                      <a:r>
                        <a:rPr lang="en-US" altLang="ko-KR" sz="1400" b="1" dirty="0" smtClean="0">
                          <a:latin typeface="+mn-ea"/>
                          <a:ea typeface="+mn-ea"/>
                        </a:rPr>
                        <a:t>Radio battery charger off</a:t>
                      </a:r>
                      <a:r>
                        <a:rPr lang="ko-KR" altLang="en-US" sz="1400" b="1" dirty="0" smtClean="0">
                          <a:latin typeface="+mn-ea"/>
                          <a:ea typeface="+mn-ea"/>
                        </a:rPr>
                        <a:t>후 점검</a:t>
                      </a:r>
                      <a:r>
                        <a:rPr lang="en-US" altLang="ko-KR" sz="1400" b="1" dirty="0" smtClean="0">
                          <a:latin typeface="+mn-ea"/>
                          <a:ea typeface="+mn-ea"/>
                        </a:rPr>
                        <a:t>)</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10971833" y="1240082"/>
            <a:ext cx="3364068" cy="1052301"/>
          </a:xfrm>
          <a:prstGeom prst="rect">
            <a:avLst/>
          </a:prstGeom>
          <a:noFill/>
          <a:ln w="25400">
            <a:solidFill>
              <a:srgbClr val="FF0000"/>
            </a:solidFill>
          </a:ln>
        </p:spPr>
        <p:txBody>
          <a:bodyPr wrap="square" lIns="100799" tIns="50400" rIns="100799" bIns="50400" rtlCol="0">
            <a:spAutoFit/>
          </a:bodyPr>
          <a:lstStyle/>
          <a:p>
            <a:r>
              <a:rPr lang="en-US" altLang="ko-KR" sz="1544" dirty="0">
                <a:latin typeface="+mn-ea"/>
              </a:rPr>
              <a:t>SIRE VIQ 7 : DSC test with a coastal station (if in range </a:t>
            </a:r>
            <a:br>
              <a:rPr lang="en-US" altLang="ko-KR" sz="1544" dirty="0">
                <a:latin typeface="+mn-ea"/>
              </a:rPr>
            </a:br>
            <a:r>
              <a:rPr lang="en-US" altLang="ko-KR" sz="1544" dirty="0">
                <a:latin typeface="+mn-ea"/>
              </a:rPr>
              <a:t>or at the earliest opportunity if out of range (Sep 17 2018)</a:t>
            </a:r>
            <a:endParaRPr lang="ko-KR" altLang="en-US" sz="1544" dirty="0">
              <a:latin typeface="+mn-ea"/>
            </a:endParaRPr>
          </a:p>
        </p:txBody>
      </p:sp>
      <p:sp>
        <p:nvSpPr>
          <p:cNvPr id="6" name="직사각형 5"/>
          <p:cNvSpPr/>
          <p:nvPr/>
        </p:nvSpPr>
        <p:spPr>
          <a:xfrm>
            <a:off x="0" y="0"/>
            <a:ext cx="4128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2</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PSC / Major Inspection</a:t>
            </a:r>
          </a:p>
        </p:txBody>
      </p:sp>
      <p:sp>
        <p:nvSpPr>
          <p:cNvPr id="7" name="TextBox 6"/>
          <p:cNvSpPr txBox="1"/>
          <p:nvPr/>
        </p:nvSpPr>
        <p:spPr>
          <a:xfrm>
            <a:off x="10800735" y="5396745"/>
            <a:ext cx="2034797" cy="954107"/>
          </a:xfrm>
          <a:prstGeom prst="rect">
            <a:avLst/>
          </a:prstGeom>
          <a:noFill/>
        </p:spPr>
        <p:txBody>
          <a:bodyPr wrap="square" rtlCol="0">
            <a:spAutoFit/>
          </a:bodyPr>
          <a:lstStyle/>
          <a:p>
            <a:r>
              <a:rPr lang="en-US" altLang="ko-KR" sz="1400" dirty="0" err="1" smtClean="0">
                <a:latin typeface="+mn-ea"/>
                <a:ea typeface="+mn-ea"/>
              </a:rPr>
              <a:t>Navtex</a:t>
            </a:r>
            <a:r>
              <a:rPr lang="en-US" altLang="ko-KR" sz="1400" dirty="0" smtClean="0">
                <a:latin typeface="+mn-ea"/>
                <a:ea typeface="+mn-ea"/>
              </a:rPr>
              <a:t> coverage area</a:t>
            </a:r>
          </a:p>
          <a:p>
            <a:r>
              <a:rPr lang="en-US" altLang="ko-KR" sz="1400" dirty="0" err="1" smtClean="0">
                <a:latin typeface="+mn-ea"/>
                <a:ea typeface="+mn-ea"/>
              </a:rPr>
              <a:t>Navtex</a:t>
            </a:r>
            <a:r>
              <a:rPr lang="en-US" altLang="ko-KR" sz="1400" dirty="0" smtClean="0">
                <a:latin typeface="+mn-ea"/>
                <a:ea typeface="+mn-ea"/>
              </a:rPr>
              <a:t> service area</a:t>
            </a:r>
          </a:p>
          <a:p>
            <a:r>
              <a:rPr lang="ko-KR" altLang="en-US" sz="1400" dirty="0" smtClean="0">
                <a:latin typeface="+mn-ea"/>
                <a:ea typeface="+mn-ea"/>
              </a:rPr>
              <a:t>설정</a:t>
            </a:r>
            <a:r>
              <a:rPr lang="en-US" altLang="ko-KR" sz="1400" dirty="0" smtClean="0">
                <a:latin typeface="+mn-ea"/>
                <a:ea typeface="+mn-ea"/>
              </a:rPr>
              <a:t>, deficiency </a:t>
            </a:r>
            <a:r>
              <a:rPr lang="ko-KR" altLang="en-US" sz="1400" dirty="0" smtClean="0">
                <a:latin typeface="+mn-ea"/>
                <a:ea typeface="+mn-ea"/>
              </a:rPr>
              <a:t>받지 않도록 함</a:t>
            </a:r>
            <a:endParaRPr lang="ko-KR" altLang="en-US" sz="1400" dirty="0">
              <a:latin typeface="+mn-ea"/>
              <a:ea typeface="+mn-ea"/>
            </a:endParaRPr>
          </a:p>
        </p:txBody>
      </p:sp>
      <p:sp>
        <p:nvSpPr>
          <p:cNvPr id="9" name="TextBox 8"/>
          <p:cNvSpPr txBox="1"/>
          <p:nvPr/>
        </p:nvSpPr>
        <p:spPr>
          <a:xfrm>
            <a:off x="7074892" y="745865"/>
            <a:ext cx="3141038" cy="317228"/>
          </a:xfrm>
          <a:prstGeom prst="rect">
            <a:avLst/>
          </a:prstGeom>
          <a:noFill/>
        </p:spPr>
        <p:txBody>
          <a:bodyPr wrap="none" lIns="100799" tIns="50400" rIns="100799" bIns="50400" rtlCol="0">
            <a:spAutoFit/>
          </a:bodyPr>
          <a:lstStyle/>
          <a:p>
            <a:r>
              <a:rPr lang="en-US" altLang="ko-KR" sz="1400" b="1" dirty="0">
                <a:latin typeface="+mn-ea"/>
              </a:rPr>
              <a:t>※ DDB: Dedicated Distress Button</a:t>
            </a:r>
            <a:endParaRPr lang="ko-KR" altLang="en-US" sz="1400" b="1" dirty="0">
              <a:latin typeface="+mn-ea"/>
            </a:endParaRP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13</a:t>
            </a:fld>
            <a:endParaRPr lang="ko-KR" altLang="en-US"/>
          </a:p>
        </p:txBody>
      </p:sp>
    </p:spTree>
    <p:extLst>
      <p:ext uri="{BB962C8B-B14F-4D97-AF65-F5344CB8AC3E}">
        <p14:creationId xmlns:p14="http://schemas.microsoft.com/office/powerpoint/2010/main" val="2737068784"/>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bwMode="auto">
          <a:xfrm>
            <a:off x="1206233" y="3098156"/>
            <a:ext cx="1145658"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FALSE ALERT</a:t>
            </a:r>
          </a:p>
          <a:p>
            <a:pPr marL="454646" indent="-454646" algn="ctr" defTabSz="727433">
              <a:spcBef>
                <a:spcPct val="20000"/>
              </a:spcBef>
              <a:buClr>
                <a:schemeClr val="accent2"/>
              </a:buClr>
            </a:pPr>
            <a:r>
              <a:rPr lang="en-US" altLang="ko-KR" sz="875" b="1" dirty="0">
                <a:solidFill>
                  <a:schemeClr val="tx1"/>
                </a:solidFill>
                <a:latin typeface="+mn-ea"/>
              </a:rPr>
              <a:t>TRANSMITTED BY</a:t>
            </a:r>
            <a:endParaRPr lang="ko-KR" altLang="en-US" sz="875" b="1" dirty="0">
              <a:solidFill>
                <a:schemeClr val="tx1"/>
              </a:solidFill>
              <a:latin typeface="+mn-ea"/>
            </a:endParaRPr>
          </a:p>
        </p:txBody>
      </p:sp>
      <p:sp>
        <p:nvSpPr>
          <p:cNvPr id="3" name="직사각형 2"/>
          <p:cNvSpPr/>
          <p:nvPr/>
        </p:nvSpPr>
        <p:spPr bwMode="auto">
          <a:xfrm>
            <a:off x="2786406" y="1489316"/>
            <a:ext cx="1260223" cy="400980"/>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1273" b="1" dirty="0">
                <a:solidFill>
                  <a:schemeClr val="tx1"/>
                </a:solidFill>
                <a:latin typeface="+mn-ea"/>
              </a:rPr>
              <a:t>VHF DSC</a:t>
            </a:r>
            <a:endParaRPr lang="ko-KR" altLang="en-US" sz="1273" b="1" dirty="0">
              <a:solidFill>
                <a:schemeClr val="tx1"/>
              </a:solidFill>
              <a:latin typeface="+mn-ea"/>
            </a:endParaRPr>
          </a:p>
        </p:txBody>
      </p:sp>
      <p:sp>
        <p:nvSpPr>
          <p:cNvPr id="4" name="직사각형 3"/>
          <p:cNvSpPr/>
          <p:nvPr/>
        </p:nvSpPr>
        <p:spPr>
          <a:xfrm>
            <a:off x="2883538" y="1107535"/>
            <a:ext cx="5850055" cy="312714"/>
          </a:xfrm>
          <a:prstGeom prst="rect">
            <a:avLst/>
          </a:prstGeom>
        </p:spPr>
        <p:txBody>
          <a:bodyPr wrap="square">
            <a:spAutoFit/>
          </a:bodyPr>
          <a:lstStyle/>
          <a:p>
            <a:r>
              <a:rPr lang="en-US" altLang="ko-KR" sz="1432" b="1" dirty="0">
                <a:latin typeface="+mn-ea"/>
              </a:rPr>
              <a:t>GUIDELINES FOR THE AVOIDANCE OF FALSE DISTRESS ALERTS</a:t>
            </a:r>
            <a:endParaRPr lang="ko-KR" altLang="en-US" sz="1432" b="1" dirty="0">
              <a:latin typeface="+mn-ea"/>
            </a:endParaRPr>
          </a:p>
        </p:txBody>
      </p:sp>
      <p:sp>
        <p:nvSpPr>
          <p:cNvPr id="5" name="직사각형 4"/>
          <p:cNvSpPr/>
          <p:nvPr/>
        </p:nvSpPr>
        <p:spPr bwMode="auto">
          <a:xfrm>
            <a:off x="2786406" y="2101701"/>
            <a:ext cx="1260223"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False Alert detected</a:t>
            </a:r>
          </a:p>
          <a:p>
            <a:pPr marL="454646" indent="-454646" algn="ctr" defTabSz="727433">
              <a:spcBef>
                <a:spcPct val="20000"/>
              </a:spcBef>
              <a:buClr>
                <a:schemeClr val="accent2"/>
              </a:buClr>
            </a:pPr>
            <a:r>
              <a:rPr lang="en-US" altLang="ko-KR" sz="875" b="1" dirty="0">
                <a:solidFill>
                  <a:schemeClr val="tx1"/>
                </a:solidFill>
                <a:latin typeface="+mn-ea"/>
              </a:rPr>
              <a:t>during transmission</a:t>
            </a:r>
            <a:endParaRPr lang="ko-KR" altLang="en-US" sz="875" b="1" dirty="0">
              <a:solidFill>
                <a:schemeClr val="tx1"/>
              </a:solidFill>
              <a:latin typeface="+mn-ea"/>
            </a:endParaRPr>
          </a:p>
        </p:txBody>
      </p:sp>
      <p:sp>
        <p:nvSpPr>
          <p:cNvPr id="6" name="직사각형 5"/>
          <p:cNvSpPr/>
          <p:nvPr/>
        </p:nvSpPr>
        <p:spPr bwMode="auto">
          <a:xfrm>
            <a:off x="2786406" y="2714087"/>
            <a:ext cx="1260223"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t" anchorCtr="0" forceAA="0" compatLnSpc="1">
            <a:prstTxWarp prst="textNoShape">
              <a:avLst/>
            </a:prstTxWarp>
            <a:noAutofit/>
          </a:bodyPr>
          <a:lstStyle/>
          <a:p>
            <a:pPr marL="454646" indent="-454646" algn="ctr">
              <a:spcBef>
                <a:spcPct val="20000"/>
              </a:spcBef>
              <a:buClr>
                <a:schemeClr val="accent2"/>
              </a:buClr>
            </a:pPr>
            <a:r>
              <a:rPr lang="en-US" altLang="ko-KR" sz="875" b="1" dirty="0">
                <a:solidFill>
                  <a:schemeClr val="tx1"/>
                </a:solidFill>
                <a:latin typeface="+mn-ea"/>
              </a:rPr>
              <a:t>False Alert detected</a:t>
            </a:r>
          </a:p>
          <a:p>
            <a:pPr marL="454646" indent="-454646" algn="ctr">
              <a:spcBef>
                <a:spcPct val="20000"/>
              </a:spcBef>
              <a:buClr>
                <a:schemeClr val="accent2"/>
              </a:buClr>
            </a:pPr>
            <a:r>
              <a:rPr lang="en-US" altLang="ko-KR" sz="875" b="1" dirty="0">
                <a:solidFill>
                  <a:schemeClr val="tx1"/>
                </a:solidFill>
                <a:latin typeface="+mn-ea"/>
              </a:rPr>
              <a:t>during transmission</a:t>
            </a:r>
            <a:endParaRPr lang="ko-KR" altLang="en-US" sz="875" b="1" dirty="0">
              <a:solidFill>
                <a:schemeClr val="tx1"/>
              </a:solidFill>
              <a:latin typeface="+mn-ea"/>
            </a:endParaRPr>
          </a:p>
          <a:p>
            <a:pPr marL="454646" indent="-454646" defTabSz="727433">
              <a:spcBef>
                <a:spcPct val="20000"/>
              </a:spcBef>
              <a:buClr>
                <a:schemeClr val="accent2"/>
              </a:buClr>
            </a:pPr>
            <a:endParaRPr lang="ko-KR" altLang="en-US" sz="875" dirty="0">
              <a:solidFill>
                <a:schemeClr val="tx1"/>
              </a:solidFill>
              <a:latin typeface="+mn-ea"/>
            </a:endParaRPr>
          </a:p>
        </p:txBody>
      </p:sp>
      <p:sp>
        <p:nvSpPr>
          <p:cNvPr id="7" name="직사각형 6"/>
          <p:cNvSpPr/>
          <p:nvPr/>
        </p:nvSpPr>
        <p:spPr bwMode="auto">
          <a:xfrm>
            <a:off x="2786406" y="3326472"/>
            <a:ext cx="1260223" cy="400980"/>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a:spcBef>
                <a:spcPct val="20000"/>
              </a:spcBef>
              <a:buClr>
                <a:schemeClr val="accent2"/>
              </a:buClr>
            </a:pPr>
            <a:r>
              <a:rPr lang="en-US" altLang="ko-KR" sz="1273" b="1" dirty="0">
                <a:solidFill>
                  <a:schemeClr val="tx1"/>
                </a:solidFill>
                <a:latin typeface="+mn-ea"/>
              </a:rPr>
              <a:t>MF DSC</a:t>
            </a:r>
            <a:endParaRPr lang="ko-KR" altLang="en-US" sz="1273" dirty="0">
              <a:solidFill>
                <a:schemeClr val="tx1"/>
              </a:solidFill>
              <a:latin typeface="+mn-ea"/>
            </a:endParaRPr>
          </a:p>
        </p:txBody>
      </p:sp>
      <p:sp>
        <p:nvSpPr>
          <p:cNvPr id="8" name="직사각형 7"/>
          <p:cNvSpPr/>
          <p:nvPr/>
        </p:nvSpPr>
        <p:spPr bwMode="auto">
          <a:xfrm>
            <a:off x="2786406" y="3938858"/>
            <a:ext cx="1260223"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t" anchorCtr="0" forceAA="0" compatLnSpc="1">
            <a:prstTxWarp prst="textNoShape">
              <a:avLst/>
            </a:prstTxWarp>
            <a:noAutofit/>
          </a:bodyPr>
          <a:lstStyle/>
          <a:p>
            <a:pPr marL="454646" indent="-454646" algn="ctr">
              <a:spcBef>
                <a:spcPct val="20000"/>
              </a:spcBef>
              <a:buClr>
                <a:schemeClr val="accent2"/>
              </a:buClr>
            </a:pPr>
            <a:r>
              <a:rPr lang="en-US" altLang="ko-KR" sz="875" b="1" dirty="0">
                <a:solidFill>
                  <a:schemeClr val="tx1"/>
                </a:solidFill>
                <a:latin typeface="+mn-ea"/>
              </a:rPr>
              <a:t>False Alert detected</a:t>
            </a:r>
          </a:p>
          <a:p>
            <a:pPr marL="454646" indent="-454646" algn="ctr">
              <a:spcBef>
                <a:spcPct val="20000"/>
              </a:spcBef>
              <a:buClr>
                <a:schemeClr val="accent2"/>
              </a:buClr>
            </a:pPr>
            <a:r>
              <a:rPr lang="en-US" altLang="ko-KR" sz="875" b="1" dirty="0">
                <a:solidFill>
                  <a:schemeClr val="tx1"/>
                </a:solidFill>
                <a:latin typeface="+mn-ea"/>
              </a:rPr>
              <a:t>during transmission</a:t>
            </a:r>
            <a:endParaRPr lang="ko-KR" altLang="en-US" sz="875" b="1" dirty="0">
              <a:solidFill>
                <a:schemeClr val="tx1"/>
              </a:solidFill>
              <a:latin typeface="+mn-ea"/>
            </a:endParaRPr>
          </a:p>
        </p:txBody>
      </p:sp>
      <p:sp>
        <p:nvSpPr>
          <p:cNvPr id="9" name="직사각형 8"/>
          <p:cNvSpPr/>
          <p:nvPr/>
        </p:nvSpPr>
        <p:spPr bwMode="auto">
          <a:xfrm>
            <a:off x="2786406" y="4551242"/>
            <a:ext cx="1260223" cy="400980"/>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a:spcBef>
                <a:spcPct val="20000"/>
              </a:spcBef>
              <a:buClr>
                <a:schemeClr val="accent2"/>
              </a:buClr>
            </a:pPr>
            <a:r>
              <a:rPr lang="en-US" altLang="ko-KR" sz="1273" b="1" dirty="0">
                <a:solidFill>
                  <a:schemeClr val="tx1"/>
                </a:solidFill>
                <a:latin typeface="+mn-ea"/>
              </a:rPr>
              <a:t>HF DSC</a:t>
            </a:r>
            <a:endParaRPr lang="ko-KR" altLang="en-US" sz="1273" dirty="0">
              <a:solidFill>
                <a:schemeClr val="tx1"/>
              </a:solidFill>
              <a:latin typeface="+mn-ea"/>
            </a:endParaRPr>
          </a:p>
        </p:txBody>
      </p:sp>
      <p:sp>
        <p:nvSpPr>
          <p:cNvPr id="10" name="직사각형 9"/>
          <p:cNvSpPr/>
          <p:nvPr/>
        </p:nvSpPr>
        <p:spPr bwMode="auto">
          <a:xfrm>
            <a:off x="2786406" y="5163628"/>
            <a:ext cx="1260223" cy="400980"/>
          </a:xfrm>
          <a:prstGeom prst="rect">
            <a:avLst/>
          </a:prstGeom>
          <a:solidFill>
            <a:srgbClr val="C3FDB5"/>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1273" b="1" dirty="0">
                <a:solidFill>
                  <a:schemeClr val="tx1"/>
                </a:solidFill>
                <a:latin typeface="+mn-ea"/>
              </a:rPr>
              <a:t>RMSS </a:t>
            </a:r>
          </a:p>
          <a:p>
            <a:pPr marL="454646" indent="-454646" algn="ctr" defTabSz="727433">
              <a:spcBef>
                <a:spcPct val="20000"/>
              </a:spcBef>
              <a:buClr>
                <a:schemeClr val="accent2"/>
              </a:buClr>
            </a:pPr>
            <a:r>
              <a:rPr lang="en-US" altLang="ko-KR" sz="875" b="1" dirty="0">
                <a:solidFill>
                  <a:schemeClr val="tx1"/>
                </a:solidFill>
                <a:latin typeface="+mn-ea"/>
              </a:rPr>
              <a:t>(INMARSAT-C)</a:t>
            </a:r>
            <a:endParaRPr lang="ko-KR" altLang="en-US" sz="875" b="1" dirty="0">
              <a:solidFill>
                <a:schemeClr val="tx1"/>
              </a:solidFill>
              <a:latin typeface="+mn-ea"/>
            </a:endParaRPr>
          </a:p>
        </p:txBody>
      </p:sp>
      <p:sp>
        <p:nvSpPr>
          <p:cNvPr id="11" name="직사각형 10"/>
          <p:cNvSpPr/>
          <p:nvPr/>
        </p:nvSpPr>
        <p:spPr bwMode="auto">
          <a:xfrm>
            <a:off x="2786406" y="5776013"/>
            <a:ext cx="1260223" cy="400980"/>
          </a:xfrm>
          <a:prstGeom prst="rect">
            <a:avLst/>
          </a:prstGeom>
          <a:solidFill>
            <a:srgbClr val="B5EFF5"/>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1273" b="1" dirty="0">
                <a:solidFill>
                  <a:schemeClr val="tx1"/>
                </a:solidFill>
                <a:latin typeface="+mn-ea"/>
              </a:rPr>
              <a:t>EPIRB</a:t>
            </a:r>
            <a:endParaRPr lang="ko-KR" altLang="en-US" sz="1273" b="1" dirty="0">
              <a:solidFill>
                <a:schemeClr val="tx1"/>
              </a:solidFill>
              <a:latin typeface="+mn-ea"/>
            </a:endParaRPr>
          </a:p>
        </p:txBody>
      </p:sp>
      <p:sp>
        <p:nvSpPr>
          <p:cNvPr id="12" name="직사각형 11"/>
          <p:cNvSpPr/>
          <p:nvPr/>
        </p:nvSpPr>
        <p:spPr bwMode="auto">
          <a:xfrm>
            <a:off x="4344003" y="2101701"/>
            <a:ext cx="1474824"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t"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Reset</a:t>
            </a:r>
          </a:p>
          <a:p>
            <a:pPr marL="454646" indent="-454646" algn="ctr" defTabSz="727433">
              <a:spcBef>
                <a:spcPct val="20000"/>
              </a:spcBef>
              <a:buClr>
                <a:schemeClr val="accent2"/>
              </a:buClr>
            </a:pPr>
            <a:r>
              <a:rPr lang="en-US" altLang="ko-KR" sz="875" b="1" dirty="0">
                <a:solidFill>
                  <a:schemeClr val="tx1"/>
                </a:solidFill>
                <a:latin typeface="+mn-ea"/>
              </a:rPr>
              <a:t>transmitter immediately</a:t>
            </a:r>
            <a:endParaRPr lang="ko-KR" altLang="en-US" sz="875" b="1" dirty="0">
              <a:solidFill>
                <a:schemeClr val="tx1"/>
              </a:solidFill>
              <a:latin typeface="+mn-ea"/>
            </a:endParaRPr>
          </a:p>
        </p:txBody>
      </p:sp>
      <p:sp>
        <p:nvSpPr>
          <p:cNvPr id="16" name="직사각형 15"/>
          <p:cNvSpPr/>
          <p:nvPr/>
        </p:nvSpPr>
        <p:spPr bwMode="auto">
          <a:xfrm>
            <a:off x="6370525" y="1489316"/>
            <a:ext cx="1260223" cy="400980"/>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Set equipment to</a:t>
            </a:r>
          </a:p>
          <a:p>
            <a:pPr marL="454646" indent="-454646" algn="ctr" defTabSz="727433">
              <a:spcBef>
                <a:spcPct val="20000"/>
              </a:spcBef>
              <a:buClr>
                <a:schemeClr val="accent2"/>
              </a:buClr>
            </a:pPr>
            <a:r>
              <a:rPr lang="en-US" altLang="ko-KR" sz="875" b="1" dirty="0">
                <a:solidFill>
                  <a:schemeClr val="tx1"/>
                </a:solidFill>
                <a:latin typeface="+mn-ea"/>
              </a:rPr>
              <a:t>(VHF) Ch.16</a:t>
            </a:r>
            <a:endParaRPr lang="ko-KR" altLang="en-US" sz="875" b="1" dirty="0">
              <a:solidFill>
                <a:schemeClr val="tx1"/>
              </a:solidFill>
              <a:latin typeface="+mn-ea"/>
            </a:endParaRPr>
          </a:p>
        </p:txBody>
      </p:sp>
      <p:sp>
        <p:nvSpPr>
          <p:cNvPr id="17" name="직사각형 16"/>
          <p:cNvSpPr/>
          <p:nvPr/>
        </p:nvSpPr>
        <p:spPr bwMode="auto">
          <a:xfrm>
            <a:off x="5557509" y="3349423"/>
            <a:ext cx="1260223" cy="400980"/>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Tune equipment to</a:t>
            </a:r>
          </a:p>
          <a:p>
            <a:pPr marL="454646" indent="-454646" algn="ctr" defTabSz="727433">
              <a:spcBef>
                <a:spcPct val="20000"/>
              </a:spcBef>
              <a:buClr>
                <a:schemeClr val="accent2"/>
              </a:buClr>
            </a:pPr>
            <a:r>
              <a:rPr lang="en-US" altLang="ko-KR" sz="875" b="1" dirty="0">
                <a:solidFill>
                  <a:schemeClr val="tx1"/>
                </a:solidFill>
                <a:latin typeface="+mn-ea"/>
              </a:rPr>
              <a:t>2182 kHz R/T</a:t>
            </a:r>
            <a:endParaRPr lang="ko-KR" altLang="en-US" sz="875" b="1" dirty="0">
              <a:solidFill>
                <a:schemeClr val="tx1"/>
              </a:solidFill>
              <a:latin typeface="+mn-ea"/>
            </a:endParaRPr>
          </a:p>
        </p:txBody>
      </p:sp>
      <p:sp>
        <p:nvSpPr>
          <p:cNvPr id="18" name="직사각형 17"/>
          <p:cNvSpPr/>
          <p:nvPr/>
        </p:nvSpPr>
        <p:spPr bwMode="auto">
          <a:xfrm>
            <a:off x="4485150" y="4523557"/>
            <a:ext cx="2635012" cy="752106"/>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Tune equipment consecutively to all the radio</a:t>
            </a:r>
          </a:p>
          <a:p>
            <a:pPr marL="454646" indent="-454646" algn="ctr" defTabSz="727433">
              <a:spcBef>
                <a:spcPct val="20000"/>
              </a:spcBef>
              <a:buClr>
                <a:schemeClr val="accent2"/>
              </a:buClr>
            </a:pPr>
            <a:r>
              <a:rPr lang="en-US" altLang="ko-KR" sz="875" b="1" dirty="0">
                <a:solidFill>
                  <a:schemeClr val="tx1"/>
                </a:solidFill>
                <a:latin typeface="+mn-ea"/>
              </a:rPr>
              <a:t>telephony distress frequencies on which the</a:t>
            </a:r>
          </a:p>
          <a:p>
            <a:pPr marL="454646" indent="-454646" algn="ctr" defTabSz="727433">
              <a:spcBef>
                <a:spcPct val="20000"/>
              </a:spcBef>
              <a:buClr>
                <a:schemeClr val="accent2"/>
              </a:buClr>
            </a:pPr>
            <a:r>
              <a:rPr lang="en-US" altLang="ko-KR" sz="875" b="1" dirty="0">
                <a:solidFill>
                  <a:schemeClr val="tx1"/>
                </a:solidFill>
                <a:latin typeface="+mn-ea"/>
              </a:rPr>
              <a:t>false alert was transmitted necessary</a:t>
            </a:r>
          </a:p>
          <a:p>
            <a:pPr marL="454646" indent="-454646" algn="ctr" defTabSz="727433">
              <a:spcBef>
                <a:spcPct val="20000"/>
              </a:spcBef>
              <a:buClr>
                <a:schemeClr val="accent2"/>
              </a:buClr>
            </a:pPr>
            <a:r>
              <a:rPr lang="en-US" altLang="ko-KR" sz="875" b="1" dirty="0">
                <a:solidFill>
                  <a:schemeClr val="tx1"/>
                </a:solidFill>
                <a:latin typeface="+mn-ea"/>
              </a:rPr>
              <a:t>4125, 6215, 8291, 12290, 16420 kHz,</a:t>
            </a:r>
            <a:endParaRPr lang="ko-KR" altLang="en-US" sz="875" b="1" dirty="0">
              <a:solidFill>
                <a:schemeClr val="tx1"/>
              </a:solidFill>
              <a:latin typeface="+mn-ea"/>
            </a:endParaRPr>
          </a:p>
        </p:txBody>
      </p:sp>
      <p:sp>
        <p:nvSpPr>
          <p:cNvPr id="19" name="직사각형 18"/>
          <p:cNvSpPr/>
          <p:nvPr/>
        </p:nvSpPr>
        <p:spPr bwMode="auto">
          <a:xfrm>
            <a:off x="7237035" y="2335503"/>
            <a:ext cx="2119465" cy="1281577"/>
          </a:xfrm>
          <a:prstGeom prst="rect">
            <a:avLst/>
          </a:prstGeom>
          <a:solidFill>
            <a:srgbClr val="FFFF00"/>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796" b="1" dirty="0">
                <a:solidFill>
                  <a:schemeClr val="tx1"/>
                </a:solidFill>
                <a:latin typeface="+mn-ea"/>
              </a:rPr>
              <a:t>Make broadcast to ‘All Stations </a:t>
            </a:r>
            <a:r>
              <a:rPr lang="en-US" altLang="ko-KR" sz="796" b="1" dirty="0" err="1">
                <a:solidFill>
                  <a:schemeClr val="tx1"/>
                </a:solidFill>
                <a:latin typeface="+mn-ea"/>
              </a:rPr>
              <a:t>eg</a:t>
            </a:r>
            <a:r>
              <a:rPr lang="en-US" altLang="ko-KR" sz="796" b="1" dirty="0">
                <a:solidFill>
                  <a:schemeClr val="tx1"/>
                </a:solidFill>
                <a:latin typeface="+mn-ea"/>
              </a:rPr>
              <a:t>:</a:t>
            </a:r>
          </a:p>
          <a:p>
            <a:pPr marL="454646" indent="-454646" algn="ctr" defTabSz="727433">
              <a:spcBef>
                <a:spcPct val="20000"/>
              </a:spcBef>
              <a:buClr>
                <a:schemeClr val="accent2"/>
              </a:buClr>
            </a:pPr>
            <a:r>
              <a:rPr lang="en-US" altLang="ko-KR" sz="796" b="1" dirty="0">
                <a:solidFill>
                  <a:schemeClr val="tx1"/>
                </a:solidFill>
                <a:latin typeface="+mn-ea"/>
              </a:rPr>
              <a:t>“All stations, All Stations, All Stations,</a:t>
            </a:r>
          </a:p>
          <a:p>
            <a:pPr marL="454646" indent="-454646" algn="ctr" defTabSz="727433">
              <a:spcBef>
                <a:spcPct val="20000"/>
              </a:spcBef>
              <a:buClr>
                <a:schemeClr val="accent2"/>
              </a:buClr>
            </a:pPr>
            <a:r>
              <a:rPr lang="en-US" altLang="ko-KR" sz="796" b="1" dirty="0">
                <a:solidFill>
                  <a:schemeClr val="tx1"/>
                </a:solidFill>
                <a:latin typeface="+mn-ea"/>
              </a:rPr>
              <a:t>This is </a:t>
            </a:r>
            <a:r>
              <a:rPr lang="en-US" altLang="ko-KR" sz="796" b="1" dirty="0">
                <a:solidFill>
                  <a:srgbClr val="FF0000"/>
                </a:solidFill>
                <a:latin typeface="+mn-ea"/>
              </a:rPr>
              <a:t>NAME, CALLSIGN,</a:t>
            </a:r>
          </a:p>
          <a:p>
            <a:pPr marL="454646" indent="-454646" algn="ctr" defTabSz="727433">
              <a:spcBef>
                <a:spcPct val="20000"/>
              </a:spcBef>
              <a:buClr>
                <a:schemeClr val="accent2"/>
              </a:buClr>
            </a:pPr>
            <a:r>
              <a:rPr lang="en-US" altLang="ko-KR" sz="796" b="1" dirty="0">
                <a:solidFill>
                  <a:srgbClr val="FF0000"/>
                </a:solidFill>
                <a:latin typeface="+mn-ea"/>
              </a:rPr>
              <a:t>MMSI NUMBER, POSITION,</a:t>
            </a:r>
          </a:p>
          <a:p>
            <a:pPr marL="454646" indent="-454646" algn="ctr" defTabSz="727433">
              <a:spcBef>
                <a:spcPct val="20000"/>
              </a:spcBef>
              <a:buClr>
                <a:schemeClr val="accent2"/>
              </a:buClr>
            </a:pPr>
            <a:r>
              <a:rPr lang="en-US" altLang="ko-KR" sz="796" b="1" dirty="0">
                <a:solidFill>
                  <a:schemeClr val="tx1"/>
                </a:solidFill>
                <a:latin typeface="+mn-ea"/>
              </a:rPr>
              <a:t>Cancel my distress alert of</a:t>
            </a:r>
          </a:p>
          <a:p>
            <a:pPr marL="454646" indent="-454646" algn="ctr" defTabSz="727433">
              <a:spcBef>
                <a:spcPct val="20000"/>
              </a:spcBef>
              <a:buClr>
                <a:schemeClr val="accent2"/>
              </a:buClr>
            </a:pPr>
            <a:r>
              <a:rPr lang="en-US" altLang="ko-KR" sz="796" b="1" dirty="0">
                <a:solidFill>
                  <a:srgbClr val="FF0000"/>
                </a:solidFill>
                <a:latin typeface="+mn-ea"/>
              </a:rPr>
              <a:t>DATE, TIME, UTC”</a:t>
            </a:r>
          </a:p>
          <a:p>
            <a:pPr marL="454646" indent="-454646" algn="ctr" defTabSz="727433">
              <a:spcBef>
                <a:spcPct val="20000"/>
              </a:spcBef>
              <a:buClr>
                <a:schemeClr val="accent2"/>
              </a:buClr>
            </a:pPr>
            <a:r>
              <a:rPr lang="en-US" altLang="ko-KR" sz="796" b="1" dirty="0">
                <a:solidFill>
                  <a:schemeClr val="tx1"/>
                </a:solidFill>
                <a:latin typeface="+mn-ea"/>
              </a:rPr>
              <a:t>= Master, </a:t>
            </a:r>
            <a:r>
              <a:rPr lang="en-US" altLang="ko-KR" sz="796" b="1" dirty="0">
                <a:solidFill>
                  <a:srgbClr val="FF0000"/>
                </a:solidFill>
                <a:latin typeface="+mn-ea"/>
              </a:rPr>
              <a:t>NAME, CALLSIGN,</a:t>
            </a:r>
          </a:p>
          <a:p>
            <a:pPr marL="454646" indent="-454646" algn="ctr" defTabSz="727433">
              <a:spcBef>
                <a:spcPct val="20000"/>
              </a:spcBef>
              <a:buClr>
                <a:schemeClr val="accent2"/>
              </a:buClr>
            </a:pPr>
            <a:r>
              <a:rPr lang="en-US" altLang="ko-KR" sz="796" b="1" dirty="0">
                <a:solidFill>
                  <a:srgbClr val="FF0000"/>
                </a:solidFill>
                <a:latin typeface="+mn-ea"/>
              </a:rPr>
              <a:t>MMSI NUMBER, DATE, TIME UTC</a:t>
            </a:r>
            <a:endParaRPr lang="ko-KR" altLang="en-US" sz="796" b="1" dirty="0">
              <a:solidFill>
                <a:srgbClr val="FF0000"/>
              </a:solidFill>
              <a:latin typeface="+mn-ea"/>
            </a:endParaRPr>
          </a:p>
        </p:txBody>
      </p:sp>
      <p:sp>
        <p:nvSpPr>
          <p:cNvPr id="20" name="직사각형 19"/>
          <p:cNvSpPr/>
          <p:nvPr/>
        </p:nvSpPr>
        <p:spPr bwMode="auto">
          <a:xfrm>
            <a:off x="7408884" y="3771910"/>
            <a:ext cx="1947617" cy="1592208"/>
          </a:xfrm>
          <a:prstGeom prst="rect">
            <a:avLst/>
          </a:prstGeom>
          <a:solidFill>
            <a:srgbClr val="C3FDB5"/>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796" b="1" dirty="0">
                <a:solidFill>
                  <a:schemeClr val="tx1"/>
                </a:solidFill>
                <a:latin typeface="+mn-ea"/>
              </a:rPr>
              <a:t>Notify the appropriate RCC to</a:t>
            </a:r>
          </a:p>
          <a:p>
            <a:pPr marL="454646" indent="-454646" algn="ctr" defTabSz="727433">
              <a:spcBef>
                <a:spcPct val="20000"/>
              </a:spcBef>
              <a:buClr>
                <a:schemeClr val="accent2"/>
              </a:buClr>
            </a:pPr>
            <a:r>
              <a:rPr lang="en-US" altLang="ko-KR" sz="796" b="1" dirty="0">
                <a:solidFill>
                  <a:schemeClr val="tx1"/>
                </a:solidFill>
                <a:latin typeface="+mn-ea"/>
              </a:rPr>
              <a:t>cancel the alert by sending a</a:t>
            </a:r>
          </a:p>
          <a:p>
            <a:pPr marL="454646" indent="-454646" algn="ctr" defTabSz="727433">
              <a:spcBef>
                <a:spcPct val="20000"/>
              </a:spcBef>
              <a:buClr>
                <a:schemeClr val="accent2"/>
              </a:buClr>
            </a:pPr>
            <a:r>
              <a:rPr lang="en-US" altLang="ko-KR" sz="796" b="1" dirty="0">
                <a:solidFill>
                  <a:schemeClr val="tx1"/>
                </a:solidFill>
                <a:latin typeface="+mn-ea"/>
              </a:rPr>
              <a:t>distress priority message via</a:t>
            </a:r>
          </a:p>
          <a:p>
            <a:pPr marL="454646" indent="-454646" algn="ctr" defTabSz="727433">
              <a:spcBef>
                <a:spcPct val="20000"/>
              </a:spcBef>
              <a:buClr>
                <a:schemeClr val="accent2"/>
              </a:buClr>
            </a:pPr>
            <a:r>
              <a:rPr lang="en-US" altLang="ko-KR" sz="796" b="1" dirty="0">
                <a:solidFill>
                  <a:schemeClr val="tx1"/>
                </a:solidFill>
                <a:latin typeface="+mn-ea"/>
              </a:rPr>
              <a:t>the same LES through which  </a:t>
            </a:r>
          </a:p>
          <a:p>
            <a:pPr marL="454646" indent="-454646" algn="ctr" defTabSz="727433">
              <a:spcBef>
                <a:spcPct val="20000"/>
              </a:spcBef>
              <a:buClr>
                <a:schemeClr val="accent2"/>
              </a:buClr>
            </a:pPr>
            <a:r>
              <a:rPr lang="en-US" altLang="ko-KR" sz="796" b="1" dirty="0">
                <a:solidFill>
                  <a:schemeClr val="tx1"/>
                </a:solidFill>
                <a:latin typeface="+mn-ea"/>
              </a:rPr>
              <a:t>the false distress alert was sent </a:t>
            </a:r>
            <a:r>
              <a:rPr lang="en-US" altLang="ko-KR" sz="796" b="1" dirty="0" err="1">
                <a:solidFill>
                  <a:schemeClr val="tx1"/>
                </a:solidFill>
                <a:latin typeface="+mn-ea"/>
              </a:rPr>
              <a:t>eg</a:t>
            </a:r>
            <a:r>
              <a:rPr lang="en-US" altLang="ko-KR" sz="796" b="1" dirty="0">
                <a:solidFill>
                  <a:schemeClr val="tx1"/>
                </a:solidFill>
                <a:latin typeface="+mn-ea"/>
              </a:rPr>
              <a:t>:</a:t>
            </a:r>
          </a:p>
          <a:p>
            <a:pPr marL="454646" indent="-454646" algn="ctr" defTabSz="727433">
              <a:spcBef>
                <a:spcPct val="20000"/>
              </a:spcBef>
              <a:buClr>
                <a:schemeClr val="accent2"/>
              </a:buClr>
            </a:pPr>
            <a:r>
              <a:rPr lang="en-US" altLang="ko-KR" sz="796" b="1" dirty="0">
                <a:solidFill>
                  <a:srgbClr val="FF0000"/>
                </a:solidFill>
                <a:latin typeface="+mn-ea"/>
              </a:rPr>
              <a:t>NAME, CALLSIGN, </a:t>
            </a:r>
          </a:p>
          <a:p>
            <a:pPr marL="454646" indent="-454646" algn="ctr" defTabSz="727433">
              <a:spcBef>
                <a:spcPct val="20000"/>
              </a:spcBef>
              <a:buClr>
                <a:schemeClr val="accent2"/>
              </a:buClr>
            </a:pPr>
            <a:r>
              <a:rPr lang="en-US" altLang="ko-KR" sz="796" b="1" dirty="0">
                <a:solidFill>
                  <a:srgbClr val="FF0000"/>
                </a:solidFill>
                <a:latin typeface="+mn-ea"/>
              </a:rPr>
              <a:t>RMSS (INM-C) IDENTITY NUMBER</a:t>
            </a:r>
          </a:p>
          <a:p>
            <a:pPr marL="454646" indent="-454646" algn="ctr" defTabSz="727433">
              <a:spcBef>
                <a:spcPct val="20000"/>
              </a:spcBef>
              <a:buClr>
                <a:schemeClr val="accent2"/>
              </a:buClr>
            </a:pPr>
            <a:r>
              <a:rPr lang="en-US" altLang="ko-KR" sz="796" b="1" dirty="0">
                <a:solidFill>
                  <a:schemeClr val="tx1"/>
                </a:solidFill>
                <a:latin typeface="+mn-ea"/>
              </a:rPr>
              <a:t>Cancel my RMSS (INM-C) distress</a:t>
            </a:r>
          </a:p>
          <a:p>
            <a:pPr marL="454646" indent="-454646" algn="ctr" defTabSz="727433">
              <a:spcBef>
                <a:spcPct val="20000"/>
              </a:spcBef>
              <a:buClr>
                <a:schemeClr val="accent2"/>
              </a:buClr>
            </a:pPr>
            <a:r>
              <a:rPr lang="en-US" altLang="ko-KR" sz="796" b="1" dirty="0">
                <a:solidFill>
                  <a:schemeClr val="tx1"/>
                </a:solidFill>
                <a:latin typeface="+mn-ea"/>
              </a:rPr>
              <a:t> alert </a:t>
            </a:r>
            <a:r>
              <a:rPr lang="en-US" altLang="ko-KR" sz="796" b="1" dirty="0">
                <a:solidFill>
                  <a:srgbClr val="FF0000"/>
                </a:solidFill>
                <a:latin typeface="+mn-ea"/>
              </a:rPr>
              <a:t>DTAE, TIME UTC</a:t>
            </a:r>
          </a:p>
          <a:p>
            <a:pPr marL="454646" indent="-454646" algn="ctr" defTabSz="727433">
              <a:spcBef>
                <a:spcPct val="20000"/>
              </a:spcBef>
              <a:buClr>
                <a:schemeClr val="accent2"/>
              </a:buClr>
            </a:pPr>
            <a:r>
              <a:rPr lang="en-US" altLang="ko-KR" sz="796" b="1" dirty="0">
                <a:solidFill>
                  <a:schemeClr val="tx1"/>
                </a:solidFill>
                <a:latin typeface="+mn-ea"/>
              </a:rPr>
              <a:t>= Master +  </a:t>
            </a:r>
            <a:endParaRPr lang="ko-KR" altLang="en-US" sz="796" b="1" dirty="0">
              <a:solidFill>
                <a:schemeClr val="tx1"/>
              </a:solidFill>
              <a:latin typeface="+mn-ea"/>
            </a:endParaRPr>
          </a:p>
        </p:txBody>
      </p:sp>
      <p:sp>
        <p:nvSpPr>
          <p:cNvPr id="22" name="직사각형 21"/>
          <p:cNvSpPr/>
          <p:nvPr/>
        </p:nvSpPr>
        <p:spPr bwMode="auto">
          <a:xfrm>
            <a:off x="7408884" y="5488318"/>
            <a:ext cx="1947617" cy="941977"/>
          </a:xfrm>
          <a:prstGeom prst="rect">
            <a:avLst/>
          </a:prstGeom>
          <a:solidFill>
            <a:srgbClr val="B5EFF5"/>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ctr" anchorCtr="0" forceAA="0" compatLnSpc="1">
            <a:prstTxWarp prst="textNoShape">
              <a:avLst/>
            </a:prstTxWarp>
            <a:noAutofit/>
          </a:bodyPr>
          <a:lstStyle/>
          <a:p>
            <a:pPr marL="454646" indent="-454646" algn="ctr" defTabSz="727433">
              <a:spcBef>
                <a:spcPct val="20000"/>
              </a:spcBef>
              <a:buClr>
                <a:schemeClr val="accent2"/>
              </a:buClr>
            </a:pPr>
            <a:r>
              <a:rPr lang="en-US" altLang="ko-KR" sz="796" b="1" dirty="0">
                <a:solidFill>
                  <a:schemeClr val="tx1"/>
                </a:solidFill>
                <a:latin typeface="+mn-ea"/>
              </a:rPr>
              <a:t>If, for any reason, an EPIRB is </a:t>
            </a:r>
          </a:p>
          <a:p>
            <a:pPr marL="454646" indent="-454646" algn="ctr" defTabSz="727433">
              <a:spcBef>
                <a:spcPct val="20000"/>
              </a:spcBef>
              <a:buClr>
                <a:schemeClr val="accent2"/>
              </a:buClr>
            </a:pPr>
            <a:r>
              <a:rPr lang="en-US" altLang="ko-KR" sz="796" b="1" dirty="0">
                <a:solidFill>
                  <a:schemeClr val="tx1"/>
                </a:solidFill>
                <a:latin typeface="+mn-ea"/>
              </a:rPr>
              <a:t>activated accidentally, </a:t>
            </a:r>
          </a:p>
          <a:p>
            <a:pPr marL="454646" indent="-454646" algn="ctr" defTabSz="727433">
              <a:spcBef>
                <a:spcPct val="20000"/>
              </a:spcBef>
              <a:buClr>
                <a:schemeClr val="accent2"/>
              </a:buClr>
            </a:pPr>
            <a:r>
              <a:rPr lang="en-US" altLang="ko-KR" sz="796" b="1" dirty="0">
                <a:solidFill>
                  <a:schemeClr val="tx1"/>
                </a:solidFill>
                <a:latin typeface="+mn-ea"/>
              </a:rPr>
              <a:t>Switch off immediately.</a:t>
            </a:r>
          </a:p>
          <a:p>
            <a:pPr marL="454646" indent="-454646" algn="ctr" defTabSz="727433">
              <a:spcBef>
                <a:spcPct val="20000"/>
              </a:spcBef>
              <a:buClr>
                <a:schemeClr val="accent2"/>
              </a:buClr>
            </a:pPr>
            <a:r>
              <a:rPr lang="en-US" altLang="ko-KR" sz="796" b="1" dirty="0">
                <a:solidFill>
                  <a:schemeClr val="tx1"/>
                </a:solidFill>
                <a:latin typeface="+mn-ea"/>
              </a:rPr>
              <a:t>Contact the nearest coast station or </a:t>
            </a:r>
          </a:p>
          <a:p>
            <a:pPr marL="454646" indent="-454646" algn="ctr" defTabSz="727433">
              <a:spcBef>
                <a:spcPct val="20000"/>
              </a:spcBef>
              <a:buClr>
                <a:schemeClr val="accent2"/>
              </a:buClr>
            </a:pPr>
            <a:r>
              <a:rPr lang="en-US" altLang="ko-KR" sz="796" b="1" dirty="0">
                <a:solidFill>
                  <a:schemeClr val="tx1"/>
                </a:solidFill>
                <a:latin typeface="+mn-ea"/>
              </a:rPr>
              <a:t>appropriate RCC or LES and cancel</a:t>
            </a:r>
          </a:p>
          <a:p>
            <a:pPr marL="454646" indent="-454646" algn="ctr" defTabSz="727433">
              <a:spcBef>
                <a:spcPct val="20000"/>
              </a:spcBef>
              <a:buClr>
                <a:schemeClr val="accent2"/>
              </a:buClr>
            </a:pPr>
            <a:r>
              <a:rPr lang="en-US" altLang="ko-KR" sz="796" b="1" dirty="0">
                <a:solidFill>
                  <a:schemeClr val="tx1"/>
                </a:solidFill>
                <a:latin typeface="+mn-ea"/>
              </a:rPr>
              <a:t>the Distress Alert</a:t>
            </a:r>
            <a:endParaRPr lang="ko-KR" altLang="en-US" sz="796" b="1" dirty="0">
              <a:solidFill>
                <a:schemeClr val="tx1"/>
              </a:solidFill>
              <a:latin typeface="+mn-ea"/>
            </a:endParaRPr>
          </a:p>
        </p:txBody>
      </p:sp>
      <p:sp>
        <p:nvSpPr>
          <p:cNvPr id="23" name="직사각형 22"/>
          <p:cNvSpPr/>
          <p:nvPr/>
        </p:nvSpPr>
        <p:spPr>
          <a:xfrm>
            <a:off x="1221655" y="1083050"/>
            <a:ext cx="1318184" cy="496290"/>
          </a:xfrm>
          <a:prstGeom prst="rect">
            <a:avLst/>
          </a:prstGeom>
        </p:spPr>
        <p:txBody>
          <a:bodyPr wrap="square">
            <a:spAutoFit/>
          </a:bodyPr>
          <a:lstStyle/>
          <a:p>
            <a:r>
              <a:rPr lang="en-US" altLang="ko-KR" sz="875" b="1" dirty="0">
                <a:latin typeface="+mn-ea"/>
              </a:rPr>
              <a:t>ITU WRC Res. 349 &amp;,</a:t>
            </a:r>
          </a:p>
          <a:p>
            <a:r>
              <a:rPr lang="en-US" altLang="ko-KR" sz="875" b="1" dirty="0">
                <a:latin typeface="+mn-ea"/>
              </a:rPr>
              <a:t>MSC Res.514(105)</a:t>
            </a:r>
          </a:p>
          <a:p>
            <a:r>
              <a:rPr lang="en-US" altLang="ko-KR" sz="875" b="1" dirty="0">
                <a:latin typeface="+mn-ea"/>
              </a:rPr>
              <a:t>28 April 2022</a:t>
            </a:r>
            <a:endParaRPr lang="ko-KR" altLang="en-US" sz="875" b="1" dirty="0">
              <a:latin typeface="+mn-ea"/>
            </a:endParaRPr>
          </a:p>
        </p:txBody>
      </p:sp>
      <p:sp>
        <p:nvSpPr>
          <p:cNvPr id="24" name="직사각형 23"/>
          <p:cNvSpPr/>
          <p:nvPr/>
        </p:nvSpPr>
        <p:spPr bwMode="auto">
          <a:xfrm>
            <a:off x="4344003" y="2714087"/>
            <a:ext cx="1474824"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t"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Reset</a:t>
            </a:r>
          </a:p>
          <a:p>
            <a:pPr marL="454646" indent="-454646" algn="ctr" defTabSz="727433">
              <a:spcBef>
                <a:spcPct val="20000"/>
              </a:spcBef>
              <a:buClr>
                <a:schemeClr val="accent2"/>
              </a:buClr>
            </a:pPr>
            <a:r>
              <a:rPr lang="en-US" altLang="ko-KR" sz="875" b="1" dirty="0">
                <a:solidFill>
                  <a:schemeClr val="tx1"/>
                </a:solidFill>
                <a:latin typeface="+mn-ea"/>
              </a:rPr>
              <a:t>transmitter immediately</a:t>
            </a:r>
            <a:endParaRPr lang="ko-KR" altLang="en-US" sz="875" b="1" dirty="0">
              <a:solidFill>
                <a:schemeClr val="tx1"/>
              </a:solidFill>
              <a:latin typeface="+mn-ea"/>
            </a:endParaRPr>
          </a:p>
        </p:txBody>
      </p:sp>
      <p:sp>
        <p:nvSpPr>
          <p:cNvPr id="25" name="직사각형 24"/>
          <p:cNvSpPr/>
          <p:nvPr/>
        </p:nvSpPr>
        <p:spPr bwMode="auto">
          <a:xfrm>
            <a:off x="4344003" y="3938858"/>
            <a:ext cx="1474824" cy="400980"/>
          </a:xfrm>
          <a:prstGeom prst="rect">
            <a:avLst/>
          </a:prstGeom>
          <a:solidFill>
            <a:schemeClr val="accent6">
              <a:lumMod val="20000"/>
              <a:lumOff val="80000"/>
            </a:schemeClr>
          </a:solidFill>
          <a:ln w="9525">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741" tIns="36371" rIns="72741" bIns="36371" numCol="1" spcCol="0" rtlCol="0" fromWordArt="0" anchor="t" anchorCtr="0" forceAA="0" compatLnSpc="1">
            <a:prstTxWarp prst="textNoShape">
              <a:avLst/>
            </a:prstTxWarp>
            <a:noAutofit/>
          </a:bodyPr>
          <a:lstStyle/>
          <a:p>
            <a:pPr marL="454646" indent="-454646" algn="ctr" defTabSz="727433">
              <a:spcBef>
                <a:spcPct val="20000"/>
              </a:spcBef>
              <a:buClr>
                <a:schemeClr val="accent2"/>
              </a:buClr>
            </a:pPr>
            <a:r>
              <a:rPr lang="en-US" altLang="ko-KR" sz="875" b="1" dirty="0">
                <a:solidFill>
                  <a:schemeClr val="tx1"/>
                </a:solidFill>
                <a:latin typeface="+mn-ea"/>
              </a:rPr>
              <a:t>Reset</a:t>
            </a:r>
          </a:p>
          <a:p>
            <a:pPr marL="454646" indent="-454646" algn="ctr" defTabSz="727433">
              <a:spcBef>
                <a:spcPct val="20000"/>
              </a:spcBef>
              <a:buClr>
                <a:schemeClr val="accent2"/>
              </a:buClr>
            </a:pPr>
            <a:r>
              <a:rPr lang="en-US" altLang="ko-KR" sz="875" b="1" dirty="0">
                <a:solidFill>
                  <a:schemeClr val="tx1"/>
                </a:solidFill>
                <a:latin typeface="+mn-ea"/>
              </a:rPr>
              <a:t>transmitter immediately</a:t>
            </a:r>
            <a:endParaRPr lang="ko-KR" altLang="en-US" sz="875" b="1" dirty="0">
              <a:solidFill>
                <a:schemeClr val="tx1"/>
              </a:solidFill>
              <a:latin typeface="+mn-ea"/>
            </a:endParaRPr>
          </a:p>
        </p:txBody>
      </p:sp>
      <p:cxnSp>
        <p:nvCxnSpPr>
          <p:cNvPr id="31" name="꺾인 연결선 30"/>
          <p:cNvCxnSpPr>
            <a:stCxn id="3" idx="1"/>
            <a:endCxn id="11" idx="1"/>
          </p:cNvCxnSpPr>
          <p:nvPr/>
        </p:nvCxnSpPr>
        <p:spPr bwMode="auto">
          <a:xfrm rot="10800000" flipV="1">
            <a:off x="2786407" y="1689806"/>
            <a:ext cx="10103" cy="4286697"/>
          </a:xfrm>
          <a:prstGeom prst="bentConnector3">
            <a:avLst>
              <a:gd name="adj1" fmla="val 1800000"/>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직선 화살표 연결선 32"/>
          <p:cNvCxnSpPr/>
          <p:nvPr/>
        </p:nvCxnSpPr>
        <p:spPr bwMode="auto">
          <a:xfrm rot="-420000">
            <a:off x="2351892" y="3298647"/>
            <a:ext cx="272961" cy="2782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직선 화살표 연결선 41"/>
          <p:cNvCxnSpPr>
            <a:stCxn id="3" idx="3"/>
            <a:endCxn id="16" idx="1"/>
          </p:cNvCxnSpPr>
          <p:nvPr/>
        </p:nvCxnSpPr>
        <p:spPr bwMode="auto">
          <a:xfrm>
            <a:off x="4046629" y="1689806"/>
            <a:ext cx="2323895"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직선 화살표 연결선 43"/>
          <p:cNvCxnSpPr>
            <a:stCxn id="3" idx="2"/>
            <a:endCxn id="5" idx="0"/>
          </p:cNvCxnSpPr>
          <p:nvPr/>
        </p:nvCxnSpPr>
        <p:spPr bwMode="auto">
          <a:xfrm>
            <a:off x="3416518" y="1890296"/>
            <a:ext cx="0" cy="21140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직선 화살표 연결선 45"/>
          <p:cNvCxnSpPr>
            <a:stCxn id="7" idx="0"/>
            <a:endCxn id="6" idx="2"/>
          </p:cNvCxnSpPr>
          <p:nvPr/>
        </p:nvCxnSpPr>
        <p:spPr bwMode="auto">
          <a:xfrm flipV="1">
            <a:off x="3416518" y="3115068"/>
            <a:ext cx="0" cy="21140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직선 화살표 연결선 47"/>
          <p:cNvCxnSpPr>
            <a:stCxn id="9" idx="0"/>
            <a:endCxn id="8" idx="2"/>
          </p:cNvCxnSpPr>
          <p:nvPr/>
        </p:nvCxnSpPr>
        <p:spPr bwMode="auto">
          <a:xfrm flipV="1">
            <a:off x="3416518" y="4339838"/>
            <a:ext cx="0" cy="21140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1" name="직선 화살표 연결선 50"/>
          <p:cNvCxnSpPr/>
          <p:nvPr/>
        </p:nvCxnSpPr>
        <p:spPr bwMode="auto">
          <a:xfrm rot="-60000">
            <a:off x="4046629" y="3526962"/>
            <a:ext cx="1510880" cy="2295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3" name="직선 화살표 연결선 52"/>
          <p:cNvCxnSpPr/>
          <p:nvPr/>
        </p:nvCxnSpPr>
        <p:spPr bwMode="auto">
          <a:xfrm rot="-60000">
            <a:off x="4042045" y="4817438"/>
            <a:ext cx="425489" cy="454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8" name="직선 화살표 연결선 77"/>
          <p:cNvCxnSpPr>
            <a:stCxn id="11" idx="3"/>
          </p:cNvCxnSpPr>
          <p:nvPr/>
        </p:nvCxnSpPr>
        <p:spPr bwMode="auto">
          <a:xfrm>
            <a:off x="4046630" y="5976504"/>
            <a:ext cx="3362254" cy="31993"/>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3" name="꺾인 연결선 82"/>
          <p:cNvCxnSpPr>
            <a:stCxn id="10" idx="3"/>
            <a:endCxn id="20" idx="1"/>
          </p:cNvCxnSpPr>
          <p:nvPr/>
        </p:nvCxnSpPr>
        <p:spPr bwMode="auto">
          <a:xfrm flipV="1">
            <a:off x="4046630" y="4568014"/>
            <a:ext cx="3362254" cy="796104"/>
          </a:xfrm>
          <a:prstGeom prst="bentConnector3">
            <a:avLst>
              <a:gd name="adj1" fmla="val 95424"/>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9" name="직선 화살표 연결선 88"/>
          <p:cNvCxnSpPr>
            <a:stCxn id="5" idx="3"/>
            <a:endCxn id="12" idx="1"/>
          </p:cNvCxnSpPr>
          <p:nvPr/>
        </p:nvCxnSpPr>
        <p:spPr bwMode="auto">
          <a:xfrm>
            <a:off x="4046629" y="2302191"/>
            <a:ext cx="297373"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1" name="직선 화살표 연결선 90"/>
          <p:cNvCxnSpPr>
            <a:stCxn id="6" idx="3"/>
            <a:endCxn id="24" idx="1"/>
          </p:cNvCxnSpPr>
          <p:nvPr/>
        </p:nvCxnSpPr>
        <p:spPr bwMode="auto">
          <a:xfrm>
            <a:off x="4046629" y="2914577"/>
            <a:ext cx="297373"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3" name="직선 화살표 연결선 92"/>
          <p:cNvCxnSpPr>
            <a:stCxn id="8" idx="3"/>
            <a:endCxn id="25" idx="1"/>
          </p:cNvCxnSpPr>
          <p:nvPr/>
        </p:nvCxnSpPr>
        <p:spPr bwMode="auto">
          <a:xfrm>
            <a:off x="4046629" y="4139348"/>
            <a:ext cx="297373"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8" name="꺾인 연결선 97"/>
          <p:cNvCxnSpPr>
            <a:stCxn id="25" idx="3"/>
          </p:cNvCxnSpPr>
          <p:nvPr/>
        </p:nvCxnSpPr>
        <p:spPr bwMode="auto">
          <a:xfrm flipH="1">
            <a:off x="4195316" y="4139347"/>
            <a:ext cx="1623510" cy="311900"/>
          </a:xfrm>
          <a:prstGeom prst="bentConnector3">
            <a:avLst>
              <a:gd name="adj1" fmla="val -11201"/>
            </a:avLst>
          </a:prstGeom>
          <a:ln>
            <a:headEnd type="none" w="med" len="med"/>
            <a:tailEnd type="none"/>
          </a:ln>
        </p:spPr>
        <p:style>
          <a:lnRef idx="1">
            <a:schemeClr val="dk1"/>
          </a:lnRef>
          <a:fillRef idx="0">
            <a:schemeClr val="dk1"/>
          </a:fillRef>
          <a:effectRef idx="0">
            <a:schemeClr val="dk1"/>
          </a:effectRef>
          <a:fontRef idx="minor">
            <a:schemeClr val="tx1"/>
          </a:fontRef>
        </p:style>
      </p:cxnSp>
      <p:cxnSp>
        <p:nvCxnSpPr>
          <p:cNvPr id="103" name="직선 화살표 연결선 102"/>
          <p:cNvCxnSpPr/>
          <p:nvPr/>
        </p:nvCxnSpPr>
        <p:spPr bwMode="auto">
          <a:xfrm>
            <a:off x="4195316" y="4451248"/>
            <a:ext cx="0" cy="36247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31" name="직사각형 130"/>
          <p:cNvSpPr/>
          <p:nvPr/>
        </p:nvSpPr>
        <p:spPr>
          <a:xfrm>
            <a:off x="5557509" y="6501050"/>
            <a:ext cx="4253338" cy="226985"/>
          </a:xfrm>
          <a:prstGeom prst="rect">
            <a:avLst/>
          </a:prstGeom>
        </p:spPr>
        <p:txBody>
          <a:bodyPr>
            <a:spAutoFit/>
          </a:bodyPr>
          <a:lstStyle/>
          <a:p>
            <a:pPr defTabSz="792101">
              <a:defRPr/>
            </a:pPr>
            <a:r>
              <a:rPr lang="en-US" altLang="ko-KR" sz="875" b="1" dirty="0">
                <a:latin typeface="+mn-ea"/>
              </a:rPr>
              <a:t>This MSC Res.514(105) </a:t>
            </a:r>
            <a:r>
              <a:rPr lang="en-US" altLang="ko-KR" sz="875" b="1" kern="0" dirty="0">
                <a:latin typeface="+mn-ea"/>
                <a:cs typeface="굴림" panose="020B0600000101010101" pitchFamily="50" charset="-127"/>
              </a:rPr>
              <a:t>supersedes Res. A.814(19) as from 1 Jan 2024</a:t>
            </a:r>
            <a:endParaRPr lang="en-US" altLang="ko-KR" sz="875" b="1" dirty="0">
              <a:latin typeface="+mn-ea"/>
            </a:endParaRPr>
          </a:p>
        </p:txBody>
      </p:sp>
      <p:cxnSp>
        <p:nvCxnSpPr>
          <p:cNvPr id="136" name="직선 화살표 연결선 135"/>
          <p:cNvCxnSpPr/>
          <p:nvPr/>
        </p:nvCxnSpPr>
        <p:spPr bwMode="auto">
          <a:xfrm rot="120000">
            <a:off x="5081415" y="3115067"/>
            <a:ext cx="13967" cy="38894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0" name="직선 화살표 연결선 139"/>
          <p:cNvCxnSpPr>
            <a:stCxn id="12" idx="0"/>
          </p:cNvCxnSpPr>
          <p:nvPr/>
        </p:nvCxnSpPr>
        <p:spPr bwMode="auto">
          <a:xfrm flipH="1" flipV="1">
            <a:off x="5079136" y="1704637"/>
            <a:ext cx="2279" cy="39706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43" name="직사각형 142"/>
          <p:cNvSpPr/>
          <p:nvPr/>
        </p:nvSpPr>
        <p:spPr>
          <a:xfrm>
            <a:off x="1148968" y="6312128"/>
            <a:ext cx="3953197" cy="496290"/>
          </a:xfrm>
          <a:prstGeom prst="rect">
            <a:avLst/>
          </a:prstGeom>
          <a:ln>
            <a:solidFill>
              <a:schemeClr val="dk1">
                <a:shade val="95000"/>
                <a:satMod val="105000"/>
              </a:schemeClr>
            </a:solidFill>
          </a:ln>
        </p:spPr>
        <p:txBody>
          <a:bodyPr wrap="square">
            <a:spAutoFit/>
          </a:bodyPr>
          <a:lstStyle/>
          <a:p>
            <a:r>
              <a:rPr lang="en-US" altLang="ko-KR" sz="875" b="1" dirty="0">
                <a:latin typeface="+mn-ea"/>
              </a:rPr>
              <a:t>If a distress alert has been accidentally transmitted, the ship makes </a:t>
            </a:r>
          </a:p>
          <a:p>
            <a:r>
              <a:rPr lang="en-US" altLang="ko-KR" sz="875" b="1" dirty="0">
                <a:latin typeface="+mn-ea"/>
              </a:rPr>
              <a:t>every reasonable attempt to communicate with the RCC by any means </a:t>
            </a:r>
            <a:r>
              <a:rPr lang="en-US" altLang="ko-KR" sz="875" b="1" dirty="0" smtClean="0">
                <a:latin typeface="+mn-ea"/>
              </a:rPr>
              <a:t>to </a:t>
            </a:r>
            <a:r>
              <a:rPr lang="en-US" altLang="ko-KR" sz="875" b="1" dirty="0">
                <a:latin typeface="+mn-ea"/>
              </a:rPr>
              <a:t>cancel the false distress alert</a:t>
            </a:r>
            <a:endParaRPr lang="ko-KR" altLang="en-US" sz="875" b="1" dirty="0">
              <a:latin typeface="+mn-ea"/>
            </a:endParaRPr>
          </a:p>
        </p:txBody>
      </p:sp>
      <p:cxnSp>
        <p:nvCxnSpPr>
          <p:cNvPr id="148" name="꺾인 연결선 147"/>
          <p:cNvCxnSpPr>
            <a:stCxn id="17" idx="0"/>
            <a:endCxn id="19" idx="1"/>
          </p:cNvCxnSpPr>
          <p:nvPr/>
        </p:nvCxnSpPr>
        <p:spPr bwMode="auto">
          <a:xfrm rot="5400000" flipH="1" flipV="1">
            <a:off x="6525763" y="2638151"/>
            <a:ext cx="373131" cy="1049414"/>
          </a:xfrm>
          <a:prstGeom prst="bentConnector2">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3" name="꺾인 연결선 152"/>
          <p:cNvCxnSpPr/>
          <p:nvPr/>
        </p:nvCxnSpPr>
        <p:spPr bwMode="auto">
          <a:xfrm rot="5400000" flipH="1" flipV="1">
            <a:off x="6413793" y="3700314"/>
            <a:ext cx="1302787" cy="343697"/>
          </a:xfrm>
          <a:prstGeom prst="bentConnector3">
            <a:avLst>
              <a:gd name="adj1" fmla="val 100600"/>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0" name="꺾인 연결선 159"/>
          <p:cNvCxnSpPr>
            <a:stCxn id="16" idx="3"/>
            <a:endCxn id="19" idx="0"/>
          </p:cNvCxnSpPr>
          <p:nvPr/>
        </p:nvCxnSpPr>
        <p:spPr bwMode="auto">
          <a:xfrm>
            <a:off x="7630748" y="1689807"/>
            <a:ext cx="666019" cy="645696"/>
          </a:xfrm>
          <a:prstGeom prst="bentConnector2">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 name="직선 화살표 연결선 13"/>
          <p:cNvCxnSpPr/>
          <p:nvPr/>
        </p:nvCxnSpPr>
        <p:spPr>
          <a:xfrm rot="-300000">
            <a:off x="2625531" y="3513780"/>
            <a:ext cx="160875" cy="13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직선 화살표 연결선 36"/>
          <p:cNvCxnSpPr>
            <a:endCxn id="10" idx="1"/>
          </p:cNvCxnSpPr>
          <p:nvPr/>
        </p:nvCxnSpPr>
        <p:spPr>
          <a:xfrm>
            <a:off x="2625531" y="5364118"/>
            <a:ext cx="1608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직선 화살표 연결선 38"/>
          <p:cNvCxnSpPr/>
          <p:nvPr/>
        </p:nvCxnSpPr>
        <p:spPr>
          <a:xfrm rot="1140000" flipV="1">
            <a:off x="2625531" y="4751733"/>
            <a:ext cx="160875" cy="619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직사각형 46"/>
          <p:cNvSpPr/>
          <p:nvPr/>
        </p:nvSpPr>
        <p:spPr>
          <a:xfrm>
            <a:off x="-31626" y="21426"/>
            <a:ext cx="853971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15</a:t>
            </a:r>
            <a:r>
              <a:rPr lang="ko-KR" altLang="en-US" sz="2400" b="1" dirty="0" smtClean="0">
                <a:solidFill>
                  <a:schemeClr val="bg1"/>
                </a:solidFill>
                <a:latin typeface="+mn-ea"/>
                <a:ea typeface="+mn-ea"/>
              </a:rPr>
              <a:t>장 </a:t>
            </a:r>
            <a:r>
              <a:rPr lang="en-US" altLang="ko-KR" sz="2400" b="1" dirty="0">
                <a:solidFill>
                  <a:schemeClr val="bg1"/>
                </a:solidFill>
                <a:latin typeface="+mn-ea"/>
              </a:rPr>
              <a:t>Superseded MSC </a:t>
            </a:r>
            <a:r>
              <a:rPr lang="en-US" altLang="ko-KR" sz="2400" b="1" dirty="0" smtClean="0">
                <a:solidFill>
                  <a:schemeClr val="bg1"/>
                </a:solidFill>
                <a:latin typeface="+mn-ea"/>
              </a:rPr>
              <a:t>Circulars </a:t>
            </a:r>
            <a:r>
              <a:rPr lang="en-US" altLang="ko-KR" sz="2400" b="1" dirty="0">
                <a:solidFill>
                  <a:schemeClr val="bg1"/>
                </a:solidFill>
                <a:latin typeface="+mn-ea"/>
              </a:rPr>
              <a:t>as of January 1, </a:t>
            </a:r>
            <a:r>
              <a:rPr lang="en-US" altLang="ko-KR" sz="2400" b="1" dirty="0" smtClean="0">
                <a:solidFill>
                  <a:schemeClr val="bg1"/>
                </a:solidFill>
                <a:latin typeface="+mn-ea"/>
              </a:rPr>
              <a:t>2024</a:t>
            </a:r>
            <a:endParaRPr lang="ko-KR" altLang="en-US" sz="2400" b="1" dirty="0">
              <a:solidFill>
                <a:schemeClr val="bg1"/>
              </a:solidFill>
              <a:latin typeface="+mn-ea"/>
              <a:ea typeface="+mn-ea"/>
            </a:endParaRPr>
          </a:p>
        </p:txBody>
      </p:sp>
      <p:sp>
        <p:nvSpPr>
          <p:cNvPr id="13" name="슬라이드 번호 개체 틀 12"/>
          <p:cNvSpPr>
            <a:spLocks noGrp="1"/>
          </p:cNvSpPr>
          <p:nvPr>
            <p:ph type="sldNum" sz="quarter" idx="4"/>
          </p:nvPr>
        </p:nvSpPr>
        <p:spPr/>
        <p:txBody>
          <a:bodyPr/>
          <a:lstStyle/>
          <a:p>
            <a:fld id="{31095832-68CD-478A-AD98-E2BAD6DB9178}" type="slidenum">
              <a:rPr lang="ko-KR" altLang="en-US" smtClean="0"/>
              <a:pPr/>
              <a:t>130</a:t>
            </a:fld>
            <a:endParaRPr lang="ko-KR" altLang="en-US"/>
          </a:p>
        </p:txBody>
      </p:sp>
    </p:spTree>
    <p:extLst>
      <p:ext uri="{BB962C8B-B14F-4D97-AF65-F5344CB8AC3E}">
        <p14:creationId xmlns:p14="http://schemas.microsoft.com/office/powerpoint/2010/main" val="2255764995"/>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131</a:t>
            </a:fld>
            <a:endParaRPr lang="ko-KR" altLang="en-US"/>
          </a:p>
        </p:txBody>
      </p:sp>
      <p:sp>
        <p:nvSpPr>
          <p:cNvPr id="3" name="직사각형 2"/>
          <p:cNvSpPr/>
          <p:nvPr/>
        </p:nvSpPr>
        <p:spPr>
          <a:xfrm>
            <a:off x="5385" y="0"/>
            <a:ext cx="4792466"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15</a:t>
            </a:r>
            <a:r>
              <a:rPr lang="ko-KR" altLang="en-US" sz="2400" b="1" dirty="0" smtClean="0">
                <a:solidFill>
                  <a:schemeClr val="bg1"/>
                </a:solidFill>
                <a:latin typeface="+mn-ea"/>
                <a:ea typeface="+mn-ea"/>
              </a:rPr>
              <a:t>장 </a:t>
            </a:r>
            <a:r>
              <a:rPr lang="en-US" altLang="ko-KR" sz="2400" b="1" dirty="0" smtClean="0">
                <a:solidFill>
                  <a:schemeClr val="bg1"/>
                </a:solidFill>
                <a:latin typeface="+mn-ea"/>
                <a:ea typeface="+mn-ea"/>
              </a:rPr>
              <a:t>GMDSS Modernization</a:t>
            </a:r>
            <a:endParaRPr lang="ko-KR" altLang="en-US" sz="2400" b="1" dirty="0">
              <a:solidFill>
                <a:schemeClr val="bg1"/>
              </a:solidFill>
              <a:latin typeface="+mn-ea"/>
              <a:ea typeface="+mn-ea"/>
            </a:endParaRPr>
          </a:p>
        </p:txBody>
      </p:sp>
      <p:sp>
        <p:nvSpPr>
          <p:cNvPr id="4" name="직사각형 3"/>
          <p:cNvSpPr/>
          <p:nvPr/>
        </p:nvSpPr>
        <p:spPr>
          <a:xfrm>
            <a:off x="522164" y="1329840"/>
            <a:ext cx="9721080" cy="3476273"/>
          </a:xfrm>
          <a:prstGeom prst="rect">
            <a:avLst/>
          </a:prstGeom>
          <a:ln>
            <a:solidFill>
              <a:schemeClr val="tx1"/>
            </a:solidFill>
          </a:ln>
        </p:spPr>
        <p:txBody>
          <a:bodyPr wrap="square">
            <a:spAutoFit/>
          </a:bodyPr>
          <a:lstStyle/>
          <a:p>
            <a:pPr latinLnBrk="0">
              <a:lnSpc>
                <a:spcPct val="107000"/>
              </a:lnSpc>
              <a:spcAft>
                <a:spcPts val="800"/>
              </a:spcAft>
            </a:pPr>
            <a:r>
              <a:rPr lang="en-US" altLang="ko-KR" sz="2400" b="1" kern="0" dirty="0">
                <a:solidFill>
                  <a:srgbClr val="2B30F9"/>
                </a:solidFill>
                <a:latin typeface="+mn-ea"/>
                <a:ea typeface="+mn-ea"/>
                <a:cs typeface="굴림" panose="020B0600000101010101" pitchFamily="50" charset="-127"/>
              </a:rPr>
              <a:t>GMDSS Modernization</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b="1" kern="0" dirty="0">
                <a:solidFill>
                  <a:srgbClr val="2B30F9"/>
                </a:solidFill>
                <a:latin typeface="+mn-ea"/>
                <a:ea typeface="+mn-ea"/>
                <a:cs typeface="굴림" panose="020B0600000101010101" pitchFamily="50" charset="-127"/>
              </a:rPr>
              <a:t>SOLAS / SOLAS 2022 Amendment (105th)</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GMDSS</a:t>
            </a:r>
            <a:r>
              <a:rPr lang="ko-KR" altLang="ko-KR" kern="0" dirty="0">
                <a:solidFill>
                  <a:srgbClr val="282828"/>
                </a:solidFill>
                <a:latin typeface="+mn-ea"/>
                <a:ea typeface="+mn-ea"/>
                <a:cs typeface="굴림" panose="020B0600000101010101" pitchFamily="50" charset="-127"/>
              </a:rPr>
              <a:t>는</a:t>
            </a:r>
            <a:r>
              <a:rPr lang="en-US" altLang="ko-KR" kern="0" dirty="0">
                <a:solidFill>
                  <a:srgbClr val="282828"/>
                </a:solidFill>
                <a:latin typeface="+mn-ea"/>
                <a:ea typeface="+mn-ea"/>
                <a:cs typeface="굴림" panose="020B0600000101010101" pitchFamily="50" charset="-127"/>
              </a:rPr>
              <a:t> 30</a:t>
            </a:r>
            <a:r>
              <a:rPr lang="ko-KR" altLang="ko-KR" kern="0" dirty="0">
                <a:solidFill>
                  <a:srgbClr val="282828"/>
                </a:solidFill>
                <a:latin typeface="+mn-ea"/>
                <a:ea typeface="+mn-ea"/>
                <a:cs typeface="굴림" panose="020B0600000101010101" pitchFamily="50" charset="-127"/>
              </a:rPr>
              <a:t>년</a:t>
            </a:r>
            <a:r>
              <a:rPr lang="en-US" altLang="ko-KR" kern="0" dirty="0">
                <a:solidFill>
                  <a:srgbClr val="282828"/>
                </a:solidFill>
                <a:latin typeface="+mn-ea"/>
                <a:ea typeface="+mn-ea"/>
                <a:cs typeface="굴림" panose="020B0600000101010101" pitchFamily="50" charset="-127"/>
              </a:rPr>
              <a:t>(1999. 2. 1 </a:t>
            </a:r>
            <a:r>
              <a:rPr lang="ko-KR" altLang="ko-KR" kern="0" dirty="0">
                <a:solidFill>
                  <a:srgbClr val="282828"/>
                </a:solidFill>
                <a:latin typeface="+mn-ea"/>
                <a:ea typeface="+mn-ea"/>
                <a:cs typeface="굴림" panose="020B0600000101010101" pitchFamily="50" charset="-127"/>
              </a:rPr>
              <a:t>전면 실시</a:t>
            </a:r>
            <a:r>
              <a:rPr lang="en-US" altLang="ko-KR" kern="0" dirty="0">
                <a:solidFill>
                  <a:srgbClr val="282828"/>
                </a:solidFill>
                <a:latin typeface="+mn-ea"/>
                <a:ea typeface="+mn-ea"/>
                <a:cs typeface="굴림" panose="020B0600000101010101" pitchFamily="50" charset="-127"/>
              </a:rPr>
              <a:t>) </a:t>
            </a:r>
            <a:r>
              <a:rPr lang="ko-KR" altLang="ko-KR" kern="0" dirty="0">
                <a:solidFill>
                  <a:srgbClr val="282828"/>
                </a:solidFill>
                <a:latin typeface="+mn-ea"/>
                <a:ea typeface="+mn-ea"/>
                <a:cs typeface="굴림" panose="020B0600000101010101" pitchFamily="50" charset="-127"/>
              </a:rPr>
              <a:t>넘게 해상 선박에 비상 통신을 제공하여 항해의 안전을 보장해 왔습니다</a:t>
            </a:r>
            <a:r>
              <a:rPr lang="en-US" altLang="ko-KR" kern="0" dirty="0">
                <a:solidFill>
                  <a:srgbClr val="282828"/>
                </a:solidFill>
                <a:latin typeface="+mn-ea"/>
                <a:ea typeface="+mn-ea"/>
                <a:cs typeface="굴림" panose="020B0600000101010101" pitchFamily="50" charset="-127"/>
              </a:rPr>
              <a:t>. </a:t>
            </a:r>
            <a:r>
              <a:rPr lang="ko-KR" altLang="ko-KR" kern="0" dirty="0">
                <a:solidFill>
                  <a:srgbClr val="282828"/>
                </a:solidFill>
                <a:latin typeface="+mn-ea"/>
                <a:ea typeface="+mn-ea"/>
                <a:cs typeface="굴림" panose="020B0600000101010101" pitchFamily="50" charset="-127"/>
              </a:rPr>
              <a:t>그러나 시간이 지남에 따라 모든 시스템은 업그레이드되어야 할 정도로 시스템에서 사용하는 일부 기술은 쓸모가 없어지고 일부는 더 발전된 기술을 도입해야 하였습니다</a:t>
            </a:r>
            <a:r>
              <a:rPr lang="en-US" altLang="ko-KR" kern="0" dirty="0">
                <a:solidFill>
                  <a:srgbClr val="282828"/>
                </a:solidFill>
                <a:latin typeface="+mn-ea"/>
                <a:ea typeface="+mn-ea"/>
                <a:cs typeface="굴림" panose="020B0600000101010101" pitchFamily="50" charset="-127"/>
              </a:rPr>
              <a:t>.</a:t>
            </a:r>
            <a:endParaRPr lang="ko-KR" altLang="ko-KR" sz="1400" kern="100" dirty="0">
              <a:latin typeface="+mn-ea"/>
              <a:ea typeface="+mn-ea"/>
              <a:cs typeface="Times New Roman" panose="02020603050405020304" pitchFamily="18" charset="0"/>
            </a:endParaRPr>
          </a:p>
          <a:p>
            <a:r>
              <a:rPr lang="ko-KR" altLang="ko-KR" kern="0" dirty="0">
                <a:solidFill>
                  <a:srgbClr val="282828"/>
                </a:solidFill>
                <a:latin typeface="+mn-ea"/>
                <a:ea typeface="+mn-ea"/>
                <a:cs typeface="굴림" panose="020B0600000101010101" pitchFamily="50" charset="-127"/>
              </a:rPr>
              <a:t>따라서 지난</a:t>
            </a:r>
            <a:r>
              <a:rPr lang="en-US" altLang="ko-KR" kern="0" dirty="0">
                <a:solidFill>
                  <a:srgbClr val="282828"/>
                </a:solidFill>
                <a:latin typeface="+mn-ea"/>
                <a:ea typeface="+mn-ea"/>
                <a:cs typeface="굴림" panose="020B0600000101010101" pitchFamily="50" charset="-127"/>
              </a:rPr>
              <a:t> 10</a:t>
            </a:r>
            <a:r>
              <a:rPr lang="ko-KR" altLang="ko-KR" kern="0" dirty="0">
                <a:solidFill>
                  <a:srgbClr val="282828"/>
                </a:solidFill>
                <a:latin typeface="+mn-ea"/>
                <a:ea typeface="+mn-ea"/>
                <a:cs typeface="굴림" panose="020B0600000101010101" pitchFamily="50" charset="-127"/>
              </a:rPr>
              <a:t>년 동안</a:t>
            </a:r>
            <a:r>
              <a:rPr lang="en-US" altLang="ko-KR" kern="0" dirty="0">
                <a:solidFill>
                  <a:srgbClr val="282828"/>
                </a:solidFill>
                <a:latin typeface="+mn-ea"/>
                <a:ea typeface="+mn-ea"/>
                <a:cs typeface="굴림" panose="020B0600000101010101" pitchFamily="50" charset="-127"/>
              </a:rPr>
              <a:t> GMDSS</a:t>
            </a:r>
            <a:r>
              <a:rPr lang="ko-KR" altLang="ko-KR" kern="0" dirty="0">
                <a:solidFill>
                  <a:srgbClr val="282828"/>
                </a:solidFill>
                <a:latin typeface="+mn-ea"/>
                <a:ea typeface="+mn-ea"/>
                <a:cs typeface="굴림" panose="020B0600000101010101" pitchFamily="50" charset="-127"/>
              </a:rPr>
              <a:t>는 현대화 과정에 있었는데 </a:t>
            </a:r>
            <a:r>
              <a:rPr lang="en-US" altLang="ko-KR" kern="0" dirty="0">
                <a:solidFill>
                  <a:srgbClr val="282828"/>
                </a:solidFill>
                <a:latin typeface="+mn-ea"/>
                <a:ea typeface="+mn-ea"/>
                <a:cs typeface="굴림" panose="020B0600000101010101" pitchFamily="50" charset="-127"/>
              </a:rPr>
              <a:t>GMDSS </a:t>
            </a:r>
            <a:r>
              <a:rPr lang="ko-KR" altLang="ko-KR" kern="0" dirty="0">
                <a:solidFill>
                  <a:srgbClr val="282828"/>
                </a:solidFill>
                <a:latin typeface="+mn-ea"/>
                <a:ea typeface="+mn-ea"/>
                <a:cs typeface="굴림" panose="020B0600000101010101" pitchFamily="50" charset="-127"/>
              </a:rPr>
              <a:t>규정과 함께 무선 통신</a:t>
            </a:r>
            <a:r>
              <a:rPr lang="en-US" altLang="ko-KR" kern="0" dirty="0">
                <a:solidFill>
                  <a:srgbClr val="282828"/>
                </a:solidFill>
                <a:latin typeface="+mn-ea"/>
                <a:ea typeface="+mn-ea"/>
                <a:cs typeface="굴림" panose="020B0600000101010101" pitchFamily="50" charset="-127"/>
              </a:rPr>
              <a:t>(Radio Communications)</a:t>
            </a:r>
            <a:r>
              <a:rPr lang="ko-KR" altLang="ko-KR" kern="0" dirty="0">
                <a:solidFill>
                  <a:srgbClr val="282828"/>
                </a:solidFill>
                <a:latin typeface="+mn-ea"/>
                <a:ea typeface="+mn-ea"/>
                <a:cs typeface="굴림" panose="020B0600000101010101" pitchFamily="50" charset="-127"/>
              </a:rPr>
              <a:t>에 관한</a:t>
            </a:r>
            <a:r>
              <a:rPr lang="en-US" altLang="ko-KR" kern="0" dirty="0">
                <a:solidFill>
                  <a:srgbClr val="282828"/>
                </a:solidFill>
                <a:latin typeface="+mn-ea"/>
                <a:ea typeface="+mn-ea"/>
                <a:cs typeface="굴림" panose="020B0600000101010101" pitchFamily="50" charset="-127"/>
              </a:rPr>
              <a:t> SOLAS 4</a:t>
            </a:r>
            <a:r>
              <a:rPr lang="ko-KR" altLang="ko-KR" kern="0" dirty="0">
                <a:solidFill>
                  <a:srgbClr val="282828"/>
                </a:solidFill>
                <a:latin typeface="+mn-ea"/>
                <a:ea typeface="+mn-ea"/>
                <a:cs typeface="굴림" panose="020B0600000101010101" pitchFamily="50" charset="-127"/>
              </a:rPr>
              <a:t>장이 관련</a:t>
            </a:r>
            <a:r>
              <a:rPr lang="en-US" altLang="ko-KR" kern="0" dirty="0">
                <a:solidFill>
                  <a:srgbClr val="282828"/>
                </a:solidFill>
                <a:latin typeface="+mn-ea"/>
                <a:ea typeface="+mn-ea"/>
                <a:cs typeface="굴림" panose="020B0600000101010101" pitchFamily="50" charset="-127"/>
              </a:rPr>
              <a:t> IMO </a:t>
            </a:r>
            <a:r>
              <a:rPr lang="ko-KR" altLang="ko-KR" kern="0" dirty="0">
                <a:solidFill>
                  <a:srgbClr val="282828"/>
                </a:solidFill>
                <a:latin typeface="+mn-ea"/>
                <a:ea typeface="+mn-ea"/>
                <a:cs typeface="굴림" panose="020B0600000101010101" pitchFamily="50" charset="-127"/>
              </a:rPr>
              <a:t>장비와 함께 개정되었습니다 개정안 초안은</a:t>
            </a:r>
            <a:r>
              <a:rPr lang="en-US" altLang="ko-KR" kern="0" dirty="0">
                <a:solidFill>
                  <a:srgbClr val="282828"/>
                </a:solidFill>
                <a:latin typeface="+mn-ea"/>
                <a:ea typeface="+mn-ea"/>
                <a:cs typeface="굴림" panose="020B0600000101010101" pitchFamily="50" charset="-127"/>
              </a:rPr>
              <a:t> 2021</a:t>
            </a:r>
            <a:r>
              <a:rPr lang="ko-KR" altLang="ko-KR" kern="0" dirty="0">
                <a:solidFill>
                  <a:srgbClr val="282828"/>
                </a:solidFill>
                <a:latin typeface="+mn-ea"/>
                <a:ea typeface="+mn-ea"/>
                <a:cs typeface="굴림" panose="020B0600000101010101" pitchFamily="50" charset="-127"/>
              </a:rPr>
              <a:t>년 말에 승인되고</a:t>
            </a:r>
            <a:r>
              <a:rPr lang="en-US" altLang="ko-KR" kern="0" dirty="0">
                <a:solidFill>
                  <a:srgbClr val="282828"/>
                </a:solidFill>
                <a:latin typeface="+mn-ea"/>
                <a:ea typeface="+mn-ea"/>
                <a:cs typeface="굴림" panose="020B0600000101010101" pitchFamily="50" charset="-127"/>
              </a:rPr>
              <a:t> 2022</a:t>
            </a:r>
            <a:r>
              <a:rPr lang="ko-KR" altLang="ko-KR" kern="0" dirty="0">
                <a:solidFill>
                  <a:srgbClr val="282828"/>
                </a:solidFill>
                <a:latin typeface="+mn-ea"/>
                <a:ea typeface="+mn-ea"/>
                <a:cs typeface="굴림" panose="020B0600000101010101" pitchFamily="50" charset="-127"/>
              </a:rPr>
              <a:t>년에 채택되어</a:t>
            </a:r>
            <a:r>
              <a:rPr lang="en-US" altLang="ko-KR" kern="0" dirty="0">
                <a:solidFill>
                  <a:srgbClr val="282828"/>
                </a:solidFill>
                <a:latin typeface="+mn-ea"/>
                <a:ea typeface="+mn-ea"/>
                <a:cs typeface="굴림" panose="020B0600000101010101" pitchFamily="50" charset="-127"/>
              </a:rPr>
              <a:t> 2024</a:t>
            </a:r>
            <a:r>
              <a:rPr lang="ko-KR" altLang="ko-KR" kern="0" dirty="0">
                <a:solidFill>
                  <a:srgbClr val="282828"/>
                </a:solidFill>
                <a:latin typeface="+mn-ea"/>
                <a:ea typeface="+mn-ea"/>
                <a:cs typeface="굴림" panose="020B0600000101010101" pitchFamily="50" charset="-127"/>
              </a:rPr>
              <a:t>년</a:t>
            </a:r>
            <a:r>
              <a:rPr lang="en-US" altLang="ko-KR" kern="0" dirty="0">
                <a:solidFill>
                  <a:srgbClr val="282828"/>
                </a:solidFill>
                <a:latin typeface="+mn-ea"/>
                <a:ea typeface="+mn-ea"/>
                <a:cs typeface="굴림" panose="020B0600000101010101" pitchFamily="50" charset="-127"/>
              </a:rPr>
              <a:t> 1</a:t>
            </a:r>
            <a:r>
              <a:rPr lang="ko-KR" altLang="ko-KR" kern="0" dirty="0">
                <a:solidFill>
                  <a:srgbClr val="282828"/>
                </a:solidFill>
                <a:latin typeface="+mn-ea"/>
                <a:ea typeface="+mn-ea"/>
                <a:cs typeface="굴림" panose="020B0600000101010101" pitchFamily="50" charset="-127"/>
              </a:rPr>
              <a:t>월</a:t>
            </a:r>
            <a:r>
              <a:rPr lang="en-US" altLang="ko-KR" kern="0" dirty="0">
                <a:solidFill>
                  <a:srgbClr val="282828"/>
                </a:solidFill>
                <a:latin typeface="+mn-ea"/>
                <a:ea typeface="+mn-ea"/>
                <a:cs typeface="굴림" panose="020B0600000101010101" pitchFamily="50" charset="-127"/>
              </a:rPr>
              <a:t> 1</a:t>
            </a:r>
            <a:r>
              <a:rPr lang="ko-KR" altLang="ko-KR" kern="0" dirty="0">
                <a:solidFill>
                  <a:srgbClr val="282828"/>
                </a:solidFill>
                <a:latin typeface="+mn-ea"/>
                <a:ea typeface="+mn-ea"/>
                <a:cs typeface="굴림" panose="020B0600000101010101" pitchFamily="50" charset="-127"/>
              </a:rPr>
              <a:t>일 발효되었습니다</a:t>
            </a:r>
            <a:r>
              <a:rPr lang="en-US" altLang="ko-KR" kern="0" dirty="0">
                <a:solidFill>
                  <a:srgbClr val="282828"/>
                </a:solidFill>
                <a:latin typeface="+mn-ea"/>
                <a:ea typeface="+mn-ea"/>
                <a:cs typeface="굴림" panose="020B0600000101010101" pitchFamily="50" charset="-127"/>
              </a:rPr>
              <a:t>.  </a:t>
            </a:r>
            <a:r>
              <a:rPr lang="en-US" altLang="ko-KR" kern="0" dirty="0" smtClean="0">
                <a:solidFill>
                  <a:srgbClr val="282828"/>
                </a:solidFill>
                <a:latin typeface="+mn-ea"/>
                <a:ea typeface="+mn-ea"/>
                <a:cs typeface="굴림" panose="020B0600000101010101" pitchFamily="50" charset="-127"/>
              </a:rPr>
              <a:t/>
            </a:r>
            <a:br>
              <a:rPr lang="en-US" altLang="ko-KR" kern="0" dirty="0" smtClean="0">
                <a:solidFill>
                  <a:srgbClr val="282828"/>
                </a:solidFill>
                <a:latin typeface="+mn-ea"/>
                <a:ea typeface="+mn-ea"/>
                <a:cs typeface="굴림" panose="020B0600000101010101" pitchFamily="50" charset="-127"/>
              </a:rPr>
            </a:br>
            <a:r>
              <a:rPr lang="ko-KR" altLang="ko-KR" kern="0" dirty="0" smtClean="0">
                <a:solidFill>
                  <a:srgbClr val="282828"/>
                </a:solidFill>
                <a:latin typeface="+mn-ea"/>
                <a:ea typeface="+mn-ea"/>
                <a:cs typeface="굴림" panose="020B0600000101010101" pitchFamily="50" charset="-127"/>
              </a:rPr>
              <a:t>이와 </a:t>
            </a:r>
            <a:r>
              <a:rPr lang="ko-KR" altLang="ko-KR" kern="0" dirty="0">
                <a:solidFill>
                  <a:srgbClr val="282828"/>
                </a:solidFill>
                <a:latin typeface="+mn-ea"/>
                <a:ea typeface="+mn-ea"/>
                <a:cs typeface="굴림" panose="020B0600000101010101" pitchFamily="50" charset="-127"/>
              </a:rPr>
              <a:t>관련</a:t>
            </a:r>
            <a:r>
              <a:rPr lang="en-US" altLang="ko-KR" kern="0" dirty="0">
                <a:solidFill>
                  <a:srgbClr val="282828"/>
                </a:solidFill>
                <a:latin typeface="+mn-ea"/>
                <a:ea typeface="+mn-ea"/>
                <a:cs typeface="굴림" panose="020B0600000101010101" pitchFamily="50" charset="-127"/>
              </a:rPr>
              <a:t>, 6</a:t>
            </a:r>
            <a:r>
              <a:rPr lang="ko-KR" altLang="ko-KR" kern="0" dirty="0">
                <a:solidFill>
                  <a:srgbClr val="282828"/>
                </a:solidFill>
                <a:latin typeface="+mn-ea"/>
                <a:ea typeface="+mn-ea"/>
                <a:cs typeface="굴림" panose="020B0600000101010101" pitchFamily="50" charset="-127"/>
              </a:rPr>
              <a:t>가지 주요 변경 사항을 아래와 같이 소개합니다</a:t>
            </a:r>
            <a:endParaRPr lang="ko-KR" altLang="en-US" dirty="0">
              <a:latin typeface="+mn-ea"/>
              <a:ea typeface="+mn-ea"/>
            </a:endParaRPr>
          </a:p>
        </p:txBody>
      </p:sp>
    </p:spTree>
    <p:extLst>
      <p:ext uri="{BB962C8B-B14F-4D97-AF65-F5344CB8AC3E}">
        <p14:creationId xmlns:p14="http://schemas.microsoft.com/office/powerpoint/2010/main" val="171225161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132</a:t>
            </a:fld>
            <a:endParaRPr lang="ko-KR" altLang="en-US"/>
          </a:p>
        </p:txBody>
      </p:sp>
      <p:sp>
        <p:nvSpPr>
          <p:cNvPr id="5" name="직사각형 4"/>
          <p:cNvSpPr/>
          <p:nvPr/>
        </p:nvSpPr>
        <p:spPr>
          <a:xfrm>
            <a:off x="306140" y="900311"/>
            <a:ext cx="10009112" cy="6023380"/>
          </a:xfrm>
          <a:prstGeom prst="rect">
            <a:avLst/>
          </a:prstGeom>
          <a:ln>
            <a:solidFill>
              <a:schemeClr val="tx1"/>
            </a:solidFill>
          </a:ln>
        </p:spPr>
        <p:txBody>
          <a:bodyPr wrap="square">
            <a:spAutoFit/>
          </a:bodyPr>
          <a:lstStyle/>
          <a:p>
            <a:pPr latinLnBrk="0">
              <a:lnSpc>
                <a:spcPct val="107000"/>
              </a:lnSpc>
              <a:spcAft>
                <a:spcPts val="800"/>
              </a:spcAft>
            </a:pPr>
            <a:r>
              <a:rPr lang="en-US" altLang="ko-KR" b="1" u="sng" kern="0" dirty="0">
                <a:solidFill>
                  <a:srgbClr val="2B30F9"/>
                </a:solidFill>
                <a:latin typeface="맑은 고딕" panose="020B0503020000020004" pitchFamily="50" charset="-127"/>
                <a:ea typeface="맑은 고딕" panose="020B0503020000020004" pitchFamily="50" charset="-127"/>
                <a:cs typeface="굴림" panose="020B0600000101010101" pitchFamily="50" charset="-127"/>
              </a:rPr>
              <a:t>6</a:t>
            </a:r>
            <a:r>
              <a:rPr lang="ko-KR" altLang="ko-KR" b="1" u="sng" kern="0" dirty="0">
                <a:solidFill>
                  <a:srgbClr val="2B30F9"/>
                </a:solidFill>
                <a:latin typeface="맑은 고딕" panose="020B0503020000020004" pitchFamily="50" charset="-127"/>
                <a:ea typeface="맑은 고딕" panose="020B0503020000020004" pitchFamily="50" charset="-127"/>
                <a:cs typeface="굴림" panose="020B0600000101010101" pitchFamily="50" charset="-127"/>
              </a:rPr>
              <a:t>가지 주요 변경 사항</a:t>
            </a:r>
            <a:endParaRPr lang="ko-KR" altLang="ko-KR" sz="1400" kern="100" dirty="0">
              <a:latin typeface="맑은 고딕" panose="020B0503020000020004" pitchFamily="50" charset="-127"/>
              <a:ea typeface="맑은 고딕" panose="020B0503020000020004" pitchFamily="50" charset="-127"/>
              <a:cs typeface="Times New Roman" panose="02020603050405020304" pitchFamily="18" charset="0"/>
            </a:endParaRPr>
          </a:p>
          <a:p>
            <a:pPr marL="342900" lvl="0" indent="-342900" latinLnBrk="0">
              <a:lnSpc>
                <a:spcPct val="107000"/>
              </a:lnSpc>
              <a:spcAft>
                <a:spcPts val="800"/>
              </a:spcAft>
              <a:buFont typeface="+mj-lt"/>
              <a:buAutoNum type="arabicPeriod"/>
            </a:pP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GMDSS</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에 사용되는 서비스 제공업체 및 기술의 수가 확대되고 있으므로 보다 일반적인 요구 사항 및 정의가 적용되었습니다</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ko-KR"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유일한</a:t>
            </a:r>
            <a:r>
              <a:rPr lang="en-US"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GMDSS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위성 사업자로서 </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INMARSAT</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의 독점은 끝났으며</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2020</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년에는 </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이리듐이</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IMO</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로부터 인정을 받았습니다</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중국의 </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BEIDOU</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도 승인을 신청했으며 향후 몇 년 안에 </a:t>
            </a:r>
            <a:r>
              <a:rPr lang="en-US"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r>
            <a:br>
              <a:rPr lang="en-US"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ko-KR"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세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번째 사업자가 될 수 있습니다</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이에 따라 이동위성서비스 제공 기준이 일반화되는 방향으로 개정되었습니다</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ko-KR"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이와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관련</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INMARSAT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장치 및 서비스에 대한 언급은 관련 문서에서 </a:t>
            </a:r>
            <a:r>
              <a:rPr lang="ko-KR"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제거되고</a:t>
            </a:r>
            <a:r>
              <a:rPr lang="en-US" altLang="ko-KR" kern="0" dirty="0" smtClean="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현재 현실을 더 잘 반영하는 </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RMSS</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로 대체되었습니다</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예</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"INMARSAT" </a:t>
            </a:r>
            <a:r>
              <a:rPr lang="ko-KR"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대신</a:t>
            </a:r>
            <a: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t> "Recognized Mobile Satellite Service (RMSS)"}.</a:t>
            </a:r>
            <a:br>
              <a:rPr lang="en-US" altLang="ko-KR" kern="0" dirty="0">
                <a:solidFill>
                  <a:srgbClr val="282828"/>
                </a:solidFill>
                <a:latin typeface="맑은 고딕" panose="020B0503020000020004" pitchFamily="50" charset="-127"/>
                <a:ea typeface="맑은 고딕" panose="020B0503020000020004" pitchFamily="50" charset="-127"/>
                <a:cs typeface="굴림" panose="020B0600000101010101" pitchFamily="50" charset="-127"/>
              </a:rPr>
            </a:br>
            <a:endParaRPr lang="ko-KR" altLang="ko-KR" sz="1400" kern="100" dirty="0">
              <a:latin typeface="맑은 고딕" panose="020B0503020000020004" pitchFamily="50" charset="-127"/>
              <a:ea typeface="맑은 고딕" panose="020B0503020000020004" pitchFamily="50" charset="-127"/>
              <a:cs typeface="Times New Roman" panose="02020603050405020304" pitchFamily="18" charset="0"/>
            </a:endParaRPr>
          </a:p>
          <a:p>
            <a:pPr marL="342900" indent="-342900">
              <a:buFont typeface="+mj-lt"/>
              <a:buAutoNum type="arabicPeriod"/>
            </a:pPr>
            <a:r>
              <a:rPr lang="en-US" altLang="ko-KR" kern="0" dirty="0">
                <a:solidFill>
                  <a:srgbClr val="282828"/>
                </a:solidFill>
                <a:latin typeface="맑은 고딕" panose="020B0503020000020004" pitchFamily="50" charset="-127"/>
                <a:cs typeface="굴림" panose="020B0600000101010101" pitchFamily="50" charset="-127"/>
              </a:rPr>
              <a:t>A3 </a:t>
            </a:r>
            <a:r>
              <a:rPr lang="ko-KR" altLang="ko-KR" kern="0" dirty="0">
                <a:solidFill>
                  <a:srgbClr val="282828"/>
                </a:solidFill>
                <a:ea typeface="맑은 고딕" panose="020B0503020000020004" pitchFamily="50" charset="-127"/>
                <a:cs typeface="굴림" panose="020B0600000101010101" pitchFamily="50" charset="-127"/>
              </a:rPr>
              <a:t>해역의 정의가 변경됨</a:t>
            </a:r>
            <a:r>
              <a:rPr lang="en-US" altLang="ko-KR" kern="0" dirty="0">
                <a:solidFill>
                  <a:srgbClr val="282828"/>
                </a:solidFill>
                <a:ea typeface="맑은 고딕" panose="020B0503020000020004" pitchFamily="50" charset="-127"/>
                <a:cs typeface="굴림" panose="020B0600000101010101" pitchFamily="50" charset="-127"/>
              </a:rPr>
              <a:t/>
            </a:r>
            <a:br>
              <a:rPr lang="en-US" altLang="ko-KR" kern="0" dirty="0">
                <a:solidFill>
                  <a:srgbClr val="282828"/>
                </a:solidFill>
                <a:ea typeface="맑은 고딕" panose="020B0503020000020004" pitchFamily="50" charset="-127"/>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A1 </a:t>
            </a:r>
            <a:r>
              <a:rPr lang="ko-KR" altLang="ko-KR" kern="0" dirty="0">
                <a:solidFill>
                  <a:srgbClr val="282828"/>
                </a:solidFill>
                <a:latin typeface="+mn-ea"/>
                <a:ea typeface="+mn-ea"/>
                <a:cs typeface="굴림" panose="020B0600000101010101" pitchFamily="50" charset="-127"/>
              </a:rPr>
              <a:t>및</a:t>
            </a:r>
            <a:r>
              <a:rPr lang="en-US" altLang="ko-KR" kern="0" dirty="0">
                <a:solidFill>
                  <a:srgbClr val="282828"/>
                </a:solidFill>
                <a:latin typeface="+mn-ea"/>
                <a:ea typeface="+mn-ea"/>
                <a:cs typeface="굴림" panose="020B0600000101010101" pitchFamily="50" charset="-127"/>
              </a:rPr>
              <a:t> A2 </a:t>
            </a:r>
            <a:r>
              <a:rPr lang="ko-KR" altLang="ko-KR" kern="0" dirty="0">
                <a:solidFill>
                  <a:srgbClr val="282828"/>
                </a:solidFill>
                <a:latin typeface="+mn-ea"/>
                <a:ea typeface="+mn-ea"/>
                <a:cs typeface="굴림" panose="020B0600000101010101" pitchFamily="50" charset="-127"/>
              </a:rPr>
              <a:t>해역은</a:t>
            </a:r>
            <a:r>
              <a:rPr lang="en-US" altLang="ko-KR" kern="0" dirty="0">
                <a:solidFill>
                  <a:srgbClr val="282828"/>
                </a:solidFill>
                <a:latin typeface="+mn-ea"/>
                <a:ea typeface="+mn-ea"/>
                <a:cs typeface="굴림" panose="020B0600000101010101" pitchFamily="50" charset="-127"/>
              </a:rPr>
              <a:t> A3 </a:t>
            </a:r>
            <a:r>
              <a:rPr lang="ko-KR" altLang="ko-KR" kern="0" dirty="0">
                <a:solidFill>
                  <a:srgbClr val="282828"/>
                </a:solidFill>
                <a:latin typeface="+mn-ea"/>
                <a:ea typeface="+mn-ea"/>
                <a:cs typeface="굴림" panose="020B0600000101010101" pitchFamily="50" charset="-127"/>
              </a:rPr>
              <a:t>지역과 달리 동일하게 유지됩니다</a:t>
            </a:r>
            <a:r>
              <a:rPr lang="en-US" altLang="ko-KR" kern="0" dirty="0">
                <a:solidFill>
                  <a:srgbClr val="282828"/>
                </a:solidFill>
                <a:latin typeface="+mn-ea"/>
                <a:ea typeface="+mn-ea"/>
                <a:cs typeface="굴림" panose="020B0600000101010101" pitchFamily="50" charset="-127"/>
              </a:rPr>
              <a:t>.</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ko-KR" altLang="ko-KR" kern="0" dirty="0" smtClean="0">
                <a:solidFill>
                  <a:srgbClr val="282828"/>
                </a:solidFill>
                <a:latin typeface="+mn-ea"/>
                <a:ea typeface="+mn-ea"/>
                <a:cs typeface="굴림" panose="020B0600000101010101" pitchFamily="50" charset="-127"/>
              </a:rPr>
              <a:t>업데이트된</a:t>
            </a:r>
            <a:r>
              <a:rPr lang="en-US" altLang="ko-KR" kern="0" dirty="0" smtClean="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SOLAS 4</a:t>
            </a:r>
            <a:r>
              <a:rPr lang="ko-KR" altLang="ko-KR" kern="0" dirty="0">
                <a:solidFill>
                  <a:srgbClr val="282828"/>
                </a:solidFill>
                <a:latin typeface="+mn-ea"/>
                <a:ea typeface="+mn-ea"/>
                <a:cs typeface="굴림" panose="020B0600000101010101" pitchFamily="50" charset="-127"/>
              </a:rPr>
              <a:t>장에서</a:t>
            </a:r>
            <a:r>
              <a:rPr lang="en-US" altLang="ko-KR" kern="0" dirty="0">
                <a:solidFill>
                  <a:srgbClr val="282828"/>
                </a:solidFill>
                <a:latin typeface="+mn-ea"/>
                <a:ea typeface="+mn-ea"/>
                <a:cs typeface="굴림" panose="020B0600000101010101" pitchFamily="50" charset="-127"/>
              </a:rPr>
              <a:t> A3 </a:t>
            </a:r>
            <a:r>
              <a:rPr lang="ko-KR" altLang="ko-KR" kern="0" dirty="0">
                <a:solidFill>
                  <a:srgbClr val="282828"/>
                </a:solidFill>
                <a:latin typeface="+mn-ea"/>
                <a:ea typeface="+mn-ea"/>
                <a:cs typeface="굴림" panose="020B0600000101010101" pitchFamily="50" charset="-127"/>
              </a:rPr>
              <a:t>해역은</a:t>
            </a:r>
            <a:r>
              <a:rPr lang="en-US" altLang="ko-KR" kern="0" dirty="0">
                <a:solidFill>
                  <a:srgbClr val="282828"/>
                </a:solidFill>
                <a:latin typeface="+mn-ea"/>
                <a:ea typeface="+mn-ea"/>
                <a:cs typeface="굴림" panose="020B0600000101010101" pitchFamily="50" charset="-127"/>
              </a:rPr>
              <a:t> A1 </a:t>
            </a:r>
            <a:r>
              <a:rPr lang="ko-KR" altLang="ko-KR" kern="0" dirty="0">
                <a:solidFill>
                  <a:srgbClr val="282828"/>
                </a:solidFill>
                <a:latin typeface="+mn-ea"/>
                <a:ea typeface="+mn-ea"/>
                <a:cs typeface="굴림" panose="020B0600000101010101" pitchFamily="50" charset="-127"/>
              </a:rPr>
              <a:t>및</a:t>
            </a:r>
            <a:r>
              <a:rPr lang="en-US" altLang="ko-KR" kern="0" dirty="0">
                <a:solidFill>
                  <a:srgbClr val="282828"/>
                </a:solidFill>
                <a:latin typeface="+mn-ea"/>
                <a:ea typeface="+mn-ea"/>
                <a:cs typeface="굴림" panose="020B0600000101010101" pitchFamily="50" charset="-127"/>
              </a:rPr>
              <a:t> A2 </a:t>
            </a:r>
            <a:r>
              <a:rPr lang="ko-KR" altLang="ko-KR" kern="0" dirty="0">
                <a:solidFill>
                  <a:srgbClr val="282828"/>
                </a:solidFill>
                <a:latin typeface="+mn-ea"/>
                <a:ea typeface="+mn-ea"/>
                <a:cs typeface="굴림" panose="020B0600000101010101" pitchFamily="50" charset="-127"/>
              </a:rPr>
              <a:t>해역을 제외하고 선박무선국이</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지원하는 인정된 모바일 위성 서비스 범위 내에서 지속적인 경보가 가능한 지역으로 정의됨</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따라서</a:t>
            </a:r>
            <a:r>
              <a:rPr lang="en-US" altLang="ko-KR" kern="0" dirty="0">
                <a:solidFill>
                  <a:srgbClr val="282828"/>
                </a:solidFill>
                <a:latin typeface="+mn-ea"/>
                <a:ea typeface="+mn-ea"/>
                <a:cs typeface="굴림" panose="020B0600000101010101" pitchFamily="50" charset="-127"/>
              </a:rPr>
              <a:t> A3 </a:t>
            </a:r>
            <a:r>
              <a:rPr lang="ko-KR" altLang="ko-KR" kern="0" dirty="0">
                <a:solidFill>
                  <a:srgbClr val="282828"/>
                </a:solidFill>
                <a:latin typeface="+mn-ea"/>
                <a:ea typeface="+mn-ea"/>
                <a:cs typeface="굴림" panose="020B0600000101010101" pitchFamily="50" charset="-127"/>
              </a:rPr>
              <a:t>해역은 모바일 위성 서비스 유형에 따라 달라지므로 </a:t>
            </a:r>
            <a:r>
              <a:rPr lang="en-US" altLang="ko-KR" b="1" kern="0" dirty="0">
                <a:solidFill>
                  <a:srgbClr val="2B30F9"/>
                </a:solidFill>
                <a:latin typeface="+mn-ea"/>
                <a:ea typeface="+mn-ea"/>
                <a:cs typeface="굴림" panose="020B0600000101010101" pitchFamily="50" charset="-127"/>
              </a:rPr>
              <a:t>HMM/HOS</a:t>
            </a:r>
            <a:r>
              <a:rPr lang="ko-KR" altLang="ko-KR" b="1" kern="0" dirty="0">
                <a:solidFill>
                  <a:srgbClr val="2B30F9"/>
                </a:solidFill>
                <a:latin typeface="+mn-ea"/>
                <a:ea typeface="+mn-ea"/>
                <a:cs typeface="굴림" panose="020B0600000101010101" pitchFamily="50" charset="-127"/>
              </a:rPr>
              <a:t>와 같이</a:t>
            </a:r>
            <a:r>
              <a:rPr lang="en-US" altLang="ko-KR" b="1" kern="0" dirty="0">
                <a:solidFill>
                  <a:srgbClr val="2B30F9"/>
                </a:solidFill>
                <a:latin typeface="+mn-ea"/>
                <a:ea typeface="+mn-ea"/>
                <a:cs typeface="굴림" panose="020B0600000101010101" pitchFamily="50" charset="-127"/>
              </a:rPr>
              <a:t>  INMARSAT</a:t>
            </a:r>
            <a:r>
              <a:rPr lang="ko-KR" altLang="ko-KR" b="1" kern="0" dirty="0">
                <a:solidFill>
                  <a:srgbClr val="2B30F9"/>
                </a:solidFill>
                <a:latin typeface="+mn-ea"/>
                <a:ea typeface="+mn-ea"/>
                <a:cs typeface="굴림" panose="020B0600000101010101" pitchFamily="50" charset="-127"/>
              </a:rPr>
              <a:t>를 사용하는 경우 해역은 </a:t>
            </a:r>
            <a:r>
              <a:rPr lang="en-US" altLang="ko-KR" b="1" kern="0" dirty="0" smtClean="0">
                <a:solidFill>
                  <a:srgbClr val="2B30F9"/>
                </a:solidFill>
                <a:latin typeface="+mn-ea"/>
                <a:ea typeface="+mn-ea"/>
                <a:cs typeface="굴림" panose="020B0600000101010101" pitchFamily="50" charset="-127"/>
              </a:rPr>
              <a:t>A3 </a:t>
            </a:r>
            <a:r>
              <a:rPr lang="ko-KR" altLang="ko-KR" b="1" kern="0" dirty="0" smtClean="0">
                <a:solidFill>
                  <a:srgbClr val="2B30F9"/>
                </a:solidFill>
                <a:latin typeface="+mn-ea"/>
                <a:ea typeface="+mn-ea"/>
                <a:cs typeface="굴림" panose="020B0600000101010101" pitchFamily="50" charset="-127"/>
              </a:rPr>
              <a:t>그대로이며 </a:t>
            </a:r>
            <a:r>
              <a:rPr lang="ko-KR" altLang="ko-KR" b="1" kern="0" dirty="0">
                <a:solidFill>
                  <a:srgbClr val="2B30F9"/>
                </a:solidFill>
                <a:latin typeface="+mn-ea"/>
                <a:ea typeface="+mn-ea"/>
                <a:cs typeface="굴림" panose="020B0600000101010101" pitchFamily="50" charset="-127"/>
              </a:rPr>
              <a:t>변경되지 않습니다</a:t>
            </a:r>
            <a:r>
              <a:rPr lang="en-US" altLang="ko-KR" b="1" kern="0" dirty="0" smtClean="0">
                <a:solidFill>
                  <a:srgbClr val="2B30F9"/>
                </a:solidFill>
                <a:latin typeface="+mn-ea"/>
                <a:ea typeface="+mn-ea"/>
                <a:cs typeface="굴림" panose="020B0600000101010101" pitchFamily="50" charset="-127"/>
              </a:rPr>
              <a:t>.</a:t>
            </a:r>
            <a:endParaRPr lang="ko-KR" altLang="en-US" dirty="0">
              <a:latin typeface="+mn-ea"/>
              <a:ea typeface="+mn-ea"/>
            </a:endParaRPr>
          </a:p>
        </p:txBody>
      </p:sp>
      <p:sp>
        <p:nvSpPr>
          <p:cNvPr id="7" name="직사각형 6"/>
          <p:cNvSpPr/>
          <p:nvPr/>
        </p:nvSpPr>
        <p:spPr>
          <a:xfrm>
            <a:off x="5385" y="0"/>
            <a:ext cx="4792466"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16</a:t>
            </a:r>
            <a:r>
              <a:rPr lang="ko-KR" altLang="en-US" sz="2400" b="1" dirty="0" smtClean="0">
                <a:solidFill>
                  <a:schemeClr val="bg1"/>
                </a:solidFill>
                <a:latin typeface="+mn-ea"/>
                <a:ea typeface="+mn-ea"/>
              </a:rPr>
              <a:t>장 </a:t>
            </a:r>
            <a:r>
              <a:rPr lang="en-US" altLang="ko-KR" sz="2400" b="1" dirty="0" smtClean="0">
                <a:solidFill>
                  <a:schemeClr val="bg1"/>
                </a:solidFill>
                <a:latin typeface="+mn-ea"/>
                <a:ea typeface="+mn-ea"/>
              </a:rPr>
              <a:t>GMDSS Modernization</a:t>
            </a:r>
            <a:endParaRPr lang="ko-KR" altLang="en-US" sz="2400" b="1" dirty="0">
              <a:solidFill>
                <a:schemeClr val="bg1"/>
              </a:solidFill>
              <a:latin typeface="+mn-ea"/>
              <a:ea typeface="+mn-ea"/>
            </a:endParaRPr>
          </a:p>
        </p:txBody>
      </p:sp>
    </p:spTree>
    <p:extLst>
      <p:ext uri="{BB962C8B-B14F-4D97-AF65-F5344CB8AC3E}">
        <p14:creationId xmlns:p14="http://schemas.microsoft.com/office/powerpoint/2010/main" val="2613996717"/>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133</a:t>
            </a:fld>
            <a:endParaRPr lang="ko-KR" altLang="en-US"/>
          </a:p>
        </p:txBody>
      </p:sp>
      <p:sp>
        <p:nvSpPr>
          <p:cNvPr id="4" name="직사각형 3"/>
          <p:cNvSpPr/>
          <p:nvPr/>
        </p:nvSpPr>
        <p:spPr>
          <a:xfrm>
            <a:off x="522164" y="706919"/>
            <a:ext cx="9649072" cy="6237798"/>
          </a:xfrm>
          <a:prstGeom prst="rect">
            <a:avLst/>
          </a:prstGeom>
          <a:ln>
            <a:solidFill>
              <a:schemeClr val="tx1"/>
            </a:solidFill>
          </a:ln>
        </p:spPr>
        <p:txBody>
          <a:bodyPr wrap="square">
            <a:spAutoFit/>
          </a:bodyPr>
          <a:lstStyle/>
          <a:p>
            <a:pPr lvl="0" latinLnBrk="0">
              <a:lnSpc>
                <a:spcPct val="107000"/>
              </a:lnSpc>
              <a:spcAft>
                <a:spcPts val="800"/>
              </a:spcAft>
            </a:pP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그러나 </a:t>
            </a:r>
            <a:r>
              <a:rPr lang="ko-KR" altLang="ko-KR" kern="0" dirty="0">
                <a:solidFill>
                  <a:srgbClr val="282828"/>
                </a:solidFill>
                <a:latin typeface="+mn-ea"/>
                <a:ea typeface="+mn-ea"/>
                <a:cs typeface="굴림" panose="020B0600000101010101" pitchFamily="50" charset="-127"/>
              </a:rPr>
              <a:t>극지방에서 사용 가능한 이리듐을 사용하는 경우</a:t>
            </a:r>
            <a:r>
              <a:rPr lang="en-US" altLang="ko-KR" kern="0" dirty="0">
                <a:solidFill>
                  <a:srgbClr val="282828"/>
                </a:solidFill>
                <a:latin typeface="+mn-ea"/>
                <a:ea typeface="+mn-ea"/>
                <a:cs typeface="굴림" panose="020B0600000101010101" pitchFamily="50" charset="-127"/>
              </a:rPr>
              <a:t> A3</a:t>
            </a:r>
            <a:r>
              <a:rPr lang="ko-KR" altLang="ko-KR" kern="0" dirty="0">
                <a:solidFill>
                  <a:srgbClr val="282828"/>
                </a:solidFill>
                <a:latin typeface="+mn-ea"/>
                <a:ea typeface="+mn-ea"/>
                <a:cs typeface="굴림" panose="020B0600000101010101" pitchFamily="50" charset="-127"/>
              </a:rPr>
              <a:t>는 전역이 됩니다</a:t>
            </a:r>
            <a:r>
              <a:rPr lang="en-US" altLang="ko-KR" kern="0" dirty="0">
                <a:solidFill>
                  <a:srgbClr val="282828"/>
                </a:solidFill>
                <a:latin typeface="+mn-ea"/>
                <a:ea typeface="+mn-ea"/>
                <a:cs typeface="굴림" panose="020B0600000101010101" pitchFamily="50" charset="-127"/>
              </a:rPr>
              <a:t>(A3 </a:t>
            </a:r>
            <a:r>
              <a:rPr lang="ko-KR" altLang="ko-KR" kern="0" dirty="0">
                <a:solidFill>
                  <a:srgbClr val="282828"/>
                </a:solidFill>
                <a:latin typeface="+mn-ea"/>
                <a:ea typeface="+mn-ea"/>
                <a:cs typeface="굴림" panose="020B0600000101010101" pitchFamily="50" charset="-127"/>
              </a:rPr>
              <a:t>및</a:t>
            </a:r>
            <a:r>
              <a:rPr lang="en-US" altLang="ko-KR" kern="0" dirty="0">
                <a:solidFill>
                  <a:srgbClr val="282828"/>
                </a:solidFill>
                <a:latin typeface="+mn-ea"/>
                <a:ea typeface="+mn-ea"/>
                <a:cs typeface="굴림" panose="020B0600000101010101" pitchFamily="50" charset="-127"/>
              </a:rPr>
              <a:t> </a:t>
            </a:r>
            <a:r>
              <a:rPr lang="en-US" altLang="ko-KR" kern="0" dirty="0" smtClean="0">
                <a:solidFill>
                  <a:srgbClr val="282828"/>
                </a:solidFill>
                <a:latin typeface="+mn-ea"/>
                <a:ea typeface="+mn-ea"/>
                <a:cs typeface="굴림" panose="020B0600000101010101" pitchFamily="50" charset="-127"/>
              </a:rPr>
              <a:t>A4</a:t>
            </a:r>
            <a:br>
              <a:rPr lang="en-US" altLang="ko-KR" kern="0" dirty="0" smtClean="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해역 </a:t>
            </a:r>
            <a:r>
              <a:rPr lang="ko-KR" altLang="ko-KR" kern="0" dirty="0">
                <a:solidFill>
                  <a:srgbClr val="282828"/>
                </a:solidFill>
                <a:latin typeface="+mn-ea"/>
                <a:ea typeface="+mn-ea"/>
                <a:cs typeface="굴림" panose="020B0600000101010101" pitchFamily="50" charset="-127"/>
              </a:rPr>
              <a:t>병합</a:t>
            </a:r>
            <a:r>
              <a:rPr lang="en-US" altLang="ko-KR" kern="0" dirty="0">
                <a:solidFill>
                  <a:srgbClr val="282828"/>
                </a:solidFill>
                <a:latin typeface="+mn-ea"/>
                <a:ea typeface="+mn-ea"/>
                <a:cs typeface="굴림" panose="020B0600000101010101" pitchFamily="50" charset="-127"/>
              </a:rPr>
              <a:t>).</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A4 </a:t>
            </a:r>
            <a:r>
              <a:rPr lang="ko-KR" altLang="ko-KR" kern="0" dirty="0">
                <a:solidFill>
                  <a:srgbClr val="282828"/>
                </a:solidFill>
                <a:latin typeface="+mn-ea"/>
                <a:ea typeface="+mn-ea"/>
                <a:cs typeface="굴림" panose="020B0600000101010101" pitchFamily="50" charset="-127"/>
              </a:rPr>
              <a:t>해역</a:t>
            </a:r>
            <a:r>
              <a:rPr lang="en-US" altLang="ko-KR" kern="0" dirty="0">
                <a:solidFill>
                  <a:srgbClr val="282828"/>
                </a:solidFill>
                <a:latin typeface="+mn-ea"/>
                <a:ea typeface="+mn-ea"/>
                <a:cs typeface="굴림" panose="020B0600000101010101" pitchFamily="50" charset="-127"/>
              </a:rPr>
              <a:t>(A1, A2, A3 </a:t>
            </a:r>
            <a:r>
              <a:rPr lang="ko-KR" altLang="ko-KR" kern="0" dirty="0">
                <a:solidFill>
                  <a:srgbClr val="282828"/>
                </a:solidFill>
                <a:latin typeface="+mn-ea"/>
                <a:ea typeface="+mn-ea"/>
                <a:cs typeface="굴림" panose="020B0600000101010101" pitchFamily="50" charset="-127"/>
              </a:rPr>
              <a:t>외부의 나머지 해역</a:t>
            </a:r>
            <a:r>
              <a:rPr lang="en-US" altLang="ko-KR" kern="0" dirty="0">
                <a:solidFill>
                  <a:srgbClr val="282828"/>
                </a:solidFill>
                <a:latin typeface="+mn-ea"/>
                <a:ea typeface="+mn-ea"/>
                <a:cs typeface="굴림" panose="020B0600000101010101" pitchFamily="50" charset="-127"/>
              </a:rPr>
              <a:t>)</a:t>
            </a:r>
            <a:r>
              <a:rPr lang="ko-KR" altLang="ko-KR" kern="0" dirty="0">
                <a:solidFill>
                  <a:srgbClr val="282828"/>
                </a:solidFill>
                <a:latin typeface="+mn-ea"/>
                <a:ea typeface="+mn-ea"/>
                <a:cs typeface="굴림" panose="020B0600000101010101" pitchFamily="50" charset="-127"/>
              </a:rPr>
              <a:t>에 대한 재정의는 없지만 모바일 위성 </a:t>
            </a:r>
            <a:r>
              <a:rPr lang="ko-KR" altLang="ko-KR" kern="0" dirty="0" smtClean="0">
                <a:solidFill>
                  <a:srgbClr val="282828"/>
                </a:solidFill>
                <a:latin typeface="+mn-ea"/>
                <a:ea typeface="+mn-ea"/>
                <a:cs typeface="굴림" panose="020B0600000101010101" pitchFamily="50" charset="-127"/>
              </a:rPr>
              <a:t>서비스</a:t>
            </a:r>
            <a:r>
              <a:rPr lang="en-US" altLang="ko-KR" kern="0" dirty="0" smtClean="0">
                <a:solidFill>
                  <a:srgbClr val="282828"/>
                </a:solidFill>
                <a:latin typeface="+mn-ea"/>
                <a:ea typeface="+mn-ea"/>
                <a:cs typeface="굴림" panose="020B0600000101010101" pitchFamily="50" charset="-127"/>
              </a:rPr>
              <a:t/>
            </a:r>
            <a:br>
              <a:rPr lang="en-US" altLang="ko-KR" kern="0" dirty="0" smtClean="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제공업체에 </a:t>
            </a:r>
            <a:r>
              <a:rPr lang="ko-KR" altLang="ko-KR" kern="0" dirty="0">
                <a:solidFill>
                  <a:srgbClr val="282828"/>
                </a:solidFill>
                <a:latin typeface="+mn-ea"/>
                <a:ea typeface="+mn-ea"/>
                <a:cs typeface="굴림" panose="020B0600000101010101" pitchFamily="50" charset="-127"/>
              </a:rPr>
              <a:t>따라 변경됩니다</a:t>
            </a:r>
            <a:r>
              <a:rPr lang="en-US" altLang="ko-KR" kern="0" dirty="0">
                <a:solidFill>
                  <a:srgbClr val="282828"/>
                </a:solidFill>
                <a:latin typeface="+mn-ea"/>
                <a:ea typeface="+mn-ea"/>
                <a:cs typeface="굴림" panose="020B0600000101010101" pitchFamily="50" charset="-127"/>
              </a:rPr>
              <a:t>. </a:t>
            </a:r>
            <a:r>
              <a:rPr lang="ko-KR" altLang="ko-KR" kern="0" dirty="0">
                <a:solidFill>
                  <a:srgbClr val="282828"/>
                </a:solidFill>
                <a:latin typeface="+mn-ea"/>
                <a:ea typeface="+mn-ea"/>
                <a:cs typeface="굴림" panose="020B0600000101010101" pitchFamily="50" charset="-127"/>
              </a:rPr>
              <a:t>이는 전 세계적으로 서비스를 제공하는 이동 위성 </a:t>
            </a:r>
            <a:r>
              <a:rPr lang="en-US" altLang="ko-KR" kern="0" dirty="0" smtClean="0">
                <a:solidFill>
                  <a:srgbClr val="282828"/>
                </a:solidFill>
                <a:latin typeface="+mn-ea"/>
                <a:ea typeface="+mn-ea"/>
                <a:cs typeface="굴림" panose="020B0600000101010101" pitchFamily="50" charset="-127"/>
              </a:rPr>
              <a:t/>
            </a:r>
            <a:br>
              <a:rPr lang="en-US" altLang="ko-KR" kern="0" dirty="0" smtClean="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제공업체</a:t>
            </a:r>
            <a:r>
              <a:rPr lang="en-US" altLang="ko-KR" kern="0" dirty="0">
                <a:solidFill>
                  <a:srgbClr val="282828"/>
                </a:solidFill>
                <a:latin typeface="+mn-ea"/>
                <a:ea typeface="+mn-ea"/>
                <a:cs typeface="굴림" panose="020B0600000101010101" pitchFamily="50" charset="-127"/>
              </a:rPr>
              <a:t>(IRIDIUM)</a:t>
            </a:r>
            <a:r>
              <a:rPr lang="ko-KR" altLang="ko-KR" kern="0" dirty="0">
                <a:solidFill>
                  <a:srgbClr val="282828"/>
                </a:solidFill>
                <a:latin typeface="+mn-ea"/>
                <a:ea typeface="+mn-ea"/>
                <a:cs typeface="굴림" panose="020B0600000101010101" pitchFamily="50" charset="-127"/>
              </a:rPr>
              <a:t>을 시용하는 선박은 </a:t>
            </a:r>
            <a:r>
              <a:rPr lang="en-US" altLang="ko-KR" kern="0" dirty="0">
                <a:solidFill>
                  <a:srgbClr val="282828"/>
                </a:solidFill>
                <a:latin typeface="+mn-ea"/>
                <a:ea typeface="+mn-ea"/>
                <a:cs typeface="굴림" panose="020B0600000101010101" pitchFamily="50" charset="-127"/>
              </a:rPr>
              <a:t>A4 </a:t>
            </a:r>
            <a:r>
              <a:rPr lang="ko-KR" altLang="ko-KR" kern="0" dirty="0">
                <a:solidFill>
                  <a:srgbClr val="282828"/>
                </a:solidFill>
                <a:latin typeface="+mn-ea"/>
                <a:ea typeface="+mn-ea"/>
                <a:cs typeface="굴림" panose="020B0600000101010101" pitchFamily="50" charset="-127"/>
              </a:rPr>
              <a:t>해역이 존재하지 않는다는 의미입니다</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endParaRPr lang="ko-KR" altLang="ko-KR" sz="1400" kern="100" dirty="0">
              <a:latin typeface="+mn-ea"/>
              <a:ea typeface="+mn-ea"/>
              <a:cs typeface="Times New Roman" panose="02020603050405020304" pitchFamily="18" charset="0"/>
            </a:endParaRPr>
          </a:p>
          <a:p>
            <a:pPr marL="342900" lvl="0" indent="-342900" latinLnBrk="0">
              <a:lnSpc>
                <a:spcPct val="107000"/>
              </a:lnSpc>
              <a:spcAft>
                <a:spcPts val="800"/>
              </a:spcAft>
              <a:buFont typeface="+mj-lt"/>
              <a:buAutoNum type="arabicPeriod" startAt="3"/>
            </a:pPr>
            <a:r>
              <a:rPr lang="ko-KR" altLang="ko-KR" kern="0" dirty="0">
                <a:solidFill>
                  <a:srgbClr val="282828"/>
                </a:solidFill>
                <a:latin typeface="+mn-ea"/>
                <a:ea typeface="+mn-ea"/>
                <a:cs typeface="굴림" panose="020B0600000101010101" pitchFamily="50" charset="-127"/>
              </a:rPr>
              <a:t>통신 장비에 대한 모든 요구 사항은 하나의</a:t>
            </a:r>
            <a:r>
              <a:rPr lang="en-US" altLang="ko-KR" kern="0" dirty="0">
                <a:solidFill>
                  <a:srgbClr val="282828"/>
                </a:solidFill>
                <a:latin typeface="+mn-ea"/>
                <a:ea typeface="+mn-ea"/>
                <a:cs typeface="굴림" panose="020B0600000101010101" pitchFamily="50" charset="-127"/>
              </a:rPr>
              <a:t> SOLAS </a:t>
            </a:r>
            <a:r>
              <a:rPr lang="ko-KR" altLang="ko-KR" kern="0" dirty="0">
                <a:solidFill>
                  <a:srgbClr val="282828"/>
                </a:solidFill>
                <a:latin typeface="+mn-ea"/>
                <a:ea typeface="+mn-ea"/>
                <a:cs typeface="굴림" panose="020B0600000101010101" pitchFamily="50" charset="-127"/>
              </a:rPr>
              <a:t>장</a:t>
            </a:r>
            <a:r>
              <a:rPr lang="en-US" altLang="ko-KR" kern="0" dirty="0">
                <a:solidFill>
                  <a:srgbClr val="282828"/>
                </a:solidFill>
                <a:latin typeface="+mn-ea"/>
                <a:ea typeface="+mn-ea"/>
                <a:cs typeface="굴림" panose="020B0600000101010101" pitchFamily="50" charset="-127"/>
              </a:rPr>
              <a:t>(Ch. IV)</a:t>
            </a:r>
            <a:r>
              <a:rPr lang="ko-KR" altLang="ko-KR" kern="0" dirty="0">
                <a:solidFill>
                  <a:srgbClr val="282828"/>
                </a:solidFill>
                <a:latin typeface="+mn-ea"/>
                <a:ea typeface="+mn-ea"/>
                <a:cs typeface="굴림" panose="020B0600000101010101" pitchFamily="50" charset="-127"/>
              </a:rPr>
              <a:t>에 통합되었습니다</a:t>
            </a:r>
            <a:r>
              <a:rPr lang="en-US" altLang="ko-KR" kern="0" dirty="0">
                <a:solidFill>
                  <a:srgbClr val="282828"/>
                </a:solidFill>
                <a:latin typeface="+mn-ea"/>
                <a:ea typeface="+mn-ea"/>
                <a:cs typeface="굴림" panose="020B0600000101010101" pitchFamily="50" charset="-127"/>
              </a:rPr>
              <a:t>.</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기존에 </a:t>
            </a:r>
            <a:r>
              <a:rPr lang="en-US" altLang="ko-KR" kern="0" dirty="0">
                <a:solidFill>
                  <a:srgbClr val="282828"/>
                </a:solidFill>
                <a:latin typeface="+mn-ea"/>
                <a:ea typeface="+mn-ea"/>
                <a:cs typeface="굴림" panose="020B0600000101010101" pitchFamily="50" charset="-127"/>
              </a:rPr>
              <a:t>SOLAS 3</a:t>
            </a:r>
            <a:r>
              <a:rPr lang="ko-KR" altLang="ko-KR" kern="0" dirty="0">
                <a:solidFill>
                  <a:srgbClr val="282828"/>
                </a:solidFill>
                <a:latin typeface="+mn-ea"/>
                <a:ea typeface="+mn-ea"/>
                <a:cs typeface="굴림" panose="020B0600000101010101" pitchFamily="50" charset="-127"/>
              </a:rPr>
              <a:t>장</a:t>
            </a:r>
            <a:r>
              <a:rPr lang="en-US" altLang="ko-KR" kern="0" dirty="0">
                <a:solidFill>
                  <a:srgbClr val="282828"/>
                </a:solidFill>
                <a:latin typeface="+mn-ea"/>
                <a:ea typeface="+mn-ea"/>
                <a:cs typeface="굴림" panose="020B0600000101010101" pitchFamily="50" charset="-127"/>
              </a:rPr>
              <a:t>(Life Saving Appliances and Arrangements)</a:t>
            </a:r>
            <a:r>
              <a:rPr lang="ko-KR" altLang="ko-KR" kern="0" dirty="0">
                <a:solidFill>
                  <a:srgbClr val="282828"/>
                </a:solidFill>
                <a:latin typeface="+mn-ea"/>
                <a:ea typeface="+mn-ea"/>
                <a:cs typeface="굴림" panose="020B0600000101010101" pitchFamily="50" charset="-127"/>
              </a:rPr>
              <a:t>에 있던</a:t>
            </a:r>
            <a:r>
              <a:rPr lang="en-US" altLang="ko-KR" kern="0" dirty="0">
                <a:solidFill>
                  <a:srgbClr val="282828"/>
                </a:solidFill>
                <a:latin typeface="+mn-ea"/>
                <a:ea typeface="+mn-ea"/>
                <a:cs typeface="굴림" panose="020B0600000101010101" pitchFamily="50" charset="-127"/>
              </a:rPr>
              <a:t> Two Way VHF </a:t>
            </a:r>
            <a:r>
              <a:rPr lang="ko-KR" altLang="ko-KR" kern="0" dirty="0">
                <a:solidFill>
                  <a:srgbClr val="282828"/>
                </a:solidFill>
                <a:latin typeface="+mn-ea"/>
                <a:ea typeface="+mn-ea"/>
                <a:cs typeface="굴림" panose="020B0600000101010101" pitchFamily="50" charset="-127"/>
              </a:rPr>
              <a:t>및</a:t>
            </a:r>
            <a:r>
              <a:rPr lang="en-US" altLang="ko-KR" kern="0" dirty="0">
                <a:solidFill>
                  <a:srgbClr val="282828"/>
                </a:solidFill>
                <a:latin typeface="+mn-ea"/>
                <a:ea typeface="+mn-ea"/>
                <a:cs typeface="굴림" panose="020B0600000101010101" pitchFamily="50" charset="-127"/>
              </a:rPr>
              <a:t> SART (AIS-SART </a:t>
            </a:r>
            <a:r>
              <a:rPr lang="ko-KR" altLang="ko-KR" kern="0" dirty="0">
                <a:solidFill>
                  <a:srgbClr val="282828"/>
                </a:solidFill>
                <a:latin typeface="+mn-ea"/>
                <a:ea typeface="+mn-ea"/>
                <a:cs typeface="굴림" panose="020B0600000101010101" pitchFamily="50" charset="-127"/>
              </a:rPr>
              <a:t>포함</a:t>
            </a:r>
            <a:r>
              <a:rPr lang="en-US" altLang="ko-KR" kern="0" dirty="0">
                <a:solidFill>
                  <a:srgbClr val="282828"/>
                </a:solidFill>
                <a:latin typeface="+mn-ea"/>
                <a:ea typeface="+mn-ea"/>
                <a:cs typeface="굴림" panose="020B0600000101010101" pitchFamily="50" charset="-127"/>
              </a:rPr>
              <a:t>)</a:t>
            </a:r>
            <a:r>
              <a:rPr lang="ko-KR" altLang="ko-KR" kern="0" dirty="0">
                <a:solidFill>
                  <a:srgbClr val="282828"/>
                </a:solidFill>
                <a:latin typeface="+mn-ea"/>
                <a:ea typeface="+mn-ea"/>
                <a:cs typeface="굴림" panose="020B0600000101010101" pitchFamily="50" charset="-127"/>
              </a:rPr>
              <a:t>의 통신 장비에 대한 조항은</a:t>
            </a:r>
            <a:r>
              <a:rPr lang="en-US" altLang="ko-KR" kern="0" dirty="0">
                <a:solidFill>
                  <a:srgbClr val="282828"/>
                </a:solidFill>
                <a:latin typeface="+mn-ea"/>
                <a:ea typeface="+mn-ea"/>
                <a:cs typeface="굴림" panose="020B0600000101010101" pitchFamily="50" charset="-127"/>
              </a:rPr>
              <a:t> 4</a:t>
            </a:r>
            <a:r>
              <a:rPr lang="ko-KR" altLang="ko-KR" kern="0" dirty="0">
                <a:solidFill>
                  <a:srgbClr val="282828"/>
                </a:solidFill>
                <a:latin typeface="+mn-ea"/>
                <a:ea typeface="+mn-ea"/>
                <a:cs typeface="굴림" panose="020B0600000101010101" pitchFamily="50" charset="-127"/>
              </a:rPr>
              <a:t>장</a:t>
            </a:r>
            <a:r>
              <a:rPr lang="en-US" altLang="ko-KR" kern="0" dirty="0">
                <a:solidFill>
                  <a:srgbClr val="282828"/>
                </a:solidFill>
                <a:latin typeface="+mn-ea"/>
                <a:ea typeface="+mn-ea"/>
                <a:cs typeface="굴림" panose="020B0600000101010101" pitchFamily="50" charset="-127"/>
              </a:rPr>
              <a:t>(Radio Communications) </a:t>
            </a:r>
            <a:r>
              <a:rPr lang="ko-KR" altLang="ko-KR" kern="0" dirty="0">
                <a:solidFill>
                  <a:srgbClr val="282828"/>
                </a:solidFill>
                <a:latin typeface="+mn-ea"/>
                <a:ea typeface="+mn-ea"/>
                <a:cs typeface="굴림" panose="020B0600000101010101" pitchFamily="50" charset="-127"/>
              </a:rPr>
              <a:t>으로 이관되었습니다</a:t>
            </a:r>
            <a:r>
              <a:rPr lang="en-US" altLang="ko-KR" kern="0" dirty="0" smtClean="0">
                <a:solidFill>
                  <a:srgbClr val="282828"/>
                </a:solidFill>
                <a:latin typeface="+mn-ea"/>
                <a:ea typeface="+mn-ea"/>
                <a:cs typeface="굴림" panose="020B0600000101010101" pitchFamily="50" charset="-127"/>
              </a:rPr>
              <a:t>.</a:t>
            </a:r>
          </a:p>
          <a:p>
            <a:pPr marL="342900" lvl="0" indent="-342900" latinLnBrk="0">
              <a:lnSpc>
                <a:spcPct val="107000"/>
              </a:lnSpc>
              <a:spcAft>
                <a:spcPts val="800"/>
              </a:spcAft>
              <a:buFont typeface="+mj-lt"/>
              <a:buAutoNum type="arabicPeriod" startAt="3"/>
            </a:pPr>
            <a:endParaRPr lang="en-US" altLang="ko-KR" kern="0" dirty="0">
              <a:solidFill>
                <a:srgbClr val="282828"/>
              </a:solidFill>
              <a:latin typeface="+mn-ea"/>
              <a:ea typeface="+mn-ea"/>
              <a:cs typeface="굴림" panose="020B0600000101010101" pitchFamily="50" charset="-127"/>
            </a:endParaRPr>
          </a:p>
          <a:p>
            <a:pPr marL="342900" lvl="0" indent="-342900" latinLnBrk="0">
              <a:lnSpc>
                <a:spcPct val="107000"/>
              </a:lnSpc>
              <a:spcAft>
                <a:spcPts val="800"/>
              </a:spcAft>
              <a:buFont typeface="+mj-lt"/>
              <a:buAutoNum type="arabicPeriod" startAt="3"/>
            </a:pPr>
            <a:r>
              <a:rPr lang="en-US" altLang="ko-KR" dirty="0">
                <a:latin typeface="+mn-ea"/>
                <a:ea typeface="+mn-ea"/>
              </a:rPr>
              <a:t>LEOSAR</a:t>
            </a:r>
            <a:r>
              <a:rPr lang="ko-KR" altLang="ko-KR" dirty="0">
                <a:latin typeface="+mn-ea"/>
                <a:ea typeface="+mn-ea"/>
              </a:rPr>
              <a:t>를 사용하는 </a:t>
            </a:r>
            <a:r>
              <a:rPr lang="en-US" altLang="ko-KR" dirty="0">
                <a:latin typeface="+mn-ea"/>
                <a:ea typeface="+mn-ea"/>
              </a:rPr>
              <a:t>COSPAS-SARSAT EPIRB (First Generation Beacon)</a:t>
            </a:r>
            <a:r>
              <a:rPr lang="ko-KR" altLang="ko-KR" dirty="0">
                <a:latin typeface="+mn-ea"/>
                <a:ea typeface="+mn-ea"/>
              </a:rPr>
              <a:t>가 새로운 시스템인 </a:t>
            </a:r>
            <a:r>
              <a:rPr lang="en-US" altLang="ko-KR" dirty="0">
                <a:latin typeface="+mn-ea"/>
                <a:ea typeface="+mn-ea"/>
              </a:rPr>
              <a:t>MEOSAR</a:t>
            </a:r>
            <a:r>
              <a:rPr lang="ko-KR" altLang="ko-KR" dirty="0">
                <a:latin typeface="+mn-ea"/>
                <a:ea typeface="+mn-ea"/>
              </a:rPr>
              <a:t>를 사용하는 </a:t>
            </a:r>
            <a:r>
              <a:rPr lang="en-US" altLang="ko-KR" dirty="0">
                <a:latin typeface="+mn-ea"/>
                <a:ea typeface="+mn-ea"/>
              </a:rPr>
              <a:t>AIS-EPIRB(Second Generation Beacon)</a:t>
            </a:r>
            <a:r>
              <a:rPr lang="ko-KR" altLang="ko-KR" dirty="0">
                <a:latin typeface="+mn-ea"/>
                <a:ea typeface="+mn-ea"/>
              </a:rPr>
              <a:t>로 도입되어 수색 및 구조 능력이 향상됩니다</a:t>
            </a:r>
            <a:r>
              <a:rPr lang="en-US" altLang="ko-KR" dirty="0">
                <a:latin typeface="+mn-ea"/>
                <a:ea typeface="+mn-ea"/>
              </a:rPr>
              <a:t>.</a:t>
            </a:r>
            <a:br>
              <a:rPr lang="en-US" altLang="ko-KR" dirty="0">
                <a:latin typeface="+mn-ea"/>
                <a:ea typeface="+mn-ea"/>
              </a:rPr>
            </a:br>
            <a:r>
              <a:rPr lang="en-US" altLang="ko-KR" dirty="0">
                <a:latin typeface="+mn-ea"/>
                <a:ea typeface="+mn-ea"/>
              </a:rPr>
              <a:t>MEOSAR</a:t>
            </a:r>
            <a:r>
              <a:rPr lang="ko-KR" altLang="ko-KR" dirty="0">
                <a:latin typeface="+mn-ea"/>
                <a:ea typeface="+mn-ea"/>
              </a:rPr>
              <a:t>의 도입은 해양 보안을 새로운 차원으로 끌어올릴 것입니다</a:t>
            </a:r>
            <a:r>
              <a:rPr lang="en-US" altLang="ko-KR" dirty="0">
                <a:latin typeface="+mn-ea"/>
                <a:ea typeface="+mn-ea"/>
              </a:rPr>
              <a:t>. </a:t>
            </a:r>
            <a:r>
              <a:rPr lang="ko-KR" altLang="ko-KR" dirty="0">
                <a:latin typeface="+mn-ea"/>
                <a:ea typeface="+mn-ea"/>
              </a:rPr>
              <a:t>이 시스템은 현재 시스템</a:t>
            </a:r>
            <a:r>
              <a:rPr lang="en-US" altLang="ko-KR" dirty="0">
                <a:latin typeface="+mn-ea"/>
                <a:ea typeface="+mn-ea"/>
              </a:rPr>
              <a:t>(1</a:t>
            </a:r>
            <a:r>
              <a:rPr lang="ko-KR" altLang="ko-KR" dirty="0">
                <a:latin typeface="+mn-ea"/>
                <a:ea typeface="+mn-ea"/>
              </a:rPr>
              <a:t>세대 </a:t>
            </a:r>
            <a:r>
              <a:rPr lang="en-US" altLang="ko-KR" dirty="0">
                <a:latin typeface="+mn-ea"/>
                <a:ea typeface="+mn-ea"/>
              </a:rPr>
              <a:t>COSPAS-SARTSAT)</a:t>
            </a:r>
            <a:r>
              <a:rPr lang="ko-KR" altLang="ko-KR" dirty="0">
                <a:latin typeface="+mn-ea"/>
                <a:ea typeface="+mn-ea"/>
              </a:rPr>
              <a:t>에서는 사용할 수 없는 높은 정확도로 거의 실시간 모드로 </a:t>
            </a:r>
            <a:r>
              <a:rPr lang="en-US" altLang="ko-KR" dirty="0">
                <a:latin typeface="+mn-ea"/>
                <a:ea typeface="+mn-ea"/>
              </a:rPr>
              <a:t>Beacon</a:t>
            </a:r>
            <a:r>
              <a:rPr lang="ko-KR" altLang="ko-KR" dirty="0">
                <a:latin typeface="+mn-ea"/>
                <a:ea typeface="+mn-ea"/>
              </a:rPr>
              <a:t>의 위치를 정확히 찾아낼 수 있습니다</a:t>
            </a:r>
            <a:r>
              <a:rPr lang="en-US" altLang="ko-KR" dirty="0">
                <a:latin typeface="+mn-ea"/>
                <a:ea typeface="+mn-ea"/>
              </a:rPr>
              <a:t/>
            </a:r>
            <a:br>
              <a:rPr lang="en-US" altLang="ko-KR" dirty="0">
                <a:latin typeface="+mn-ea"/>
                <a:ea typeface="+mn-ea"/>
              </a:rPr>
            </a:br>
            <a:r>
              <a:rPr lang="en-US" altLang="ko-KR" dirty="0">
                <a:latin typeface="+mn-ea"/>
                <a:ea typeface="+mn-ea"/>
              </a:rPr>
              <a:t>(AIS-EPIRB</a:t>
            </a:r>
            <a:r>
              <a:rPr lang="ko-KR" altLang="ko-KR" dirty="0">
                <a:latin typeface="+mn-ea"/>
                <a:ea typeface="+mn-ea"/>
              </a:rPr>
              <a:t>는 기존 </a:t>
            </a:r>
            <a:r>
              <a:rPr lang="en-US" altLang="ko-KR" dirty="0">
                <a:latin typeface="+mn-ea"/>
                <a:ea typeface="+mn-ea"/>
              </a:rPr>
              <a:t>EPIRB</a:t>
            </a:r>
            <a:r>
              <a:rPr lang="ko-KR" altLang="ko-KR" dirty="0">
                <a:latin typeface="+mn-ea"/>
                <a:ea typeface="+mn-ea"/>
              </a:rPr>
              <a:t>가 사용하는 </a:t>
            </a:r>
            <a:r>
              <a:rPr lang="en-US" altLang="ko-KR" dirty="0">
                <a:latin typeface="+mn-ea"/>
                <a:ea typeface="+mn-ea"/>
              </a:rPr>
              <a:t>406Mhz/121.5Mhz</a:t>
            </a:r>
            <a:r>
              <a:rPr lang="ko-KR" altLang="ko-KR" dirty="0">
                <a:latin typeface="+mn-ea"/>
                <a:ea typeface="+mn-ea"/>
              </a:rPr>
              <a:t>외에 추가로 </a:t>
            </a:r>
            <a:r>
              <a:rPr lang="en-US" altLang="ko-KR" dirty="0">
                <a:latin typeface="+mn-ea"/>
                <a:ea typeface="+mn-ea"/>
              </a:rPr>
              <a:t>AIS </a:t>
            </a:r>
            <a:r>
              <a:rPr lang="ko-KR" altLang="ko-KR" dirty="0">
                <a:latin typeface="+mn-ea"/>
                <a:ea typeface="+mn-ea"/>
              </a:rPr>
              <a:t>및</a:t>
            </a:r>
            <a:r>
              <a:rPr lang="en-US" altLang="ko-KR" dirty="0">
                <a:latin typeface="+mn-ea"/>
                <a:ea typeface="+mn-ea"/>
              </a:rPr>
              <a:t> GNSS </a:t>
            </a:r>
            <a:r>
              <a:rPr lang="ko-KR" altLang="ko-KR" dirty="0">
                <a:latin typeface="+mn-ea"/>
                <a:ea typeface="+mn-ea"/>
              </a:rPr>
              <a:t>중 하나가 장착되어 있으며 대부분의 한국 선박들은 </a:t>
            </a:r>
            <a:r>
              <a:rPr lang="en-US" altLang="ko-KR" dirty="0">
                <a:latin typeface="+mn-ea"/>
                <a:ea typeface="+mn-ea"/>
              </a:rPr>
              <a:t>GNSS </a:t>
            </a:r>
            <a:r>
              <a:rPr lang="ko-KR" altLang="ko-KR" dirty="0">
                <a:latin typeface="+mn-ea"/>
                <a:ea typeface="+mn-ea"/>
              </a:rPr>
              <a:t>중 </a:t>
            </a:r>
            <a:r>
              <a:rPr lang="en-US" altLang="ko-KR" dirty="0">
                <a:latin typeface="+mn-ea"/>
                <a:ea typeface="+mn-ea"/>
              </a:rPr>
              <a:t>GPS</a:t>
            </a:r>
            <a:r>
              <a:rPr lang="ko-KR" altLang="ko-KR" dirty="0">
                <a:latin typeface="+mn-ea"/>
                <a:ea typeface="+mn-ea"/>
              </a:rPr>
              <a:t>를 </a:t>
            </a:r>
            <a:r>
              <a:rPr lang="ko-KR" altLang="ko-KR" dirty="0" smtClean="0">
                <a:latin typeface="+mn-ea"/>
                <a:ea typeface="+mn-ea"/>
              </a:rPr>
              <a:t>사용합니다</a:t>
            </a:r>
            <a:r>
              <a:rPr lang="en-US" altLang="ko-KR" dirty="0" smtClean="0">
                <a:latin typeface="+mn-ea"/>
                <a:ea typeface="+mn-ea"/>
              </a:rPr>
              <a:t>)</a:t>
            </a:r>
            <a:endParaRPr lang="ko-KR" altLang="ko-KR" sz="1400" kern="100" dirty="0">
              <a:effectLst/>
              <a:latin typeface="+mn-ea"/>
              <a:ea typeface="+mn-ea"/>
              <a:cs typeface="Times New Roman" panose="02020603050405020304" pitchFamily="18" charset="0"/>
            </a:endParaRPr>
          </a:p>
        </p:txBody>
      </p:sp>
      <p:sp>
        <p:nvSpPr>
          <p:cNvPr id="6" name="직사각형 5"/>
          <p:cNvSpPr/>
          <p:nvPr/>
        </p:nvSpPr>
        <p:spPr>
          <a:xfrm>
            <a:off x="5385" y="0"/>
            <a:ext cx="4792466"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16</a:t>
            </a:r>
            <a:r>
              <a:rPr lang="ko-KR" altLang="en-US" sz="2400" b="1" dirty="0" smtClean="0">
                <a:solidFill>
                  <a:schemeClr val="bg1"/>
                </a:solidFill>
                <a:latin typeface="+mn-ea"/>
                <a:ea typeface="+mn-ea"/>
              </a:rPr>
              <a:t>장 </a:t>
            </a:r>
            <a:r>
              <a:rPr lang="en-US" altLang="ko-KR" sz="2400" b="1" dirty="0" smtClean="0">
                <a:solidFill>
                  <a:schemeClr val="bg1"/>
                </a:solidFill>
                <a:latin typeface="+mn-ea"/>
                <a:ea typeface="+mn-ea"/>
              </a:rPr>
              <a:t>GMDSS Modernization</a:t>
            </a:r>
            <a:endParaRPr lang="ko-KR" altLang="en-US" sz="2400" b="1" dirty="0">
              <a:solidFill>
                <a:schemeClr val="bg1"/>
              </a:solidFill>
              <a:latin typeface="+mn-ea"/>
              <a:ea typeface="+mn-ea"/>
            </a:endParaRPr>
          </a:p>
        </p:txBody>
      </p:sp>
    </p:spTree>
    <p:extLst>
      <p:ext uri="{BB962C8B-B14F-4D97-AF65-F5344CB8AC3E}">
        <p14:creationId xmlns:p14="http://schemas.microsoft.com/office/powerpoint/2010/main" val="934852818"/>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134</a:t>
            </a:fld>
            <a:endParaRPr lang="ko-KR" altLang="en-US"/>
          </a:p>
        </p:txBody>
      </p:sp>
      <p:sp>
        <p:nvSpPr>
          <p:cNvPr id="3" name="직사각형 2"/>
          <p:cNvSpPr/>
          <p:nvPr/>
        </p:nvSpPr>
        <p:spPr>
          <a:xfrm>
            <a:off x="414151" y="972319"/>
            <a:ext cx="9865096" cy="5192512"/>
          </a:xfrm>
          <a:prstGeom prst="rect">
            <a:avLst/>
          </a:prstGeom>
          <a:ln>
            <a:solidFill>
              <a:schemeClr val="tx1"/>
            </a:solidFill>
          </a:ln>
        </p:spPr>
        <p:txBody>
          <a:bodyPr wrap="square">
            <a:spAutoFit/>
          </a:bodyPr>
          <a:lstStyle/>
          <a:p>
            <a:pPr lvl="0" latinLnBrk="0">
              <a:lnSpc>
                <a:spcPct val="107000"/>
              </a:lnSpc>
              <a:spcAft>
                <a:spcPts val="800"/>
              </a:spcAft>
            </a:pP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LEOSAR (</a:t>
            </a:r>
            <a:r>
              <a:rPr lang="ko-KR" altLang="ko-KR" kern="0" dirty="0">
                <a:solidFill>
                  <a:srgbClr val="282828"/>
                </a:solidFill>
                <a:latin typeface="+mn-ea"/>
                <a:ea typeface="+mn-ea"/>
                <a:cs typeface="굴림" panose="020B0600000101010101" pitchFamily="50" charset="-127"/>
              </a:rPr>
              <a:t>저궤도 위성</a:t>
            </a:r>
            <a:r>
              <a:rPr lang="en-US" altLang="ko-KR" kern="0" dirty="0">
                <a:solidFill>
                  <a:srgbClr val="282828"/>
                </a:solidFill>
                <a:latin typeface="+mn-ea"/>
                <a:ea typeface="+mn-ea"/>
                <a:cs typeface="굴림" panose="020B0600000101010101" pitchFamily="50" charset="-127"/>
              </a:rPr>
              <a:t>: Low Earth Orbit Search and Rescue Satellite)</a:t>
            </a:r>
            <a:br>
              <a:rPr lang="en-US" altLang="ko-KR" kern="0" dirty="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a:t>
            </a:r>
            <a:r>
              <a:rPr lang="en-US" altLang="ko-KR" kern="0" dirty="0" smtClean="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MEOSAR (</a:t>
            </a:r>
            <a:r>
              <a:rPr lang="ko-KR" altLang="ko-KR" kern="0" dirty="0" err="1">
                <a:solidFill>
                  <a:srgbClr val="282828"/>
                </a:solidFill>
                <a:latin typeface="+mn-ea"/>
                <a:ea typeface="+mn-ea"/>
                <a:cs typeface="굴림" panose="020B0600000101010101" pitchFamily="50" charset="-127"/>
              </a:rPr>
              <a:t>중궤도</a:t>
            </a:r>
            <a:r>
              <a:rPr lang="ko-KR" altLang="ko-KR" kern="0" dirty="0">
                <a:solidFill>
                  <a:srgbClr val="282828"/>
                </a:solidFill>
                <a:latin typeface="+mn-ea"/>
                <a:ea typeface="+mn-ea"/>
                <a:cs typeface="굴림" panose="020B0600000101010101" pitchFamily="50" charset="-127"/>
              </a:rPr>
              <a:t> 위성</a:t>
            </a:r>
            <a:r>
              <a:rPr lang="en-US" altLang="ko-KR" kern="0" dirty="0">
                <a:solidFill>
                  <a:srgbClr val="282828"/>
                </a:solidFill>
                <a:latin typeface="+mn-ea"/>
                <a:ea typeface="+mn-ea"/>
                <a:cs typeface="굴림" panose="020B0600000101010101" pitchFamily="50" charset="-127"/>
              </a:rPr>
              <a:t>: Medium Earth Orbit Search and Rescue Satellites)</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 </a:t>
            </a:r>
            <a:r>
              <a:rPr lang="en-US" altLang="ko-KR" kern="0" dirty="0" smtClean="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GPS, GALILEO, GLONASS </a:t>
            </a:r>
            <a:r>
              <a:rPr lang="ko-KR" altLang="ko-KR" kern="0" dirty="0">
                <a:solidFill>
                  <a:srgbClr val="282828"/>
                </a:solidFill>
                <a:latin typeface="+mn-ea"/>
                <a:ea typeface="+mn-ea"/>
                <a:cs typeface="굴림" panose="020B0600000101010101" pitchFamily="50" charset="-127"/>
              </a:rPr>
              <a:t>등 </a:t>
            </a:r>
            <a:r>
              <a:rPr lang="en-US" altLang="ko-KR" kern="0" dirty="0">
                <a:solidFill>
                  <a:srgbClr val="282828"/>
                </a:solidFill>
                <a:latin typeface="+mn-ea"/>
                <a:ea typeface="+mn-ea"/>
                <a:cs typeface="굴림" panose="020B0600000101010101" pitchFamily="50" charset="-127"/>
              </a:rPr>
              <a:t>GNSS</a:t>
            </a:r>
            <a:r>
              <a:rPr lang="ko-KR" altLang="ko-KR" kern="0" dirty="0">
                <a:solidFill>
                  <a:srgbClr val="282828"/>
                </a:solidFill>
                <a:latin typeface="+mn-ea"/>
                <a:ea typeface="+mn-ea"/>
                <a:cs typeface="굴림" panose="020B0600000101010101" pitchFamily="50" charset="-127"/>
              </a:rPr>
              <a:t>라 하는 위성들이 </a:t>
            </a:r>
            <a:r>
              <a:rPr lang="ko-KR" altLang="ko-KR" kern="0" dirty="0" err="1">
                <a:solidFill>
                  <a:srgbClr val="282828"/>
                </a:solidFill>
                <a:latin typeface="+mn-ea"/>
                <a:ea typeface="+mn-ea"/>
                <a:cs typeface="굴림" panose="020B0600000101010101" pitchFamily="50" charset="-127"/>
              </a:rPr>
              <a:t>중궤도</a:t>
            </a:r>
            <a:r>
              <a:rPr lang="ko-KR" altLang="ko-KR" kern="0" dirty="0">
                <a:solidFill>
                  <a:srgbClr val="282828"/>
                </a:solidFill>
                <a:latin typeface="+mn-ea"/>
                <a:ea typeface="+mn-ea"/>
                <a:cs typeface="굴림" panose="020B0600000101010101" pitchFamily="50" charset="-127"/>
              </a:rPr>
              <a:t> </a:t>
            </a:r>
            <a:r>
              <a:rPr lang="ko-KR" altLang="ko-KR" kern="0" dirty="0" err="1">
                <a:solidFill>
                  <a:srgbClr val="282828"/>
                </a:solidFill>
                <a:latin typeface="+mn-ea"/>
                <a:ea typeface="+mn-ea"/>
                <a:cs typeface="굴림" panose="020B0600000101010101" pitchFamily="50" charset="-127"/>
              </a:rPr>
              <a:t>위성임</a:t>
            </a:r>
            <a:r>
              <a:rPr lang="en-US" altLang="ko-KR" kern="0" dirty="0">
                <a:solidFill>
                  <a:srgbClr val="282828"/>
                </a:solidFill>
                <a:latin typeface="+mn-ea"/>
                <a:ea typeface="+mn-ea"/>
                <a:cs typeface="굴림" panose="020B0600000101010101" pitchFamily="50" charset="-127"/>
              </a:rPr>
              <a:t>)</a:t>
            </a:r>
            <a:br>
              <a:rPr lang="en-US" altLang="ko-KR" kern="0" dirty="0">
                <a:solidFill>
                  <a:srgbClr val="282828"/>
                </a:solidFill>
                <a:latin typeface="+mn-ea"/>
                <a:ea typeface="+mn-ea"/>
                <a:cs typeface="굴림" panose="020B0600000101010101" pitchFamily="50" charset="-127"/>
              </a:rPr>
            </a:br>
            <a:endParaRPr lang="ko-KR" altLang="ko-KR" sz="1400" kern="100" dirty="0">
              <a:latin typeface="+mn-ea"/>
              <a:ea typeface="+mn-ea"/>
              <a:cs typeface="Times New Roman" panose="02020603050405020304" pitchFamily="18" charset="0"/>
            </a:endParaRPr>
          </a:p>
          <a:p>
            <a:pPr marL="342900" indent="-342900">
              <a:buFont typeface="+mj-lt"/>
              <a:buAutoNum type="arabicPeriod" startAt="5"/>
            </a:pPr>
            <a:r>
              <a:rPr lang="en-US" altLang="ko-KR" kern="0" dirty="0">
                <a:solidFill>
                  <a:srgbClr val="282828"/>
                </a:solidFill>
                <a:latin typeface="+mn-ea"/>
                <a:ea typeface="+mn-ea"/>
                <a:cs typeface="굴림" panose="020B0600000101010101" pitchFamily="50" charset="-127"/>
              </a:rPr>
              <a:t>406MHz</a:t>
            </a:r>
            <a:r>
              <a:rPr lang="ko-KR" altLang="ko-KR" kern="0" dirty="0">
                <a:solidFill>
                  <a:srgbClr val="282828"/>
                </a:solidFill>
                <a:latin typeface="+mn-ea"/>
                <a:ea typeface="+mn-ea"/>
                <a:cs typeface="굴림" panose="020B0600000101010101" pitchFamily="50" charset="-127"/>
              </a:rPr>
              <a:t>에서 작동하는 </a:t>
            </a:r>
            <a:r>
              <a:rPr lang="en-US" altLang="ko-KR" kern="0" dirty="0">
                <a:solidFill>
                  <a:srgbClr val="282828"/>
                </a:solidFill>
                <a:latin typeface="+mn-ea"/>
                <a:ea typeface="+mn-ea"/>
                <a:cs typeface="굴림" panose="020B0600000101010101" pitchFamily="50" charset="-127"/>
              </a:rPr>
              <a:t>Float-Free EPIRB</a:t>
            </a:r>
            <a:r>
              <a:rPr lang="ko-KR" altLang="ko-KR" kern="0" dirty="0">
                <a:solidFill>
                  <a:srgbClr val="282828"/>
                </a:solidFill>
                <a:latin typeface="+mn-ea"/>
                <a:ea typeface="+mn-ea"/>
                <a:cs typeface="굴림" panose="020B0600000101010101" pitchFamily="50" charset="-127"/>
              </a:rPr>
              <a:t>에 대한 새로운 성능 표준이 도입됨</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a:solidFill>
                  <a:srgbClr val="282828"/>
                </a:solidFill>
                <a:latin typeface="+mn-ea"/>
                <a:ea typeface="+mn-ea"/>
                <a:cs typeface="굴림" panose="020B0600000101010101" pitchFamily="50" charset="-127"/>
              </a:rPr>
              <a:t>2022. 7. 1 </a:t>
            </a:r>
            <a:r>
              <a:rPr lang="ko-KR" altLang="ko-KR" kern="0" dirty="0">
                <a:solidFill>
                  <a:srgbClr val="282828"/>
                </a:solidFill>
                <a:latin typeface="+mn-ea"/>
                <a:ea typeface="+mn-ea"/>
                <a:cs typeface="굴림" panose="020B0600000101010101" pitchFamily="50" charset="-127"/>
              </a:rPr>
              <a:t>발효된 </a:t>
            </a:r>
            <a:r>
              <a:rPr lang="en-US" altLang="ko-KR" kern="0" dirty="0">
                <a:solidFill>
                  <a:srgbClr val="282828"/>
                </a:solidFill>
                <a:latin typeface="+mn-ea"/>
                <a:ea typeface="+mn-ea"/>
                <a:cs typeface="굴림" panose="020B0600000101010101" pitchFamily="50" charset="-127"/>
              </a:rPr>
              <a:t>MSC </a:t>
            </a:r>
            <a:r>
              <a:rPr lang="ko-KR" altLang="ko-KR" kern="0" dirty="0">
                <a:solidFill>
                  <a:srgbClr val="282828"/>
                </a:solidFill>
                <a:latin typeface="+mn-ea"/>
                <a:ea typeface="+mn-ea"/>
                <a:cs typeface="굴림" panose="020B0600000101010101" pitchFamily="50" charset="-127"/>
              </a:rPr>
              <a:t>결의안</a:t>
            </a:r>
            <a:r>
              <a:rPr lang="en-US" altLang="ko-KR" kern="0" dirty="0">
                <a:solidFill>
                  <a:srgbClr val="282828"/>
                </a:solidFill>
                <a:latin typeface="+mn-ea"/>
                <a:ea typeface="+mn-ea"/>
                <a:cs typeface="굴림" panose="020B0600000101010101" pitchFamily="50" charset="-127"/>
              </a:rPr>
              <a:t> 471(101)</a:t>
            </a:r>
            <a:r>
              <a:rPr lang="ko-KR" altLang="ko-KR" kern="0" dirty="0">
                <a:solidFill>
                  <a:srgbClr val="282828"/>
                </a:solidFill>
                <a:latin typeface="+mn-ea"/>
                <a:ea typeface="+mn-ea"/>
                <a:cs typeface="굴림" panose="020B0600000101010101" pitchFamily="50" charset="-127"/>
              </a:rPr>
              <a:t>의 표준은 다음과 같습니다</a:t>
            </a:r>
            <a:r>
              <a:rPr lang="en-US" altLang="ko-KR" kern="0" dirty="0">
                <a:solidFill>
                  <a:srgbClr val="282828"/>
                </a:solidFill>
                <a:latin typeface="+mn-ea"/>
                <a:ea typeface="+mn-ea"/>
                <a:cs typeface="굴림" panose="020B0600000101010101" pitchFamily="50" charset="-127"/>
              </a:rPr>
              <a:t>.</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COSPAS-SARSAT</a:t>
            </a:r>
            <a:r>
              <a:rPr lang="ko-KR" altLang="ko-KR" kern="0" dirty="0">
                <a:solidFill>
                  <a:srgbClr val="282828"/>
                </a:solidFill>
                <a:latin typeface="+mn-ea"/>
                <a:ea typeface="+mn-ea"/>
                <a:cs typeface="굴림" panose="020B0600000101010101" pitchFamily="50" charset="-127"/>
              </a:rPr>
              <a:t>의 업데이트 속도와는 다른 더 빠른 업데이트 속도의</a:t>
            </a:r>
            <a:r>
              <a:rPr lang="en-US" altLang="ko-KR" kern="0" dirty="0">
                <a:solidFill>
                  <a:srgbClr val="282828"/>
                </a:solidFill>
                <a:latin typeface="+mn-ea"/>
                <a:ea typeface="+mn-ea"/>
                <a:cs typeface="굴림" panose="020B0600000101010101" pitchFamily="50" charset="-127"/>
              </a:rPr>
              <a:t> GNSS</a:t>
            </a:r>
            <a:r>
              <a:rPr lang="ko-KR" altLang="ko-KR" kern="0" dirty="0" smtClean="0">
                <a:solidFill>
                  <a:srgbClr val="282828"/>
                </a:solidFill>
                <a:latin typeface="+mn-ea"/>
                <a:ea typeface="+mn-ea"/>
                <a:cs typeface="굴림" panose="020B0600000101010101" pitchFamily="50" charset="-127"/>
              </a:rPr>
              <a:t>가</a:t>
            </a: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필요함</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 자동 식별 시스템</a:t>
            </a:r>
            <a:r>
              <a:rPr lang="en-US" altLang="ko-KR" kern="0" dirty="0">
                <a:solidFill>
                  <a:srgbClr val="282828"/>
                </a:solidFill>
                <a:latin typeface="+mn-ea"/>
                <a:ea typeface="+mn-ea"/>
                <a:cs typeface="굴림" panose="020B0600000101010101" pitchFamily="50" charset="-127"/>
              </a:rPr>
              <a:t>(AIS) </a:t>
            </a:r>
            <a:r>
              <a:rPr lang="ko-KR" altLang="ko-KR" kern="0" dirty="0">
                <a:solidFill>
                  <a:srgbClr val="282828"/>
                </a:solidFill>
                <a:latin typeface="+mn-ea"/>
                <a:ea typeface="+mn-ea"/>
                <a:cs typeface="굴림" panose="020B0600000101010101" pitchFamily="50" charset="-127"/>
              </a:rPr>
              <a:t>위치 신호가 필요함</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ko-KR" altLang="ko-KR" kern="0" dirty="0">
                <a:solidFill>
                  <a:srgbClr val="282828"/>
                </a:solidFill>
                <a:latin typeface="+mn-ea"/>
                <a:ea typeface="+mn-ea"/>
                <a:cs typeface="굴림" panose="020B0600000101010101" pitchFamily="50" charset="-127"/>
              </a:rPr>
              <a:t>• 감소된</a:t>
            </a:r>
            <a:r>
              <a:rPr lang="en-US" altLang="ko-KR" kern="0" dirty="0">
                <a:solidFill>
                  <a:srgbClr val="282828"/>
                </a:solidFill>
                <a:latin typeface="+mn-ea"/>
                <a:ea typeface="+mn-ea"/>
                <a:cs typeface="굴림" panose="020B0600000101010101" pitchFamily="50" charset="-127"/>
              </a:rPr>
              <a:t> 121.5MHz Duty Cycle</a:t>
            </a:r>
            <a:r>
              <a:rPr lang="ko-KR" altLang="ko-KR" kern="0" dirty="0">
                <a:solidFill>
                  <a:srgbClr val="282828"/>
                </a:solidFill>
                <a:latin typeface="+mn-ea"/>
                <a:ea typeface="+mn-ea"/>
                <a:cs typeface="굴림" panose="020B0600000101010101" pitchFamily="50" charset="-127"/>
              </a:rPr>
              <a:t>을 제공함</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Duty Cycle: </a:t>
            </a:r>
            <a:r>
              <a:rPr lang="ko-KR" altLang="ko-KR" kern="0" dirty="0">
                <a:solidFill>
                  <a:srgbClr val="282828"/>
                </a:solidFill>
                <a:latin typeface="+mn-ea"/>
                <a:ea typeface="+mn-ea"/>
                <a:cs typeface="굴림" panose="020B0600000101010101" pitchFamily="50" charset="-127"/>
              </a:rPr>
              <a:t>위성으로 전송하는 기본 주파수인 </a:t>
            </a:r>
            <a:r>
              <a:rPr lang="en-US" altLang="ko-KR" kern="0" dirty="0">
                <a:solidFill>
                  <a:srgbClr val="282828"/>
                </a:solidFill>
                <a:latin typeface="+mn-ea"/>
                <a:ea typeface="+mn-ea"/>
                <a:cs typeface="굴림" panose="020B0600000101010101" pitchFamily="50" charset="-127"/>
              </a:rPr>
              <a:t>406Mhz</a:t>
            </a:r>
            <a:r>
              <a:rPr lang="ko-KR" altLang="ko-KR" kern="0" dirty="0">
                <a:solidFill>
                  <a:srgbClr val="282828"/>
                </a:solidFill>
                <a:latin typeface="+mn-ea"/>
                <a:ea typeface="+mn-ea"/>
                <a:cs typeface="굴림" panose="020B0600000101010101" pitchFamily="50" charset="-127"/>
              </a:rPr>
              <a:t>가 </a:t>
            </a:r>
            <a:r>
              <a:rPr lang="ko-KR" altLang="ko-KR" kern="0" dirty="0" err="1">
                <a:solidFill>
                  <a:srgbClr val="282828"/>
                </a:solidFill>
                <a:latin typeface="+mn-ea"/>
                <a:ea typeface="+mn-ea"/>
                <a:cs typeface="굴림" panose="020B0600000101010101" pitchFamily="50" charset="-127"/>
              </a:rPr>
              <a:t>작동시</a:t>
            </a:r>
            <a:r>
              <a:rPr lang="ko-KR" altLang="ko-KR" kern="0" dirty="0">
                <a:solidFill>
                  <a:srgbClr val="282828"/>
                </a:solidFill>
                <a:latin typeface="+mn-ea"/>
                <a:ea typeface="+mn-ea"/>
                <a:cs typeface="굴림" panose="020B0600000101010101" pitchFamily="50" charset="-127"/>
              </a:rPr>
              <a:t> </a:t>
            </a:r>
            <a:r>
              <a:rPr lang="en-US" altLang="ko-KR" kern="0" dirty="0">
                <a:solidFill>
                  <a:srgbClr val="282828"/>
                </a:solidFill>
                <a:latin typeface="+mn-ea"/>
                <a:ea typeface="+mn-ea"/>
                <a:cs typeface="굴림" panose="020B0600000101010101" pitchFamily="50" charset="-127"/>
              </a:rPr>
              <a:t>121.5Mhz</a:t>
            </a:r>
            <a:r>
              <a:rPr lang="ko-KR" altLang="ko-KR" kern="0" dirty="0">
                <a:solidFill>
                  <a:srgbClr val="282828"/>
                </a:solidFill>
                <a:latin typeface="+mn-ea"/>
                <a:ea typeface="+mn-ea"/>
                <a:cs typeface="굴림" panose="020B0600000101010101" pitchFamily="50" charset="-127"/>
              </a:rPr>
              <a:t>는</a:t>
            </a:r>
            <a:r>
              <a:rPr lang="en-US" altLang="ko-KR" kern="0" dirty="0">
                <a:solidFill>
                  <a:srgbClr val="282828"/>
                </a:solidFill>
                <a:latin typeface="+mn-ea"/>
                <a:ea typeface="+mn-ea"/>
                <a:cs typeface="굴림" panose="020B0600000101010101" pitchFamily="50" charset="-127"/>
              </a:rPr>
              <a:t/>
            </a:r>
            <a:br>
              <a:rPr lang="en-US" altLang="ko-KR" kern="0" dirty="0">
                <a:solidFill>
                  <a:srgbClr val="282828"/>
                </a:solidFill>
                <a:latin typeface="+mn-ea"/>
                <a:ea typeface="+mn-ea"/>
                <a:cs typeface="굴림" panose="020B0600000101010101" pitchFamily="50" charset="-127"/>
              </a:rPr>
            </a:br>
            <a:r>
              <a:rPr lang="en-US" altLang="ko-KR" kern="0" dirty="0" smtClean="0">
                <a:solidFill>
                  <a:srgbClr val="282828"/>
                </a:solidFill>
                <a:latin typeface="+mn-ea"/>
                <a:ea typeface="+mn-ea"/>
                <a:cs typeface="굴림" panose="020B0600000101010101" pitchFamily="50" charset="-127"/>
              </a:rPr>
              <a:t>  </a:t>
            </a:r>
            <a:r>
              <a:rPr lang="ko-KR" altLang="ko-KR" kern="0" dirty="0" smtClean="0">
                <a:solidFill>
                  <a:srgbClr val="282828"/>
                </a:solidFill>
                <a:latin typeface="+mn-ea"/>
                <a:ea typeface="+mn-ea"/>
                <a:cs typeface="굴림" panose="020B0600000101010101" pitchFamily="50" charset="-127"/>
              </a:rPr>
              <a:t>꺼지고 </a:t>
            </a:r>
            <a:r>
              <a:rPr lang="en-US" altLang="ko-KR" kern="0" dirty="0">
                <a:solidFill>
                  <a:srgbClr val="282828"/>
                </a:solidFill>
                <a:latin typeface="+mn-ea"/>
                <a:ea typeface="+mn-ea"/>
                <a:cs typeface="굴림" panose="020B0600000101010101" pitchFamily="50" charset="-127"/>
              </a:rPr>
              <a:t>406Mhz</a:t>
            </a:r>
            <a:r>
              <a:rPr lang="ko-KR" altLang="ko-KR" kern="0" dirty="0">
                <a:solidFill>
                  <a:srgbClr val="282828"/>
                </a:solidFill>
                <a:latin typeface="+mn-ea"/>
                <a:ea typeface="+mn-ea"/>
                <a:cs typeface="굴림" panose="020B0600000101010101" pitchFamily="50" charset="-127"/>
              </a:rPr>
              <a:t>가 전송이 끝나면 </a:t>
            </a:r>
            <a:r>
              <a:rPr lang="en-US" altLang="ko-KR" kern="0" dirty="0">
                <a:solidFill>
                  <a:srgbClr val="282828"/>
                </a:solidFill>
                <a:latin typeface="+mn-ea"/>
                <a:ea typeface="+mn-ea"/>
                <a:cs typeface="굴림" panose="020B0600000101010101" pitchFamily="50" charset="-127"/>
              </a:rPr>
              <a:t>121.5Mhz</a:t>
            </a:r>
            <a:r>
              <a:rPr lang="ko-KR" altLang="ko-KR" kern="0" dirty="0">
                <a:solidFill>
                  <a:srgbClr val="282828"/>
                </a:solidFill>
                <a:latin typeface="+mn-ea"/>
                <a:ea typeface="+mn-ea"/>
                <a:cs typeface="굴림" panose="020B0600000101010101" pitchFamily="50" charset="-127"/>
              </a:rPr>
              <a:t>가 켜져 전송하는 것을 말합니다</a:t>
            </a:r>
            <a:r>
              <a:rPr lang="en-US" altLang="ko-KR" kern="0" dirty="0">
                <a:solidFill>
                  <a:srgbClr val="282828"/>
                </a:solidFill>
                <a:latin typeface="+mn-ea"/>
                <a:ea typeface="+mn-ea"/>
                <a:cs typeface="굴림" panose="020B0600000101010101" pitchFamily="50" charset="-127"/>
              </a:rPr>
              <a:t>) .</a:t>
            </a:r>
            <a:br>
              <a:rPr lang="en-US" altLang="ko-KR" kern="0" dirty="0">
                <a:solidFill>
                  <a:srgbClr val="282828"/>
                </a:solidFill>
                <a:latin typeface="+mn-ea"/>
                <a:ea typeface="+mn-ea"/>
                <a:cs typeface="굴림" panose="020B0600000101010101" pitchFamily="50" charset="-127"/>
              </a:rPr>
            </a:br>
            <a:r>
              <a:rPr lang="ko-KR" altLang="ko-KR" b="1" kern="0" dirty="0">
                <a:solidFill>
                  <a:srgbClr val="282828"/>
                </a:solidFill>
                <a:latin typeface="+mn-ea"/>
                <a:ea typeface="+mn-ea"/>
                <a:cs typeface="굴림" panose="020B0600000101010101" pitchFamily="50" charset="-127"/>
              </a:rPr>
              <a:t>• </a:t>
            </a:r>
            <a:r>
              <a:rPr lang="ko-KR" altLang="ko-KR" b="1" kern="0" dirty="0">
                <a:solidFill>
                  <a:srgbClr val="2B30F9"/>
                </a:solidFill>
                <a:latin typeface="+mn-ea"/>
                <a:ea typeface="+mn-ea"/>
                <a:cs typeface="굴림" panose="020B0600000101010101" pitchFamily="50" charset="-127"/>
              </a:rPr>
              <a:t>사람의 눈에 보이고 모든 유형의 야간 투시 장치 등으로 감지할 수 있는 깜박이는</a:t>
            </a:r>
            <a:r>
              <a:rPr lang="en-US" altLang="ko-KR" b="1" kern="0" dirty="0">
                <a:solidFill>
                  <a:srgbClr val="2B30F9"/>
                </a:solidFill>
                <a:latin typeface="+mn-ea"/>
                <a:ea typeface="+mn-ea"/>
                <a:cs typeface="굴림" panose="020B0600000101010101" pitchFamily="50" charset="-127"/>
              </a:rPr>
              <a:t/>
            </a:r>
            <a:br>
              <a:rPr lang="en-US" altLang="ko-KR" b="1" kern="0" dirty="0">
                <a:solidFill>
                  <a:srgbClr val="2B30F9"/>
                </a:solidFill>
                <a:latin typeface="+mn-ea"/>
                <a:ea typeface="+mn-ea"/>
                <a:cs typeface="굴림" panose="020B0600000101010101" pitchFamily="50" charset="-127"/>
              </a:rPr>
            </a:br>
            <a:r>
              <a:rPr lang="en-US" altLang="ko-KR" b="1" kern="0" dirty="0" smtClean="0">
                <a:solidFill>
                  <a:srgbClr val="2B30F9"/>
                </a:solidFill>
                <a:latin typeface="+mn-ea"/>
                <a:ea typeface="+mn-ea"/>
                <a:cs typeface="굴림" panose="020B0600000101010101" pitchFamily="50" charset="-127"/>
              </a:rPr>
              <a:t>  </a:t>
            </a:r>
            <a:r>
              <a:rPr lang="ko-KR" altLang="ko-KR" b="1" kern="0" dirty="0" smtClean="0">
                <a:solidFill>
                  <a:srgbClr val="2B30F9"/>
                </a:solidFill>
                <a:latin typeface="+mn-ea"/>
                <a:ea typeface="+mn-ea"/>
                <a:cs typeface="굴림" panose="020B0600000101010101" pitchFamily="50" charset="-127"/>
              </a:rPr>
              <a:t>빛이 필요함</a:t>
            </a:r>
            <a:endParaRPr lang="en-US" altLang="ko-KR" b="1" kern="0" dirty="0" smtClean="0">
              <a:solidFill>
                <a:srgbClr val="2B30F9"/>
              </a:solidFill>
              <a:latin typeface="+mn-ea"/>
              <a:ea typeface="+mn-ea"/>
              <a:cs typeface="굴림" panose="020B0600000101010101" pitchFamily="50" charset="-127"/>
            </a:endParaRPr>
          </a:p>
          <a:p>
            <a:pPr marL="342900" indent="-342900">
              <a:buFont typeface="+mj-lt"/>
              <a:buAutoNum type="arabicPeriod" startAt="5"/>
            </a:pPr>
            <a:endParaRPr lang="en-US" altLang="ko-KR" b="1" kern="0" dirty="0">
              <a:solidFill>
                <a:srgbClr val="2B30F9"/>
              </a:solidFill>
              <a:latin typeface="+mn-ea"/>
              <a:ea typeface="+mn-ea"/>
              <a:cs typeface="굴림" panose="020B0600000101010101" pitchFamily="50" charset="-127"/>
            </a:endParaRPr>
          </a:p>
          <a:p>
            <a:pPr lvl="0" latinLnBrk="0"/>
            <a:r>
              <a:rPr lang="en-US" altLang="ko-KR" b="1" dirty="0" smtClean="0">
                <a:latin typeface="+mn-ea"/>
                <a:ea typeface="+mn-ea"/>
              </a:rPr>
              <a:t>    2024</a:t>
            </a:r>
            <a:r>
              <a:rPr lang="en-US" altLang="ko-KR" b="1" dirty="0">
                <a:latin typeface="+mn-ea"/>
                <a:ea typeface="+mn-ea"/>
              </a:rPr>
              <a:t>. 1.1 </a:t>
            </a:r>
            <a:r>
              <a:rPr lang="ko-KR" altLang="ko-KR" b="1" dirty="0">
                <a:latin typeface="+mn-ea"/>
                <a:ea typeface="+mn-ea"/>
              </a:rPr>
              <a:t>부터 신규 또는 기존 </a:t>
            </a:r>
            <a:r>
              <a:rPr lang="en-US" altLang="ko-KR" b="1" dirty="0">
                <a:latin typeface="+mn-ea"/>
                <a:ea typeface="+mn-ea"/>
              </a:rPr>
              <a:t>1</a:t>
            </a:r>
            <a:r>
              <a:rPr lang="ko-KR" altLang="ko-KR" b="1" dirty="0">
                <a:latin typeface="+mn-ea"/>
                <a:ea typeface="+mn-ea"/>
              </a:rPr>
              <a:t>세대 교체 설치 시에는 </a:t>
            </a:r>
            <a:r>
              <a:rPr lang="en-US" altLang="ko-KR" b="1" dirty="0">
                <a:latin typeface="+mn-ea"/>
                <a:ea typeface="+mn-ea"/>
              </a:rPr>
              <a:t>2</a:t>
            </a:r>
            <a:r>
              <a:rPr lang="ko-KR" altLang="ko-KR" b="1" dirty="0">
                <a:latin typeface="+mn-ea"/>
                <a:ea typeface="+mn-ea"/>
              </a:rPr>
              <a:t>세대 </a:t>
            </a:r>
            <a:r>
              <a:rPr lang="en-US" altLang="ko-KR" b="1" dirty="0">
                <a:latin typeface="+mn-ea"/>
                <a:ea typeface="+mn-ea"/>
              </a:rPr>
              <a:t>AIS-EPIRB</a:t>
            </a:r>
            <a:r>
              <a:rPr lang="ko-KR" altLang="ko-KR" b="1" dirty="0">
                <a:latin typeface="+mn-ea"/>
                <a:ea typeface="+mn-ea"/>
              </a:rPr>
              <a:t>를 설치하여야 함</a:t>
            </a:r>
            <a:r>
              <a:rPr lang="en-US" altLang="ko-KR" b="1" dirty="0">
                <a:latin typeface="+mn-ea"/>
                <a:ea typeface="+mn-ea"/>
              </a:rPr>
              <a:t/>
            </a:r>
            <a:br>
              <a:rPr lang="en-US" altLang="ko-KR" b="1" dirty="0">
                <a:latin typeface="+mn-ea"/>
                <a:ea typeface="+mn-ea"/>
              </a:rPr>
            </a:br>
            <a:endParaRPr lang="ko-KR" altLang="ko-KR" dirty="0">
              <a:latin typeface="+mn-ea"/>
              <a:ea typeface="+mn-ea"/>
            </a:endParaRPr>
          </a:p>
          <a:p>
            <a:pPr marL="342900" lvl="0" indent="-342900" latinLnBrk="0">
              <a:buFont typeface="+mj-lt"/>
              <a:buAutoNum type="arabicPeriod" startAt="6"/>
            </a:pPr>
            <a:r>
              <a:rPr lang="en-US" altLang="ko-KR" dirty="0" smtClean="0">
                <a:latin typeface="+mn-ea"/>
                <a:ea typeface="+mn-ea"/>
              </a:rPr>
              <a:t>2024</a:t>
            </a:r>
            <a:r>
              <a:rPr lang="en-US" altLang="ko-KR" dirty="0">
                <a:latin typeface="+mn-ea"/>
                <a:ea typeface="+mn-ea"/>
              </a:rPr>
              <a:t>. 1. 1</a:t>
            </a:r>
            <a:r>
              <a:rPr lang="ko-KR" altLang="ko-KR" dirty="0">
                <a:latin typeface="+mn-ea"/>
                <a:ea typeface="+mn-ea"/>
              </a:rPr>
              <a:t>부 </a:t>
            </a:r>
            <a:r>
              <a:rPr lang="en-US" altLang="ko-KR" dirty="0">
                <a:latin typeface="+mn-ea"/>
                <a:ea typeface="+mn-ea"/>
              </a:rPr>
              <a:t>MF/HF Radio NBDP</a:t>
            </a:r>
            <a:r>
              <a:rPr lang="ko-KR" altLang="ko-KR" dirty="0">
                <a:latin typeface="+mn-ea"/>
                <a:ea typeface="+mn-ea"/>
              </a:rPr>
              <a:t>에 의한 조난통신기능은 </a:t>
            </a:r>
            <a:r>
              <a:rPr lang="ko-KR" altLang="ko-KR" dirty="0" smtClean="0">
                <a:latin typeface="+mn-ea"/>
                <a:ea typeface="+mn-ea"/>
              </a:rPr>
              <a:t>없어지고 </a:t>
            </a:r>
            <a:r>
              <a:rPr lang="en-US" altLang="ko-KR" dirty="0">
                <a:latin typeface="+mn-ea"/>
                <a:ea typeface="+mn-ea"/>
              </a:rPr>
              <a:t>NBDP</a:t>
            </a:r>
            <a:r>
              <a:rPr lang="ko-KR" altLang="ko-KR" dirty="0">
                <a:latin typeface="+mn-ea"/>
                <a:ea typeface="+mn-ea"/>
              </a:rPr>
              <a:t>는 단지 </a:t>
            </a:r>
            <a:r>
              <a:rPr lang="en-US" altLang="ko-KR" dirty="0">
                <a:latin typeface="+mn-ea"/>
                <a:ea typeface="+mn-ea"/>
              </a:rPr>
              <a:t>MSI (Maritime Safety Information) </a:t>
            </a:r>
            <a:r>
              <a:rPr lang="ko-KR" altLang="ko-KR" dirty="0">
                <a:latin typeface="+mn-ea"/>
                <a:ea typeface="+mn-ea"/>
              </a:rPr>
              <a:t>수신 전용으로 사용함 </a:t>
            </a:r>
            <a:r>
              <a:rPr lang="en-US" altLang="ko-KR" dirty="0">
                <a:latin typeface="+mn-ea"/>
                <a:ea typeface="+mn-ea"/>
              </a:rPr>
              <a:t>(MSC 105</a:t>
            </a:r>
            <a:r>
              <a:rPr lang="en-US" altLang="ko-KR" dirty="0" smtClean="0">
                <a:latin typeface="+mn-ea"/>
                <a:ea typeface="+mn-ea"/>
              </a:rPr>
              <a:t>)</a:t>
            </a:r>
            <a:endParaRPr lang="ko-KR" altLang="en-US" dirty="0">
              <a:latin typeface="+mn-ea"/>
              <a:ea typeface="+mn-ea"/>
            </a:endParaRPr>
          </a:p>
        </p:txBody>
      </p:sp>
      <p:sp>
        <p:nvSpPr>
          <p:cNvPr id="6" name="직사각형 5"/>
          <p:cNvSpPr/>
          <p:nvPr/>
        </p:nvSpPr>
        <p:spPr>
          <a:xfrm>
            <a:off x="5385" y="0"/>
            <a:ext cx="4792466"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16</a:t>
            </a:r>
            <a:r>
              <a:rPr lang="ko-KR" altLang="en-US" sz="2400" b="1" dirty="0" smtClean="0">
                <a:solidFill>
                  <a:schemeClr val="bg1"/>
                </a:solidFill>
                <a:latin typeface="+mn-ea"/>
                <a:ea typeface="+mn-ea"/>
              </a:rPr>
              <a:t>장 </a:t>
            </a:r>
            <a:r>
              <a:rPr lang="en-US" altLang="ko-KR" sz="2400" b="1" dirty="0" smtClean="0">
                <a:solidFill>
                  <a:schemeClr val="bg1"/>
                </a:solidFill>
                <a:latin typeface="+mn-ea"/>
                <a:ea typeface="+mn-ea"/>
              </a:rPr>
              <a:t>GMDSS Modernization</a:t>
            </a:r>
            <a:endParaRPr lang="ko-KR" altLang="en-US" sz="2400" b="1" dirty="0">
              <a:solidFill>
                <a:schemeClr val="bg1"/>
              </a:solidFill>
              <a:latin typeface="+mn-ea"/>
              <a:ea typeface="+mn-ea"/>
            </a:endParaRPr>
          </a:p>
        </p:txBody>
      </p:sp>
    </p:spTree>
    <p:extLst>
      <p:ext uri="{BB962C8B-B14F-4D97-AF65-F5344CB8AC3E}">
        <p14:creationId xmlns:p14="http://schemas.microsoft.com/office/powerpoint/2010/main" val="1721039410"/>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표 2"/>
          <p:cNvGraphicFramePr>
            <a:graphicFrameLocks noGrp="1"/>
          </p:cNvGraphicFramePr>
          <p:nvPr>
            <p:extLst/>
          </p:nvPr>
        </p:nvGraphicFramePr>
        <p:xfrm>
          <a:off x="462559" y="1398869"/>
          <a:ext cx="9768285" cy="5478058"/>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478058">
                <a:tc>
                  <a:txBody>
                    <a:bodyPr/>
                    <a:lstStyle/>
                    <a:p>
                      <a:pPr latinLnBrk="1"/>
                      <a:endParaRPr lang="en-US" altLang="ko-KR" sz="1800" b="0" kern="1200" dirty="0" smtClean="0">
                        <a:solidFill>
                          <a:schemeClr val="tx1"/>
                        </a:solidFill>
                        <a:effectLst/>
                        <a:latin typeface="+mn-ea"/>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표 6"/>
          <p:cNvGraphicFramePr>
            <a:graphicFrameLocks noGrp="1"/>
          </p:cNvGraphicFramePr>
          <p:nvPr>
            <p:extLst/>
          </p:nvPr>
        </p:nvGraphicFramePr>
        <p:xfrm>
          <a:off x="462559" y="843122"/>
          <a:ext cx="9768285" cy="476353"/>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76353">
                <a:tc>
                  <a:txBody>
                    <a:bodyPr/>
                    <a:lstStyle/>
                    <a:p>
                      <a:pPr latinLnBrk="1"/>
                      <a:r>
                        <a:rPr lang="en-US" altLang="ko-KR" sz="2200" dirty="0" smtClean="0">
                          <a:solidFill>
                            <a:schemeClr val="tx1"/>
                          </a:solidFill>
                          <a:latin typeface="+mn-ea"/>
                          <a:ea typeface="+mn-ea"/>
                        </a:rPr>
                        <a:t>Global Maritime Distress and Safety System</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6" name="Rectangle 5"/>
          <p:cNvSpPr>
            <a:spLocks noChangeArrowheads="1"/>
          </p:cNvSpPr>
          <p:nvPr/>
        </p:nvSpPr>
        <p:spPr bwMode="auto">
          <a:xfrm>
            <a:off x="178224" y="468509"/>
            <a:ext cx="199415" cy="40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pPr defTabSz="995690"/>
            <a:endParaRPr lang="ko-KR" altLang="ko-KR" sz="2000">
              <a:cs typeface="굴림" pitchFamily="50" charset="-127"/>
            </a:endParaRPr>
          </a:p>
        </p:txBody>
      </p:sp>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135</a:t>
            </a:fld>
            <a:endParaRPr lang="ko-KR" altLang="en-US" dirty="0"/>
          </a:p>
        </p:txBody>
      </p:sp>
      <p:graphicFrame>
        <p:nvGraphicFramePr>
          <p:cNvPr id="9" name="표 8"/>
          <p:cNvGraphicFramePr>
            <a:graphicFrameLocks noGrp="1"/>
          </p:cNvGraphicFramePr>
          <p:nvPr>
            <p:extLst>
              <p:ext uri="{D42A27DB-BD31-4B8C-83A1-F6EECF244321}">
                <p14:modId xmlns:p14="http://schemas.microsoft.com/office/powerpoint/2010/main" val="2506877236"/>
              </p:ext>
            </p:extLst>
          </p:nvPr>
        </p:nvGraphicFramePr>
        <p:xfrm>
          <a:off x="2402455" y="3951588"/>
          <a:ext cx="5888490" cy="1965960"/>
        </p:xfrm>
        <a:graphic>
          <a:graphicData uri="http://schemas.openxmlformats.org/drawingml/2006/table">
            <a:tbl>
              <a:tblPr firstRow="1" bandRow="1">
                <a:tableStyleId>{5C22544A-7EE6-4342-B048-85BDC9FD1C3A}</a:tableStyleId>
              </a:tblPr>
              <a:tblGrid>
                <a:gridCol w="5888490">
                  <a:extLst>
                    <a:ext uri="{9D8B030D-6E8A-4147-A177-3AD203B41FA5}">
                      <a16:colId xmlns:a16="http://schemas.microsoft.com/office/drawing/2014/main" val="1181737445"/>
                    </a:ext>
                  </a:extLst>
                </a:gridCol>
              </a:tblGrid>
              <a:tr h="314527">
                <a:tc>
                  <a:txBody>
                    <a:bodyPr/>
                    <a:lstStyle/>
                    <a:p>
                      <a:pPr latinLnBrk="1"/>
                      <a:r>
                        <a:rPr lang="en-US" altLang="ko-KR" sz="1500" b="0" dirty="0" smtClean="0">
                          <a:solidFill>
                            <a:schemeClr val="tx1"/>
                          </a:solidFill>
                          <a:latin typeface="+mn-ea"/>
                          <a:ea typeface="+mn-ea"/>
                        </a:rPr>
                        <a:t>2024</a:t>
                      </a:r>
                      <a:r>
                        <a:rPr lang="ko-KR" altLang="en-US" sz="1500" b="0" dirty="0" smtClean="0">
                          <a:solidFill>
                            <a:schemeClr val="tx1"/>
                          </a:solidFill>
                          <a:latin typeface="+mn-ea"/>
                          <a:ea typeface="+mn-ea"/>
                        </a:rPr>
                        <a:t>년 </a:t>
                      </a:r>
                      <a:r>
                        <a:rPr lang="en-US" altLang="ko-KR" sz="1500" b="0" dirty="0" smtClean="0">
                          <a:solidFill>
                            <a:schemeClr val="tx1"/>
                          </a:solidFill>
                          <a:latin typeface="+mn-ea"/>
                          <a:ea typeface="+mn-ea"/>
                        </a:rPr>
                        <a:t>2</a:t>
                      </a:r>
                      <a:r>
                        <a:rPr lang="ko-KR" altLang="en-US" sz="1500" b="0" dirty="0" smtClean="0">
                          <a:solidFill>
                            <a:schemeClr val="tx1"/>
                          </a:solidFill>
                          <a:latin typeface="+mn-ea"/>
                          <a:ea typeface="+mn-ea"/>
                        </a:rPr>
                        <a:t>월 </a:t>
                      </a:r>
                      <a:r>
                        <a:rPr lang="en-US" altLang="ko-KR" sz="1500" b="0" dirty="0" smtClean="0">
                          <a:solidFill>
                            <a:schemeClr val="tx1"/>
                          </a:solidFill>
                          <a:latin typeface="+mn-ea"/>
                          <a:ea typeface="+mn-ea"/>
                        </a:rPr>
                        <a:t>7</a:t>
                      </a:r>
                      <a:r>
                        <a:rPr lang="ko-KR" altLang="en-US" sz="1500" b="0" dirty="0" smtClean="0">
                          <a:solidFill>
                            <a:schemeClr val="tx1"/>
                          </a:solidFill>
                          <a:latin typeface="+mn-ea"/>
                          <a:ea typeface="+mn-ea"/>
                        </a:rPr>
                        <a:t>일</a:t>
                      </a:r>
                      <a:r>
                        <a:rPr lang="en-US" altLang="ko-KR" sz="1500" b="0" dirty="0" smtClean="0">
                          <a:solidFill>
                            <a:schemeClr val="tx1"/>
                          </a:solidFill>
                          <a:latin typeface="+mn-ea"/>
                          <a:ea typeface="+mn-ea"/>
                        </a:rPr>
                        <a:t> </a:t>
                      </a:r>
                      <a:endParaRPr lang="ko-KR" altLang="en-US" sz="15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4829286"/>
                  </a:ext>
                </a:extLst>
              </a:tr>
              <a:tr h="314527">
                <a:tc>
                  <a:txBody>
                    <a:bodyPr/>
                    <a:lstStyle/>
                    <a:p>
                      <a:pPr latinLnBrk="1"/>
                      <a:r>
                        <a:rPr lang="ko-KR" altLang="en-US" sz="1500" b="0" dirty="0" smtClean="0">
                          <a:solidFill>
                            <a:schemeClr val="tx1"/>
                          </a:solidFill>
                          <a:latin typeface="+mn-ea"/>
                          <a:ea typeface="+mn-ea"/>
                        </a:rPr>
                        <a:t>저   자 </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김 성 화</a:t>
                      </a:r>
                      <a:endParaRPr lang="ko-KR" altLang="en-US" sz="15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488210374"/>
                  </a:ext>
                </a:extLst>
              </a:tr>
              <a:tr h="1000768">
                <a:tc>
                  <a:txBody>
                    <a:bodyPr/>
                    <a:lstStyle/>
                    <a:p>
                      <a:pPr latinLnBrk="1"/>
                      <a:r>
                        <a:rPr lang="ko-KR" altLang="en-US" sz="1500" b="0" dirty="0" smtClean="0">
                          <a:solidFill>
                            <a:schemeClr val="tx1"/>
                          </a:solidFill>
                          <a:latin typeface="+mn-ea"/>
                          <a:ea typeface="+mn-ea"/>
                        </a:rPr>
                        <a:t>발행처 </a:t>
                      </a:r>
                      <a:r>
                        <a:rPr lang="en-US" altLang="ko-KR" sz="1500" b="0" dirty="0" smtClean="0">
                          <a:solidFill>
                            <a:schemeClr val="tx1"/>
                          </a:solidFill>
                          <a:latin typeface="+mn-ea"/>
                          <a:ea typeface="+mn-ea"/>
                        </a:rPr>
                        <a:t>: HOS Training Center</a:t>
                      </a:r>
                      <a:br>
                        <a:rPr lang="en-US" altLang="ko-KR" sz="1500" b="0" dirty="0" smtClean="0">
                          <a:solidFill>
                            <a:schemeClr val="tx1"/>
                          </a:solidFill>
                          <a:latin typeface="+mn-ea"/>
                          <a:ea typeface="+mn-ea"/>
                        </a:rPr>
                      </a:b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부산광역시 중구 중앙대로 </a:t>
                      </a:r>
                      <a:r>
                        <a:rPr lang="en-US" altLang="ko-KR" sz="1500" b="0" dirty="0" smtClean="0">
                          <a:solidFill>
                            <a:schemeClr val="tx1"/>
                          </a:solidFill>
                          <a:latin typeface="+mn-ea"/>
                          <a:ea typeface="+mn-ea"/>
                        </a:rPr>
                        <a:t>63, </a:t>
                      </a:r>
                      <a:r>
                        <a:rPr lang="ko-KR" altLang="en-US" sz="1500" b="0" dirty="0" smtClean="0">
                          <a:solidFill>
                            <a:schemeClr val="tx1"/>
                          </a:solidFill>
                          <a:latin typeface="+mn-ea"/>
                          <a:ea typeface="+mn-ea"/>
                        </a:rPr>
                        <a:t>부산우체국보험회관 </a:t>
                      </a:r>
                      <a:r>
                        <a:rPr lang="en-US" altLang="ko-KR" sz="1500" b="0" dirty="0" smtClean="0">
                          <a:solidFill>
                            <a:schemeClr val="tx1"/>
                          </a:solidFill>
                          <a:latin typeface="+mn-ea"/>
                          <a:ea typeface="+mn-ea"/>
                        </a:rPr>
                        <a:t>7</a:t>
                      </a:r>
                      <a:r>
                        <a:rPr lang="ko-KR" altLang="en-US" sz="1500" b="0" dirty="0" smtClean="0">
                          <a:solidFill>
                            <a:schemeClr val="tx1"/>
                          </a:solidFill>
                          <a:latin typeface="+mn-ea"/>
                          <a:ea typeface="+mn-ea"/>
                        </a:rPr>
                        <a:t>층</a:t>
                      </a:r>
                      <a:endParaRPr lang="en-US" altLang="ko-KR" sz="1500" b="0" dirty="0" smtClean="0">
                        <a:solidFill>
                          <a:schemeClr val="tx1"/>
                        </a:solidFill>
                        <a:latin typeface="+mn-ea"/>
                        <a:ea typeface="+mn-ea"/>
                      </a:endParaRPr>
                    </a:p>
                    <a:p>
                      <a:pPr latinLnBrk="1"/>
                      <a:r>
                        <a:rPr lang="en-US" altLang="ko-KR" sz="1500" b="0" dirty="0" smtClean="0">
                          <a:solidFill>
                            <a:schemeClr val="tx1"/>
                          </a:solidFill>
                          <a:latin typeface="+mn-ea"/>
                          <a:ea typeface="+mn-ea"/>
                        </a:rPr>
                        <a:t>           TEL. 051) 461-7082</a:t>
                      </a:r>
                    </a:p>
                    <a:p>
                      <a:pPr latinLnBrk="1"/>
                      <a:r>
                        <a:rPr lang="en-US" altLang="ko-KR" sz="1500" b="0" dirty="0" smtClean="0">
                          <a:solidFill>
                            <a:schemeClr val="tx1"/>
                          </a:solidFill>
                          <a:latin typeface="+mn-ea"/>
                          <a:ea typeface="+mn-ea"/>
                        </a:rPr>
                        <a:t>           FAX. 051) 461-6960</a:t>
                      </a:r>
                      <a:r>
                        <a:rPr lang="ko-KR" altLang="en-US" sz="1500" b="0" dirty="0" smtClean="0">
                          <a:solidFill>
                            <a:schemeClr val="tx1"/>
                          </a:solidFill>
                          <a:latin typeface="+mn-ea"/>
                          <a:ea typeface="+mn-ea"/>
                        </a:rPr>
                        <a:t> </a:t>
                      </a:r>
                      <a:endParaRPr lang="ko-KR" altLang="en-US" sz="15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5697154"/>
                  </a:ext>
                </a:extLst>
              </a:tr>
              <a:tr h="314527">
                <a:tc>
                  <a:txBody>
                    <a:bodyPr/>
                    <a:lstStyle/>
                    <a:p>
                      <a:pPr latinLnBrk="1"/>
                      <a:r>
                        <a:rPr lang="ko-KR" altLang="en-US" sz="1500" b="0" dirty="0" smtClean="0">
                          <a:solidFill>
                            <a:schemeClr val="tx1"/>
                          </a:solidFill>
                          <a:latin typeface="+mn-ea"/>
                          <a:ea typeface="+mn-ea"/>
                        </a:rPr>
                        <a:t>인   쇄 </a:t>
                      </a:r>
                      <a:r>
                        <a:rPr lang="en-US" altLang="ko-KR" sz="1500" b="0" dirty="0" smtClean="0">
                          <a:solidFill>
                            <a:schemeClr val="tx1"/>
                          </a:solidFill>
                          <a:latin typeface="+mn-ea"/>
                          <a:ea typeface="+mn-ea"/>
                        </a:rPr>
                        <a:t>: </a:t>
                      </a:r>
                      <a:r>
                        <a:rPr lang="ko-KR" altLang="en-US" sz="1500" b="0" dirty="0" err="1" smtClean="0">
                          <a:solidFill>
                            <a:schemeClr val="tx1"/>
                          </a:solidFill>
                          <a:latin typeface="+mn-ea"/>
                          <a:ea typeface="+mn-ea"/>
                        </a:rPr>
                        <a:t>미림사</a:t>
                      </a:r>
                      <a:endParaRPr lang="ko-KR" altLang="en-US" sz="15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1295"/>
                  </a:ext>
                </a:extLst>
              </a:tr>
            </a:tbl>
          </a:graphicData>
        </a:graphic>
      </p:graphicFrame>
      <p:sp>
        <p:nvSpPr>
          <p:cNvPr id="10" name="직사각형 9"/>
          <p:cNvSpPr/>
          <p:nvPr/>
        </p:nvSpPr>
        <p:spPr>
          <a:xfrm>
            <a:off x="4221437" y="1908423"/>
            <a:ext cx="2199976" cy="1259487"/>
          </a:xfrm>
          <a:prstGeom prst="rect">
            <a:avLst/>
          </a:prstGeom>
          <a:noFill/>
        </p:spPr>
        <p:txBody>
          <a:bodyPr wrap="none" lIns="104306" tIns="52153" rIns="104306" bIns="52153">
            <a:spAutoFit/>
          </a:bodyPr>
          <a:lstStyle/>
          <a:p>
            <a:pPr algn="ctr">
              <a:defRPr/>
            </a:pPr>
            <a:r>
              <a:rPr lang="en-US" altLang="ko-KR" sz="7500" b="1" dirty="0">
                <a:ln w="17780" cmpd="sng">
                  <a:solidFill>
                    <a:srgbClr val="FFFFFF"/>
                  </a:solidFill>
                  <a:prstDash val="solid"/>
                  <a:miter lim="800000"/>
                </a:ln>
                <a:effectLst>
                  <a:outerShdw blurRad="50800" algn="tl" rotWithShape="0">
                    <a:srgbClr val="000000"/>
                  </a:outerShdw>
                </a:effectLst>
                <a:latin typeface="+mn-ea"/>
                <a:ea typeface="+mn-ea"/>
              </a:rPr>
              <a:t>Q&amp;A</a:t>
            </a:r>
          </a:p>
        </p:txBody>
      </p:sp>
      <p:cxnSp>
        <p:nvCxnSpPr>
          <p:cNvPr id="11" name="직선 연결선 10"/>
          <p:cNvCxnSpPr/>
          <p:nvPr/>
        </p:nvCxnSpPr>
        <p:spPr bwMode="auto">
          <a:xfrm>
            <a:off x="2034332" y="3618572"/>
            <a:ext cx="6820958" cy="0"/>
          </a:xfrm>
          <a:prstGeom prst="line">
            <a:avLst/>
          </a:prstGeom>
          <a:noFill/>
          <a:ln w="9525"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971023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578041" y="684287"/>
          <a:ext cx="9594758" cy="6631294"/>
        </p:xfrm>
        <a:graphic>
          <a:graphicData uri="http://schemas.openxmlformats.org/drawingml/2006/table">
            <a:tbl>
              <a:tblPr firstRow="1" bandRow="1">
                <a:tableStyleId>{5C22544A-7EE6-4342-B048-85BDC9FD1C3A}</a:tableStyleId>
              </a:tblPr>
              <a:tblGrid>
                <a:gridCol w="537035">
                  <a:extLst>
                    <a:ext uri="{9D8B030D-6E8A-4147-A177-3AD203B41FA5}">
                      <a16:colId xmlns:a16="http://schemas.microsoft.com/office/drawing/2014/main" val="20000"/>
                    </a:ext>
                  </a:extLst>
                </a:gridCol>
                <a:gridCol w="9057723">
                  <a:extLst>
                    <a:ext uri="{9D8B030D-6E8A-4147-A177-3AD203B41FA5}">
                      <a16:colId xmlns:a16="http://schemas.microsoft.com/office/drawing/2014/main" val="20002"/>
                    </a:ext>
                  </a:extLst>
                </a:gridCol>
              </a:tblGrid>
              <a:tr h="476686">
                <a:tc grid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2000" dirty="0" smtClean="0">
                          <a:solidFill>
                            <a:srgbClr val="000066"/>
                          </a:solidFill>
                          <a:latin typeface="+mn-ea"/>
                          <a:ea typeface="+mn-ea"/>
                        </a:rPr>
                        <a:t>점검</a:t>
                      </a:r>
                      <a:r>
                        <a:rPr lang="en-US" altLang="ko-KR" sz="2000" dirty="0" smtClean="0">
                          <a:solidFill>
                            <a:srgbClr val="000066"/>
                          </a:solidFill>
                          <a:latin typeface="+mn-ea"/>
                          <a:ea typeface="+mn-ea"/>
                        </a:rPr>
                        <a:t> </a:t>
                      </a:r>
                      <a:r>
                        <a:rPr lang="ko-KR" altLang="en-US" sz="2000" dirty="0" smtClean="0">
                          <a:solidFill>
                            <a:srgbClr val="000066"/>
                          </a:solidFill>
                          <a:latin typeface="+mn-ea"/>
                          <a:ea typeface="+mn-ea"/>
                        </a:rPr>
                        <a:t>항목</a:t>
                      </a:r>
                      <a:endParaRPr lang="en-US" altLang="ko-KR" sz="2000" dirty="0" smtClean="0">
                        <a:solidFill>
                          <a:srgbClr val="000066"/>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937626">
                <a:tc>
                  <a:txBody>
                    <a:bodyPr/>
                    <a:lstStyle/>
                    <a:p>
                      <a:pPr algn="r" latinLnBrk="1">
                        <a:buFont typeface="Wingdings" pitchFamily="2" charset="2"/>
                        <a:buNone/>
                      </a:pPr>
                      <a:r>
                        <a:rPr lang="en-US" altLang="ko-KR" sz="1400" b="1" dirty="0" smtClean="0">
                          <a:latin typeface="+mn-ea"/>
                          <a:ea typeface="+mn-ea"/>
                        </a:rPr>
                        <a:t>3)</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600" b="1" dirty="0" smtClean="0">
                          <a:latin typeface="+mn-ea"/>
                          <a:ea typeface="+mn-ea"/>
                        </a:rPr>
                        <a:t>INMARSAT-C</a:t>
                      </a:r>
                      <a:endParaRPr lang="en-US" altLang="ko-KR" sz="1400" b="1" dirty="0" smtClean="0">
                        <a:latin typeface="+mn-ea"/>
                        <a:ea typeface="+mn-ea"/>
                      </a:endParaRPr>
                    </a:p>
                    <a:p>
                      <a:pPr latinLnBrk="1"/>
                      <a:r>
                        <a:rPr lang="en-US" altLang="ko-KR" sz="1400" b="1" dirty="0" smtClean="0">
                          <a:solidFill>
                            <a:srgbClr val="FF0000"/>
                          </a:solidFill>
                          <a:latin typeface="+mn-ea"/>
                          <a:ea typeface="+mn-ea"/>
                        </a:rPr>
                        <a:t>[M] </a:t>
                      </a:r>
                      <a:r>
                        <a:rPr lang="en-US" altLang="ko-KR" sz="1400" b="1" dirty="0" smtClean="0">
                          <a:latin typeface="+mn-ea"/>
                          <a:ea typeface="+mn-ea"/>
                        </a:rPr>
                        <a:t>NCS(Network Coordination Station : </a:t>
                      </a:r>
                      <a:r>
                        <a:rPr lang="ko-KR" altLang="en-US" sz="1400" b="1" dirty="0" smtClean="0">
                          <a:latin typeface="+mn-ea"/>
                          <a:ea typeface="+mn-ea"/>
                        </a:rPr>
                        <a:t>회선조정국</a:t>
                      </a:r>
                      <a:r>
                        <a:rPr lang="en-US" altLang="ko-KR" sz="1400" b="1" dirty="0" smtClean="0">
                          <a:latin typeface="+mn-ea"/>
                          <a:ea typeface="+mn-ea"/>
                        </a:rPr>
                        <a:t>)</a:t>
                      </a:r>
                      <a:r>
                        <a:rPr lang="ko-KR" altLang="en-US" sz="1400" b="1" dirty="0" smtClean="0">
                          <a:latin typeface="+mn-ea"/>
                          <a:ea typeface="+mn-ea"/>
                        </a:rPr>
                        <a:t>와</a:t>
                      </a:r>
                      <a:r>
                        <a:rPr lang="en-US" altLang="ko-KR" sz="1400" b="1" dirty="0" smtClean="0">
                          <a:latin typeface="+mn-ea"/>
                          <a:ea typeface="+mn-ea"/>
                        </a:rPr>
                        <a:t> PV(Performance Verification)</a:t>
                      </a:r>
                      <a:r>
                        <a:rPr lang="ko-KR" altLang="en-US" sz="1400" b="1" dirty="0" smtClean="0">
                          <a:latin typeface="+mn-ea"/>
                          <a:ea typeface="+mn-ea"/>
                        </a:rPr>
                        <a:t>기능에 의한 시험이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가능한가</a:t>
                      </a:r>
                      <a:r>
                        <a:rPr lang="en-US" altLang="ko-KR" sz="1400" b="1" dirty="0" smtClean="0">
                          <a:latin typeface="+mn-ea"/>
                          <a:ea typeface="+mn-ea"/>
                        </a:rPr>
                        <a:t>?(PV Test = LINK Test)</a:t>
                      </a:r>
                    </a:p>
                    <a:p>
                      <a:pPr latinLnBrk="1"/>
                      <a:r>
                        <a:rPr lang="en-US" altLang="ko-KR" sz="1400" b="1" dirty="0" smtClean="0">
                          <a:latin typeface="+mn-ea"/>
                          <a:ea typeface="+mn-ea"/>
                        </a:rPr>
                        <a:t>□ DC power(DC on-load test)</a:t>
                      </a:r>
                      <a:r>
                        <a:rPr lang="ko-KR" altLang="en-US" sz="1400" b="1" dirty="0" smtClean="0">
                          <a:latin typeface="+mn-ea"/>
                          <a:ea typeface="+mn-ea"/>
                        </a:rPr>
                        <a:t>에 의한 작동이 가능한가</a:t>
                      </a:r>
                      <a:r>
                        <a:rPr lang="en-US" altLang="ko-KR" sz="1400" b="1" dirty="0" smtClean="0">
                          <a:latin typeface="+mn-ea"/>
                          <a:ea typeface="+mn-ea"/>
                        </a:rPr>
                        <a:t>? </a:t>
                      </a:r>
                    </a:p>
                    <a:p>
                      <a:pPr latinLnBrk="1"/>
                      <a:r>
                        <a:rPr lang="en-US" altLang="ko-KR" sz="1400" b="1" dirty="0" smtClean="0">
                          <a:latin typeface="+mn-ea"/>
                          <a:ea typeface="+mn-ea"/>
                        </a:rPr>
                        <a:t>□ SSAS Test </a:t>
                      </a:r>
                      <a:r>
                        <a:rPr lang="ko-KR" altLang="en-US" sz="1400" b="1" dirty="0" smtClean="0">
                          <a:latin typeface="+mn-ea"/>
                          <a:ea typeface="+mn-ea"/>
                        </a:rPr>
                        <a:t>방법 숙지할 것</a:t>
                      </a:r>
                      <a:endParaRPr lang="en-US" altLang="ko-KR" sz="1400" b="1" dirty="0" smtClean="0">
                        <a:latin typeface="+mn-ea"/>
                        <a:ea typeface="+mn-ea"/>
                      </a:endParaRPr>
                    </a:p>
                    <a:p>
                      <a:pPr latinLnBrk="1">
                        <a:buFont typeface="Wingdings" pitchFamily="2" charset="2"/>
                        <a:buNone/>
                      </a:pPr>
                      <a:r>
                        <a:rPr lang="en-US" altLang="ko-KR" sz="1400" b="1" dirty="0" smtClean="0">
                          <a:latin typeface="+mn-ea"/>
                          <a:ea typeface="+mn-ea"/>
                        </a:rPr>
                        <a:t>□ </a:t>
                      </a:r>
                      <a:r>
                        <a:rPr lang="ko-KR" altLang="en-US" sz="1400" b="1" dirty="0" smtClean="0">
                          <a:latin typeface="+mn-ea"/>
                          <a:ea typeface="+mn-ea"/>
                        </a:rPr>
                        <a:t>조난 전용 버튼</a:t>
                      </a:r>
                      <a:r>
                        <a:rPr lang="en-US" altLang="ko-KR" sz="1400" b="1" dirty="0" smtClean="0">
                          <a:latin typeface="+mn-ea"/>
                          <a:ea typeface="+mn-ea"/>
                        </a:rPr>
                        <a:t>(DDB)</a:t>
                      </a:r>
                      <a:r>
                        <a:rPr lang="ko-KR" altLang="en-US" sz="1400" b="1" dirty="0" smtClean="0">
                          <a:latin typeface="+mn-ea"/>
                          <a:ea typeface="+mn-ea"/>
                        </a:rPr>
                        <a:t>을 몇 초간 누를 경우 실제 작동되는가</a:t>
                      </a:r>
                      <a:r>
                        <a:rPr lang="en-US" altLang="ko-KR" sz="1400" b="1" dirty="0" smtClean="0">
                          <a:latin typeface="+mn-ea"/>
                          <a:ea typeface="+mn-ea"/>
                        </a:rPr>
                        <a:t>? (</a:t>
                      </a:r>
                      <a:r>
                        <a:rPr lang="ko-KR" altLang="en-US" sz="1400" b="1" dirty="0" smtClean="0">
                          <a:latin typeface="+mn-ea"/>
                          <a:ea typeface="+mn-ea"/>
                        </a:rPr>
                        <a:t>작동 지침서 확인</a:t>
                      </a:r>
                      <a:r>
                        <a:rPr lang="en-US" altLang="ko-KR" sz="1400" b="1" dirty="0" smtClean="0">
                          <a:latin typeface="+mn-ea"/>
                          <a:ea typeface="+mn-ea"/>
                        </a:rPr>
                        <a:t>)</a:t>
                      </a:r>
                    </a:p>
                    <a:p>
                      <a:pPr latinLnBrk="1"/>
                      <a:r>
                        <a:rPr lang="en-US" altLang="ko-KR" sz="1400" b="1" dirty="0" smtClean="0">
                          <a:latin typeface="+mn-ea"/>
                          <a:ea typeface="+mn-ea"/>
                        </a:rPr>
                        <a:t>□ GPS</a:t>
                      </a:r>
                      <a:r>
                        <a:rPr lang="ko-KR" altLang="en-US" sz="1400" b="1" dirty="0" smtClean="0">
                          <a:latin typeface="+mn-ea"/>
                          <a:ea typeface="+mn-ea"/>
                        </a:rPr>
                        <a:t>와 동일한 위치</a:t>
                      </a:r>
                      <a:r>
                        <a:rPr lang="en-US" altLang="ko-KR" sz="1400" b="1" dirty="0" smtClean="0">
                          <a:latin typeface="+mn-ea"/>
                          <a:ea typeface="+mn-ea"/>
                        </a:rPr>
                        <a:t>, </a:t>
                      </a:r>
                      <a:r>
                        <a:rPr lang="ko-KR" altLang="en-US" sz="1400" b="1" dirty="0" smtClean="0">
                          <a:latin typeface="+mn-ea"/>
                          <a:ea typeface="+mn-ea"/>
                        </a:rPr>
                        <a:t>날짜 및 시각 정보가 표시되고 있는가</a:t>
                      </a:r>
                      <a:r>
                        <a:rPr lang="en-US" altLang="ko-KR" sz="1400" b="1" dirty="0" smtClean="0">
                          <a:latin typeface="+mn-ea"/>
                          <a:ea typeface="+mn-ea"/>
                        </a:rPr>
                        <a:t>? (NMEA 0183 protocol)</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400" b="1" dirty="0" smtClean="0">
                          <a:solidFill>
                            <a:srgbClr val="FF0000"/>
                          </a:solidFill>
                          <a:latin typeface="+mn-ea"/>
                          <a:ea typeface="+mn-ea"/>
                        </a:rPr>
                        <a:t>[D]</a:t>
                      </a:r>
                      <a:r>
                        <a:rPr lang="en-US" altLang="ko-KR" sz="1400" b="1" dirty="0" smtClean="0">
                          <a:latin typeface="+mn-ea"/>
                          <a:ea typeface="+mn-ea"/>
                        </a:rPr>
                        <a:t> INMARSAT-EGC Receiver</a:t>
                      </a:r>
                      <a:r>
                        <a:rPr lang="ko-KR" altLang="en-US" sz="1400" b="1" dirty="0" smtClean="0">
                          <a:latin typeface="+mn-ea"/>
                          <a:ea typeface="+mn-ea"/>
                        </a:rPr>
                        <a:t> 수신기록 점검</a:t>
                      </a:r>
                      <a:r>
                        <a:rPr lang="en-US" altLang="ko-KR" sz="1400" b="1" dirty="0" smtClean="0">
                          <a:latin typeface="+mn-ea"/>
                          <a:ea typeface="+mn-ea"/>
                        </a:rPr>
                        <a:t>, </a:t>
                      </a:r>
                      <a:r>
                        <a:rPr lang="en-US" altLang="ko-KR" sz="1400" b="1" dirty="0" smtClean="0">
                          <a:solidFill>
                            <a:srgbClr val="FF0000"/>
                          </a:solidFill>
                          <a:latin typeface="+mn-ea"/>
                          <a:ea typeface="+mn-ea"/>
                        </a:rPr>
                        <a:t>[M]</a:t>
                      </a:r>
                      <a:r>
                        <a:rPr lang="en-US" altLang="ko-KR" sz="1400" b="1" dirty="0" smtClean="0">
                          <a:latin typeface="+mn-ea"/>
                          <a:ea typeface="+mn-ea"/>
                        </a:rPr>
                        <a:t> EGC Function Test (ROM/RAM &amp; PV Test)</a:t>
                      </a:r>
                    </a:p>
                    <a:p>
                      <a:pPr latinLnBrk="1"/>
                      <a:r>
                        <a:rPr lang="en-US" altLang="ko-KR" sz="1400" b="1" dirty="0" smtClean="0">
                          <a:latin typeface="+mn-ea"/>
                          <a:ea typeface="+mn-ea"/>
                        </a:rPr>
                        <a:t>□ </a:t>
                      </a:r>
                      <a:r>
                        <a:rPr lang="en-US" altLang="ko-KR" sz="1400" b="1" dirty="0" err="1" smtClean="0">
                          <a:latin typeface="+mn-ea"/>
                          <a:ea typeface="+mn-ea"/>
                        </a:rPr>
                        <a:t>SafetyNET</a:t>
                      </a:r>
                      <a:r>
                        <a:rPr lang="en-US" altLang="ko-KR" sz="1400" b="1" dirty="0" smtClean="0">
                          <a:latin typeface="+mn-ea"/>
                          <a:ea typeface="+mn-ea"/>
                        </a:rPr>
                        <a:t> MSI</a:t>
                      </a:r>
                      <a:r>
                        <a:rPr lang="ko-KR" altLang="en-US" sz="1400" b="1" dirty="0" smtClean="0">
                          <a:latin typeface="+mn-ea"/>
                          <a:ea typeface="+mn-ea"/>
                        </a:rPr>
                        <a:t>를 받기 위해 항해해역의 </a:t>
                      </a:r>
                      <a:r>
                        <a:rPr lang="en-US" altLang="ko-KR" sz="1400" b="1" dirty="0" smtClean="0">
                          <a:latin typeface="+mn-ea"/>
                          <a:ea typeface="+mn-ea"/>
                        </a:rPr>
                        <a:t>NAVAREA</a:t>
                      </a:r>
                      <a:r>
                        <a:rPr lang="ko-KR" altLang="en-US" sz="1400" b="1" dirty="0" smtClean="0">
                          <a:latin typeface="+mn-ea"/>
                          <a:ea typeface="+mn-ea"/>
                        </a:rPr>
                        <a:t>를 설정하도록 함</a:t>
                      </a:r>
                      <a:r>
                        <a:rPr lang="en-US" altLang="ko-KR" sz="1400" b="1" dirty="0" smtClean="0">
                          <a:latin typeface="+mn-ea"/>
                          <a:ea typeface="+mn-ea"/>
                        </a:rPr>
                        <a:t>.</a:t>
                      </a:r>
                      <a:r>
                        <a:rPr lang="en-US" altLang="ko-KR" sz="1400" b="1" dirty="0" smtClean="0">
                          <a:latin typeface="+mn-ea"/>
                          <a:ea typeface="+mn-ea"/>
                          <a:hlinkClick r:id="" action="ppaction://noaction"/>
                        </a:rPr>
                        <a:t>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호주</a:t>
                      </a:r>
                      <a:r>
                        <a:rPr lang="en-US" altLang="ko-KR" sz="1400" b="1" dirty="0" smtClean="0">
                          <a:latin typeface="+mn-ea"/>
                          <a:ea typeface="+mn-ea"/>
                        </a:rPr>
                        <a:t>: X(10), </a:t>
                      </a:r>
                      <a:r>
                        <a:rPr lang="ko-KR" altLang="en-US" sz="1400" b="1" dirty="0" smtClean="0">
                          <a:latin typeface="+mn-ea"/>
                          <a:ea typeface="+mn-ea"/>
                        </a:rPr>
                        <a:t>브라질</a:t>
                      </a:r>
                      <a:r>
                        <a:rPr lang="en-US" altLang="ko-KR" sz="1400" b="1" dirty="0" smtClean="0">
                          <a:latin typeface="+mn-ea"/>
                          <a:ea typeface="+mn-ea"/>
                        </a:rPr>
                        <a:t>: V(5), </a:t>
                      </a:r>
                      <a:r>
                        <a:rPr lang="ko-KR" altLang="en-US" sz="1400" b="1" dirty="0" smtClean="0">
                          <a:latin typeface="+mn-ea"/>
                          <a:ea typeface="+mn-ea"/>
                        </a:rPr>
                        <a:t>뉴질랜드 </a:t>
                      </a:r>
                      <a:r>
                        <a:rPr lang="en-US" altLang="ko-KR" sz="1400" b="1" dirty="0" smtClean="0">
                          <a:latin typeface="+mn-ea"/>
                          <a:ea typeface="+mn-ea"/>
                        </a:rPr>
                        <a:t>XIV(14) ← NAVTEX </a:t>
                      </a:r>
                      <a:r>
                        <a:rPr lang="ko-KR" altLang="en-US" sz="1400" b="1" dirty="0" smtClean="0">
                          <a:latin typeface="+mn-ea"/>
                          <a:ea typeface="+mn-ea"/>
                        </a:rPr>
                        <a:t>국 없음</a:t>
                      </a:r>
                      <a:r>
                        <a:rPr lang="en-US" altLang="ko-KR" sz="1400" b="1" dirty="0" smtClean="0">
                          <a:latin typeface="+mn-ea"/>
                          <a:ea typeface="+mn-ea"/>
                        </a:rPr>
                        <a:t>)</a:t>
                      </a: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37626">
                <a:tc>
                  <a:txBody>
                    <a:bodyPr/>
                    <a:lstStyle/>
                    <a:p>
                      <a:pPr algn="r" latinLnBrk="1"/>
                      <a:r>
                        <a:rPr lang="en-US" altLang="ko-KR" sz="1400" b="1" dirty="0" smtClean="0">
                          <a:latin typeface="+mn-ea"/>
                          <a:ea typeface="+mn-ea"/>
                        </a:rPr>
                        <a:t>4)</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1" dirty="0" smtClean="0">
                          <a:latin typeface="+mn-ea"/>
                          <a:ea typeface="+mn-ea"/>
                        </a:rPr>
                        <a:t>SART (</a:t>
                      </a:r>
                      <a:r>
                        <a:rPr lang="ko-KR" altLang="en-US" sz="1600" b="1" dirty="0" smtClean="0">
                          <a:latin typeface="+mn-ea"/>
                          <a:ea typeface="+mn-ea"/>
                        </a:rPr>
                        <a:t>과다 </a:t>
                      </a:r>
                      <a:r>
                        <a:rPr lang="en-US" altLang="ko-KR" sz="1600" b="1" dirty="0" smtClean="0">
                          <a:latin typeface="+mn-ea"/>
                          <a:ea typeface="+mn-ea"/>
                        </a:rPr>
                        <a:t>Test </a:t>
                      </a:r>
                      <a:r>
                        <a:rPr lang="ko-KR" altLang="en-US" sz="1600" b="1" dirty="0" smtClean="0">
                          <a:latin typeface="+mn-ea"/>
                          <a:ea typeface="+mn-ea"/>
                        </a:rPr>
                        <a:t>금지</a:t>
                      </a:r>
                      <a:r>
                        <a:rPr lang="en-US" altLang="ko-KR" sz="1600" b="1" dirty="0" smtClean="0">
                          <a:latin typeface="+mn-ea"/>
                          <a:ea typeface="+mn-ea"/>
                        </a:rPr>
                        <a:t>, </a:t>
                      </a:r>
                      <a:r>
                        <a:rPr lang="ko-KR" altLang="en-US" sz="1600" b="1" dirty="0" smtClean="0">
                          <a:latin typeface="+mn-ea"/>
                          <a:ea typeface="+mn-ea"/>
                        </a:rPr>
                        <a:t>월 </a:t>
                      </a:r>
                      <a:r>
                        <a:rPr lang="en-US" altLang="ko-KR" sz="1600" b="1" dirty="0" smtClean="0">
                          <a:latin typeface="+mn-ea"/>
                          <a:ea typeface="+mn-ea"/>
                        </a:rPr>
                        <a:t>1</a:t>
                      </a:r>
                      <a:r>
                        <a:rPr lang="ko-KR" altLang="en-US" sz="1600" b="1" dirty="0" smtClean="0">
                          <a:latin typeface="+mn-ea"/>
                          <a:ea typeface="+mn-ea"/>
                        </a:rPr>
                        <a:t>회 </a:t>
                      </a:r>
                      <a:r>
                        <a:rPr lang="en-US" altLang="ko-KR" sz="1600" b="1" dirty="0" smtClean="0">
                          <a:latin typeface="+mn-ea"/>
                          <a:ea typeface="+mn-ea"/>
                        </a:rPr>
                        <a:t>Function test)</a:t>
                      </a:r>
                    </a:p>
                    <a:p>
                      <a:pPr latinLnBrk="1"/>
                      <a:r>
                        <a:rPr lang="en-US" altLang="ko-KR" sz="1400" b="1" dirty="0" smtClean="0">
                          <a:solidFill>
                            <a:srgbClr val="FF0000"/>
                          </a:solidFill>
                          <a:latin typeface="+mn-ea"/>
                          <a:ea typeface="+mn-ea"/>
                        </a:rPr>
                        <a:t>[M]</a:t>
                      </a:r>
                      <a:r>
                        <a:rPr lang="en-US" altLang="ko-KR" sz="1400" b="1" dirty="0" smtClean="0">
                          <a:latin typeface="+mn-ea"/>
                          <a:ea typeface="+mn-ea"/>
                        </a:rPr>
                        <a:t> X-BAND Radar</a:t>
                      </a:r>
                      <a:r>
                        <a:rPr lang="ko-KR" altLang="en-US" sz="1400" b="1" dirty="0" smtClean="0">
                          <a:latin typeface="+mn-ea"/>
                          <a:ea typeface="+mn-ea"/>
                        </a:rPr>
                        <a:t>와 시험이 가능한가</a:t>
                      </a:r>
                      <a:r>
                        <a:rPr lang="en-US" altLang="ko-KR" sz="1400" b="1" dirty="0" smtClean="0">
                          <a:latin typeface="+mn-ea"/>
                          <a:ea typeface="+mn-ea"/>
                        </a:rPr>
                        <a:t>? </a:t>
                      </a:r>
                    </a:p>
                    <a:p>
                      <a:pPr latinLnBrk="1"/>
                      <a:r>
                        <a:rPr lang="en-US" altLang="ko-KR" sz="1400" b="1" dirty="0" smtClean="0">
                          <a:latin typeface="+mn-ea"/>
                          <a:ea typeface="+mn-ea"/>
                        </a:rPr>
                        <a:t>□ Battery</a:t>
                      </a:r>
                      <a:r>
                        <a:rPr lang="ko-KR" altLang="en-US" sz="1400" b="1" dirty="0" smtClean="0">
                          <a:latin typeface="+mn-ea"/>
                          <a:ea typeface="+mn-ea"/>
                        </a:rPr>
                        <a:t>의 유효기간 점검 </a:t>
                      </a:r>
                      <a:r>
                        <a:rPr lang="en-US" altLang="ko-KR" sz="1400" b="1" dirty="0" smtClean="0">
                          <a:latin typeface="+mn-ea"/>
                          <a:ea typeface="+mn-ea"/>
                        </a:rPr>
                        <a:t>(Battery </a:t>
                      </a:r>
                      <a:r>
                        <a:rPr lang="ko-KR" altLang="en-US" sz="1400" b="1" dirty="0" smtClean="0">
                          <a:latin typeface="+mn-ea"/>
                          <a:ea typeface="+mn-ea"/>
                        </a:rPr>
                        <a:t>교체는 </a:t>
                      </a:r>
                      <a:r>
                        <a:rPr lang="en-US" altLang="ko-KR" sz="1400" b="1" dirty="0" smtClean="0">
                          <a:latin typeface="+mn-ea"/>
                          <a:ea typeface="+mn-ea"/>
                        </a:rPr>
                        <a:t>SR </a:t>
                      </a:r>
                      <a:r>
                        <a:rPr lang="ko-KR" altLang="en-US" sz="1400" b="1" dirty="0" err="1" smtClean="0">
                          <a:latin typeface="+mn-ea"/>
                          <a:ea typeface="+mn-ea"/>
                        </a:rPr>
                        <a:t>검사시</a:t>
                      </a:r>
                      <a:r>
                        <a:rPr lang="ko-KR" altLang="en-US" sz="1400" b="1" dirty="0" smtClean="0">
                          <a:latin typeface="+mn-ea"/>
                          <a:ea typeface="+mn-ea"/>
                        </a:rPr>
                        <a:t> 육상업체에 의뢰하여 교체 후 </a:t>
                      </a:r>
                      <a:r>
                        <a:rPr lang="en-US" altLang="ko-KR" sz="1400" b="1" dirty="0" smtClean="0">
                          <a:latin typeface="+mn-ea"/>
                          <a:ea typeface="+mn-ea"/>
                        </a:rPr>
                        <a:t>Radio Log </a:t>
                      </a:r>
                      <a:r>
                        <a:rPr lang="ko-KR" altLang="en-US" sz="1400" b="1" dirty="0" smtClean="0">
                          <a:latin typeface="+mn-ea"/>
                          <a:ea typeface="+mn-ea"/>
                        </a:rPr>
                        <a:t>기록</a:t>
                      </a:r>
                      <a:r>
                        <a:rPr lang="en-US" altLang="ko-KR" sz="1400" b="1" dirty="0" smtClean="0">
                          <a:latin typeface="+mn-ea"/>
                          <a:ea typeface="+mn-ea"/>
                        </a:rPr>
                        <a:t>)</a:t>
                      </a:r>
                    </a:p>
                    <a:p>
                      <a:pPr latinLnBrk="1"/>
                      <a:r>
                        <a:rPr lang="en-US" altLang="ko-KR" sz="1400" b="1" dirty="0" smtClean="0">
                          <a:latin typeface="+mn-ea"/>
                          <a:ea typeface="+mn-ea"/>
                        </a:rPr>
                        <a:t>□ </a:t>
                      </a:r>
                      <a:r>
                        <a:rPr lang="ko-KR" altLang="en-US" sz="1400" b="1" dirty="0" smtClean="0">
                          <a:latin typeface="+mn-ea"/>
                          <a:ea typeface="+mn-ea"/>
                        </a:rPr>
                        <a:t>정기적인 점검 및 즉각적인 활용여부 확인</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6360468"/>
                  </a:ext>
                </a:extLst>
              </a:tr>
              <a:tr h="2188657">
                <a:tc>
                  <a:txBody>
                    <a:bodyPr/>
                    <a:lstStyle/>
                    <a:p>
                      <a:pPr algn="r" latinLnBrk="1">
                        <a:buFont typeface="Wingdings" pitchFamily="2" charset="2"/>
                        <a:buNone/>
                      </a:pPr>
                      <a:r>
                        <a:rPr lang="en-US" altLang="ko-KR" sz="1400" b="1" dirty="0" smtClean="0">
                          <a:latin typeface="+mn-ea"/>
                          <a:ea typeface="+mn-ea"/>
                        </a:rPr>
                        <a:t>5)</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600" b="1" dirty="0" smtClean="0">
                          <a:latin typeface="+mn-ea"/>
                          <a:ea typeface="+mn-ea"/>
                        </a:rPr>
                        <a:t>EPIRB (</a:t>
                      </a:r>
                      <a:r>
                        <a:rPr lang="ko-KR" altLang="en-US" sz="1600" b="1" dirty="0" smtClean="0">
                          <a:latin typeface="+mn-ea"/>
                          <a:ea typeface="+mn-ea"/>
                        </a:rPr>
                        <a:t>과다 </a:t>
                      </a:r>
                      <a:r>
                        <a:rPr lang="en-US" altLang="ko-KR" sz="1600" b="1" dirty="0" smtClean="0">
                          <a:latin typeface="+mn-ea"/>
                          <a:ea typeface="+mn-ea"/>
                        </a:rPr>
                        <a:t>Test </a:t>
                      </a:r>
                      <a:r>
                        <a:rPr lang="ko-KR" altLang="en-US" sz="1600" b="1" dirty="0" smtClean="0">
                          <a:latin typeface="+mn-ea"/>
                          <a:ea typeface="+mn-ea"/>
                        </a:rPr>
                        <a:t>금지</a:t>
                      </a:r>
                      <a:r>
                        <a:rPr lang="en-US" altLang="ko-KR" sz="1600" b="1" dirty="0" smtClean="0">
                          <a:latin typeface="+mn-ea"/>
                          <a:ea typeface="+mn-ea"/>
                        </a:rPr>
                        <a:t>, </a:t>
                      </a:r>
                      <a:r>
                        <a:rPr lang="ko-KR" altLang="en-US" sz="1600" b="1" dirty="0" smtClean="0">
                          <a:latin typeface="+mn-ea"/>
                          <a:ea typeface="+mn-ea"/>
                        </a:rPr>
                        <a:t>월 </a:t>
                      </a:r>
                      <a:r>
                        <a:rPr lang="en-US" altLang="ko-KR" sz="1600" b="1" dirty="0" smtClean="0">
                          <a:latin typeface="+mn-ea"/>
                          <a:ea typeface="+mn-ea"/>
                        </a:rPr>
                        <a:t>1</a:t>
                      </a:r>
                      <a:r>
                        <a:rPr lang="ko-KR" altLang="en-US" sz="1600" b="1" dirty="0" smtClean="0">
                          <a:latin typeface="+mn-ea"/>
                          <a:ea typeface="+mn-ea"/>
                        </a:rPr>
                        <a:t>회 </a:t>
                      </a:r>
                      <a:r>
                        <a:rPr lang="en-US" altLang="ko-KR" sz="1600" b="1" dirty="0" smtClean="0">
                          <a:latin typeface="+mn-ea"/>
                          <a:ea typeface="+mn-ea"/>
                        </a:rPr>
                        <a:t>Function test, 5</a:t>
                      </a:r>
                      <a:r>
                        <a:rPr lang="ko-KR" altLang="en-US" sz="1600" b="1" dirty="0" smtClean="0">
                          <a:latin typeface="+mn-ea"/>
                          <a:ea typeface="+mn-ea"/>
                        </a:rPr>
                        <a:t>년에 </a:t>
                      </a:r>
                      <a:r>
                        <a:rPr lang="en-US" altLang="ko-KR" sz="1600" b="1" dirty="0" smtClean="0">
                          <a:latin typeface="+mn-ea"/>
                          <a:ea typeface="+mn-ea"/>
                        </a:rPr>
                        <a:t>60</a:t>
                      </a:r>
                      <a:r>
                        <a:rPr lang="ko-KR" altLang="en-US" sz="1600" b="1" dirty="0" smtClean="0">
                          <a:latin typeface="+mn-ea"/>
                          <a:ea typeface="+mn-ea"/>
                        </a:rPr>
                        <a:t>회</a:t>
                      </a:r>
                      <a:r>
                        <a:rPr lang="en-US" altLang="ko-KR" sz="1600" b="1" dirty="0" smtClean="0">
                          <a:latin typeface="+mn-ea"/>
                          <a:ea typeface="+mn-ea"/>
                        </a:rPr>
                        <a:t>)</a:t>
                      </a:r>
                      <a:r>
                        <a:rPr lang="ko-KR" altLang="en-US" sz="1600" b="1" dirty="0" smtClean="0">
                          <a:latin typeface="+mn-ea"/>
                          <a:ea typeface="+mn-ea"/>
                        </a:rPr>
                        <a:t> </a:t>
                      </a:r>
                      <a:endParaRPr lang="en-US" altLang="ko-KR" sz="1600" b="1" dirty="0" smtClean="0">
                        <a:latin typeface="+mn-ea"/>
                        <a:ea typeface="+mn-ea"/>
                      </a:endParaRPr>
                    </a:p>
                    <a:p>
                      <a:pPr latinLnBrk="1"/>
                      <a:endParaRPr lang="en-US" altLang="ko-KR" sz="1400" b="1" dirty="0" smtClean="0">
                        <a:latin typeface="+mn-ea"/>
                        <a:ea typeface="+mn-ea"/>
                      </a:endParaRPr>
                    </a:p>
                    <a:p>
                      <a:pPr latinLnBrk="1"/>
                      <a:r>
                        <a:rPr lang="en-US" altLang="ko-KR" sz="1400" b="1" dirty="0" smtClean="0">
                          <a:solidFill>
                            <a:srgbClr val="FF0000"/>
                          </a:solidFill>
                          <a:latin typeface="+mn-ea"/>
                          <a:ea typeface="+mn-ea"/>
                        </a:rPr>
                        <a:t>[M]</a:t>
                      </a:r>
                      <a:r>
                        <a:rPr lang="en-US" altLang="ko-KR" sz="1400" b="1" dirty="0" smtClean="0">
                          <a:latin typeface="+mn-ea"/>
                          <a:ea typeface="+mn-ea"/>
                        </a:rPr>
                        <a:t> </a:t>
                      </a:r>
                      <a:r>
                        <a:rPr lang="ko-KR" altLang="en-US" sz="1400" b="1" dirty="0" smtClean="0">
                          <a:latin typeface="+mn-ea"/>
                          <a:ea typeface="+mn-ea"/>
                        </a:rPr>
                        <a:t>정기적인 점검 및 즉각적인 활용여부 확인</a:t>
                      </a:r>
                      <a:r>
                        <a:rPr lang="en-US" altLang="ko-KR" sz="1400" b="1" dirty="0" smtClean="0">
                          <a:latin typeface="+mn-ea"/>
                          <a:ea typeface="+mn-ea"/>
                        </a:rPr>
                        <a:t>.(built-in test </a:t>
                      </a:r>
                      <a:r>
                        <a:rPr lang="ko-KR" altLang="en-US" sz="1400" b="1" dirty="0" smtClean="0">
                          <a:latin typeface="+mn-ea"/>
                          <a:ea typeface="+mn-ea"/>
                        </a:rPr>
                        <a:t>시 흰색의 </a:t>
                      </a:r>
                      <a:r>
                        <a:rPr lang="en-US" altLang="ko-KR" sz="1400" b="1" dirty="0" smtClean="0">
                          <a:latin typeface="+mn-ea"/>
                          <a:ea typeface="+mn-ea"/>
                        </a:rPr>
                        <a:t>strobe light </a:t>
                      </a:r>
                      <a:r>
                        <a:rPr lang="ko-KR" altLang="en-US" sz="1400" b="1" dirty="0" smtClean="0">
                          <a:latin typeface="+mn-ea"/>
                          <a:ea typeface="+mn-ea"/>
                        </a:rPr>
                        <a:t>확인</a:t>
                      </a:r>
                      <a:r>
                        <a:rPr lang="en-US" altLang="ko-KR" sz="1400" b="1" dirty="0" smtClean="0">
                          <a:latin typeface="+mn-ea"/>
                          <a:ea typeface="+mn-ea"/>
                        </a:rPr>
                        <a:t>) </a:t>
                      </a:r>
                      <a:endParaRPr lang="ko-KR" altLang="en-US" sz="1400" b="1" dirty="0" smtClean="0">
                        <a:latin typeface="+mn-ea"/>
                        <a:ea typeface="+mn-ea"/>
                      </a:endParaRPr>
                    </a:p>
                    <a:p>
                      <a:pPr latinLnBrk="1"/>
                      <a:r>
                        <a:rPr lang="en-US" altLang="ko-KR" sz="1400" b="1" dirty="0" smtClean="0">
                          <a:latin typeface="+mn-ea"/>
                          <a:ea typeface="+mn-ea"/>
                        </a:rPr>
                        <a:t>□ Battery </a:t>
                      </a:r>
                      <a:r>
                        <a:rPr lang="ko-KR" altLang="en-US" sz="1400" b="1" dirty="0" smtClean="0">
                          <a:latin typeface="+mn-ea"/>
                          <a:ea typeface="+mn-ea"/>
                        </a:rPr>
                        <a:t>및 </a:t>
                      </a:r>
                      <a:r>
                        <a:rPr lang="en-US" altLang="ko-KR" sz="1400" b="1" dirty="0" smtClean="0">
                          <a:latin typeface="+mn-ea"/>
                          <a:ea typeface="+mn-ea"/>
                        </a:rPr>
                        <a:t>Hydrostatic release sensor </a:t>
                      </a:r>
                      <a:r>
                        <a:rPr lang="ko-KR" altLang="en-US" sz="1400" b="1" dirty="0" smtClean="0">
                          <a:latin typeface="+mn-ea"/>
                          <a:ea typeface="+mn-ea"/>
                        </a:rPr>
                        <a:t>유효기간 확인 및 교체 필요 시 육상 업체에 의뢰하여 교체 후</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Radio Log </a:t>
                      </a:r>
                      <a:r>
                        <a:rPr lang="ko-KR" altLang="en-US" sz="1400" b="1" dirty="0" smtClean="0">
                          <a:latin typeface="+mn-ea"/>
                          <a:ea typeface="+mn-ea"/>
                        </a:rPr>
                        <a:t>기록 </a:t>
                      </a:r>
                      <a:endParaRPr lang="en-US" altLang="ko-KR" sz="1400" b="1" dirty="0" smtClean="0">
                        <a:latin typeface="+mn-ea"/>
                        <a:ea typeface="+mn-ea"/>
                      </a:endParaRPr>
                    </a:p>
                    <a:p>
                      <a:pPr latinLnBrk="1"/>
                      <a:r>
                        <a:rPr lang="en-US" altLang="ko-KR" sz="1400" b="1" dirty="0" smtClean="0">
                          <a:solidFill>
                            <a:srgbClr val="FF0000"/>
                          </a:solidFill>
                          <a:latin typeface="+mn-ea"/>
                          <a:ea typeface="+mn-ea"/>
                        </a:rPr>
                        <a:t>[A] </a:t>
                      </a:r>
                      <a:r>
                        <a:rPr lang="ko-KR" altLang="en-US" sz="1400" b="1" dirty="0" smtClean="0">
                          <a:latin typeface="+mn-ea"/>
                          <a:ea typeface="+mn-ea"/>
                        </a:rPr>
                        <a:t>승인된 업체를 통하여 매년 </a:t>
                      </a:r>
                      <a:r>
                        <a:rPr lang="en-US" altLang="ko-KR" sz="1400" b="1" dirty="0" smtClean="0">
                          <a:latin typeface="+mn-ea"/>
                          <a:ea typeface="+mn-ea"/>
                        </a:rPr>
                        <a:t>test</a:t>
                      </a:r>
                      <a:r>
                        <a:rPr lang="ko-KR" altLang="en-US" sz="1400" b="1" dirty="0" smtClean="0">
                          <a:latin typeface="+mn-ea"/>
                          <a:ea typeface="+mn-ea"/>
                        </a:rPr>
                        <a:t>를 하고 있는가</a:t>
                      </a:r>
                      <a:r>
                        <a:rPr lang="en-US" altLang="ko-KR" sz="1400" b="1" dirty="0" smtClean="0">
                          <a:latin typeface="+mn-ea"/>
                          <a:ea typeface="+mn-ea"/>
                        </a:rPr>
                        <a:t>?</a:t>
                      </a:r>
                    </a:p>
                    <a:p>
                      <a:pPr latinLnBrk="1"/>
                      <a:r>
                        <a:rPr lang="en-US" altLang="ko-KR" sz="1400" b="1" dirty="0" smtClean="0">
                          <a:latin typeface="+mn-ea"/>
                          <a:ea typeface="+mn-ea"/>
                        </a:rPr>
                        <a:t>□ </a:t>
                      </a:r>
                      <a:r>
                        <a:rPr lang="ko-KR" altLang="en-US" sz="1400" b="1" dirty="0" smtClean="0">
                          <a:solidFill>
                            <a:srgbClr val="0000C4"/>
                          </a:solidFill>
                          <a:latin typeface="+mn-ea"/>
                          <a:ea typeface="+mn-ea"/>
                        </a:rPr>
                        <a:t>담당항해사는 승인된 업체와 같이 기기에서 </a:t>
                      </a:r>
                      <a:r>
                        <a:rPr lang="en-US" altLang="ko-KR" sz="1400" b="1" dirty="0" smtClean="0">
                          <a:solidFill>
                            <a:srgbClr val="0000C4"/>
                          </a:solidFill>
                          <a:latin typeface="+mn-ea"/>
                          <a:ea typeface="+mn-ea"/>
                        </a:rPr>
                        <a:t>MMSI No. </a:t>
                      </a:r>
                      <a:r>
                        <a:rPr lang="ko-KR" altLang="en-US" sz="1400" b="1" dirty="0" smtClean="0">
                          <a:solidFill>
                            <a:srgbClr val="0000C4"/>
                          </a:solidFill>
                          <a:latin typeface="+mn-ea"/>
                          <a:ea typeface="+mn-ea"/>
                        </a:rPr>
                        <a:t>정상 표시 여부 반드시 확인하고 </a:t>
                      </a:r>
                      <a:r>
                        <a:rPr lang="en-US" altLang="ko-KR" sz="1400" b="1" dirty="0" smtClean="0">
                          <a:solidFill>
                            <a:srgbClr val="0000C4"/>
                          </a:solidFill>
                          <a:latin typeface="+mn-ea"/>
                          <a:ea typeface="+mn-ea"/>
                        </a:rPr>
                        <a:t>Beacon Test</a:t>
                      </a:r>
                      <a:br>
                        <a:rPr lang="en-US" altLang="ko-KR" sz="1400" b="1" dirty="0" smtClean="0">
                          <a:solidFill>
                            <a:srgbClr val="0000C4"/>
                          </a:solidFill>
                          <a:latin typeface="+mn-ea"/>
                          <a:ea typeface="+mn-ea"/>
                        </a:rPr>
                      </a:br>
                      <a:r>
                        <a:rPr lang="en-US" altLang="ko-KR" sz="1400" b="1" dirty="0" smtClean="0">
                          <a:solidFill>
                            <a:srgbClr val="0000C4"/>
                          </a:solidFill>
                          <a:latin typeface="+mn-ea"/>
                          <a:ea typeface="+mn-ea"/>
                        </a:rPr>
                        <a:t>    Result</a:t>
                      </a:r>
                      <a:r>
                        <a:rPr lang="ko-KR" altLang="en-US" sz="1400" b="1" dirty="0" smtClean="0">
                          <a:solidFill>
                            <a:srgbClr val="0000C4"/>
                          </a:solidFill>
                          <a:latin typeface="+mn-ea"/>
                          <a:ea typeface="+mn-ea"/>
                        </a:rPr>
                        <a:t> 본선 </a:t>
                      </a:r>
                      <a:r>
                        <a:rPr lang="en-US" altLang="ko-KR" sz="1400" b="1" dirty="0" smtClean="0">
                          <a:solidFill>
                            <a:srgbClr val="0000C4"/>
                          </a:solidFill>
                          <a:latin typeface="+mn-ea"/>
                          <a:ea typeface="+mn-ea"/>
                        </a:rPr>
                        <a:t>Bridge </a:t>
                      </a:r>
                      <a:r>
                        <a:rPr lang="ko-KR" altLang="en-US" sz="1400" b="1" dirty="0" smtClean="0">
                          <a:solidFill>
                            <a:srgbClr val="0000C4"/>
                          </a:solidFill>
                          <a:latin typeface="+mn-ea"/>
                          <a:ea typeface="+mn-ea"/>
                        </a:rPr>
                        <a:t>게시 및 </a:t>
                      </a:r>
                      <a:r>
                        <a:rPr lang="ko-KR" altLang="en-US" sz="1400" b="1" dirty="0" err="1" smtClean="0">
                          <a:solidFill>
                            <a:srgbClr val="0000C4"/>
                          </a:solidFill>
                          <a:latin typeface="+mn-ea"/>
                          <a:ea typeface="+mn-ea"/>
                        </a:rPr>
                        <a:t>증서철에</a:t>
                      </a:r>
                      <a:r>
                        <a:rPr lang="ko-KR" altLang="en-US" sz="1400" b="1" dirty="0" smtClean="0">
                          <a:solidFill>
                            <a:srgbClr val="0000C4"/>
                          </a:solidFill>
                          <a:latin typeface="+mn-ea"/>
                          <a:ea typeface="+mn-ea"/>
                        </a:rPr>
                        <a:t> 보관</a:t>
                      </a:r>
                      <a:endParaRPr lang="en-US" altLang="ko-KR" sz="1400" b="1" dirty="0" smtClean="0">
                        <a:solidFill>
                          <a:srgbClr val="0000C4"/>
                        </a:solidFill>
                        <a:latin typeface="+mn-ea"/>
                        <a:ea typeface="+mn-ea"/>
                      </a:endParaRPr>
                    </a:p>
                    <a:p>
                      <a:pPr latinLnBrk="1"/>
                      <a:r>
                        <a:rPr lang="en-US" altLang="ko-KR" sz="1400" b="1" dirty="0" smtClean="0">
                          <a:solidFill>
                            <a:srgbClr val="FF0000"/>
                          </a:solidFill>
                          <a:latin typeface="+mn-ea"/>
                          <a:ea typeface="+mn-ea"/>
                        </a:rPr>
                        <a:t>[M] </a:t>
                      </a:r>
                      <a:r>
                        <a:rPr lang="en-US" altLang="ko-KR" sz="1400" b="1" dirty="0" smtClean="0">
                          <a:solidFill>
                            <a:schemeClr val="tx1"/>
                          </a:solidFill>
                          <a:latin typeface="+mn-ea"/>
                          <a:ea typeface="+mn-ea"/>
                        </a:rPr>
                        <a:t>VDR Float Free Capsule</a:t>
                      </a:r>
                      <a:r>
                        <a:rPr lang="ko-KR" altLang="en-US" sz="1400" b="1" dirty="0" smtClean="0">
                          <a:solidFill>
                            <a:schemeClr val="tx1"/>
                          </a:solidFill>
                          <a:latin typeface="+mn-ea"/>
                          <a:ea typeface="+mn-ea"/>
                        </a:rPr>
                        <a:t>이 있으면 </a:t>
                      </a:r>
                      <a:r>
                        <a:rPr lang="en-US" altLang="ko-KR" sz="1400" b="1" dirty="0" smtClean="0">
                          <a:solidFill>
                            <a:schemeClr val="tx1"/>
                          </a:solidFill>
                          <a:latin typeface="+mn-ea"/>
                          <a:ea typeface="+mn-ea"/>
                        </a:rPr>
                        <a:t>1</a:t>
                      </a:r>
                      <a:r>
                        <a:rPr lang="ko-KR" altLang="en-US" sz="1400" b="1" dirty="0" smtClean="0">
                          <a:solidFill>
                            <a:schemeClr val="tx1"/>
                          </a:solidFill>
                          <a:latin typeface="+mn-ea"/>
                          <a:ea typeface="+mn-ea"/>
                        </a:rPr>
                        <a:t>개월에 한 번 </a:t>
                      </a:r>
                      <a:r>
                        <a:rPr lang="en-US" altLang="ko-KR" sz="1400" b="1" dirty="0" smtClean="0">
                          <a:solidFill>
                            <a:schemeClr val="tx1"/>
                          </a:solidFill>
                          <a:latin typeface="+mn-ea"/>
                          <a:ea typeface="+mn-ea"/>
                        </a:rPr>
                        <a:t>EPIRB Function </a:t>
                      </a:r>
                      <a:r>
                        <a:rPr lang="ko-KR" altLang="en-US" sz="1400" b="1" dirty="0" smtClean="0">
                          <a:solidFill>
                            <a:schemeClr val="tx1"/>
                          </a:solidFill>
                          <a:latin typeface="+mn-ea"/>
                          <a:ea typeface="+mn-ea"/>
                        </a:rPr>
                        <a:t>시험만 하고 </a:t>
                      </a:r>
                      <a:r>
                        <a:rPr lang="en-US" altLang="ko-KR" sz="1400" b="1" dirty="0" smtClean="0">
                          <a:solidFill>
                            <a:schemeClr val="tx1"/>
                          </a:solidFill>
                          <a:latin typeface="+mn-ea"/>
                          <a:ea typeface="+mn-ea"/>
                        </a:rPr>
                        <a:t>2</a:t>
                      </a:r>
                      <a:r>
                        <a:rPr lang="ko-KR" altLang="en-US" sz="1400" b="1" dirty="0" smtClean="0">
                          <a:solidFill>
                            <a:schemeClr val="tx1"/>
                          </a:solidFill>
                          <a:latin typeface="+mn-ea"/>
                          <a:ea typeface="+mn-ea"/>
                        </a:rPr>
                        <a:t>개월마다 </a:t>
                      </a:r>
                      <a:r>
                        <a:rPr lang="en-US" altLang="ko-KR" sz="1400" b="1" dirty="0" smtClean="0">
                          <a:solidFill>
                            <a:schemeClr val="tx1"/>
                          </a:solidFill>
                          <a:latin typeface="+mn-ea"/>
                          <a:ea typeface="+mn-ea"/>
                        </a:rPr>
                        <a:t>GPS Function</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시험만</a:t>
                      </a: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번갈아 가면서 하고 시험 후 </a:t>
                      </a:r>
                      <a:r>
                        <a:rPr lang="en-US" altLang="ko-KR" sz="1400" b="1" dirty="0" smtClean="0">
                          <a:solidFill>
                            <a:schemeClr val="tx1"/>
                          </a:solidFill>
                          <a:latin typeface="+mn-ea"/>
                          <a:ea typeface="+mn-ea"/>
                        </a:rPr>
                        <a:t>Radio Log </a:t>
                      </a:r>
                      <a:r>
                        <a:rPr lang="ko-KR" altLang="en-US" sz="1400" b="1" dirty="0" smtClean="0">
                          <a:solidFill>
                            <a:schemeClr val="tx1"/>
                          </a:solidFill>
                          <a:latin typeface="+mn-ea"/>
                          <a:ea typeface="+mn-ea"/>
                        </a:rPr>
                        <a:t>기록 </a:t>
                      </a:r>
                      <a:r>
                        <a:rPr lang="en-US" altLang="ko-KR" sz="1400" b="1" dirty="0" smtClean="0">
                          <a:solidFill>
                            <a:schemeClr val="tx1"/>
                          </a:solidFill>
                          <a:latin typeface="+mn-ea"/>
                          <a:ea typeface="+mn-ea"/>
                        </a:rPr>
                        <a:t>(TRON 60VDR EPIRB)</a:t>
                      </a:r>
                    </a:p>
                    <a:p>
                      <a:pPr latinLnBrk="1"/>
                      <a:r>
                        <a:rPr lang="en-US" altLang="ko-KR" sz="1400" b="1" dirty="0" smtClean="0">
                          <a:solidFill>
                            <a:srgbClr val="FF0000"/>
                          </a:solidFill>
                          <a:latin typeface="+mn-ea"/>
                          <a:ea typeface="+mn-ea"/>
                        </a:rPr>
                        <a:t>[M] </a:t>
                      </a:r>
                      <a:r>
                        <a:rPr lang="en-US" altLang="ko-KR" sz="1400" b="1" dirty="0" smtClean="0">
                          <a:solidFill>
                            <a:schemeClr val="tx1"/>
                          </a:solidFill>
                          <a:latin typeface="+mn-ea"/>
                          <a:ea typeface="+mn-ea"/>
                        </a:rPr>
                        <a:t>2</a:t>
                      </a:r>
                      <a:r>
                        <a:rPr lang="ko-KR" altLang="en-US" sz="1400" b="1" dirty="0" smtClean="0">
                          <a:solidFill>
                            <a:schemeClr val="tx1"/>
                          </a:solidFill>
                          <a:latin typeface="+mn-ea"/>
                          <a:ea typeface="+mn-ea"/>
                        </a:rPr>
                        <a:t>세대 </a:t>
                      </a:r>
                      <a:r>
                        <a:rPr lang="en-US" altLang="ko-KR" sz="1400" b="1" dirty="0" smtClean="0">
                          <a:solidFill>
                            <a:schemeClr val="tx1"/>
                          </a:solidFill>
                          <a:latin typeface="+mn-ea"/>
                          <a:ea typeface="+mn-ea"/>
                        </a:rPr>
                        <a:t>AIS-EPIRB</a:t>
                      </a:r>
                      <a:r>
                        <a:rPr lang="ko-KR" altLang="en-US" sz="1400" b="1" dirty="0" smtClean="0">
                          <a:solidFill>
                            <a:schemeClr val="tx1"/>
                          </a:solidFill>
                          <a:latin typeface="+mn-ea"/>
                          <a:ea typeface="+mn-ea"/>
                        </a:rPr>
                        <a:t>가 있으면 </a:t>
                      </a:r>
                      <a:r>
                        <a:rPr lang="en-US" altLang="ko-KR" sz="1400" b="1" dirty="0" smtClean="0">
                          <a:solidFill>
                            <a:schemeClr val="tx1"/>
                          </a:solidFill>
                          <a:latin typeface="+mn-ea"/>
                          <a:ea typeface="+mn-ea"/>
                        </a:rPr>
                        <a:t>1</a:t>
                      </a:r>
                      <a:r>
                        <a:rPr lang="ko-KR" altLang="en-US" sz="1400" b="1" dirty="0" smtClean="0">
                          <a:solidFill>
                            <a:schemeClr val="tx1"/>
                          </a:solidFill>
                          <a:latin typeface="+mn-ea"/>
                          <a:ea typeface="+mn-ea"/>
                        </a:rPr>
                        <a:t>개월에 한 번 </a:t>
                      </a:r>
                      <a:r>
                        <a:rPr lang="en-US" altLang="ko-KR" sz="1400" b="1" dirty="0" smtClean="0">
                          <a:solidFill>
                            <a:schemeClr val="tx1"/>
                          </a:solidFill>
                          <a:latin typeface="+mn-ea"/>
                          <a:ea typeface="+mn-ea"/>
                        </a:rPr>
                        <a:t>EPIRB </a:t>
                      </a:r>
                      <a:r>
                        <a:rPr lang="ko-KR" altLang="en-US" sz="1400" b="1" dirty="0" smtClean="0">
                          <a:solidFill>
                            <a:schemeClr val="tx1"/>
                          </a:solidFill>
                          <a:latin typeface="+mn-ea"/>
                          <a:ea typeface="+mn-ea"/>
                        </a:rPr>
                        <a:t>기능</a:t>
                      </a:r>
                      <a:r>
                        <a:rPr lang="en-US" altLang="ko-KR" sz="1400" b="1" dirty="0" smtClean="0">
                          <a:solidFill>
                            <a:schemeClr val="tx1"/>
                          </a:solidFill>
                          <a:latin typeface="+mn-ea"/>
                          <a:ea typeface="+mn-ea"/>
                        </a:rPr>
                        <a:t> (121.5MHz, 406MHz, AIS) </a:t>
                      </a:r>
                      <a:r>
                        <a:rPr lang="ko-KR" altLang="en-US" sz="1400" b="1" dirty="0" smtClean="0">
                          <a:solidFill>
                            <a:schemeClr val="tx1"/>
                          </a:solidFill>
                          <a:latin typeface="+mn-ea"/>
                          <a:ea typeface="+mn-ea"/>
                        </a:rPr>
                        <a:t>시험만 하고 </a:t>
                      </a:r>
                      <a:r>
                        <a:rPr lang="en-US" altLang="ko-KR" sz="1400" b="1" dirty="0" smtClean="0">
                          <a:solidFill>
                            <a:schemeClr val="tx1"/>
                          </a:solidFill>
                          <a:latin typeface="+mn-ea"/>
                          <a:ea typeface="+mn-ea"/>
                        </a:rPr>
                        <a:t>3</a:t>
                      </a:r>
                      <a:r>
                        <a:rPr lang="ko-KR" altLang="en-US" sz="1400" b="1" dirty="0" smtClean="0">
                          <a:solidFill>
                            <a:schemeClr val="tx1"/>
                          </a:solidFill>
                          <a:latin typeface="+mn-ea"/>
                          <a:ea typeface="+mn-ea"/>
                        </a:rPr>
                        <a:t>개월마다</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EPIRB </a:t>
                      </a:r>
                      <a:r>
                        <a:rPr lang="ko-KR" altLang="en-US" sz="1400" b="1" dirty="0" smtClean="0">
                          <a:solidFill>
                            <a:schemeClr val="tx1"/>
                          </a:solidFill>
                          <a:latin typeface="+mn-ea"/>
                          <a:ea typeface="+mn-ea"/>
                        </a:rPr>
                        <a:t>기능 시험은 하지 않고 </a:t>
                      </a:r>
                      <a:r>
                        <a:rPr lang="en-US" altLang="ko-KR" sz="1400" b="1" dirty="0" smtClean="0">
                          <a:solidFill>
                            <a:schemeClr val="tx1"/>
                          </a:solidFill>
                          <a:latin typeface="+mn-ea"/>
                          <a:ea typeface="+mn-ea"/>
                        </a:rPr>
                        <a:t>GPS Function </a:t>
                      </a:r>
                      <a:r>
                        <a:rPr lang="ko-KR" altLang="en-US" sz="1400" b="1" dirty="0" smtClean="0">
                          <a:solidFill>
                            <a:schemeClr val="tx1"/>
                          </a:solidFill>
                          <a:latin typeface="+mn-ea"/>
                          <a:ea typeface="+mn-ea"/>
                        </a:rPr>
                        <a:t>시험만 한다 </a:t>
                      </a:r>
                      <a:r>
                        <a:rPr lang="en-US" altLang="ko-KR" sz="1400" b="1" dirty="0" smtClean="0">
                          <a:solidFill>
                            <a:schemeClr val="tx1"/>
                          </a:solidFill>
                          <a:latin typeface="+mn-ea"/>
                          <a:ea typeface="+mn-ea"/>
                        </a:rPr>
                        <a:t>(TRON 60AIS-EPIRB)</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 매월 시험 후 </a:t>
                      </a:r>
                      <a:r>
                        <a:rPr lang="en-US" altLang="ko-KR" sz="1400" b="1" dirty="0" smtClean="0">
                          <a:solidFill>
                            <a:schemeClr val="tx1"/>
                          </a:solidFill>
                          <a:latin typeface="+mn-ea"/>
                          <a:ea typeface="+mn-ea"/>
                        </a:rPr>
                        <a:t>Radio Log</a:t>
                      </a:r>
                      <a:r>
                        <a:rPr lang="ko-KR" altLang="en-US" sz="1400" b="1" dirty="0" smtClean="0">
                          <a:solidFill>
                            <a:schemeClr val="tx1"/>
                          </a:solidFill>
                          <a:latin typeface="+mn-ea"/>
                          <a:ea typeface="+mn-ea"/>
                        </a:rPr>
                        <a:t>에</a:t>
                      </a: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기록 </a:t>
                      </a:r>
                      <a:r>
                        <a:rPr lang="en-US" altLang="ko-KR" sz="1400" b="1" dirty="0" smtClean="0">
                          <a:solidFill>
                            <a:schemeClr val="tx1"/>
                          </a:solidFill>
                          <a:latin typeface="+mn-ea"/>
                          <a:ea typeface="+mn-ea"/>
                        </a:rPr>
                        <a:t>(</a:t>
                      </a:r>
                      <a:r>
                        <a:rPr lang="ko-KR" altLang="en-US" sz="1400" b="1" dirty="0" smtClean="0">
                          <a:solidFill>
                            <a:schemeClr val="tx1"/>
                          </a:solidFill>
                          <a:latin typeface="+mn-ea"/>
                          <a:ea typeface="+mn-ea"/>
                        </a:rPr>
                        <a:t>해당 기기의 </a:t>
                      </a:r>
                      <a:r>
                        <a:rPr lang="en-US" altLang="ko-KR" sz="1400" b="1" dirty="0" smtClean="0">
                          <a:solidFill>
                            <a:schemeClr val="tx1"/>
                          </a:solidFill>
                          <a:latin typeface="+mn-ea"/>
                          <a:ea typeface="+mn-ea"/>
                        </a:rPr>
                        <a:t>Instruction Manual</a:t>
                      </a:r>
                      <a:r>
                        <a:rPr lang="ko-KR" altLang="en-US" sz="1400" b="1" dirty="0" smtClean="0">
                          <a:solidFill>
                            <a:schemeClr val="tx1"/>
                          </a:solidFill>
                          <a:latin typeface="+mn-ea"/>
                          <a:ea typeface="+mn-ea"/>
                        </a:rPr>
                        <a:t>에 따라 </a:t>
                      </a:r>
                      <a:r>
                        <a:rPr lang="en-US" altLang="ko-KR" sz="1400" b="1" dirty="0" smtClean="0">
                          <a:solidFill>
                            <a:schemeClr val="tx1"/>
                          </a:solidFill>
                          <a:latin typeface="+mn-ea"/>
                          <a:ea typeface="+mn-ea"/>
                        </a:rPr>
                        <a:t>Test </a:t>
                      </a:r>
                      <a:r>
                        <a:rPr lang="ko-KR" altLang="en-US" sz="1400" b="1" dirty="0" smtClean="0">
                          <a:solidFill>
                            <a:schemeClr val="tx1"/>
                          </a:solidFill>
                          <a:latin typeface="+mn-ea"/>
                          <a:ea typeface="+mn-ea"/>
                        </a:rPr>
                        <a:t>함</a:t>
                      </a:r>
                      <a:r>
                        <a:rPr lang="en-US" altLang="ko-KR" sz="1400" b="1" dirty="0" smtClean="0">
                          <a:solidFill>
                            <a:schemeClr val="tx1"/>
                          </a:solidFill>
                          <a:latin typeface="+mn-ea"/>
                          <a:ea typeface="+mn-ea"/>
                        </a:rPr>
                        <a:t>)</a:t>
                      </a: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10971833" y="2034004"/>
            <a:ext cx="2981394" cy="3553217"/>
          </a:xfrm>
          <a:prstGeom prst="rect">
            <a:avLst/>
          </a:prstGeom>
          <a:noFill/>
        </p:spPr>
        <p:txBody>
          <a:bodyPr wrap="none" rtlCol="0">
            <a:spAutoFit/>
          </a:bodyPr>
          <a:lstStyle/>
          <a:p>
            <a:r>
              <a:rPr lang="ko-KR" altLang="en-US" sz="1323" dirty="0">
                <a:latin typeface="+mn-ea"/>
                <a:ea typeface="+mn-ea"/>
              </a:rPr>
              <a:t>수심 </a:t>
            </a:r>
            <a:r>
              <a:rPr lang="en-US" altLang="ko-KR" sz="1323" dirty="0">
                <a:latin typeface="+mn-ea"/>
                <a:ea typeface="+mn-ea"/>
              </a:rPr>
              <a:t>1</a:t>
            </a:r>
            <a:r>
              <a:rPr lang="ko-KR" altLang="en-US" sz="1323" dirty="0">
                <a:latin typeface="+mn-ea"/>
                <a:ea typeface="+mn-ea"/>
              </a:rPr>
              <a:t>미터에서 적어도 </a:t>
            </a:r>
            <a:r>
              <a:rPr lang="en-US" altLang="ko-KR" sz="1323" dirty="0">
                <a:latin typeface="+mn-ea"/>
                <a:ea typeface="+mn-ea"/>
              </a:rPr>
              <a:t>5</a:t>
            </a:r>
            <a:r>
              <a:rPr lang="ko-KR" altLang="en-US" sz="1323" dirty="0">
                <a:latin typeface="+mn-ea"/>
                <a:ea typeface="+mn-ea"/>
              </a:rPr>
              <a:t>분간</a:t>
            </a:r>
            <a:endParaRPr lang="en-US" altLang="ko-KR" sz="1323" dirty="0">
              <a:latin typeface="+mn-ea"/>
              <a:ea typeface="+mn-ea"/>
            </a:endParaRPr>
          </a:p>
          <a:p>
            <a:r>
              <a:rPr lang="ko-KR" altLang="en-US" sz="1323" dirty="0">
                <a:latin typeface="+mn-ea"/>
                <a:ea typeface="+mn-ea"/>
              </a:rPr>
              <a:t>방수될 것</a:t>
            </a:r>
            <a:endParaRPr lang="en-US" altLang="ko-KR" sz="1323" dirty="0">
              <a:latin typeface="+mn-ea"/>
              <a:ea typeface="+mn-ea"/>
            </a:endParaRPr>
          </a:p>
          <a:p>
            <a:endParaRPr lang="en-US" altLang="ko-KR" sz="1323" dirty="0">
              <a:latin typeface="+mn-ea"/>
              <a:ea typeface="+mn-ea"/>
            </a:endParaRPr>
          </a:p>
          <a:p>
            <a:r>
              <a:rPr lang="en-US" altLang="ko-KR" sz="1323" dirty="0">
                <a:latin typeface="+mn-ea"/>
                <a:ea typeface="+mn-ea"/>
              </a:rPr>
              <a:t>RF output power</a:t>
            </a:r>
            <a:r>
              <a:rPr lang="ko-KR" altLang="en-US" sz="1323" dirty="0">
                <a:latin typeface="+mn-ea"/>
                <a:ea typeface="+mn-ea"/>
              </a:rPr>
              <a:t>는 </a:t>
            </a:r>
            <a:endParaRPr lang="en-US" altLang="ko-KR" sz="1323" dirty="0">
              <a:latin typeface="+mn-ea"/>
              <a:ea typeface="+mn-ea"/>
            </a:endParaRPr>
          </a:p>
          <a:p>
            <a:r>
              <a:rPr lang="en-US" altLang="ko-KR" sz="1323" dirty="0">
                <a:latin typeface="+mn-ea"/>
                <a:ea typeface="+mn-ea"/>
              </a:rPr>
              <a:t>0.25W,</a:t>
            </a:r>
          </a:p>
          <a:p>
            <a:r>
              <a:rPr lang="en-US" altLang="ko-KR" sz="1323" dirty="0">
                <a:latin typeface="+mn-ea"/>
                <a:ea typeface="+mn-ea"/>
              </a:rPr>
              <a:t>RF output power</a:t>
            </a:r>
            <a:r>
              <a:rPr lang="ko-KR" altLang="en-US" sz="1323" dirty="0">
                <a:latin typeface="+mn-ea"/>
                <a:ea typeface="+mn-ea"/>
              </a:rPr>
              <a:t>가 </a:t>
            </a:r>
            <a:r>
              <a:rPr lang="en-US" altLang="ko-KR" sz="1323" dirty="0">
                <a:latin typeface="+mn-ea"/>
                <a:ea typeface="+mn-ea"/>
              </a:rPr>
              <a:t>1W</a:t>
            </a:r>
            <a:r>
              <a:rPr lang="ko-KR" altLang="en-US" sz="1323" dirty="0">
                <a:latin typeface="+mn-ea"/>
                <a:ea typeface="+mn-ea"/>
              </a:rPr>
              <a:t>를</a:t>
            </a:r>
            <a:endParaRPr lang="en-US" altLang="ko-KR" sz="1323" dirty="0">
              <a:latin typeface="+mn-ea"/>
              <a:ea typeface="+mn-ea"/>
            </a:endParaRPr>
          </a:p>
          <a:p>
            <a:r>
              <a:rPr lang="ko-KR" altLang="en-US" sz="1323" dirty="0">
                <a:latin typeface="+mn-ea"/>
                <a:ea typeface="+mn-ea"/>
              </a:rPr>
              <a:t>초과하는 경우 </a:t>
            </a:r>
            <a:r>
              <a:rPr lang="en-US" altLang="ko-KR" sz="1323" dirty="0">
                <a:latin typeface="+mn-ea"/>
                <a:ea typeface="+mn-ea"/>
              </a:rPr>
              <a:t>1w </a:t>
            </a:r>
            <a:r>
              <a:rPr lang="ko-KR" altLang="en-US" sz="1323" dirty="0">
                <a:latin typeface="+mn-ea"/>
                <a:ea typeface="+mn-ea"/>
              </a:rPr>
              <a:t>이하로</a:t>
            </a:r>
            <a:endParaRPr lang="en-US" altLang="ko-KR" sz="1323" dirty="0">
              <a:latin typeface="+mn-ea"/>
              <a:ea typeface="+mn-ea"/>
            </a:endParaRPr>
          </a:p>
          <a:p>
            <a:r>
              <a:rPr lang="ko-KR" altLang="en-US" sz="1323" dirty="0">
                <a:latin typeface="+mn-ea"/>
                <a:ea typeface="+mn-ea"/>
              </a:rPr>
              <a:t>출력 조정되도록 요구함</a:t>
            </a:r>
            <a:endParaRPr lang="en-US" altLang="ko-KR" sz="1323" dirty="0">
              <a:latin typeface="+mn-ea"/>
              <a:ea typeface="+mn-ea"/>
            </a:endParaRPr>
          </a:p>
          <a:p>
            <a:endParaRPr lang="en-US" altLang="ko-KR" sz="1323" dirty="0">
              <a:latin typeface="+mn-ea"/>
              <a:ea typeface="+mn-ea"/>
            </a:endParaRPr>
          </a:p>
          <a:p>
            <a:r>
              <a:rPr lang="en-US" altLang="ko-KR" sz="1323" dirty="0">
                <a:latin typeface="+mn-ea"/>
                <a:ea typeface="+mn-ea"/>
              </a:rPr>
              <a:t>Ch.16</a:t>
            </a:r>
            <a:r>
              <a:rPr lang="ko-KR" altLang="en-US" sz="1323" dirty="0">
                <a:latin typeface="+mn-ea"/>
                <a:ea typeface="+mn-ea"/>
              </a:rPr>
              <a:t>외 적어도 </a:t>
            </a:r>
            <a:r>
              <a:rPr lang="en-US" altLang="ko-KR" sz="1323" dirty="0">
                <a:latin typeface="+mn-ea"/>
                <a:ea typeface="+mn-ea"/>
              </a:rPr>
              <a:t>1</a:t>
            </a:r>
            <a:r>
              <a:rPr lang="ko-KR" altLang="en-US" sz="1323" dirty="0">
                <a:latin typeface="+mn-ea"/>
                <a:ea typeface="+mn-ea"/>
              </a:rPr>
              <a:t>개의 채널</a:t>
            </a:r>
            <a:r>
              <a:rPr lang="en-US" altLang="ko-KR" sz="1323" dirty="0">
                <a:latin typeface="+mn-ea"/>
                <a:ea typeface="+mn-ea"/>
              </a:rPr>
              <a:t>,</a:t>
            </a:r>
          </a:p>
          <a:p>
            <a:endParaRPr lang="en-US" altLang="ko-KR" sz="1323" dirty="0">
              <a:latin typeface="+mn-ea"/>
              <a:ea typeface="+mn-ea"/>
            </a:endParaRPr>
          </a:p>
          <a:p>
            <a:r>
              <a:rPr lang="en-US" altLang="ko-KR" sz="1323" b="1" dirty="0">
                <a:solidFill>
                  <a:srgbClr val="002060"/>
                </a:solidFill>
                <a:latin typeface="+mn-ea"/>
                <a:ea typeface="+mn-ea"/>
              </a:rPr>
              <a:t>TWOWAY VHF</a:t>
            </a:r>
            <a:r>
              <a:rPr lang="ko-KR" altLang="en-US" sz="1323" b="1" dirty="0">
                <a:solidFill>
                  <a:srgbClr val="002060"/>
                </a:solidFill>
                <a:latin typeface="+mn-ea"/>
                <a:ea typeface="+mn-ea"/>
              </a:rPr>
              <a:t>는 </a:t>
            </a:r>
            <a:r>
              <a:rPr lang="en-US" altLang="ko-KR" sz="1323" b="1" dirty="0">
                <a:solidFill>
                  <a:srgbClr val="002060"/>
                </a:solidFill>
                <a:latin typeface="+mn-ea"/>
                <a:ea typeface="+mn-ea"/>
              </a:rPr>
              <a:t>BATTERY</a:t>
            </a:r>
          </a:p>
          <a:p>
            <a:r>
              <a:rPr lang="ko-KR" altLang="en-US" sz="1323" b="1" dirty="0">
                <a:solidFill>
                  <a:srgbClr val="002060"/>
                </a:solidFill>
                <a:latin typeface="+mn-ea"/>
                <a:ea typeface="+mn-ea"/>
              </a:rPr>
              <a:t>유효기간과 관련 개정추진 예정이고</a:t>
            </a:r>
            <a:endParaRPr lang="en-US" altLang="ko-KR" sz="1323" b="1" dirty="0">
              <a:solidFill>
                <a:srgbClr val="002060"/>
              </a:solidFill>
              <a:latin typeface="+mn-ea"/>
              <a:ea typeface="+mn-ea"/>
            </a:endParaRPr>
          </a:p>
          <a:p>
            <a:r>
              <a:rPr lang="en-US" altLang="ko-KR" sz="1323" b="1" dirty="0">
                <a:solidFill>
                  <a:srgbClr val="002060"/>
                </a:solidFill>
                <a:latin typeface="+mn-ea"/>
                <a:ea typeface="+mn-ea"/>
              </a:rPr>
              <a:t>EPIRB</a:t>
            </a:r>
            <a:r>
              <a:rPr lang="ko-KR" altLang="en-US" sz="1323" b="1" dirty="0">
                <a:solidFill>
                  <a:srgbClr val="002060"/>
                </a:solidFill>
                <a:latin typeface="+mn-ea"/>
                <a:ea typeface="+mn-ea"/>
              </a:rPr>
              <a:t>나 </a:t>
            </a:r>
            <a:r>
              <a:rPr lang="en-US" altLang="ko-KR" sz="1323" b="1" dirty="0">
                <a:solidFill>
                  <a:srgbClr val="002060"/>
                </a:solidFill>
                <a:latin typeface="+mn-ea"/>
                <a:ea typeface="+mn-ea"/>
              </a:rPr>
              <a:t>SART</a:t>
            </a:r>
            <a:r>
              <a:rPr lang="ko-KR" altLang="en-US" sz="1323" b="1" dirty="0">
                <a:solidFill>
                  <a:srgbClr val="002060"/>
                </a:solidFill>
                <a:latin typeface="+mn-ea"/>
                <a:ea typeface="+mn-ea"/>
              </a:rPr>
              <a:t>는 </a:t>
            </a:r>
            <a:r>
              <a:rPr lang="en-US" altLang="ko-KR" sz="1323" b="1" dirty="0">
                <a:solidFill>
                  <a:srgbClr val="002060"/>
                </a:solidFill>
                <a:latin typeface="+mn-ea"/>
                <a:ea typeface="+mn-ea"/>
              </a:rPr>
              <a:t>IEC </a:t>
            </a:r>
            <a:r>
              <a:rPr lang="ko-KR" altLang="en-US" sz="1323" b="1" dirty="0">
                <a:solidFill>
                  <a:srgbClr val="002060"/>
                </a:solidFill>
                <a:latin typeface="+mn-ea"/>
                <a:ea typeface="+mn-ea"/>
              </a:rPr>
              <a:t>국제표준 또는 </a:t>
            </a:r>
            <a:endParaRPr lang="en-US" altLang="ko-KR" sz="1323" b="1" dirty="0">
              <a:solidFill>
                <a:srgbClr val="002060"/>
              </a:solidFill>
              <a:latin typeface="+mn-ea"/>
              <a:ea typeface="+mn-ea"/>
            </a:endParaRPr>
          </a:p>
          <a:p>
            <a:r>
              <a:rPr lang="ko-KR" altLang="en-US" sz="1323" b="1" dirty="0">
                <a:solidFill>
                  <a:srgbClr val="002060"/>
                </a:solidFill>
                <a:latin typeface="+mn-ea"/>
                <a:ea typeface="+mn-ea"/>
              </a:rPr>
              <a:t>관련 기준에서 동 설비의 유효기간을</a:t>
            </a:r>
            <a:endParaRPr lang="en-US" altLang="ko-KR" sz="1323" b="1" dirty="0">
              <a:solidFill>
                <a:srgbClr val="002060"/>
              </a:solidFill>
              <a:latin typeface="+mn-ea"/>
              <a:ea typeface="+mn-ea"/>
            </a:endParaRPr>
          </a:p>
          <a:p>
            <a:r>
              <a:rPr lang="ko-KR" altLang="en-US" sz="1323" b="1" dirty="0">
                <a:solidFill>
                  <a:srgbClr val="002060"/>
                </a:solidFill>
                <a:latin typeface="+mn-ea"/>
                <a:ea typeface="+mn-ea"/>
              </a:rPr>
              <a:t>명시하기 때문에 동 설비에 대한 </a:t>
            </a:r>
            <a:r>
              <a:rPr lang="en-US" altLang="ko-KR" sz="1323" b="1" dirty="0">
                <a:solidFill>
                  <a:srgbClr val="002060"/>
                </a:solidFill>
                <a:latin typeface="+mn-ea"/>
                <a:ea typeface="+mn-ea"/>
              </a:rPr>
              <a:t/>
            </a:r>
            <a:br>
              <a:rPr lang="en-US" altLang="ko-KR" sz="1323" b="1" dirty="0">
                <a:solidFill>
                  <a:srgbClr val="002060"/>
                </a:solidFill>
                <a:latin typeface="+mn-ea"/>
                <a:ea typeface="+mn-ea"/>
              </a:rPr>
            </a:br>
            <a:r>
              <a:rPr lang="ko-KR" altLang="en-US" sz="1323" b="1" dirty="0">
                <a:solidFill>
                  <a:srgbClr val="002060"/>
                </a:solidFill>
                <a:latin typeface="+mn-ea"/>
                <a:ea typeface="+mn-ea"/>
              </a:rPr>
              <a:t>추가 작업은 불요함에 동의하였음</a:t>
            </a:r>
          </a:p>
        </p:txBody>
      </p:sp>
      <p:sp>
        <p:nvSpPr>
          <p:cNvPr id="6" name="TextBox 5"/>
          <p:cNvSpPr txBox="1"/>
          <p:nvPr/>
        </p:nvSpPr>
        <p:spPr>
          <a:xfrm>
            <a:off x="10971833" y="843121"/>
            <a:ext cx="2121093" cy="703078"/>
          </a:xfrm>
          <a:prstGeom prst="rect">
            <a:avLst/>
          </a:prstGeom>
          <a:noFill/>
        </p:spPr>
        <p:txBody>
          <a:bodyPr wrap="none" rtlCol="0">
            <a:spAutoFit/>
          </a:bodyPr>
          <a:lstStyle/>
          <a:p>
            <a:r>
              <a:rPr lang="ko-KR" altLang="en-US" sz="1323" dirty="0" err="1">
                <a:latin typeface="+mn-ea"/>
                <a:ea typeface="+mn-ea"/>
              </a:rPr>
              <a:t>스켈치</a:t>
            </a:r>
            <a:r>
              <a:rPr lang="en-US" altLang="ko-KR" sz="1323" dirty="0">
                <a:latin typeface="+mn-ea"/>
                <a:ea typeface="+mn-ea"/>
              </a:rPr>
              <a:t/>
            </a:r>
            <a:br>
              <a:rPr lang="en-US" altLang="ko-KR" sz="1323" dirty="0">
                <a:latin typeface="+mn-ea"/>
                <a:ea typeface="+mn-ea"/>
              </a:rPr>
            </a:br>
            <a:r>
              <a:rPr lang="en-US" altLang="ko-KR" sz="1323" dirty="0">
                <a:latin typeface="+mn-ea"/>
                <a:ea typeface="+mn-ea"/>
              </a:rPr>
              <a:t>FM</a:t>
            </a:r>
            <a:r>
              <a:rPr lang="ko-KR" altLang="en-US" sz="1323" dirty="0" err="1">
                <a:latin typeface="+mn-ea"/>
                <a:ea typeface="+mn-ea"/>
              </a:rPr>
              <a:t>수신시</a:t>
            </a:r>
            <a:r>
              <a:rPr lang="ko-KR" altLang="en-US" sz="1323" dirty="0">
                <a:latin typeface="+mn-ea"/>
                <a:ea typeface="+mn-ea"/>
              </a:rPr>
              <a:t> 신호가 </a:t>
            </a:r>
            <a:r>
              <a:rPr lang="ko-KR" altLang="en-US" sz="1323" dirty="0" err="1">
                <a:latin typeface="+mn-ea"/>
                <a:ea typeface="+mn-ea"/>
              </a:rPr>
              <a:t>없을때</a:t>
            </a:r>
            <a:endParaRPr lang="en-US" altLang="ko-KR" sz="1323" dirty="0">
              <a:latin typeface="+mn-ea"/>
              <a:ea typeface="+mn-ea"/>
            </a:endParaRPr>
          </a:p>
          <a:p>
            <a:r>
              <a:rPr lang="ko-KR" altLang="en-US" sz="1323" dirty="0">
                <a:latin typeface="+mn-ea"/>
                <a:ea typeface="+mn-ea"/>
              </a:rPr>
              <a:t>잡음을 지울 수 있는 장치</a:t>
            </a:r>
          </a:p>
        </p:txBody>
      </p:sp>
      <p:sp>
        <p:nvSpPr>
          <p:cNvPr id="7" name="TextBox 6"/>
          <p:cNvSpPr txBox="1"/>
          <p:nvPr/>
        </p:nvSpPr>
        <p:spPr>
          <a:xfrm>
            <a:off x="-2323819" y="1779500"/>
            <a:ext cx="1845840" cy="499496"/>
          </a:xfrm>
          <a:prstGeom prst="rect">
            <a:avLst/>
          </a:prstGeom>
          <a:noFill/>
        </p:spPr>
        <p:txBody>
          <a:bodyPr wrap="square" rtlCol="0">
            <a:spAutoFit/>
          </a:bodyPr>
          <a:lstStyle/>
          <a:p>
            <a:r>
              <a:rPr lang="en-US" altLang="ko-KR" sz="1323" dirty="0">
                <a:latin typeface="+mn-ea"/>
                <a:ea typeface="+mn-ea"/>
              </a:rPr>
              <a:t>Two-way vhf </a:t>
            </a:r>
            <a:r>
              <a:rPr lang="ko-KR" altLang="en-US" sz="1323" dirty="0">
                <a:latin typeface="+mn-ea"/>
                <a:ea typeface="+mn-ea"/>
              </a:rPr>
              <a:t>안테나 무지향성 안테나이다</a:t>
            </a:r>
          </a:p>
        </p:txBody>
      </p:sp>
      <p:sp>
        <p:nvSpPr>
          <p:cNvPr id="8" name="직사각형 7"/>
          <p:cNvSpPr/>
          <p:nvPr/>
        </p:nvSpPr>
        <p:spPr>
          <a:xfrm>
            <a:off x="-2580805" y="2424242"/>
            <a:ext cx="2359813" cy="2942472"/>
          </a:xfrm>
          <a:prstGeom prst="rect">
            <a:avLst/>
          </a:prstGeom>
          <a:ln>
            <a:solidFill>
              <a:schemeClr val="accent1"/>
            </a:solidFill>
          </a:ln>
        </p:spPr>
        <p:txBody>
          <a:bodyPr wrap="square">
            <a:spAutoFit/>
          </a:bodyPr>
          <a:lstStyle/>
          <a:p>
            <a:r>
              <a:rPr lang="en-US" altLang="ko-KR" sz="1323" dirty="0">
                <a:latin typeface="+mn-ea"/>
                <a:ea typeface="+mn-ea"/>
              </a:rPr>
              <a:t>H/Confidence</a:t>
            </a:r>
            <a:r>
              <a:rPr lang="ko-KR" altLang="ko-KR" sz="1323" dirty="0">
                <a:latin typeface="+mn-ea"/>
                <a:ea typeface="+mn-ea"/>
              </a:rPr>
              <a:t>호</a:t>
            </a:r>
            <a:r>
              <a:rPr lang="en-US" altLang="ko-KR" sz="1323" dirty="0">
                <a:latin typeface="+mn-ea"/>
                <a:ea typeface="+mn-ea"/>
              </a:rPr>
              <a:t> 2018.07.05</a:t>
            </a:r>
            <a:r>
              <a:rPr lang="ko-KR" altLang="ko-KR" sz="1323" dirty="0">
                <a:latin typeface="+mn-ea"/>
                <a:ea typeface="+mn-ea"/>
              </a:rPr>
              <a:t>일 내부심사</a:t>
            </a:r>
            <a:r>
              <a:rPr lang="en-US" altLang="ko-KR" sz="1323" dirty="0">
                <a:latin typeface="+mn-ea"/>
                <a:ea typeface="+mn-ea"/>
              </a:rPr>
              <a:t> Two Way VHF</a:t>
            </a:r>
            <a:r>
              <a:rPr lang="ko-KR" altLang="ko-KR" sz="1323" dirty="0">
                <a:latin typeface="+mn-ea"/>
                <a:ea typeface="+mn-ea"/>
              </a:rPr>
              <a:t>의 현 사용중인</a:t>
            </a:r>
            <a:r>
              <a:rPr lang="en-US" altLang="ko-KR" sz="1323" dirty="0">
                <a:latin typeface="+mn-ea"/>
                <a:ea typeface="+mn-ea"/>
              </a:rPr>
              <a:t> Battery</a:t>
            </a:r>
            <a:r>
              <a:rPr lang="ko-KR" altLang="ko-KR" sz="1323" dirty="0">
                <a:latin typeface="+mn-ea"/>
                <a:ea typeface="+mn-ea"/>
              </a:rPr>
              <a:t>가</a:t>
            </a:r>
            <a:r>
              <a:rPr lang="en-US" altLang="ko-KR" sz="1323" dirty="0">
                <a:latin typeface="+mn-ea"/>
                <a:ea typeface="+mn-ea"/>
              </a:rPr>
              <a:t> 2009</a:t>
            </a:r>
            <a:r>
              <a:rPr lang="ko-KR" altLang="ko-KR" sz="1323" dirty="0">
                <a:latin typeface="+mn-ea"/>
                <a:ea typeface="+mn-ea"/>
              </a:rPr>
              <a:t>년에 </a:t>
            </a:r>
            <a:r>
              <a:rPr lang="en-US" altLang="ko-KR" sz="1323" dirty="0">
                <a:latin typeface="+mn-ea"/>
                <a:ea typeface="+mn-ea"/>
              </a:rPr>
              <a:t> </a:t>
            </a:r>
            <a:r>
              <a:rPr lang="ko-KR" altLang="ko-KR" sz="1323" dirty="0">
                <a:latin typeface="+mn-ea"/>
                <a:ea typeface="+mn-ea"/>
              </a:rPr>
              <a:t>제작되어 약</a:t>
            </a:r>
            <a:r>
              <a:rPr lang="en-US" altLang="ko-KR" sz="1323" dirty="0">
                <a:latin typeface="+mn-ea"/>
                <a:ea typeface="+mn-ea"/>
              </a:rPr>
              <a:t> 10</a:t>
            </a:r>
            <a:r>
              <a:rPr lang="ko-KR" altLang="ko-KR" sz="1323" dirty="0">
                <a:latin typeface="+mn-ea"/>
                <a:ea typeface="+mn-ea"/>
              </a:rPr>
              <a:t>년을 넘게 사용 중임</a:t>
            </a:r>
            <a:r>
              <a:rPr lang="en-US" altLang="ko-KR" sz="1323" dirty="0">
                <a:latin typeface="+mn-ea"/>
                <a:ea typeface="+mn-ea"/>
              </a:rPr>
              <a:t>. </a:t>
            </a:r>
          </a:p>
          <a:p>
            <a:r>
              <a:rPr lang="en-US" altLang="ko-KR" sz="1323" b="1" dirty="0">
                <a:latin typeface="+mn-ea"/>
                <a:ea typeface="+mn-ea"/>
              </a:rPr>
              <a:t>30</a:t>
            </a:r>
            <a:r>
              <a:rPr lang="ko-KR" altLang="ko-KR" sz="1323" b="1" dirty="0" err="1">
                <a:latin typeface="+mn-ea"/>
                <a:ea typeface="+mn-ea"/>
              </a:rPr>
              <a:t>분이상</a:t>
            </a:r>
            <a:r>
              <a:rPr lang="ko-KR" altLang="ko-KR" sz="1323" b="1" dirty="0">
                <a:latin typeface="+mn-ea"/>
                <a:ea typeface="+mn-ea"/>
              </a:rPr>
              <a:t> </a:t>
            </a:r>
            <a:r>
              <a:rPr lang="ko-KR" altLang="ko-KR" sz="1323" dirty="0">
                <a:latin typeface="+mn-ea"/>
                <a:ea typeface="+mn-ea"/>
              </a:rPr>
              <a:t>사용 가능해야 하므로 주기적으로 상태 </a:t>
            </a:r>
            <a:r>
              <a:rPr lang="ko-KR" altLang="ko-KR" sz="1323" dirty="0" err="1">
                <a:latin typeface="+mn-ea"/>
                <a:ea typeface="+mn-ea"/>
              </a:rPr>
              <a:t>확인요</a:t>
            </a:r>
            <a:endParaRPr lang="en-US" altLang="ko-KR" sz="1323" dirty="0">
              <a:latin typeface="+mn-ea"/>
              <a:ea typeface="+mn-ea"/>
            </a:endParaRPr>
          </a:p>
          <a:p>
            <a:endParaRPr lang="en-US" altLang="ko-KR" sz="1323" dirty="0">
              <a:latin typeface="+mn-ea"/>
              <a:ea typeface="+mn-ea"/>
            </a:endParaRPr>
          </a:p>
          <a:p>
            <a:r>
              <a:rPr lang="ko-KR" altLang="en-US" sz="1323" dirty="0">
                <a:latin typeface="+mn-ea"/>
                <a:ea typeface="+mn-ea"/>
              </a:rPr>
              <a:t>여기서 </a:t>
            </a:r>
            <a:r>
              <a:rPr lang="en-US" altLang="ko-KR" sz="1323" dirty="0">
                <a:latin typeface="+mn-ea"/>
                <a:ea typeface="+mn-ea"/>
              </a:rPr>
              <a:t>30</a:t>
            </a:r>
            <a:r>
              <a:rPr lang="ko-KR" altLang="en-US" sz="1323" dirty="0">
                <a:latin typeface="+mn-ea"/>
                <a:ea typeface="+mn-ea"/>
              </a:rPr>
              <a:t>분 이라는 규정은 별도 없다 그리고  </a:t>
            </a:r>
            <a:r>
              <a:rPr lang="en-US" altLang="ko-KR" sz="1323" dirty="0">
                <a:latin typeface="+mn-ea"/>
                <a:ea typeface="+mn-ea"/>
              </a:rPr>
              <a:t>rechargeable</a:t>
            </a:r>
          </a:p>
          <a:p>
            <a:r>
              <a:rPr lang="en-US" altLang="ko-KR" sz="1323" dirty="0">
                <a:latin typeface="+mn-ea"/>
                <a:ea typeface="+mn-ea"/>
              </a:rPr>
              <a:t>Battery</a:t>
            </a:r>
            <a:r>
              <a:rPr lang="ko-KR" altLang="en-US" sz="1323" dirty="0">
                <a:latin typeface="+mn-ea"/>
                <a:ea typeface="+mn-ea"/>
              </a:rPr>
              <a:t>의</a:t>
            </a:r>
            <a:r>
              <a:rPr lang="en-US" altLang="ko-KR" sz="1323" dirty="0">
                <a:latin typeface="+mn-ea"/>
                <a:ea typeface="+mn-ea"/>
              </a:rPr>
              <a:t> </a:t>
            </a:r>
            <a:r>
              <a:rPr lang="ko-KR" altLang="en-US" sz="1323" dirty="0">
                <a:latin typeface="+mn-ea"/>
                <a:ea typeface="+mn-ea"/>
              </a:rPr>
              <a:t>수명은 약 </a:t>
            </a:r>
            <a:r>
              <a:rPr lang="en-US" altLang="ko-KR" sz="1323" dirty="0">
                <a:latin typeface="+mn-ea"/>
                <a:ea typeface="+mn-ea"/>
              </a:rPr>
              <a:t>3</a:t>
            </a:r>
            <a:r>
              <a:rPr lang="ko-KR" altLang="en-US" sz="1323" dirty="0">
                <a:latin typeface="+mn-ea"/>
                <a:ea typeface="+mn-ea"/>
              </a:rPr>
              <a:t>년 정도이다</a:t>
            </a:r>
            <a:r>
              <a:rPr lang="en-US" altLang="ko-KR" sz="1323" dirty="0">
                <a:latin typeface="+mn-ea"/>
                <a:ea typeface="+mn-ea"/>
              </a:rPr>
              <a:t> </a:t>
            </a:r>
            <a:r>
              <a:rPr lang="ko-KR" altLang="en-US" sz="1323" dirty="0">
                <a:latin typeface="+mn-ea"/>
                <a:ea typeface="+mn-ea"/>
              </a:rPr>
              <a:t> </a:t>
            </a:r>
          </a:p>
        </p:txBody>
      </p:sp>
      <p:sp>
        <p:nvSpPr>
          <p:cNvPr id="11" name="직사각형 10"/>
          <p:cNvSpPr/>
          <p:nvPr/>
        </p:nvSpPr>
        <p:spPr>
          <a:xfrm>
            <a:off x="0" y="0"/>
            <a:ext cx="4671472"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5</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PSC / Major Inspection</a:t>
            </a:r>
          </a:p>
        </p:txBody>
      </p:sp>
      <p:sp>
        <p:nvSpPr>
          <p:cNvPr id="12" name="직사각형 11"/>
          <p:cNvSpPr/>
          <p:nvPr/>
        </p:nvSpPr>
        <p:spPr>
          <a:xfrm>
            <a:off x="8083004" y="686750"/>
            <a:ext cx="1899751" cy="738664"/>
          </a:xfrm>
          <a:prstGeom prst="rect">
            <a:avLst/>
          </a:prstGeom>
          <a:solidFill>
            <a:schemeClr val="bg1"/>
          </a:solidFill>
          <a:ln>
            <a:solidFill>
              <a:schemeClr val="tx1"/>
            </a:solidFill>
          </a:ln>
        </p:spPr>
        <p:txBody>
          <a:bodyPr wrap="none">
            <a:spAutoFit/>
          </a:bodyPr>
          <a:lstStyle/>
          <a:p>
            <a:r>
              <a:rPr lang="en-US" altLang="ko-KR" sz="1400" b="1" dirty="0" smtClean="0">
                <a:solidFill>
                  <a:srgbClr val="222222"/>
                </a:solidFill>
                <a:latin typeface="+mn-ea"/>
                <a:ea typeface="+mn-ea"/>
              </a:rPr>
              <a:t>Diagnostic Test</a:t>
            </a:r>
          </a:p>
          <a:p>
            <a:r>
              <a:rPr lang="en-US" altLang="ko-KR" sz="1400" b="1" dirty="0" smtClean="0">
                <a:solidFill>
                  <a:srgbClr val="222222"/>
                </a:solidFill>
                <a:latin typeface="+mn-ea"/>
                <a:ea typeface="+mn-ea"/>
              </a:rPr>
              <a:t>PV Test</a:t>
            </a:r>
          </a:p>
          <a:p>
            <a:r>
              <a:rPr lang="en-US" altLang="ko-KR" sz="1400" b="1" dirty="0" smtClean="0">
                <a:solidFill>
                  <a:srgbClr val="222222"/>
                </a:solidFill>
                <a:latin typeface="+mn-ea"/>
                <a:ea typeface="+mn-ea"/>
              </a:rPr>
              <a:t>Distress Button Test</a:t>
            </a:r>
            <a:endParaRPr lang="ko-KR" altLang="en-US" sz="1400" b="1" dirty="0">
              <a:latin typeface="+mn-ea"/>
              <a:ea typeface="+mn-ea"/>
            </a:endParaRP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14</a:t>
            </a:fld>
            <a:endParaRPr lang="ko-KR" altLang="en-US"/>
          </a:p>
        </p:txBody>
      </p:sp>
    </p:spTree>
    <p:extLst>
      <p:ext uri="{BB962C8B-B14F-4D97-AF65-F5344CB8AC3E}">
        <p14:creationId xmlns:p14="http://schemas.microsoft.com/office/powerpoint/2010/main" val="382491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578041" y="738095"/>
          <a:ext cx="9594758" cy="6314766"/>
        </p:xfrm>
        <a:graphic>
          <a:graphicData uri="http://schemas.openxmlformats.org/drawingml/2006/table">
            <a:tbl>
              <a:tblPr firstRow="1" bandRow="1">
                <a:tableStyleId>{5C22544A-7EE6-4342-B048-85BDC9FD1C3A}</a:tableStyleId>
              </a:tblPr>
              <a:tblGrid>
                <a:gridCol w="537035">
                  <a:extLst>
                    <a:ext uri="{9D8B030D-6E8A-4147-A177-3AD203B41FA5}">
                      <a16:colId xmlns:a16="http://schemas.microsoft.com/office/drawing/2014/main" val="20000"/>
                    </a:ext>
                  </a:extLst>
                </a:gridCol>
                <a:gridCol w="9057723">
                  <a:extLst>
                    <a:ext uri="{9D8B030D-6E8A-4147-A177-3AD203B41FA5}">
                      <a16:colId xmlns:a16="http://schemas.microsoft.com/office/drawing/2014/main" val="20002"/>
                    </a:ext>
                  </a:extLst>
                </a:gridCol>
              </a:tblGrid>
              <a:tr h="476686">
                <a:tc grid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2000" dirty="0" smtClean="0">
                          <a:solidFill>
                            <a:srgbClr val="000066"/>
                          </a:solidFill>
                          <a:latin typeface="+mn-ea"/>
                          <a:ea typeface="+mn-ea"/>
                        </a:rPr>
                        <a:t>점검</a:t>
                      </a:r>
                      <a:r>
                        <a:rPr lang="en-US" altLang="ko-KR" sz="2000" dirty="0" smtClean="0">
                          <a:solidFill>
                            <a:srgbClr val="000066"/>
                          </a:solidFill>
                          <a:latin typeface="+mn-ea"/>
                          <a:ea typeface="+mn-ea"/>
                        </a:rPr>
                        <a:t> </a:t>
                      </a:r>
                      <a:r>
                        <a:rPr lang="ko-KR" altLang="en-US" sz="2000" dirty="0" smtClean="0">
                          <a:solidFill>
                            <a:srgbClr val="000066"/>
                          </a:solidFill>
                          <a:latin typeface="+mn-ea"/>
                          <a:ea typeface="+mn-ea"/>
                        </a:rPr>
                        <a:t>항목</a:t>
                      </a:r>
                      <a:endParaRPr lang="en-US" altLang="ko-KR" sz="2000" dirty="0" smtClean="0">
                        <a:solidFill>
                          <a:srgbClr val="000066"/>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1143704">
                <a:tc>
                  <a:txBody>
                    <a:bodyPr/>
                    <a:lstStyle/>
                    <a:p>
                      <a:pPr algn="r" latinLnBrk="1">
                        <a:buFont typeface="Wingdings" pitchFamily="2" charset="2"/>
                        <a:buNone/>
                      </a:pPr>
                      <a:r>
                        <a:rPr lang="en-US" altLang="ko-KR" sz="1400" b="1" dirty="0" smtClean="0">
                          <a:latin typeface="+mn-ea"/>
                          <a:ea typeface="+mn-ea"/>
                        </a:rPr>
                        <a:t>6)</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400" b="1" dirty="0" smtClean="0">
                          <a:latin typeface="+mn-ea"/>
                          <a:ea typeface="+mn-ea"/>
                        </a:rPr>
                        <a:t>TWO-WAY VHF</a:t>
                      </a:r>
                    </a:p>
                    <a:p>
                      <a:pPr latinLnBrk="1"/>
                      <a:r>
                        <a:rPr lang="en-US" altLang="ko-KR" sz="1400" b="1" dirty="0" smtClean="0">
                          <a:latin typeface="+mn-ea"/>
                          <a:ea typeface="+mn-ea"/>
                        </a:rPr>
                        <a:t>□ Primary battery</a:t>
                      </a:r>
                      <a:r>
                        <a:rPr lang="ko-KR" altLang="en-US" sz="1400" b="1" dirty="0" smtClean="0">
                          <a:latin typeface="+mn-ea"/>
                          <a:ea typeface="+mn-ea"/>
                        </a:rPr>
                        <a:t> </a:t>
                      </a:r>
                      <a:r>
                        <a:rPr lang="en-US" altLang="ko-KR" sz="1400" b="1" dirty="0" smtClean="0">
                          <a:latin typeface="+mn-ea"/>
                          <a:ea typeface="+mn-ea"/>
                        </a:rPr>
                        <a:t>3 set (Symbol </a:t>
                      </a:r>
                      <a:r>
                        <a:rPr lang="ko-KR" altLang="en-US" sz="1400" b="1" dirty="0" smtClean="0">
                          <a:latin typeface="+mn-ea"/>
                          <a:ea typeface="+mn-ea"/>
                        </a:rPr>
                        <a:t>및 개수 </a:t>
                      </a:r>
                      <a:r>
                        <a:rPr lang="en-US" altLang="ko-KR" sz="1400" b="1" dirty="0" smtClean="0">
                          <a:latin typeface="+mn-ea"/>
                          <a:ea typeface="+mn-ea"/>
                        </a:rPr>
                        <a:t>#1, #2, #3</a:t>
                      </a:r>
                      <a:r>
                        <a:rPr lang="ko-KR" altLang="en-US" sz="1400" b="1" dirty="0" smtClean="0">
                          <a:latin typeface="+mn-ea"/>
                          <a:ea typeface="+mn-ea"/>
                        </a:rPr>
                        <a:t>로 표시</a:t>
                      </a:r>
                      <a:r>
                        <a:rPr lang="en-US" altLang="ko-KR" sz="1400" b="1" dirty="0" smtClean="0">
                          <a:latin typeface="+mn-ea"/>
                          <a:ea typeface="+mn-ea"/>
                        </a:rPr>
                        <a:t>) </a:t>
                      </a:r>
                      <a:r>
                        <a:rPr lang="ko-KR" altLang="en-US" sz="1400" b="1" dirty="0" smtClean="0">
                          <a:latin typeface="+mn-ea"/>
                          <a:ea typeface="+mn-ea"/>
                        </a:rPr>
                        <a:t>및</a:t>
                      </a:r>
                      <a:r>
                        <a:rPr lang="en-US" altLang="ko-KR" sz="1400" b="1" dirty="0" smtClean="0">
                          <a:latin typeface="+mn-ea"/>
                          <a:ea typeface="+mn-ea"/>
                        </a:rPr>
                        <a:t> </a:t>
                      </a:r>
                      <a:r>
                        <a:rPr lang="ko-KR" altLang="en-US" sz="1400" b="1" dirty="0" smtClean="0">
                          <a:latin typeface="+mn-ea"/>
                          <a:ea typeface="+mn-ea"/>
                        </a:rPr>
                        <a:t>유효기간 확인</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선상 훈련 시 </a:t>
                      </a:r>
                      <a:r>
                        <a:rPr lang="en-US" altLang="ko-KR" sz="1400" b="1" dirty="0" smtClean="0">
                          <a:latin typeface="+mn-ea"/>
                          <a:ea typeface="+mn-ea"/>
                        </a:rPr>
                        <a:t>on-board communication</a:t>
                      </a:r>
                      <a:r>
                        <a:rPr lang="ko-KR" altLang="en-US" sz="1400" b="1" dirty="0" smtClean="0">
                          <a:latin typeface="+mn-ea"/>
                          <a:ea typeface="+mn-ea"/>
                        </a:rPr>
                        <a:t>으로 사용할 수 있으나 본선 작업용으로 사용해서는 안됨</a:t>
                      </a:r>
                    </a:p>
                    <a:p>
                      <a:pPr latinLnBrk="1"/>
                      <a:r>
                        <a:rPr lang="en-US" altLang="ko-KR" sz="1400" b="1" dirty="0" smtClean="0">
                          <a:solidFill>
                            <a:srgbClr val="FF0000"/>
                          </a:solidFill>
                          <a:latin typeface="+mn-ea"/>
                          <a:ea typeface="+mn-ea"/>
                        </a:rPr>
                        <a:t>[M] </a:t>
                      </a:r>
                      <a:r>
                        <a:rPr lang="en-US" altLang="ko-KR" sz="1400" b="1" dirty="0" smtClean="0">
                          <a:solidFill>
                            <a:schemeClr val="tx1"/>
                          </a:solidFill>
                          <a:latin typeface="+mn-ea"/>
                          <a:ea typeface="+mn-ea"/>
                        </a:rPr>
                        <a:t>Each</a:t>
                      </a:r>
                      <a:r>
                        <a:rPr lang="en-US" altLang="ko-KR" sz="1400" b="1" dirty="0" smtClean="0">
                          <a:latin typeface="+mn-ea"/>
                          <a:ea typeface="+mn-ea"/>
                        </a:rPr>
                        <a:t> Two-way VHF: Ship’s Primary </a:t>
                      </a:r>
                      <a:r>
                        <a:rPr lang="ko-KR" altLang="en-US" sz="1400" b="1" dirty="0" smtClean="0">
                          <a:latin typeface="+mn-ea"/>
                          <a:ea typeface="+mn-ea"/>
                        </a:rPr>
                        <a:t>또는 </a:t>
                      </a:r>
                      <a:r>
                        <a:rPr lang="en-US" altLang="ko-KR" sz="1400" b="1" dirty="0" smtClean="0">
                          <a:latin typeface="+mn-ea"/>
                          <a:ea typeface="+mn-ea"/>
                        </a:rPr>
                        <a:t>Secondary VHF</a:t>
                      </a:r>
                      <a:r>
                        <a:rPr lang="ko-KR" altLang="en-US" sz="1400" b="1" dirty="0" smtClean="0">
                          <a:latin typeface="+mn-ea"/>
                          <a:ea typeface="+mn-ea"/>
                        </a:rPr>
                        <a:t>와 </a:t>
                      </a:r>
                      <a:r>
                        <a:rPr lang="en-US" altLang="ko-KR" sz="1400" b="1" dirty="0" smtClean="0">
                          <a:latin typeface="+mn-ea"/>
                          <a:ea typeface="+mn-ea"/>
                        </a:rPr>
                        <a:t>Ch.16</a:t>
                      </a:r>
                      <a:r>
                        <a:rPr lang="ko-KR" altLang="en-US" sz="1400" b="1" dirty="0" smtClean="0">
                          <a:latin typeface="+mn-ea"/>
                          <a:ea typeface="+mn-ea"/>
                        </a:rPr>
                        <a:t>이 아닌 다른 채널로 </a:t>
                      </a:r>
                      <a:r>
                        <a:rPr lang="en-US" altLang="ko-KR" sz="1400" b="1" dirty="0" smtClean="0">
                          <a:latin typeface="+mn-ea"/>
                          <a:ea typeface="+mn-ea"/>
                        </a:rPr>
                        <a:t>Test</a:t>
                      </a:r>
                      <a:r>
                        <a:rPr lang="ko-KR" altLang="en-US" sz="1400" b="1" dirty="0" smtClean="0">
                          <a:latin typeface="+mn-ea"/>
                          <a:ea typeface="+mn-ea"/>
                        </a:rPr>
                        <a:t>후 기록</a:t>
                      </a:r>
                      <a:endParaRPr lang="en-US" altLang="ko-KR" sz="1400" b="1" dirty="0" smtClean="0">
                        <a:latin typeface="+mn-ea"/>
                        <a:ea typeface="+mn-ea"/>
                      </a:endParaRPr>
                    </a:p>
                    <a:p>
                      <a:pPr latinLnBrk="1"/>
                      <a:r>
                        <a:rPr lang="en-US" altLang="ko-KR" sz="1400" b="1" dirty="0" smtClean="0">
                          <a:latin typeface="+mn-ea"/>
                          <a:ea typeface="+mn-ea"/>
                        </a:rPr>
                        <a:t>      (</a:t>
                      </a:r>
                      <a:r>
                        <a:rPr lang="ko-KR" altLang="en-US" sz="1400" b="1" dirty="0" smtClean="0">
                          <a:latin typeface="+mn-ea"/>
                          <a:ea typeface="+mn-ea"/>
                        </a:rPr>
                        <a:t>통상</a:t>
                      </a:r>
                      <a:r>
                        <a:rPr lang="en-US" altLang="ko-KR" sz="1400" b="1" dirty="0" smtClean="0">
                          <a:latin typeface="+mn-ea"/>
                          <a:ea typeface="+mn-ea"/>
                        </a:rPr>
                        <a:t> 1 Watt</a:t>
                      </a:r>
                      <a:r>
                        <a:rPr lang="ko-KR" altLang="en-US" sz="1400" b="1" dirty="0" smtClean="0">
                          <a:latin typeface="+mn-ea"/>
                          <a:ea typeface="+mn-ea"/>
                        </a:rPr>
                        <a:t>인 </a:t>
                      </a:r>
                      <a:r>
                        <a:rPr lang="en-US" altLang="ko-KR" sz="1400" b="1" dirty="0" smtClean="0">
                          <a:latin typeface="+mn-ea"/>
                          <a:ea typeface="+mn-ea"/>
                        </a:rPr>
                        <a:t>Ch.15</a:t>
                      </a:r>
                      <a:r>
                        <a:rPr lang="ko-KR" altLang="en-US" sz="1400" b="1" dirty="0" smtClean="0">
                          <a:latin typeface="+mn-ea"/>
                          <a:ea typeface="+mn-ea"/>
                        </a:rPr>
                        <a:t>와 </a:t>
                      </a:r>
                      <a:r>
                        <a:rPr lang="en-US" altLang="ko-KR" sz="1400" b="1" dirty="0" smtClean="0">
                          <a:latin typeface="+mn-ea"/>
                          <a:ea typeface="+mn-ea"/>
                        </a:rPr>
                        <a:t>Ch.17</a:t>
                      </a:r>
                      <a:r>
                        <a:rPr lang="ko-KR" altLang="en-US" sz="1400" b="1" dirty="0" smtClean="0">
                          <a:latin typeface="+mn-ea"/>
                          <a:ea typeface="+mn-ea"/>
                        </a:rPr>
                        <a:t>로 시험하도록 함</a:t>
                      </a:r>
                      <a:r>
                        <a:rPr lang="en-US" altLang="ko-KR" sz="1400" b="1" dirty="0" smtClean="0">
                          <a:latin typeface="+mn-ea"/>
                          <a:ea typeface="+mn-ea"/>
                        </a:rPr>
                        <a:t>)</a:t>
                      </a: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25723">
                <a:tc rowSpan="2">
                  <a:txBody>
                    <a:bodyPr/>
                    <a:lstStyle/>
                    <a:p>
                      <a:pPr algn="r"/>
                      <a:r>
                        <a:rPr lang="en-US" altLang="ko-KR" sz="1400" b="1" dirty="0" smtClean="0">
                          <a:latin typeface="+mn-ea"/>
                          <a:ea typeface="+mn-ea"/>
                        </a:rPr>
                        <a:t>7)</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buFont typeface="Wingdings" pitchFamily="2" charset="2"/>
                        <a:buNone/>
                      </a:pPr>
                      <a:r>
                        <a:rPr lang="en-US" altLang="ko-KR" sz="1400" b="1" dirty="0" smtClean="0">
                          <a:latin typeface="+mn-ea"/>
                          <a:ea typeface="+mn-ea"/>
                        </a:rPr>
                        <a:t>Antenna </a:t>
                      </a:r>
                      <a:br>
                        <a:rPr lang="en-US" altLang="ko-KR" sz="1400" b="1" dirty="0" smtClean="0">
                          <a:latin typeface="+mn-ea"/>
                          <a:ea typeface="+mn-ea"/>
                        </a:rPr>
                      </a:br>
                      <a:r>
                        <a:rPr lang="en-US" altLang="ko-KR" sz="1400" b="1" dirty="0" smtClean="0">
                          <a:latin typeface="+mn-ea"/>
                          <a:ea typeface="+mn-ea"/>
                        </a:rPr>
                        <a:t>□ Name Plate</a:t>
                      </a:r>
                      <a:r>
                        <a:rPr lang="ko-KR" altLang="en-US" sz="1400" b="1" dirty="0" smtClean="0">
                          <a:latin typeface="+mn-ea"/>
                          <a:ea typeface="+mn-ea"/>
                        </a:rPr>
                        <a:t>에 페인팅 여부 확인함</a:t>
                      </a:r>
                      <a:endParaRPr lang="en-US" altLang="ko-KR" sz="1400" b="1" dirty="0" smtClean="0">
                        <a:latin typeface="+mn-ea"/>
                        <a:ea typeface="+mn-ea"/>
                      </a:endParaRPr>
                    </a:p>
                    <a:p>
                      <a:pPr latinLnBrk="1">
                        <a:buFont typeface="Wingdings" pitchFamily="2" charset="2"/>
                        <a:buNone/>
                      </a:pPr>
                      <a:r>
                        <a:rPr lang="en-US" altLang="ko-KR" sz="1400" b="1" dirty="0" smtClean="0">
                          <a:solidFill>
                            <a:srgbClr val="FF0000"/>
                          </a:solidFill>
                          <a:latin typeface="+mn-ea"/>
                          <a:ea typeface="+mn-ea"/>
                        </a:rPr>
                        <a:t>[M]  </a:t>
                      </a:r>
                      <a:r>
                        <a:rPr lang="en-US" altLang="ko-KR" sz="1400" b="1" dirty="0" smtClean="0">
                          <a:solidFill>
                            <a:schemeClr val="tx1"/>
                          </a:solidFill>
                          <a:latin typeface="+mn-ea"/>
                          <a:ea typeface="+mn-ea"/>
                        </a:rPr>
                        <a:t>Condition of aerials and insulators</a:t>
                      </a:r>
                      <a:endParaRPr lang="ko-KR" altLang="en-US" sz="1400" b="1"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25723">
                <a:tc vMerge="1">
                  <a:txBody>
                    <a:bodyPr/>
                    <a:lstStyle/>
                    <a:p>
                      <a:pPr latinLnBrk="1"/>
                      <a:endParaRPr lang="ko-KR" altLang="en-US"/>
                    </a:p>
                  </a:txBody>
                  <a:tcPr/>
                </a:tc>
                <a:tc>
                  <a:txBody>
                    <a:bodyPr/>
                    <a:lstStyle/>
                    <a:p>
                      <a:pPr latinLnBrk="1">
                        <a:buFont typeface="Wingdings" pitchFamily="2" charset="2"/>
                        <a:buNone/>
                      </a:pPr>
                      <a:r>
                        <a:rPr lang="en-US" altLang="ko-KR" sz="1400" b="1" dirty="0" smtClean="0">
                          <a:solidFill>
                            <a:schemeClr val="tx1"/>
                          </a:solidFill>
                          <a:latin typeface="+mn-ea"/>
                          <a:ea typeface="+mn-ea"/>
                        </a:rPr>
                        <a:t>PMS </a:t>
                      </a:r>
                      <a:r>
                        <a:rPr lang="en-US" altLang="ko-KR" sz="1400" b="1" dirty="0" smtClean="0">
                          <a:solidFill>
                            <a:srgbClr val="0000C4"/>
                          </a:solidFill>
                          <a:latin typeface="+mn-ea"/>
                          <a:ea typeface="+mn-ea"/>
                        </a:rPr>
                        <a:t>(HMM/HOS</a:t>
                      </a:r>
                      <a:r>
                        <a:rPr lang="ko-KR" altLang="en-US" sz="1400" b="1" dirty="0" smtClean="0">
                          <a:solidFill>
                            <a:srgbClr val="0000C4"/>
                          </a:solidFill>
                          <a:latin typeface="+mn-ea"/>
                          <a:ea typeface="+mn-ea"/>
                        </a:rPr>
                        <a:t>만 해당</a:t>
                      </a:r>
                      <a:r>
                        <a:rPr lang="en-US" altLang="ko-KR" sz="1400" b="1" dirty="0" smtClean="0">
                          <a:solidFill>
                            <a:srgbClr val="0000C4"/>
                          </a:solidFill>
                          <a:latin typeface="+mn-ea"/>
                          <a:ea typeface="+mn-ea"/>
                        </a:rPr>
                        <a:t>)</a:t>
                      </a:r>
                    </a:p>
                    <a:p>
                      <a:pPr latinLnBrk="1">
                        <a:buFont typeface="Wingdings" pitchFamily="2" charset="2"/>
                        <a:buNone/>
                      </a:pPr>
                      <a:r>
                        <a:rPr lang="en-US" altLang="ko-KR" sz="1400" b="1" dirty="0" smtClean="0">
                          <a:solidFill>
                            <a:srgbClr val="FF0000"/>
                          </a:solidFill>
                          <a:latin typeface="+mn-ea"/>
                          <a:ea typeface="+mn-ea"/>
                        </a:rPr>
                        <a:t>[M]</a:t>
                      </a:r>
                      <a:r>
                        <a:rPr lang="ko-KR" altLang="en-US" sz="1400" b="1" dirty="0" smtClean="0">
                          <a:solidFill>
                            <a:schemeClr val="tx1"/>
                          </a:solidFill>
                          <a:latin typeface="+mn-ea"/>
                          <a:ea typeface="+mn-ea"/>
                        </a:rPr>
                        <a:t> </a:t>
                      </a:r>
                      <a:r>
                        <a:rPr lang="en-US" altLang="ko-KR" sz="1400" b="1" dirty="0" smtClean="0">
                          <a:solidFill>
                            <a:schemeClr val="tx1"/>
                          </a:solidFill>
                          <a:latin typeface="+mn-ea"/>
                          <a:ea typeface="+mn-ea"/>
                        </a:rPr>
                        <a:t>  ANTENNA CONNECTION &amp; CORROSION STATE CHECKS</a:t>
                      </a:r>
                    </a:p>
                    <a:p>
                      <a:pPr latinLnBrk="1">
                        <a:buFont typeface="Wingdings" pitchFamily="2" charset="2"/>
                        <a:buNone/>
                      </a:pPr>
                      <a:r>
                        <a:rPr lang="en-US" altLang="ko-KR" sz="1400" b="1" dirty="0" smtClean="0">
                          <a:solidFill>
                            <a:srgbClr val="FF0000"/>
                          </a:solidFill>
                          <a:latin typeface="+mn-ea"/>
                          <a:ea typeface="+mn-ea"/>
                        </a:rPr>
                        <a:t>[6M] </a:t>
                      </a:r>
                      <a:r>
                        <a:rPr lang="en-US" altLang="ko-KR" sz="1400" b="1" dirty="0" smtClean="0">
                          <a:solidFill>
                            <a:schemeClr val="tx1"/>
                          </a:solidFill>
                          <a:latin typeface="+mn-ea"/>
                          <a:ea typeface="+mn-ea"/>
                        </a:rPr>
                        <a:t> ANTENNA EARTH BOLT &amp; EARTH CABLE (EARTH LINK COPPERPLATE) CHECKS </a:t>
                      </a:r>
                      <a:endParaRPr lang="ko-KR" altLang="en-US" sz="1400" b="1"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25723">
                <a:tc>
                  <a:txBody>
                    <a:bodyPr/>
                    <a:lstStyle/>
                    <a:p>
                      <a:pPr algn="r"/>
                      <a:r>
                        <a:rPr lang="en-US" altLang="ko-KR" sz="1400" b="1" dirty="0" smtClean="0">
                          <a:latin typeface="+mn-ea"/>
                          <a:ea typeface="+mn-ea"/>
                        </a:rPr>
                        <a:t>8)</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buFont typeface="Wingdings" pitchFamily="2" charset="2"/>
                        <a:buNone/>
                      </a:pPr>
                      <a:r>
                        <a:rPr lang="en-US" altLang="ko-KR" sz="1400" b="1" dirty="0" smtClean="0">
                          <a:solidFill>
                            <a:schemeClr val="tx1"/>
                          </a:solidFill>
                          <a:latin typeface="+mn-ea"/>
                          <a:ea typeface="+mn-ea"/>
                        </a:rPr>
                        <a:t>NAVTEX</a:t>
                      </a:r>
                    </a:p>
                    <a:p>
                      <a:pPr latinLnBrk="1">
                        <a:buFont typeface="Wingdings" pitchFamily="2" charset="2"/>
                        <a:buNone/>
                      </a:pPr>
                      <a:r>
                        <a:rPr lang="en-US" altLang="ko-KR" sz="1400" b="1" dirty="0" smtClean="0">
                          <a:solidFill>
                            <a:srgbClr val="FF0000"/>
                          </a:solidFill>
                          <a:latin typeface="+mn-ea"/>
                          <a:ea typeface="+mn-ea"/>
                        </a:rPr>
                        <a:t>[M] </a:t>
                      </a:r>
                      <a:r>
                        <a:rPr lang="en-US" altLang="ko-KR" sz="1400" b="1" dirty="0" smtClean="0">
                          <a:solidFill>
                            <a:schemeClr val="tx1"/>
                          </a:solidFill>
                          <a:latin typeface="+mn-ea"/>
                          <a:ea typeface="+mn-ea"/>
                        </a:rPr>
                        <a:t>NAVTEX Function test</a:t>
                      </a:r>
                    </a:p>
                    <a:p>
                      <a:pPr latinLnBrk="1">
                        <a:buFont typeface="Wingdings" pitchFamily="2" charset="2"/>
                        <a:buNone/>
                      </a:pPr>
                      <a:r>
                        <a:rPr lang="en-US" altLang="ko-KR" sz="1400" b="1" dirty="0" smtClean="0">
                          <a:solidFill>
                            <a:schemeClr val="tx1"/>
                          </a:solidFill>
                          <a:latin typeface="+mn-ea"/>
                          <a:ea typeface="+mn-ea"/>
                        </a:rPr>
                        <a:t>□ Warning Message in force</a:t>
                      </a:r>
                      <a:r>
                        <a:rPr lang="ko-KR" altLang="en-US" sz="1400" b="1" dirty="0" smtClean="0">
                          <a:solidFill>
                            <a:schemeClr val="tx1"/>
                          </a:solidFill>
                          <a:latin typeface="+mn-ea"/>
                          <a:ea typeface="+mn-ea"/>
                        </a:rPr>
                        <a:t>를 수신하지 못한 경우 </a:t>
                      </a:r>
                      <a:r>
                        <a:rPr lang="en-US" altLang="ko-KR" sz="1400" b="1" dirty="0" smtClean="0">
                          <a:solidFill>
                            <a:schemeClr val="tx1"/>
                          </a:solidFill>
                          <a:latin typeface="+mn-ea"/>
                          <a:ea typeface="+mn-ea"/>
                        </a:rPr>
                        <a:t>NAVTEX </a:t>
                      </a:r>
                      <a:r>
                        <a:rPr lang="ko-KR" altLang="en-US" sz="1400" b="1" dirty="0" smtClean="0">
                          <a:solidFill>
                            <a:schemeClr val="tx1"/>
                          </a:solidFill>
                          <a:latin typeface="+mn-ea"/>
                          <a:ea typeface="+mn-ea"/>
                        </a:rPr>
                        <a:t>기기 </a:t>
                      </a:r>
                      <a:r>
                        <a:rPr lang="en-US" altLang="ko-KR" sz="1400" b="1" dirty="0" smtClean="0">
                          <a:solidFill>
                            <a:schemeClr val="tx1"/>
                          </a:solidFill>
                          <a:latin typeface="+mn-ea"/>
                          <a:ea typeface="+mn-ea"/>
                        </a:rPr>
                        <a:t>Rebooting </a:t>
                      </a:r>
                      <a:r>
                        <a:rPr lang="ko-KR" altLang="en-US" sz="1400" b="1" dirty="0" smtClean="0">
                          <a:solidFill>
                            <a:schemeClr val="tx1"/>
                          </a:solidFill>
                          <a:latin typeface="+mn-ea"/>
                          <a:ea typeface="+mn-ea"/>
                        </a:rPr>
                        <a:t>후 다시 다음 방송시간에</a:t>
                      </a:r>
                      <a:r>
                        <a:rPr lang="en-US" altLang="ko-KR" sz="1400" b="1" dirty="0" smtClean="0">
                          <a:solidFill>
                            <a:schemeClr val="tx1"/>
                          </a:solidFill>
                          <a:latin typeface="+mn-ea"/>
                          <a:ea typeface="+mn-ea"/>
                        </a:rPr>
                        <a:t/>
                      </a:r>
                      <a:br>
                        <a:rPr lang="en-US" altLang="ko-KR" sz="1400" b="1" dirty="0" smtClean="0">
                          <a:solidFill>
                            <a:schemeClr val="tx1"/>
                          </a:solidFill>
                          <a:latin typeface="+mn-ea"/>
                          <a:ea typeface="+mn-ea"/>
                        </a:rPr>
                      </a:br>
                      <a:r>
                        <a:rPr lang="en-US" altLang="ko-KR" sz="1400" b="1" dirty="0" smtClean="0">
                          <a:solidFill>
                            <a:schemeClr val="tx1"/>
                          </a:solidFill>
                          <a:latin typeface="+mn-ea"/>
                          <a:ea typeface="+mn-ea"/>
                        </a:rPr>
                        <a:t>    </a:t>
                      </a:r>
                      <a:r>
                        <a:rPr lang="ko-KR" altLang="en-US" sz="1400" b="1" dirty="0" smtClean="0">
                          <a:solidFill>
                            <a:schemeClr val="tx1"/>
                          </a:solidFill>
                          <a:latin typeface="+mn-ea"/>
                          <a:ea typeface="+mn-ea"/>
                        </a:rPr>
                        <a:t>받도록 함</a:t>
                      </a:r>
                      <a:r>
                        <a:rPr lang="en-US" altLang="ko-KR" sz="1400" b="1" dirty="0" smtClean="0">
                          <a:solidFill>
                            <a:schemeClr val="tx1"/>
                          </a:solidFill>
                          <a:latin typeface="+mn-ea"/>
                          <a:ea typeface="+mn-ea"/>
                        </a:rPr>
                        <a:t> </a:t>
                      </a:r>
                    </a:p>
                    <a:p>
                      <a:pPr latinLnBrk="1">
                        <a:buFont typeface="Wingdings" pitchFamily="2" charset="2"/>
                        <a:buNone/>
                      </a:pPr>
                      <a:r>
                        <a:rPr lang="en-US" altLang="ko-KR" sz="1400" b="1" dirty="0" smtClean="0">
                          <a:solidFill>
                            <a:schemeClr val="tx1"/>
                          </a:solidFill>
                          <a:latin typeface="+mn-ea"/>
                          <a:ea typeface="+mn-ea"/>
                        </a:rPr>
                        <a:t>□ NAVTEX </a:t>
                      </a:r>
                      <a:r>
                        <a:rPr lang="ko-KR" altLang="en-US" sz="1400" b="1" dirty="0" err="1" smtClean="0">
                          <a:solidFill>
                            <a:schemeClr val="tx1"/>
                          </a:solidFill>
                          <a:latin typeface="+mn-ea"/>
                          <a:ea typeface="+mn-ea"/>
                        </a:rPr>
                        <a:t>해안국</a:t>
                      </a:r>
                      <a:r>
                        <a:rPr lang="ko-KR" altLang="en-US" sz="1400" b="1" dirty="0" smtClean="0">
                          <a:solidFill>
                            <a:schemeClr val="tx1"/>
                          </a:solidFill>
                          <a:latin typeface="+mn-ea"/>
                          <a:ea typeface="+mn-ea"/>
                        </a:rPr>
                        <a:t> 수신 설정</a:t>
                      </a:r>
                      <a:r>
                        <a:rPr lang="en-US" altLang="ko-KR" sz="1400" b="1" dirty="0" smtClean="0">
                          <a:solidFill>
                            <a:schemeClr val="tx1"/>
                          </a:solidFill>
                          <a:latin typeface="+mn-ea"/>
                          <a:ea typeface="+mn-ea"/>
                        </a:rPr>
                        <a:t>(Select)</a:t>
                      </a:r>
                      <a:r>
                        <a:rPr lang="ko-KR" altLang="en-US" sz="1400" b="1" dirty="0" smtClean="0">
                          <a:solidFill>
                            <a:schemeClr val="tx1"/>
                          </a:solidFill>
                          <a:latin typeface="+mn-ea"/>
                          <a:ea typeface="+mn-ea"/>
                        </a:rPr>
                        <a:t> 및 해제</a:t>
                      </a:r>
                      <a:r>
                        <a:rPr lang="en-US" altLang="ko-KR" sz="1400" b="1" dirty="0" smtClean="0">
                          <a:solidFill>
                            <a:schemeClr val="tx1"/>
                          </a:solidFill>
                          <a:latin typeface="+mn-ea"/>
                          <a:ea typeface="+mn-ea"/>
                        </a:rPr>
                        <a:t>(Deselect)</a:t>
                      </a:r>
                      <a:r>
                        <a:rPr lang="ko-KR" altLang="en-US" sz="1400" b="1" dirty="0" smtClean="0">
                          <a:solidFill>
                            <a:schemeClr val="tx1"/>
                          </a:solidFill>
                          <a:latin typeface="+mn-ea"/>
                          <a:ea typeface="+mn-ea"/>
                        </a:rPr>
                        <a:t>하는 방법 숙지 </a:t>
                      </a:r>
                      <a:endParaRPr lang="ko-KR" altLang="en-US" sz="1400" b="1"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9401140"/>
                  </a:ext>
                </a:extLst>
              </a:tr>
              <a:tr h="725723">
                <a:tc>
                  <a:txBody>
                    <a:bodyPr/>
                    <a:lstStyle/>
                    <a:p>
                      <a:pPr algn="ctr" latinLnBrk="1">
                        <a:buFont typeface="Wingdings" pitchFamily="2" charset="2"/>
                        <a:buNone/>
                      </a:pPr>
                      <a:r>
                        <a:rPr lang="en-US" altLang="ko-KR" sz="1400" b="1" dirty="0" smtClean="0">
                          <a:latin typeface="+mn-ea"/>
                          <a:ea typeface="+mn-ea"/>
                        </a:rPr>
                        <a:t>  9)</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GMDSS Logbook</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r>
                        <a:rPr lang="ko-KR" altLang="en-US" sz="1400" b="1" dirty="0" smtClean="0">
                          <a:latin typeface="+mn-ea"/>
                          <a:ea typeface="+mn-ea"/>
                        </a:rPr>
                        <a:t>비상통신 담당자는 </a:t>
                      </a:r>
                      <a:r>
                        <a:rPr lang="ko-KR" altLang="en-US" sz="1400" b="1" dirty="0" err="1" smtClean="0">
                          <a:latin typeface="+mn-ea"/>
                          <a:ea typeface="+mn-ea"/>
                        </a:rPr>
                        <a:t>출항전</a:t>
                      </a:r>
                      <a:r>
                        <a:rPr lang="ko-KR" altLang="en-US" sz="1400" b="1" dirty="0" smtClean="0">
                          <a:latin typeface="+mn-ea"/>
                          <a:ea typeface="+mn-ea"/>
                        </a:rPr>
                        <a:t> 기기 점검</a:t>
                      </a:r>
                      <a:r>
                        <a:rPr lang="en-US" altLang="ko-KR" sz="1400" b="1" dirty="0" smtClean="0">
                          <a:latin typeface="+mn-ea"/>
                          <a:ea typeface="+mn-ea"/>
                        </a:rPr>
                        <a:t>, </a:t>
                      </a:r>
                      <a:r>
                        <a:rPr lang="ko-KR" altLang="en-US" sz="1400" b="1" dirty="0" smtClean="0">
                          <a:latin typeface="+mn-ea"/>
                          <a:ea typeface="+mn-ea"/>
                        </a:rPr>
                        <a:t>비상통신 담당자 교대 시</a:t>
                      </a:r>
                      <a:r>
                        <a:rPr lang="en-US" altLang="ko-KR" sz="1400" b="1" dirty="0" smtClean="0">
                          <a:latin typeface="+mn-ea"/>
                          <a:ea typeface="+mn-ea"/>
                        </a:rPr>
                        <a:t>, LSA-GMDSS </a:t>
                      </a:r>
                      <a:r>
                        <a:rPr lang="ko-KR" altLang="en-US" sz="1400" b="1" dirty="0" smtClean="0">
                          <a:latin typeface="+mn-ea"/>
                          <a:ea typeface="+mn-ea"/>
                        </a:rPr>
                        <a:t>교육 후 기재해야 할 내용을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기록하도록 함 </a:t>
                      </a:r>
                      <a:r>
                        <a:rPr lang="en-US" altLang="ko-KR" sz="1400" b="1" dirty="0" smtClean="0">
                          <a:latin typeface="+mn-ea"/>
                          <a:ea typeface="+mn-ea"/>
                        </a:rPr>
                        <a:t> </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Radio Battery</a:t>
                      </a:r>
                      <a:r>
                        <a:rPr lang="ko-KR" altLang="en-US" sz="1400" b="1" dirty="0" smtClean="0">
                          <a:latin typeface="+mn-ea"/>
                          <a:ea typeface="+mn-ea"/>
                        </a:rPr>
                        <a:t>의 충전 상태 표시 및 전압 표시 숙지할 것</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ko-KR" altLang="ko-KR" sz="1400" b="1" dirty="0" smtClean="0">
                          <a:latin typeface="+mn-ea"/>
                          <a:ea typeface="+mn-ea"/>
                        </a:rPr>
                        <a:t>□</a:t>
                      </a:r>
                      <a:r>
                        <a:rPr lang="en-US" altLang="ko-KR" sz="1400" b="1" dirty="0" smtClean="0">
                          <a:latin typeface="+mn-ea"/>
                          <a:ea typeface="+mn-ea"/>
                        </a:rPr>
                        <a:t> </a:t>
                      </a:r>
                      <a:r>
                        <a:rPr lang="ko-KR" altLang="en-US" sz="1400" b="1" dirty="0" smtClean="0">
                          <a:latin typeface="+mn-ea"/>
                          <a:ea typeface="+mn-ea"/>
                        </a:rPr>
                        <a:t>선장은 매일 </a:t>
                      </a:r>
                      <a:r>
                        <a:rPr lang="en-US" altLang="ko-KR" sz="1400" b="1" dirty="0" smtClean="0">
                          <a:latin typeface="+mn-ea"/>
                          <a:ea typeface="+mn-ea"/>
                        </a:rPr>
                        <a:t>Radio Log</a:t>
                      </a:r>
                      <a:r>
                        <a:rPr lang="ko-KR" altLang="en-US" sz="1400" b="1" dirty="0" smtClean="0">
                          <a:latin typeface="+mn-ea"/>
                          <a:ea typeface="+mn-ea"/>
                        </a:rPr>
                        <a:t>를 검사하고 서명하여야 하며 </a:t>
                      </a:r>
                      <a:r>
                        <a:rPr lang="en-US" altLang="ko-KR" sz="1400" b="1" dirty="0" smtClean="0">
                          <a:latin typeface="+mn-ea"/>
                          <a:ea typeface="+mn-ea"/>
                        </a:rPr>
                        <a:t>Radio Log</a:t>
                      </a:r>
                      <a:r>
                        <a:rPr lang="ko-KR" altLang="en-US" sz="1400" b="1" dirty="0" smtClean="0">
                          <a:latin typeface="+mn-ea"/>
                          <a:ea typeface="+mn-ea"/>
                        </a:rPr>
                        <a:t>는 회사 및 기국 규정에 따라 보관할 것</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(HMM/HOS</a:t>
                      </a:r>
                      <a:r>
                        <a:rPr lang="ko-KR" altLang="en-US" sz="1400" b="1" dirty="0" smtClean="0">
                          <a:latin typeface="+mn-ea"/>
                          <a:ea typeface="+mn-ea"/>
                        </a:rPr>
                        <a:t> </a:t>
                      </a:r>
                      <a:r>
                        <a:rPr lang="en-US" altLang="ko-KR" sz="1400" b="1" dirty="0" smtClean="0">
                          <a:latin typeface="+mn-ea"/>
                          <a:ea typeface="+mn-ea"/>
                        </a:rPr>
                        <a:t>3</a:t>
                      </a:r>
                      <a:r>
                        <a:rPr lang="ko-KR" altLang="en-US" sz="1400" b="1" dirty="0" smtClean="0">
                          <a:latin typeface="+mn-ea"/>
                          <a:ea typeface="+mn-ea"/>
                        </a:rPr>
                        <a:t>년간 보관한다</a:t>
                      </a:r>
                      <a:r>
                        <a:rPr lang="en-US" altLang="ko-KR" sz="1400" b="1" dirty="0" smtClean="0">
                          <a:latin typeface="+mn-ea"/>
                          <a:ea typeface="+mn-ea"/>
                        </a:rPr>
                        <a:t>) </a:t>
                      </a:r>
                      <a:r>
                        <a:rPr lang="ko-KR" altLang="en-US" sz="1400" b="1" dirty="0" smtClean="0">
                          <a:latin typeface="+mn-ea"/>
                          <a:ea typeface="+mn-ea"/>
                        </a:rPr>
                        <a:t> </a:t>
                      </a:r>
                      <a:r>
                        <a:rPr lang="en-US" altLang="ko-KR" sz="1400" b="1" dirty="0" smtClean="0">
                          <a:latin typeface="+mn-ea"/>
                          <a:ea typeface="+mn-ea"/>
                        </a:rPr>
                        <a:t>– </a:t>
                      </a:r>
                      <a:r>
                        <a:rPr lang="ko-KR" altLang="en-US" sz="1400" b="1" dirty="0" smtClean="0">
                          <a:latin typeface="+mn-ea"/>
                          <a:ea typeface="+mn-ea"/>
                        </a:rPr>
                        <a:t>선박의 조난</a:t>
                      </a:r>
                      <a:r>
                        <a:rPr lang="en-US" altLang="ko-KR" sz="1400" b="1" dirty="0" smtClean="0">
                          <a:latin typeface="+mn-ea"/>
                          <a:ea typeface="+mn-ea"/>
                        </a:rPr>
                        <a:t>, </a:t>
                      </a:r>
                      <a:r>
                        <a:rPr lang="ko-KR" altLang="en-US" sz="1400" b="1" dirty="0" smtClean="0">
                          <a:latin typeface="+mn-ea"/>
                          <a:ea typeface="+mn-ea"/>
                        </a:rPr>
                        <a:t>재해사고 사실이 있는 경우 해당 기국 </a:t>
                      </a:r>
                      <a:r>
                        <a:rPr lang="ko-KR" altLang="en-US" sz="1400" b="1" dirty="0" err="1" smtClean="0">
                          <a:latin typeface="+mn-ea"/>
                          <a:ea typeface="+mn-ea"/>
                        </a:rPr>
                        <a:t>주관청</a:t>
                      </a:r>
                      <a:r>
                        <a:rPr lang="ko-KR" altLang="en-US" sz="1400" b="1" dirty="0" smtClean="0">
                          <a:latin typeface="+mn-ea"/>
                          <a:ea typeface="+mn-ea"/>
                        </a:rPr>
                        <a:t> 또는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  회사</a:t>
                      </a:r>
                      <a:r>
                        <a:rPr lang="en-US" altLang="ko-KR" sz="1400" b="1" dirty="0" smtClean="0">
                          <a:latin typeface="+mn-ea"/>
                          <a:ea typeface="+mn-ea"/>
                        </a:rPr>
                        <a:t>/</a:t>
                      </a:r>
                      <a:r>
                        <a:rPr lang="ko-KR" altLang="en-US" sz="1400" b="1" dirty="0" err="1" smtClean="0">
                          <a:latin typeface="+mn-ea"/>
                          <a:ea typeface="+mn-ea"/>
                        </a:rPr>
                        <a:t>운항자가</a:t>
                      </a:r>
                      <a:r>
                        <a:rPr lang="ko-KR" altLang="en-US" sz="1400" b="1" dirty="0" smtClean="0">
                          <a:latin typeface="+mn-ea"/>
                          <a:ea typeface="+mn-ea"/>
                        </a:rPr>
                        <a:t> </a:t>
                      </a:r>
                      <a:r>
                        <a:rPr lang="en-US" altLang="ko-KR" sz="1400" b="1" dirty="0" smtClean="0">
                          <a:latin typeface="+mn-ea"/>
                          <a:ea typeface="+mn-ea"/>
                        </a:rPr>
                        <a:t>Log </a:t>
                      </a:r>
                      <a:r>
                        <a:rPr lang="ko-KR" altLang="en-US" sz="1400" b="1" dirty="0" smtClean="0">
                          <a:latin typeface="+mn-ea"/>
                          <a:ea typeface="+mn-ea"/>
                        </a:rPr>
                        <a:t>폐기 허가할 때까지 보관</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r>
                        <a:rPr lang="ko-KR" altLang="en-US" sz="1400" b="1" dirty="0" smtClean="0">
                          <a:latin typeface="+mn-ea"/>
                          <a:ea typeface="+mn-ea"/>
                        </a:rPr>
                        <a:t>상세 내용은 </a:t>
                      </a:r>
                      <a:r>
                        <a:rPr lang="en-US" altLang="ko-KR" sz="1400" b="1" kern="1200" dirty="0" smtClean="0">
                          <a:solidFill>
                            <a:schemeClr val="dk1"/>
                          </a:solidFill>
                          <a:effectLst/>
                          <a:latin typeface="+mn-ea"/>
                          <a:ea typeface="+mn-ea"/>
                          <a:cs typeface="+mn-cs"/>
                        </a:rPr>
                        <a:t>SOLAS 74, as amended, Chap IV, Regulation 17 </a:t>
                      </a:r>
                      <a:r>
                        <a:rPr lang="ko-KR" altLang="en-US" sz="1400" b="1" kern="1200" dirty="0" smtClean="0">
                          <a:solidFill>
                            <a:schemeClr val="dk1"/>
                          </a:solidFill>
                          <a:effectLst/>
                          <a:latin typeface="+mn-ea"/>
                          <a:ea typeface="+mn-ea"/>
                          <a:cs typeface="+mn-cs"/>
                        </a:rPr>
                        <a:t>및 기국 </a:t>
                      </a:r>
                      <a:r>
                        <a:rPr lang="ko-KR" altLang="en-US" sz="1400" b="1" kern="1200" dirty="0" err="1" smtClean="0">
                          <a:solidFill>
                            <a:schemeClr val="dk1"/>
                          </a:solidFill>
                          <a:effectLst/>
                          <a:latin typeface="+mn-ea"/>
                          <a:ea typeface="+mn-ea"/>
                          <a:cs typeface="+mn-cs"/>
                        </a:rPr>
                        <a:t>주관청의</a:t>
                      </a:r>
                      <a:r>
                        <a:rPr lang="ko-KR" altLang="en-US" sz="1400" b="1" kern="1200" dirty="0" smtClean="0">
                          <a:solidFill>
                            <a:schemeClr val="dk1"/>
                          </a:solidFill>
                          <a:effectLst/>
                          <a:latin typeface="+mn-ea"/>
                          <a:ea typeface="+mn-ea"/>
                          <a:cs typeface="+mn-cs"/>
                        </a:rPr>
                        <a:t> 요구에 따라 기록</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439689"/>
                  </a:ext>
                </a:extLst>
              </a:tr>
            </a:tbl>
          </a:graphicData>
        </a:graphic>
      </p:graphicFrame>
      <p:sp>
        <p:nvSpPr>
          <p:cNvPr id="5" name="TextBox 4"/>
          <p:cNvSpPr txBox="1"/>
          <p:nvPr/>
        </p:nvSpPr>
        <p:spPr>
          <a:xfrm>
            <a:off x="10971833" y="2034004"/>
            <a:ext cx="2981394" cy="3553217"/>
          </a:xfrm>
          <a:prstGeom prst="rect">
            <a:avLst/>
          </a:prstGeom>
          <a:noFill/>
        </p:spPr>
        <p:txBody>
          <a:bodyPr wrap="none" rtlCol="0">
            <a:spAutoFit/>
          </a:bodyPr>
          <a:lstStyle/>
          <a:p>
            <a:r>
              <a:rPr lang="ko-KR" altLang="en-US" sz="1323" dirty="0">
                <a:latin typeface="+mn-ea"/>
                <a:ea typeface="+mn-ea"/>
              </a:rPr>
              <a:t>수심 </a:t>
            </a:r>
            <a:r>
              <a:rPr lang="en-US" altLang="ko-KR" sz="1323" dirty="0">
                <a:latin typeface="+mn-ea"/>
                <a:ea typeface="+mn-ea"/>
              </a:rPr>
              <a:t>1</a:t>
            </a:r>
            <a:r>
              <a:rPr lang="ko-KR" altLang="en-US" sz="1323" dirty="0">
                <a:latin typeface="+mn-ea"/>
                <a:ea typeface="+mn-ea"/>
              </a:rPr>
              <a:t>미터에서 적어도 </a:t>
            </a:r>
            <a:r>
              <a:rPr lang="en-US" altLang="ko-KR" sz="1323" dirty="0">
                <a:latin typeface="+mn-ea"/>
                <a:ea typeface="+mn-ea"/>
              </a:rPr>
              <a:t>5</a:t>
            </a:r>
            <a:r>
              <a:rPr lang="ko-KR" altLang="en-US" sz="1323" dirty="0">
                <a:latin typeface="+mn-ea"/>
                <a:ea typeface="+mn-ea"/>
              </a:rPr>
              <a:t>분간</a:t>
            </a:r>
            <a:endParaRPr lang="en-US" altLang="ko-KR" sz="1323" dirty="0">
              <a:latin typeface="+mn-ea"/>
              <a:ea typeface="+mn-ea"/>
            </a:endParaRPr>
          </a:p>
          <a:p>
            <a:r>
              <a:rPr lang="ko-KR" altLang="en-US" sz="1323" dirty="0">
                <a:latin typeface="+mn-ea"/>
                <a:ea typeface="+mn-ea"/>
              </a:rPr>
              <a:t>방수될 것</a:t>
            </a:r>
            <a:endParaRPr lang="en-US" altLang="ko-KR" sz="1323" dirty="0">
              <a:latin typeface="+mn-ea"/>
              <a:ea typeface="+mn-ea"/>
            </a:endParaRPr>
          </a:p>
          <a:p>
            <a:endParaRPr lang="en-US" altLang="ko-KR" sz="1323" dirty="0">
              <a:latin typeface="+mn-ea"/>
              <a:ea typeface="+mn-ea"/>
            </a:endParaRPr>
          </a:p>
          <a:p>
            <a:r>
              <a:rPr lang="en-US" altLang="ko-KR" sz="1323" dirty="0">
                <a:latin typeface="+mn-ea"/>
                <a:ea typeface="+mn-ea"/>
              </a:rPr>
              <a:t>RF output power</a:t>
            </a:r>
            <a:r>
              <a:rPr lang="ko-KR" altLang="en-US" sz="1323" dirty="0">
                <a:latin typeface="+mn-ea"/>
                <a:ea typeface="+mn-ea"/>
              </a:rPr>
              <a:t>는 </a:t>
            </a:r>
            <a:endParaRPr lang="en-US" altLang="ko-KR" sz="1323" dirty="0">
              <a:latin typeface="+mn-ea"/>
              <a:ea typeface="+mn-ea"/>
            </a:endParaRPr>
          </a:p>
          <a:p>
            <a:r>
              <a:rPr lang="en-US" altLang="ko-KR" sz="1323" dirty="0">
                <a:latin typeface="+mn-ea"/>
                <a:ea typeface="+mn-ea"/>
              </a:rPr>
              <a:t>0.25W,</a:t>
            </a:r>
          </a:p>
          <a:p>
            <a:r>
              <a:rPr lang="en-US" altLang="ko-KR" sz="1323" dirty="0">
                <a:latin typeface="+mn-ea"/>
                <a:ea typeface="+mn-ea"/>
              </a:rPr>
              <a:t>RF output power</a:t>
            </a:r>
            <a:r>
              <a:rPr lang="ko-KR" altLang="en-US" sz="1323" dirty="0">
                <a:latin typeface="+mn-ea"/>
                <a:ea typeface="+mn-ea"/>
              </a:rPr>
              <a:t>가 </a:t>
            </a:r>
            <a:r>
              <a:rPr lang="en-US" altLang="ko-KR" sz="1323" dirty="0">
                <a:latin typeface="+mn-ea"/>
                <a:ea typeface="+mn-ea"/>
              </a:rPr>
              <a:t>1W</a:t>
            </a:r>
            <a:r>
              <a:rPr lang="ko-KR" altLang="en-US" sz="1323" dirty="0">
                <a:latin typeface="+mn-ea"/>
                <a:ea typeface="+mn-ea"/>
              </a:rPr>
              <a:t>를</a:t>
            </a:r>
            <a:endParaRPr lang="en-US" altLang="ko-KR" sz="1323" dirty="0">
              <a:latin typeface="+mn-ea"/>
              <a:ea typeface="+mn-ea"/>
            </a:endParaRPr>
          </a:p>
          <a:p>
            <a:r>
              <a:rPr lang="ko-KR" altLang="en-US" sz="1323" dirty="0">
                <a:latin typeface="+mn-ea"/>
                <a:ea typeface="+mn-ea"/>
              </a:rPr>
              <a:t>초과하는 경우 </a:t>
            </a:r>
            <a:r>
              <a:rPr lang="en-US" altLang="ko-KR" sz="1323" dirty="0">
                <a:latin typeface="+mn-ea"/>
                <a:ea typeface="+mn-ea"/>
              </a:rPr>
              <a:t>1w </a:t>
            </a:r>
            <a:r>
              <a:rPr lang="ko-KR" altLang="en-US" sz="1323" dirty="0">
                <a:latin typeface="+mn-ea"/>
                <a:ea typeface="+mn-ea"/>
              </a:rPr>
              <a:t>이하로</a:t>
            </a:r>
            <a:endParaRPr lang="en-US" altLang="ko-KR" sz="1323" dirty="0">
              <a:latin typeface="+mn-ea"/>
              <a:ea typeface="+mn-ea"/>
            </a:endParaRPr>
          </a:p>
          <a:p>
            <a:r>
              <a:rPr lang="ko-KR" altLang="en-US" sz="1323" dirty="0">
                <a:latin typeface="+mn-ea"/>
                <a:ea typeface="+mn-ea"/>
              </a:rPr>
              <a:t>출력 조정되도록 요구함</a:t>
            </a:r>
            <a:endParaRPr lang="en-US" altLang="ko-KR" sz="1323" dirty="0">
              <a:latin typeface="+mn-ea"/>
              <a:ea typeface="+mn-ea"/>
            </a:endParaRPr>
          </a:p>
          <a:p>
            <a:endParaRPr lang="en-US" altLang="ko-KR" sz="1323" dirty="0">
              <a:latin typeface="+mn-ea"/>
              <a:ea typeface="+mn-ea"/>
            </a:endParaRPr>
          </a:p>
          <a:p>
            <a:r>
              <a:rPr lang="en-US" altLang="ko-KR" sz="1323" dirty="0">
                <a:latin typeface="+mn-ea"/>
                <a:ea typeface="+mn-ea"/>
              </a:rPr>
              <a:t>Ch.16</a:t>
            </a:r>
            <a:r>
              <a:rPr lang="ko-KR" altLang="en-US" sz="1323" dirty="0">
                <a:latin typeface="+mn-ea"/>
                <a:ea typeface="+mn-ea"/>
              </a:rPr>
              <a:t>외 적어도 </a:t>
            </a:r>
            <a:r>
              <a:rPr lang="en-US" altLang="ko-KR" sz="1323" dirty="0">
                <a:latin typeface="+mn-ea"/>
                <a:ea typeface="+mn-ea"/>
              </a:rPr>
              <a:t>1</a:t>
            </a:r>
            <a:r>
              <a:rPr lang="ko-KR" altLang="en-US" sz="1323" dirty="0">
                <a:latin typeface="+mn-ea"/>
                <a:ea typeface="+mn-ea"/>
              </a:rPr>
              <a:t>개의 채널</a:t>
            </a:r>
            <a:r>
              <a:rPr lang="en-US" altLang="ko-KR" sz="1323" dirty="0">
                <a:latin typeface="+mn-ea"/>
                <a:ea typeface="+mn-ea"/>
              </a:rPr>
              <a:t>,</a:t>
            </a:r>
          </a:p>
          <a:p>
            <a:endParaRPr lang="en-US" altLang="ko-KR" sz="1323" dirty="0">
              <a:latin typeface="+mn-ea"/>
              <a:ea typeface="+mn-ea"/>
            </a:endParaRPr>
          </a:p>
          <a:p>
            <a:r>
              <a:rPr lang="en-US" altLang="ko-KR" sz="1323" b="1" dirty="0">
                <a:solidFill>
                  <a:srgbClr val="002060"/>
                </a:solidFill>
                <a:latin typeface="+mn-ea"/>
                <a:ea typeface="+mn-ea"/>
              </a:rPr>
              <a:t>TWOWAY VHF</a:t>
            </a:r>
            <a:r>
              <a:rPr lang="ko-KR" altLang="en-US" sz="1323" b="1" dirty="0">
                <a:solidFill>
                  <a:srgbClr val="002060"/>
                </a:solidFill>
                <a:latin typeface="+mn-ea"/>
                <a:ea typeface="+mn-ea"/>
              </a:rPr>
              <a:t>는 </a:t>
            </a:r>
            <a:r>
              <a:rPr lang="en-US" altLang="ko-KR" sz="1323" b="1" dirty="0">
                <a:solidFill>
                  <a:srgbClr val="002060"/>
                </a:solidFill>
                <a:latin typeface="+mn-ea"/>
                <a:ea typeface="+mn-ea"/>
              </a:rPr>
              <a:t>BATTERY</a:t>
            </a:r>
          </a:p>
          <a:p>
            <a:r>
              <a:rPr lang="ko-KR" altLang="en-US" sz="1323" b="1" dirty="0">
                <a:solidFill>
                  <a:srgbClr val="002060"/>
                </a:solidFill>
                <a:latin typeface="+mn-ea"/>
                <a:ea typeface="+mn-ea"/>
              </a:rPr>
              <a:t>유효기간과 관련 개정추진 예정이고</a:t>
            </a:r>
            <a:endParaRPr lang="en-US" altLang="ko-KR" sz="1323" b="1" dirty="0">
              <a:solidFill>
                <a:srgbClr val="002060"/>
              </a:solidFill>
              <a:latin typeface="+mn-ea"/>
              <a:ea typeface="+mn-ea"/>
            </a:endParaRPr>
          </a:p>
          <a:p>
            <a:r>
              <a:rPr lang="en-US" altLang="ko-KR" sz="1323" b="1" dirty="0">
                <a:solidFill>
                  <a:srgbClr val="002060"/>
                </a:solidFill>
                <a:latin typeface="+mn-ea"/>
                <a:ea typeface="+mn-ea"/>
              </a:rPr>
              <a:t>EPIRB</a:t>
            </a:r>
            <a:r>
              <a:rPr lang="ko-KR" altLang="en-US" sz="1323" b="1" dirty="0">
                <a:solidFill>
                  <a:srgbClr val="002060"/>
                </a:solidFill>
                <a:latin typeface="+mn-ea"/>
                <a:ea typeface="+mn-ea"/>
              </a:rPr>
              <a:t>나 </a:t>
            </a:r>
            <a:r>
              <a:rPr lang="en-US" altLang="ko-KR" sz="1323" b="1" dirty="0">
                <a:solidFill>
                  <a:srgbClr val="002060"/>
                </a:solidFill>
                <a:latin typeface="+mn-ea"/>
                <a:ea typeface="+mn-ea"/>
              </a:rPr>
              <a:t>SART</a:t>
            </a:r>
            <a:r>
              <a:rPr lang="ko-KR" altLang="en-US" sz="1323" b="1" dirty="0">
                <a:solidFill>
                  <a:srgbClr val="002060"/>
                </a:solidFill>
                <a:latin typeface="+mn-ea"/>
                <a:ea typeface="+mn-ea"/>
              </a:rPr>
              <a:t>는 </a:t>
            </a:r>
            <a:r>
              <a:rPr lang="en-US" altLang="ko-KR" sz="1323" b="1" dirty="0">
                <a:solidFill>
                  <a:srgbClr val="002060"/>
                </a:solidFill>
                <a:latin typeface="+mn-ea"/>
                <a:ea typeface="+mn-ea"/>
              </a:rPr>
              <a:t>IEC </a:t>
            </a:r>
            <a:r>
              <a:rPr lang="ko-KR" altLang="en-US" sz="1323" b="1" dirty="0">
                <a:solidFill>
                  <a:srgbClr val="002060"/>
                </a:solidFill>
                <a:latin typeface="+mn-ea"/>
                <a:ea typeface="+mn-ea"/>
              </a:rPr>
              <a:t>국제표준 또는 </a:t>
            </a:r>
            <a:endParaRPr lang="en-US" altLang="ko-KR" sz="1323" b="1" dirty="0">
              <a:solidFill>
                <a:srgbClr val="002060"/>
              </a:solidFill>
              <a:latin typeface="+mn-ea"/>
              <a:ea typeface="+mn-ea"/>
            </a:endParaRPr>
          </a:p>
          <a:p>
            <a:r>
              <a:rPr lang="ko-KR" altLang="en-US" sz="1323" b="1" dirty="0">
                <a:solidFill>
                  <a:srgbClr val="002060"/>
                </a:solidFill>
                <a:latin typeface="+mn-ea"/>
                <a:ea typeface="+mn-ea"/>
              </a:rPr>
              <a:t>관련 기준에서 동 설비의 유효기간을</a:t>
            </a:r>
            <a:endParaRPr lang="en-US" altLang="ko-KR" sz="1323" b="1" dirty="0">
              <a:solidFill>
                <a:srgbClr val="002060"/>
              </a:solidFill>
              <a:latin typeface="+mn-ea"/>
              <a:ea typeface="+mn-ea"/>
            </a:endParaRPr>
          </a:p>
          <a:p>
            <a:r>
              <a:rPr lang="ko-KR" altLang="en-US" sz="1323" b="1" dirty="0">
                <a:solidFill>
                  <a:srgbClr val="002060"/>
                </a:solidFill>
                <a:latin typeface="+mn-ea"/>
                <a:ea typeface="+mn-ea"/>
              </a:rPr>
              <a:t>명시하기 때문에 동 설비에 대한 </a:t>
            </a:r>
            <a:r>
              <a:rPr lang="en-US" altLang="ko-KR" sz="1323" b="1" dirty="0">
                <a:solidFill>
                  <a:srgbClr val="002060"/>
                </a:solidFill>
                <a:latin typeface="+mn-ea"/>
                <a:ea typeface="+mn-ea"/>
              </a:rPr>
              <a:t/>
            </a:r>
            <a:br>
              <a:rPr lang="en-US" altLang="ko-KR" sz="1323" b="1" dirty="0">
                <a:solidFill>
                  <a:srgbClr val="002060"/>
                </a:solidFill>
                <a:latin typeface="+mn-ea"/>
                <a:ea typeface="+mn-ea"/>
              </a:rPr>
            </a:br>
            <a:r>
              <a:rPr lang="ko-KR" altLang="en-US" sz="1323" b="1" dirty="0">
                <a:solidFill>
                  <a:srgbClr val="002060"/>
                </a:solidFill>
                <a:latin typeface="+mn-ea"/>
                <a:ea typeface="+mn-ea"/>
              </a:rPr>
              <a:t>추가 작업은 불요함에 동의하였음</a:t>
            </a:r>
          </a:p>
        </p:txBody>
      </p:sp>
      <p:sp>
        <p:nvSpPr>
          <p:cNvPr id="6" name="TextBox 5"/>
          <p:cNvSpPr txBox="1"/>
          <p:nvPr/>
        </p:nvSpPr>
        <p:spPr>
          <a:xfrm>
            <a:off x="10971833" y="843121"/>
            <a:ext cx="2121093" cy="703078"/>
          </a:xfrm>
          <a:prstGeom prst="rect">
            <a:avLst/>
          </a:prstGeom>
          <a:noFill/>
        </p:spPr>
        <p:txBody>
          <a:bodyPr wrap="none" rtlCol="0">
            <a:spAutoFit/>
          </a:bodyPr>
          <a:lstStyle/>
          <a:p>
            <a:r>
              <a:rPr lang="ko-KR" altLang="en-US" sz="1323" dirty="0" err="1">
                <a:latin typeface="+mn-ea"/>
                <a:ea typeface="+mn-ea"/>
              </a:rPr>
              <a:t>스켈치</a:t>
            </a:r>
            <a:r>
              <a:rPr lang="en-US" altLang="ko-KR" sz="1323" dirty="0">
                <a:latin typeface="+mn-ea"/>
                <a:ea typeface="+mn-ea"/>
              </a:rPr>
              <a:t/>
            </a:r>
            <a:br>
              <a:rPr lang="en-US" altLang="ko-KR" sz="1323" dirty="0">
                <a:latin typeface="+mn-ea"/>
                <a:ea typeface="+mn-ea"/>
              </a:rPr>
            </a:br>
            <a:r>
              <a:rPr lang="en-US" altLang="ko-KR" sz="1323" dirty="0">
                <a:latin typeface="+mn-ea"/>
                <a:ea typeface="+mn-ea"/>
              </a:rPr>
              <a:t>FM</a:t>
            </a:r>
            <a:r>
              <a:rPr lang="ko-KR" altLang="en-US" sz="1323" dirty="0" err="1">
                <a:latin typeface="+mn-ea"/>
                <a:ea typeface="+mn-ea"/>
              </a:rPr>
              <a:t>수신시</a:t>
            </a:r>
            <a:r>
              <a:rPr lang="ko-KR" altLang="en-US" sz="1323" dirty="0">
                <a:latin typeface="+mn-ea"/>
                <a:ea typeface="+mn-ea"/>
              </a:rPr>
              <a:t> 신호가 </a:t>
            </a:r>
            <a:r>
              <a:rPr lang="ko-KR" altLang="en-US" sz="1323" dirty="0" err="1">
                <a:latin typeface="+mn-ea"/>
                <a:ea typeface="+mn-ea"/>
              </a:rPr>
              <a:t>없을때</a:t>
            </a:r>
            <a:endParaRPr lang="en-US" altLang="ko-KR" sz="1323" dirty="0">
              <a:latin typeface="+mn-ea"/>
              <a:ea typeface="+mn-ea"/>
            </a:endParaRPr>
          </a:p>
          <a:p>
            <a:r>
              <a:rPr lang="ko-KR" altLang="en-US" sz="1323" dirty="0">
                <a:latin typeface="+mn-ea"/>
                <a:ea typeface="+mn-ea"/>
              </a:rPr>
              <a:t>잡음을 지울 수 있는 장치</a:t>
            </a:r>
          </a:p>
        </p:txBody>
      </p:sp>
      <p:sp>
        <p:nvSpPr>
          <p:cNvPr id="7" name="TextBox 6"/>
          <p:cNvSpPr txBox="1"/>
          <p:nvPr/>
        </p:nvSpPr>
        <p:spPr>
          <a:xfrm>
            <a:off x="-2323819" y="1779500"/>
            <a:ext cx="1845840" cy="499496"/>
          </a:xfrm>
          <a:prstGeom prst="rect">
            <a:avLst/>
          </a:prstGeom>
          <a:noFill/>
        </p:spPr>
        <p:txBody>
          <a:bodyPr wrap="square" rtlCol="0">
            <a:spAutoFit/>
          </a:bodyPr>
          <a:lstStyle/>
          <a:p>
            <a:r>
              <a:rPr lang="en-US" altLang="ko-KR" sz="1323" dirty="0">
                <a:latin typeface="+mn-ea"/>
                <a:ea typeface="+mn-ea"/>
              </a:rPr>
              <a:t>Two-way vhf </a:t>
            </a:r>
            <a:r>
              <a:rPr lang="ko-KR" altLang="en-US" sz="1323" dirty="0">
                <a:latin typeface="+mn-ea"/>
                <a:ea typeface="+mn-ea"/>
              </a:rPr>
              <a:t>안테나 무지향성 안테나이다</a:t>
            </a:r>
          </a:p>
        </p:txBody>
      </p:sp>
      <p:sp>
        <p:nvSpPr>
          <p:cNvPr id="8" name="직사각형 7"/>
          <p:cNvSpPr/>
          <p:nvPr/>
        </p:nvSpPr>
        <p:spPr>
          <a:xfrm>
            <a:off x="-2580805" y="2424242"/>
            <a:ext cx="2359813" cy="3349635"/>
          </a:xfrm>
          <a:prstGeom prst="rect">
            <a:avLst/>
          </a:prstGeom>
          <a:ln>
            <a:solidFill>
              <a:schemeClr val="accent1"/>
            </a:solidFill>
          </a:ln>
        </p:spPr>
        <p:txBody>
          <a:bodyPr wrap="square">
            <a:spAutoFit/>
          </a:bodyPr>
          <a:lstStyle/>
          <a:p>
            <a:r>
              <a:rPr lang="en-US" altLang="ko-KR" sz="1323" dirty="0">
                <a:latin typeface="+mn-ea"/>
                <a:ea typeface="+mn-ea"/>
              </a:rPr>
              <a:t>H/Confidence</a:t>
            </a:r>
            <a:r>
              <a:rPr lang="ko-KR" altLang="ko-KR" sz="1323" dirty="0">
                <a:latin typeface="+mn-ea"/>
                <a:ea typeface="+mn-ea"/>
              </a:rPr>
              <a:t>호</a:t>
            </a:r>
            <a:r>
              <a:rPr lang="en-US" altLang="ko-KR" sz="1323" dirty="0">
                <a:latin typeface="+mn-ea"/>
                <a:ea typeface="+mn-ea"/>
              </a:rPr>
              <a:t> 2018.07.05</a:t>
            </a:r>
            <a:r>
              <a:rPr lang="ko-KR" altLang="ko-KR" sz="1323" dirty="0">
                <a:latin typeface="+mn-ea"/>
                <a:ea typeface="+mn-ea"/>
              </a:rPr>
              <a:t>일 내부심사</a:t>
            </a:r>
            <a:r>
              <a:rPr lang="en-US" altLang="ko-KR" sz="1323" dirty="0">
                <a:latin typeface="+mn-ea"/>
                <a:ea typeface="+mn-ea"/>
              </a:rPr>
              <a:t> Two Way VHF</a:t>
            </a:r>
            <a:r>
              <a:rPr lang="ko-KR" altLang="ko-KR" sz="1323" dirty="0">
                <a:latin typeface="+mn-ea"/>
                <a:ea typeface="+mn-ea"/>
              </a:rPr>
              <a:t>의 현 사용중인</a:t>
            </a:r>
            <a:r>
              <a:rPr lang="en-US" altLang="ko-KR" sz="1323" dirty="0">
                <a:latin typeface="+mn-ea"/>
                <a:ea typeface="+mn-ea"/>
              </a:rPr>
              <a:t> Battery</a:t>
            </a:r>
            <a:r>
              <a:rPr lang="ko-KR" altLang="ko-KR" sz="1323" dirty="0">
                <a:latin typeface="+mn-ea"/>
                <a:ea typeface="+mn-ea"/>
              </a:rPr>
              <a:t>가</a:t>
            </a:r>
            <a:r>
              <a:rPr lang="en-US" altLang="ko-KR" sz="1323" dirty="0">
                <a:latin typeface="+mn-ea"/>
                <a:ea typeface="+mn-ea"/>
              </a:rPr>
              <a:t> 2009</a:t>
            </a:r>
            <a:r>
              <a:rPr lang="ko-KR" altLang="ko-KR" sz="1323" dirty="0">
                <a:latin typeface="+mn-ea"/>
                <a:ea typeface="+mn-ea"/>
              </a:rPr>
              <a:t>년에 </a:t>
            </a:r>
            <a:r>
              <a:rPr lang="en-US" altLang="ko-KR" sz="1323" dirty="0">
                <a:latin typeface="+mn-ea"/>
                <a:ea typeface="+mn-ea"/>
              </a:rPr>
              <a:t> </a:t>
            </a:r>
            <a:r>
              <a:rPr lang="ko-KR" altLang="ko-KR" sz="1323" dirty="0">
                <a:latin typeface="+mn-ea"/>
                <a:ea typeface="+mn-ea"/>
              </a:rPr>
              <a:t>제작되어 약</a:t>
            </a:r>
            <a:r>
              <a:rPr lang="en-US" altLang="ko-KR" sz="1323" dirty="0">
                <a:latin typeface="+mn-ea"/>
                <a:ea typeface="+mn-ea"/>
              </a:rPr>
              <a:t> 10</a:t>
            </a:r>
            <a:r>
              <a:rPr lang="ko-KR" altLang="ko-KR" sz="1323" dirty="0">
                <a:latin typeface="+mn-ea"/>
                <a:ea typeface="+mn-ea"/>
              </a:rPr>
              <a:t>년을 넘게 사용 중임</a:t>
            </a:r>
            <a:r>
              <a:rPr lang="en-US" altLang="ko-KR" sz="1323" dirty="0">
                <a:latin typeface="+mn-ea"/>
                <a:ea typeface="+mn-ea"/>
              </a:rPr>
              <a:t>. </a:t>
            </a:r>
          </a:p>
          <a:p>
            <a:r>
              <a:rPr lang="en-US" altLang="ko-KR" sz="1323" b="1" dirty="0">
                <a:latin typeface="+mn-ea"/>
                <a:ea typeface="+mn-ea"/>
              </a:rPr>
              <a:t>30</a:t>
            </a:r>
            <a:r>
              <a:rPr lang="ko-KR" altLang="ko-KR" sz="1323" b="1" dirty="0" err="1">
                <a:latin typeface="+mn-ea"/>
                <a:ea typeface="+mn-ea"/>
              </a:rPr>
              <a:t>분이상</a:t>
            </a:r>
            <a:r>
              <a:rPr lang="ko-KR" altLang="ko-KR" sz="1323" b="1" dirty="0">
                <a:latin typeface="+mn-ea"/>
                <a:ea typeface="+mn-ea"/>
              </a:rPr>
              <a:t> </a:t>
            </a:r>
            <a:r>
              <a:rPr lang="ko-KR" altLang="ko-KR" sz="1323" dirty="0">
                <a:latin typeface="+mn-ea"/>
                <a:ea typeface="+mn-ea"/>
              </a:rPr>
              <a:t>사용 가능해야 하므로 주기적으로 상태 </a:t>
            </a:r>
            <a:r>
              <a:rPr lang="ko-KR" altLang="ko-KR" sz="1323" dirty="0" err="1">
                <a:latin typeface="+mn-ea"/>
                <a:ea typeface="+mn-ea"/>
              </a:rPr>
              <a:t>확인요</a:t>
            </a:r>
            <a:endParaRPr lang="en-US" altLang="ko-KR" sz="1323" dirty="0">
              <a:latin typeface="+mn-ea"/>
              <a:ea typeface="+mn-ea"/>
            </a:endParaRPr>
          </a:p>
          <a:p>
            <a:endParaRPr lang="en-US" altLang="ko-KR" sz="1323" dirty="0">
              <a:latin typeface="+mn-ea"/>
              <a:ea typeface="+mn-ea"/>
            </a:endParaRPr>
          </a:p>
          <a:p>
            <a:r>
              <a:rPr lang="ko-KR" altLang="en-US" sz="1323" dirty="0">
                <a:latin typeface="+mn-ea"/>
                <a:ea typeface="+mn-ea"/>
              </a:rPr>
              <a:t>여기서 </a:t>
            </a:r>
            <a:r>
              <a:rPr lang="en-US" altLang="ko-KR" sz="1323" dirty="0">
                <a:latin typeface="+mn-ea"/>
                <a:ea typeface="+mn-ea"/>
              </a:rPr>
              <a:t>30</a:t>
            </a:r>
            <a:r>
              <a:rPr lang="ko-KR" altLang="en-US" sz="1323" dirty="0">
                <a:latin typeface="+mn-ea"/>
                <a:ea typeface="+mn-ea"/>
              </a:rPr>
              <a:t>분 이라는 규정은 별도 없다 그리고  </a:t>
            </a:r>
            <a:r>
              <a:rPr lang="en-US" altLang="ko-KR" sz="1323" dirty="0">
                <a:latin typeface="+mn-ea"/>
                <a:ea typeface="+mn-ea"/>
              </a:rPr>
              <a:t>rechargeable</a:t>
            </a:r>
          </a:p>
          <a:p>
            <a:r>
              <a:rPr lang="en-US" altLang="ko-KR" sz="1323" dirty="0">
                <a:latin typeface="+mn-ea"/>
                <a:ea typeface="+mn-ea"/>
              </a:rPr>
              <a:t>Battery</a:t>
            </a:r>
            <a:r>
              <a:rPr lang="ko-KR" altLang="en-US" sz="1323" dirty="0">
                <a:latin typeface="+mn-ea"/>
                <a:ea typeface="+mn-ea"/>
              </a:rPr>
              <a:t>의</a:t>
            </a:r>
            <a:r>
              <a:rPr lang="en-US" altLang="ko-KR" sz="1323" dirty="0">
                <a:latin typeface="+mn-ea"/>
                <a:ea typeface="+mn-ea"/>
              </a:rPr>
              <a:t> </a:t>
            </a:r>
            <a:r>
              <a:rPr lang="ko-KR" altLang="en-US" sz="1323" dirty="0">
                <a:latin typeface="+mn-ea"/>
                <a:ea typeface="+mn-ea"/>
              </a:rPr>
              <a:t>수명은 약 </a:t>
            </a:r>
            <a:r>
              <a:rPr lang="en-US" altLang="ko-KR" sz="1323" dirty="0">
                <a:latin typeface="+mn-ea"/>
                <a:ea typeface="+mn-ea"/>
              </a:rPr>
              <a:t>3</a:t>
            </a:r>
            <a:r>
              <a:rPr lang="ko-KR" altLang="en-US" sz="1323" dirty="0">
                <a:latin typeface="+mn-ea"/>
                <a:ea typeface="+mn-ea"/>
              </a:rPr>
              <a:t>년 정도이다</a:t>
            </a:r>
            <a:r>
              <a:rPr lang="en-US" altLang="ko-KR" sz="1323" dirty="0">
                <a:latin typeface="+mn-ea"/>
                <a:ea typeface="+mn-ea"/>
              </a:rPr>
              <a:t> </a:t>
            </a:r>
            <a:r>
              <a:rPr lang="ko-KR" altLang="en-US" sz="1323" dirty="0">
                <a:latin typeface="+mn-ea"/>
                <a:ea typeface="+mn-ea"/>
              </a:rPr>
              <a:t> </a:t>
            </a:r>
            <a:endParaRPr lang="en-US" altLang="ko-KR" sz="1323" dirty="0" smtClean="0">
              <a:latin typeface="+mn-ea"/>
              <a:ea typeface="+mn-ea"/>
            </a:endParaRPr>
          </a:p>
          <a:p>
            <a:endParaRPr lang="en-US" altLang="ko-KR" sz="1323" dirty="0">
              <a:latin typeface="+mn-ea"/>
              <a:ea typeface="+mn-ea"/>
            </a:endParaRPr>
          </a:p>
          <a:p>
            <a:r>
              <a:rPr lang="en-US" altLang="ko-KR" sz="1323" dirty="0" smtClean="0">
                <a:latin typeface="+mn-ea"/>
                <a:ea typeface="+mn-ea"/>
              </a:rPr>
              <a:t>Radio log: 3</a:t>
            </a:r>
            <a:r>
              <a:rPr lang="ko-KR" altLang="en-US" sz="1323" dirty="0" smtClean="0">
                <a:latin typeface="+mn-ea"/>
                <a:ea typeface="+mn-ea"/>
              </a:rPr>
              <a:t>면</a:t>
            </a:r>
            <a:r>
              <a:rPr lang="en-US" altLang="ko-KR" sz="1323" dirty="0" smtClean="0">
                <a:latin typeface="+mn-ea"/>
                <a:ea typeface="+mn-ea"/>
              </a:rPr>
              <a:t> </a:t>
            </a:r>
            <a:endParaRPr lang="ko-KR" altLang="en-US" sz="1323" dirty="0">
              <a:latin typeface="+mn-ea"/>
              <a:ea typeface="+mn-ea"/>
            </a:endParaRPr>
          </a:p>
        </p:txBody>
      </p:sp>
      <p:sp>
        <p:nvSpPr>
          <p:cNvPr id="11" name="직사각형 10"/>
          <p:cNvSpPr/>
          <p:nvPr/>
        </p:nvSpPr>
        <p:spPr>
          <a:xfrm>
            <a:off x="0" y="0"/>
            <a:ext cx="4671472"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2</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PSC / Major Inspection</a:t>
            </a: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15</a:t>
            </a:fld>
            <a:endParaRPr lang="ko-KR" altLang="en-US"/>
          </a:p>
        </p:txBody>
      </p:sp>
    </p:spTree>
    <p:extLst>
      <p:ext uri="{BB962C8B-B14F-4D97-AF65-F5344CB8AC3E}">
        <p14:creationId xmlns:p14="http://schemas.microsoft.com/office/powerpoint/2010/main" val="498579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522164" y="947790"/>
          <a:ext cx="9594758" cy="2664091"/>
        </p:xfrm>
        <a:graphic>
          <a:graphicData uri="http://schemas.openxmlformats.org/drawingml/2006/table">
            <a:tbl>
              <a:tblPr firstRow="1" bandRow="1">
                <a:tableStyleId>{5C22544A-7EE6-4342-B048-85BDC9FD1C3A}</a:tableStyleId>
              </a:tblPr>
              <a:tblGrid>
                <a:gridCol w="537035">
                  <a:extLst>
                    <a:ext uri="{9D8B030D-6E8A-4147-A177-3AD203B41FA5}">
                      <a16:colId xmlns:a16="http://schemas.microsoft.com/office/drawing/2014/main" val="20000"/>
                    </a:ext>
                  </a:extLst>
                </a:gridCol>
                <a:gridCol w="9057723">
                  <a:extLst>
                    <a:ext uri="{9D8B030D-6E8A-4147-A177-3AD203B41FA5}">
                      <a16:colId xmlns:a16="http://schemas.microsoft.com/office/drawing/2014/main" val="20002"/>
                    </a:ext>
                  </a:extLst>
                </a:gridCol>
              </a:tblGrid>
              <a:tr h="542219">
                <a:tc gridSpan="2">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2000" dirty="0" smtClean="0">
                          <a:solidFill>
                            <a:srgbClr val="000066"/>
                          </a:solidFill>
                          <a:latin typeface="+mn-ea"/>
                          <a:ea typeface="+mn-ea"/>
                        </a:rPr>
                        <a:t>점검</a:t>
                      </a:r>
                      <a:r>
                        <a:rPr lang="en-US" altLang="ko-KR" sz="2000" dirty="0" smtClean="0">
                          <a:solidFill>
                            <a:srgbClr val="000066"/>
                          </a:solidFill>
                          <a:latin typeface="+mn-ea"/>
                          <a:ea typeface="+mn-ea"/>
                        </a:rPr>
                        <a:t> </a:t>
                      </a:r>
                      <a:r>
                        <a:rPr lang="ko-KR" altLang="en-US" sz="2000" dirty="0" smtClean="0">
                          <a:solidFill>
                            <a:srgbClr val="000066"/>
                          </a:solidFill>
                          <a:latin typeface="+mn-ea"/>
                          <a:ea typeface="+mn-ea"/>
                        </a:rPr>
                        <a:t>항목</a:t>
                      </a:r>
                      <a:endParaRPr lang="en-US" altLang="ko-KR" sz="2000" dirty="0" smtClean="0">
                        <a:solidFill>
                          <a:srgbClr val="000066"/>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558412">
                <a:tc>
                  <a:txBody>
                    <a:bodyPr/>
                    <a:lstStyle/>
                    <a:p>
                      <a:pPr latinLnBrk="1">
                        <a:buFont typeface="Wingdings" pitchFamily="2" charset="2"/>
                        <a:buNone/>
                      </a:pPr>
                      <a:r>
                        <a:rPr lang="en-US" altLang="ko-KR" sz="1400" b="1" dirty="0" smtClean="0">
                          <a:latin typeface="+mn-ea"/>
                          <a:ea typeface="+mn-ea"/>
                        </a:rPr>
                        <a:t> 10)</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solidFill>
                            <a:srgbClr val="FF0000"/>
                          </a:solidFill>
                          <a:latin typeface="+mn-ea"/>
                          <a:ea typeface="+mn-ea"/>
                        </a:rPr>
                        <a:t>[A] </a:t>
                      </a:r>
                      <a:r>
                        <a:rPr lang="ko-KR" altLang="en-US" sz="1400" b="1" dirty="0" smtClean="0">
                          <a:latin typeface="+mn-ea"/>
                          <a:ea typeface="+mn-ea"/>
                        </a:rPr>
                        <a:t>선박은 매년 육상정비업체로부터 받은 기기 점검 결과</a:t>
                      </a:r>
                      <a:r>
                        <a:rPr lang="en-US" altLang="ko-KR" sz="1400" b="1" dirty="0" smtClean="0">
                          <a:latin typeface="+mn-ea"/>
                          <a:ea typeface="+mn-ea"/>
                        </a:rPr>
                        <a:t>, </a:t>
                      </a:r>
                      <a:r>
                        <a:rPr lang="ko-KR" altLang="en-US" sz="1400" b="1" dirty="0" err="1" smtClean="0">
                          <a:latin typeface="+mn-ea"/>
                          <a:ea typeface="+mn-ea"/>
                        </a:rPr>
                        <a:t>점검자</a:t>
                      </a:r>
                      <a:r>
                        <a:rPr lang="en-US" altLang="ko-KR" sz="1400" b="1" dirty="0" smtClean="0">
                          <a:latin typeface="+mn-ea"/>
                          <a:ea typeface="+mn-ea"/>
                        </a:rPr>
                        <a:t>, </a:t>
                      </a:r>
                      <a:r>
                        <a:rPr lang="ko-KR" altLang="en-US" sz="1400" b="1" dirty="0" err="1" smtClean="0">
                          <a:latin typeface="+mn-ea"/>
                          <a:ea typeface="+mn-ea"/>
                        </a:rPr>
                        <a:t>업체명을</a:t>
                      </a:r>
                      <a:r>
                        <a:rPr lang="ko-KR" altLang="en-US" sz="1400" b="1" dirty="0" smtClean="0">
                          <a:latin typeface="+mn-ea"/>
                          <a:ea typeface="+mn-ea"/>
                        </a:rPr>
                        <a:t> 반드시 </a:t>
                      </a:r>
                      <a:r>
                        <a:rPr lang="en-US" altLang="ko-KR" sz="1400" b="1" dirty="0" smtClean="0">
                          <a:latin typeface="+mn-ea"/>
                          <a:ea typeface="+mn-ea"/>
                        </a:rPr>
                        <a:t>Radio log</a:t>
                      </a:r>
                      <a:r>
                        <a:rPr lang="ko-KR" altLang="en-US" sz="1400" b="1" dirty="0" smtClean="0">
                          <a:latin typeface="+mn-ea"/>
                          <a:ea typeface="+mn-ea"/>
                        </a:rPr>
                        <a:t>에 기록하고 </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r>
                        <a:rPr lang="ko-KR" altLang="en-US" sz="1400" b="1" dirty="0" smtClean="0">
                          <a:latin typeface="+mn-ea"/>
                          <a:ea typeface="+mn-ea"/>
                        </a:rPr>
                        <a:t>관련 서류 보관</a:t>
                      </a:r>
                      <a:r>
                        <a:rPr lang="en-US" altLang="ko-KR" sz="1400" b="1" dirty="0" smtClean="0">
                          <a:latin typeface="+mn-ea"/>
                          <a:ea typeface="+mn-ea"/>
                        </a:rPr>
                        <a:t/>
                      </a:r>
                      <a:br>
                        <a:rPr lang="en-US" altLang="ko-KR" sz="1400" b="1" dirty="0" smtClean="0">
                          <a:latin typeface="+mn-ea"/>
                          <a:ea typeface="+mn-ea"/>
                        </a:rPr>
                      </a:br>
                      <a:r>
                        <a:rPr lang="en-US" altLang="ko-KR" sz="1400" b="1" dirty="0" smtClean="0">
                          <a:latin typeface="+mn-ea"/>
                          <a:ea typeface="+mn-ea"/>
                        </a:rPr>
                        <a:t>     </a:t>
                      </a:r>
                      <a:br>
                        <a:rPr lang="en-US" altLang="ko-KR" sz="1400" b="1" dirty="0" smtClean="0">
                          <a:latin typeface="+mn-ea"/>
                          <a:ea typeface="+mn-ea"/>
                        </a:rPr>
                      </a:br>
                      <a:r>
                        <a:rPr lang="en-US" altLang="ko-KR" sz="1400" b="1" dirty="0" smtClean="0">
                          <a:latin typeface="+mn-ea"/>
                          <a:ea typeface="+mn-ea"/>
                        </a:rPr>
                        <a:t>     (2</a:t>
                      </a:r>
                      <a:r>
                        <a:rPr lang="ko-KR" altLang="en-US" sz="1400" b="1" dirty="0" err="1" smtClean="0">
                          <a:latin typeface="+mn-ea"/>
                          <a:ea typeface="+mn-ea"/>
                        </a:rPr>
                        <a:t>항사는</a:t>
                      </a:r>
                      <a:r>
                        <a:rPr lang="ko-KR" altLang="en-US" sz="1400" b="1" dirty="0" smtClean="0">
                          <a:latin typeface="+mn-ea"/>
                          <a:ea typeface="+mn-ea"/>
                        </a:rPr>
                        <a:t> 육상정비업체가 어디인지 확인→ </a:t>
                      </a:r>
                      <a:r>
                        <a:rPr lang="en-US" altLang="ko-KR" sz="1400" b="1" dirty="0" smtClean="0">
                          <a:latin typeface="+mn-ea"/>
                          <a:ea typeface="+mn-ea"/>
                        </a:rPr>
                        <a:t>SBM (Shore Based Maintenance) Agreement)</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58412">
                <a:tc>
                  <a:txBody>
                    <a:bodyPr/>
                    <a:lstStyle/>
                    <a:p>
                      <a:pPr latinLnBrk="1">
                        <a:buFont typeface="Wingdings" pitchFamily="2" charset="2"/>
                        <a:buNone/>
                      </a:pPr>
                      <a:r>
                        <a:rPr lang="en-US" altLang="ko-KR" sz="1400" b="1" dirty="0" smtClean="0">
                          <a:latin typeface="+mn-ea"/>
                          <a:ea typeface="+mn-ea"/>
                        </a:rPr>
                        <a:t> 11)</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Radio Battery </a:t>
                      </a:r>
                      <a:r>
                        <a:rPr lang="ko-KR" altLang="en-US" sz="1400" b="1" dirty="0" smtClean="0">
                          <a:latin typeface="+mn-ea"/>
                          <a:ea typeface="+mn-ea"/>
                        </a:rPr>
                        <a:t>관리는 별도 설명한 </a:t>
                      </a:r>
                      <a:r>
                        <a:rPr lang="en-US" altLang="ko-KR" sz="1400" b="1" dirty="0" smtClean="0">
                          <a:latin typeface="+mn-ea"/>
                          <a:ea typeface="+mn-ea"/>
                        </a:rPr>
                        <a:t>“</a:t>
                      </a:r>
                      <a:r>
                        <a:rPr lang="ko-KR" altLang="en-US" sz="1400" b="1" dirty="0" err="1" smtClean="0">
                          <a:latin typeface="+mn-ea"/>
                          <a:ea typeface="+mn-ea"/>
                        </a:rPr>
                        <a:t>예비전원</a:t>
                      </a:r>
                      <a:r>
                        <a:rPr lang="en-US" altLang="ko-KR" sz="1400" b="1" dirty="0" smtClean="0">
                          <a:latin typeface="+mn-ea"/>
                          <a:ea typeface="+mn-ea"/>
                        </a:rPr>
                        <a:t>”</a:t>
                      </a:r>
                      <a:r>
                        <a:rPr lang="ko-KR" altLang="en-US" sz="1400" b="1" dirty="0" smtClean="0">
                          <a:latin typeface="+mn-ea"/>
                          <a:ea typeface="+mn-ea"/>
                        </a:rPr>
                        <a:t>을 참조할 것</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r>
                        <a:rPr lang="ko-KR" altLang="en-US" sz="1400" b="1" dirty="0" err="1" smtClean="0">
                          <a:latin typeface="+mn-ea"/>
                          <a:ea typeface="+mn-ea"/>
                        </a:rPr>
                        <a:t>부동충전</a:t>
                      </a:r>
                      <a:r>
                        <a:rPr lang="en-US" altLang="ko-KR" sz="1400" b="1" dirty="0" smtClean="0">
                          <a:latin typeface="+mn-ea"/>
                          <a:ea typeface="+mn-ea"/>
                        </a:rPr>
                        <a:t>(Float, Ordinary, Auto Charge)</a:t>
                      </a:r>
                      <a:r>
                        <a:rPr lang="ko-KR" altLang="en-US" sz="1400" b="1" dirty="0" smtClean="0">
                          <a:latin typeface="+mn-ea"/>
                          <a:ea typeface="+mn-ea"/>
                        </a:rPr>
                        <a:t> 이해할 것 </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DC on-load Test </a:t>
                      </a:r>
                      <a:r>
                        <a:rPr lang="ko-KR" altLang="en-US" sz="1400" b="1" dirty="0" smtClean="0">
                          <a:latin typeface="+mn-ea"/>
                          <a:ea typeface="+mn-ea"/>
                        </a:rPr>
                        <a:t>및 </a:t>
                      </a:r>
                      <a:r>
                        <a:rPr lang="en-US" altLang="ko-KR" sz="1400" b="1" dirty="0" smtClean="0">
                          <a:latin typeface="+mn-ea"/>
                          <a:ea typeface="+mn-ea"/>
                        </a:rPr>
                        <a:t>DC off-load Test </a:t>
                      </a:r>
                      <a:r>
                        <a:rPr lang="ko-KR" altLang="en-US" sz="1400" b="1" dirty="0" smtClean="0">
                          <a:latin typeface="+mn-ea"/>
                          <a:ea typeface="+mn-ea"/>
                        </a:rPr>
                        <a:t>이해할 것</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 </a:t>
                      </a:r>
                      <a:r>
                        <a:rPr lang="ko-KR" altLang="en-US" sz="1400" b="1" dirty="0" smtClean="0">
                          <a:latin typeface="+mn-ea"/>
                          <a:ea typeface="+mn-ea"/>
                        </a:rPr>
                        <a:t>예비전원관련 </a:t>
                      </a:r>
                      <a:r>
                        <a:rPr lang="en-US" altLang="ko-KR" sz="1400" b="1" dirty="0" smtClean="0">
                          <a:latin typeface="+mn-ea"/>
                          <a:ea typeface="+mn-ea"/>
                        </a:rPr>
                        <a:t>Radio Logbook </a:t>
                      </a:r>
                      <a:r>
                        <a:rPr lang="ko-KR" altLang="en-US" sz="1400" b="1" dirty="0" smtClean="0">
                          <a:latin typeface="+mn-ea"/>
                          <a:ea typeface="+mn-ea"/>
                        </a:rPr>
                        <a:t>기재하는 것 이해할 것</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7146489"/>
                  </a:ext>
                </a:extLst>
              </a:tr>
            </a:tbl>
          </a:graphicData>
        </a:graphic>
      </p:graphicFrame>
      <p:graphicFrame>
        <p:nvGraphicFramePr>
          <p:cNvPr id="6" name="표 5"/>
          <p:cNvGraphicFramePr>
            <a:graphicFrameLocks noGrp="1"/>
          </p:cNvGraphicFramePr>
          <p:nvPr>
            <p:extLst/>
          </p:nvPr>
        </p:nvGraphicFramePr>
        <p:xfrm>
          <a:off x="522164" y="5245046"/>
          <a:ext cx="9594758" cy="1359872"/>
        </p:xfrm>
        <a:graphic>
          <a:graphicData uri="http://schemas.openxmlformats.org/drawingml/2006/table">
            <a:tbl>
              <a:tblPr firstRow="1" bandRow="1">
                <a:tableStyleId>{5C22544A-7EE6-4342-B048-85BDC9FD1C3A}</a:tableStyleId>
              </a:tblPr>
              <a:tblGrid>
                <a:gridCol w="537035">
                  <a:extLst>
                    <a:ext uri="{9D8B030D-6E8A-4147-A177-3AD203B41FA5}">
                      <a16:colId xmlns:a16="http://schemas.microsoft.com/office/drawing/2014/main" val="20000"/>
                    </a:ext>
                  </a:extLst>
                </a:gridCol>
                <a:gridCol w="9057723">
                  <a:extLst>
                    <a:ext uri="{9D8B030D-6E8A-4147-A177-3AD203B41FA5}">
                      <a16:colId xmlns:a16="http://schemas.microsoft.com/office/drawing/2014/main" val="20002"/>
                    </a:ext>
                  </a:extLst>
                </a:gridCol>
              </a:tblGrid>
              <a:tr h="403267">
                <a:tc gridSpan="2">
                  <a:txBody>
                    <a:bodyPr/>
                    <a:lstStyle/>
                    <a:p>
                      <a:pPr latinLnBrk="1"/>
                      <a:r>
                        <a:rPr lang="ko-KR" altLang="en-US" sz="2000" dirty="0" smtClean="0">
                          <a:solidFill>
                            <a:schemeClr val="tx1"/>
                          </a:solidFill>
                          <a:latin typeface="+mn-ea"/>
                          <a:ea typeface="+mn-ea"/>
                        </a:rPr>
                        <a:t>항해기기</a:t>
                      </a: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537690">
                <a:tc>
                  <a:txBody>
                    <a:bodyPr/>
                    <a:lstStyle/>
                    <a:p>
                      <a:pPr algn="r"/>
                      <a:r>
                        <a:rPr lang="en-US" altLang="ko-KR" sz="1400" b="1" dirty="0" smtClean="0">
                          <a:latin typeface="+mn-ea"/>
                          <a:ea typeface="+mn-ea"/>
                        </a:rPr>
                        <a:t>1)</a:t>
                      </a:r>
                      <a:endParaRPr lang="ko-KR" altLang="en-US" sz="1400" b="1" dirty="0">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LRIT (Conformance Test Cert) : </a:t>
                      </a:r>
                      <a:r>
                        <a:rPr lang="ko-KR" altLang="en-US" sz="1400" b="1" dirty="0" smtClean="0">
                          <a:latin typeface="+mn-ea"/>
                          <a:ea typeface="+mn-ea"/>
                        </a:rPr>
                        <a:t>선박은 기국정부가 발행한 적합증서를 비치하여야 함</a:t>
                      </a: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latin typeface="+mn-ea"/>
                          <a:ea typeface="+mn-ea"/>
                        </a:rPr>
                        <a:t>(</a:t>
                      </a:r>
                      <a:r>
                        <a:rPr lang="ko-KR" altLang="en-US" sz="1400" b="1" dirty="0" smtClean="0">
                          <a:latin typeface="+mn-ea"/>
                          <a:ea typeface="+mn-ea"/>
                        </a:rPr>
                        <a:t>통상 </a:t>
                      </a:r>
                      <a:r>
                        <a:rPr lang="en-US" altLang="ko-KR" sz="1400" b="1" dirty="0" smtClean="0">
                          <a:latin typeface="+mn-ea"/>
                          <a:ea typeface="+mn-ea"/>
                        </a:rPr>
                        <a:t>Inmarsat-C</a:t>
                      </a:r>
                      <a:r>
                        <a:rPr lang="ko-KR" altLang="en-US" sz="1400" b="1" dirty="0" smtClean="0">
                          <a:latin typeface="+mn-ea"/>
                          <a:ea typeface="+mn-ea"/>
                        </a:rPr>
                        <a:t>에 설치되어 있으며 통상 </a:t>
                      </a:r>
                      <a:r>
                        <a:rPr lang="en-US" altLang="ko-KR" sz="1400" b="1" dirty="0" smtClean="0">
                          <a:latin typeface="+mn-ea"/>
                          <a:ea typeface="+mn-ea"/>
                        </a:rPr>
                        <a:t>6</a:t>
                      </a:r>
                      <a:r>
                        <a:rPr lang="ko-KR" altLang="en-US" sz="1400" b="1" dirty="0" smtClean="0">
                          <a:latin typeface="+mn-ea"/>
                          <a:ea typeface="+mn-ea"/>
                        </a:rPr>
                        <a:t>시간마다 기국 정부로 자동으로 전송함</a:t>
                      </a:r>
                      <a:r>
                        <a:rPr lang="en-US" altLang="ko-KR" sz="1400" b="1" dirty="0" smtClean="0">
                          <a:latin typeface="+mn-ea"/>
                          <a:ea typeface="+mn-ea"/>
                        </a:rPr>
                        <a:t>)</a:t>
                      </a: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endParaRPr lang="en-US" altLang="ko-KR" sz="1400" b="1"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 typeface="Wingdings" pitchFamily="2" charset="2"/>
                        <a:buNone/>
                        <a:tabLst/>
                        <a:defRPr/>
                      </a:pPr>
                      <a:r>
                        <a:rPr lang="en-US" altLang="ko-KR" sz="1400" b="1" dirty="0" smtClean="0">
                          <a:solidFill>
                            <a:srgbClr val="0000FF"/>
                          </a:solidFill>
                          <a:latin typeface="+mn-ea"/>
                          <a:ea typeface="+mn-ea"/>
                        </a:rPr>
                        <a:t>Inmarsat-C</a:t>
                      </a:r>
                      <a:r>
                        <a:rPr lang="ko-KR" altLang="en-US" sz="1400" b="1" dirty="0" smtClean="0">
                          <a:solidFill>
                            <a:srgbClr val="0000FF"/>
                          </a:solidFill>
                          <a:latin typeface="+mn-ea"/>
                          <a:ea typeface="+mn-ea"/>
                        </a:rPr>
                        <a:t>의 </a:t>
                      </a:r>
                      <a:r>
                        <a:rPr lang="en-US" altLang="ko-KR" sz="1400" b="1" dirty="0" smtClean="0">
                          <a:solidFill>
                            <a:srgbClr val="0000FF"/>
                          </a:solidFill>
                          <a:latin typeface="+mn-ea"/>
                          <a:ea typeface="+mn-ea"/>
                        </a:rPr>
                        <a:t>DNID(Data Network ID)  </a:t>
                      </a:r>
                      <a:r>
                        <a:rPr lang="ko-KR" altLang="en-US" sz="1400" b="1" dirty="0" smtClean="0">
                          <a:solidFill>
                            <a:srgbClr val="0000FF"/>
                          </a:solidFill>
                          <a:latin typeface="+mn-ea"/>
                          <a:ea typeface="+mn-ea"/>
                        </a:rPr>
                        <a:t>설정과 관련 숙지할 것</a:t>
                      </a:r>
                      <a:endParaRPr lang="ko-KR" altLang="en-US" sz="1400" b="1" dirty="0">
                        <a:solidFill>
                          <a:srgbClr val="0000FF"/>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직사각형 7"/>
          <p:cNvSpPr/>
          <p:nvPr/>
        </p:nvSpPr>
        <p:spPr>
          <a:xfrm>
            <a:off x="10975591" y="756295"/>
            <a:ext cx="3096294" cy="906658"/>
          </a:xfrm>
          <a:prstGeom prst="rect">
            <a:avLst/>
          </a:prstGeom>
        </p:spPr>
        <p:txBody>
          <a:bodyPr wrap="square">
            <a:spAutoFit/>
          </a:bodyPr>
          <a:lstStyle/>
          <a:p>
            <a:pPr defTabSz="962176">
              <a:defRPr/>
            </a:pPr>
            <a:r>
              <a:rPr lang="en-US" altLang="ko-KR" sz="1323" b="1" dirty="0">
                <a:latin typeface="+mn-ea"/>
              </a:rPr>
              <a:t>AIS </a:t>
            </a:r>
            <a:r>
              <a:rPr lang="ko-KR" altLang="en-US" sz="1323" b="1" dirty="0" err="1">
                <a:latin typeface="+mn-ea"/>
              </a:rPr>
              <a:t>조작자는</a:t>
            </a:r>
            <a:r>
              <a:rPr lang="ko-KR" altLang="en-US" sz="1323" b="1" dirty="0">
                <a:latin typeface="+mn-ea"/>
              </a:rPr>
              <a:t> 관련정보를 화면에 표시할 수 있고</a:t>
            </a:r>
            <a:r>
              <a:rPr lang="en-US" altLang="ko-KR" sz="1323" b="1" dirty="0">
                <a:latin typeface="+mn-ea"/>
              </a:rPr>
              <a:t>, </a:t>
            </a:r>
            <a:r>
              <a:rPr lang="ko-KR" altLang="en-US" sz="1323" b="1" dirty="0">
                <a:latin typeface="+mn-ea"/>
              </a:rPr>
              <a:t>수신한 안전 관련 정보를 처리할 수 있으며</a:t>
            </a:r>
            <a:r>
              <a:rPr lang="en-US" altLang="ko-KR" sz="1323" b="1" dirty="0">
                <a:latin typeface="+mn-ea"/>
              </a:rPr>
              <a:t>, </a:t>
            </a:r>
            <a:br>
              <a:rPr lang="en-US" altLang="ko-KR" sz="1323" b="1" dirty="0">
                <a:latin typeface="+mn-ea"/>
              </a:rPr>
            </a:br>
            <a:r>
              <a:rPr lang="en-US" altLang="ko-KR" sz="1323" b="1" dirty="0">
                <a:latin typeface="+mn-ea"/>
              </a:rPr>
              <a:t>    </a:t>
            </a:r>
            <a:r>
              <a:rPr lang="ko-KR" altLang="en-US" sz="1323" b="1" dirty="0">
                <a:latin typeface="+mn-ea"/>
              </a:rPr>
              <a:t>그러한 정보를 발신할 수 있는가</a:t>
            </a:r>
            <a:r>
              <a:rPr lang="en-US" altLang="ko-KR" sz="1323" b="1" dirty="0">
                <a:latin typeface="+mn-ea"/>
              </a:rPr>
              <a:t>?</a:t>
            </a:r>
          </a:p>
        </p:txBody>
      </p:sp>
      <p:sp>
        <p:nvSpPr>
          <p:cNvPr id="11" name="직사각형 10"/>
          <p:cNvSpPr/>
          <p:nvPr/>
        </p:nvSpPr>
        <p:spPr>
          <a:xfrm>
            <a:off x="11012089" y="3782037"/>
            <a:ext cx="3214822" cy="2942472"/>
          </a:xfrm>
          <a:prstGeom prst="rect">
            <a:avLst/>
          </a:prstGeom>
        </p:spPr>
        <p:txBody>
          <a:bodyPr wrap="square">
            <a:spAutoFit/>
          </a:bodyPr>
          <a:lstStyle/>
          <a:p>
            <a:r>
              <a:rPr lang="en-US" altLang="ko-KR" sz="1323" dirty="0"/>
              <a:t>AIS</a:t>
            </a:r>
            <a:r>
              <a:rPr lang="ko-KR" altLang="ko-KR" sz="1323" dirty="0"/>
              <a:t>는 통상 국가 보안</a:t>
            </a:r>
            <a:r>
              <a:rPr lang="en-US" altLang="ko-KR" sz="1323" dirty="0"/>
              <a:t>(</a:t>
            </a:r>
            <a:r>
              <a:rPr lang="ko-KR" altLang="ko-KR" sz="1323" dirty="0"/>
              <a:t>함정</a:t>
            </a:r>
            <a:r>
              <a:rPr lang="en-US" altLang="ko-KR" sz="1323" dirty="0"/>
              <a:t>)</a:t>
            </a:r>
            <a:r>
              <a:rPr lang="ko-KR" altLang="ko-KR" sz="1323" dirty="0"/>
              <a:t>을 위하여 </a:t>
            </a:r>
            <a:endParaRPr lang="en-US" altLang="ko-KR" sz="1323" dirty="0"/>
          </a:p>
          <a:p>
            <a:r>
              <a:rPr lang="ko-KR" altLang="ko-KR" sz="1323" dirty="0"/>
              <a:t>또는 해적 활동 해역에서 전원을 차단하거나</a:t>
            </a:r>
            <a:r>
              <a:rPr lang="en-US" altLang="ko-KR" sz="1323" dirty="0"/>
              <a:t> Silent mode</a:t>
            </a:r>
            <a:r>
              <a:rPr lang="ko-KR" altLang="ko-KR" sz="1323" dirty="0"/>
              <a:t>에 둔다</a:t>
            </a:r>
            <a:endParaRPr lang="en-US" altLang="ko-KR" sz="1323" dirty="0"/>
          </a:p>
          <a:p>
            <a:r>
              <a:rPr lang="en-US" altLang="ko-KR" sz="1323" dirty="0"/>
              <a:t>(</a:t>
            </a:r>
            <a:r>
              <a:rPr lang="ko-KR" altLang="en-US" sz="1323" dirty="0"/>
              <a:t>또는 </a:t>
            </a:r>
            <a:r>
              <a:rPr lang="en-US" altLang="ko-KR" sz="1323" dirty="0"/>
              <a:t>RECEIVE MODE </a:t>
            </a:r>
            <a:r>
              <a:rPr lang="ko-KR" altLang="en-US" sz="1323" dirty="0"/>
              <a:t>수신모드</a:t>
            </a:r>
            <a:r>
              <a:rPr lang="en-US" altLang="ko-KR" sz="1323" dirty="0"/>
              <a:t>)</a:t>
            </a:r>
          </a:p>
          <a:p>
            <a:endParaRPr lang="en-US" altLang="ko-KR" sz="1323" dirty="0"/>
          </a:p>
          <a:p>
            <a:r>
              <a:rPr lang="en-US" altLang="ko-KR" sz="1323" b="1" dirty="0">
                <a:solidFill>
                  <a:srgbClr val="0000C4"/>
                </a:solidFill>
              </a:rPr>
              <a:t>BLUE FORCE</a:t>
            </a:r>
            <a:r>
              <a:rPr lang="ko-KR" altLang="en-US" sz="1323" dirty="0"/>
              <a:t>는 해군이 보안 및 경계임무</a:t>
            </a:r>
            <a:r>
              <a:rPr lang="en-US" altLang="ko-KR" sz="1323" dirty="0"/>
              <a:t/>
            </a:r>
            <a:br>
              <a:rPr lang="en-US" altLang="ko-KR" sz="1323" dirty="0"/>
            </a:br>
            <a:r>
              <a:rPr lang="ko-KR" altLang="en-US" sz="1323" dirty="0"/>
              <a:t>를 위해 암호화된 코드를 </a:t>
            </a:r>
            <a:r>
              <a:rPr lang="ko-KR" altLang="en-US" sz="1323" dirty="0" err="1"/>
              <a:t>사용하는것</a:t>
            </a:r>
            <a:r>
              <a:rPr lang="en-US" altLang="ko-KR" sz="1323" dirty="0"/>
              <a:t> </a:t>
            </a:r>
          </a:p>
          <a:p>
            <a:r>
              <a:rPr lang="ko-KR" altLang="en-US" sz="1323" dirty="0"/>
              <a:t>이 채널은 </a:t>
            </a:r>
            <a:r>
              <a:rPr lang="en-US" altLang="ko-KR" sz="1323" dirty="0"/>
              <a:t>87,88</a:t>
            </a:r>
            <a:r>
              <a:rPr lang="ko-KR" altLang="en-US" sz="1323" dirty="0"/>
              <a:t>이 아니라 </a:t>
            </a:r>
            <a:r>
              <a:rPr lang="en-US" altLang="ko-KR" sz="1323" dirty="0"/>
              <a:t>MURS(</a:t>
            </a:r>
            <a:r>
              <a:rPr lang="ko-KR" altLang="en-US" sz="1323" dirty="0"/>
              <a:t>다채널</a:t>
            </a:r>
            <a:endParaRPr lang="en-US" altLang="ko-KR" sz="1323" dirty="0"/>
          </a:p>
          <a:p>
            <a:r>
              <a:rPr lang="ko-KR" altLang="en-US" sz="1323" dirty="0"/>
              <a:t>무선기능</a:t>
            </a:r>
            <a:r>
              <a:rPr lang="en-US" altLang="ko-KR" sz="1323" dirty="0"/>
              <a:t>)</a:t>
            </a:r>
            <a:r>
              <a:rPr lang="ko-KR" altLang="en-US" sz="1323" dirty="0"/>
              <a:t>을 이용하여 암호화된 정보를</a:t>
            </a:r>
            <a:endParaRPr lang="en-US" altLang="ko-KR" sz="1323" dirty="0"/>
          </a:p>
          <a:p>
            <a:r>
              <a:rPr lang="ko-KR" altLang="en-US" sz="1323" dirty="0"/>
              <a:t>전송한다</a:t>
            </a:r>
            <a:r>
              <a:rPr lang="en-US" altLang="ko-KR" sz="1323" dirty="0"/>
              <a:t>. </a:t>
            </a:r>
            <a:r>
              <a:rPr lang="ko-KR" altLang="en-US" sz="1323" dirty="0"/>
              <a:t>그리고 동일 </a:t>
            </a:r>
            <a:r>
              <a:rPr lang="ko-KR" altLang="en-US" sz="1323" dirty="0" err="1"/>
              <a:t>블루포스를</a:t>
            </a:r>
            <a:r>
              <a:rPr lang="ko-KR" altLang="en-US" sz="1323" dirty="0"/>
              <a:t> </a:t>
            </a:r>
            <a:endParaRPr lang="en-US" altLang="ko-KR" sz="1323" dirty="0"/>
          </a:p>
          <a:p>
            <a:r>
              <a:rPr lang="ko-KR" altLang="en-US" sz="1323" dirty="0"/>
              <a:t>사용하는 수신기를 통해 수신 및 해독이 가능함</a:t>
            </a:r>
          </a:p>
        </p:txBody>
      </p:sp>
      <p:sp>
        <p:nvSpPr>
          <p:cNvPr id="13" name="TextBox 12"/>
          <p:cNvSpPr txBox="1"/>
          <p:nvPr/>
        </p:nvSpPr>
        <p:spPr>
          <a:xfrm>
            <a:off x="-3374726" y="1875220"/>
            <a:ext cx="2401619" cy="906658"/>
          </a:xfrm>
          <a:prstGeom prst="rect">
            <a:avLst/>
          </a:prstGeom>
          <a:noFill/>
        </p:spPr>
        <p:txBody>
          <a:bodyPr wrap="none" rtlCol="0">
            <a:spAutoFit/>
          </a:bodyPr>
          <a:lstStyle/>
          <a:p>
            <a:r>
              <a:rPr lang="ko-KR" altLang="en-US" sz="1323" dirty="0">
                <a:latin typeface="+mn-ea"/>
              </a:rPr>
              <a:t>현재 사용되어지지 않는 것을</a:t>
            </a:r>
            <a:endParaRPr lang="en-US" altLang="ko-KR" sz="1323" dirty="0">
              <a:latin typeface="+mn-ea"/>
            </a:endParaRPr>
          </a:p>
          <a:p>
            <a:r>
              <a:rPr lang="ko-KR" altLang="en-US" sz="1323" dirty="0">
                <a:latin typeface="+mn-ea"/>
              </a:rPr>
              <a:t>분류해서 보존해야 하고</a:t>
            </a:r>
            <a:endParaRPr lang="en-US" altLang="ko-KR" sz="1323" dirty="0">
              <a:latin typeface="+mn-ea"/>
            </a:endParaRPr>
          </a:p>
          <a:p>
            <a:r>
              <a:rPr lang="ko-KR" altLang="en-US" sz="1323" dirty="0">
                <a:latin typeface="+mn-ea"/>
              </a:rPr>
              <a:t>즉 과거의 문서는 보존하고</a:t>
            </a:r>
            <a:endParaRPr lang="en-US" altLang="ko-KR" sz="1323" dirty="0">
              <a:latin typeface="+mn-ea"/>
            </a:endParaRPr>
          </a:p>
          <a:p>
            <a:r>
              <a:rPr lang="ko-KR" altLang="en-US" sz="1323" dirty="0">
                <a:latin typeface="+mn-ea"/>
              </a:rPr>
              <a:t>현재 사용되는 것은 보관</a:t>
            </a:r>
          </a:p>
        </p:txBody>
      </p:sp>
      <p:sp>
        <p:nvSpPr>
          <p:cNvPr id="12" name="직사각형 11"/>
          <p:cNvSpPr/>
          <p:nvPr/>
        </p:nvSpPr>
        <p:spPr>
          <a:xfrm>
            <a:off x="0" y="0"/>
            <a:ext cx="4671472"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2</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PSC / Major Inspection</a:t>
            </a:r>
          </a:p>
        </p:txBody>
      </p:sp>
      <p:sp>
        <p:nvSpPr>
          <p:cNvPr id="2" name="TextBox 1"/>
          <p:cNvSpPr txBox="1"/>
          <p:nvPr/>
        </p:nvSpPr>
        <p:spPr>
          <a:xfrm>
            <a:off x="10992209" y="2135547"/>
            <a:ext cx="2294218" cy="523220"/>
          </a:xfrm>
          <a:prstGeom prst="rect">
            <a:avLst/>
          </a:prstGeom>
          <a:noFill/>
        </p:spPr>
        <p:txBody>
          <a:bodyPr wrap="none" rtlCol="0">
            <a:spAutoFit/>
          </a:bodyPr>
          <a:lstStyle/>
          <a:p>
            <a:r>
              <a:rPr lang="en-US" altLang="ko-KR" sz="1400" dirty="0" err="1" smtClean="0">
                <a:latin typeface="+mn-ea"/>
                <a:ea typeface="+mn-ea"/>
              </a:rPr>
              <a:t>Lrit</a:t>
            </a:r>
            <a:r>
              <a:rPr lang="ko-KR" altLang="en-US" sz="1400" dirty="0" smtClean="0">
                <a:latin typeface="+mn-ea"/>
                <a:ea typeface="+mn-ea"/>
              </a:rPr>
              <a:t>는 하루에 최소 </a:t>
            </a:r>
            <a:r>
              <a:rPr lang="en-US" altLang="ko-KR" sz="1400" dirty="0" smtClean="0">
                <a:latin typeface="+mn-ea"/>
                <a:ea typeface="+mn-ea"/>
              </a:rPr>
              <a:t>4</a:t>
            </a:r>
            <a:r>
              <a:rPr lang="ko-KR" altLang="en-US" sz="1400" dirty="0" smtClean="0">
                <a:latin typeface="+mn-ea"/>
                <a:ea typeface="+mn-ea"/>
              </a:rPr>
              <a:t>번은</a:t>
            </a:r>
            <a:endParaRPr lang="en-US" altLang="ko-KR" sz="1400" dirty="0" smtClean="0">
              <a:latin typeface="+mn-ea"/>
              <a:ea typeface="+mn-ea"/>
            </a:endParaRPr>
          </a:p>
          <a:p>
            <a:r>
              <a:rPr lang="ko-KR" altLang="en-US" sz="1400" dirty="0" smtClean="0">
                <a:latin typeface="+mn-ea"/>
                <a:ea typeface="+mn-ea"/>
              </a:rPr>
              <a:t>기국 </a:t>
            </a:r>
            <a:r>
              <a:rPr lang="en-US" altLang="ko-KR" sz="1400" dirty="0" err="1" smtClean="0">
                <a:latin typeface="+mn-ea"/>
                <a:ea typeface="+mn-ea"/>
              </a:rPr>
              <a:t>ndc</a:t>
            </a:r>
            <a:r>
              <a:rPr lang="ko-KR" altLang="en-US" sz="1400" dirty="0" smtClean="0">
                <a:latin typeface="+mn-ea"/>
                <a:ea typeface="+mn-ea"/>
              </a:rPr>
              <a:t>에 전송해야 한다</a:t>
            </a:r>
            <a:endParaRPr lang="ko-KR" altLang="en-US" sz="1400" dirty="0">
              <a:latin typeface="+mn-ea"/>
              <a:ea typeface="+mn-ea"/>
            </a:endParaRPr>
          </a:p>
        </p:txBody>
      </p:sp>
      <p:sp>
        <p:nvSpPr>
          <p:cNvPr id="3" name="직사각형 2"/>
          <p:cNvSpPr/>
          <p:nvPr/>
        </p:nvSpPr>
        <p:spPr>
          <a:xfrm>
            <a:off x="522164" y="3978532"/>
            <a:ext cx="9594758" cy="584775"/>
          </a:xfrm>
          <a:prstGeom prst="rect">
            <a:avLst/>
          </a:prstGeom>
          <a:ln>
            <a:solidFill>
              <a:schemeClr val="tx1"/>
            </a:solidFill>
          </a:ln>
        </p:spPr>
        <p:txBody>
          <a:bodyPr wrap="square">
            <a:spAutoFit/>
          </a:bodyPr>
          <a:lstStyle/>
          <a:p>
            <a:r>
              <a:rPr lang="ko-KR" altLang="en-US" sz="1600" b="1" dirty="0" err="1" smtClean="0">
                <a:latin typeface="+mn-ea"/>
                <a:ea typeface="+mn-ea"/>
              </a:rPr>
              <a:t>탱커선은</a:t>
            </a:r>
            <a:r>
              <a:rPr lang="ko-KR" altLang="en-US" sz="1600" b="1" dirty="0" smtClean="0">
                <a:latin typeface="+mn-ea"/>
                <a:ea typeface="+mn-ea"/>
              </a:rPr>
              <a:t> </a:t>
            </a:r>
            <a:r>
              <a:rPr lang="ko-KR" altLang="en-US" sz="1600" b="1" dirty="0" err="1">
                <a:latin typeface="+mn-ea"/>
                <a:ea typeface="+mn-ea"/>
              </a:rPr>
              <a:t>항내에서</a:t>
            </a:r>
            <a:r>
              <a:rPr lang="ko-KR" altLang="en-US" sz="1600" b="1" dirty="0">
                <a:latin typeface="+mn-ea"/>
                <a:ea typeface="+mn-ea"/>
              </a:rPr>
              <a:t> </a:t>
            </a:r>
            <a:r>
              <a:rPr lang="en-US" altLang="ko-KR" sz="1600" b="1" dirty="0">
                <a:latin typeface="+mn-ea"/>
                <a:ea typeface="+mn-ea"/>
              </a:rPr>
              <a:t>RADAR, MF/HF </a:t>
            </a:r>
            <a:r>
              <a:rPr lang="ko-KR" altLang="en-US" sz="1600" b="1" dirty="0" smtClean="0">
                <a:latin typeface="+mn-ea"/>
                <a:ea typeface="+mn-ea"/>
              </a:rPr>
              <a:t>수리 시 </a:t>
            </a:r>
            <a:r>
              <a:rPr lang="ko-KR" altLang="en-US" sz="1600" b="1" dirty="0">
                <a:latin typeface="+mn-ea"/>
                <a:ea typeface="+mn-ea"/>
              </a:rPr>
              <a:t>관계당국의 허가를 받아야 한다</a:t>
            </a:r>
            <a:endParaRPr lang="en-US" altLang="ko-KR" sz="1600" b="1" dirty="0">
              <a:latin typeface="+mn-ea"/>
              <a:ea typeface="+mn-ea"/>
            </a:endParaRPr>
          </a:p>
          <a:p>
            <a:r>
              <a:rPr lang="ko-KR" altLang="en-US" sz="1600" b="1" dirty="0">
                <a:latin typeface="+mn-ea"/>
                <a:ea typeface="+mn-ea"/>
              </a:rPr>
              <a:t>그리고 </a:t>
            </a:r>
            <a:r>
              <a:rPr lang="ko-KR" altLang="en-US" sz="1600" b="1" dirty="0" smtClean="0">
                <a:latin typeface="+mn-ea"/>
                <a:ea typeface="+mn-ea"/>
              </a:rPr>
              <a:t>하역 작업 시 </a:t>
            </a:r>
            <a:r>
              <a:rPr lang="en-US" altLang="ko-KR" sz="1600" b="1" dirty="0" smtClean="0">
                <a:latin typeface="+mn-ea"/>
                <a:ea typeface="+mn-ea"/>
              </a:rPr>
              <a:t>MF/HF </a:t>
            </a:r>
            <a:r>
              <a:rPr lang="en-US" altLang="ko-KR" sz="1600" b="1" dirty="0">
                <a:latin typeface="+mn-ea"/>
                <a:ea typeface="+mn-ea"/>
              </a:rPr>
              <a:t>Radio</a:t>
            </a:r>
            <a:r>
              <a:rPr lang="ko-KR" altLang="en-US" sz="1600" b="1" dirty="0">
                <a:latin typeface="+mn-ea"/>
                <a:ea typeface="+mn-ea"/>
              </a:rPr>
              <a:t>는 메인 전원을 </a:t>
            </a:r>
            <a:r>
              <a:rPr lang="ko-KR" altLang="en-US" sz="1600" b="1" dirty="0" smtClean="0">
                <a:latin typeface="+mn-ea"/>
                <a:ea typeface="+mn-ea"/>
              </a:rPr>
              <a:t>끈다 </a:t>
            </a:r>
            <a:r>
              <a:rPr lang="en-US" altLang="ko-KR" sz="1600" b="1" dirty="0" smtClean="0">
                <a:latin typeface="+mn-ea"/>
                <a:ea typeface="+mn-ea"/>
              </a:rPr>
              <a:t>(</a:t>
            </a:r>
            <a:r>
              <a:rPr lang="ko-KR" altLang="en-US" sz="1600" b="1" dirty="0" smtClean="0">
                <a:latin typeface="+mn-ea"/>
                <a:ea typeface="+mn-ea"/>
              </a:rPr>
              <a:t>상세 내용은 </a:t>
            </a:r>
            <a:r>
              <a:rPr lang="en-US" altLang="ko-KR" sz="1600" b="1" dirty="0" smtClean="0">
                <a:latin typeface="+mn-ea"/>
                <a:ea typeface="+mn-ea"/>
              </a:rPr>
              <a:t>SIRE VIQ </a:t>
            </a:r>
            <a:r>
              <a:rPr lang="ko-KR" altLang="en-US" sz="1600" b="1" dirty="0" smtClean="0">
                <a:latin typeface="+mn-ea"/>
                <a:ea typeface="+mn-ea"/>
              </a:rPr>
              <a:t>참조</a:t>
            </a:r>
            <a:r>
              <a:rPr lang="en-US" altLang="ko-KR" sz="1600" b="1" dirty="0" smtClean="0">
                <a:latin typeface="+mn-ea"/>
                <a:ea typeface="+mn-ea"/>
              </a:rPr>
              <a:t>)</a:t>
            </a:r>
            <a:r>
              <a:rPr lang="ko-KR" altLang="en-US" sz="1600" b="1" dirty="0" smtClean="0">
                <a:latin typeface="+mn-ea"/>
                <a:ea typeface="+mn-ea"/>
              </a:rPr>
              <a:t>  </a:t>
            </a:r>
            <a:endParaRPr lang="ko-KR" altLang="en-US" sz="1600" b="1" dirty="0">
              <a:latin typeface="+mn-ea"/>
              <a:ea typeface="+mn-ea"/>
            </a:endParaRPr>
          </a:p>
        </p:txBody>
      </p:sp>
      <p:sp>
        <p:nvSpPr>
          <p:cNvPr id="5" name="슬라이드 번호 개체 틀 4"/>
          <p:cNvSpPr>
            <a:spLocks noGrp="1"/>
          </p:cNvSpPr>
          <p:nvPr>
            <p:ph type="sldNum" sz="quarter" idx="4"/>
          </p:nvPr>
        </p:nvSpPr>
        <p:spPr/>
        <p:txBody>
          <a:bodyPr/>
          <a:lstStyle/>
          <a:p>
            <a:fld id="{31095832-68CD-478A-AD98-E2BAD6DB9178}" type="slidenum">
              <a:rPr lang="ko-KR" altLang="en-US" smtClean="0"/>
              <a:pPr/>
              <a:t>16</a:t>
            </a:fld>
            <a:endParaRPr lang="ko-KR" altLang="en-US"/>
          </a:p>
        </p:txBody>
      </p:sp>
    </p:spTree>
    <p:extLst>
      <p:ext uri="{BB962C8B-B14F-4D97-AF65-F5344CB8AC3E}">
        <p14:creationId xmlns:p14="http://schemas.microsoft.com/office/powerpoint/2010/main" val="20747991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3872487902"/>
              </p:ext>
            </p:extLst>
          </p:nvPr>
        </p:nvGraphicFramePr>
        <p:xfrm>
          <a:off x="641663" y="612278"/>
          <a:ext cx="9698420" cy="405626"/>
        </p:xfrm>
        <a:graphic>
          <a:graphicData uri="http://schemas.openxmlformats.org/drawingml/2006/table">
            <a:tbl>
              <a:tblPr firstRow="1" bandRow="1">
                <a:tableStyleId>{5C22544A-7EE6-4342-B048-85BDC9FD1C3A}</a:tableStyleId>
              </a:tblPr>
              <a:tblGrid>
                <a:gridCol w="9698420">
                  <a:extLst>
                    <a:ext uri="{9D8B030D-6E8A-4147-A177-3AD203B41FA5}">
                      <a16:colId xmlns:a16="http://schemas.microsoft.com/office/drawing/2014/main" val="20000"/>
                    </a:ext>
                  </a:extLst>
                </a:gridCol>
              </a:tblGrid>
              <a:tr h="360041">
                <a:tc>
                  <a:txBody>
                    <a:bodyPr/>
                    <a:lstStyle/>
                    <a:p>
                      <a:pPr latinLnBrk="1"/>
                      <a:r>
                        <a:rPr lang="ko-KR" altLang="en-US" sz="2000" dirty="0" smtClean="0">
                          <a:solidFill>
                            <a:srgbClr val="000066"/>
                          </a:solidFill>
                          <a:latin typeface="+mn-ea"/>
                          <a:ea typeface="+mn-ea"/>
                        </a:rPr>
                        <a:t>점검</a:t>
                      </a:r>
                      <a:r>
                        <a:rPr lang="en-US" altLang="ko-KR" sz="2000" dirty="0" smtClean="0">
                          <a:solidFill>
                            <a:srgbClr val="000066"/>
                          </a:solidFill>
                          <a:latin typeface="+mn-ea"/>
                          <a:ea typeface="+mn-ea"/>
                        </a:rPr>
                        <a:t> </a:t>
                      </a:r>
                      <a:r>
                        <a:rPr lang="ko-KR" altLang="en-US" sz="2000" dirty="0" smtClean="0">
                          <a:solidFill>
                            <a:srgbClr val="000066"/>
                          </a:solidFill>
                          <a:latin typeface="+mn-ea"/>
                          <a:ea typeface="+mn-ea"/>
                        </a:rPr>
                        <a:t>항목 </a:t>
                      </a:r>
                      <a:r>
                        <a:rPr lang="en-US" altLang="ko-KR" sz="2000" dirty="0" smtClean="0">
                          <a:solidFill>
                            <a:srgbClr val="000066"/>
                          </a:solidFill>
                          <a:latin typeface="+mn-ea"/>
                          <a:ea typeface="+mn-ea"/>
                        </a:rPr>
                        <a:t>(SIRE VIQ 7 – Sep 17, 2018 </a:t>
                      </a:r>
                      <a:r>
                        <a:rPr lang="ko-KR" altLang="en-US" sz="2000" dirty="0" smtClean="0">
                          <a:solidFill>
                            <a:srgbClr val="000066"/>
                          </a:solidFill>
                          <a:latin typeface="+mn-ea"/>
                          <a:ea typeface="+mn-ea"/>
                        </a:rPr>
                        <a:t>개정</a:t>
                      </a:r>
                      <a:r>
                        <a:rPr lang="en-US" altLang="ko-KR" sz="2000" dirty="0" smtClean="0">
                          <a:solidFill>
                            <a:srgbClr val="000066"/>
                          </a:solidFill>
                          <a:latin typeface="+mn-ea"/>
                          <a:ea typeface="+mn-ea"/>
                        </a:rPr>
                        <a:t>) </a:t>
                      </a:r>
                      <a:r>
                        <a:rPr lang="en-US" altLang="ko-KR" sz="2000" dirty="0" smtClean="0">
                          <a:solidFill>
                            <a:srgbClr val="000066"/>
                          </a:solidFill>
                          <a:latin typeface="바탕"/>
                          <a:ea typeface="바탕"/>
                        </a:rPr>
                        <a:t> </a:t>
                      </a:r>
                      <a:endParaRPr lang="en-US" altLang="ko-KR" sz="2000" dirty="0" smtClean="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17</a:t>
            </a:fld>
            <a:endParaRPr lang="ko-KR" altLang="en-US" dirty="0"/>
          </a:p>
        </p:txBody>
      </p:sp>
      <p:sp>
        <p:nvSpPr>
          <p:cNvPr id="10" name="직사각형 9"/>
          <p:cNvSpPr/>
          <p:nvPr/>
        </p:nvSpPr>
        <p:spPr>
          <a:xfrm>
            <a:off x="666625" y="976081"/>
            <a:ext cx="9648495" cy="62646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t"/>
          <a:lstStyle/>
          <a:p>
            <a:r>
              <a:rPr lang="en-US" altLang="ko-KR" sz="1600" b="1" dirty="0" smtClean="0">
                <a:solidFill>
                  <a:schemeClr val="tx1"/>
                </a:solidFill>
                <a:latin typeface="+mn-ea"/>
              </a:rPr>
              <a:t>For Oil Tankers, Combination Carriers, Shuttle Tankers, Chemical Tankers and Gas Tankers</a:t>
            </a:r>
          </a:p>
          <a:p>
            <a:r>
              <a:rPr lang="en-US" altLang="ko-KR" sz="1600" b="1" dirty="0" smtClean="0">
                <a:solidFill>
                  <a:schemeClr val="tx1"/>
                </a:solidFill>
                <a:latin typeface="+mn-ea"/>
              </a:rPr>
              <a:t>Ch. 4.23 Are the officers aware of the periodical test requirements for GMDSS equipment and </a:t>
            </a:r>
            <a:br>
              <a:rPr lang="en-US" altLang="ko-KR" sz="1600" b="1" dirty="0" smtClean="0">
                <a:solidFill>
                  <a:schemeClr val="tx1"/>
                </a:solidFill>
                <a:latin typeface="+mn-ea"/>
              </a:rPr>
            </a:br>
            <a:r>
              <a:rPr lang="en-US" altLang="ko-KR" sz="1600" b="1" dirty="0" smtClean="0">
                <a:solidFill>
                  <a:schemeClr val="tx1"/>
                </a:solidFill>
                <a:latin typeface="+mn-ea"/>
              </a:rPr>
              <a:t>            is the Radio logbook correctly maintained with entries of such tests?</a:t>
            </a:r>
          </a:p>
          <a:p>
            <a:endParaRPr lang="en-US" altLang="ko-KR" sz="1600" b="1" dirty="0">
              <a:solidFill>
                <a:schemeClr val="tx1"/>
              </a:solidFill>
              <a:latin typeface="+mn-ea"/>
            </a:endParaRPr>
          </a:p>
          <a:p>
            <a:r>
              <a:rPr lang="en-US" altLang="ko-KR" sz="1600" dirty="0" smtClean="0">
                <a:solidFill>
                  <a:schemeClr val="tx1"/>
                </a:solidFill>
                <a:latin typeface="+mn-ea"/>
              </a:rPr>
              <a:t>The following tests should be carried out:</a:t>
            </a:r>
          </a:p>
          <a:p>
            <a:r>
              <a:rPr lang="en-US" altLang="ko-KR" sz="1600" b="1" u="sng" dirty="0" smtClean="0">
                <a:solidFill>
                  <a:schemeClr val="tx1"/>
                </a:solidFill>
                <a:latin typeface="+mn-ea"/>
              </a:rPr>
              <a:t>Daily</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Function of DSC facilities (VHF, MF and HF) using built-in test functions</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Battery supplies to GMDSS equipment including charging condition and battery voltage checks</a:t>
            </a:r>
          </a:p>
          <a:p>
            <a:endParaRPr lang="en-US" altLang="ko-KR" sz="1600" dirty="0">
              <a:solidFill>
                <a:schemeClr val="tx1"/>
              </a:solidFill>
              <a:latin typeface="+mn-ea"/>
            </a:endParaRPr>
          </a:p>
          <a:p>
            <a:r>
              <a:rPr lang="en-US" altLang="ko-KR" sz="1600" b="1" u="sng" dirty="0" smtClean="0">
                <a:solidFill>
                  <a:schemeClr val="tx1"/>
                </a:solidFill>
                <a:latin typeface="+mn-ea"/>
              </a:rPr>
              <a:t>Weekly</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Function of DSC facilities by way of a </a:t>
            </a:r>
            <a:r>
              <a:rPr lang="en-US" altLang="ko-KR" sz="1600" b="1" dirty="0" smtClean="0">
                <a:solidFill>
                  <a:schemeClr val="tx1"/>
                </a:solidFill>
                <a:latin typeface="+mn-ea"/>
              </a:rPr>
              <a:t>test with a coastal station</a:t>
            </a:r>
            <a:r>
              <a:rPr lang="en-US" altLang="ko-KR" sz="1600" dirty="0" smtClean="0">
                <a:solidFill>
                  <a:schemeClr val="tx1"/>
                </a:solidFill>
                <a:latin typeface="+mn-ea"/>
              </a:rPr>
              <a:t> (if in range or at the earliest</a:t>
            </a:r>
            <a:br>
              <a:rPr lang="en-US" altLang="ko-KR" sz="1600" dirty="0" smtClean="0">
                <a:solidFill>
                  <a:schemeClr val="tx1"/>
                </a:solidFill>
                <a:latin typeface="+mn-ea"/>
              </a:rPr>
            </a:br>
            <a:r>
              <a:rPr lang="en-US" altLang="ko-KR" sz="1600" dirty="0" smtClean="0">
                <a:solidFill>
                  <a:schemeClr val="tx1"/>
                </a:solidFill>
                <a:latin typeface="+mn-ea"/>
              </a:rPr>
              <a:t>  opportunity if out of range)</a:t>
            </a:r>
          </a:p>
          <a:p>
            <a:r>
              <a:rPr lang="en-US" altLang="ko-KR" sz="1600" dirty="0" smtClean="0">
                <a:solidFill>
                  <a:schemeClr val="tx1"/>
                </a:solidFill>
                <a:latin typeface="+mn-ea"/>
                <a:ea typeface="바탕"/>
              </a:rPr>
              <a:t>• Battery load test or</a:t>
            </a:r>
            <a:r>
              <a:rPr lang="ko-KR" altLang="en-US" sz="1600" dirty="0" smtClean="0">
                <a:solidFill>
                  <a:schemeClr val="tx1"/>
                </a:solidFill>
                <a:latin typeface="+mn-ea"/>
                <a:ea typeface="바탕"/>
              </a:rPr>
              <a:t> </a:t>
            </a:r>
            <a:r>
              <a:rPr lang="en-US" altLang="ko-KR" sz="1600" dirty="0" smtClean="0">
                <a:solidFill>
                  <a:schemeClr val="tx1"/>
                </a:solidFill>
                <a:latin typeface="+mn-ea"/>
                <a:ea typeface="바탕"/>
              </a:rPr>
              <a:t>hydrometer</a:t>
            </a:r>
            <a:endParaRPr lang="en-US" altLang="ko-KR" sz="1600" dirty="0" smtClean="0">
              <a:solidFill>
                <a:schemeClr val="tx1"/>
              </a:solidFill>
              <a:latin typeface="+mn-ea"/>
            </a:endParaRPr>
          </a:p>
          <a:p>
            <a:r>
              <a:rPr lang="en-US" altLang="ko-KR" sz="1600" dirty="0" smtClean="0">
                <a:solidFill>
                  <a:schemeClr val="tx1"/>
                </a:solidFill>
                <a:latin typeface="바탕"/>
                <a:ea typeface="바탕"/>
              </a:rPr>
              <a:t>• </a:t>
            </a:r>
            <a:r>
              <a:rPr lang="en-US" altLang="ko-KR" sz="1600" b="1" dirty="0" smtClean="0">
                <a:solidFill>
                  <a:srgbClr val="0000C4"/>
                </a:solidFill>
                <a:latin typeface="+mn-ea"/>
              </a:rPr>
              <a:t>Reserve power supplies to GMDSS equipment other than batteries (e.g. emergency generator)</a:t>
            </a:r>
          </a:p>
          <a:p>
            <a:r>
              <a:rPr lang="en-US" altLang="ko-KR" sz="1600" b="1" dirty="0" smtClean="0">
                <a:solidFill>
                  <a:schemeClr val="tx1"/>
                </a:solidFill>
                <a:latin typeface="+mn-ea"/>
              </a:rPr>
              <a:t>                                                            (Check voltage</a:t>
            </a:r>
            <a:r>
              <a:rPr lang="ko-KR" altLang="en-US" sz="1600" b="1" dirty="0" smtClean="0">
                <a:solidFill>
                  <a:schemeClr val="tx1"/>
                </a:solidFill>
                <a:latin typeface="+mn-ea"/>
              </a:rPr>
              <a:t> </a:t>
            </a:r>
            <a:r>
              <a:rPr lang="en-US" altLang="ko-KR" sz="1600" b="1" dirty="0" smtClean="0">
                <a:solidFill>
                  <a:schemeClr val="tx1"/>
                </a:solidFill>
                <a:latin typeface="+mn-ea"/>
              </a:rPr>
              <a:t>of the N1 MCCB panel in the ESBD)  </a:t>
            </a:r>
            <a:endParaRPr lang="en-US" altLang="ko-KR" sz="1600" b="1" dirty="0">
              <a:solidFill>
                <a:schemeClr val="tx1"/>
              </a:solidFill>
              <a:latin typeface="+mn-ea"/>
            </a:endParaRPr>
          </a:p>
          <a:p>
            <a:r>
              <a:rPr lang="en-US" altLang="ko-KR" sz="1600" b="1" u="sng" dirty="0" smtClean="0">
                <a:solidFill>
                  <a:schemeClr val="tx1"/>
                </a:solidFill>
                <a:latin typeface="+mn-ea"/>
              </a:rPr>
              <a:t>Monthly</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Enhanced group calling (EGC) function</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EPIRB function (using built-in test) and condition</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SART function (using built-in test) and condition</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Condition and security of batteries</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Condition of aerials and insulators</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Function test of survival craft two-way VHF equipment on a frequency other than Ch. 16 (156.8MHz)</a:t>
            </a:r>
          </a:p>
          <a:p>
            <a:r>
              <a:rPr lang="en-US" altLang="ko-KR" sz="1600" b="1" u="sng" dirty="0" smtClean="0">
                <a:solidFill>
                  <a:schemeClr val="tx1"/>
                </a:solidFill>
                <a:latin typeface="+mn-ea"/>
              </a:rPr>
              <a:t>Annual</a:t>
            </a:r>
          </a:p>
          <a:p>
            <a:r>
              <a:rPr lang="en-US" altLang="ko-KR" sz="1600" dirty="0" smtClean="0">
                <a:solidFill>
                  <a:schemeClr val="tx1"/>
                </a:solidFill>
                <a:latin typeface="바탕"/>
                <a:ea typeface="바탕"/>
              </a:rPr>
              <a:t>• </a:t>
            </a:r>
            <a:r>
              <a:rPr lang="en-US" altLang="ko-KR" sz="1600" dirty="0" smtClean="0">
                <a:solidFill>
                  <a:schemeClr val="tx1"/>
                </a:solidFill>
                <a:latin typeface="+mn-ea"/>
              </a:rPr>
              <a:t>Radio battery capacity shall be checked, using an appropriate method, at intervals not exceeding</a:t>
            </a:r>
            <a:br>
              <a:rPr lang="en-US" altLang="ko-KR" sz="1600" dirty="0" smtClean="0">
                <a:solidFill>
                  <a:schemeClr val="tx1"/>
                </a:solidFill>
                <a:latin typeface="+mn-ea"/>
              </a:rPr>
            </a:br>
            <a:r>
              <a:rPr lang="en-US" altLang="ko-KR" sz="1600" dirty="0" smtClean="0">
                <a:solidFill>
                  <a:schemeClr val="tx1"/>
                </a:solidFill>
                <a:latin typeface="+mn-ea"/>
              </a:rPr>
              <a:t> 12 months, when the ship is not at sea</a:t>
            </a:r>
          </a:p>
          <a:p>
            <a:endParaRPr lang="en-US" altLang="ko-KR" sz="1600" dirty="0">
              <a:solidFill>
                <a:schemeClr val="tx1"/>
              </a:solidFill>
              <a:latin typeface="+mn-ea"/>
            </a:endParaRPr>
          </a:p>
          <a:p>
            <a:r>
              <a:rPr lang="en-US" altLang="ko-KR" sz="1600" dirty="0" smtClean="0">
                <a:solidFill>
                  <a:schemeClr val="tx1"/>
                </a:solidFill>
                <a:latin typeface="+mn-ea"/>
              </a:rPr>
              <a:t> </a:t>
            </a:r>
            <a:endParaRPr lang="ko-KR" altLang="en-US" sz="1600" dirty="0">
              <a:solidFill>
                <a:schemeClr val="tx1"/>
              </a:solidFill>
              <a:latin typeface="+mn-ea"/>
            </a:endParaRPr>
          </a:p>
        </p:txBody>
      </p:sp>
      <p:sp>
        <p:nvSpPr>
          <p:cNvPr id="2" name="직사각형 1"/>
          <p:cNvSpPr/>
          <p:nvPr/>
        </p:nvSpPr>
        <p:spPr>
          <a:xfrm>
            <a:off x="11035332" y="1620391"/>
            <a:ext cx="2250356" cy="4124206"/>
          </a:xfrm>
          <a:prstGeom prst="rect">
            <a:avLst/>
          </a:prstGeom>
        </p:spPr>
        <p:txBody>
          <a:bodyPr wrap="square">
            <a:spAutoFit/>
          </a:bodyPr>
          <a:lstStyle/>
          <a:p>
            <a:r>
              <a:rPr lang="en-US" altLang="ko-KR" sz="1400" dirty="0">
                <a:latin typeface="+mn-ea"/>
                <a:ea typeface="+mn-ea"/>
              </a:rPr>
              <a:t>Function test of survival craft two-way VHF equipment (BPG 5</a:t>
            </a:r>
            <a:r>
              <a:rPr lang="en-US" altLang="ko-KR" sz="1400" baseline="30000" dirty="0">
                <a:latin typeface="+mn-ea"/>
                <a:ea typeface="+mn-ea"/>
              </a:rPr>
              <a:t>TH</a:t>
            </a:r>
            <a:r>
              <a:rPr lang="en-US" altLang="ko-KR" sz="1400" dirty="0">
                <a:latin typeface="+mn-ea"/>
                <a:ea typeface="+mn-ea"/>
              </a:rPr>
              <a:t> Edition </a:t>
            </a:r>
            <a:r>
              <a:rPr lang="en-US" altLang="ko-KR" sz="1400" dirty="0" smtClean="0">
                <a:latin typeface="+mn-ea"/>
                <a:ea typeface="+mn-ea"/>
              </a:rPr>
              <a:t>3.15.6</a:t>
            </a:r>
          </a:p>
          <a:p>
            <a:endParaRPr lang="en-US" altLang="ko-KR" sz="1400" dirty="0">
              <a:latin typeface="+mn-ea"/>
              <a:ea typeface="+mn-ea"/>
            </a:endParaRPr>
          </a:p>
          <a:p>
            <a:r>
              <a:rPr lang="en-US" altLang="ko-KR" sz="1200" dirty="0" smtClean="0">
                <a:latin typeface="+mn-ea"/>
                <a:ea typeface="+mn-ea"/>
              </a:rPr>
              <a:t>Weekly</a:t>
            </a:r>
            <a:r>
              <a:rPr lang="ko-KR" altLang="en-US" sz="1200" dirty="0" smtClean="0">
                <a:latin typeface="+mn-ea"/>
                <a:ea typeface="+mn-ea"/>
              </a:rPr>
              <a:t> </a:t>
            </a:r>
            <a:r>
              <a:rPr lang="en-US" altLang="ko-KR" sz="1200" dirty="0" smtClean="0">
                <a:latin typeface="+mn-ea"/>
                <a:ea typeface="+mn-ea"/>
              </a:rPr>
              <a:t>:VIQ 5</a:t>
            </a:r>
            <a:r>
              <a:rPr lang="ko-KR" altLang="en-US" sz="1200" dirty="0" smtClean="0">
                <a:latin typeface="+mn-ea"/>
                <a:ea typeface="+mn-ea"/>
              </a:rPr>
              <a:t>에서는</a:t>
            </a:r>
            <a:endParaRPr lang="en-US" altLang="ko-KR" sz="1200" dirty="0" smtClean="0">
              <a:latin typeface="+mn-ea"/>
              <a:ea typeface="+mn-ea"/>
            </a:endParaRPr>
          </a:p>
          <a:p>
            <a:r>
              <a:rPr lang="ko-KR" altLang="en-US" sz="1200" dirty="0" smtClean="0">
                <a:latin typeface="+mn-ea"/>
                <a:ea typeface="+mn-ea"/>
              </a:rPr>
              <a:t>비중이나 </a:t>
            </a:r>
            <a:r>
              <a:rPr lang="en-US" altLang="ko-KR" sz="1200" dirty="0" smtClean="0">
                <a:latin typeface="+mn-ea"/>
                <a:ea typeface="+mn-ea"/>
              </a:rPr>
              <a:t>LOAD TEST</a:t>
            </a:r>
          </a:p>
          <a:p>
            <a:r>
              <a:rPr lang="en-US" altLang="ko-KR" sz="1200" dirty="0" smtClean="0">
                <a:latin typeface="+mn-ea"/>
                <a:ea typeface="+mn-ea"/>
              </a:rPr>
              <a:t>VIQ7</a:t>
            </a:r>
            <a:r>
              <a:rPr lang="ko-KR" altLang="en-US" sz="1200" dirty="0" smtClean="0">
                <a:latin typeface="+mn-ea"/>
                <a:ea typeface="+mn-ea"/>
              </a:rPr>
              <a:t>에서 개정됨</a:t>
            </a:r>
            <a:endParaRPr lang="en-US" altLang="ko-KR" sz="1200" dirty="0" smtClean="0">
              <a:latin typeface="+mn-ea"/>
              <a:ea typeface="+mn-ea"/>
            </a:endParaRPr>
          </a:p>
          <a:p>
            <a:r>
              <a:rPr lang="ko-KR" altLang="en-US" sz="1200" dirty="0" smtClean="0">
                <a:latin typeface="+mn-ea"/>
                <a:ea typeface="+mn-ea"/>
              </a:rPr>
              <a:t>그러나</a:t>
            </a:r>
            <a:r>
              <a:rPr lang="en-US" altLang="ko-KR" sz="1200" dirty="0" smtClean="0">
                <a:latin typeface="+mn-ea"/>
                <a:ea typeface="+mn-ea"/>
              </a:rPr>
              <a:t> </a:t>
            </a:r>
            <a:r>
              <a:rPr lang="ko-KR" altLang="en-US" sz="1200" dirty="0" err="1" smtClean="0">
                <a:latin typeface="+mn-ea"/>
                <a:ea typeface="+mn-ea"/>
              </a:rPr>
              <a:t>상기항목점검은</a:t>
            </a:r>
            <a:r>
              <a:rPr lang="ko-KR" altLang="en-US" sz="1200" dirty="0" smtClean="0">
                <a:latin typeface="+mn-ea"/>
                <a:ea typeface="+mn-ea"/>
              </a:rPr>
              <a:t> </a:t>
            </a:r>
            <a:endParaRPr lang="en-US" altLang="ko-KR" sz="1200" dirty="0" smtClean="0">
              <a:latin typeface="+mn-ea"/>
              <a:ea typeface="+mn-ea"/>
            </a:endParaRPr>
          </a:p>
          <a:p>
            <a:r>
              <a:rPr lang="en-US" altLang="ko-KR" sz="1200" dirty="0" err="1" smtClean="0">
                <a:latin typeface="+mn-ea"/>
                <a:ea typeface="+mn-ea"/>
              </a:rPr>
              <a:t>Stcw</a:t>
            </a:r>
            <a:r>
              <a:rPr lang="ko-KR" altLang="en-US" sz="1200" dirty="0" smtClean="0">
                <a:latin typeface="+mn-ea"/>
                <a:ea typeface="+mn-ea"/>
              </a:rPr>
              <a:t>에서 규정함</a:t>
            </a:r>
            <a:endParaRPr lang="en-US" altLang="ko-KR" sz="1200" dirty="0" smtClean="0">
              <a:latin typeface="+mn-ea"/>
              <a:ea typeface="+mn-ea"/>
            </a:endParaRPr>
          </a:p>
          <a:p>
            <a:endParaRPr lang="en-US" altLang="ko-KR" sz="1400" dirty="0">
              <a:latin typeface="+mn-ea"/>
              <a:ea typeface="+mn-ea"/>
            </a:endParaRPr>
          </a:p>
          <a:p>
            <a:r>
              <a:rPr lang="en-US" altLang="ko-KR" sz="1200" u="sng" dirty="0">
                <a:latin typeface="+mn-ea"/>
                <a:ea typeface="+mn-ea"/>
              </a:rPr>
              <a:t>Check the output voltage of the N1 panel MCCB in the ESBD and record it in the Radio Log every </a:t>
            </a:r>
            <a:r>
              <a:rPr lang="en-US" altLang="ko-KR" sz="1200" u="sng" dirty="0" smtClean="0">
                <a:latin typeface="+mn-ea"/>
                <a:ea typeface="+mn-ea"/>
              </a:rPr>
              <a:t>week</a:t>
            </a:r>
          </a:p>
          <a:p>
            <a:endParaRPr lang="en-US" altLang="ko-KR" sz="1200" u="sng" dirty="0">
              <a:latin typeface="+mn-ea"/>
              <a:ea typeface="+mn-ea"/>
            </a:endParaRPr>
          </a:p>
          <a:p>
            <a:r>
              <a:rPr lang="en-US" altLang="ko-KR" sz="1200" u="sng" dirty="0" smtClean="0">
                <a:latin typeface="+mn-ea"/>
                <a:ea typeface="+mn-ea"/>
              </a:rPr>
              <a:t>Reserve</a:t>
            </a:r>
            <a:r>
              <a:rPr lang="ko-KR" altLang="en-US" sz="1200" u="sng" dirty="0" smtClean="0">
                <a:latin typeface="+mn-ea"/>
                <a:ea typeface="+mn-ea"/>
              </a:rPr>
              <a:t> </a:t>
            </a:r>
            <a:r>
              <a:rPr lang="en-US" altLang="ko-KR" sz="1200" u="sng" dirty="0" smtClean="0">
                <a:latin typeface="+mn-ea"/>
                <a:ea typeface="+mn-ea"/>
              </a:rPr>
              <a:t>power supply </a:t>
            </a:r>
          </a:p>
          <a:p>
            <a:r>
              <a:rPr lang="ko-KR" altLang="en-US" sz="1200" u="sng" dirty="0" err="1" smtClean="0">
                <a:latin typeface="+mn-ea"/>
                <a:ea typeface="+mn-ea"/>
              </a:rPr>
              <a:t>배전반</a:t>
            </a:r>
            <a:endParaRPr lang="en-US" altLang="ko-KR" sz="1200" u="sng" dirty="0" smtClean="0">
              <a:latin typeface="+mn-ea"/>
              <a:ea typeface="+mn-ea"/>
            </a:endParaRPr>
          </a:p>
          <a:p>
            <a:r>
              <a:rPr lang="en-US" altLang="ko-KR" sz="1200" u="sng" dirty="0" smtClean="0">
                <a:latin typeface="+mn-ea"/>
                <a:ea typeface="+mn-ea"/>
              </a:rPr>
              <a:t>Reserve power source </a:t>
            </a:r>
            <a:br>
              <a:rPr lang="en-US" altLang="ko-KR" sz="1200" u="sng" dirty="0" smtClean="0">
                <a:latin typeface="+mn-ea"/>
                <a:ea typeface="+mn-ea"/>
              </a:rPr>
            </a:br>
            <a:r>
              <a:rPr lang="ko-KR" altLang="en-US" sz="1200" u="sng" dirty="0" smtClean="0">
                <a:latin typeface="+mn-ea"/>
                <a:ea typeface="+mn-ea"/>
              </a:rPr>
              <a:t>실제</a:t>
            </a:r>
            <a:r>
              <a:rPr lang="en-US" altLang="ko-KR" sz="1200" u="sng" dirty="0" smtClean="0">
                <a:latin typeface="+mn-ea"/>
                <a:ea typeface="+mn-ea"/>
              </a:rPr>
              <a:t> </a:t>
            </a:r>
            <a:r>
              <a:rPr lang="ko-KR" altLang="en-US" sz="1200" u="sng" dirty="0" smtClean="0">
                <a:latin typeface="+mn-ea"/>
                <a:ea typeface="+mn-ea"/>
              </a:rPr>
              <a:t>비상발전기 전력공급</a:t>
            </a:r>
            <a:endParaRPr lang="ko-KR" altLang="en-US" sz="1200" dirty="0">
              <a:latin typeface="+mn-ea"/>
              <a:ea typeface="+mn-ea"/>
            </a:endParaRPr>
          </a:p>
        </p:txBody>
      </p:sp>
      <p:sp>
        <p:nvSpPr>
          <p:cNvPr id="9" name="직사각형 8"/>
          <p:cNvSpPr/>
          <p:nvPr/>
        </p:nvSpPr>
        <p:spPr>
          <a:xfrm>
            <a:off x="0" y="0"/>
            <a:ext cx="4128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2</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PSC / Major Inspection</a:t>
            </a:r>
          </a:p>
        </p:txBody>
      </p:sp>
      <p:sp>
        <p:nvSpPr>
          <p:cNvPr id="4" name="TextBox 3"/>
          <p:cNvSpPr txBox="1"/>
          <p:nvPr/>
        </p:nvSpPr>
        <p:spPr>
          <a:xfrm>
            <a:off x="8227020" y="2052439"/>
            <a:ext cx="2128275" cy="461665"/>
          </a:xfrm>
          <a:prstGeom prst="rect">
            <a:avLst/>
          </a:prstGeom>
          <a:noFill/>
        </p:spPr>
        <p:txBody>
          <a:bodyPr wrap="none" rtlCol="0">
            <a:spAutoFit/>
          </a:bodyPr>
          <a:lstStyle/>
          <a:p>
            <a:r>
              <a:rPr lang="en-US" altLang="ko-KR" sz="2400" b="1" dirty="0" smtClean="0">
                <a:solidFill>
                  <a:srgbClr val="0000FF"/>
                </a:solidFill>
                <a:latin typeface="+mn-ea"/>
                <a:ea typeface="+mn-ea"/>
              </a:rPr>
              <a:t>TANKER/LNG</a:t>
            </a:r>
            <a:endParaRPr lang="ko-KR" altLang="en-US" sz="2400" b="1" dirty="0">
              <a:solidFill>
                <a:srgbClr val="0000FF"/>
              </a:solidFill>
              <a:latin typeface="+mn-ea"/>
              <a:ea typeface="+mn-ea"/>
            </a:endParaRPr>
          </a:p>
        </p:txBody>
      </p:sp>
    </p:spTree>
    <p:extLst>
      <p:ext uri="{BB962C8B-B14F-4D97-AF65-F5344CB8AC3E}">
        <p14:creationId xmlns:p14="http://schemas.microsoft.com/office/powerpoint/2010/main" val="7049913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18</a:t>
            </a:fld>
            <a:endParaRPr lang="ko-KR" altLang="en-US" dirty="0"/>
          </a:p>
        </p:txBody>
      </p:sp>
      <p:sp>
        <p:nvSpPr>
          <p:cNvPr id="2" name="TextBox 1"/>
          <p:cNvSpPr txBox="1"/>
          <p:nvPr/>
        </p:nvSpPr>
        <p:spPr>
          <a:xfrm>
            <a:off x="10891316" y="3276575"/>
            <a:ext cx="1835246" cy="2492990"/>
          </a:xfrm>
          <a:prstGeom prst="rect">
            <a:avLst/>
          </a:prstGeom>
          <a:noFill/>
        </p:spPr>
        <p:txBody>
          <a:bodyPr wrap="none" rtlCol="0">
            <a:spAutoFit/>
          </a:bodyPr>
          <a:lstStyle/>
          <a:p>
            <a:r>
              <a:rPr lang="ko-KR" altLang="en-US" sz="1200" dirty="0" smtClean="0">
                <a:latin typeface="+mn-ea"/>
                <a:ea typeface="+mn-ea"/>
              </a:rPr>
              <a:t>교재수정</a:t>
            </a:r>
            <a:endParaRPr lang="en-US" altLang="ko-KR" sz="1200" dirty="0" smtClean="0">
              <a:latin typeface="+mn-ea"/>
              <a:ea typeface="+mn-ea"/>
            </a:endParaRPr>
          </a:p>
          <a:p>
            <a:r>
              <a:rPr lang="ko-KR" altLang="en-US" sz="1200" dirty="0" smtClean="0">
                <a:latin typeface="+mn-ea"/>
                <a:ea typeface="+mn-ea"/>
              </a:rPr>
              <a:t>전</a:t>
            </a:r>
            <a:r>
              <a:rPr lang="ko-KR" altLang="en-US" sz="1200" dirty="0">
                <a:latin typeface="+mn-ea"/>
                <a:ea typeface="+mn-ea"/>
              </a:rPr>
              <a:t>압</a:t>
            </a:r>
            <a:r>
              <a:rPr lang="en-US" altLang="ko-KR" sz="1200" dirty="0" smtClean="0">
                <a:latin typeface="+mn-ea"/>
                <a:ea typeface="+mn-ea"/>
              </a:rPr>
              <a:t>-</a:t>
            </a:r>
            <a:r>
              <a:rPr lang="ko-KR" altLang="en-US" sz="1200" dirty="0" smtClean="0">
                <a:latin typeface="+mn-ea"/>
                <a:ea typeface="+mn-ea"/>
              </a:rPr>
              <a:t>용량으로</a:t>
            </a:r>
            <a:endParaRPr lang="en-US" altLang="ko-KR" sz="1200" dirty="0" smtClean="0">
              <a:latin typeface="+mn-ea"/>
              <a:ea typeface="+mn-ea"/>
            </a:endParaRPr>
          </a:p>
          <a:p>
            <a:endParaRPr lang="en-US" altLang="ko-KR" sz="1200" dirty="0">
              <a:latin typeface="+mn-ea"/>
              <a:ea typeface="+mn-ea"/>
            </a:endParaRPr>
          </a:p>
          <a:p>
            <a:r>
              <a:rPr lang="en-US" altLang="ko-KR" sz="1200" b="1" dirty="0" smtClean="0">
                <a:solidFill>
                  <a:srgbClr val="0000C4"/>
                </a:solidFill>
                <a:latin typeface="+mn-ea"/>
                <a:ea typeface="+mn-ea"/>
              </a:rPr>
              <a:t>2023. 2 PETRONAS</a:t>
            </a:r>
          </a:p>
          <a:p>
            <a:r>
              <a:rPr lang="en-US" altLang="ko-KR" sz="1200" b="1" dirty="0" smtClean="0">
                <a:solidFill>
                  <a:srgbClr val="0000C4"/>
                </a:solidFill>
                <a:latin typeface="+mn-ea"/>
                <a:ea typeface="+mn-ea"/>
              </a:rPr>
              <a:t>MAJOR </a:t>
            </a:r>
            <a:r>
              <a:rPr lang="ko-KR" altLang="en-US" sz="1200" b="1" dirty="0" err="1" smtClean="0">
                <a:solidFill>
                  <a:srgbClr val="0000C4"/>
                </a:solidFill>
                <a:latin typeface="+mn-ea"/>
                <a:ea typeface="+mn-ea"/>
              </a:rPr>
              <a:t>수검시</a:t>
            </a:r>
            <a:endParaRPr lang="en-US" altLang="ko-KR" sz="1200" b="1" dirty="0" smtClean="0">
              <a:solidFill>
                <a:srgbClr val="0000C4"/>
              </a:solidFill>
              <a:latin typeface="+mn-ea"/>
              <a:ea typeface="+mn-ea"/>
            </a:endParaRPr>
          </a:p>
          <a:p>
            <a:r>
              <a:rPr lang="ko-KR" altLang="en-US" sz="1200" b="1" dirty="0" err="1" smtClean="0">
                <a:solidFill>
                  <a:srgbClr val="0000C4"/>
                </a:solidFill>
                <a:latin typeface="+mn-ea"/>
                <a:ea typeface="+mn-ea"/>
              </a:rPr>
              <a:t>용량점검은</a:t>
            </a:r>
            <a:r>
              <a:rPr lang="ko-KR" altLang="en-US" sz="1200" b="1" dirty="0" smtClean="0">
                <a:solidFill>
                  <a:srgbClr val="0000C4"/>
                </a:solidFill>
                <a:latin typeface="+mn-ea"/>
                <a:ea typeface="+mn-ea"/>
              </a:rPr>
              <a:t> 없고 전압</a:t>
            </a:r>
            <a:endParaRPr lang="en-US" altLang="ko-KR" sz="1200" b="1" dirty="0" smtClean="0">
              <a:solidFill>
                <a:srgbClr val="0000C4"/>
              </a:solidFill>
              <a:latin typeface="+mn-ea"/>
              <a:ea typeface="+mn-ea"/>
            </a:endParaRPr>
          </a:p>
          <a:p>
            <a:r>
              <a:rPr lang="ko-KR" altLang="en-US" sz="1200" b="1" dirty="0" err="1" smtClean="0">
                <a:solidFill>
                  <a:srgbClr val="0000C4"/>
                </a:solidFill>
                <a:latin typeface="+mn-ea"/>
                <a:ea typeface="+mn-ea"/>
              </a:rPr>
              <a:t>점검후</a:t>
            </a:r>
            <a:r>
              <a:rPr lang="ko-KR" altLang="en-US" sz="1200" b="1" dirty="0" smtClean="0">
                <a:solidFill>
                  <a:srgbClr val="0000C4"/>
                </a:solidFill>
                <a:latin typeface="+mn-ea"/>
                <a:ea typeface="+mn-ea"/>
              </a:rPr>
              <a:t> 기록만 하여</a:t>
            </a:r>
            <a:endParaRPr lang="en-US" altLang="ko-KR" sz="1200" b="1" dirty="0" smtClean="0">
              <a:solidFill>
                <a:srgbClr val="0000C4"/>
              </a:solidFill>
              <a:latin typeface="+mn-ea"/>
              <a:ea typeface="+mn-ea"/>
            </a:endParaRPr>
          </a:p>
          <a:p>
            <a:r>
              <a:rPr lang="ko-KR" altLang="en-US" sz="1200" b="1" dirty="0" err="1" smtClean="0">
                <a:solidFill>
                  <a:srgbClr val="0000C4"/>
                </a:solidFill>
                <a:latin typeface="+mn-ea"/>
                <a:ea typeface="+mn-ea"/>
              </a:rPr>
              <a:t>지적받은</a:t>
            </a:r>
            <a:r>
              <a:rPr lang="ko-KR" altLang="en-US" sz="1200" b="1" dirty="0" smtClean="0">
                <a:solidFill>
                  <a:srgbClr val="0000C4"/>
                </a:solidFill>
                <a:latin typeface="+mn-ea"/>
                <a:ea typeface="+mn-ea"/>
              </a:rPr>
              <a:t> </a:t>
            </a:r>
            <a:r>
              <a:rPr lang="ko-KR" altLang="en-US" sz="1200" b="1" dirty="0" err="1" smtClean="0">
                <a:solidFill>
                  <a:srgbClr val="0000C4"/>
                </a:solidFill>
                <a:latin typeface="+mn-ea"/>
                <a:ea typeface="+mn-ea"/>
              </a:rPr>
              <a:t>사례있음</a:t>
            </a:r>
            <a:endParaRPr lang="en-US" altLang="ko-KR" sz="1200" b="1" dirty="0" smtClean="0">
              <a:solidFill>
                <a:srgbClr val="0000C4"/>
              </a:solidFill>
              <a:latin typeface="+mn-ea"/>
              <a:ea typeface="+mn-ea"/>
            </a:endParaRPr>
          </a:p>
          <a:p>
            <a:endParaRPr lang="en-US" altLang="ko-KR" sz="1200" b="1" dirty="0">
              <a:solidFill>
                <a:srgbClr val="0000C4"/>
              </a:solidFill>
              <a:latin typeface="+mn-ea"/>
              <a:ea typeface="+mn-ea"/>
            </a:endParaRPr>
          </a:p>
          <a:p>
            <a:r>
              <a:rPr lang="en-US" altLang="ko-KR" sz="1200" b="1" dirty="0" smtClean="0">
                <a:solidFill>
                  <a:srgbClr val="0000C4"/>
                </a:solidFill>
                <a:latin typeface="+mn-ea"/>
                <a:ea typeface="+mn-ea"/>
              </a:rPr>
              <a:t>Battery is</a:t>
            </a:r>
          </a:p>
          <a:p>
            <a:r>
              <a:rPr lang="en-US" altLang="ko-KR" sz="1200" b="1" dirty="0" smtClean="0">
                <a:solidFill>
                  <a:srgbClr val="0000C4"/>
                </a:solidFill>
                <a:latin typeface="+mn-ea"/>
                <a:ea typeface="+mn-ea"/>
              </a:rPr>
              <a:t>Operating</a:t>
            </a:r>
            <a:r>
              <a:rPr lang="ko-KR" altLang="en-US" sz="1200" b="1" dirty="0" smtClean="0">
                <a:solidFill>
                  <a:srgbClr val="0000C4"/>
                </a:solidFill>
                <a:latin typeface="+mn-ea"/>
                <a:ea typeface="+mn-ea"/>
              </a:rPr>
              <a:t> </a:t>
            </a:r>
            <a:r>
              <a:rPr lang="en-US" altLang="ko-KR" sz="1200" b="1" dirty="0" smtClean="0">
                <a:solidFill>
                  <a:srgbClr val="0000C4"/>
                </a:solidFill>
                <a:latin typeface="+mn-ea"/>
                <a:ea typeface="+mn-ea"/>
              </a:rPr>
              <a:t>Satisfactory</a:t>
            </a:r>
          </a:p>
          <a:p>
            <a:r>
              <a:rPr lang="ko-KR" altLang="en-US" sz="1200" b="1" dirty="0" smtClean="0">
                <a:solidFill>
                  <a:srgbClr val="0000C4"/>
                </a:solidFill>
                <a:latin typeface="+mn-ea"/>
                <a:ea typeface="+mn-ea"/>
              </a:rPr>
              <a:t>줄여서 </a:t>
            </a:r>
            <a:r>
              <a:rPr lang="en-US" altLang="ko-KR" sz="1200" b="1" dirty="0" smtClean="0">
                <a:solidFill>
                  <a:srgbClr val="0000C4"/>
                </a:solidFill>
                <a:latin typeface="+mn-ea"/>
                <a:ea typeface="+mn-ea"/>
              </a:rPr>
              <a:t>Satisfactory</a:t>
            </a:r>
            <a:r>
              <a:rPr lang="ko-KR" altLang="en-US" sz="1200" b="1" dirty="0" smtClean="0">
                <a:solidFill>
                  <a:srgbClr val="0000C4"/>
                </a:solidFill>
                <a:latin typeface="+mn-ea"/>
                <a:ea typeface="+mn-ea"/>
              </a:rPr>
              <a:t>라</a:t>
            </a:r>
            <a:endParaRPr lang="en-US" altLang="ko-KR" sz="1200" b="1" dirty="0" smtClean="0">
              <a:solidFill>
                <a:srgbClr val="0000C4"/>
              </a:solidFill>
              <a:latin typeface="+mn-ea"/>
              <a:ea typeface="+mn-ea"/>
            </a:endParaRPr>
          </a:p>
          <a:p>
            <a:r>
              <a:rPr lang="ko-KR" altLang="en-US" sz="1200" b="1" dirty="0" smtClean="0">
                <a:solidFill>
                  <a:srgbClr val="0000C4"/>
                </a:solidFill>
                <a:latin typeface="+mn-ea"/>
                <a:ea typeface="+mn-ea"/>
              </a:rPr>
              <a:t>적는다</a:t>
            </a:r>
            <a:endParaRPr lang="ko-KR" altLang="en-US" sz="1200" b="1" dirty="0">
              <a:solidFill>
                <a:srgbClr val="0000C4"/>
              </a:solidFill>
              <a:latin typeface="+mn-ea"/>
              <a:ea typeface="+mn-ea"/>
            </a:endParaRPr>
          </a:p>
        </p:txBody>
      </p:sp>
      <p:graphicFrame>
        <p:nvGraphicFramePr>
          <p:cNvPr id="7" name="표 6"/>
          <p:cNvGraphicFramePr>
            <a:graphicFrameLocks noGrp="1"/>
          </p:cNvGraphicFramePr>
          <p:nvPr>
            <p:extLst>
              <p:ext uri="{D42A27DB-BD31-4B8C-83A1-F6EECF244321}">
                <p14:modId xmlns:p14="http://schemas.microsoft.com/office/powerpoint/2010/main" val="1783559389"/>
              </p:ext>
            </p:extLst>
          </p:nvPr>
        </p:nvGraphicFramePr>
        <p:xfrm>
          <a:off x="234132" y="670230"/>
          <a:ext cx="10166783" cy="518114"/>
        </p:xfrm>
        <a:graphic>
          <a:graphicData uri="http://schemas.openxmlformats.org/drawingml/2006/table">
            <a:tbl>
              <a:tblPr firstRow="1" bandRow="1">
                <a:tableStyleId>{5C22544A-7EE6-4342-B048-85BDC9FD1C3A}</a:tableStyleId>
              </a:tblPr>
              <a:tblGrid>
                <a:gridCol w="10166783">
                  <a:extLst>
                    <a:ext uri="{9D8B030D-6E8A-4147-A177-3AD203B41FA5}">
                      <a16:colId xmlns:a16="http://schemas.microsoft.com/office/drawing/2014/main" val="20000"/>
                    </a:ext>
                  </a:extLst>
                </a:gridCol>
              </a:tblGrid>
              <a:tr h="518114">
                <a:tc>
                  <a:txBody>
                    <a:bodyPr/>
                    <a:lstStyle/>
                    <a:p>
                      <a:pPr latinLnBrk="1"/>
                      <a:r>
                        <a:rPr lang="en-US" altLang="ko-KR" sz="2000" dirty="0" smtClean="0">
                          <a:solidFill>
                            <a:srgbClr val="000066"/>
                          </a:solidFill>
                          <a:latin typeface="+mn-ea"/>
                          <a:ea typeface="+mn-ea"/>
                        </a:rPr>
                        <a:t>Radio Battery Annual Capacity 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6" name="그림 5">
            <a:hlinkClick r:id="rId2" action="ppaction://hlinkfile"/>
          </p:cNvPr>
          <p:cNvPicPr>
            <a:picLocks noChangeAspect="1"/>
          </p:cNvPicPr>
          <p:nvPr/>
        </p:nvPicPr>
        <p:blipFill>
          <a:blip r:embed="rId3"/>
          <a:stretch>
            <a:fillRect/>
          </a:stretch>
        </p:blipFill>
        <p:spPr>
          <a:xfrm>
            <a:off x="284023" y="1306845"/>
            <a:ext cx="6135592" cy="5892107"/>
          </a:xfrm>
          <a:prstGeom prst="rect">
            <a:avLst/>
          </a:prstGeom>
          <a:ln>
            <a:solidFill>
              <a:schemeClr val="tx1"/>
            </a:solidFill>
          </a:ln>
        </p:spPr>
      </p:pic>
      <p:sp>
        <p:nvSpPr>
          <p:cNvPr id="8" name="TextBox 7"/>
          <p:cNvSpPr txBox="1"/>
          <p:nvPr/>
        </p:nvSpPr>
        <p:spPr>
          <a:xfrm>
            <a:off x="6642844" y="1318974"/>
            <a:ext cx="3737210" cy="5509200"/>
          </a:xfrm>
          <a:prstGeom prst="rect">
            <a:avLst/>
          </a:prstGeom>
          <a:noFill/>
          <a:ln>
            <a:solidFill>
              <a:srgbClr val="000099"/>
            </a:solidFill>
          </a:ln>
        </p:spPr>
        <p:txBody>
          <a:bodyPr wrap="square" rtlCol="0">
            <a:spAutoFit/>
          </a:bodyPr>
          <a:lstStyle/>
          <a:p>
            <a:r>
              <a:rPr lang="en-US" altLang="ko-KR" sz="1600" b="1" dirty="0" smtClean="0">
                <a:latin typeface="+mn-ea"/>
                <a:ea typeface="+mn-ea"/>
              </a:rPr>
              <a:t>Major Inspection</a:t>
            </a:r>
          </a:p>
          <a:p>
            <a:r>
              <a:rPr lang="en-US" altLang="ko-KR" sz="1600" b="1" dirty="0" smtClean="0">
                <a:latin typeface="+mn-ea"/>
                <a:ea typeface="+mn-ea"/>
              </a:rPr>
              <a:t>PETRONAS </a:t>
            </a:r>
            <a:br>
              <a:rPr lang="en-US" altLang="ko-KR" sz="1600" b="1" dirty="0" smtClean="0">
                <a:latin typeface="+mn-ea"/>
                <a:ea typeface="+mn-ea"/>
              </a:rPr>
            </a:br>
            <a:r>
              <a:rPr lang="en-US" altLang="ko-KR" sz="1600" b="1" dirty="0" smtClean="0">
                <a:latin typeface="+mn-ea"/>
                <a:ea typeface="+mn-ea"/>
              </a:rPr>
              <a:t>Malaysia Oil and Gas Company</a:t>
            </a:r>
          </a:p>
          <a:p>
            <a:endParaRPr lang="en-US" altLang="ko-KR" sz="1600" b="1" dirty="0">
              <a:latin typeface="+mn-ea"/>
              <a:ea typeface="+mn-ea"/>
            </a:endParaRPr>
          </a:p>
          <a:p>
            <a:r>
              <a:rPr lang="en-US" altLang="ko-KR" b="1" dirty="0">
                <a:solidFill>
                  <a:srgbClr val="000099"/>
                </a:solidFill>
                <a:latin typeface="+mn-ea"/>
                <a:ea typeface="+mn-ea"/>
              </a:rPr>
              <a:t>Annual Radio Survey </a:t>
            </a:r>
            <a:r>
              <a:rPr lang="ko-KR" altLang="en-US" b="1" dirty="0">
                <a:solidFill>
                  <a:srgbClr val="000099"/>
                </a:solidFill>
                <a:latin typeface="+mn-ea"/>
                <a:ea typeface="+mn-ea"/>
              </a:rPr>
              <a:t>시</a:t>
            </a:r>
            <a:endParaRPr lang="en-US" altLang="ko-KR" b="1" dirty="0">
              <a:solidFill>
                <a:srgbClr val="000099"/>
              </a:solidFill>
              <a:latin typeface="+mn-ea"/>
              <a:ea typeface="+mn-ea"/>
            </a:endParaRPr>
          </a:p>
          <a:p>
            <a:r>
              <a:rPr lang="en-US" altLang="ko-KR" b="1" dirty="0">
                <a:solidFill>
                  <a:srgbClr val="000099"/>
                </a:solidFill>
                <a:latin typeface="+mn-ea"/>
                <a:ea typeface="+mn-ea"/>
              </a:rPr>
              <a:t>Battery Capacity </a:t>
            </a:r>
            <a:r>
              <a:rPr lang="ko-KR" altLang="en-US" b="1" dirty="0">
                <a:solidFill>
                  <a:srgbClr val="000099"/>
                </a:solidFill>
                <a:latin typeface="+mn-ea"/>
                <a:ea typeface="+mn-ea"/>
              </a:rPr>
              <a:t>점검 기록이 </a:t>
            </a:r>
            <a:r>
              <a:rPr lang="en-US" altLang="ko-KR" b="1" dirty="0">
                <a:solidFill>
                  <a:srgbClr val="000099"/>
                </a:solidFill>
                <a:latin typeface="+mn-ea"/>
                <a:ea typeface="+mn-ea"/>
              </a:rPr>
              <a:t/>
            </a:r>
            <a:br>
              <a:rPr lang="en-US" altLang="ko-KR" b="1" dirty="0">
                <a:solidFill>
                  <a:srgbClr val="000099"/>
                </a:solidFill>
                <a:latin typeface="+mn-ea"/>
                <a:ea typeface="+mn-ea"/>
              </a:rPr>
            </a:br>
            <a:r>
              <a:rPr lang="ko-KR" altLang="en-US" b="1" dirty="0">
                <a:solidFill>
                  <a:srgbClr val="000099"/>
                </a:solidFill>
                <a:latin typeface="+mn-ea"/>
                <a:ea typeface="+mn-ea"/>
              </a:rPr>
              <a:t>없어 지적 받음</a:t>
            </a:r>
            <a:endParaRPr lang="en-US" altLang="ko-KR" b="1" dirty="0">
              <a:solidFill>
                <a:srgbClr val="000099"/>
              </a:solidFill>
              <a:latin typeface="+mn-ea"/>
              <a:ea typeface="+mn-ea"/>
            </a:endParaRPr>
          </a:p>
          <a:p>
            <a:endParaRPr lang="en-US" altLang="ko-KR" dirty="0">
              <a:latin typeface="+mn-ea"/>
              <a:ea typeface="+mn-ea"/>
            </a:endParaRPr>
          </a:p>
          <a:p>
            <a:r>
              <a:rPr lang="en-US" altLang="ko-KR" dirty="0">
                <a:latin typeface="+mn-ea"/>
                <a:ea typeface="+mn-ea"/>
              </a:rPr>
              <a:t>Radio Survey </a:t>
            </a:r>
            <a:r>
              <a:rPr lang="ko-KR" altLang="en-US" dirty="0">
                <a:latin typeface="+mn-ea"/>
                <a:ea typeface="+mn-ea"/>
              </a:rPr>
              <a:t>점검 항목에는</a:t>
            </a:r>
            <a:endParaRPr lang="en-US" altLang="ko-KR" dirty="0">
              <a:latin typeface="+mn-ea"/>
              <a:ea typeface="+mn-ea"/>
            </a:endParaRPr>
          </a:p>
          <a:p>
            <a:r>
              <a:rPr lang="en-US" altLang="ko-KR" dirty="0">
                <a:latin typeface="+mn-ea"/>
                <a:ea typeface="+mn-ea"/>
              </a:rPr>
              <a:t>Radio</a:t>
            </a:r>
            <a:r>
              <a:rPr lang="ko-KR" altLang="en-US" dirty="0">
                <a:latin typeface="+mn-ea"/>
                <a:ea typeface="+mn-ea"/>
              </a:rPr>
              <a:t> </a:t>
            </a:r>
            <a:r>
              <a:rPr lang="en-US" altLang="ko-KR" dirty="0" smtClean="0">
                <a:latin typeface="+mn-ea"/>
                <a:ea typeface="+mn-ea"/>
              </a:rPr>
              <a:t>battery </a:t>
            </a:r>
            <a:r>
              <a:rPr lang="en-US" altLang="ko-KR" dirty="0">
                <a:latin typeface="+mn-ea"/>
                <a:ea typeface="+mn-ea"/>
              </a:rPr>
              <a:t>on/off load test</a:t>
            </a:r>
            <a:r>
              <a:rPr lang="ko-KR" altLang="en-US" dirty="0">
                <a:latin typeface="+mn-ea"/>
                <a:ea typeface="+mn-ea"/>
              </a:rPr>
              <a:t>만</a:t>
            </a:r>
            <a:endParaRPr lang="en-US" altLang="ko-KR" dirty="0">
              <a:latin typeface="+mn-ea"/>
              <a:ea typeface="+mn-ea"/>
            </a:endParaRPr>
          </a:p>
          <a:p>
            <a:r>
              <a:rPr lang="ko-KR" altLang="en-US" dirty="0" smtClean="0">
                <a:latin typeface="+mn-ea"/>
                <a:ea typeface="+mn-ea"/>
              </a:rPr>
              <a:t>있는</a:t>
            </a:r>
            <a:r>
              <a:rPr lang="en-US" altLang="ko-KR" dirty="0" smtClean="0">
                <a:latin typeface="+mn-ea"/>
                <a:ea typeface="+mn-ea"/>
              </a:rPr>
              <a:t> </a:t>
            </a:r>
            <a:r>
              <a:rPr lang="ko-KR" altLang="en-US" dirty="0" smtClean="0">
                <a:latin typeface="+mn-ea"/>
                <a:ea typeface="+mn-ea"/>
              </a:rPr>
              <a:t>걸로 보아 </a:t>
            </a:r>
            <a:r>
              <a:rPr lang="ko-KR" altLang="en-US" dirty="0">
                <a:latin typeface="+mn-ea"/>
                <a:ea typeface="+mn-ea"/>
              </a:rPr>
              <a:t>용량 점검은 하지 </a:t>
            </a:r>
            <a:r>
              <a:rPr lang="en-US" altLang="ko-KR" dirty="0">
                <a:latin typeface="+mn-ea"/>
                <a:ea typeface="+mn-ea"/>
              </a:rPr>
              <a:t/>
            </a:r>
            <a:br>
              <a:rPr lang="en-US" altLang="ko-KR" dirty="0">
                <a:latin typeface="+mn-ea"/>
                <a:ea typeface="+mn-ea"/>
              </a:rPr>
            </a:br>
            <a:r>
              <a:rPr lang="ko-KR" altLang="en-US" dirty="0">
                <a:latin typeface="+mn-ea"/>
                <a:ea typeface="+mn-ea"/>
              </a:rPr>
              <a:t>않고 </a:t>
            </a:r>
            <a:r>
              <a:rPr lang="en-US" altLang="ko-KR" dirty="0">
                <a:latin typeface="+mn-ea"/>
                <a:ea typeface="+mn-ea"/>
              </a:rPr>
              <a:t>on/off-load test</a:t>
            </a:r>
            <a:r>
              <a:rPr lang="ko-KR" altLang="en-US" dirty="0">
                <a:latin typeface="+mn-ea"/>
                <a:ea typeface="+mn-ea"/>
              </a:rPr>
              <a:t>만 한</a:t>
            </a:r>
            <a:r>
              <a:rPr lang="en-US" altLang="ko-KR" dirty="0">
                <a:latin typeface="+mn-ea"/>
                <a:ea typeface="+mn-ea"/>
              </a:rPr>
              <a:t> </a:t>
            </a:r>
            <a:r>
              <a:rPr lang="ko-KR" altLang="en-US" dirty="0">
                <a:latin typeface="+mn-ea"/>
                <a:ea typeface="+mn-ea"/>
              </a:rPr>
              <a:t>것 같음</a:t>
            </a:r>
            <a:endParaRPr lang="en-US" altLang="ko-KR" dirty="0">
              <a:latin typeface="+mn-ea"/>
              <a:ea typeface="+mn-ea"/>
            </a:endParaRPr>
          </a:p>
          <a:p>
            <a:endParaRPr lang="en-US" altLang="ko-KR" dirty="0">
              <a:latin typeface="+mn-ea"/>
              <a:ea typeface="+mn-ea"/>
            </a:endParaRPr>
          </a:p>
          <a:p>
            <a:r>
              <a:rPr lang="ko-KR" altLang="en-US" dirty="0">
                <a:latin typeface="+mn-ea"/>
                <a:ea typeface="+mn-ea"/>
              </a:rPr>
              <a:t>담당감독에게 좌측 표와 같이</a:t>
            </a:r>
            <a:endParaRPr lang="en-US" altLang="ko-KR" dirty="0">
              <a:latin typeface="+mn-ea"/>
              <a:ea typeface="+mn-ea"/>
            </a:endParaRPr>
          </a:p>
          <a:p>
            <a:r>
              <a:rPr lang="ko-KR" altLang="en-US" dirty="0">
                <a:latin typeface="+mn-ea"/>
                <a:ea typeface="+mn-ea"/>
              </a:rPr>
              <a:t>각 셀의 용량을 점검 후 </a:t>
            </a:r>
            <a:r>
              <a:rPr lang="ko-KR" altLang="en-US" dirty="0" smtClean="0">
                <a:latin typeface="+mn-ea"/>
                <a:ea typeface="+mn-ea"/>
              </a:rPr>
              <a:t>표시하라고 요청하여 </a:t>
            </a:r>
            <a:r>
              <a:rPr lang="ko-KR" altLang="en-US" dirty="0" err="1">
                <a:latin typeface="+mn-ea"/>
                <a:ea typeface="+mn-ea"/>
              </a:rPr>
              <a:t>재작성</a:t>
            </a:r>
            <a:r>
              <a:rPr lang="ko-KR" altLang="en-US" dirty="0">
                <a:latin typeface="+mn-ea"/>
                <a:ea typeface="+mn-ea"/>
              </a:rPr>
              <a:t> 후 선박에 </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제공함</a:t>
            </a:r>
            <a:endParaRPr lang="en-US" altLang="ko-KR" dirty="0">
              <a:latin typeface="+mn-ea"/>
              <a:ea typeface="+mn-ea"/>
            </a:endParaRPr>
          </a:p>
          <a:p>
            <a:endParaRPr lang="en-US" altLang="ko-KR" dirty="0">
              <a:latin typeface="+mn-ea"/>
              <a:ea typeface="+mn-ea"/>
            </a:endParaRPr>
          </a:p>
          <a:p>
            <a:r>
              <a:rPr lang="ko-KR" altLang="en-US" dirty="0" err="1" smtClean="0">
                <a:latin typeface="+mn-ea"/>
                <a:ea typeface="+mn-ea"/>
              </a:rPr>
              <a:t>정격용량의</a:t>
            </a:r>
            <a:r>
              <a:rPr lang="ko-KR" altLang="en-US" dirty="0" smtClean="0">
                <a:latin typeface="+mn-ea"/>
                <a:ea typeface="+mn-ea"/>
              </a:rPr>
              <a:t> </a:t>
            </a:r>
            <a:r>
              <a:rPr lang="en-US" altLang="ko-KR" dirty="0">
                <a:latin typeface="+mn-ea"/>
                <a:ea typeface="+mn-ea"/>
              </a:rPr>
              <a:t>80</a:t>
            </a:r>
            <a:r>
              <a:rPr lang="en-US" altLang="ko-KR" dirty="0" smtClean="0">
                <a:latin typeface="+mn-ea"/>
                <a:ea typeface="+mn-ea"/>
              </a:rPr>
              <a:t>% </a:t>
            </a:r>
            <a:r>
              <a:rPr lang="ko-KR" altLang="en-US" dirty="0" smtClean="0">
                <a:latin typeface="+mn-ea"/>
                <a:ea typeface="+mn-ea"/>
              </a:rPr>
              <a:t>이상의</a:t>
            </a:r>
            <a:r>
              <a:rPr lang="en-US" altLang="ko-KR" dirty="0" smtClean="0">
                <a:latin typeface="+mn-ea"/>
                <a:ea typeface="+mn-ea"/>
              </a:rPr>
              <a:t> Battery </a:t>
            </a:r>
            <a:br>
              <a:rPr lang="en-US" altLang="ko-KR" dirty="0" smtClean="0">
                <a:latin typeface="+mn-ea"/>
                <a:ea typeface="+mn-ea"/>
              </a:rPr>
            </a:br>
            <a:r>
              <a:rPr lang="ko-KR" altLang="en-US" dirty="0" smtClean="0">
                <a:latin typeface="+mn-ea"/>
                <a:ea typeface="+mn-ea"/>
              </a:rPr>
              <a:t>유지 권고 </a:t>
            </a:r>
            <a:r>
              <a:rPr lang="en-US" altLang="ko-KR" dirty="0" smtClean="0">
                <a:latin typeface="+mn-ea"/>
                <a:ea typeface="+mn-ea"/>
              </a:rPr>
              <a:t>(USCG, AMSA)</a:t>
            </a:r>
            <a:endParaRPr lang="en-US" altLang="ko-KR" dirty="0">
              <a:latin typeface="+mn-ea"/>
              <a:ea typeface="+mn-ea"/>
            </a:endParaRPr>
          </a:p>
        </p:txBody>
      </p:sp>
      <p:sp>
        <p:nvSpPr>
          <p:cNvPr id="9" name="직사각형 8"/>
          <p:cNvSpPr/>
          <p:nvPr/>
        </p:nvSpPr>
        <p:spPr bwMode="auto">
          <a:xfrm>
            <a:off x="378148" y="3420591"/>
            <a:ext cx="6041465" cy="648071"/>
          </a:xfrm>
          <a:prstGeom prst="rect">
            <a:avLst/>
          </a:prstGeom>
          <a:noFill/>
          <a:ln w="3175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0" name="직사각형 9"/>
          <p:cNvSpPr/>
          <p:nvPr/>
        </p:nvSpPr>
        <p:spPr>
          <a:xfrm>
            <a:off x="0" y="0"/>
            <a:ext cx="4128053"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2</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PSC / Major Inspection</a:t>
            </a:r>
          </a:p>
        </p:txBody>
      </p:sp>
      <p:cxnSp>
        <p:nvCxnSpPr>
          <p:cNvPr id="5" name="직선 화살표 연결선 4"/>
          <p:cNvCxnSpPr/>
          <p:nvPr/>
        </p:nvCxnSpPr>
        <p:spPr bwMode="auto">
          <a:xfrm flipH="1" flipV="1">
            <a:off x="5850756" y="4068662"/>
            <a:ext cx="792088" cy="720081"/>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2586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표 8"/>
          <p:cNvGraphicFramePr>
            <a:graphicFrameLocks noGrp="1"/>
          </p:cNvGraphicFramePr>
          <p:nvPr>
            <p:extLst/>
          </p:nvPr>
        </p:nvGraphicFramePr>
        <p:xfrm>
          <a:off x="450156" y="733433"/>
          <a:ext cx="9937104" cy="710426"/>
        </p:xfrm>
        <a:graphic>
          <a:graphicData uri="http://schemas.openxmlformats.org/drawingml/2006/table">
            <a:tbl>
              <a:tblPr firstRow="1" bandRow="1">
                <a:tableStyleId>{5C22544A-7EE6-4342-B048-85BDC9FD1C3A}</a:tableStyleId>
              </a:tblPr>
              <a:tblGrid>
                <a:gridCol w="9937104">
                  <a:extLst>
                    <a:ext uri="{9D8B030D-6E8A-4147-A177-3AD203B41FA5}">
                      <a16:colId xmlns:a16="http://schemas.microsoft.com/office/drawing/2014/main" val="20000"/>
                    </a:ext>
                  </a:extLst>
                </a:gridCol>
              </a:tblGrid>
              <a:tr h="58110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3-1 VHF, MF/HF, INMARSAT-C DDB(Dedicated Distress Button) </a:t>
                      </a:r>
                      <a:r>
                        <a:rPr lang="ko-KR" altLang="en-US" sz="2000" dirty="0" smtClean="0">
                          <a:solidFill>
                            <a:schemeClr val="tx1"/>
                          </a:solidFill>
                          <a:latin typeface="+mn-ea"/>
                          <a:ea typeface="+mn-ea"/>
                        </a:rPr>
                        <a:t>이해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DISTRESS </a:t>
                      </a:r>
                      <a:r>
                        <a:rPr lang="en-US" altLang="ko-KR" sz="2000" dirty="0">
                          <a:solidFill>
                            <a:schemeClr val="tx1"/>
                          </a:solidFill>
                          <a:latin typeface="+mn-ea"/>
                          <a:ea typeface="+mn-ea"/>
                        </a:rPr>
                        <a:t>ALERT(</a:t>
                      </a:r>
                      <a:r>
                        <a:rPr lang="ko-KR" altLang="en-US" sz="2000" dirty="0" err="1">
                          <a:solidFill>
                            <a:schemeClr val="tx1"/>
                          </a:solidFill>
                          <a:latin typeface="+mn-ea"/>
                          <a:ea typeface="+mn-ea"/>
                        </a:rPr>
                        <a:t>조난경보</a:t>
                      </a:r>
                      <a:r>
                        <a:rPr lang="en-US" altLang="ko-KR" sz="2000" dirty="0">
                          <a:solidFill>
                            <a:schemeClr val="tx1"/>
                          </a:solidFill>
                          <a:latin typeface="+mn-ea"/>
                          <a:ea typeface="+mn-ea"/>
                        </a:rPr>
                        <a:t>) → DISTRESS CALL(</a:t>
                      </a:r>
                      <a:r>
                        <a:rPr lang="ko-KR" altLang="en-US" sz="2000" dirty="0">
                          <a:solidFill>
                            <a:schemeClr val="tx1"/>
                          </a:solidFill>
                          <a:latin typeface="+mn-ea"/>
                          <a:ea typeface="+mn-ea"/>
                        </a:rPr>
                        <a:t>호출</a:t>
                      </a:r>
                      <a:r>
                        <a:rPr lang="en-US" altLang="ko-KR" sz="2000" dirty="0">
                          <a:solidFill>
                            <a:schemeClr val="tx1"/>
                          </a:solidFill>
                          <a:latin typeface="+mn-ea"/>
                          <a:ea typeface="+mn-ea"/>
                        </a:rPr>
                        <a:t>) → DISTRESS MESSAGE(</a:t>
                      </a:r>
                      <a:r>
                        <a:rPr lang="ko-KR" altLang="en-US" sz="2000" dirty="0">
                          <a:solidFill>
                            <a:schemeClr val="tx1"/>
                          </a:solidFill>
                          <a:latin typeface="+mn-ea"/>
                          <a:ea typeface="+mn-ea"/>
                        </a:rPr>
                        <a:t>통보</a:t>
                      </a:r>
                      <a:r>
                        <a:rPr lang="en-US" altLang="ko-KR" sz="2000" dirty="0">
                          <a:solidFill>
                            <a:schemeClr val="tx1"/>
                          </a:solidFill>
                          <a:latin typeface="+mn-ea"/>
                          <a:ea typeface="+mn-ea"/>
                        </a:rPr>
                        <a:t>)</a:t>
                      </a:r>
                      <a:endParaRPr lang="ko-KR" altLang="en-US" sz="2000" dirty="0">
                        <a:solidFill>
                          <a:schemeClr val="tx1"/>
                        </a:solidFill>
                        <a:latin typeface="+mn-ea"/>
                        <a:ea typeface="+mn-ea"/>
                      </a:endParaRPr>
                    </a:p>
                  </a:txBody>
                  <a:tcPr marL="100826" marR="100826"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3" name="표 2"/>
          <p:cNvGraphicFramePr>
            <a:graphicFrameLocks noGrp="1"/>
          </p:cNvGraphicFramePr>
          <p:nvPr>
            <p:extLst>
              <p:ext uri="{D42A27DB-BD31-4B8C-83A1-F6EECF244321}">
                <p14:modId xmlns:p14="http://schemas.microsoft.com/office/powerpoint/2010/main" val="4149736393"/>
              </p:ext>
            </p:extLst>
          </p:nvPr>
        </p:nvGraphicFramePr>
        <p:xfrm>
          <a:off x="450156" y="1487576"/>
          <a:ext cx="9937104" cy="4782562"/>
        </p:xfrm>
        <a:graphic>
          <a:graphicData uri="http://schemas.openxmlformats.org/drawingml/2006/table">
            <a:tbl>
              <a:tblPr firstRow="1" bandRow="1">
                <a:tableStyleId>{5C22544A-7EE6-4342-B048-85BDC9FD1C3A}</a:tableStyleId>
              </a:tblPr>
              <a:tblGrid>
                <a:gridCol w="1863208">
                  <a:extLst>
                    <a:ext uri="{9D8B030D-6E8A-4147-A177-3AD203B41FA5}">
                      <a16:colId xmlns:a16="http://schemas.microsoft.com/office/drawing/2014/main" val="4238009690"/>
                    </a:ext>
                  </a:extLst>
                </a:gridCol>
                <a:gridCol w="5169204">
                  <a:extLst>
                    <a:ext uri="{9D8B030D-6E8A-4147-A177-3AD203B41FA5}">
                      <a16:colId xmlns:a16="http://schemas.microsoft.com/office/drawing/2014/main" val="2428645284"/>
                    </a:ext>
                  </a:extLst>
                </a:gridCol>
                <a:gridCol w="2904692">
                  <a:extLst>
                    <a:ext uri="{9D8B030D-6E8A-4147-A177-3AD203B41FA5}">
                      <a16:colId xmlns:a16="http://schemas.microsoft.com/office/drawing/2014/main" val="3320769080"/>
                    </a:ext>
                  </a:extLst>
                </a:gridCol>
              </a:tblGrid>
              <a:tr h="1631422">
                <a:tc>
                  <a:txBody>
                    <a:bodyPr/>
                    <a:lstStyle/>
                    <a:p>
                      <a:pPr latinLnBrk="1"/>
                      <a:r>
                        <a:rPr lang="en-US" altLang="ko-KR" sz="1800" b="1" dirty="0">
                          <a:solidFill>
                            <a:schemeClr val="tx1"/>
                          </a:solidFill>
                          <a:latin typeface="+mn-ea"/>
                          <a:ea typeface="+mn-ea"/>
                        </a:rPr>
                        <a:t>VHF </a:t>
                      </a:r>
                      <a:r>
                        <a:rPr lang="en-US" altLang="ko-KR" sz="1800" b="1" dirty="0" smtClean="0">
                          <a:solidFill>
                            <a:schemeClr val="tx1"/>
                          </a:solidFill>
                          <a:latin typeface="+mn-ea"/>
                          <a:ea typeface="+mn-ea"/>
                        </a:rPr>
                        <a:t>Radio</a:t>
                      </a:r>
                      <a:br>
                        <a:rPr lang="en-US" altLang="ko-KR" sz="1800" b="1" dirty="0" smtClean="0">
                          <a:solidFill>
                            <a:schemeClr val="tx1"/>
                          </a:solidFill>
                          <a:latin typeface="+mn-ea"/>
                          <a:ea typeface="+mn-ea"/>
                        </a:rPr>
                      </a:br>
                      <a:endParaRPr lang="ko-KR" altLang="en-US" sz="1800" b="1" dirty="0">
                        <a:solidFill>
                          <a:schemeClr val="tx1"/>
                        </a:solidFill>
                        <a:latin typeface="+mn-ea"/>
                        <a:ea typeface="+mn-ea"/>
                      </a:endParaRPr>
                    </a:p>
                    <a:p>
                      <a:pPr latinLnBrk="1"/>
                      <a:r>
                        <a:rPr lang="en-US" altLang="ko-KR" sz="1800" b="1" dirty="0">
                          <a:solidFill>
                            <a:schemeClr val="tx1"/>
                          </a:solidFill>
                          <a:latin typeface="+mn-ea"/>
                          <a:ea typeface="+mn-ea"/>
                        </a:rPr>
                        <a:t>MF/HF Radio </a:t>
                      </a:r>
                      <a:endParaRPr lang="ko-KR" altLang="en-US" sz="1800" b="1"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800" b="0" dirty="0">
                          <a:solidFill>
                            <a:schemeClr val="tx1"/>
                          </a:solidFill>
                          <a:latin typeface="+mn-ea"/>
                          <a:ea typeface="+mn-ea"/>
                        </a:rPr>
                        <a:t>DISTRESS ALERT </a:t>
                      </a:r>
                      <a:r>
                        <a:rPr lang="ko-KR" altLang="en-US" sz="1800" b="0" dirty="0">
                          <a:solidFill>
                            <a:schemeClr val="tx1"/>
                          </a:solidFill>
                          <a:latin typeface="+mn-ea"/>
                          <a:ea typeface="+mn-ea"/>
                        </a:rPr>
                        <a:t>전송 후 조난선박에서 </a:t>
                      </a:r>
                      <a:r>
                        <a:rPr lang="ko-KR" altLang="en-US" sz="1800" b="0" dirty="0" smtClean="0">
                          <a:solidFill>
                            <a:schemeClr val="tx1"/>
                          </a:solidFill>
                          <a:latin typeface="+mn-ea"/>
                          <a:ea typeface="+mn-ea"/>
                        </a:rPr>
                        <a:t>취소</a:t>
                      </a:r>
                      <a:r>
                        <a:rPr lang="en-US" altLang="ko-KR" sz="1800" b="0" dirty="0" smtClean="0">
                          <a:solidFill>
                            <a:schemeClr val="tx1"/>
                          </a:solidFill>
                          <a:latin typeface="+mn-ea"/>
                          <a:ea typeface="+mn-ea"/>
                        </a:rPr>
                        <a:t/>
                      </a:r>
                      <a:br>
                        <a:rPr lang="en-US" altLang="ko-KR" sz="1800" b="0" dirty="0" smtClean="0">
                          <a:solidFill>
                            <a:schemeClr val="tx1"/>
                          </a:solidFill>
                          <a:latin typeface="+mn-ea"/>
                          <a:ea typeface="+mn-ea"/>
                        </a:rPr>
                      </a:br>
                      <a:r>
                        <a:rPr lang="ko-KR" altLang="en-US" sz="1800" b="0" dirty="0" smtClean="0">
                          <a:solidFill>
                            <a:schemeClr val="tx1"/>
                          </a:solidFill>
                          <a:latin typeface="+mn-ea"/>
                          <a:ea typeface="+mn-ea"/>
                        </a:rPr>
                        <a:t>버튼을 </a:t>
                      </a:r>
                      <a:r>
                        <a:rPr lang="ko-KR" altLang="en-US" sz="1800" b="0" dirty="0">
                          <a:solidFill>
                            <a:schemeClr val="tx1"/>
                          </a:solidFill>
                          <a:latin typeface="+mn-ea"/>
                          <a:ea typeface="+mn-ea"/>
                        </a:rPr>
                        <a:t>누르지 않는 한</a:t>
                      </a:r>
                      <a:r>
                        <a:rPr lang="en-US" altLang="ko-KR" sz="1800" b="0" dirty="0">
                          <a:solidFill>
                            <a:schemeClr val="tx1"/>
                          </a:solidFill>
                          <a:latin typeface="+mn-ea"/>
                          <a:ea typeface="+mn-ea"/>
                        </a:rPr>
                        <a:t>,</a:t>
                      </a:r>
                      <a:r>
                        <a:rPr lang="ko-KR" altLang="en-US" sz="1800" b="0" dirty="0">
                          <a:solidFill>
                            <a:schemeClr val="tx1"/>
                          </a:solidFill>
                          <a:latin typeface="+mn-ea"/>
                          <a:ea typeface="+mn-ea"/>
                        </a:rPr>
                        <a:t> 통상 </a:t>
                      </a:r>
                      <a:r>
                        <a:rPr lang="ko-KR" altLang="en-US" sz="1800" b="0" dirty="0" err="1">
                          <a:solidFill>
                            <a:schemeClr val="tx1"/>
                          </a:solidFill>
                          <a:latin typeface="+mn-ea"/>
                          <a:ea typeface="+mn-ea"/>
                        </a:rPr>
                        <a:t>조난경보가</a:t>
                      </a:r>
                      <a:r>
                        <a:rPr lang="ko-KR" altLang="en-US" sz="1800" b="0" dirty="0">
                          <a:solidFill>
                            <a:schemeClr val="tx1"/>
                          </a:solidFill>
                          <a:latin typeface="+mn-ea"/>
                          <a:ea typeface="+mn-ea"/>
                        </a:rPr>
                        <a:t> </a:t>
                      </a:r>
                      <a:r>
                        <a:rPr lang="en-US" altLang="ko-KR" sz="1800" b="0" dirty="0">
                          <a:solidFill>
                            <a:schemeClr val="tx1"/>
                          </a:solidFill>
                          <a:latin typeface="+mn-ea"/>
                          <a:ea typeface="+mn-ea"/>
                        </a:rPr>
                        <a:t>5</a:t>
                      </a:r>
                      <a:r>
                        <a:rPr lang="ko-KR" altLang="en-US" sz="1800" b="0" dirty="0">
                          <a:solidFill>
                            <a:schemeClr val="tx1"/>
                          </a:solidFill>
                          <a:latin typeface="+mn-ea"/>
                          <a:ea typeface="+mn-ea"/>
                        </a:rPr>
                        <a:t>회 </a:t>
                      </a:r>
                      <a:r>
                        <a:rPr lang="en-US" altLang="ko-KR" sz="1800" b="0" dirty="0">
                          <a:solidFill>
                            <a:schemeClr val="tx1"/>
                          </a:solidFill>
                          <a:latin typeface="+mn-ea"/>
                          <a:ea typeface="+mn-ea"/>
                        </a:rPr>
                        <a:t/>
                      </a:r>
                      <a:br>
                        <a:rPr lang="en-US" altLang="ko-KR" sz="1800" b="0" dirty="0">
                          <a:solidFill>
                            <a:schemeClr val="tx1"/>
                          </a:solidFill>
                          <a:latin typeface="+mn-ea"/>
                          <a:ea typeface="+mn-ea"/>
                        </a:rPr>
                      </a:br>
                      <a:r>
                        <a:rPr lang="ko-KR" altLang="en-US" sz="1800" b="0" dirty="0">
                          <a:solidFill>
                            <a:schemeClr val="tx1"/>
                          </a:solidFill>
                          <a:latin typeface="+mn-ea"/>
                          <a:ea typeface="+mn-ea"/>
                        </a:rPr>
                        <a:t>연속 전송되고 </a:t>
                      </a:r>
                      <a:r>
                        <a:rPr lang="ko-KR" altLang="en-US" sz="1800" b="0" dirty="0" err="1" smtClean="0">
                          <a:solidFill>
                            <a:schemeClr val="tx1"/>
                          </a:solidFill>
                          <a:latin typeface="+mn-ea"/>
                          <a:ea typeface="+mn-ea"/>
                        </a:rPr>
                        <a:t>그다음</a:t>
                      </a:r>
                      <a:r>
                        <a:rPr lang="ko-KR" altLang="en-US" sz="1800" b="0" dirty="0" smtClean="0">
                          <a:solidFill>
                            <a:schemeClr val="tx1"/>
                          </a:solidFill>
                          <a:latin typeface="+mn-ea"/>
                          <a:ea typeface="+mn-ea"/>
                        </a:rPr>
                        <a:t> </a:t>
                      </a:r>
                      <a:r>
                        <a:rPr lang="en-US" altLang="ko-KR" sz="1800" b="0" dirty="0">
                          <a:solidFill>
                            <a:schemeClr val="tx1"/>
                          </a:solidFill>
                          <a:latin typeface="+mn-ea"/>
                          <a:ea typeface="+mn-ea"/>
                        </a:rPr>
                        <a:t>RCC </a:t>
                      </a:r>
                      <a:r>
                        <a:rPr lang="ko-KR" altLang="en-US" sz="1800" b="0" dirty="0">
                          <a:solidFill>
                            <a:schemeClr val="tx1"/>
                          </a:solidFill>
                          <a:latin typeface="+mn-ea"/>
                          <a:ea typeface="+mn-ea"/>
                        </a:rPr>
                        <a:t>또는 부근 선박으로 부터 </a:t>
                      </a:r>
                      <a:r>
                        <a:rPr lang="ko-KR" altLang="en-US" sz="1800" b="0" dirty="0" err="1">
                          <a:solidFill>
                            <a:schemeClr val="tx1"/>
                          </a:solidFill>
                          <a:latin typeface="+mn-ea"/>
                          <a:ea typeface="+mn-ea"/>
                        </a:rPr>
                        <a:t>수신증이</a:t>
                      </a:r>
                      <a:r>
                        <a:rPr lang="ko-KR" altLang="en-US" sz="1800" b="0" dirty="0">
                          <a:solidFill>
                            <a:schemeClr val="tx1"/>
                          </a:solidFill>
                          <a:latin typeface="+mn-ea"/>
                          <a:ea typeface="+mn-ea"/>
                        </a:rPr>
                        <a:t> 있을 때까지 통상 </a:t>
                      </a:r>
                      <a:r>
                        <a:rPr lang="en-US" altLang="ko-KR" sz="1800" b="0" dirty="0">
                          <a:solidFill>
                            <a:schemeClr val="tx1"/>
                          </a:solidFill>
                          <a:latin typeface="+mn-ea"/>
                          <a:ea typeface="+mn-ea"/>
                        </a:rPr>
                        <a:t>3.5~4.5</a:t>
                      </a:r>
                      <a:r>
                        <a:rPr lang="ko-KR" altLang="en-US" sz="1800" b="0" dirty="0">
                          <a:solidFill>
                            <a:schemeClr val="tx1"/>
                          </a:solidFill>
                          <a:latin typeface="+mn-ea"/>
                          <a:ea typeface="+mn-ea"/>
                        </a:rPr>
                        <a:t>분 간격으로 반복해서 </a:t>
                      </a:r>
                      <a:r>
                        <a:rPr lang="en-US" altLang="ko-KR" sz="1800" b="0" dirty="0">
                          <a:solidFill>
                            <a:schemeClr val="tx1"/>
                          </a:solidFill>
                          <a:latin typeface="+mn-ea"/>
                          <a:ea typeface="+mn-ea"/>
                        </a:rPr>
                        <a:t>DSC</a:t>
                      </a:r>
                      <a:r>
                        <a:rPr lang="ko-KR" altLang="en-US" sz="1800" b="0" dirty="0">
                          <a:solidFill>
                            <a:schemeClr val="tx1"/>
                          </a:solidFill>
                          <a:latin typeface="+mn-ea"/>
                          <a:ea typeface="+mn-ea"/>
                        </a:rPr>
                        <a:t>로 전송됨</a:t>
                      </a:r>
                      <a:endParaRPr lang="en-US" altLang="ko-KR"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800" b="0" dirty="0">
                          <a:solidFill>
                            <a:schemeClr val="tx1"/>
                          </a:solidFill>
                          <a:latin typeface="+mn-ea"/>
                          <a:ea typeface="+mn-ea"/>
                        </a:rPr>
                        <a:t>원거리에 있거나 구조하지 못하는 경우</a:t>
                      </a:r>
                      <a:r>
                        <a:rPr lang="en-US" altLang="ko-KR" sz="1800" b="0" dirty="0">
                          <a:solidFill>
                            <a:schemeClr val="tx1"/>
                          </a:solidFill>
                          <a:latin typeface="+mn-ea"/>
                          <a:ea typeface="+mn-ea"/>
                        </a:rPr>
                        <a:t>,</a:t>
                      </a:r>
                      <a:r>
                        <a:rPr lang="ko-KR" altLang="en-US" sz="1800" b="0" dirty="0">
                          <a:solidFill>
                            <a:schemeClr val="tx1"/>
                          </a:solidFill>
                          <a:latin typeface="+mn-ea"/>
                          <a:ea typeface="+mn-ea"/>
                        </a:rPr>
                        <a:t> 선박은 </a:t>
                      </a:r>
                      <a:r>
                        <a:rPr lang="en-US" altLang="ko-KR" sz="1800" b="0" dirty="0">
                          <a:solidFill>
                            <a:schemeClr val="tx1"/>
                          </a:solidFill>
                          <a:latin typeface="+mn-ea"/>
                          <a:ea typeface="+mn-ea"/>
                        </a:rPr>
                        <a:t/>
                      </a:r>
                      <a:br>
                        <a:rPr lang="en-US" altLang="ko-KR" sz="1800" b="0" dirty="0">
                          <a:solidFill>
                            <a:schemeClr val="tx1"/>
                          </a:solidFill>
                          <a:latin typeface="+mn-ea"/>
                          <a:ea typeface="+mn-ea"/>
                        </a:rPr>
                      </a:br>
                      <a:r>
                        <a:rPr lang="ko-KR" altLang="en-US" sz="1800" b="0" dirty="0" err="1">
                          <a:solidFill>
                            <a:schemeClr val="tx1"/>
                          </a:solidFill>
                          <a:latin typeface="+mn-ea"/>
                          <a:ea typeface="+mn-ea"/>
                        </a:rPr>
                        <a:t>수신증을</a:t>
                      </a:r>
                      <a:r>
                        <a:rPr lang="ko-KR" altLang="en-US" sz="1800" b="0" dirty="0">
                          <a:solidFill>
                            <a:schemeClr val="tx1"/>
                          </a:solidFill>
                          <a:latin typeface="+mn-ea"/>
                          <a:ea typeface="+mn-ea"/>
                        </a:rPr>
                        <a:t> 주어서는 안된다</a:t>
                      </a: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725525"/>
                  </a:ext>
                </a:extLst>
              </a:tr>
              <a:tr h="3151140">
                <a:tc>
                  <a:txBody>
                    <a:bodyPr/>
                    <a:lstStyle/>
                    <a:p>
                      <a:pPr latinLnBrk="1"/>
                      <a:r>
                        <a:rPr lang="en-US" altLang="ko-KR" sz="1800" b="1" dirty="0">
                          <a:solidFill>
                            <a:schemeClr val="tx1"/>
                          </a:solidFill>
                          <a:latin typeface="+mn-ea"/>
                          <a:ea typeface="+mn-ea"/>
                        </a:rPr>
                        <a:t>INMARSAT-C</a:t>
                      </a:r>
                      <a:endParaRPr lang="ko-KR" altLang="en-US" sz="1800" b="1"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latinLnBrk="1"/>
                      <a:r>
                        <a:rPr lang="en-US" altLang="ko-KR" sz="1800" b="0" dirty="0">
                          <a:solidFill>
                            <a:schemeClr val="tx1"/>
                          </a:solidFill>
                          <a:latin typeface="+mn-ea"/>
                          <a:ea typeface="+mn-ea"/>
                        </a:rPr>
                        <a:t>Inmarsat-C</a:t>
                      </a:r>
                      <a:r>
                        <a:rPr lang="ko-KR" altLang="en-US" sz="1800" b="0" dirty="0">
                          <a:solidFill>
                            <a:schemeClr val="tx1"/>
                          </a:solidFill>
                          <a:latin typeface="+mn-ea"/>
                          <a:ea typeface="+mn-ea"/>
                        </a:rPr>
                        <a:t>는 </a:t>
                      </a:r>
                      <a:r>
                        <a:rPr lang="en-US" altLang="ko-KR" sz="1800" b="0" dirty="0">
                          <a:solidFill>
                            <a:schemeClr val="tx1"/>
                          </a:solidFill>
                          <a:latin typeface="+mn-ea"/>
                          <a:ea typeface="+mn-ea"/>
                        </a:rPr>
                        <a:t>Real time </a:t>
                      </a:r>
                      <a:r>
                        <a:rPr lang="ko-KR" altLang="en-US" sz="1800" b="0" dirty="0">
                          <a:solidFill>
                            <a:schemeClr val="tx1"/>
                          </a:solidFill>
                          <a:latin typeface="+mn-ea"/>
                          <a:ea typeface="+mn-ea"/>
                        </a:rPr>
                        <a:t>방식이 아니라 </a:t>
                      </a:r>
                      <a:r>
                        <a:rPr lang="en-US" altLang="ko-KR" sz="1800" b="0" dirty="0">
                          <a:solidFill>
                            <a:schemeClr val="tx1"/>
                          </a:solidFill>
                          <a:latin typeface="+mn-ea"/>
                          <a:ea typeface="+mn-ea"/>
                        </a:rPr>
                        <a:t>Store &amp; Forward </a:t>
                      </a:r>
                      <a:r>
                        <a:rPr lang="ko-KR" altLang="en-US" sz="1800" b="0" dirty="0">
                          <a:solidFill>
                            <a:schemeClr val="tx1"/>
                          </a:solidFill>
                          <a:latin typeface="+mn-ea"/>
                          <a:ea typeface="+mn-ea"/>
                        </a:rPr>
                        <a:t>방식으로 선박에서 </a:t>
                      </a:r>
                      <a:r>
                        <a:rPr lang="en-US" altLang="ko-KR" sz="1800" b="0" dirty="0">
                          <a:solidFill>
                            <a:schemeClr val="tx1"/>
                          </a:solidFill>
                          <a:latin typeface="+mn-ea"/>
                          <a:ea typeface="+mn-ea"/>
                        </a:rPr>
                        <a:t>Distress Alert</a:t>
                      </a:r>
                      <a:r>
                        <a:rPr lang="ko-KR" altLang="en-US" sz="1800" b="0" dirty="0">
                          <a:solidFill>
                            <a:schemeClr val="tx1"/>
                          </a:solidFill>
                          <a:latin typeface="+mn-ea"/>
                          <a:ea typeface="+mn-ea"/>
                        </a:rPr>
                        <a:t>를 전송하면 </a:t>
                      </a:r>
                      <a:r>
                        <a:rPr lang="en-US" altLang="ko-KR" sz="1800" b="0" dirty="0" smtClean="0">
                          <a:solidFill>
                            <a:schemeClr val="tx1"/>
                          </a:solidFill>
                          <a:latin typeface="+mn-ea"/>
                          <a:ea typeface="+mn-ea"/>
                        </a:rPr>
                        <a:t>LES(Land</a:t>
                      </a:r>
                      <a:r>
                        <a:rPr lang="ko-KR" altLang="en-US" sz="1800" b="0" dirty="0" smtClean="0">
                          <a:solidFill>
                            <a:schemeClr val="tx1"/>
                          </a:solidFill>
                          <a:latin typeface="+mn-ea"/>
                          <a:ea typeface="+mn-ea"/>
                        </a:rPr>
                        <a:t> </a:t>
                      </a:r>
                      <a:r>
                        <a:rPr lang="en-US" altLang="ko-KR" sz="1800" b="0" dirty="0" smtClean="0">
                          <a:solidFill>
                            <a:schemeClr val="tx1"/>
                          </a:solidFill>
                          <a:latin typeface="+mn-ea"/>
                          <a:ea typeface="+mn-ea"/>
                        </a:rPr>
                        <a:t>Earth Station: </a:t>
                      </a:r>
                      <a:r>
                        <a:rPr lang="ko-KR" altLang="en-US" sz="1800" b="0" dirty="0" err="1" smtClean="0">
                          <a:solidFill>
                            <a:schemeClr val="tx1"/>
                          </a:solidFill>
                          <a:latin typeface="+mn-ea"/>
                          <a:ea typeface="+mn-ea"/>
                        </a:rPr>
                        <a:t>육상지구국</a:t>
                      </a:r>
                      <a:r>
                        <a:rPr lang="en-US" altLang="ko-KR" sz="1800" b="0" dirty="0" smtClean="0">
                          <a:solidFill>
                            <a:schemeClr val="tx1"/>
                          </a:solidFill>
                          <a:latin typeface="+mn-ea"/>
                          <a:ea typeface="+mn-ea"/>
                        </a:rPr>
                        <a:t>)</a:t>
                      </a:r>
                      <a:r>
                        <a:rPr lang="ko-KR" altLang="en-US" sz="1800" b="0" dirty="0" smtClean="0">
                          <a:solidFill>
                            <a:schemeClr val="tx1"/>
                          </a:solidFill>
                          <a:latin typeface="+mn-ea"/>
                          <a:ea typeface="+mn-ea"/>
                        </a:rPr>
                        <a:t>에서 </a:t>
                      </a:r>
                      <a:r>
                        <a:rPr lang="ko-KR" altLang="en-US" sz="1800" b="0" dirty="0">
                          <a:solidFill>
                            <a:schemeClr val="tx1"/>
                          </a:solidFill>
                          <a:latin typeface="+mn-ea"/>
                          <a:ea typeface="+mn-ea"/>
                        </a:rPr>
                        <a:t>받아서 조난 선박의 위치에 가까운 </a:t>
                      </a:r>
                      <a:r>
                        <a:rPr lang="en-US" altLang="ko-KR" sz="1800" b="0" dirty="0" smtClean="0">
                          <a:solidFill>
                            <a:schemeClr val="tx1"/>
                          </a:solidFill>
                          <a:latin typeface="+mn-ea"/>
                          <a:ea typeface="+mn-ea"/>
                        </a:rPr>
                        <a:t>MCC(Mission Control Center: </a:t>
                      </a:r>
                      <a:r>
                        <a:rPr lang="ko-KR" altLang="en-US" sz="1800" b="0" dirty="0" smtClean="0">
                          <a:solidFill>
                            <a:schemeClr val="tx1"/>
                          </a:solidFill>
                          <a:latin typeface="+mn-ea"/>
                          <a:ea typeface="+mn-ea"/>
                        </a:rPr>
                        <a:t>임무통제센터</a:t>
                      </a:r>
                      <a:r>
                        <a:rPr lang="en-US" altLang="ko-KR" sz="1800" b="0" dirty="0" smtClean="0">
                          <a:solidFill>
                            <a:schemeClr val="tx1"/>
                          </a:solidFill>
                          <a:latin typeface="+mn-ea"/>
                          <a:ea typeface="+mn-ea"/>
                        </a:rPr>
                        <a:t>)</a:t>
                      </a:r>
                      <a:r>
                        <a:rPr lang="ko-KR" altLang="en-US" sz="1800" b="0" dirty="0" smtClean="0">
                          <a:solidFill>
                            <a:schemeClr val="tx1"/>
                          </a:solidFill>
                          <a:latin typeface="+mn-ea"/>
                          <a:ea typeface="+mn-ea"/>
                        </a:rPr>
                        <a:t>로 </a:t>
                      </a:r>
                      <a:r>
                        <a:rPr lang="ko-KR" altLang="en-US" sz="1800" b="0" dirty="0">
                          <a:solidFill>
                            <a:schemeClr val="tx1"/>
                          </a:solidFill>
                          <a:latin typeface="+mn-ea"/>
                          <a:ea typeface="+mn-ea"/>
                        </a:rPr>
                        <a:t>전송하는데</a:t>
                      </a:r>
                      <a:r>
                        <a:rPr lang="en-US" altLang="ko-KR" sz="1800" b="0" dirty="0">
                          <a:solidFill>
                            <a:schemeClr val="tx1"/>
                          </a:solidFill>
                          <a:latin typeface="+mn-ea"/>
                          <a:ea typeface="+mn-ea"/>
                        </a:rPr>
                        <a:t>,</a:t>
                      </a:r>
                      <a:r>
                        <a:rPr lang="ko-KR" altLang="en-US" sz="1800" b="0" dirty="0">
                          <a:solidFill>
                            <a:schemeClr val="tx1"/>
                          </a:solidFill>
                          <a:latin typeface="+mn-ea"/>
                          <a:ea typeface="+mn-ea"/>
                        </a:rPr>
                        <a:t> 기기</a:t>
                      </a:r>
                      <a:r>
                        <a:rPr lang="en-US" altLang="ko-KR" sz="1800" b="0" dirty="0">
                          <a:solidFill>
                            <a:schemeClr val="tx1"/>
                          </a:solidFill>
                          <a:latin typeface="+mn-ea"/>
                          <a:ea typeface="+mn-ea"/>
                        </a:rPr>
                        <a:t> </a:t>
                      </a:r>
                      <a:r>
                        <a:rPr lang="ko-KR" altLang="en-US" sz="1800" b="0" dirty="0">
                          <a:solidFill>
                            <a:schemeClr val="tx1"/>
                          </a:solidFill>
                          <a:latin typeface="+mn-ea"/>
                          <a:ea typeface="+mn-ea"/>
                        </a:rPr>
                        <a:t>이상 또는 위성 상태 불량 시 </a:t>
                      </a:r>
                      <a:r>
                        <a:rPr lang="en-US" altLang="ko-KR" sz="1800" b="0" dirty="0">
                          <a:solidFill>
                            <a:schemeClr val="tx1"/>
                          </a:solidFill>
                          <a:latin typeface="+mn-ea"/>
                          <a:ea typeface="+mn-ea"/>
                        </a:rPr>
                        <a:t>Distress Button </a:t>
                      </a:r>
                      <a:r>
                        <a:rPr lang="ko-KR" altLang="en-US" sz="1800" b="0" dirty="0">
                          <a:solidFill>
                            <a:schemeClr val="tx1"/>
                          </a:solidFill>
                          <a:latin typeface="+mn-ea"/>
                          <a:ea typeface="+mn-ea"/>
                        </a:rPr>
                        <a:t>작동 후 아래와 같이 </a:t>
                      </a:r>
                      <a:r>
                        <a:rPr lang="ko-KR" altLang="en-US" sz="1800" b="0" dirty="0" err="1">
                          <a:solidFill>
                            <a:schemeClr val="tx1"/>
                          </a:solidFill>
                          <a:latin typeface="+mn-ea"/>
                          <a:ea typeface="+mn-ea"/>
                        </a:rPr>
                        <a:t>수신증이</a:t>
                      </a:r>
                      <a:r>
                        <a:rPr lang="ko-KR" altLang="en-US" sz="1800" b="0" dirty="0">
                          <a:solidFill>
                            <a:schemeClr val="tx1"/>
                          </a:solidFill>
                          <a:latin typeface="+mn-ea"/>
                          <a:ea typeface="+mn-ea"/>
                        </a:rPr>
                        <a:t> 오지 않고 </a:t>
                      </a:r>
                      <a:r>
                        <a:rPr lang="ko-KR" altLang="en-US" sz="1800" b="0" dirty="0" smtClean="0">
                          <a:solidFill>
                            <a:schemeClr val="tx1"/>
                          </a:solidFill>
                          <a:latin typeface="+mn-ea"/>
                          <a:ea typeface="+mn-ea"/>
                        </a:rPr>
                        <a:t>전송 중에 </a:t>
                      </a:r>
                      <a:r>
                        <a:rPr lang="en-US" altLang="ko-KR" sz="1800" b="0" dirty="0" smtClean="0">
                          <a:solidFill>
                            <a:schemeClr val="tx1"/>
                          </a:solidFill>
                          <a:latin typeface="+mn-ea"/>
                          <a:ea typeface="+mn-ea"/>
                        </a:rPr>
                        <a:t>Buzzer</a:t>
                      </a:r>
                      <a:r>
                        <a:rPr lang="ko-KR" altLang="en-US" sz="1800" b="0" dirty="0" smtClean="0">
                          <a:solidFill>
                            <a:schemeClr val="tx1"/>
                          </a:solidFill>
                          <a:latin typeface="+mn-ea"/>
                          <a:ea typeface="+mn-ea"/>
                        </a:rPr>
                        <a:t>가 꺼지거나 일정 </a:t>
                      </a:r>
                      <a:r>
                        <a:rPr lang="ko-KR" altLang="en-US" sz="1800" b="0" dirty="0">
                          <a:solidFill>
                            <a:schemeClr val="tx1"/>
                          </a:solidFill>
                          <a:latin typeface="+mn-ea"/>
                          <a:ea typeface="+mn-ea"/>
                        </a:rPr>
                        <a:t>시간이 </a:t>
                      </a:r>
                      <a:r>
                        <a:rPr lang="ko-KR" altLang="en-US" sz="1800" b="0" dirty="0" smtClean="0">
                          <a:solidFill>
                            <a:schemeClr val="tx1"/>
                          </a:solidFill>
                          <a:latin typeface="+mn-ea"/>
                          <a:ea typeface="+mn-ea"/>
                        </a:rPr>
                        <a:t>지나도 </a:t>
                      </a:r>
                      <a:r>
                        <a:rPr lang="ko-KR" altLang="en-US" sz="1800" b="0" dirty="0" err="1" smtClean="0">
                          <a:solidFill>
                            <a:schemeClr val="tx1"/>
                          </a:solidFill>
                          <a:latin typeface="+mn-ea"/>
                          <a:ea typeface="+mn-ea"/>
                        </a:rPr>
                        <a:t>수신증이</a:t>
                      </a:r>
                      <a:r>
                        <a:rPr lang="ko-KR" altLang="en-US" sz="1800" b="0" dirty="0" smtClean="0">
                          <a:solidFill>
                            <a:schemeClr val="tx1"/>
                          </a:solidFill>
                          <a:latin typeface="+mn-ea"/>
                          <a:ea typeface="+mn-ea"/>
                        </a:rPr>
                        <a:t> 오지 않으면 </a:t>
                      </a:r>
                      <a:r>
                        <a:rPr lang="en-US" altLang="ko-KR" sz="1800" b="0" dirty="0" smtClean="0">
                          <a:solidFill>
                            <a:schemeClr val="tx1"/>
                          </a:solidFill>
                          <a:latin typeface="+mn-ea"/>
                          <a:ea typeface="+mn-ea"/>
                        </a:rPr>
                        <a:t>Distress </a:t>
                      </a:r>
                      <a:r>
                        <a:rPr lang="en-US" altLang="ko-KR" sz="1800" b="0" dirty="0">
                          <a:solidFill>
                            <a:schemeClr val="tx1"/>
                          </a:solidFill>
                          <a:latin typeface="+mn-ea"/>
                          <a:ea typeface="+mn-ea"/>
                        </a:rPr>
                        <a:t>Alert</a:t>
                      </a:r>
                      <a:r>
                        <a:rPr lang="ko-KR" altLang="en-US" sz="1800" b="0" dirty="0">
                          <a:solidFill>
                            <a:schemeClr val="tx1"/>
                          </a:solidFill>
                          <a:latin typeface="+mn-ea"/>
                          <a:ea typeface="+mn-ea"/>
                        </a:rPr>
                        <a:t>를 재전송해야 </a:t>
                      </a:r>
                      <a:r>
                        <a:rPr lang="ko-KR" altLang="en-US" sz="1800" b="0" dirty="0" smtClean="0">
                          <a:solidFill>
                            <a:schemeClr val="tx1"/>
                          </a:solidFill>
                          <a:latin typeface="+mn-ea"/>
                          <a:ea typeface="+mn-ea"/>
                        </a:rPr>
                        <a:t>한다</a:t>
                      </a:r>
                      <a:endParaRPr lang="en-US" altLang="ko-KR" sz="1800" b="0" dirty="0">
                        <a:solidFill>
                          <a:schemeClr val="tx1"/>
                        </a:solidFill>
                        <a:latin typeface="+mn-ea"/>
                        <a:ea typeface="+mn-ea"/>
                      </a:endParaRPr>
                    </a:p>
                    <a:p>
                      <a:pPr latinLnBrk="1"/>
                      <a:r>
                        <a:rPr lang="ko-KR" altLang="en-US" sz="1800" b="0" dirty="0">
                          <a:solidFill>
                            <a:schemeClr val="tx1"/>
                          </a:solidFill>
                          <a:latin typeface="+mn-ea"/>
                          <a:ea typeface="+mn-ea"/>
                        </a:rPr>
                        <a:t>통상 </a:t>
                      </a:r>
                      <a:r>
                        <a:rPr lang="ko-KR" altLang="en-US" sz="1800" b="0" dirty="0" err="1">
                          <a:solidFill>
                            <a:schemeClr val="tx1"/>
                          </a:solidFill>
                          <a:latin typeface="+mn-ea"/>
                          <a:ea typeface="+mn-ea"/>
                        </a:rPr>
                        <a:t>조난경보는</a:t>
                      </a:r>
                      <a:r>
                        <a:rPr lang="ko-KR" altLang="en-US" sz="1800" b="0" dirty="0">
                          <a:solidFill>
                            <a:schemeClr val="tx1"/>
                          </a:solidFill>
                          <a:latin typeface="+mn-ea"/>
                          <a:ea typeface="+mn-ea"/>
                        </a:rPr>
                        <a:t> </a:t>
                      </a:r>
                      <a:r>
                        <a:rPr lang="en-US" altLang="ko-KR" sz="1800" b="0" dirty="0">
                          <a:solidFill>
                            <a:schemeClr val="tx1"/>
                          </a:solidFill>
                          <a:latin typeface="+mn-ea"/>
                          <a:ea typeface="+mn-ea"/>
                        </a:rPr>
                        <a:t>1</a:t>
                      </a:r>
                      <a:r>
                        <a:rPr lang="ko-KR" altLang="en-US" sz="1800" b="0" dirty="0">
                          <a:solidFill>
                            <a:schemeClr val="tx1"/>
                          </a:solidFill>
                          <a:latin typeface="+mn-ea"/>
                          <a:ea typeface="+mn-ea"/>
                        </a:rPr>
                        <a:t>분 이내에 전송이 되어야 하는데 </a:t>
                      </a:r>
                      <a:r>
                        <a:rPr lang="en-US" altLang="ko-KR" sz="1800" b="0" dirty="0">
                          <a:solidFill>
                            <a:schemeClr val="tx1"/>
                          </a:solidFill>
                          <a:latin typeface="+mn-ea"/>
                          <a:ea typeface="+mn-ea"/>
                        </a:rPr>
                        <a:t>4</a:t>
                      </a:r>
                      <a:r>
                        <a:rPr lang="ko-KR" altLang="en-US" sz="1800" b="0" dirty="0">
                          <a:solidFill>
                            <a:schemeClr val="tx1"/>
                          </a:solidFill>
                          <a:latin typeface="+mn-ea"/>
                          <a:ea typeface="+mn-ea"/>
                        </a:rPr>
                        <a:t>분 이내에 전송이 되지 않으면 </a:t>
                      </a:r>
                      <a:r>
                        <a:rPr lang="en-US" altLang="ko-KR" sz="1800" b="0" dirty="0">
                          <a:solidFill>
                            <a:schemeClr val="tx1"/>
                          </a:solidFill>
                          <a:latin typeface="+mn-ea"/>
                          <a:ea typeface="+mn-ea"/>
                        </a:rPr>
                        <a:t>Non-delivery </a:t>
                      </a:r>
                      <a:r>
                        <a:rPr lang="ko-KR" altLang="en-US" sz="1800" b="0" dirty="0">
                          <a:solidFill>
                            <a:schemeClr val="tx1"/>
                          </a:solidFill>
                          <a:latin typeface="+mn-ea"/>
                          <a:ea typeface="+mn-ea"/>
                        </a:rPr>
                        <a:t>통보가 </a:t>
                      </a:r>
                      <a:r>
                        <a:rPr lang="en-US" altLang="ko-KR" sz="1800" b="0" dirty="0" smtClean="0">
                          <a:solidFill>
                            <a:schemeClr val="tx1"/>
                          </a:solidFill>
                          <a:latin typeface="+mn-ea"/>
                          <a:ea typeface="+mn-ea"/>
                        </a:rPr>
                        <a:t>LES</a:t>
                      </a:r>
                      <a:r>
                        <a:rPr lang="ko-KR" altLang="en-US" sz="1800" b="0" dirty="0" smtClean="0">
                          <a:solidFill>
                            <a:schemeClr val="tx1"/>
                          </a:solidFill>
                          <a:latin typeface="+mn-ea"/>
                          <a:ea typeface="+mn-ea"/>
                        </a:rPr>
                        <a:t>로부터 온다</a:t>
                      </a:r>
                      <a:endParaRPr lang="en-US" altLang="ko-KR" sz="1800" b="0" dirty="0">
                        <a:solidFill>
                          <a:schemeClr val="tx1"/>
                        </a:solidFill>
                        <a:latin typeface="+mn-ea"/>
                        <a:ea typeface="+mn-ea"/>
                      </a:endParaRPr>
                    </a:p>
                    <a:p>
                      <a:pPr latinLnBrk="1"/>
                      <a:endParaRPr lang="en-US" altLang="ko-KR" sz="1800" b="0" dirty="0">
                        <a:solidFill>
                          <a:schemeClr val="tx1"/>
                        </a:solidFill>
                        <a:latin typeface="+mn-ea"/>
                        <a:ea typeface="+mn-ea"/>
                      </a:endParaRPr>
                    </a:p>
                    <a:p>
                      <a:pPr latinLnBrk="1"/>
                      <a:endParaRPr lang="ko-KR" altLang="en-US" sz="1800" b="0" dirty="0">
                        <a:solidFill>
                          <a:schemeClr val="tx1"/>
                        </a:solidFill>
                        <a:latin typeface="+mn-ea"/>
                        <a:ea typeface="+mn-ea"/>
                      </a:endParaRPr>
                    </a:p>
                  </a:txBody>
                  <a:tcPr marL="100817" marR="100817"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6966128"/>
                  </a:ext>
                </a:extLst>
              </a:tr>
            </a:tbl>
          </a:graphicData>
        </a:graphic>
      </p:graphicFrame>
      <p:sp>
        <p:nvSpPr>
          <p:cNvPr id="2" name="직사각형 1"/>
          <p:cNvSpPr/>
          <p:nvPr/>
        </p:nvSpPr>
        <p:spPr>
          <a:xfrm>
            <a:off x="3834532" y="5515368"/>
            <a:ext cx="5040842" cy="707886"/>
          </a:xfrm>
          <a:prstGeom prst="rect">
            <a:avLst/>
          </a:prstGeom>
        </p:spPr>
        <p:txBody>
          <a:bodyPr>
            <a:spAutoFit/>
          </a:bodyPr>
          <a:lstStyle/>
          <a:p>
            <a:r>
              <a:rPr lang="en-US" altLang="ko-KR" sz="2000" b="1" dirty="0">
                <a:solidFill>
                  <a:srgbClr val="0000C4"/>
                </a:solidFill>
                <a:latin typeface="+mn-ea"/>
              </a:rPr>
              <a:t>“Distress Alert Acknowledged”</a:t>
            </a:r>
          </a:p>
          <a:p>
            <a:r>
              <a:rPr lang="en-US" altLang="ko-KR" sz="2000" b="1" dirty="0">
                <a:solidFill>
                  <a:srgbClr val="0000C4"/>
                </a:solidFill>
                <a:latin typeface="+mn-ea"/>
              </a:rPr>
              <a:t>“Distress Call Acknowledged”</a:t>
            </a:r>
            <a:endParaRPr lang="ko-KR" altLang="en-US" sz="2000" b="1" dirty="0">
              <a:solidFill>
                <a:srgbClr val="0000C4"/>
              </a:solidFill>
              <a:latin typeface="+mn-ea"/>
            </a:endParaRPr>
          </a:p>
        </p:txBody>
      </p:sp>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19</a:t>
            </a:fld>
            <a:endParaRPr lang="ko-KR" altLang="en-US" dirty="0"/>
          </a:p>
        </p:txBody>
      </p:sp>
      <p:sp>
        <p:nvSpPr>
          <p:cNvPr id="4" name="TextBox 3"/>
          <p:cNvSpPr txBox="1"/>
          <p:nvPr/>
        </p:nvSpPr>
        <p:spPr>
          <a:xfrm>
            <a:off x="10889114" y="979746"/>
            <a:ext cx="2247731" cy="1015663"/>
          </a:xfrm>
          <a:prstGeom prst="rect">
            <a:avLst/>
          </a:prstGeom>
          <a:noFill/>
        </p:spPr>
        <p:txBody>
          <a:bodyPr wrap="none" rtlCol="0">
            <a:spAutoFit/>
          </a:bodyPr>
          <a:lstStyle/>
          <a:p>
            <a:r>
              <a:rPr lang="en-US" altLang="ko-KR" sz="1200" dirty="0">
                <a:latin typeface="+mn-ea"/>
                <a:ea typeface="+mn-ea"/>
              </a:rPr>
              <a:t>JRC</a:t>
            </a:r>
          </a:p>
          <a:p>
            <a:r>
              <a:rPr lang="en-US" altLang="ko-KR" sz="1200" dirty="0">
                <a:latin typeface="+mn-ea"/>
                <a:ea typeface="+mn-ea"/>
              </a:rPr>
              <a:t>MF/HF </a:t>
            </a:r>
            <a:r>
              <a:rPr lang="ko-KR" altLang="en-US" sz="1200" dirty="0" err="1">
                <a:latin typeface="+mn-ea"/>
                <a:ea typeface="+mn-ea"/>
              </a:rPr>
              <a:t>조난경보</a:t>
            </a:r>
            <a:r>
              <a:rPr lang="ko-KR" altLang="en-US" sz="1200" dirty="0">
                <a:latin typeface="+mn-ea"/>
                <a:ea typeface="+mn-ea"/>
              </a:rPr>
              <a:t> 전송하면</a:t>
            </a:r>
            <a:endParaRPr lang="en-US" altLang="ko-KR" sz="1200" dirty="0">
              <a:latin typeface="+mn-ea"/>
              <a:ea typeface="+mn-ea"/>
            </a:endParaRPr>
          </a:p>
          <a:p>
            <a:r>
              <a:rPr lang="en-US" altLang="ko-KR" sz="1200" dirty="0">
                <a:latin typeface="+mn-ea"/>
                <a:ea typeface="+mn-ea"/>
              </a:rPr>
              <a:t>5</a:t>
            </a:r>
            <a:r>
              <a:rPr lang="ko-KR" altLang="en-US" sz="1200" dirty="0">
                <a:latin typeface="+mn-ea"/>
                <a:ea typeface="+mn-ea"/>
              </a:rPr>
              <a:t>회 연속 나간다</a:t>
            </a:r>
            <a:endParaRPr lang="en-US" altLang="ko-KR" sz="1200" dirty="0">
              <a:latin typeface="+mn-ea"/>
              <a:ea typeface="+mn-ea"/>
            </a:endParaRPr>
          </a:p>
          <a:p>
            <a:r>
              <a:rPr lang="ko-KR" altLang="en-US" sz="1200" dirty="0">
                <a:latin typeface="+mn-ea"/>
                <a:ea typeface="+mn-ea"/>
              </a:rPr>
              <a:t>그리고 </a:t>
            </a:r>
            <a:r>
              <a:rPr lang="ko-KR" altLang="en-US" sz="1200" dirty="0" err="1">
                <a:latin typeface="+mn-ea"/>
                <a:ea typeface="+mn-ea"/>
              </a:rPr>
              <a:t>수신증이</a:t>
            </a:r>
            <a:r>
              <a:rPr lang="ko-KR" altLang="en-US" sz="1200" dirty="0">
                <a:latin typeface="+mn-ea"/>
                <a:ea typeface="+mn-ea"/>
              </a:rPr>
              <a:t> 있을 때까지</a:t>
            </a:r>
            <a:endParaRPr lang="en-US" altLang="ko-KR" sz="1200" dirty="0">
              <a:latin typeface="+mn-ea"/>
              <a:ea typeface="+mn-ea"/>
            </a:endParaRPr>
          </a:p>
          <a:p>
            <a:r>
              <a:rPr lang="en-US" altLang="ko-KR" sz="1200" dirty="0">
                <a:latin typeface="+mn-ea"/>
                <a:ea typeface="+mn-ea"/>
              </a:rPr>
              <a:t>3.5~4.5</a:t>
            </a:r>
            <a:r>
              <a:rPr lang="ko-KR" altLang="en-US" sz="1200" dirty="0">
                <a:latin typeface="+mn-ea"/>
                <a:ea typeface="+mn-ea"/>
              </a:rPr>
              <a:t>분 단위로 계속 나간다</a:t>
            </a:r>
          </a:p>
        </p:txBody>
      </p:sp>
      <p:sp>
        <p:nvSpPr>
          <p:cNvPr id="5" name="직사각형 4"/>
          <p:cNvSpPr/>
          <p:nvPr/>
        </p:nvSpPr>
        <p:spPr>
          <a:xfrm>
            <a:off x="10914488" y="2484487"/>
            <a:ext cx="2097286" cy="3785652"/>
          </a:xfrm>
          <a:prstGeom prst="rect">
            <a:avLst/>
          </a:prstGeom>
        </p:spPr>
        <p:txBody>
          <a:bodyPr wrap="square">
            <a:spAutoFit/>
          </a:bodyPr>
          <a:lstStyle/>
          <a:p>
            <a:r>
              <a:rPr lang="en-US" altLang="ko-KR" sz="1200" dirty="0">
                <a:latin typeface="Arial" panose="020B0604020202020204" pitchFamily="34" charset="0"/>
              </a:rPr>
              <a:t>FURUNO MF/HF</a:t>
            </a:r>
          </a:p>
          <a:p>
            <a:endParaRPr lang="en-US" altLang="ko-KR" sz="1200" dirty="0">
              <a:latin typeface="Arial" panose="020B0604020202020204" pitchFamily="34" charset="0"/>
            </a:endParaRPr>
          </a:p>
          <a:p>
            <a:r>
              <a:rPr lang="en-US" altLang="ko-KR" sz="1200" dirty="0">
                <a:latin typeface="+mn-ea"/>
                <a:ea typeface="+mn-ea"/>
              </a:rPr>
              <a:t>DISTRESS ALERT</a:t>
            </a:r>
            <a:r>
              <a:rPr lang="ko-KR" altLang="en-US" sz="1200" dirty="0">
                <a:latin typeface="+mn-ea"/>
                <a:ea typeface="+mn-ea"/>
              </a:rPr>
              <a:t>를 전송하는데 통상 </a:t>
            </a:r>
            <a:r>
              <a:rPr lang="en-US" altLang="ko-KR" sz="1200" dirty="0">
                <a:latin typeface="+mn-ea"/>
                <a:ea typeface="+mn-ea"/>
              </a:rPr>
              <a:t>40</a:t>
            </a:r>
            <a:r>
              <a:rPr lang="ko-KR" altLang="en-US" sz="1200" dirty="0">
                <a:latin typeface="+mn-ea"/>
                <a:ea typeface="+mn-ea"/>
              </a:rPr>
              <a:t>초가 걸린다</a:t>
            </a:r>
            <a:endParaRPr lang="en-US" altLang="ko-KR" sz="1200" dirty="0">
              <a:latin typeface="+mn-ea"/>
              <a:ea typeface="+mn-ea"/>
            </a:endParaRPr>
          </a:p>
          <a:p>
            <a:r>
              <a:rPr lang="ko-KR" altLang="en-US" sz="1200" dirty="0" err="1">
                <a:latin typeface="+mn-ea"/>
                <a:ea typeface="+mn-ea"/>
              </a:rPr>
              <a:t>수신증을</a:t>
            </a:r>
            <a:r>
              <a:rPr lang="ko-KR" altLang="en-US" sz="1200" dirty="0">
                <a:latin typeface="+mn-ea"/>
                <a:ea typeface="+mn-ea"/>
              </a:rPr>
              <a:t> </a:t>
            </a:r>
            <a:r>
              <a:rPr lang="ko-KR" altLang="en-US" sz="1200" dirty="0" err="1">
                <a:latin typeface="+mn-ea"/>
                <a:ea typeface="+mn-ea"/>
              </a:rPr>
              <a:t>받기위해</a:t>
            </a:r>
            <a:r>
              <a:rPr lang="ko-KR" altLang="en-US" sz="1200" dirty="0">
                <a:latin typeface="+mn-ea"/>
                <a:ea typeface="+mn-ea"/>
              </a:rPr>
              <a:t> 약 </a:t>
            </a:r>
            <a:r>
              <a:rPr lang="en-US" altLang="ko-KR" sz="1200" dirty="0">
                <a:latin typeface="+mn-ea"/>
                <a:ea typeface="+mn-ea"/>
              </a:rPr>
              <a:t>1</a:t>
            </a:r>
            <a:r>
              <a:rPr lang="ko-KR" altLang="en-US" sz="1200" dirty="0">
                <a:latin typeface="+mn-ea"/>
                <a:ea typeface="+mn-ea"/>
              </a:rPr>
              <a:t>분에서 </a:t>
            </a:r>
            <a:r>
              <a:rPr lang="en-US" altLang="ko-KR" sz="1200" dirty="0">
                <a:latin typeface="+mn-ea"/>
                <a:ea typeface="+mn-ea"/>
              </a:rPr>
              <a:t>2</a:t>
            </a:r>
            <a:r>
              <a:rPr lang="ko-KR" altLang="en-US" sz="1200" dirty="0">
                <a:latin typeface="+mn-ea"/>
                <a:ea typeface="+mn-ea"/>
              </a:rPr>
              <a:t>분</a:t>
            </a:r>
            <a:r>
              <a:rPr lang="en-US" altLang="ko-KR" sz="1200" dirty="0">
                <a:latin typeface="+mn-ea"/>
                <a:ea typeface="+mn-ea"/>
              </a:rPr>
              <a:t>45</a:t>
            </a:r>
            <a:r>
              <a:rPr lang="ko-KR" altLang="en-US" sz="1200" dirty="0">
                <a:latin typeface="+mn-ea"/>
                <a:ea typeface="+mn-ea"/>
              </a:rPr>
              <a:t>초 대기하다가 </a:t>
            </a:r>
            <a:r>
              <a:rPr lang="ko-KR" altLang="en-US" sz="1200" dirty="0" err="1">
                <a:latin typeface="+mn-ea"/>
                <a:ea typeface="+mn-ea"/>
              </a:rPr>
              <a:t>수신증이</a:t>
            </a:r>
            <a:r>
              <a:rPr lang="ko-KR" altLang="en-US" sz="1200" dirty="0">
                <a:latin typeface="+mn-ea"/>
                <a:ea typeface="+mn-ea"/>
              </a:rPr>
              <a:t> 없으면 </a:t>
            </a:r>
            <a:r>
              <a:rPr lang="en-US" altLang="ko-KR" sz="1200" dirty="0">
                <a:latin typeface="+mn-ea"/>
                <a:ea typeface="+mn-ea"/>
              </a:rPr>
              <a:t>3.5~4.5</a:t>
            </a:r>
            <a:r>
              <a:rPr lang="ko-KR" altLang="en-US" sz="1200" dirty="0">
                <a:latin typeface="+mn-ea"/>
                <a:ea typeface="+mn-ea"/>
              </a:rPr>
              <a:t>분 단위로 계속 전송된다 </a:t>
            </a:r>
            <a:endParaRPr lang="en-US" altLang="ko-KR" sz="1200" dirty="0">
              <a:latin typeface="+mn-ea"/>
              <a:ea typeface="+mn-ea"/>
            </a:endParaRPr>
          </a:p>
          <a:p>
            <a:r>
              <a:rPr lang="en-US" altLang="ko-KR" sz="1200" dirty="0">
                <a:latin typeface="Arial" panose="020B0604020202020204" pitchFamily="34" charset="0"/>
              </a:rPr>
              <a:t>When distress call is</a:t>
            </a:r>
          </a:p>
          <a:p>
            <a:r>
              <a:rPr lang="en-US" altLang="ko-KR" sz="1200" dirty="0">
                <a:latin typeface="Arial" panose="020B0604020202020204" pitchFamily="34" charset="0"/>
              </a:rPr>
              <a:t>acknowledged by coast</a:t>
            </a:r>
          </a:p>
          <a:p>
            <a:r>
              <a:rPr lang="en-US" altLang="ko-KR" sz="1200" dirty="0">
                <a:latin typeface="Arial" panose="020B0604020202020204" pitchFamily="34" charset="0"/>
              </a:rPr>
              <a:t>station (usually within</a:t>
            </a:r>
          </a:p>
          <a:p>
            <a:r>
              <a:rPr lang="en-US" altLang="ko-KR" sz="1200" dirty="0">
                <a:latin typeface="Arial" panose="020B0604020202020204" pitchFamily="34" charset="0"/>
              </a:rPr>
              <a:t>1 min to 2 min 45 seconds</a:t>
            </a:r>
          </a:p>
          <a:p>
            <a:endParaRPr lang="en-US" altLang="ko-KR" sz="1200" dirty="0">
              <a:latin typeface="Arial" panose="020B0604020202020204" pitchFamily="34" charset="0"/>
            </a:endParaRPr>
          </a:p>
          <a:p>
            <a:r>
              <a:rPr lang="ko-KR" altLang="en-US" sz="1400" b="1" dirty="0">
                <a:solidFill>
                  <a:srgbClr val="0000FF"/>
                </a:solidFill>
                <a:latin typeface="+mn-ea"/>
                <a:ea typeface="+mn-ea"/>
              </a:rPr>
              <a:t>통상 </a:t>
            </a:r>
            <a:r>
              <a:rPr lang="en-US" altLang="ko-KR" sz="1400" b="1" dirty="0">
                <a:solidFill>
                  <a:srgbClr val="0000FF"/>
                </a:solidFill>
                <a:latin typeface="+mn-ea"/>
                <a:ea typeface="+mn-ea"/>
              </a:rPr>
              <a:t>1</a:t>
            </a:r>
            <a:r>
              <a:rPr lang="ko-KR" altLang="en-US" sz="1400" b="1" dirty="0" err="1">
                <a:solidFill>
                  <a:srgbClr val="0000FF"/>
                </a:solidFill>
                <a:latin typeface="+mn-ea"/>
                <a:ea typeface="+mn-ea"/>
              </a:rPr>
              <a:t>분이내에</a:t>
            </a:r>
            <a:endParaRPr lang="en-US" altLang="ko-KR" sz="1400" b="1" dirty="0">
              <a:solidFill>
                <a:srgbClr val="0000FF"/>
              </a:solidFill>
              <a:latin typeface="+mn-ea"/>
              <a:ea typeface="+mn-ea"/>
            </a:endParaRPr>
          </a:p>
          <a:p>
            <a:r>
              <a:rPr lang="ko-KR" altLang="en-US" sz="1400" b="1" dirty="0" err="1">
                <a:solidFill>
                  <a:srgbClr val="0000FF"/>
                </a:solidFill>
                <a:latin typeface="+mn-ea"/>
                <a:ea typeface="+mn-ea"/>
              </a:rPr>
              <a:t>조난경보가</a:t>
            </a:r>
            <a:r>
              <a:rPr lang="ko-KR" altLang="en-US" sz="1400" b="1" dirty="0">
                <a:solidFill>
                  <a:srgbClr val="0000FF"/>
                </a:solidFill>
                <a:latin typeface="+mn-ea"/>
                <a:ea typeface="+mn-ea"/>
              </a:rPr>
              <a:t> 전송되고 </a:t>
            </a:r>
            <a:r>
              <a:rPr lang="en-US" altLang="ko-KR" sz="1400" b="1" dirty="0">
                <a:solidFill>
                  <a:srgbClr val="0000FF"/>
                </a:solidFill>
                <a:latin typeface="+mn-ea"/>
                <a:ea typeface="+mn-ea"/>
              </a:rPr>
              <a:t>4</a:t>
            </a:r>
            <a:r>
              <a:rPr lang="ko-KR" altLang="en-US" sz="1400" b="1" dirty="0" err="1">
                <a:solidFill>
                  <a:srgbClr val="0000FF"/>
                </a:solidFill>
                <a:latin typeface="+mn-ea"/>
                <a:ea typeface="+mn-ea"/>
              </a:rPr>
              <a:t>분이내에</a:t>
            </a:r>
            <a:r>
              <a:rPr lang="ko-KR" altLang="en-US" sz="1400" b="1" dirty="0">
                <a:solidFill>
                  <a:srgbClr val="0000FF"/>
                </a:solidFill>
                <a:latin typeface="+mn-ea"/>
                <a:ea typeface="+mn-ea"/>
              </a:rPr>
              <a:t> 전송이 되지 않으면</a:t>
            </a:r>
            <a:endParaRPr lang="en-US" altLang="ko-KR" sz="1400" b="1" dirty="0">
              <a:solidFill>
                <a:srgbClr val="0000FF"/>
              </a:solidFill>
              <a:latin typeface="+mn-ea"/>
              <a:ea typeface="+mn-ea"/>
            </a:endParaRPr>
          </a:p>
          <a:p>
            <a:r>
              <a:rPr lang="en-US" altLang="ko-KR" sz="1400" b="1" dirty="0">
                <a:solidFill>
                  <a:srgbClr val="0000FF"/>
                </a:solidFill>
                <a:latin typeface="+mn-ea"/>
                <a:ea typeface="+mn-ea"/>
              </a:rPr>
              <a:t>NON-DELIVERED</a:t>
            </a:r>
            <a:r>
              <a:rPr lang="ko-KR" altLang="en-US" sz="1400" b="1" dirty="0">
                <a:solidFill>
                  <a:srgbClr val="0000FF"/>
                </a:solidFill>
                <a:latin typeface="+mn-ea"/>
                <a:ea typeface="+mn-ea"/>
              </a:rPr>
              <a:t>가 온다 </a:t>
            </a:r>
            <a:endParaRPr lang="en-US" altLang="ko-KR" sz="1400" b="1" dirty="0">
              <a:solidFill>
                <a:srgbClr val="0000FF"/>
              </a:solidFill>
              <a:latin typeface="+mn-ea"/>
              <a:ea typeface="+mn-ea"/>
            </a:endParaRPr>
          </a:p>
        </p:txBody>
      </p:sp>
      <p:sp>
        <p:nvSpPr>
          <p:cNvPr id="7" name="직사각형 6"/>
          <p:cNvSpPr/>
          <p:nvPr/>
        </p:nvSpPr>
        <p:spPr>
          <a:xfrm>
            <a:off x="450156" y="6295605"/>
            <a:ext cx="9937104" cy="830997"/>
          </a:xfrm>
          <a:prstGeom prst="rect">
            <a:avLst/>
          </a:prstGeom>
          <a:solidFill>
            <a:schemeClr val="bg1"/>
          </a:solidFill>
          <a:ln w="25400">
            <a:solidFill>
              <a:srgbClr val="FF0000"/>
            </a:solidFill>
          </a:ln>
        </p:spPr>
        <p:txBody>
          <a:bodyPr wrap="square">
            <a:spAutoFit/>
          </a:bodyPr>
          <a:lstStyle/>
          <a:p>
            <a:r>
              <a:rPr lang="en-US" altLang="ko-KR" sz="1600" b="1" dirty="0">
                <a:latin typeface="+mn-ea"/>
                <a:ea typeface="+mn-ea"/>
              </a:rPr>
              <a:t>Inmarsat-C, MF/HF, VHF</a:t>
            </a:r>
            <a:r>
              <a:rPr lang="ko-KR" altLang="en-US" sz="1600" b="1" dirty="0">
                <a:latin typeface="+mn-ea"/>
                <a:ea typeface="+mn-ea"/>
              </a:rPr>
              <a:t>에 수동으로</a:t>
            </a:r>
            <a:r>
              <a:rPr lang="en-US" altLang="ko-KR" sz="1600" b="1" dirty="0">
                <a:latin typeface="+mn-ea"/>
                <a:ea typeface="+mn-ea"/>
              </a:rPr>
              <a:t> </a:t>
            </a:r>
            <a:r>
              <a:rPr lang="ko-KR" altLang="en-US" sz="1600" b="1" dirty="0">
                <a:latin typeface="+mn-ea"/>
                <a:ea typeface="+mn-ea"/>
              </a:rPr>
              <a:t>위치 입력 시 </a:t>
            </a:r>
            <a:r>
              <a:rPr lang="en-US" altLang="ko-KR" sz="1600" b="1" dirty="0">
                <a:latin typeface="+mn-ea"/>
                <a:ea typeface="+mn-ea"/>
              </a:rPr>
              <a:t>60</a:t>
            </a:r>
            <a:r>
              <a:rPr lang="ko-KR" altLang="en-US" sz="1600" b="1" dirty="0">
                <a:latin typeface="+mn-ea"/>
                <a:ea typeface="+mn-ea"/>
              </a:rPr>
              <a:t>분이 지나면 무시됨</a:t>
            </a:r>
            <a:r>
              <a:rPr lang="en-US" altLang="ko-KR" sz="1600" b="1" dirty="0" smtClean="0">
                <a:latin typeface="+mn-ea"/>
                <a:ea typeface="+mn-ea"/>
              </a:rPr>
              <a:t>. GPS/DGPS</a:t>
            </a:r>
            <a:r>
              <a:rPr lang="ko-KR" altLang="en-US" sz="1600" b="1" dirty="0" smtClean="0">
                <a:latin typeface="+mn-ea"/>
                <a:ea typeface="+mn-ea"/>
              </a:rPr>
              <a:t>가 장애가 있거나 </a:t>
            </a:r>
            <a:r>
              <a:rPr lang="en-US" altLang="ko-KR" sz="1600" b="1" dirty="0" smtClean="0">
                <a:latin typeface="+mn-ea"/>
                <a:ea typeface="+mn-ea"/>
              </a:rPr>
              <a:t/>
            </a:r>
            <a:br>
              <a:rPr lang="en-US" altLang="ko-KR" sz="1600" b="1" dirty="0" smtClean="0">
                <a:latin typeface="+mn-ea"/>
                <a:ea typeface="+mn-ea"/>
              </a:rPr>
            </a:br>
            <a:r>
              <a:rPr lang="ko-KR" altLang="en-US" sz="1600" b="1" dirty="0" smtClean="0">
                <a:latin typeface="+mn-ea"/>
                <a:ea typeface="+mn-ea"/>
              </a:rPr>
              <a:t>또는 조난통신기기가 </a:t>
            </a:r>
            <a:r>
              <a:rPr lang="en-US" altLang="ko-KR" sz="1600" b="1" dirty="0" smtClean="0">
                <a:latin typeface="+mn-ea"/>
                <a:ea typeface="+mn-ea"/>
              </a:rPr>
              <a:t>GPS</a:t>
            </a:r>
            <a:r>
              <a:rPr lang="ko-KR" altLang="en-US" sz="1600" b="1" dirty="0" smtClean="0">
                <a:latin typeface="+mn-ea"/>
                <a:ea typeface="+mn-ea"/>
              </a:rPr>
              <a:t>와 정상적으로 </a:t>
            </a:r>
            <a:r>
              <a:rPr lang="en-US" altLang="ko-KR" sz="1600" b="1" dirty="0" smtClean="0">
                <a:latin typeface="+mn-ea"/>
                <a:ea typeface="+mn-ea"/>
              </a:rPr>
              <a:t>EPFS (Electronic Position Fixing System)</a:t>
            </a:r>
            <a:r>
              <a:rPr lang="ko-KR" altLang="en-US" sz="1600" b="1" dirty="0" smtClean="0">
                <a:latin typeface="+mn-ea"/>
                <a:ea typeface="+mn-ea"/>
              </a:rPr>
              <a:t>에 의해 위치가 </a:t>
            </a:r>
            <a:r>
              <a:rPr lang="en-US" altLang="ko-KR" sz="1600" b="1" dirty="0" smtClean="0">
                <a:latin typeface="+mn-ea"/>
                <a:ea typeface="+mn-ea"/>
              </a:rPr>
              <a:t>Interfacing</a:t>
            </a:r>
            <a:r>
              <a:rPr lang="ko-KR" altLang="en-US" sz="1600" b="1" dirty="0" smtClean="0">
                <a:latin typeface="+mn-ea"/>
                <a:ea typeface="+mn-ea"/>
              </a:rPr>
              <a:t>이 안 되면 </a:t>
            </a:r>
            <a:r>
              <a:rPr lang="en-US" altLang="ko-KR" sz="1600" b="1" dirty="0" smtClean="0">
                <a:latin typeface="+mn-ea"/>
                <a:ea typeface="+mn-ea"/>
              </a:rPr>
              <a:t>4</a:t>
            </a:r>
            <a:r>
              <a:rPr lang="ko-KR" altLang="en-US" sz="1600" b="1" dirty="0">
                <a:latin typeface="+mn-ea"/>
                <a:ea typeface="+mn-ea"/>
              </a:rPr>
              <a:t>시간마다 수동으로 입력하여야 한다</a:t>
            </a:r>
            <a:r>
              <a:rPr lang="en-US" altLang="ko-KR" sz="1600" b="1" dirty="0">
                <a:latin typeface="+mn-ea"/>
                <a:ea typeface="+mn-ea"/>
              </a:rPr>
              <a:t>. (SOLAS Ch. V Reg.18)</a:t>
            </a:r>
            <a:endParaRPr lang="ko-KR" altLang="en-US" sz="1600" b="1" dirty="0">
              <a:latin typeface="+mn-ea"/>
              <a:ea typeface="+mn-ea"/>
            </a:endParaRPr>
          </a:p>
        </p:txBody>
      </p:sp>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2974766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a:t>
            </a:fld>
            <a:endParaRPr lang="ko-KR" altLang="en-US" dirty="0"/>
          </a:p>
        </p:txBody>
      </p:sp>
      <p:graphicFrame>
        <p:nvGraphicFramePr>
          <p:cNvPr id="11" name="표 10"/>
          <p:cNvGraphicFramePr>
            <a:graphicFrameLocks noGrp="1"/>
          </p:cNvGraphicFramePr>
          <p:nvPr>
            <p:extLst>
              <p:ext uri="{D42A27DB-BD31-4B8C-83A1-F6EECF244321}">
                <p14:modId xmlns:p14="http://schemas.microsoft.com/office/powerpoint/2010/main" val="1116759320"/>
              </p:ext>
            </p:extLst>
          </p:nvPr>
        </p:nvGraphicFramePr>
        <p:xfrm>
          <a:off x="525531" y="900311"/>
          <a:ext cx="9642336" cy="5870932"/>
        </p:xfrm>
        <a:graphic>
          <a:graphicData uri="http://schemas.openxmlformats.org/drawingml/2006/table">
            <a:tbl>
              <a:tblPr firstRow="1" bandRow="1">
                <a:tableStyleId>{5C22544A-7EE6-4342-B048-85BDC9FD1C3A}</a:tableStyleId>
              </a:tblPr>
              <a:tblGrid>
                <a:gridCol w="8547614">
                  <a:extLst>
                    <a:ext uri="{9D8B030D-6E8A-4147-A177-3AD203B41FA5}">
                      <a16:colId xmlns:a16="http://schemas.microsoft.com/office/drawing/2014/main" val="20000"/>
                    </a:ext>
                  </a:extLst>
                </a:gridCol>
                <a:gridCol w="1094722">
                  <a:extLst>
                    <a:ext uri="{9D8B030D-6E8A-4147-A177-3AD203B41FA5}">
                      <a16:colId xmlns:a16="http://schemas.microsoft.com/office/drawing/2014/main" val="20001"/>
                    </a:ext>
                  </a:extLst>
                </a:gridCol>
              </a:tblGrid>
              <a:tr h="353599">
                <a:tc>
                  <a:txBody>
                    <a:bodyPr/>
                    <a:lstStyle/>
                    <a:p>
                      <a:pPr latinLnBrk="1"/>
                      <a:r>
                        <a:rPr lang="ko-KR" altLang="en-US" sz="2000" dirty="0" smtClean="0">
                          <a:solidFill>
                            <a:schemeClr val="tx1"/>
                          </a:solidFill>
                        </a:rPr>
                        <a:t>목 차</a:t>
                      </a:r>
                      <a:endParaRPr lang="ko-KR" altLang="en-US" sz="1800" dirty="0">
                        <a:solidFill>
                          <a:schemeClr val="tx1"/>
                        </a:solidFill>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ko-KR" altLang="en-US" sz="1800" dirty="0" smtClean="0">
                          <a:solidFill>
                            <a:schemeClr val="tx1"/>
                          </a:solidFill>
                        </a:rPr>
                        <a:t>쪽수</a:t>
                      </a:r>
                      <a:endParaRPr lang="ko-KR" altLang="en-US" sz="1800" dirty="0">
                        <a:solidFill>
                          <a:schemeClr val="tx1"/>
                        </a:solidFill>
                      </a:endParaRPr>
                    </a:p>
                  </a:txBody>
                  <a:tcPr marL="106943" marR="106943" marT="50413" marB="50413">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35033">
                <a:tc>
                  <a:txBody>
                    <a:bodyPr/>
                    <a:lstStyle/>
                    <a:p>
                      <a:pPr marL="0" indent="0" latinLnBrk="1">
                        <a:buNone/>
                      </a:pPr>
                      <a:r>
                        <a:rPr lang="en-US" altLang="ko-KR" sz="1600" dirty="0" smtClean="0">
                          <a:latin typeface="+mn-ea"/>
                          <a:ea typeface="+mn-ea"/>
                        </a:rPr>
                        <a:t>JRC &amp; FURUNO GMDSS Radio Console</a:t>
                      </a:r>
                    </a:p>
                    <a:p>
                      <a:pPr marL="0" indent="0" latinLnBrk="1">
                        <a:buNone/>
                      </a:pPr>
                      <a:endParaRPr lang="en-US" altLang="ko-KR" sz="1600" dirty="0" smtClean="0">
                        <a:latin typeface="+mn-ea"/>
                        <a:ea typeface="+mn-ea"/>
                      </a:endParaRPr>
                    </a:p>
                    <a:p>
                      <a:pPr marL="0" indent="0" latinLnBrk="1">
                        <a:buNone/>
                      </a:pPr>
                      <a:r>
                        <a:rPr lang="ko-KR" altLang="en-US" sz="1600" dirty="0" smtClean="0">
                          <a:latin typeface="+mn-ea"/>
                          <a:ea typeface="+mn-ea"/>
                        </a:rPr>
                        <a:t>제</a:t>
                      </a:r>
                      <a:r>
                        <a:rPr lang="en-US" altLang="ko-KR" sz="1600" dirty="0" smtClean="0">
                          <a:latin typeface="+mn-ea"/>
                          <a:ea typeface="+mn-ea"/>
                        </a:rPr>
                        <a:t>1</a:t>
                      </a:r>
                      <a:r>
                        <a:rPr lang="ko-KR" altLang="en-US" sz="1600" dirty="0" smtClean="0">
                          <a:latin typeface="+mn-ea"/>
                          <a:ea typeface="+mn-ea"/>
                        </a:rPr>
                        <a:t>장 </a:t>
                      </a:r>
                      <a:r>
                        <a:rPr lang="en-US" altLang="ko-KR" sz="1600" dirty="0" smtClean="0">
                          <a:latin typeface="+mn-ea"/>
                          <a:ea typeface="+mn-ea"/>
                        </a:rPr>
                        <a:t>GMDSS </a:t>
                      </a:r>
                      <a:r>
                        <a:rPr lang="ko-KR" altLang="en-US" sz="1600" dirty="0" smtClean="0">
                          <a:latin typeface="+mn-ea"/>
                          <a:ea typeface="+mn-ea"/>
                        </a:rPr>
                        <a:t>기본 이해</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1-1 Distress Alert/Call/Message</a:t>
                      </a:r>
                    </a:p>
                    <a:p>
                      <a:pPr marL="0" indent="0" latinLnBrk="1">
                        <a:buNone/>
                      </a:pPr>
                      <a:r>
                        <a:rPr lang="en-US" altLang="ko-KR" sz="1600" dirty="0" smtClean="0">
                          <a:latin typeface="+mn-ea"/>
                          <a:ea typeface="+mn-ea"/>
                        </a:rPr>
                        <a:t>    1-2 GMDSS </a:t>
                      </a:r>
                      <a:r>
                        <a:rPr lang="ko-KR" altLang="en-US" sz="1600" dirty="0" smtClean="0">
                          <a:latin typeface="+mn-ea"/>
                          <a:ea typeface="+mn-ea"/>
                        </a:rPr>
                        <a:t>해역 구분</a:t>
                      </a:r>
                      <a:endParaRPr lang="en-US" altLang="ko-KR" sz="1600" dirty="0" smtClean="0">
                        <a:latin typeface="+mn-ea"/>
                        <a:ea typeface="+mn-ea"/>
                      </a:endParaRPr>
                    </a:p>
                    <a:p>
                      <a:pPr marL="0" indent="0" latinLnBrk="1">
                        <a:buNone/>
                      </a:pPr>
                      <a:r>
                        <a:rPr lang="en-US" altLang="ko-KR" sz="1600" dirty="0" smtClean="0">
                          <a:latin typeface="+mn-ea"/>
                          <a:ea typeface="+mn-ea"/>
                        </a:rPr>
                        <a:t>    1-3 GMDSS </a:t>
                      </a:r>
                      <a:r>
                        <a:rPr lang="ko-KR" altLang="en-US" sz="1600" dirty="0" smtClean="0">
                          <a:latin typeface="+mn-ea"/>
                          <a:ea typeface="+mn-ea"/>
                        </a:rPr>
                        <a:t>설비 및 </a:t>
                      </a:r>
                      <a:r>
                        <a:rPr lang="ko-KR" altLang="en-US" sz="1600" dirty="0" err="1" smtClean="0">
                          <a:latin typeface="+mn-ea"/>
                          <a:ea typeface="+mn-ea"/>
                        </a:rPr>
                        <a:t>정비기준</a:t>
                      </a:r>
                      <a:endParaRPr lang="en-US" altLang="ko-KR" sz="1600" dirty="0" smtClean="0">
                        <a:latin typeface="+mn-ea"/>
                        <a:ea typeface="+mn-ea"/>
                      </a:endParaRPr>
                    </a:p>
                    <a:p>
                      <a:pPr marL="0" indent="0" latinLnBrk="1">
                        <a:buNone/>
                      </a:pPr>
                      <a:r>
                        <a:rPr lang="en-US" altLang="ko-KR" sz="1600" dirty="0" smtClean="0">
                          <a:latin typeface="+mn-ea"/>
                          <a:ea typeface="+mn-ea"/>
                        </a:rPr>
                        <a:t>    1-4 A3 </a:t>
                      </a:r>
                      <a:r>
                        <a:rPr lang="ko-KR" altLang="en-US" sz="1600" dirty="0" smtClean="0">
                          <a:latin typeface="+mn-ea"/>
                          <a:ea typeface="+mn-ea"/>
                        </a:rPr>
                        <a:t>해역 </a:t>
                      </a:r>
                      <a:r>
                        <a:rPr lang="ko-KR" altLang="en-US" sz="1600" dirty="0" err="1" smtClean="0">
                          <a:latin typeface="+mn-ea"/>
                          <a:ea typeface="+mn-ea"/>
                        </a:rPr>
                        <a:t>무선설비</a:t>
                      </a:r>
                      <a:r>
                        <a:rPr lang="ko-KR" altLang="en-US" sz="1600" dirty="0" smtClean="0">
                          <a:latin typeface="+mn-ea"/>
                          <a:ea typeface="+mn-ea"/>
                        </a:rPr>
                        <a:t> </a:t>
                      </a:r>
                      <a:endParaRPr lang="en-US" altLang="ko-KR" sz="1600" dirty="0" smtClean="0">
                        <a:latin typeface="+mn-ea"/>
                        <a:ea typeface="+mn-ea"/>
                      </a:endParaRPr>
                    </a:p>
                    <a:p>
                      <a:pPr marL="0" indent="0" latinLnBrk="1">
                        <a:buNone/>
                      </a:pPr>
                      <a:r>
                        <a:rPr lang="en-US" altLang="ko-KR" sz="1600" dirty="0" smtClean="0">
                          <a:latin typeface="+mn-ea"/>
                          <a:ea typeface="+mn-ea"/>
                        </a:rPr>
                        <a:t>    1-5 MMSI</a:t>
                      </a:r>
                    </a:p>
                    <a:p>
                      <a:pPr marL="0" indent="0" latinLnBrk="1">
                        <a:buNone/>
                      </a:pPr>
                      <a:r>
                        <a:rPr lang="en-US" altLang="ko-KR" sz="1600" dirty="0" smtClean="0">
                          <a:latin typeface="+mn-ea"/>
                          <a:ea typeface="+mn-ea"/>
                        </a:rPr>
                        <a:t>    </a:t>
                      </a:r>
                    </a:p>
                    <a:p>
                      <a:pPr marL="0" indent="0" latinLnBrk="1">
                        <a:buNone/>
                      </a:pPr>
                      <a:r>
                        <a:rPr lang="ko-KR" altLang="en-US" sz="1600" dirty="0" smtClean="0">
                          <a:latin typeface="+mn-ea"/>
                          <a:ea typeface="+mn-ea"/>
                        </a:rPr>
                        <a:t>제</a:t>
                      </a:r>
                      <a:r>
                        <a:rPr lang="en-US" altLang="ko-KR" sz="1600" dirty="0" smtClean="0">
                          <a:latin typeface="+mn-ea"/>
                          <a:ea typeface="+mn-ea"/>
                        </a:rPr>
                        <a:t>2</a:t>
                      </a:r>
                      <a:r>
                        <a:rPr lang="ko-KR" altLang="en-US" sz="1600" dirty="0" smtClean="0">
                          <a:latin typeface="+mn-ea"/>
                          <a:ea typeface="+mn-ea"/>
                        </a:rPr>
                        <a:t>장 </a:t>
                      </a:r>
                      <a:r>
                        <a:rPr lang="en-US" altLang="ko-KR" sz="1600" dirty="0" smtClean="0">
                          <a:latin typeface="+mn-ea"/>
                          <a:ea typeface="+mn-ea"/>
                        </a:rPr>
                        <a:t>PSC/MAJOR Inspection</a:t>
                      </a:r>
                    </a:p>
                    <a:p>
                      <a:pPr marL="0" indent="0" latinLnBrk="1">
                        <a:buNone/>
                      </a:pPr>
                      <a:endParaRPr lang="en-US" altLang="ko-KR" sz="1600" dirty="0" smtClean="0">
                        <a:latin typeface="+mn-ea"/>
                        <a:ea typeface="+mn-ea"/>
                      </a:endParaRPr>
                    </a:p>
                    <a:p>
                      <a:pPr marL="0" indent="0" latinLnBrk="1">
                        <a:buNone/>
                      </a:pPr>
                      <a:r>
                        <a:rPr lang="ko-KR" altLang="en-US" sz="1600" dirty="0" smtClean="0">
                          <a:latin typeface="+mn-ea"/>
                          <a:ea typeface="+mn-ea"/>
                        </a:rPr>
                        <a:t>제</a:t>
                      </a:r>
                      <a:r>
                        <a:rPr lang="en-US" altLang="ko-KR" sz="1600" dirty="0" smtClean="0">
                          <a:latin typeface="+mn-ea"/>
                          <a:ea typeface="+mn-ea"/>
                        </a:rPr>
                        <a:t>3</a:t>
                      </a:r>
                      <a:r>
                        <a:rPr lang="ko-KR" altLang="en-US" sz="1600" dirty="0" smtClean="0">
                          <a:latin typeface="+mn-ea"/>
                          <a:ea typeface="+mn-ea"/>
                        </a:rPr>
                        <a:t>장 </a:t>
                      </a:r>
                      <a:r>
                        <a:rPr lang="en-US" altLang="ko-KR" sz="1600" dirty="0" smtClean="0">
                          <a:latin typeface="+mn-ea"/>
                          <a:ea typeface="+mn-ea"/>
                        </a:rPr>
                        <a:t>GMDSS </a:t>
                      </a:r>
                      <a:r>
                        <a:rPr lang="ko-KR" altLang="en-US" sz="1600" dirty="0" smtClean="0">
                          <a:latin typeface="+mn-ea"/>
                          <a:ea typeface="+mn-ea"/>
                        </a:rPr>
                        <a:t>기기 이해</a:t>
                      </a:r>
                      <a:endParaRPr lang="en-US" altLang="ko-KR" sz="1600"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dirty="0" smtClean="0">
                          <a:latin typeface="+mn-ea"/>
                          <a:ea typeface="+mn-ea"/>
                        </a:rPr>
                        <a:t>    3-1 </a:t>
                      </a:r>
                      <a:r>
                        <a:rPr lang="en-US" altLang="ko-KR" sz="1600" dirty="0" smtClean="0">
                          <a:solidFill>
                            <a:schemeClr val="tx1"/>
                          </a:solidFill>
                          <a:latin typeface="+mn-ea"/>
                          <a:ea typeface="+mn-ea"/>
                        </a:rPr>
                        <a:t>VHF, MF/HF, INMARSAT-C DDB(Dedicated Distress Button) </a:t>
                      </a:r>
                      <a:r>
                        <a:rPr lang="ko-KR" altLang="en-US" sz="1600" dirty="0" smtClean="0">
                          <a:solidFill>
                            <a:schemeClr val="tx1"/>
                          </a:solidFill>
                          <a:latin typeface="+mn-ea"/>
                          <a:ea typeface="+mn-ea"/>
                        </a:rPr>
                        <a:t>이해</a:t>
                      </a:r>
                      <a:r>
                        <a:rPr lang="en-US" altLang="ko-KR" sz="1600" dirty="0" smtClean="0">
                          <a:solidFill>
                            <a:schemeClr val="tx1"/>
                          </a:solidFill>
                          <a:latin typeface="+mn-ea"/>
                          <a:ea typeface="+mn-ea"/>
                        </a:rPr>
                        <a:t/>
                      </a:r>
                      <a:br>
                        <a:rPr lang="en-US" altLang="ko-KR" sz="1600" dirty="0" smtClean="0">
                          <a:solidFill>
                            <a:schemeClr val="tx1"/>
                          </a:solidFill>
                          <a:latin typeface="+mn-ea"/>
                          <a:ea typeface="+mn-ea"/>
                        </a:rPr>
                      </a:br>
                      <a:r>
                        <a:rPr lang="en-US" altLang="ko-KR" sz="1600" dirty="0" smtClean="0">
                          <a:solidFill>
                            <a:schemeClr val="tx1"/>
                          </a:solidFill>
                          <a:latin typeface="+mn-ea"/>
                          <a:ea typeface="+mn-ea"/>
                        </a:rPr>
                        <a:t>    3-2 </a:t>
                      </a:r>
                      <a:r>
                        <a:rPr lang="en-US" altLang="ko-KR" sz="1600" dirty="0" smtClean="0">
                          <a:latin typeface="+mn-ea"/>
                          <a:ea typeface="+mn-ea"/>
                        </a:rPr>
                        <a:t>VHF Radio Operation</a:t>
                      </a:r>
                    </a:p>
                    <a:p>
                      <a:pPr marL="0" indent="0" latinLnBrk="1">
                        <a:buNone/>
                      </a:pPr>
                      <a:r>
                        <a:rPr lang="en-US" altLang="ko-KR" sz="1600" dirty="0" smtClean="0">
                          <a:latin typeface="+mn-ea"/>
                          <a:ea typeface="+mn-ea"/>
                        </a:rPr>
                        <a:t>    3-3 MF/HF Radio operation</a:t>
                      </a:r>
                    </a:p>
                    <a:p>
                      <a:pPr marL="0" indent="0" latinLnBrk="1">
                        <a:buNone/>
                      </a:pPr>
                      <a:r>
                        <a:rPr lang="en-US" altLang="ko-KR" sz="1600" dirty="0" smtClean="0">
                          <a:latin typeface="+mn-ea"/>
                          <a:ea typeface="+mn-ea"/>
                        </a:rPr>
                        <a:t>    3-4 INMARSAT-C</a:t>
                      </a:r>
                    </a:p>
                    <a:p>
                      <a:pPr marL="0" indent="0" latinLnBrk="1">
                        <a:buNone/>
                      </a:pPr>
                      <a:r>
                        <a:rPr lang="en-US" altLang="ko-KR" sz="1600" dirty="0" smtClean="0">
                          <a:latin typeface="+mn-ea"/>
                          <a:ea typeface="+mn-ea"/>
                        </a:rPr>
                        <a:t>    3-5 NAVTEX</a:t>
                      </a:r>
                    </a:p>
                    <a:p>
                      <a:pPr marL="0" indent="0" latinLnBrk="1">
                        <a:buNone/>
                      </a:pPr>
                      <a:r>
                        <a:rPr lang="en-US" altLang="ko-KR" sz="1600" dirty="0" smtClean="0">
                          <a:latin typeface="+mn-ea"/>
                          <a:ea typeface="+mn-ea"/>
                        </a:rPr>
                        <a:t>    3-6 EPIRB &amp; AIS-EPIRB</a:t>
                      </a:r>
                    </a:p>
                    <a:p>
                      <a:pPr marL="0" indent="0" latinLnBrk="1">
                        <a:buNone/>
                      </a:pPr>
                      <a:r>
                        <a:rPr lang="en-US" altLang="ko-KR" sz="1600" dirty="0" smtClean="0">
                          <a:latin typeface="+mn-ea"/>
                          <a:ea typeface="+mn-ea"/>
                        </a:rPr>
                        <a:t>    3-7 SART &amp; AIS-SART </a:t>
                      </a:r>
                    </a:p>
                    <a:p>
                      <a:pPr marL="0" indent="0" latinLnBrk="1">
                        <a:buNone/>
                      </a:pPr>
                      <a:r>
                        <a:rPr lang="en-US" altLang="ko-KR" sz="1600" dirty="0" smtClean="0">
                          <a:latin typeface="+mn-ea"/>
                          <a:ea typeface="+mn-ea"/>
                        </a:rPr>
                        <a:t>    3-8 TWO WAY VHF</a:t>
                      </a:r>
                      <a:br>
                        <a:rPr lang="en-US" altLang="ko-KR" sz="1600" dirty="0" smtClean="0">
                          <a:latin typeface="+mn-ea"/>
                          <a:ea typeface="+mn-ea"/>
                        </a:rPr>
                      </a:br>
                      <a:r>
                        <a:rPr lang="en-US" altLang="ko-KR" sz="1600" dirty="0" smtClean="0">
                          <a:latin typeface="+mn-ea"/>
                          <a:ea typeface="+mn-ea"/>
                        </a:rPr>
                        <a:t>    3-9 Communal Aerial (Antenna)</a:t>
                      </a:r>
                    </a:p>
                    <a:p>
                      <a:pPr marL="0" indent="0" latinLnBrk="1">
                        <a:buNone/>
                      </a:pPr>
                      <a:r>
                        <a:rPr lang="en-US" altLang="ko-KR" sz="1600" dirty="0" smtClean="0">
                          <a:latin typeface="+mn-ea"/>
                          <a:ea typeface="+mn-ea"/>
                        </a:rPr>
                        <a:t>    3-10 Radio Battery (</a:t>
                      </a:r>
                      <a:r>
                        <a:rPr lang="ko-KR" altLang="en-US" sz="1600" dirty="0" err="1" smtClean="0">
                          <a:latin typeface="+mn-ea"/>
                          <a:ea typeface="+mn-ea"/>
                        </a:rPr>
                        <a:t>예비전원</a:t>
                      </a:r>
                      <a:r>
                        <a:rPr lang="en-US" altLang="ko-KR" sz="1600" dirty="0" smtClean="0">
                          <a:latin typeface="+mn-ea"/>
                          <a:ea typeface="+mn-ea"/>
                        </a:rPr>
                        <a: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latinLnBrk="1">
                        <a:buNone/>
                      </a:pPr>
                      <a:r>
                        <a:rPr lang="en-US" altLang="ko-KR" sz="1600" dirty="0" smtClean="0">
                          <a:latin typeface="+mn-ea"/>
                          <a:ea typeface="+mn-ea"/>
                        </a:rPr>
                        <a:t>4</a:t>
                      </a:r>
                    </a:p>
                    <a:p>
                      <a:pPr marL="0" indent="0" algn="r" latinLnBrk="1">
                        <a:buNone/>
                      </a:pPr>
                      <a:endParaRPr lang="en-US" altLang="ko-KR" sz="1600" dirty="0" smtClean="0">
                        <a:latin typeface="+mn-ea"/>
                        <a:ea typeface="+mn-ea"/>
                      </a:endParaRPr>
                    </a:p>
                    <a:p>
                      <a:pPr marL="0" indent="0" algn="r" latinLnBrk="1">
                        <a:buNone/>
                      </a:pPr>
                      <a:endParaRPr lang="en-US" altLang="ko-KR" sz="1600" dirty="0" smtClean="0">
                        <a:latin typeface="+mn-ea"/>
                        <a:ea typeface="+mn-ea"/>
                      </a:endParaRPr>
                    </a:p>
                    <a:p>
                      <a:pPr marL="0" indent="0" algn="r" latinLnBrk="1">
                        <a:buNone/>
                      </a:pPr>
                      <a:r>
                        <a:rPr lang="en-US" altLang="ko-KR" sz="1600" dirty="0" smtClean="0">
                          <a:latin typeface="+mn-ea"/>
                          <a:ea typeface="+mn-ea"/>
                        </a:rPr>
                        <a:t>5</a:t>
                      </a:r>
                    </a:p>
                    <a:p>
                      <a:pPr marL="0" indent="0" algn="r" latinLnBrk="1">
                        <a:buNone/>
                      </a:pPr>
                      <a:r>
                        <a:rPr lang="en-US" altLang="ko-KR" sz="1600" dirty="0" smtClean="0">
                          <a:latin typeface="+mn-ea"/>
                          <a:ea typeface="+mn-ea"/>
                        </a:rPr>
                        <a:t>6</a:t>
                      </a:r>
                    </a:p>
                    <a:p>
                      <a:pPr marL="0" indent="0" algn="r" latinLnBrk="1">
                        <a:buNone/>
                      </a:pPr>
                      <a:r>
                        <a:rPr lang="en-US" altLang="ko-KR" sz="1600" dirty="0" smtClean="0">
                          <a:latin typeface="+mn-ea"/>
                          <a:ea typeface="+mn-ea"/>
                        </a:rPr>
                        <a:t>7</a:t>
                      </a:r>
                    </a:p>
                    <a:p>
                      <a:pPr marL="0" indent="0" algn="r" latinLnBrk="1">
                        <a:buNone/>
                      </a:pPr>
                      <a:r>
                        <a:rPr lang="en-US" altLang="ko-KR" sz="1600" dirty="0" smtClean="0">
                          <a:latin typeface="+mn-ea"/>
                          <a:ea typeface="+mn-ea"/>
                        </a:rPr>
                        <a:t>8</a:t>
                      </a:r>
                    </a:p>
                    <a:p>
                      <a:pPr marL="0" indent="0" algn="r" latinLnBrk="1">
                        <a:buNone/>
                      </a:pPr>
                      <a:r>
                        <a:rPr lang="en-US" altLang="ko-KR" sz="1600" dirty="0" smtClean="0">
                          <a:latin typeface="+mn-ea"/>
                          <a:ea typeface="+mn-ea"/>
                        </a:rPr>
                        <a:t>10</a:t>
                      </a:r>
                    </a:p>
                    <a:p>
                      <a:pPr marL="0" indent="0" algn="r" latinLnBrk="1">
                        <a:buNone/>
                      </a:pPr>
                      <a:endParaRPr lang="en-US" altLang="ko-KR" sz="1600" dirty="0" smtClean="0">
                        <a:latin typeface="+mn-ea"/>
                        <a:ea typeface="+mn-ea"/>
                      </a:endParaRPr>
                    </a:p>
                    <a:p>
                      <a:pPr marL="0" indent="0" algn="r" latinLnBrk="1">
                        <a:buNone/>
                      </a:pPr>
                      <a:r>
                        <a:rPr lang="en-US" altLang="ko-KR" sz="1600" dirty="0" smtClean="0">
                          <a:latin typeface="+mn-ea"/>
                          <a:ea typeface="+mn-ea"/>
                        </a:rPr>
                        <a:t>13</a:t>
                      </a:r>
                    </a:p>
                    <a:p>
                      <a:pPr marL="0" indent="0" algn="r" latinLnBrk="1">
                        <a:buNone/>
                      </a:pPr>
                      <a:endParaRPr lang="en-US" altLang="ko-KR" sz="1600" dirty="0" smtClean="0">
                        <a:latin typeface="+mn-ea"/>
                        <a:ea typeface="+mn-ea"/>
                      </a:endParaRPr>
                    </a:p>
                    <a:p>
                      <a:pPr marL="0" indent="0" algn="r" latinLnBrk="1">
                        <a:buNone/>
                      </a:pPr>
                      <a:endParaRPr lang="en-US" altLang="ko-KR" sz="1600" dirty="0" smtClean="0">
                        <a:latin typeface="+mn-ea"/>
                        <a:ea typeface="+mn-ea"/>
                      </a:endParaRPr>
                    </a:p>
                    <a:p>
                      <a:pPr marL="0" indent="0" algn="r" latinLnBrk="1">
                        <a:buNone/>
                      </a:pPr>
                      <a:r>
                        <a:rPr lang="en-US" altLang="ko-KR" sz="1600" dirty="0" smtClean="0">
                          <a:latin typeface="+mn-ea"/>
                          <a:ea typeface="+mn-ea"/>
                        </a:rPr>
                        <a:t>19</a:t>
                      </a:r>
                    </a:p>
                    <a:p>
                      <a:pPr marL="0" indent="0" algn="r" latinLnBrk="1">
                        <a:buNone/>
                      </a:pPr>
                      <a:r>
                        <a:rPr lang="en-US" altLang="ko-KR" sz="1600" dirty="0" smtClean="0">
                          <a:latin typeface="+mn-ea"/>
                          <a:ea typeface="+mn-ea"/>
                        </a:rPr>
                        <a:t>20</a:t>
                      </a:r>
                    </a:p>
                    <a:p>
                      <a:pPr marL="0" indent="0" algn="r" latinLnBrk="1">
                        <a:buNone/>
                      </a:pPr>
                      <a:r>
                        <a:rPr lang="en-US" altLang="ko-KR" sz="1600" dirty="0" smtClean="0">
                          <a:latin typeface="+mn-ea"/>
                          <a:ea typeface="+mn-ea"/>
                        </a:rPr>
                        <a:t>31</a:t>
                      </a:r>
                    </a:p>
                    <a:p>
                      <a:pPr marL="0" indent="0" algn="r" latinLnBrk="1">
                        <a:buNone/>
                      </a:pPr>
                      <a:r>
                        <a:rPr lang="en-US" altLang="ko-KR" sz="1600" dirty="0" smtClean="0">
                          <a:latin typeface="+mn-ea"/>
                          <a:ea typeface="+mn-ea"/>
                        </a:rPr>
                        <a:t>43</a:t>
                      </a:r>
                    </a:p>
                    <a:p>
                      <a:pPr marL="0" indent="0" algn="r" latinLnBrk="1">
                        <a:buNone/>
                      </a:pPr>
                      <a:r>
                        <a:rPr lang="en-US" altLang="ko-KR" sz="1600" dirty="0" smtClean="0">
                          <a:latin typeface="+mn-ea"/>
                          <a:ea typeface="+mn-ea"/>
                        </a:rPr>
                        <a:t>59</a:t>
                      </a:r>
                    </a:p>
                    <a:p>
                      <a:pPr marL="0" indent="0" algn="r" latinLnBrk="1">
                        <a:buNone/>
                      </a:pPr>
                      <a:r>
                        <a:rPr lang="en-US" altLang="ko-KR" sz="1600" dirty="0" smtClean="0">
                          <a:latin typeface="+mn-ea"/>
                          <a:ea typeface="+mn-ea"/>
                        </a:rPr>
                        <a:t>61</a:t>
                      </a:r>
                    </a:p>
                    <a:p>
                      <a:pPr marL="0" indent="0" algn="r" latinLnBrk="1">
                        <a:buNone/>
                      </a:pPr>
                      <a:r>
                        <a:rPr lang="en-US" altLang="ko-KR" sz="1600" dirty="0" smtClean="0">
                          <a:latin typeface="+mn-ea"/>
                          <a:ea typeface="+mn-ea"/>
                        </a:rPr>
                        <a:t>77</a:t>
                      </a:r>
                    </a:p>
                    <a:p>
                      <a:pPr marL="0" indent="0" algn="r" latinLnBrk="1">
                        <a:buNone/>
                      </a:pPr>
                      <a:r>
                        <a:rPr lang="en-US" altLang="ko-KR" sz="1600" dirty="0" smtClean="0">
                          <a:latin typeface="+mn-ea"/>
                          <a:ea typeface="+mn-ea"/>
                        </a:rPr>
                        <a:t>81</a:t>
                      </a:r>
                    </a:p>
                    <a:p>
                      <a:pPr marL="0" indent="0" algn="r" latinLnBrk="1">
                        <a:buNone/>
                      </a:pPr>
                      <a:r>
                        <a:rPr lang="en-US" altLang="ko-KR" sz="1600" dirty="0" smtClean="0">
                          <a:latin typeface="+mn-ea"/>
                          <a:ea typeface="+mn-ea"/>
                        </a:rPr>
                        <a:t>83</a:t>
                      </a:r>
                    </a:p>
                    <a:p>
                      <a:pPr marL="0" indent="0" algn="r" latinLnBrk="1">
                        <a:buNone/>
                      </a:pPr>
                      <a:r>
                        <a:rPr lang="en-US" altLang="ko-KR" sz="1600" dirty="0" smtClean="0">
                          <a:latin typeface="+mn-ea"/>
                          <a:ea typeface="+mn-ea"/>
                        </a:rPr>
                        <a:t>85</a:t>
                      </a:r>
                    </a:p>
                  </a:txBody>
                  <a:tcPr marL="106943" marR="106943" marT="50413" marB="50413">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2748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p14="http://schemas.microsoft.com/office/powerpoint/2010/main" val="3490224844"/>
              </p:ext>
            </p:extLst>
          </p:nvPr>
        </p:nvGraphicFramePr>
        <p:xfrm>
          <a:off x="501867" y="686680"/>
          <a:ext cx="9689664" cy="6363953"/>
        </p:xfrm>
        <a:graphic>
          <a:graphicData uri="http://schemas.openxmlformats.org/drawingml/2006/table">
            <a:tbl>
              <a:tblPr firstRow="1" bandRow="1">
                <a:tableStyleId>{5C22544A-7EE6-4342-B048-85BDC9FD1C3A}</a:tableStyleId>
              </a:tblPr>
              <a:tblGrid>
                <a:gridCol w="1604471">
                  <a:extLst>
                    <a:ext uri="{9D8B030D-6E8A-4147-A177-3AD203B41FA5}">
                      <a16:colId xmlns:a16="http://schemas.microsoft.com/office/drawing/2014/main" val="20000"/>
                    </a:ext>
                  </a:extLst>
                </a:gridCol>
                <a:gridCol w="8085193">
                  <a:extLst>
                    <a:ext uri="{9D8B030D-6E8A-4147-A177-3AD203B41FA5}">
                      <a16:colId xmlns:a16="http://schemas.microsoft.com/office/drawing/2014/main" val="20001"/>
                    </a:ext>
                  </a:extLst>
                </a:gridCol>
              </a:tblGrid>
              <a:tr h="501663">
                <a:tc gridSpan="2">
                  <a:txBody>
                    <a:bodyPr/>
                    <a:lstStyle/>
                    <a:p>
                      <a:pPr latinLnBrk="1"/>
                      <a:r>
                        <a:rPr lang="en-US" altLang="ko-KR" sz="2200" dirty="0" smtClean="0">
                          <a:solidFill>
                            <a:schemeClr val="tx1"/>
                          </a:solidFill>
                          <a:latin typeface="+mn-ea"/>
                          <a:ea typeface="+mn-ea"/>
                        </a:rPr>
                        <a:t>3-2 VHF Radio Operation</a:t>
                      </a:r>
                      <a:endParaRPr lang="ko-KR" altLang="en-US" sz="22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1176196">
                <a:tc>
                  <a:txBody>
                    <a:bodyPr/>
                    <a:lstStyle/>
                    <a:p>
                      <a:pPr latinLnBrk="1"/>
                      <a:r>
                        <a:rPr lang="en-US" altLang="ko-KR" sz="1800" b="1" dirty="0" smtClean="0">
                          <a:latin typeface="+mn-ea"/>
                          <a:ea typeface="+mn-ea"/>
                        </a:rPr>
                        <a:t>Ch. 06</a:t>
                      </a:r>
                      <a:endParaRPr lang="ko-KR" altLang="en-US" sz="18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latinLnBrk="1">
                        <a:buFont typeface="+mj-lt"/>
                        <a:buAutoNum type="arabicPeriod"/>
                      </a:pPr>
                      <a:r>
                        <a:rPr lang="en-US" altLang="ko-KR" sz="1600" dirty="0" err="1" smtClean="0">
                          <a:latin typeface="+mn-ea"/>
                          <a:ea typeface="+mn-ea"/>
                        </a:rPr>
                        <a:t>Intership</a:t>
                      </a:r>
                      <a:r>
                        <a:rPr lang="en-US" altLang="ko-KR" sz="1600" dirty="0" smtClean="0">
                          <a:latin typeface="+mn-ea"/>
                          <a:ea typeface="+mn-ea"/>
                        </a:rPr>
                        <a:t> Channel</a:t>
                      </a:r>
                      <a:r>
                        <a:rPr lang="ko-KR" altLang="en-US" sz="1600" dirty="0" smtClean="0">
                          <a:latin typeface="+mn-ea"/>
                          <a:ea typeface="+mn-ea"/>
                        </a:rPr>
                        <a:t>의 대표 채널</a:t>
                      </a:r>
                      <a:r>
                        <a:rPr lang="en-US" altLang="ko-KR" sz="1600" dirty="0" smtClean="0">
                          <a:latin typeface="+mn-ea"/>
                          <a:ea typeface="+mn-ea"/>
                        </a:rPr>
                        <a:t> (DSC </a:t>
                      </a:r>
                      <a:r>
                        <a:rPr lang="ko-KR" altLang="en-US" sz="1600" dirty="0" err="1" smtClean="0">
                          <a:latin typeface="+mn-ea"/>
                          <a:ea typeface="+mn-ea"/>
                        </a:rPr>
                        <a:t>점검시</a:t>
                      </a:r>
                      <a:r>
                        <a:rPr lang="ko-KR" altLang="en-US" sz="1600" dirty="0" smtClean="0">
                          <a:latin typeface="+mn-ea"/>
                          <a:ea typeface="+mn-ea"/>
                        </a:rPr>
                        <a:t> </a:t>
                      </a:r>
                      <a:r>
                        <a:rPr lang="en-US" altLang="ko-KR" sz="1600" dirty="0" smtClean="0">
                          <a:latin typeface="+mn-ea"/>
                          <a:ea typeface="+mn-ea"/>
                        </a:rPr>
                        <a:t>2</a:t>
                      </a:r>
                      <a:r>
                        <a:rPr lang="ko-KR" altLang="en-US" sz="1600" dirty="0" smtClean="0">
                          <a:latin typeface="+mn-ea"/>
                          <a:ea typeface="+mn-ea"/>
                        </a:rPr>
                        <a:t>차 </a:t>
                      </a:r>
                      <a:r>
                        <a:rPr lang="en-US" altLang="ko-KR" sz="1600" dirty="0" smtClean="0">
                          <a:latin typeface="+mn-ea"/>
                          <a:ea typeface="+mn-ea"/>
                        </a:rPr>
                        <a:t>working channel</a:t>
                      </a:r>
                      <a:r>
                        <a:rPr lang="ko-KR" altLang="en-US" sz="1600" dirty="0" smtClean="0">
                          <a:latin typeface="+mn-ea"/>
                          <a:ea typeface="+mn-ea"/>
                        </a:rPr>
                        <a:t>로도 사용</a:t>
                      </a:r>
                      <a:r>
                        <a:rPr lang="en-US" altLang="ko-KR" sz="1600" dirty="0" smtClean="0">
                          <a:latin typeface="+mn-ea"/>
                          <a:ea typeface="+mn-ea"/>
                        </a:rPr>
                        <a:t>) </a:t>
                      </a:r>
                      <a:r>
                        <a:rPr lang="ko-KR" altLang="en-US" sz="1600" dirty="0" smtClean="0">
                          <a:latin typeface="+mn-ea"/>
                          <a:ea typeface="+mn-ea"/>
                        </a:rPr>
                        <a:t> </a:t>
                      </a:r>
                      <a:endParaRPr lang="en-US" altLang="ko-KR" sz="1600" dirty="0" smtClean="0">
                        <a:latin typeface="+mn-ea"/>
                        <a:ea typeface="+mn-ea"/>
                      </a:endParaRPr>
                    </a:p>
                    <a:p>
                      <a:pPr marL="342900" indent="-342900" latinLnBrk="1">
                        <a:buFont typeface="+mj-lt"/>
                        <a:buAutoNum type="arabicPeriod"/>
                      </a:pPr>
                      <a:r>
                        <a:rPr lang="ko-KR" altLang="en-US" sz="1600" dirty="0" smtClean="0">
                          <a:latin typeface="+mn-ea"/>
                          <a:ea typeface="+mn-ea"/>
                        </a:rPr>
                        <a:t>수색 및 구조조정에 종사하는 선박국</a:t>
                      </a:r>
                      <a:r>
                        <a:rPr lang="en-US" altLang="ko-KR" sz="1600" dirty="0" smtClean="0">
                          <a:latin typeface="+mn-ea"/>
                          <a:ea typeface="+mn-ea"/>
                        </a:rPr>
                        <a:t>, </a:t>
                      </a:r>
                      <a:r>
                        <a:rPr lang="ko-KR" altLang="en-US" sz="1600" dirty="0" smtClean="0">
                          <a:latin typeface="+mn-ea"/>
                          <a:ea typeface="+mn-ea"/>
                        </a:rPr>
                        <a:t>항공기국간에 사용할 수 있음</a:t>
                      </a:r>
                      <a:endParaRPr lang="en-US" altLang="ko-KR" sz="1600" dirty="0" smtClean="0">
                        <a:latin typeface="+mn-ea"/>
                        <a:ea typeface="+mn-ea"/>
                      </a:endParaRPr>
                    </a:p>
                    <a:p>
                      <a:pPr marL="342900" lvl="0" indent="-342900" latinLnBrk="1">
                        <a:buFont typeface="+mj-lt"/>
                        <a:buNone/>
                      </a:pPr>
                      <a:r>
                        <a:rPr lang="ko-KR" altLang="en-US" sz="1600" dirty="0" smtClean="0">
                          <a:latin typeface="+mn-ea"/>
                          <a:ea typeface="+mn-ea"/>
                        </a:rPr>
                        <a:t>     단</a:t>
                      </a:r>
                      <a:r>
                        <a:rPr lang="en-US" altLang="ko-KR" sz="1600" dirty="0" smtClean="0">
                          <a:latin typeface="+mn-ea"/>
                          <a:ea typeface="+mn-ea"/>
                        </a:rPr>
                        <a:t>, </a:t>
                      </a:r>
                      <a:r>
                        <a:rPr lang="ko-KR" altLang="en-US" sz="1600" dirty="0" smtClean="0">
                          <a:latin typeface="+mn-ea"/>
                          <a:ea typeface="+mn-ea"/>
                        </a:rPr>
                        <a:t>항공기국</a:t>
                      </a:r>
                      <a:r>
                        <a:rPr lang="en-US" altLang="ko-KR" sz="1600" dirty="0" smtClean="0">
                          <a:latin typeface="+mn-ea"/>
                          <a:ea typeface="+mn-ea"/>
                        </a:rPr>
                        <a:t>, </a:t>
                      </a:r>
                      <a:r>
                        <a:rPr lang="ko-KR" altLang="en-US" sz="1600" dirty="0" smtClean="0">
                          <a:latin typeface="+mn-ea"/>
                          <a:ea typeface="+mn-ea"/>
                        </a:rPr>
                        <a:t>쇄빙선 뿐만 아니라 동계의 원조선 간의 통신이 진행되는 경우</a:t>
                      </a:r>
                      <a:r>
                        <a:rPr lang="en-US" altLang="ko-KR" sz="1600" dirty="0" smtClean="0">
                          <a:latin typeface="+mn-ea"/>
                          <a:ea typeface="+mn-ea"/>
                        </a:rPr>
                        <a:t>,</a:t>
                      </a:r>
                      <a:r>
                        <a:rPr lang="ko-KR" altLang="en-US" sz="1600" dirty="0" smtClean="0">
                          <a:latin typeface="+mn-ea"/>
                          <a:ea typeface="+mn-ea"/>
                        </a:rPr>
                        <a:t> </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선박국은 이에 유해한 혼신을 주어서는 아니 된다 </a:t>
                      </a:r>
                      <a:r>
                        <a:rPr lang="en-US" altLang="ko-KR" sz="1600" b="1" i="0" dirty="0" smtClean="0">
                          <a:solidFill>
                            <a:srgbClr val="0000FF"/>
                          </a:solidFill>
                          <a:latin typeface="+mn-ea"/>
                          <a:ea typeface="+mn-ea"/>
                        </a:rPr>
                        <a:t>(Search and Rescue Channel)</a:t>
                      </a:r>
                      <a:endParaRPr lang="ko-KR" altLang="en-US" sz="1600" b="1" i="0" dirty="0">
                        <a:solidFill>
                          <a:srgbClr val="0000FF"/>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8430">
                <a:tc>
                  <a:txBody>
                    <a:bodyPr/>
                    <a:lstStyle/>
                    <a:p>
                      <a:pPr latinLnBrk="1"/>
                      <a:r>
                        <a:rPr lang="en-US" altLang="ko-KR" sz="1800" b="1" dirty="0" smtClean="0">
                          <a:latin typeface="+mn-ea"/>
                          <a:ea typeface="+mn-ea"/>
                        </a:rPr>
                        <a:t>Ch. 13</a:t>
                      </a:r>
                      <a:endParaRPr lang="ko-KR" altLang="en-US" sz="18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dirty="0" smtClean="0">
                          <a:latin typeface="+mn-ea"/>
                          <a:ea typeface="+mn-ea"/>
                        </a:rPr>
                        <a:t>Navigation Safety Communication Channel (</a:t>
                      </a:r>
                      <a:r>
                        <a:rPr lang="ko-KR" altLang="en-US" sz="1600" dirty="0" smtClean="0">
                          <a:latin typeface="+mn-ea"/>
                          <a:ea typeface="+mn-ea"/>
                        </a:rPr>
                        <a:t>항해안전통신</a:t>
                      </a:r>
                      <a:r>
                        <a:rPr lang="en-US" altLang="ko-KR" sz="1600" dirty="0" smtClean="0">
                          <a:latin typeface="+mn-ea"/>
                          <a:ea typeface="+mn-ea"/>
                        </a:rPr>
                        <a:t>)</a:t>
                      </a:r>
                      <a:endParaRPr lang="ko-KR" altLang="en-US" sz="1600"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76196">
                <a:tc>
                  <a:txBody>
                    <a:bodyPr/>
                    <a:lstStyle/>
                    <a:p>
                      <a:pPr latinLnBrk="1"/>
                      <a:r>
                        <a:rPr lang="en-US" altLang="ko-KR" sz="1800" b="1" dirty="0" smtClean="0">
                          <a:latin typeface="+mn-ea"/>
                          <a:ea typeface="+mn-ea"/>
                        </a:rPr>
                        <a:t>Ch. 16</a:t>
                      </a:r>
                      <a:endParaRPr lang="ko-KR" altLang="en-US" sz="18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latinLnBrk="1">
                        <a:buFont typeface="+mj-lt"/>
                        <a:buAutoNum type="arabicPeriod"/>
                      </a:pPr>
                      <a:r>
                        <a:rPr lang="ko-KR" altLang="en-US" sz="1600" dirty="0" smtClean="0">
                          <a:latin typeface="+mn-ea"/>
                          <a:ea typeface="+mn-ea"/>
                        </a:rPr>
                        <a:t>조난</a:t>
                      </a:r>
                      <a:r>
                        <a:rPr lang="en-US" altLang="ko-KR" sz="1600" dirty="0" smtClean="0">
                          <a:latin typeface="+mn-ea"/>
                          <a:ea typeface="+mn-ea"/>
                        </a:rPr>
                        <a:t>, </a:t>
                      </a:r>
                      <a:r>
                        <a:rPr lang="ko-KR" altLang="en-US" sz="1600" dirty="0" smtClean="0">
                          <a:latin typeface="+mn-ea"/>
                          <a:ea typeface="+mn-ea"/>
                        </a:rPr>
                        <a:t>긴급통신의 현장통신 및 일반 통신의 호출 채널</a:t>
                      </a:r>
                      <a:endParaRPr lang="en-US" altLang="ko-KR" sz="1600" dirty="0" smtClean="0">
                        <a:latin typeface="+mn-ea"/>
                        <a:ea typeface="+mn-ea"/>
                      </a:endParaRPr>
                    </a:p>
                    <a:p>
                      <a:pPr marL="342900" indent="-342900" latinLnBrk="1">
                        <a:buFont typeface="+mj-lt"/>
                        <a:buAutoNum type="arabicPeriod"/>
                      </a:pPr>
                      <a:r>
                        <a:rPr lang="ko-KR" altLang="en-US" sz="1600" b="0" kern="1200" dirty="0" smtClean="0">
                          <a:solidFill>
                            <a:schemeClr val="dk1"/>
                          </a:solidFill>
                          <a:latin typeface="+mn-ea"/>
                          <a:ea typeface="+mn-ea"/>
                          <a:cs typeface="+mn-cs"/>
                        </a:rPr>
                        <a:t>비상호출응답 채널로 </a:t>
                      </a:r>
                      <a:r>
                        <a:rPr lang="en-US" altLang="ko-KR" sz="1600" b="0" kern="1200" dirty="0" smtClean="0">
                          <a:solidFill>
                            <a:schemeClr val="dk1"/>
                          </a:solidFill>
                          <a:latin typeface="+mn-ea"/>
                          <a:ea typeface="+mn-ea"/>
                          <a:cs typeface="+mn-cs"/>
                        </a:rPr>
                        <a:t>VHF</a:t>
                      </a:r>
                      <a:r>
                        <a:rPr lang="ko-KR" altLang="en-US" sz="1600" b="0" kern="1200" dirty="0" smtClean="0">
                          <a:solidFill>
                            <a:schemeClr val="dk1"/>
                          </a:solidFill>
                          <a:latin typeface="+mn-ea"/>
                          <a:ea typeface="+mn-ea"/>
                          <a:cs typeface="+mn-cs"/>
                        </a:rPr>
                        <a:t> 통신 채널 </a:t>
                      </a:r>
                      <a:r>
                        <a:rPr lang="en-US" altLang="ko-KR" sz="1600" b="0" kern="1200" dirty="0" smtClean="0">
                          <a:solidFill>
                            <a:schemeClr val="dk1"/>
                          </a:solidFill>
                          <a:latin typeface="+mn-ea"/>
                          <a:ea typeface="+mn-ea"/>
                          <a:cs typeface="+mn-cs"/>
                        </a:rPr>
                        <a:t>16</a:t>
                      </a:r>
                      <a:r>
                        <a:rPr lang="ko-KR" altLang="en-US" sz="1600" b="0" kern="1200" dirty="0" smtClean="0">
                          <a:solidFill>
                            <a:schemeClr val="dk1"/>
                          </a:solidFill>
                          <a:latin typeface="+mn-ea"/>
                          <a:ea typeface="+mn-ea"/>
                          <a:cs typeface="+mn-cs"/>
                        </a:rPr>
                        <a:t>번을 항상 켜놓게 돼 있다</a:t>
                      </a:r>
                      <a:r>
                        <a:rPr lang="en-US" altLang="ko-KR" sz="1600" b="0" kern="1200" dirty="0" smtClean="0">
                          <a:solidFill>
                            <a:schemeClr val="dk1"/>
                          </a:solidFill>
                          <a:latin typeface="+mn-ea"/>
                          <a:ea typeface="+mn-ea"/>
                          <a:cs typeface="+mn-cs"/>
                        </a:rPr>
                        <a:t>. </a:t>
                      </a:r>
                      <a:br>
                        <a:rPr lang="en-US" altLang="ko-KR" sz="1600" b="0" kern="1200" dirty="0" smtClean="0">
                          <a:solidFill>
                            <a:schemeClr val="dk1"/>
                          </a:solidFill>
                          <a:latin typeface="+mn-ea"/>
                          <a:ea typeface="+mn-ea"/>
                          <a:cs typeface="+mn-cs"/>
                        </a:rPr>
                      </a:br>
                      <a:r>
                        <a:rPr lang="ko-KR" altLang="en-US" sz="1600" b="0" kern="1200" dirty="0" smtClean="0">
                          <a:solidFill>
                            <a:schemeClr val="dk1"/>
                          </a:solidFill>
                          <a:latin typeface="+mn-ea"/>
                          <a:ea typeface="+mn-ea"/>
                          <a:cs typeface="+mn-cs"/>
                        </a:rPr>
                        <a:t>통상 항만 인근에서는 이 채널을 통한 항만당국의 호출에 선박이 응답하지 </a:t>
                      </a:r>
                      <a:r>
                        <a:rPr lang="en-US" altLang="ko-KR" sz="1600" b="0" kern="1200" dirty="0" smtClean="0">
                          <a:solidFill>
                            <a:schemeClr val="dk1"/>
                          </a:solidFill>
                          <a:latin typeface="+mn-ea"/>
                          <a:ea typeface="+mn-ea"/>
                          <a:cs typeface="+mn-cs"/>
                        </a:rPr>
                        <a:t/>
                      </a:r>
                      <a:br>
                        <a:rPr lang="en-US" altLang="ko-KR" sz="1600" b="0" kern="1200" dirty="0" smtClean="0">
                          <a:solidFill>
                            <a:schemeClr val="dk1"/>
                          </a:solidFill>
                          <a:latin typeface="+mn-ea"/>
                          <a:ea typeface="+mn-ea"/>
                          <a:cs typeface="+mn-cs"/>
                        </a:rPr>
                      </a:br>
                      <a:r>
                        <a:rPr lang="ko-KR" altLang="en-US" sz="1600" b="0" kern="1200" dirty="0" smtClean="0">
                          <a:solidFill>
                            <a:schemeClr val="dk1"/>
                          </a:solidFill>
                          <a:latin typeface="+mn-ea"/>
                          <a:ea typeface="+mn-ea"/>
                          <a:cs typeface="+mn-cs"/>
                        </a:rPr>
                        <a:t>않을 경우 과태료가 부과됨</a:t>
                      </a:r>
                      <a:endParaRPr lang="ko-KR" altLang="en-US" sz="1600" b="0"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8430">
                <a:tc>
                  <a:txBody>
                    <a:bodyPr/>
                    <a:lstStyle/>
                    <a:p>
                      <a:pPr latinLnBrk="1"/>
                      <a:r>
                        <a:rPr lang="en-US" altLang="ko-KR" sz="1800" b="1" dirty="0" smtClean="0">
                          <a:latin typeface="+mn-ea"/>
                          <a:ea typeface="+mn-ea"/>
                        </a:rPr>
                        <a:t>Ch. 70</a:t>
                      </a:r>
                      <a:endParaRPr lang="ko-KR" altLang="en-US" sz="18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dirty="0" smtClean="0">
                          <a:latin typeface="+mn-ea"/>
                          <a:ea typeface="+mn-ea"/>
                        </a:rPr>
                        <a:t>DSC for distress, urgent, safety and calling (DSC channel)</a:t>
                      </a:r>
                      <a:endParaRPr lang="ko-KR" altLang="en-US" sz="1600"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8430">
                <a:tc>
                  <a:txBody>
                    <a:bodyPr/>
                    <a:lstStyle/>
                    <a:p>
                      <a:pPr latinLnBrk="1"/>
                      <a:r>
                        <a:rPr lang="en-US" altLang="ko-KR" sz="1800" b="1" dirty="0" smtClean="0">
                          <a:latin typeface="+mn-ea"/>
                          <a:ea typeface="+mn-ea"/>
                        </a:rPr>
                        <a:t>Ch. 12 &amp; 10</a:t>
                      </a:r>
                      <a:endParaRPr lang="ko-KR" altLang="en-US" sz="1800" b="1"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600" dirty="0" smtClean="0">
                          <a:latin typeface="+mn-ea"/>
                          <a:ea typeface="+mn-ea"/>
                        </a:rPr>
                        <a:t>통상 </a:t>
                      </a:r>
                      <a:r>
                        <a:rPr lang="ko-KR" altLang="en-US" sz="1600" kern="1200" dirty="0" smtClean="0">
                          <a:solidFill>
                            <a:schemeClr val="dk1"/>
                          </a:solidFill>
                          <a:latin typeface="+mn-ea"/>
                          <a:ea typeface="+mn-ea"/>
                          <a:cs typeface="+mn-cs"/>
                        </a:rPr>
                        <a:t>해상교통관제센터</a:t>
                      </a:r>
                      <a:r>
                        <a:rPr lang="en-US" altLang="ko-KR" sz="1600" kern="1200" dirty="0" smtClean="0">
                          <a:solidFill>
                            <a:schemeClr val="dk1"/>
                          </a:solidFill>
                          <a:latin typeface="+mn-ea"/>
                          <a:ea typeface="+mn-ea"/>
                          <a:cs typeface="+mn-cs"/>
                        </a:rPr>
                        <a:t>(VTS)</a:t>
                      </a:r>
                      <a:r>
                        <a:rPr lang="ko-KR" altLang="en-US" sz="1600" kern="1200" dirty="0" smtClean="0">
                          <a:solidFill>
                            <a:schemeClr val="dk1"/>
                          </a:solidFill>
                          <a:latin typeface="+mn-ea"/>
                          <a:ea typeface="+mn-ea"/>
                          <a:cs typeface="+mn-cs"/>
                        </a:rPr>
                        <a:t>의 항만관제운영채널</a:t>
                      </a:r>
                      <a:r>
                        <a:rPr lang="en-US" altLang="ko-KR" sz="1600" dirty="0" smtClean="0">
                          <a:latin typeface="+mn-ea"/>
                          <a:ea typeface="+mn-ea"/>
                        </a:rPr>
                        <a:t> </a:t>
                      </a:r>
                      <a:endParaRPr lang="ko-KR" altLang="en-US" sz="1600" dirty="0">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38507">
                <a:tc>
                  <a:txBody>
                    <a:bodyPr/>
                    <a:lstStyle/>
                    <a:p>
                      <a:pPr latinLnBrk="1"/>
                      <a:r>
                        <a:rPr lang="en-US" altLang="ko-KR" sz="1800" b="1" dirty="0" err="1" smtClean="0">
                          <a:solidFill>
                            <a:srgbClr val="0000C4"/>
                          </a:solidFill>
                          <a:effectLst/>
                          <a:latin typeface="+mn-ea"/>
                          <a:ea typeface="+mn-ea"/>
                        </a:rPr>
                        <a:t>Intership</a:t>
                      </a:r>
                      <a:endParaRPr lang="en-US" altLang="ko-KR" sz="1800" b="1" dirty="0" smtClean="0">
                        <a:solidFill>
                          <a:srgbClr val="0000C4"/>
                        </a:solidFill>
                        <a:effectLst/>
                        <a:latin typeface="+mn-ea"/>
                        <a:ea typeface="+mn-ea"/>
                      </a:endParaRPr>
                    </a:p>
                    <a:p>
                      <a:pPr latinLnBrk="1"/>
                      <a:r>
                        <a:rPr lang="en-US" altLang="ko-KR" sz="1800" b="1" dirty="0" smtClean="0">
                          <a:solidFill>
                            <a:srgbClr val="0000C4"/>
                          </a:solidFill>
                          <a:effectLst/>
                          <a:latin typeface="+mn-ea"/>
                          <a:ea typeface="+mn-ea"/>
                        </a:rPr>
                        <a:t>Channel</a:t>
                      </a:r>
                      <a:endParaRPr lang="ko-KR" altLang="en-US" sz="1800" b="1" dirty="0">
                        <a:solidFill>
                          <a:srgbClr val="0000C4"/>
                        </a:solidFill>
                        <a:effectLst/>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smtClean="0">
                          <a:solidFill>
                            <a:srgbClr val="0000C4"/>
                          </a:solidFill>
                          <a:effectLst/>
                          <a:latin typeface="+mn-ea"/>
                          <a:ea typeface="+mn-ea"/>
                        </a:rPr>
                        <a:t>6</a:t>
                      </a:r>
                      <a:r>
                        <a:rPr lang="en-US" altLang="ko-KR" sz="1600" b="0" dirty="0" smtClean="0">
                          <a:solidFill>
                            <a:schemeClr val="tx1"/>
                          </a:solidFill>
                          <a:latin typeface="+mn-ea"/>
                          <a:ea typeface="+mn-ea"/>
                        </a:rPr>
                        <a:t>, 8, 9, 10, 13, 15, 17, 67, 69, 72, 73, 77 </a:t>
                      </a:r>
                      <a:r>
                        <a:rPr lang="en-US" altLang="ko-KR" sz="1600" dirty="0" smtClean="0">
                          <a:solidFill>
                            <a:schemeClr val="tx1"/>
                          </a:solidFill>
                          <a:latin typeface="+mn-ea"/>
                          <a:ea typeface="+mn-ea"/>
                        </a:rPr>
                        <a:t>(All simplex)</a:t>
                      </a:r>
                    </a:p>
                    <a:p>
                      <a:pPr latinLnBrk="1"/>
                      <a:r>
                        <a:rPr lang="en-US" altLang="ko-KR" sz="1600" b="1" dirty="0" smtClean="0">
                          <a:solidFill>
                            <a:schemeClr val="tx1"/>
                          </a:solidFill>
                          <a:latin typeface="+mn-ea"/>
                          <a:ea typeface="+mn-ea"/>
                        </a:rPr>
                        <a:t>(On board communication Ch. 15 &amp; 17</a:t>
                      </a:r>
                      <a:r>
                        <a:rPr lang="ko-KR" altLang="en-US" sz="1600" b="1" dirty="0" smtClean="0">
                          <a:solidFill>
                            <a:schemeClr val="tx1"/>
                          </a:solidFill>
                          <a:latin typeface="+mn-ea"/>
                          <a:ea typeface="+mn-ea"/>
                        </a:rPr>
                        <a:t>은 출력 </a:t>
                      </a:r>
                      <a:r>
                        <a:rPr lang="en-US" altLang="ko-KR" sz="1600" b="1" dirty="0" smtClean="0">
                          <a:solidFill>
                            <a:schemeClr val="tx1"/>
                          </a:solidFill>
                          <a:latin typeface="+mn-ea"/>
                          <a:ea typeface="+mn-ea"/>
                        </a:rPr>
                        <a:t>1Watt</a:t>
                      </a:r>
                      <a:r>
                        <a:rPr lang="ko-KR" altLang="en-US" sz="1600" b="1" dirty="0" smtClean="0">
                          <a:solidFill>
                            <a:schemeClr val="tx1"/>
                          </a:solidFill>
                          <a:latin typeface="+mn-ea"/>
                          <a:ea typeface="+mn-ea"/>
                        </a:rPr>
                        <a:t>로 선상 </a:t>
                      </a:r>
                      <a:r>
                        <a:rPr lang="ko-KR" altLang="en-US" sz="1600" b="1" dirty="0" err="1" smtClean="0">
                          <a:solidFill>
                            <a:schemeClr val="tx1"/>
                          </a:solidFill>
                          <a:latin typeface="+mn-ea"/>
                          <a:ea typeface="+mn-ea"/>
                        </a:rPr>
                        <a:t>작업중</a:t>
                      </a:r>
                      <a:r>
                        <a:rPr lang="ko-KR" altLang="en-US" sz="1600" b="1" dirty="0" smtClean="0">
                          <a:solidFill>
                            <a:schemeClr val="tx1"/>
                          </a:solidFill>
                          <a:latin typeface="+mn-ea"/>
                          <a:ea typeface="+mn-ea"/>
                        </a:rPr>
                        <a:t> 사용</a:t>
                      </a:r>
                      <a:r>
                        <a:rPr lang="en-US" altLang="ko-KR" sz="1600" b="1" dirty="0" smtClean="0">
                          <a:solidFill>
                            <a:schemeClr val="tx1"/>
                          </a:solidFill>
                          <a:latin typeface="+mn-ea"/>
                          <a:ea typeface="+mn-ea"/>
                        </a:rPr>
                        <a:t>)</a:t>
                      </a:r>
                      <a:endParaRPr lang="ko-KR" altLang="en-US" sz="16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3705">
                <a:tc>
                  <a:txBody>
                    <a:bodyPr/>
                    <a:lstStyle/>
                    <a:p>
                      <a:pPr latinLnBrk="1"/>
                      <a:r>
                        <a:rPr lang="ko-KR" altLang="en-US" sz="1800" dirty="0" smtClean="0">
                          <a:solidFill>
                            <a:schemeClr val="tx1"/>
                          </a:solidFill>
                          <a:latin typeface="+mn-ea"/>
                          <a:ea typeface="+mn-ea"/>
                        </a:rPr>
                        <a:t>공중통신채널</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smtClean="0">
                          <a:solidFill>
                            <a:srgbClr val="0000C4"/>
                          </a:solidFill>
                          <a:effectLst/>
                          <a:latin typeface="+mn-ea"/>
                          <a:ea typeface="+mn-ea"/>
                        </a:rPr>
                        <a:t>23~28</a:t>
                      </a:r>
                      <a:r>
                        <a:rPr lang="en-US" altLang="ko-KR" sz="1600" dirty="0" smtClean="0">
                          <a:solidFill>
                            <a:schemeClr val="tx1"/>
                          </a:solidFill>
                          <a:effectLst/>
                          <a:latin typeface="+mn-ea"/>
                          <a:ea typeface="+mn-ea"/>
                        </a:rPr>
                        <a:t>(</a:t>
                      </a:r>
                      <a:r>
                        <a:rPr lang="ko-KR" altLang="en-US" sz="1600" dirty="0" smtClean="0">
                          <a:solidFill>
                            <a:schemeClr val="tx1"/>
                          </a:solidFill>
                          <a:effectLst/>
                          <a:latin typeface="+mn-ea"/>
                          <a:ea typeface="+mn-ea"/>
                        </a:rPr>
                        <a:t>한국</a:t>
                      </a:r>
                      <a:r>
                        <a:rPr lang="en-US" altLang="ko-KR" sz="1600" dirty="0" smtClean="0">
                          <a:solidFill>
                            <a:schemeClr val="tx1"/>
                          </a:solidFill>
                          <a:effectLst/>
                          <a:latin typeface="+mn-ea"/>
                          <a:ea typeface="+mn-ea"/>
                        </a:rPr>
                        <a:t>), </a:t>
                      </a:r>
                      <a:r>
                        <a:rPr lang="en-US" altLang="ko-KR" sz="1600" dirty="0" smtClean="0">
                          <a:solidFill>
                            <a:schemeClr val="tx1"/>
                          </a:solidFill>
                          <a:latin typeface="+mn-ea"/>
                          <a:ea typeface="+mn-ea"/>
                        </a:rPr>
                        <a:t>60~66, 78, 81~86, 01~05, 07</a:t>
                      </a:r>
                      <a:endParaRPr lang="ko-KR" altLang="en-US" sz="16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638507">
                <a:tc gridSpan="2">
                  <a:txBody>
                    <a:bodyPr/>
                    <a:lstStyle/>
                    <a:p>
                      <a:pPr latinLnBrk="1"/>
                      <a:r>
                        <a:rPr lang="en-US" altLang="ko-KR" sz="1600" b="1" dirty="0" smtClean="0">
                          <a:solidFill>
                            <a:schemeClr val="tx1"/>
                          </a:solidFill>
                          <a:latin typeface="+mn-ea"/>
                          <a:ea typeface="+mn-ea"/>
                        </a:rPr>
                        <a:t>USA 22A </a:t>
                      </a:r>
                      <a:r>
                        <a:rPr lang="en-US" altLang="ko-KR" sz="1600" b="1" dirty="0" smtClean="0">
                          <a:solidFill>
                            <a:srgbClr val="0000FF"/>
                          </a:solidFill>
                          <a:latin typeface="+mn-ea"/>
                          <a:ea typeface="+mn-ea"/>
                        </a:rPr>
                        <a:t>(New Channel No.: 1022)</a:t>
                      </a:r>
                      <a:r>
                        <a:rPr lang="en-US" altLang="ko-KR" sz="1600" b="1" dirty="0" smtClean="0">
                          <a:solidFill>
                            <a:schemeClr val="tx1"/>
                          </a:solidFill>
                          <a:latin typeface="+mn-ea"/>
                          <a:ea typeface="+mn-ea"/>
                        </a:rPr>
                        <a:t>: </a:t>
                      </a:r>
                      <a:r>
                        <a:rPr lang="ko-KR" altLang="en-US" sz="1600" b="1" dirty="0" smtClean="0">
                          <a:solidFill>
                            <a:schemeClr val="tx1"/>
                          </a:solidFill>
                          <a:latin typeface="+mn-ea"/>
                          <a:ea typeface="+mn-ea"/>
                        </a:rPr>
                        <a:t>미국 </a:t>
                      </a:r>
                      <a:r>
                        <a:rPr lang="en-US" altLang="ko-KR" sz="1600" b="1" dirty="0" smtClean="0">
                          <a:solidFill>
                            <a:schemeClr val="tx1"/>
                          </a:solidFill>
                          <a:latin typeface="+mn-ea"/>
                          <a:ea typeface="+mn-ea"/>
                        </a:rPr>
                        <a:t>Coast Guard</a:t>
                      </a:r>
                      <a:r>
                        <a:rPr lang="ko-KR" altLang="en-US" sz="1600" b="1" dirty="0" smtClean="0">
                          <a:solidFill>
                            <a:schemeClr val="tx1"/>
                          </a:solidFill>
                          <a:latin typeface="+mn-ea"/>
                          <a:ea typeface="+mn-ea"/>
                        </a:rPr>
                        <a:t>와 선박 상호간 </a:t>
                      </a:r>
                      <a:r>
                        <a:rPr lang="en-US" altLang="ko-KR" sz="1600" b="1" dirty="0" smtClean="0">
                          <a:solidFill>
                            <a:schemeClr val="tx1"/>
                          </a:solidFill>
                          <a:latin typeface="+mn-ea"/>
                          <a:ea typeface="+mn-ea"/>
                        </a:rPr>
                        <a:t>Simplex Channel</a:t>
                      </a:r>
                    </a:p>
                    <a:p>
                      <a:pPr latinLnBrk="1"/>
                      <a:r>
                        <a:rPr lang="en-US" altLang="ko-KR" sz="1600" dirty="0" smtClean="0">
                          <a:solidFill>
                            <a:schemeClr val="tx1"/>
                          </a:solidFill>
                          <a:latin typeface="+mn-ea"/>
                          <a:ea typeface="+mn-ea"/>
                        </a:rPr>
                        <a:t/>
                      </a:r>
                      <a:br>
                        <a:rPr lang="en-US" altLang="ko-KR" sz="1600" dirty="0" smtClean="0">
                          <a:solidFill>
                            <a:schemeClr val="tx1"/>
                          </a:solidFill>
                          <a:latin typeface="+mn-ea"/>
                          <a:ea typeface="+mn-ea"/>
                        </a:rPr>
                      </a:br>
                      <a:r>
                        <a:rPr lang="en-US" altLang="ko-KR" sz="1600" dirty="0" smtClean="0">
                          <a:solidFill>
                            <a:schemeClr val="tx1"/>
                          </a:solidFill>
                          <a:latin typeface="+mn-ea"/>
                          <a:ea typeface="+mn-ea"/>
                        </a:rPr>
                        <a:t>Alpha channel: Duplex </a:t>
                      </a:r>
                      <a:r>
                        <a:rPr lang="ko-KR" altLang="en-US" sz="1600" dirty="0" smtClean="0">
                          <a:solidFill>
                            <a:schemeClr val="tx1"/>
                          </a:solidFill>
                          <a:latin typeface="+mn-ea"/>
                          <a:ea typeface="+mn-ea"/>
                        </a:rPr>
                        <a:t>주파수 중 </a:t>
                      </a:r>
                      <a:r>
                        <a:rPr lang="ko-KR" altLang="en-US" sz="1600" dirty="0" err="1" smtClean="0">
                          <a:solidFill>
                            <a:schemeClr val="tx1"/>
                          </a:solidFill>
                          <a:latin typeface="+mn-ea"/>
                          <a:ea typeface="+mn-ea"/>
                        </a:rPr>
                        <a:t>송신주파수</a:t>
                      </a:r>
                      <a:r>
                        <a:rPr lang="en-US" altLang="ko-KR" sz="1600" dirty="0" smtClean="0">
                          <a:solidFill>
                            <a:schemeClr val="tx1"/>
                          </a:solidFill>
                          <a:latin typeface="+mn-ea"/>
                          <a:ea typeface="+mn-ea"/>
                        </a:rPr>
                        <a:t>, Bravo channel: </a:t>
                      </a:r>
                      <a:r>
                        <a:rPr lang="ko-KR" altLang="en-US" sz="1600" dirty="0" smtClean="0">
                          <a:solidFill>
                            <a:schemeClr val="tx1"/>
                          </a:solidFill>
                          <a:latin typeface="+mn-ea"/>
                          <a:ea typeface="+mn-ea"/>
                        </a:rPr>
                        <a:t>수신주파수로 동일 사용</a:t>
                      </a:r>
                      <a:endParaRPr lang="en-US" altLang="ko-KR" sz="1600" b="1" dirty="0" smtClean="0">
                        <a:solidFill>
                          <a:schemeClr val="tx1"/>
                        </a:solidFill>
                        <a:latin typeface="+mn-ea"/>
                        <a:ea typeface="+mn-ea"/>
                      </a:endParaRPr>
                    </a:p>
                    <a:p>
                      <a:pPr latinLnBrk="1"/>
                      <a:endParaRPr lang="en-US" altLang="ko-KR" sz="1600" b="1" dirty="0" smtClean="0">
                        <a:solidFill>
                          <a:schemeClr val="tx1"/>
                        </a:solidFill>
                        <a:latin typeface="+mn-ea"/>
                        <a:ea typeface="+mn-ea"/>
                      </a:endParaRPr>
                    </a:p>
                    <a:p>
                      <a:pPr latinLnBrk="1"/>
                      <a:endParaRPr lang="en-US" altLang="ko-KR" sz="1600" b="1" dirty="0" smtClean="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4"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20</a:t>
            </a:fld>
            <a:endParaRPr lang="ko-KR" altLang="en-US" dirty="0"/>
          </a:p>
        </p:txBody>
      </p:sp>
      <p:sp>
        <p:nvSpPr>
          <p:cNvPr id="2" name="직사각형 1"/>
          <p:cNvSpPr/>
          <p:nvPr/>
        </p:nvSpPr>
        <p:spPr>
          <a:xfrm>
            <a:off x="11042358" y="684287"/>
            <a:ext cx="2673350" cy="1384995"/>
          </a:xfrm>
          <a:prstGeom prst="rect">
            <a:avLst/>
          </a:prstGeom>
        </p:spPr>
        <p:txBody>
          <a:bodyPr wrap="square">
            <a:spAutoFit/>
          </a:bodyPr>
          <a:lstStyle/>
          <a:p>
            <a:r>
              <a:rPr lang="en-US" altLang="ko-KR" sz="1400" dirty="0" smtClean="0">
                <a:latin typeface="+mn-ea"/>
                <a:ea typeface="+mn-ea"/>
              </a:rPr>
              <a:t>Alpha </a:t>
            </a:r>
            <a:r>
              <a:rPr lang="en-US" altLang="ko-KR" sz="1400" dirty="0">
                <a:latin typeface="+mn-ea"/>
                <a:ea typeface="+mn-ea"/>
              </a:rPr>
              <a:t>Channel : duplex </a:t>
            </a:r>
            <a:r>
              <a:rPr lang="ko-KR" altLang="en-US" sz="1400" dirty="0">
                <a:latin typeface="+mn-ea"/>
                <a:ea typeface="+mn-ea"/>
              </a:rPr>
              <a:t>주파수중 송신 주파수로만 가지고 사용하는 경우</a:t>
            </a:r>
            <a:endParaRPr lang="en-US" altLang="ko-KR" sz="1400" dirty="0">
              <a:latin typeface="+mn-ea"/>
              <a:ea typeface="+mn-ea"/>
            </a:endParaRPr>
          </a:p>
          <a:p>
            <a:r>
              <a:rPr lang="en-US" altLang="ko-KR" sz="1400" dirty="0">
                <a:latin typeface="+mn-ea"/>
                <a:ea typeface="+mn-ea"/>
              </a:rPr>
              <a:t>B Channel : duplex</a:t>
            </a:r>
            <a:r>
              <a:rPr lang="ko-KR" altLang="en-US" sz="1400" dirty="0">
                <a:latin typeface="+mn-ea"/>
                <a:ea typeface="+mn-ea"/>
              </a:rPr>
              <a:t> 주파수 중 수신 주파수로만 가지고 사용하는 경우</a:t>
            </a:r>
            <a:endParaRPr lang="en-US" altLang="ko-KR" sz="1400" dirty="0">
              <a:latin typeface="+mn-ea"/>
              <a:ea typeface="+mn-ea"/>
            </a:endParaRPr>
          </a:p>
        </p:txBody>
      </p:sp>
      <p:sp>
        <p:nvSpPr>
          <p:cNvPr id="3" name="TextBox 2"/>
          <p:cNvSpPr txBox="1"/>
          <p:nvPr/>
        </p:nvSpPr>
        <p:spPr>
          <a:xfrm>
            <a:off x="11042358" y="2340471"/>
            <a:ext cx="2961836" cy="2246769"/>
          </a:xfrm>
          <a:prstGeom prst="rect">
            <a:avLst/>
          </a:prstGeom>
          <a:noFill/>
        </p:spPr>
        <p:txBody>
          <a:bodyPr wrap="none" rtlCol="0">
            <a:spAutoFit/>
          </a:bodyPr>
          <a:lstStyle/>
          <a:p>
            <a:r>
              <a:rPr lang="ko-KR" altLang="en-US" sz="1400" dirty="0" smtClean="0">
                <a:latin typeface="+mn-ea"/>
                <a:ea typeface="+mn-ea"/>
              </a:rPr>
              <a:t>조난</a:t>
            </a:r>
            <a:r>
              <a:rPr lang="en-US" altLang="ko-KR" sz="1400" dirty="0" smtClean="0">
                <a:latin typeface="+mn-ea"/>
                <a:ea typeface="+mn-ea"/>
              </a:rPr>
              <a:t>,</a:t>
            </a:r>
            <a:r>
              <a:rPr lang="ko-KR" altLang="en-US" sz="1400" dirty="0" smtClean="0">
                <a:latin typeface="+mn-ea"/>
                <a:ea typeface="+mn-ea"/>
              </a:rPr>
              <a:t>긴급통신시</a:t>
            </a:r>
            <a:endParaRPr lang="en-US" altLang="ko-KR" sz="1400" dirty="0" smtClean="0">
              <a:latin typeface="+mn-ea"/>
              <a:ea typeface="+mn-ea"/>
            </a:endParaRPr>
          </a:p>
          <a:p>
            <a:r>
              <a:rPr lang="en-US" altLang="ko-KR" sz="1400" dirty="0" smtClean="0">
                <a:latin typeface="+mn-ea"/>
                <a:ea typeface="+mn-ea"/>
              </a:rPr>
              <a:t>CH.16</a:t>
            </a:r>
            <a:r>
              <a:rPr lang="ko-KR" altLang="en-US" sz="1400" dirty="0" smtClean="0">
                <a:latin typeface="+mn-ea"/>
                <a:ea typeface="+mn-ea"/>
              </a:rPr>
              <a:t>을 대체하는 </a:t>
            </a:r>
            <a:endParaRPr lang="en-US" altLang="ko-KR" sz="1400" dirty="0" smtClean="0">
              <a:latin typeface="+mn-ea"/>
              <a:ea typeface="+mn-ea"/>
            </a:endParaRPr>
          </a:p>
          <a:p>
            <a:r>
              <a:rPr lang="ko-KR" altLang="en-US" sz="1400" dirty="0" smtClean="0">
                <a:latin typeface="+mn-ea"/>
                <a:ea typeface="+mn-ea"/>
              </a:rPr>
              <a:t>채널로 사용하고</a:t>
            </a:r>
            <a:endParaRPr lang="en-US" altLang="ko-KR" sz="1400" dirty="0" smtClean="0">
              <a:latin typeface="+mn-ea"/>
              <a:ea typeface="+mn-ea"/>
            </a:endParaRPr>
          </a:p>
          <a:p>
            <a:endParaRPr lang="en-US" altLang="ko-KR" sz="1400" dirty="0">
              <a:latin typeface="+mn-ea"/>
              <a:ea typeface="+mn-ea"/>
            </a:endParaRPr>
          </a:p>
          <a:p>
            <a:r>
              <a:rPr lang="ko-KR" altLang="en-US" sz="1400" dirty="0" smtClean="0">
                <a:latin typeface="+mn-ea"/>
                <a:ea typeface="+mn-ea"/>
              </a:rPr>
              <a:t>채널 </a:t>
            </a:r>
            <a:r>
              <a:rPr lang="en-US" altLang="ko-KR" sz="1400" dirty="0" smtClean="0">
                <a:latin typeface="+mn-ea"/>
                <a:ea typeface="+mn-ea"/>
              </a:rPr>
              <a:t>15 &amp; 17</a:t>
            </a:r>
            <a:r>
              <a:rPr lang="ko-KR" altLang="en-US" sz="1400" dirty="0" smtClean="0">
                <a:latin typeface="+mn-ea"/>
                <a:ea typeface="+mn-ea"/>
              </a:rPr>
              <a:t>은 </a:t>
            </a:r>
            <a:r>
              <a:rPr lang="en-US" altLang="ko-KR" sz="1400" dirty="0" smtClean="0">
                <a:latin typeface="+mn-ea"/>
                <a:ea typeface="+mn-ea"/>
              </a:rPr>
              <a:t>1W</a:t>
            </a:r>
            <a:r>
              <a:rPr lang="ko-KR" altLang="en-US" sz="1400" dirty="0" smtClean="0">
                <a:latin typeface="+mn-ea"/>
                <a:ea typeface="+mn-ea"/>
              </a:rPr>
              <a:t>임</a:t>
            </a:r>
            <a:endParaRPr lang="en-US" altLang="ko-KR" sz="1400" dirty="0" smtClean="0">
              <a:latin typeface="+mn-ea"/>
              <a:ea typeface="+mn-ea"/>
            </a:endParaRPr>
          </a:p>
          <a:p>
            <a:endParaRPr lang="en-US" altLang="ko-KR" sz="1400" dirty="0">
              <a:latin typeface="+mn-ea"/>
              <a:ea typeface="+mn-ea"/>
            </a:endParaRPr>
          </a:p>
          <a:p>
            <a:r>
              <a:rPr lang="en-US" altLang="ko-KR" sz="1400" dirty="0" smtClean="0">
                <a:latin typeface="+mn-ea"/>
                <a:ea typeface="+mn-ea"/>
              </a:rPr>
              <a:t>15 : </a:t>
            </a:r>
            <a:r>
              <a:rPr lang="ko-KR" altLang="en-US" sz="1400" dirty="0" err="1" smtClean="0">
                <a:latin typeface="+mn-ea"/>
                <a:ea typeface="+mn-ea"/>
              </a:rPr>
              <a:t>선상작업중</a:t>
            </a:r>
            <a:r>
              <a:rPr lang="en-US" altLang="ko-KR" sz="1400" dirty="0" smtClean="0">
                <a:latin typeface="+mn-ea"/>
                <a:ea typeface="+mn-ea"/>
              </a:rPr>
              <a:t>(on board working</a:t>
            </a:r>
          </a:p>
          <a:p>
            <a:r>
              <a:rPr lang="en-US" altLang="ko-KR" sz="1400" dirty="0" smtClean="0">
                <a:latin typeface="+mn-ea"/>
                <a:ea typeface="+mn-ea"/>
              </a:rPr>
              <a:t>1</a:t>
            </a:r>
            <a:r>
              <a:rPr lang="ko-KR" altLang="en-US" sz="1400" dirty="0" err="1" smtClean="0">
                <a:latin typeface="+mn-ea"/>
                <a:ea typeface="+mn-ea"/>
              </a:rPr>
              <a:t>왓트로</a:t>
            </a:r>
            <a:r>
              <a:rPr lang="ko-KR" altLang="en-US" sz="1400" dirty="0" smtClean="0">
                <a:latin typeface="+mn-ea"/>
                <a:ea typeface="+mn-ea"/>
              </a:rPr>
              <a:t> 제한</a:t>
            </a:r>
            <a:r>
              <a:rPr lang="en-US" altLang="ko-KR" sz="1400" dirty="0" smtClean="0">
                <a:latin typeface="+mn-ea"/>
                <a:ea typeface="+mn-ea"/>
              </a:rPr>
              <a:t> </a:t>
            </a:r>
          </a:p>
          <a:p>
            <a:r>
              <a:rPr lang="en-US" altLang="ko-KR" sz="1400" dirty="0" smtClean="0">
                <a:latin typeface="+mn-ea"/>
                <a:ea typeface="+mn-ea"/>
              </a:rPr>
              <a:t>17: on board working </a:t>
            </a:r>
            <a:r>
              <a:rPr lang="ko-KR" altLang="en-US" sz="1400" dirty="0" err="1" smtClean="0">
                <a:latin typeface="+mn-ea"/>
                <a:ea typeface="+mn-ea"/>
              </a:rPr>
              <a:t>선상작업중</a:t>
            </a:r>
            <a:endParaRPr lang="en-US" altLang="ko-KR" sz="1400" dirty="0" smtClean="0">
              <a:latin typeface="+mn-ea"/>
              <a:ea typeface="+mn-ea"/>
            </a:endParaRPr>
          </a:p>
          <a:p>
            <a:endParaRPr lang="ko-KR" altLang="en-US" sz="1400" dirty="0">
              <a:latin typeface="+mn-ea"/>
              <a:ea typeface="+mn-ea"/>
            </a:endParaRPr>
          </a:p>
        </p:txBody>
      </p:sp>
      <p:sp>
        <p:nvSpPr>
          <p:cNvPr id="8" name="직사각형 7"/>
          <p:cNvSpPr/>
          <p:nvPr/>
        </p:nvSpPr>
        <p:spPr>
          <a:xfrm>
            <a:off x="-2646188" y="1001642"/>
            <a:ext cx="2529334" cy="2677656"/>
          </a:xfrm>
          <a:prstGeom prst="rect">
            <a:avLst/>
          </a:prstGeom>
        </p:spPr>
        <p:txBody>
          <a:bodyPr wrap="square">
            <a:spAutoFit/>
          </a:bodyPr>
          <a:lstStyle/>
          <a:p>
            <a:r>
              <a:rPr lang="en-US" altLang="ko-KR" sz="1400" dirty="0" err="1" smtClean="0">
                <a:latin typeface="맑은 고딕" panose="020B0503020000020004" pitchFamily="50" charset="-127"/>
                <a:cs typeface="Times New Roman" panose="02020603050405020304" pitchFamily="18" charset="0"/>
              </a:rPr>
              <a:t>Furuno</a:t>
            </a:r>
            <a:r>
              <a:rPr lang="en-US" altLang="ko-KR" sz="1400" dirty="0" smtClean="0">
                <a:latin typeface="맑은 고딕" panose="020B0503020000020004" pitchFamily="50" charset="-127"/>
                <a:cs typeface="Times New Roman" panose="02020603050405020304" pitchFamily="18" charset="0"/>
              </a:rPr>
              <a:t> 8800/8900</a:t>
            </a:r>
          </a:p>
          <a:p>
            <a:r>
              <a:rPr lang="en-US" altLang="ko-KR" sz="1400" smtClean="0">
                <a:latin typeface="맑은 고딕" panose="020B0503020000020004" pitchFamily="50" charset="-127"/>
                <a:cs typeface="Times New Roman" panose="02020603050405020304" pitchFamily="18" charset="0"/>
              </a:rPr>
              <a:t>the </a:t>
            </a:r>
            <a:r>
              <a:rPr lang="en-US" altLang="ko-KR" sz="1400" dirty="0">
                <a:latin typeface="맑은 고딕" panose="020B0503020000020004" pitchFamily="50" charset="-127"/>
                <a:cs typeface="Times New Roman" panose="02020603050405020304" pitchFamily="18" charset="0"/>
              </a:rPr>
              <a:t>following channels are always 1 W.</a:t>
            </a:r>
            <a:br>
              <a:rPr lang="en-US" altLang="ko-KR" sz="1400" dirty="0">
                <a:latin typeface="맑은 고딕" panose="020B0503020000020004" pitchFamily="50" charset="-127"/>
                <a:cs typeface="Times New Roman" panose="02020603050405020304" pitchFamily="18" charset="0"/>
              </a:rPr>
            </a:br>
            <a:r>
              <a:rPr lang="en-US" altLang="ko-KR" sz="1400" dirty="0">
                <a:latin typeface="맑은 고딕" panose="020B0503020000020004" pitchFamily="50" charset="-127"/>
                <a:cs typeface="Times New Roman" panose="02020603050405020304" pitchFamily="18" charset="0"/>
              </a:rPr>
              <a:t>INTL mode: CH15, CH17, CH75, CH76 </a:t>
            </a:r>
            <a:endParaRPr lang="en-US" altLang="ko-KR" sz="1400" dirty="0" smtClean="0">
              <a:latin typeface="맑은 고딕" panose="020B0503020000020004" pitchFamily="50" charset="-127"/>
              <a:cs typeface="Times New Roman" panose="02020603050405020304" pitchFamily="18" charset="0"/>
            </a:endParaRPr>
          </a:p>
          <a:p>
            <a:r>
              <a:rPr lang="en-US" altLang="ko-KR" sz="1400" dirty="0">
                <a:latin typeface="맑은 고딕" panose="020B0503020000020004" pitchFamily="50" charset="-127"/>
                <a:cs typeface="Times New Roman" panose="02020603050405020304" pitchFamily="18" charset="0"/>
              </a:rPr>
              <a:t/>
            </a:r>
            <a:br>
              <a:rPr lang="en-US" altLang="ko-KR" sz="1400" dirty="0">
                <a:latin typeface="맑은 고딕" panose="020B0503020000020004" pitchFamily="50" charset="-127"/>
                <a:cs typeface="Times New Roman" panose="02020603050405020304" pitchFamily="18" charset="0"/>
              </a:rPr>
            </a:br>
            <a:r>
              <a:rPr lang="en-US" altLang="ko-KR" sz="1400" dirty="0">
                <a:latin typeface="맑은 고딕" panose="020B0503020000020004" pitchFamily="50" charset="-127"/>
                <a:cs typeface="Times New Roman" panose="02020603050405020304" pitchFamily="18" charset="0"/>
              </a:rPr>
              <a:t>USA mode: CH13, CH17, CH67, CH77 </a:t>
            </a:r>
            <a:endParaRPr lang="en-US" altLang="ko-KR" sz="1400" dirty="0" smtClean="0">
              <a:latin typeface="맑은 고딕" panose="020B0503020000020004" pitchFamily="50" charset="-127"/>
              <a:cs typeface="Times New Roman" panose="02020603050405020304" pitchFamily="18" charset="0"/>
            </a:endParaRPr>
          </a:p>
          <a:p>
            <a:r>
              <a:rPr lang="en-US" altLang="ko-KR" sz="1400" dirty="0">
                <a:latin typeface="맑은 고딕" panose="020B0503020000020004" pitchFamily="50" charset="-127"/>
                <a:cs typeface="Times New Roman" panose="02020603050405020304" pitchFamily="18" charset="0"/>
              </a:rPr>
              <a:t/>
            </a:r>
            <a:br>
              <a:rPr lang="en-US" altLang="ko-KR" sz="1400" dirty="0">
                <a:latin typeface="맑은 고딕" panose="020B0503020000020004" pitchFamily="50" charset="-127"/>
                <a:cs typeface="Times New Roman" panose="02020603050405020304" pitchFamily="18" charset="0"/>
              </a:rPr>
            </a:br>
            <a:r>
              <a:rPr lang="en-US" altLang="ko-KR" sz="1400" dirty="0">
                <a:latin typeface="맑은 고딕" panose="020B0503020000020004" pitchFamily="50" charset="-127"/>
                <a:cs typeface="Times New Roman" panose="02020603050405020304" pitchFamily="18" charset="0"/>
              </a:rPr>
              <a:t>CANADA mode: CH15, CH17, CH20, CH65, CH7</a:t>
            </a:r>
            <a:br>
              <a:rPr lang="en-US" altLang="ko-KR" sz="1400" dirty="0">
                <a:latin typeface="맑은 고딕" panose="020B0503020000020004" pitchFamily="50" charset="-127"/>
                <a:cs typeface="Times New Roman" panose="02020603050405020304" pitchFamily="18" charset="0"/>
              </a:rPr>
            </a:br>
            <a:endParaRPr lang="ko-KR" altLang="en-US" sz="1400" dirty="0"/>
          </a:p>
        </p:txBody>
      </p:sp>
      <p:sp>
        <p:nvSpPr>
          <p:cNvPr id="10" name="직사각형 9"/>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smtClean="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687539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21</a:t>
            </a:fld>
            <a:endParaRPr lang="ko-KR" altLang="en-US" dirty="0"/>
          </a:p>
        </p:txBody>
      </p:sp>
      <p:sp>
        <p:nvSpPr>
          <p:cNvPr id="2" name="직사각형 1"/>
          <p:cNvSpPr/>
          <p:nvPr/>
        </p:nvSpPr>
        <p:spPr>
          <a:xfrm>
            <a:off x="10891316" y="612279"/>
            <a:ext cx="2673350" cy="5262979"/>
          </a:xfrm>
          <a:prstGeom prst="rect">
            <a:avLst/>
          </a:prstGeom>
        </p:spPr>
        <p:txBody>
          <a:bodyPr wrap="square">
            <a:spAutoFit/>
          </a:bodyPr>
          <a:lstStyle/>
          <a:p>
            <a:r>
              <a:rPr lang="en-US" altLang="ko-KR" sz="1400" dirty="0" smtClean="0">
                <a:latin typeface="+mn-ea"/>
                <a:ea typeface="+mn-ea"/>
              </a:rPr>
              <a:t>Alpha </a:t>
            </a:r>
            <a:r>
              <a:rPr lang="en-US" altLang="ko-KR" sz="1400" dirty="0">
                <a:latin typeface="+mn-ea"/>
                <a:ea typeface="+mn-ea"/>
              </a:rPr>
              <a:t>Channel : duplex </a:t>
            </a:r>
            <a:r>
              <a:rPr lang="ko-KR" altLang="en-US" sz="1400" dirty="0">
                <a:latin typeface="+mn-ea"/>
                <a:ea typeface="+mn-ea"/>
              </a:rPr>
              <a:t>주파수중 송신 주파수로만 가지고 사용하는 경우</a:t>
            </a:r>
            <a:endParaRPr lang="en-US" altLang="ko-KR" sz="1400" dirty="0">
              <a:latin typeface="+mn-ea"/>
              <a:ea typeface="+mn-ea"/>
            </a:endParaRPr>
          </a:p>
          <a:p>
            <a:r>
              <a:rPr lang="en-US" altLang="ko-KR" sz="1400" dirty="0">
                <a:latin typeface="+mn-ea"/>
                <a:ea typeface="+mn-ea"/>
              </a:rPr>
              <a:t>B Channel : duplex</a:t>
            </a:r>
            <a:r>
              <a:rPr lang="ko-KR" altLang="en-US" sz="1400" dirty="0">
                <a:latin typeface="+mn-ea"/>
                <a:ea typeface="+mn-ea"/>
              </a:rPr>
              <a:t> 주파수 중 수신 주파수로만 가지고 사용하는 </a:t>
            </a:r>
            <a:r>
              <a:rPr lang="ko-KR" altLang="en-US" sz="1400" dirty="0" smtClean="0">
                <a:latin typeface="+mn-ea"/>
                <a:ea typeface="+mn-ea"/>
              </a:rPr>
              <a:t>경우</a:t>
            </a:r>
            <a:endParaRPr lang="en-US" altLang="ko-KR" sz="1400" dirty="0" smtClean="0">
              <a:latin typeface="+mn-ea"/>
              <a:ea typeface="+mn-ea"/>
            </a:endParaRPr>
          </a:p>
          <a:p>
            <a:endParaRPr lang="en-US" altLang="ko-KR" sz="1400" dirty="0">
              <a:latin typeface="+mn-ea"/>
              <a:ea typeface="+mn-ea"/>
            </a:endParaRPr>
          </a:p>
          <a:p>
            <a:r>
              <a:rPr lang="en-US" altLang="ko-KR" sz="1400" dirty="0" smtClean="0">
                <a:latin typeface="+mn-ea"/>
                <a:ea typeface="+mn-ea"/>
              </a:rPr>
              <a:t>AIS</a:t>
            </a:r>
            <a:r>
              <a:rPr lang="ko-KR" altLang="en-US" sz="1400" dirty="0" smtClean="0">
                <a:latin typeface="+mn-ea"/>
                <a:ea typeface="+mn-ea"/>
              </a:rPr>
              <a:t>는</a:t>
            </a:r>
            <a:r>
              <a:rPr lang="en-US" altLang="ko-KR" sz="1400" dirty="0" smtClean="0">
                <a:latin typeface="+mn-ea"/>
                <a:ea typeface="+mn-ea"/>
              </a:rPr>
              <a:t> 87B &amp; 88B </a:t>
            </a:r>
            <a:r>
              <a:rPr lang="ko-KR" altLang="en-US" sz="1400" dirty="0" smtClean="0">
                <a:latin typeface="+mn-ea"/>
                <a:ea typeface="+mn-ea"/>
              </a:rPr>
              <a:t>채널을 사용함</a:t>
            </a:r>
            <a:endParaRPr lang="en-US" altLang="ko-KR" sz="1400" dirty="0" smtClean="0">
              <a:latin typeface="+mn-ea"/>
              <a:ea typeface="+mn-ea"/>
            </a:endParaRPr>
          </a:p>
          <a:p>
            <a:r>
              <a:rPr lang="ko-KR" altLang="en-US" sz="1400" dirty="0" err="1" smtClean="0">
                <a:latin typeface="+mn-ea"/>
                <a:ea typeface="+mn-ea"/>
              </a:rPr>
              <a:t>수신시는</a:t>
            </a:r>
            <a:r>
              <a:rPr lang="ko-KR" altLang="en-US" sz="1400" dirty="0" smtClean="0">
                <a:latin typeface="+mn-ea"/>
                <a:ea typeface="+mn-ea"/>
              </a:rPr>
              <a:t> </a:t>
            </a:r>
            <a:r>
              <a:rPr lang="en-US" altLang="ko-KR" sz="1400" dirty="0" smtClean="0">
                <a:latin typeface="+mn-ea"/>
                <a:ea typeface="+mn-ea"/>
              </a:rPr>
              <a:t>2</a:t>
            </a:r>
            <a:r>
              <a:rPr lang="ko-KR" altLang="en-US" sz="1400" dirty="0" smtClean="0">
                <a:latin typeface="+mn-ea"/>
                <a:ea typeface="+mn-ea"/>
              </a:rPr>
              <a:t>개의 채널에서 동시</a:t>
            </a:r>
            <a:endParaRPr lang="en-US" altLang="ko-KR" sz="1400" dirty="0" smtClean="0">
              <a:latin typeface="+mn-ea"/>
              <a:ea typeface="+mn-ea"/>
            </a:endParaRPr>
          </a:p>
          <a:p>
            <a:r>
              <a:rPr lang="ko-KR" altLang="en-US" sz="1400" dirty="0" smtClean="0">
                <a:latin typeface="+mn-ea"/>
                <a:ea typeface="+mn-ea"/>
              </a:rPr>
              <a:t>수신하지만 </a:t>
            </a:r>
            <a:r>
              <a:rPr lang="ko-KR" altLang="en-US" sz="1400" dirty="0" err="1" smtClean="0">
                <a:latin typeface="+mn-ea"/>
                <a:ea typeface="+mn-ea"/>
              </a:rPr>
              <a:t>송신시에는</a:t>
            </a:r>
            <a:r>
              <a:rPr lang="ko-KR" altLang="en-US" sz="1400" dirty="0" smtClean="0">
                <a:latin typeface="+mn-ea"/>
                <a:ea typeface="+mn-ea"/>
              </a:rPr>
              <a:t> </a:t>
            </a:r>
            <a:r>
              <a:rPr lang="ko-KR" altLang="en-US" sz="1400" dirty="0" err="1" smtClean="0">
                <a:latin typeface="+mn-ea"/>
                <a:ea typeface="+mn-ea"/>
              </a:rPr>
              <a:t>번갈아가면서</a:t>
            </a:r>
            <a:r>
              <a:rPr lang="ko-KR" altLang="en-US" sz="1400" dirty="0" smtClean="0">
                <a:latin typeface="+mn-ea"/>
                <a:ea typeface="+mn-ea"/>
              </a:rPr>
              <a:t> 송신함</a:t>
            </a:r>
            <a:endParaRPr lang="en-US" altLang="ko-KR" sz="1400" dirty="0" smtClean="0">
              <a:latin typeface="+mn-ea"/>
              <a:ea typeface="+mn-ea"/>
            </a:endParaRPr>
          </a:p>
          <a:p>
            <a:endParaRPr lang="en-US" altLang="ko-KR" sz="1400" dirty="0">
              <a:latin typeface="+mn-ea"/>
              <a:ea typeface="+mn-ea"/>
            </a:endParaRPr>
          </a:p>
          <a:p>
            <a:r>
              <a:rPr lang="en-US" altLang="ko-KR" sz="1400" dirty="0" smtClean="0">
                <a:latin typeface="+mn-ea"/>
                <a:ea typeface="+mn-ea"/>
              </a:rPr>
              <a:t>21A &amp; </a:t>
            </a:r>
            <a:r>
              <a:rPr lang="en-US" altLang="ko-KR" sz="1400" b="1" dirty="0" smtClean="0">
                <a:solidFill>
                  <a:srgbClr val="FF0000"/>
                </a:solidFill>
                <a:latin typeface="+mn-ea"/>
                <a:ea typeface="+mn-ea"/>
              </a:rPr>
              <a:t>23A</a:t>
            </a:r>
            <a:r>
              <a:rPr lang="en-US" altLang="ko-KR" sz="1400" dirty="0" smtClean="0">
                <a:latin typeface="+mn-ea"/>
                <a:ea typeface="+mn-ea"/>
              </a:rPr>
              <a:t>: &amp; 83A</a:t>
            </a:r>
            <a:endParaRPr lang="en-US" altLang="ko-KR" sz="1400" dirty="0">
              <a:latin typeface="+mn-ea"/>
              <a:ea typeface="+mn-ea"/>
            </a:endParaRPr>
          </a:p>
          <a:p>
            <a:r>
              <a:rPr lang="en-US" altLang="ko-KR" sz="1400" dirty="0" smtClean="0">
                <a:latin typeface="+mn-ea"/>
                <a:ea typeface="+mn-ea"/>
              </a:rPr>
              <a:t>US Coast Guard only</a:t>
            </a:r>
          </a:p>
          <a:p>
            <a:endParaRPr lang="en-US" altLang="ko-KR" sz="1400" dirty="0">
              <a:latin typeface="+mn-ea"/>
              <a:ea typeface="+mn-ea"/>
            </a:endParaRPr>
          </a:p>
          <a:p>
            <a:r>
              <a:rPr lang="ko-KR" altLang="en-US" sz="1400" dirty="0" err="1" smtClean="0">
                <a:latin typeface="+mn-ea"/>
                <a:ea typeface="+mn-ea"/>
              </a:rPr>
              <a:t>복신방식일</a:t>
            </a:r>
            <a:r>
              <a:rPr lang="ko-KR" altLang="en-US" sz="1400" dirty="0" smtClean="0">
                <a:latin typeface="+mn-ea"/>
                <a:ea typeface="+mn-ea"/>
              </a:rPr>
              <a:t> 경우 </a:t>
            </a:r>
            <a:r>
              <a:rPr lang="ko-KR" altLang="en-US" sz="1400" dirty="0" err="1" smtClean="0">
                <a:latin typeface="+mn-ea"/>
                <a:ea typeface="+mn-ea"/>
              </a:rPr>
              <a:t>수신시</a:t>
            </a:r>
            <a:r>
              <a:rPr lang="ko-KR" altLang="en-US" sz="1400" dirty="0" smtClean="0">
                <a:latin typeface="+mn-ea"/>
                <a:ea typeface="+mn-ea"/>
              </a:rPr>
              <a:t> </a:t>
            </a:r>
            <a:r>
              <a:rPr lang="en-US" altLang="ko-KR" sz="1400" dirty="0" smtClean="0">
                <a:latin typeface="+mn-ea"/>
                <a:ea typeface="+mn-ea"/>
              </a:rPr>
              <a:t>PTT</a:t>
            </a:r>
          </a:p>
          <a:p>
            <a:r>
              <a:rPr lang="ko-KR" altLang="en-US" sz="1400" dirty="0" smtClean="0">
                <a:latin typeface="+mn-ea"/>
                <a:ea typeface="+mn-ea"/>
              </a:rPr>
              <a:t>누르지 않는다</a:t>
            </a:r>
            <a:endParaRPr lang="en-US" altLang="ko-KR" sz="1400" dirty="0" smtClean="0">
              <a:latin typeface="+mn-ea"/>
              <a:ea typeface="+mn-ea"/>
            </a:endParaRPr>
          </a:p>
          <a:p>
            <a:endParaRPr lang="en-US" altLang="ko-KR" sz="1400" dirty="0">
              <a:latin typeface="+mn-ea"/>
              <a:ea typeface="+mn-ea"/>
            </a:endParaRPr>
          </a:p>
          <a:p>
            <a:r>
              <a:rPr lang="en-US" altLang="ko-KR" sz="1400" b="1" dirty="0" smtClean="0">
                <a:solidFill>
                  <a:srgbClr val="0000FF"/>
                </a:solidFill>
                <a:latin typeface="+mn-ea"/>
                <a:ea typeface="+mn-ea"/>
              </a:rPr>
              <a:t>E-navigation </a:t>
            </a:r>
            <a:r>
              <a:rPr lang="ko-KR" altLang="en-US" sz="1400" b="1" dirty="0" smtClean="0">
                <a:solidFill>
                  <a:srgbClr val="0000FF"/>
                </a:solidFill>
                <a:latin typeface="+mn-ea"/>
                <a:ea typeface="+mn-ea"/>
              </a:rPr>
              <a:t>일환으로</a:t>
            </a:r>
            <a:endParaRPr lang="en-US" altLang="ko-KR" sz="1400" b="1" dirty="0" smtClean="0">
              <a:solidFill>
                <a:srgbClr val="0000FF"/>
              </a:solidFill>
              <a:latin typeface="+mn-ea"/>
              <a:ea typeface="+mn-ea"/>
            </a:endParaRPr>
          </a:p>
          <a:p>
            <a:r>
              <a:rPr lang="en-US" altLang="ko-KR" sz="1400" b="1" dirty="0" smtClean="0">
                <a:solidFill>
                  <a:srgbClr val="0000FF"/>
                </a:solidFill>
                <a:latin typeface="+mn-ea"/>
                <a:ea typeface="+mn-ea"/>
              </a:rPr>
              <a:t>VHC </a:t>
            </a:r>
            <a:r>
              <a:rPr lang="ko-KR" altLang="en-US" sz="1400" b="1" dirty="0" smtClean="0">
                <a:solidFill>
                  <a:srgbClr val="0000FF"/>
                </a:solidFill>
                <a:latin typeface="+mn-ea"/>
                <a:ea typeface="+mn-ea"/>
              </a:rPr>
              <a:t>차세대 해상무선통신</a:t>
            </a:r>
            <a:endParaRPr lang="en-US" altLang="ko-KR" sz="1400" b="1" dirty="0" smtClean="0">
              <a:solidFill>
                <a:srgbClr val="0000FF"/>
              </a:solidFill>
              <a:latin typeface="+mn-ea"/>
              <a:ea typeface="+mn-ea"/>
            </a:endParaRPr>
          </a:p>
          <a:p>
            <a:r>
              <a:rPr lang="ko-KR" altLang="en-US" sz="1400" b="1" dirty="0" smtClean="0">
                <a:solidFill>
                  <a:srgbClr val="0000FF"/>
                </a:solidFill>
                <a:latin typeface="+mn-ea"/>
                <a:ea typeface="+mn-ea"/>
              </a:rPr>
              <a:t>기술 적용하고 </a:t>
            </a:r>
            <a:r>
              <a:rPr lang="en-US" altLang="ko-KR" sz="1400" b="1" dirty="0" smtClean="0">
                <a:solidFill>
                  <a:srgbClr val="0000FF"/>
                </a:solidFill>
                <a:latin typeface="+mn-ea"/>
                <a:ea typeface="+mn-ea"/>
              </a:rPr>
              <a:t>AIS</a:t>
            </a:r>
            <a:r>
              <a:rPr lang="ko-KR" altLang="en-US" sz="1400" b="1" dirty="0" smtClean="0">
                <a:solidFill>
                  <a:srgbClr val="0000FF"/>
                </a:solidFill>
                <a:latin typeface="+mn-ea"/>
                <a:ea typeface="+mn-ea"/>
              </a:rPr>
              <a:t>의 </a:t>
            </a:r>
            <a:r>
              <a:rPr lang="en-US" altLang="ko-KR" sz="1400" b="1" dirty="0" smtClean="0">
                <a:solidFill>
                  <a:srgbClr val="0000FF"/>
                </a:solidFill>
                <a:latin typeface="+mn-ea"/>
                <a:ea typeface="+mn-ea"/>
              </a:rPr>
              <a:t>VDL(VHD DATA LINK) </a:t>
            </a:r>
            <a:r>
              <a:rPr lang="ko-KR" altLang="en-US" sz="1400" b="1" dirty="0" smtClean="0">
                <a:solidFill>
                  <a:srgbClr val="0000FF"/>
                </a:solidFill>
                <a:latin typeface="+mn-ea"/>
                <a:ea typeface="+mn-ea"/>
              </a:rPr>
              <a:t>문제 해결하기 위해 새로 적용됨</a:t>
            </a:r>
            <a:r>
              <a:rPr lang="en-US" altLang="ko-KR" sz="1400" b="1" dirty="0" smtClean="0">
                <a:solidFill>
                  <a:srgbClr val="0000FF"/>
                </a:solidFill>
                <a:latin typeface="+mn-ea"/>
                <a:ea typeface="+mn-ea"/>
              </a:rPr>
              <a:t> </a:t>
            </a:r>
            <a:endParaRPr lang="en-US" altLang="ko-KR" sz="1400" b="1" dirty="0">
              <a:solidFill>
                <a:srgbClr val="0000FF"/>
              </a:solidFill>
              <a:latin typeface="+mn-ea"/>
              <a:ea typeface="+mn-ea"/>
            </a:endParaRPr>
          </a:p>
        </p:txBody>
      </p:sp>
      <p:sp>
        <p:nvSpPr>
          <p:cNvPr id="7" name="직사각형 6"/>
          <p:cNvSpPr/>
          <p:nvPr/>
        </p:nvSpPr>
        <p:spPr>
          <a:xfrm>
            <a:off x="10375" y="65098"/>
            <a:ext cx="3389711" cy="400110"/>
          </a:xfrm>
          <a:prstGeom prst="rect">
            <a:avLst/>
          </a:prstGeom>
        </p:spPr>
        <p:txBody>
          <a:bodyPr wrap="none">
            <a:spAutoFit/>
          </a:bodyPr>
          <a:lstStyle/>
          <a:p>
            <a:r>
              <a:rPr lang="en-US" altLang="ko-KR" sz="2000" b="1" dirty="0" smtClean="0">
                <a:solidFill>
                  <a:schemeClr val="bg1"/>
                </a:solidFill>
                <a:latin typeface="+mn-ea"/>
                <a:ea typeface="+mn-ea"/>
              </a:rPr>
              <a:t>VHF Channel Information</a:t>
            </a:r>
            <a:endParaRPr lang="en-US" altLang="ko-KR" sz="2000" b="1" dirty="0">
              <a:solidFill>
                <a:schemeClr val="bg1"/>
              </a:solidFill>
              <a:latin typeface="+mn-ea"/>
              <a:ea typeface="+mn-ea"/>
            </a:endParaRPr>
          </a:p>
        </p:txBody>
      </p:sp>
      <p:graphicFrame>
        <p:nvGraphicFramePr>
          <p:cNvPr id="6" name="표 5"/>
          <p:cNvGraphicFramePr>
            <a:graphicFrameLocks noGrp="1"/>
          </p:cNvGraphicFramePr>
          <p:nvPr>
            <p:extLst>
              <p:ext uri="{D42A27DB-BD31-4B8C-83A1-F6EECF244321}">
                <p14:modId xmlns:p14="http://schemas.microsoft.com/office/powerpoint/2010/main" val="2535608635"/>
              </p:ext>
            </p:extLst>
          </p:nvPr>
        </p:nvGraphicFramePr>
        <p:xfrm>
          <a:off x="234132" y="972319"/>
          <a:ext cx="9865095" cy="5933440"/>
        </p:xfrm>
        <a:graphic>
          <a:graphicData uri="http://schemas.openxmlformats.org/drawingml/2006/table">
            <a:tbl>
              <a:tblPr firstRow="1" bandRow="1">
                <a:tableStyleId>{5C22544A-7EE6-4342-B048-85BDC9FD1C3A}</a:tableStyleId>
              </a:tblPr>
              <a:tblGrid>
                <a:gridCol w="1973019">
                  <a:extLst>
                    <a:ext uri="{9D8B030D-6E8A-4147-A177-3AD203B41FA5}">
                      <a16:colId xmlns:a16="http://schemas.microsoft.com/office/drawing/2014/main" val="1083680585"/>
                    </a:ext>
                  </a:extLst>
                </a:gridCol>
                <a:gridCol w="1973019">
                  <a:extLst>
                    <a:ext uri="{9D8B030D-6E8A-4147-A177-3AD203B41FA5}">
                      <a16:colId xmlns:a16="http://schemas.microsoft.com/office/drawing/2014/main" val="3074193252"/>
                    </a:ext>
                  </a:extLst>
                </a:gridCol>
                <a:gridCol w="1973019">
                  <a:extLst>
                    <a:ext uri="{9D8B030D-6E8A-4147-A177-3AD203B41FA5}">
                      <a16:colId xmlns:a16="http://schemas.microsoft.com/office/drawing/2014/main" val="3140130032"/>
                    </a:ext>
                  </a:extLst>
                </a:gridCol>
                <a:gridCol w="1973019">
                  <a:extLst>
                    <a:ext uri="{9D8B030D-6E8A-4147-A177-3AD203B41FA5}">
                      <a16:colId xmlns:a16="http://schemas.microsoft.com/office/drawing/2014/main" val="1298666116"/>
                    </a:ext>
                  </a:extLst>
                </a:gridCol>
                <a:gridCol w="1973019">
                  <a:extLst>
                    <a:ext uri="{9D8B030D-6E8A-4147-A177-3AD203B41FA5}">
                      <a16:colId xmlns:a16="http://schemas.microsoft.com/office/drawing/2014/main" val="2573828065"/>
                    </a:ext>
                  </a:extLst>
                </a:gridCol>
              </a:tblGrid>
              <a:tr h="370840">
                <a:tc>
                  <a:txBody>
                    <a:bodyPr/>
                    <a:lstStyle/>
                    <a:p>
                      <a:pPr algn="ctr" latinLnBrk="1"/>
                      <a:r>
                        <a:rPr lang="en-US" altLang="ko-KR" sz="1600" dirty="0" smtClean="0">
                          <a:solidFill>
                            <a:schemeClr val="tx1"/>
                          </a:solidFill>
                          <a:latin typeface="+mn-ea"/>
                          <a:ea typeface="+mn-ea"/>
                        </a:rPr>
                        <a:t>New Channel</a:t>
                      </a:r>
                    </a:p>
                    <a:p>
                      <a:pPr algn="ctr" latinLnBrk="1"/>
                      <a:r>
                        <a:rPr lang="en-US" altLang="ko-KR" sz="1600" dirty="0" smtClean="0">
                          <a:solidFill>
                            <a:schemeClr val="tx1"/>
                          </a:solidFill>
                          <a:latin typeface="+mn-ea"/>
                          <a:ea typeface="+mn-ea"/>
                        </a:rPr>
                        <a:t>Number</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Old Channel</a:t>
                      </a:r>
                    </a:p>
                    <a:p>
                      <a:pPr algn="ctr" latinLnBrk="1"/>
                      <a:r>
                        <a:rPr lang="en-US" altLang="ko-KR" sz="1600" dirty="0" smtClean="0">
                          <a:solidFill>
                            <a:schemeClr val="tx1"/>
                          </a:solidFill>
                          <a:latin typeface="+mn-ea"/>
                          <a:ea typeface="+mn-ea"/>
                        </a:rPr>
                        <a:t>Number</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Ship Transmit MHz</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Ship Receive</a:t>
                      </a:r>
                      <a:br>
                        <a:rPr lang="en-US" altLang="ko-KR" sz="1600" dirty="0" smtClean="0">
                          <a:solidFill>
                            <a:schemeClr val="tx1"/>
                          </a:solidFill>
                          <a:latin typeface="+mn-ea"/>
                          <a:ea typeface="+mn-ea"/>
                        </a:rPr>
                      </a:br>
                      <a:r>
                        <a:rPr lang="en-US" altLang="ko-KR" sz="1600" dirty="0" smtClean="0">
                          <a:solidFill>
                            <a:schemeClr val="tx1"/>
                          </a:solidFill>
                          <a:latin typeface="+mn-ea"/>
                          <a:ea typeface="+mn-ea"/>
                        </a:rPr>
                        <a:t>MHz</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Use</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5198012"/>
                  </a:ext>
                </a:extLst>
              </a:tr>
              <a:tr h="370840">
                <a:tc>
                  <a:txBody>
                    <a:bodyPr/>
                    <a:lstStyle/>
                    <a:p>
                      <a:pPr algn="ctr" latinLnBrk="1"/>
                      <a:r>
                        <a:rPr lang="en-US" altLang="ko-KR" sz="1600" dirty="0" smtClean="0">
                          <a:solidFill>
                            <a:schemeClr val="tx1"/>
                          </a:solidFill>
                          <a:latin typeface="+mn-ea"/>
                          <a:ea typeface="+mn-ea"/>
                        </a:rPr>
                        <a:t>06</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06</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156.300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156.300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err="1" smtClean="0">
                          <a:solidFill>
                            <a:schemeClr val="tx1"/>
                          </a:solidFill>
                          <a:latin typeface="+mn-ea"/>
                          <a:ea typeface="+mn-ea"/>
                        </a:rPr>
                        <a:t>Intership</a:t>
                      </a:r>
                      <a:r>
                        <a:rPr lang="en-US" altLang="ko-KR" sz="1600" dirty="0" smtClean="0">
                          <a:solidFill>
                            <a:schemeClr val="tx1"/>
                          </a:solidFill>
                          <a:latin typeface="+mn-ea"/>
                          <a:ea typeface="+mn-ea"/>
                        </a:rPr>
                        <a:t> Safety</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681430"/>
                  </a:ext>
                </a:extLst>
              </a:tr>
              <a:tr h="370840">
                <a:tc>
                  <a:txBody>
                    <a:bodyPr/>
                    <a:lstStyle/>
                    <a:p>
                      <a:pPr algn="ctr" latinLnBrk="1"/>
                      <a:r>
                        <a:rPr lang="en-US" altLang="ko-KR" sz="1600" dirty="0" smtClean="0">
                          <a:solidFill>
                            <a:schemeClr val="tx1"/>
                          </a:solidFill>
                          <a:latin typeface="+mn-ea"/>
                          <a:ea typeface="+mn-ea"/>
                        </a:rPr>
                        <a:t>13</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13</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156,650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156.650,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err="1" smtClean="0">
                          <a:solidFill>
                            <a:schemeClr val="tx1"/>
                          </a:solidFill>
                          <a:latin typeface="+mn-ea"/>
                          <a:ea typeface="+mn-ea"/>
                        </a:rPr>
                        <a:t>Intership</a:t>
                      </a:r>
                      <a:r>
                        <a:rPr lang="en-US" altLang="ko-KR" sz="1600" dirty="0" smtClean="0">
                          <a:solidFill>
                            <a:schemeClr val="tx1"/>
                          </a:solidFill>
                          <a:latin typeface="+mn-ea"/>
                          <a:ea typeface="+mn-ea"/>
                        </a:rPr>
                        <a:t> Navigation Safety</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206331"/>
                  </a:ext>
                </a:extLst>
              </a:tr>
              <a:tr h="370840">
                <a:tc>
                  <a:txBody>
                    <a:bodyPr/>
                    <a:lstStyle/>
                    <a:p>
                      <a:pPr algn="ctr" latinLnBrk="1"/>
                      <a:r>
                        <a:rPr lang="en-US" altLang="ko-KR" sz="1600" dirty="0" smtClean="0">
                          <a:solidFill>
                            <a:schemeClr val="tx1"/>
                          </a:solidFill>
                          <a:latin typeface="+mn-ea"/>
                          <a:ea typeface="+mn-ea"/>
                        </a:rPr>
                        <a:t>16</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156.800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156.800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International Distress, Safety and Calling</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2158714"/>
                  </a:ext>
                </a:extLst>
              </a:tr>
              <a:tr h="370840">
                <a:tc>
                  <a:txBody>
                    <a:bodyPr/>
                    <a:lstStyle/>
                    <a:p>
                      <a:pPr algn="ctr" latinLnBrk="1"/>
                      <a:r>
                        <a:rPr lang="en-US" altLang="ko-KR" sz="1600" dirty="0" smtClean="0">
                          <a:solidFill>
                            <a:schemeClr val="tx1"/>
                          </a:solidFill>
                          <a:latin typeface="+mn-ea"/>
                          <a:ea typeface="+mn-ea"/>
                        </a:rPr>
                        <a:t>70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70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156.525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156.525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Digital Selective Calling (voice communication not allowed)</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698516"/>
                  </a:ext>
                </a:extLst>
              </a:tr>
              <a:tr h="370840">
                <a:tc>
                  <a:txBody>
                    <a:bodyPr/>
                    <a:lstStyle/>
                    <a:p>
                      <a:pPr algn="ctr" latinLnBrk="1"/>
                      <a:r>
                        <a:rPr lang="en-US" altLang="ko-KR" sz="1600" dirty="0" smtClean="0">
                          <a:solidFill>
                            <a:schemeClr val="tx1"/>
                          </a:solidFill>
                          <a:latin typeface="+mn-ea"/>
                          <a:ea typeface="+mn-ea"/>
                        </a:rPr>
                        <a:t>22</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22</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157.100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161.700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2061253"/>
                  </a:ext>
                </a:extLst>
              </a:tr>
              <a:tr h="370840">
                <a:tc>
                  <a:txBody>
                    <a:bodyPr/>
                    <a:lstStyle/>
                    <a:p>
                      <a:pPr algn="ctr" latinLnBrk="1"/>
                      <a:r>
                        <a:rPr lang="en-US" altLang="ko-KR" sz="1600" dirty="0" smtClean="0">
                          <a:solidFill>
                            <a:schemeClr val="tx1"/>
                          </a:solidFill>
                          <a:latin typeface="+mn-ea"/>
                          <a:ea typeface="+mn-ea"/>
                        </a:rPr>
                        <a:t>1022</a:t>
                      </a:r>
                    </a:p>
                    <a:p>
                      <a:pPr algn="ctr" latinLnBrk="1"/>
                      <a:r>
                        <a:rPr lang="en-US" altLang="ko-KR" sz="1600" dirty="0" smtClean="0">
                          <a:solidFill>
                            <a:schemeClr val="tx1"/>
                          </a:solidFill>
                          <a:latin typeface="+mn-ea"/>
                          <a:ea typeface="+mn-ea"/>
                        </a:rPr>
                        <a:t>(Simplex)</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22A</a:t>
                      </a:r>
                    </a:p>
                    <a:p>
                      <a:pPr algn="ctr" latinLnBrk="1"/>
                      <a:r>
                        <a:rPr lang="en-US" altLang="ko-KR" sz="1600" dirty="0" smtClean="0">
                          <a:solidFill>
                            <a:schemeClr val="tx1"/>
                          </a:solidFill>
                          <a:latin typeface="+mn-ea"/>
                          <a:ea typeface="+mn-ea"/>
                        </a:rPr>
                        <a:t>(Simplex)</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157.100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157.100</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U.S. Coast Liaison and MSI  Broadcasts </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26228"/>
                  </a:ext>
                </a:extLst>
              </a:tr>
              <a:tr h="370840">
                <a:tc>
                  <a:txBody>
                    <a:bodyPr/>
                    <a:lstStyle/>
                    <a:p>
                      <a:pPr algn="ctr" latinLnBrk="1"/>
                      <a:r>
                        <a:rPr lang="en-US" altLang="ko-KR" sz="1600" dirty="0" smtClean="0">
                          <a:solidFill>
                            <a:schemeClr val="tx1"/>
                          </a:solidFill>
                          <a:latin typeface="+mn-ea"/>
                          <a:ea typeface="+mn-ea"/>
                        </a:rPr>
                        <a:t>87</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87</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157.375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157.375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Public Correspondence</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9323641"/>
                  </a:ext>
                </a:extLst>
              </a:tr>
              <a:tr h="370840">
                <a:tc>
                  <a:txBody>
                    <a:bodyPr/>
                    <a:lstStyle/>
                    <a:p>
                      <a:pPr algn="ctr" latinLnBrk="1"/>
                      <a:r>
                        <a:rPr lang="en-US" altLang="ko-KR" sz="1600" dirty="0" smtClean="0">
                          <a:solidFill>
                            <a:schemeClr val="tx1"/>
                          </a:solidFill>
                          <a:latin typeface="+mn-ea"/>
                          <a:ea typeface="+mn-ea"/>
                        </a:rPr>
                        <a:t>AIS 1 </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AIS 1 (87B)</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161.975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161.975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AIS</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1566726"/>
                  </a:ext>
                </a:extLst>
              </a:tr>
              <a:tr h="370840">
                <a:tc>
                  <a:txBody>
                    <a:bodyPr/>
                    <a:lstStyle/>
                    <a:p>
                      <a:pPr algn="ctr" latinLnBrk="1"/>
                      <a:r>
                        <a:rPr lang="en-US" altLang="ko-KR" sz="1600" dirty="0" smtClean="0">
                          <a:solidFill>
                            <a:schemeClr val="tx1"/>
                          </a:solidFill>
                          <a:latin typeface="+mn-ea"/>
                          <a:ea typeface="+mn-ea"/>
                        </a:rPr>
                        <a:t>AIS 2</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AIS 2 (88B)</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162.025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162.025</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dirty="0" smtClean="0">
                          <a:solidFill>
                            <a:schemeClr val="tx1"/>
                          </a:solidFill>
                          <a:latin typeface="+mn-ea"/>
                          <a:ea typeface="+mn-ea"/>
                        </a:rPr>
                        <a:t>AIS</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2371719"/>
                  </a:ext>
                </a:extLst>
              </a:tr>
            </a:tbl>
          </a:graphicData>
        </a:graphic>
      </p:graphicFrame>
      <p:sp>
        <p:nvSpPr>
          <p:cNvPr id="9" name="직사각형 8"/>
          <p:cNvSpPr/>
          <p:nvPr/>
        </p:nvSpPr>
        <p:spPr bwMode="auto">
          <a:xfrm>
            <a:off x="204948" y="4365637"/>
            <a:ext cx="7966599" cy="1197847"/>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386611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22</a:t>
            </a:fld>
            <a:endParaRPr lang="ko-KR" altLang="en-US"/>
          </a:p>
        </p:txBody>
      </p:sp>
      <p:sp>
        <p:nvSpPr>
          <p:cNvPr id="6" name="직사각형 5"/>
          <p:cNvSpPr/>
          <p:nvPr/>
        </p:nvSpPr>
        <p:spPr bwMode="auto">
          <a:xfrm>
            <a:off x="774191" y="828303"/>
            <a:ext cx="9145016" cy="234231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600" b="1" i="0" u="sng" strike="noStrike" cap="none" normalizeH="0" baseline="0" dirty="0" smtClean="0">
                <a:ln>
                  <a:noFill/>
                </a:ln>
                <a:solidFill>
                  <a:srgbClr val="0000FF"/>
                </a:solidFill>
                <a:effectLst/>
                <a:latin typeface="+mn-ea"/>
                <a:ea typeface="+mn-ea"/>
              </a:rPr>
              <a:t>MSC.1 CIRC.1460/Rev.3</a:t>
            </a:r>
            <a:r>
              <a:rPr kumimoji="1" lang="ko-KR" altLang="en-US" sz="1600" b="1" i="0" u="sng" strike="noStrike" cap="none" normalizeH="0" baseline="0" dirty="0" smtClean="0">
                <a:ln>
                  <a:noFill/>
                </a:ln>
                <a:solidFill>
                  <a:srgbClr val="0000FF"/>
                </a:solidFill>
                <a:effectLst/>
                <a:latin typeface="+mn-ea"/>
                <a:ea typeface="+mn-ea"/>
              </a:rPr>
              <a:t>에 따라 </a:t>
            </a:r>
            <a:r>
              <a:rPr kumimoji="1" lang="en-US" altLang="ko-KR" sz="1600" b="1" i="0" u="sng" strike="noStrike" cap="none" normalizeH="0" baseline="0" dirty="0" smtClean="0">
                <a:ln>
                  <a:noFill/>
                </a:ln>
                <a:solidFill>
                  <a:srgbClr val="0000FF"/>
                </a:solidFill>
                <a:effectLst/>
                <a:latin typeface="+mn-ea"/>
                <a:ea typeface="+mn-ea"/>
              </a:rPr>
              <a:t>VHF Upgrade</a:t>
            </a:r>
            <a:endParaRPr lang="en-US" altLang="ko-KR" sz="1600" b="1" u="sng" dirty="0">
              <a:solidFill>
                <a:srgbClr val="0000FF"/>
              </a:solidFill>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600" b="0" i="0" u="none" strike="noStrike" cap="none" normalizeH="0" baseline="0" dirty="0" smtClean="0">
                <a:ln>
                  <a:noFill/>
                </a:ln>
                <a:solidFill>
                  <a:schemeClr val="tx1"/>
                </a:solidFill>
                <a:effectLst/>
                <a:latin typeface="+mn-ea"/>
                <a:ea typeface="+mn-ea"/>
              </a:rPr>
              <a:t>1) </a:t>
            </a:r>
            <a:r>
              <a:rPr kumimoji="1" lang="ko-KR" altLang="en-US" sz="1600" b="0" i="0" u="none" strike="noStrike" cap="none" normalizeH="0" baseline="0" dirty="0" smtClean="0">
                <a:ln>
                  <a:noFill/>
                </a:ln>
                <a:solidFill>
                  <a:schemeClr val="tx1"/>
                </a:solidFill>
                <a:effectLst/>
                <a:latin typeface="+mn-ea"/>
                <a:ea typeface="+mn-ea"/>
              </a:rPr>
              <a:t>적용대상</a:t>
            </a:r>
            <a:r>
              <a:rPr kumimoji="1" lang="en-US" altLang="ko-KR" sz="1600" b="0" i="0" u="none" strike="noStrike" cap="none" normalizeH="0" baseline="0" dirty="0" smtClean="0">
                <a:ln>
                  <a:noFill/>
                </a:ln>
                <a:solidFill>
                  <a:schemeClr val="tx1"/>
                </a:solidFill>
                <a:effectLst/>
                <a:latin typeface="+mn-ea"/>
                <a:ea typeface="+mn-ea"/>
              </a:rPr>
              <a:t>: SOLAS </a:t>
            </a:r>
            <a:r>
              <a:rPr kumimoji="1" lang="ko-KR" altLang="en-US" sz="1600" b="0" i="0" u="none" strike="noStrike" cap="none" normalizeH="0" baseline="0" dirty="0" smtClean="0">
                <a:ln>
                  <a:noFill/>
                </a:ln>
                <a:solidFill>
                  <a:schemeClr val="tx1"/>
                </a:solidFill>
                <a:effectLst/>
                <a:latin typeface="+mn-ea"/>
                <a:ea typeface="+mn-ea"/>
              </a:rPr>
              <a:t>규정을 따르는 모든 선박용 </a:t>
            </a:r>
            <a:r>
              <a:rPr kumimoji="1" lang="en-US" altLang="ko-KR" sz="1600" b="0" i="0" u="none" strike="noStrike" cap="none" normalizeH="0" baseline="0" dirty="0" smtClean="0">
                <a:ln>
                  <a:noFill/>
                </a:ln>
                <a:solidFill>
                  <a:schemeClr val="tx1"/>
                </a:solidFill>
                <a:effectLst/>
                <a:latin typeface="+mn-ea"/>
                <a:ea typeface="+mn-ea"/>
              </a:rPr>
              <a:t>VHF</a:t>
            </a: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600" b="0" i="0" u="none" strike="noStrike" cap="none" normalizeH="0" baseline="0" dirty="0" smtClean="0">
                <a:ln>
                  <a:noFill/>
                </a:ln>
                <a:solidFill>
                  <a:schemeClr val="tx1"/>
                </a:solidFill>
                <a:effectLst/>
                <a:latin typeface="+mn-ea"/>
                <a:ea typeface="+mn-ea"/>
              </a:rPr>
              <a:t>2) </a:t>
            </a:r>
            <a:r>
              <a:rPr kumimoji="1" lang="ko-KR" altLang="en-US" sz="1600" b="0" i="0" u="none" strike="noStrike" cap="none" normalizeH="0" baseline="0" dirty="0" smtClean="0">
                <a:ln>
                  <a:noFill/>
                </a:ln>
                <a:solidFill>
                  <a:schemeClr val="tx1"/>
                </a:solidFill>
                <a:effectLst/>
                <a:latin typeface="+mn-ea"/>
                <a:ea typeface="+mn-ea"/>
              </a:rPr>
              <a:t>새로운 채널 추가와 </a:t>
            </a:r>
            <a:r>
              <a:rPr kumimoji="1" lang="en-US" altLang="ko-KR" sz="1600" b="0" i="0" u="none" strike="noStrike" cap="none" normalizeH="0" baseline="0" dirty="0" smtClean="0">
                <a:ln>
                  <a:noFill/>
                </a:ln>
                <a:solidFill>
                  <a:schemeClr val="tx1"/>
                </a:solidFill>
                <a:effectLst/>
                <a:latin typeface="+mn-ea"/>
                <a:ea typeface="+mn-ea"/>
              </a:rPr>
              <a:t>161.475MHz</a:t>
            </a:r>
            <a:r>
              <a:rPr kumimoji="1" lang="ko-KR" altLang="en-US" sz="1600" b="0" i="0" u="none" strike="noStrike" cap="none" normalizeH="0" baseline="0" dirty="0" smtClean="0">
                <a:ln>
                  <a:noFill/>
                </a:ln>
                <a:solidFill>
                  <a:schemeClr val="tx1"/>
                </a:solidFill>
                <a:effectLst/>
                <a:latin typeface="+mn-ea"/>
                <a:ea typeface="+mn-ea"/>
              </a:rPr>
              <a:t>에서</a:t>
            </a:r>
            <a:r>
              <a:rPr kumimoji="1" lang="en-US" altLang="ko-KR" sz="1600" b="0" i="0" u="none" strike="noStrike" cap="none" normalizeH="0" baseline="0" dirty="0" smtClean="0">
                <a:ln>
                  <a:noFill/>
                </a:ln>
                <a:solidFill>
                  <a:schemeClr val="tx1"/>
                </a:solidFill>
                <a:effectLst/>
                <a:latin typeface="+mn-ea"/>
                <a:ea typeface="+mn-ea"/>
              </a:rPr>
              <a:t> 161.600MHz</a:t>
            </a:r>
            <a:r>
              <a:rPr kumimoji="1" lang="ko-KR" altLang="en-US" sz="1600" b="0" i="0" u="none" strike="noStrike" cap="none" normalizeH="0" baseline="0" dirty="0" smtClean="0">
                <a:ln>
                  <a:noFill/>
                </a:ln>
                <a:solidFill>
                  <a:schemeClr val="tx1"/>
                </a:solidFill>
                <a:effectLst/>
                <a:latin typeface="+mn-ea"/>
                <a:ea typeface="+mn-ea"/>
              </a:rPr>
              <a:t>까지 확장된 주파수 범위를 요구하는 </a:t>
            </a:r>
            <a:r>
              <a:rPr kumimoji="1" lang="en-US" altLang="ko-KR" sz="1600" b="0" i="0" u="none" strike="noStrike" cap="none" normalizeH="0" baseline="0" dirty="0" smtClean="0">
                <a:ln>
                  <a:noFill/>
                </a:ln>
                <a:solidFill>
                  <a:schemeClr val="tx1"/>
                </a:solidFill>
                <a:effectLst/>
                <a:latin typeface="+mn-ea"/>
                <a:ea typeface="+mn-ea"/>
              </a:rPr>
              <a:t>ITU RR</a:t>
            </a: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lang="en-US" altLang="ko-KR" sz="1600" dirty="0">
                <a:latin typeface="+mn-ea"/>
                <a:ea typeface="+mn-ea"/>
              </a:rPr>
              <a:t> </a:t>
            </a:r>
            <a:r>
              <a:rPr lang="en-US" altLang="ko-KR" sz="1600" dirty="0" smtClean="0">
                <a:latin typeface="+mn-ea"/>
                <a:ea typeface="+mn-ea"/>
              </a:rPr>
              <a:t>  </a:t>
            </a:r>
            <a:r>
              <a:rPr kumimoji="1" lang="en-US" altLang="ko-KR" sz="1600" b="0" i="0" u="none" strike="noStrike" cap="none" normalizeH="0" baseline="0" dirty="0" smtClean="0">
                <a:ln>
                  <a:noFill/>
                </a:ln>
                <a:solidFill>
                  <a:schemeClr val="tx1"/>
                </a:solidFill>
                <a:effectLst/>
                <a:latin typeface="+mn-ea"/>
                <a:ea typeface="+mn-ea"/>
              </a:rPr>
              <a:t>(Radio Regulation)</a:t>
            </a:r>
            <a:r>
              <a:rPr kumimoji="1" lang="ko-KR" altLang="en-US" sz="1600" b="0" i="0" u="none" strike="noStrike" cap="none" normalizeH="0" baseline="0" dirty="0" smtClean="0">
                <a:ln>
                  <a:noFill/>
                </a:ln>
                <a:solidFill>
                  <a:schemeClr val="tx1"/>
                </a:solidFill>
                <a:effectLst/>
                <a:latin typeface="+mn-ea"/>
                <a:ea typeface="+mn-ea"/>
              </a:rPr>
              <a:t>을 준수해야 함</a:t>
            </a:r>
            <a:r>
              <a:rPr kumimoji="1" lang="en-US" altLang="ko-KR" sz="1600" b="0" i="0" u="none" strike="noStrike" cap="none" normalizeH="0" baseline="0" dirty="0" smtClean="0">
                <a:ln>
                  <a:noFill/>
                </a:ln>
                <a:solidFill>
                  <a:schemeClr val="tx1"/>
                </a:solidFill>
                <a:effectLst/>
                <a:latin typeface="+mn-ea"/>
                <a:ea typeface="+mn-ea"/>
              </a:rPr>
              <a:t>. </a:t>
            </a:r>
            <a:r>
              <a:rPr kumimoji="1" lang="en-US" altLang="ko-KR" sz="1600" b="1" i="0" u="none" strike="noStrike" cap="none" normalizeH="0" baseline="0" dirty="0" smtClean="0">
                <a:ln>
                  <a:noFill/>
                </a:ln>
                <a:solidFill>
                  <a:srgbClr val="0000FF"/>
                </a:solidFill>
                <a:effectLst/>
                <a:latin typeface="+mn-ea"/>
                <a:ea typeface="+mn-ea"/>
              </a:rPr>
              <a:t>(ITU RR APPENDIX 18)</a:t>
            </a:r>
            <a:r>
              <a:rPr kumimoji="1" lang="ko-KR" altLang="en-US" sz="1600" b="1" i="0" u="none" strike="noStrike" cap="none" normalizeH="0" baseline="0" dirty="0" smtClean="0">
                <a:ln>
                  <a:noFill/>
                </a:ln>
                <a:solidFill>
                  <a:srgbClr val="0000FF"/>
                </a:solidFill>
                <a:effectLst/>
                <a:latin typeface="+mn-ea"/>
                <a:ea typeface="+mn-ea"/>
              </a:rPr>
              <a:t> </a:t>
            </a:r>
            <a:endParaRPr kumimoji="1" lang="en-US" altLang="ko-KR" sz="1600" b="1" i="0" u="none" strike="noStrike" cap="none" normalizeH="0" baseline="0" dirty="0" smtClean="0">
              <a:ln>
                <a:noFill/>
              </a:ln>
              <a:solidFill>
                <a:srgbClr val="0000FF"/>
              </a:solidFill>
              <a:effectLst/>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lang="en-US" altLang="ko-KR" sz="1600" dirty="0" smtClean="0">
                <a:latin typeface="+mn-ea"/>
                <a:ea typeface="+mn-ea"/>
              </a:rPr>
              <a:t>3) </a:t>
            </a:r>
            <a:r>
              <a:rPr lang="ko-KR" altLang="en-US" sz="1600" dirty="0" err="1" smtClean="0">
                <a:latin typeface="+mn-ea"/>
                <a:ea typeface="+mn-ea"/>
              </a:rPr>
              <a:t>적용시기</a:t>
            </a:r>
            <a:r>
              <a:rPr lang="en-US" altLang="ko-KR" sz="1600" dirty="0" smtClean="0">
                <a:latin typeface="+mn-ea"/>
                <a:ea typeface="+mn-ea"/>
              </a:rPr>
              <a:t>: </a:t>
            </a:r>
            <a:r>
              <a:rPr lang="en-US" altLang="ko-KR" sz="1600" b="1" dirty="0" smtClean="0">
                <a:solidFill>
                  <a:srgbClr val="0000FF"/>
                </a:solidFill>
                <a:latin typeface="+mn-ea"/>
                <a:ea typeface="+mn-ea"/>
              </a:rPr>
              <a:t>2024</a:t>
            </a:r>
            <a:r>
              <a:rPr lang="ko-KR" altLang="en-US" sz="1600" b="1" dirty="0" smtClean="0">
                <a:solidFill>
                  <a:srgbClr val="0000FF"/>
                </a:solidFill>
                <a:latin typeface="+mn-ea"/>
                <a:ea typeface="+mn-ea"/>
              </a:rPr>
              <a:t>년 </a:t>
            </a:r>
            <a:r>
              <a:rPr lang="en-US" altLang="ko-KR" sz="1600" b="1" dirty="0" smtClean="0">
                <a:solidFill>
                  <a:srgbClr val="0000FF"/>
                </a:solidFill>
                <a:latin typeface="+mn-ea"/>
                <a:ea typeface="+mn-ea"/>
              </a:rPr>
              <a:t>1</a:t>
            </a:r>
            <a:r>
              <a:rPr lang="ko-KR" altLang="en-US" sz="1600" b="1" dirty="0" smtClean="0">
                <a:solidFill>
                  <a:srgbClr val="0000FF"/>
                </a:solidFill>
                <a:latin typeface="+mn-ea"/>
                <a:ea typeface="+mn-ea"/>
              </a:rPr>
              <a:t>월 </a:t>
            </a:r>
            <a:r>
              <a:rPr lang="en-US" altLang="ko-KR" sz="1600" b="1" dirty="0" smtClean="0">
                <a:solidFill>
                  <a:srgbClr val="0000FF"/>
                </a:solidFill>
                <a:latin typeface="+mn-ea"/>
                <a:ea typeface="+mn-ea"/>
              </a:rPr>
              <a:t>1</a:t>
            </a:r>
            <a:r>
              <a:rPr lang="ko-KR" altLang="en-US" sz="1600" b="1" dirty="0" smtClean="0">
                <a:solidFill>
                  <a:srgbClr val="0000FF"/>
                </a:solidFill>
                <a:latin typeface="+mn-ea"/>
                <a:ea typeface="+mn-ea"/>
              </a:rPr>
              <a:t>일 이후 도래하는 첫 </a:t>
            </a:r>
            <a:r>
              <a:rPr lang="en-US" altLang="ko-KR" sz="1600" b="1" dirty="0" smtClean="0">
                <a:solidFill>
                  <a:srgbClr val="0000FF"/>
                </a:solidFill>
                <a:latin typeface="+mn-ea"/>
                <a:ea typeface="+mn-ea"/>
              </a:rPr>
              <a:t>SR</a:t>
            </a:r>
            <a:r>
              <a:rPr kumimoji="1" lang="ko-KR" altLang="en-US" sz="1600" b="1" i="0" u="none" strike="noStrike" cap="none" normalizeH="0" baseline="0" dirty="0" smtClean="0">
                <a:ln>
                  <a:noFill/>
                </a:ln>
                <a:solidFill>
                  <a:srgbClr val="0000FF"/>
                </a:solidFill>
                <a:effectLst/>
                <a:latin typeface="+mn-ea"/>
                <a:ea typeface="+mn-ea"/>
              </a:rPr>
              <a:t> 연차검사시까지</a:t>
            </a:r>
            <a:endParaRPr kumimoji="1" lang="en-US" altLang="ko-KR" sz="1600" b="1" i="0" u="none" strike="noStrike" cap="none" normalizeH="0" baseline="0" dirty="0" smtClean="0">
              <a:ln>
                <a:noFill/>
              </a:ln>
              <a:solidFill>
                <a:srgbClr val="0000FF"/>
              </a:solidFill>
              <a:effectLst/>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lang="en-US" altLang="ko-KR" sz="1600" dirty="0" smtClean="0">
                <a:latin typeface="+mn-ea"/>
                <a:ea typeface="+mn-ea"/>
              </a:rPr>
              <a:t>4) GMDSS</a:t>
            </a:r>
            <a:r>
              <a:rPr lang="ko-KR" altLang="en-US" sz="1600" dirty="0" smtClean="0">
                <a:latin typeface="+mn-ea"/>
                <a:ea typeface="+mn-ea"/>
              </a:rPr>
              <a:t>에는 영향을 미치지 않지만 기상</a:t>
            </a:r>
            <a:r>
              <a:rPr lang="en-US" altLang="ko-KR" sz="1600" dirty="0" smtClean="0">
                <a:latin typeface="+mn-ea"/>
                <a:ea typeface="+mn-ea"/>
              </a:rPr>
              <a:t>, </a:t>
            </a:r>
            <a:r>
              <a:rPr lang="ko-KR" altLang="en-US" sz="1600" dirty="0" smtClean="0">
                <a:latin typeface="+mn-ea"/>
                <a:ea typeface="+mn-ea"/>
              </a:rPr>
              <a:t>항해 및 긴급 </a:t>
            </a:r>
            <a:r>
              <a:rPr lang="ko-KR" altLang="en-US" sz="1600" dirty="0" err="1" smtClean="0">
                <a:latin typeface="+mn-ea"/>
                <a:ea typeface="+mn-ea"/>
              </a:rPr>
              <a:t>해양정보</a:t>
            </a:r>
            <a:r>
              <a:rPr lang="ko-KR" altLang="en-US" sz="1600" dirty="0" smtClean="0">
                <a:latin typeface="+mn-ea"/>
                <a:ea typeface="+mn-ea"/>
              </a:rPr>
              <a:t> 방송</a:t>
            </a:r>
            <a:r>
              <a:rPr lang="en-US" altLang="ko-KR" sz="1600" dirty="0" smtClean="0">
                <a:latin typeface="+mn-ea"/>
                <a:ea typeface="+mn-ea"/>
              </a:rPr>
              <a:t>, </a:t>
            </a:r>
            <a:r>
              <a:rPr lang="ko-KR" altLang="en-US" sz="1600" dirty="0" smtClean="0">
                <a:latin typeface="+mn-ea"/>
                <a:ea typeface="+mn-ea"/>
              </a:rPr>
              <a:t>항만운영 및 </a:t>
            </a:r>
            <a:r>
              <a:rPr lang="en-US" altLang="ko-KR" sz="1600" dirty="0" smtClean="0">
                <a:latin typeface="+mn-ea"/>
                <a:ea typeface="+mn-ea"/>
              </a:rPr>
              <a:t>VTS</a:t>
            </a:r>
            <a:r>
              <a:rPr lang="ko-KR" altLang="en-US" sz="1600" dirty="0" smtClean="0">
                <a:latin typeface="+mn-ea"/>
                <a:ea typeface="+mn-ea"/>
              </a:rPr>
              <a:t>에 </a:t>
            </a:r>
            <a:endParaRPr lang="en-US" altLang="ko-KR" sz="1600" dirty="0" smtClean="0">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600" b="0" i="0" u="none" strike="noStrike" cap="none" normalizeH="0" baseline="0" dirty="0">
                <a:ln>
                  <a:noFill/>
                </a:ln>
                <a:solidFill>
                  <a:schemeClr val="tx1"/>
                </a:solidFill>
                <a:effectLst/>
                <a:latin typeface="+mn-ea"/>
                <a:ea typeface="+mn-ea"/>
              </a:rPr>
              <a:t> </a:t>
            </a:r>
            <a:r>
              <a:rPr kumimoji="1" lang="en-US" altLang="ko-KR" sz="1600" b="0" i="0" u="none" strike="noStrike" cap="none" normalizeH="0" baseline="0" dirty="0" smtClean="0">
                <a:ln>
                  <a:noFill/>
                </a:ln>
                <a:solidFill>
                  <a:schemeClr val="tx1"/>
                </a:solidFill>
                <a:effectLst/>
                <a:latin typeface="+mn-ea"/>
                <a:ea typeface="+mn-ea"/>
              </a:rPr>
              <a:t>  </a:t>
            </a:r>
            <a:r>
              <a:rPr kumimoji="1" lang="ko-KR" altLang="en-US" sz="1600" b="0" i="0" u="none" strike="noStrike" cap="none" normalizeH="0" baseline="0" dirty="0" smtClean="0">
                <a:ln>
                  <a:noFill/>
                </a:ln>
                <a:solidFill>
                  <a:schemeClr val="tx1"/>
                </a:solidFill>
                <a:effectLst/>
                <a:latin typeface="+mn-ea"/>
                <a:ea typeface="+mn-ea"/>
              </a:rPr>
              <a:t>영향을 미치므로 선박은 </a:t>
            </a:r>
            <a:r>
              <a:rPr kumimoji="1" lang="en-US" altLang="ko-KR" sz="1600" b="0" i="0" u="none" strike="noStrike" cap="none" normalizeH="0" baseline="0" dirty="0" smtClean="0">
                <a:ln>
                  <a:noFill/>
                </a:ln>
                <a:solidFill>
                  <a:schemeClr val="tx1"/>
                </a:solidFill>
                <a:effectLst/>
                <a:latin typeface="+mn-ea"/>
                <a:ea typeface="+mn-ea"/>
              </a:rPr>
              <a:t>Application Software </a:t>
            </a:r>
            <a:r>
              <a:rPr kumimoji="1" lang="ko-KR" altLang="en-US" sz="1600" b="0" i="0" u="none" strike="noStrike" cap="none" normalizeH="0" baseline="0" dirty="0" smtClean="0">
                <a:ln>
                  <a:noFill/>
                </a:ln>
                <a:solidFill>
                  <a:schemeClr val="tx1"/>
                </a:solidFill>
                <a:effectLst/>
                <a:latin typeface="+mn-ea"/>
                <a:ea typeface="+mn-ea"/>
              </a:rPr>
              <a:t>또는 </a:t>
            </a:r>
            <a:r>
              <a:rPr kumimoji="1" lang="en-US" altLang="ko-KR" sz="1600" b="0" i="0" u="none" strike="noStrike" cap="none" normalizeH="0" baseline="0" dirty="0" smtClean="0">
                <a:ln>
                  <a:noFill/>
                </a:ln>
                <a:solidFill>
                  <a:schemeClr val="tx1"/>
                </a:solidFill>
                <a:effectLst/>
                <a:latin typeface="+mn-ea"/>
                <a:ea typeface="+mn-ea"/>
              </a:rPr>
              <a:t>Firmware</a:t>
            </a:r>
            <a:r>
              <a:rPr kumimoji="1" lang="ko-KR" altLang="en-US" sz="1600" b="0" i="0" u="none" strike="noStrike" cap="none" normalizeH="0" baseline="0" dirty="0" smtClean="0">
                <a:ln>
                  <a:noFill/>
                </a:ln>
                <a:solidFill>
                  <a:schemeClr val="tx1"/>
                </a:solidFill>
                <a:effectLst/>
                <a:latin typeface="+mn-ea"/>
                <a:ea typeface="+mn-ea"/>
              </a:rPr>
              <a:t>를 </a:t>
            </a:r>
            <a:r>
              <a:rPr kumimoji="1" lang="en-US" altLang="ko-KR" sz="1600" b="0" i="0" u="none" strike="noStrike" cap="none" normalizeH="0" baseline="0" dirty="0" smtClean="0">
                <a:ln>
                  <a:noFill/>
                </a:ln>
                <a:solidFill>
                  <a:schemeClr val="tx1"/>
                </a:solidFill>
                <a:effectLst/>
                <a:latin typeface="+mn-ea"/>
                <a:ea typeface="+mn-ea"/>
              </a:rPr>
              <a:t>upgrade </a:t>
            </a:r>
            <a:r>
              <a:rPr kumimoji="1" lang="ko-KR" altLang="en-US" sz="1600" b="0" i="0" u="none" strike="noStrike" cap="none" normalizeH="0" baseline="0" dirty="0" smtClean="0">
                <a:ln>
                  <a:noFill/>
                </a:ln>
                <a:solidFill>
                  <a:schemeClr val="tx1"/>
                </a:solidFill>
                <a:effectLst/>
                <a:latin typeface="+mn-ea"/>
                <a:ea typeface="+mn-ea"/>
              </a:rPr>
              <a:t>하거나 </a:t>
            </a:r>
            <a:r>
              <a:rPr kumimoji="1" lang="en-US" altLang="ko-KR" sz="1600" b="0" i="0" u="none" strike="noStrike" cap="none" normalizeH="0" baseline="0" dirty="0" smtClean="0">
                <a:ln>
                  <a:noFill/>
                </a:ln>
                <a:solidFill>
                  <a:schemeClr val="tx1"/>
                </a:solidFill>
                <a:effectLst/>
                <a:latin typeface="+mn-ea"/>
                <a:ea typeface="+mn-ea"/>
              </a:rPr>
              <a:t>upgrade</a:t>
            </a:r>
            <a:r>
              <a:rPr kumimoji="1" lang="ko-KR" altLang="en-US" sz="1600" b="0" i="0" u="none" strike="noStrike" cap="none" normalizeH="0" baseline="0" dirty="0" smtClean="0">
                <a:ln>
                  <a:noFill/>
                </a:ln>
                <a:solidFill>
                  <a:schemeClr val="tx1"/>
                </a:solidFill>
                <a:effectLst/>
                <a:latin typeface="+mn-ea"/>
                <a:ea typeface="+mn-ea"/>
              </a:rPr>
              <a:t>가</a:t>
            </a:r>
            <a:endParaRPr kumimoji="1" lang="en-US" altLang="ko-KR" sz="1600" b="0" i="0" u="none" strike="noStrike" cap="none" normalizeH="0" baseline="0" dirty="0" smtClean="0">
              <a:ln>
                <a:noFill/>
              </a:ln>
              <a:solidFill>
                <a:schemeClr val="tx1"/>
              </a:solidFill>
              <a:effectLst/>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lang="en-US" altLang="ko-KR" sz="1600" dirty="0">
                <a:latin typeface="+mn-ea"/>
                <a:ea typeface="+mn-ea"/>
              </a:rPr>
              <a:t> </a:t>
            </a:r>
            <a:r>
              <a:rPr lang="en-US" altLang="ko-KR" sz="1600" dirty="0" smtClean="0">
                <a:latin typeface="+mn-ea"/>
                <a:ea typeface="+mn-ea"/>
              </a:rPr>
              <a:t>  </a:t>
            </a:r>
            <a:r>
              <a:rPr lang="ko-KR" altLang="en-US" sz="1600" dirty="0" smtClean="0">
                <a:latin typeface="+mn-ea"/>
                <a:ea typeface="+mn-ea"/>
              </a:rPr>
              <a:t>되지 않는 선박의 경우 교체해야 한다</a:t>
            </a:r>
            <a:endParaRPr kumimoji="1" lang="ko-KR" altLang="en-US" sz="1600" b="0" i="0" u="none" strike="noStrike" cap="none" normalizeH="0" baseline="0" dirty="0" smtClean="0">
              <a:ln>
                <a:noFill/>
              </a:ln>
              <a:solidFill>
                <a:schemeClr val="tx1"/>
              </a:solidFill>
              <a:effectLst/>
              <a:latin typeface="+mn-ea"/>
              <a:ea typeface="+mn-ea"/>
            </a:endParaRPr>
          </a:p>
        </p:txBody>
      </p:sp>
      <p:pic>
        <p:nvPicPr>
          <p:cNvPr id="7" name="그림 6"/>
          <p:cNvPicPr>
            <a:picLocks noChangeAspect="1"/>
          </p:cNvPicPr>
          <p:nvPr/>
        </p:nvPicPr>
        <p:blipFill>
          <a:blip r:embed="rId2"/>
          <a:stretch>
            <a:fillRect/>
          </a:stretch>
        </p:blipFill>
        <p:spPr>
          <a:xfrm>
            <a:off x="10930980" y="1332359"/>
            <a:ext cx="2859635" cy="2706985"/>
          </a:xfrm>
          <a:prstGeom prst="rect">
            <a:avLst/>
          </a:prstGeom>
        </p:spPr>
      </p:pic>
      <p:sp>
        <p:nvSpPr>
          <p:cNvPr id="8" name="직사각형 7"/>
          <p:cNvSpPr/>
          <p:nvPr/>
        </p:nvSpPr>
        <p:spPr>
          <a:xfrm>
            <a:off x="10375" y="65098"/>
            <a:ext cx="8546186" cy="400110"/>
          </a:xfrm>
          <a:prstGeom prst="rect">
            <a:avLst/>
          </a:prstGeom>
        </p:spPr>
        <p:txBody>
          <a:bodyPr wrap="none">
            <a:spAutoFit/>
          </a:bodyPr>
          <a:lstStyle/>
          <a:p>
            <a:r>
              <a:rPr lang="en-US" altLang="ko-KR" sz="2000" b="1" dirty="0">
                <a:solidFill>
                  <a:schemeClr val="bg1"/>
                </a:solidFill>
                <a:latin typeface="+mn-ea"/>
                <a:ea typeface="+mn-ea"/>
              </a:rPr>
              <a:t>Table of transmitting frequencies in the VHF maritime mobile band </a:t>
            </a:r>
          </a:p>
        </p:txBody>
      </p:sp>
      <p:sp>
        <p:nvSpPr>
          <p:cNvPr id="4" name="직사각형 3"/>
          <p:cNvSpPr/>
          <p:nvPr/>
        </p:nvSpPr>
        <p:spPr>
          <a:xfrm>
            <a:off x="774191" y="3780631"/>
            <a:ext cx="9145016" cy="2308324"/>
          </a:xfrm>
          <a:prstGeom prst="rect">
            <a:avLst/>
          </a:prstGeom>
          <a:ln w="19050">
            <a:solidFill>
              <a:srgbClr val="0000FF"/>
            </a:solidFill>
          </a:ln>
        </p:spPr>
        <p:txBody>
          <a:bodyPr wrap="square">
            <a:spAutoFit/>
          </a:bodyPr>
          <a:lstStyle/>
          <a:p>
            <a:pPr marL="285750" lvl="0" indent="-285750">
              <a:buFont typeface="Wingdings" panose="05000000000000000000" pitchFamily="2" charset="2"/>
              <a:buChar char="§"/>
              <a:defRPr/>
            </a:pPr>
            <a:r>
              <a:rPr lang="en-US" altLang="ko-KR" dirty="0" smtClean="0">
                <a:latin typeface="+mn-ea"/>
                <a:ea typeface="+mn-ea"/>
              </a:rPr>
              <a:t>10</a:t>
            </a:r>
            <a:r>
              <a:rPr lang="ko-KR" altLang="en-US" dirty="0">
                <a:latin typeface="+mn-ea"/>
                <a:ea typeface="+mn-ea"/>
              </a:rPr>
              <a:t>으로 시작하는 </a:t>
            </a:r>
            <a:r>
              <a:rPr lang="en-US" altLang="ko-KR" dirty="0">
                <a:latin typeface="+mn-ea"/>
                <a:ea typeface="+mn-ea"/>
              </a:rPr>
              <a:t>4</a:t>
            </a:r>
            <a:r>
              <a:rPr lang="ko-KR" altLang="en-US" dirty="0">
                <a:latin typeface="+mn-ea"/>
                <a:ea typeface="+mn-ea"/>
              </a:rPr>
              <a:t>자리 채널 번호는 선박국 </a:t>
            </a:r>
            <a:r>
              <a:rPr lang="ko-KR" altLang="en-US" dirty="0" err="1">
                <a:latin typeface="+mn-ea"/>
                <a:ea typeface="+mn-ea"/>
              </a:rPr>
              <a:t>송신측의</a:t>
            </a:r>
            <a:r>
              <a:rPr lang="ko-KR" altLang="en-US" dirty="0">
                <a:latin typeface="+mn-ea"/>
                <a:ea typeface="+mn-ea"/>
              </a:rPr>
              <a:t> 주파수로 </a:t>
            </a:r>
            <a:r>
              <a:rPr lang="en-US" altLang="ko-KR" dirty="0">
                <a:latin typeface="+mn-ea"/>
                <a:ea typeface="+mn-ea"/>
              </a:rPr>
              <a:t>Simplex </a:t>
            </a:r>
            <a:r>
              <a:rPr lang="ko-KR" altLang="en-US" dirty="0" smtClean="0">
                <a:latin typeface="+mn-ea"/>
                <a:ea typeface="+mn-ea"/>
              </a:rPr>
              <a:t>함</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a:t>
            </a:r>
            <a:r>
              <a:rPr lang="ko-KR" altLang="en-US" dirty="0">
                <a:latin typeface="+mn-ea"/>
                <a:ea typeface="+mn-ea"/>
              </a:rPr>
              <a:t>이전 </a:t>
            </a:r>
            <a:r>
              <a:rPr lang="en-US" altLang="ko-KR" dirty="0">
                <a:latin typeface="+mn-ea"/>
                <a:ea typeface="+mn-ea"/>
              </a:rPr>
              <a:t>Alpha channel)</a:t>
            </a:r>
            <a:br>
              <a:rPr lang="en-US" altLang="ko-KR" dirty="0">
                <a:latin typeface="+mn-ea"/>
                <a:ea typeface="+mn-ea"/>
              </a:rPr>
            </a:br>
            <a:r>
              <a:rPr lang="en-US" altLang="ko-KR" dirty="0">
                <a:latin typeface="+mn-ea"/>
                <a:ea typeface="+mn-ea"/>
              </a:rPr>
              <a:t>(10NN</a:t>
            </a:r>
            <a:r>
              <a:rPr lang="ko-KR" altLang="en-US" dirty="0">
                <a:latin typeface="+mn-ea"/>
                <a:ea typeface="+mn-ea"/>
              </a:rPr>
              <a:t>으로 시작하는 채널은 </a:t>
            </a:r>
            <a:r>
              <a:rPr lang="ko-KR" altLang="en-US" b="1" dirty="0">
                <a:solidFill>
                  <a:srgbClr val="0000C4"/>
                </a:solidFill>
                <a:latin typeface="+mn-ea"/>
                <a:ea typeface="+mn-ea"/>
              </a:rPr>
              <a:t>선박 </a:t>
            </a:r>
            <a:r>
              <a:rPr lang="ko-KR" altLang="en-US" b="1" dirty="0" err="1" smtClean="0">
                <a:solidFill>
                  <a:srgbClr val="0000C4"/>
                </a:solidFill>
                <a:latin typeface="+mn-ea"/>
                <a:ea typeface="+mn-ea"/>
              </a:rPr>
              <a:t>송</a:t>
            </a:r>
            <a:r>
              <a:rPr lang="ko-KR" altLang="en-US" b="1" dirty="0" err="1" smtClean="0">
                <a:solidFill>
                  <a:srgbClr val="0000C4"/>
                </a:solidFill>
                <a:latin typeface="맑은 고딕" panose="020B0503020000020004" pitchFamily="50" charset="-127"/>
                <a:ea typeface="맑은 고딕" panose="020B0503020000020004" pitchFamily="50" charset="-127"/>
              </a:rPr>
              <a:t>∙</a:t>
            </a:r>
            <a:r>
              <a:rPr lang="ko-KR" altLang="en-US" b="1" dirty="0" err="1" smtClean="0">
                <a:solidFill>
                  <a:srgbClr val="0000C4"/>
                </a:solidFill>
                <a:latin typeface="+mn-ea"/>
                <a:ea typeface="+mn-ea"/>
              </a:rPr>
              <a:t>수신</a:t>
            </a:r>
            <a:r>
              <a:rPr lang="ko-KR" altLang="en-US" b="1" dirty="0" smtClean="0">
                <a:solidFill>
                  <a:srgbClr val="0000C4"/>
                </a:solidFill>
                <a:latin typeface="+mn-ea"/>
                <a:ea typeface="+mn-ea"/>
              </a:rPr>
              <a:t> </a:t>
            </a:r>
            <a:r>
              <a:rPr lang="ko-KR" altLang="en-US" b="1" dirty="0">
                <a:solidFill>
                  <a:srgbClr val="0000C4"/>
                </a:solidFill>
                <a:latin typeface="+mn-ea"/>
                <a:ea typeface="+mn-ea"/>
              </a:rPr>
              <a:t>채널</a:t>
            </a:r>
            <a:r>
              <a:rPr lang="ko-KR" altLang="en-US" dirty="0">
                <a:latin typeface="+mn-ea"/>
                <a:ea typeface="+mn-ea"/>
              </a:rPr>
              <a:t>로 사용함</a:t>
            </a:r>
            <a:r>
              <a:rPr lang="en-US" altLang="ko-KR" dirty="0" smtClean="0">
                <a:latin typeface="+mn-ea"/>
                <a:ea typeface="+mn-ea"/>
              </a:rPr>
              <a:t>)</a:t>
            </a:r>
          </a:p>
          <a:p>
            <a:pPr marL="285750" lvl="0" indent="-285750">
              <a:buFont typeface="Wingdings" panose="05000000000000000000" pitchFamily="2" charset="2"/>
              <a:buChar char="§"/>
              <a:defRPr/>
            </a:pPr>
            <a:endParaRPr lang="en-US" altLang="ko-KR" dirty="0">
              <a:latin typeface="+mn-ea"/>
              <a:ea typeface="+mn-ea"/>
            </a:endParaRPr>
          </a:p>
          <a:p>
            <a:pPr marL="285750" lvl="0" indent="-285750">
              <a:buFont typeface="Wingdings" panose="05000000000000000000" pitchFamily="2" charset="2"/>
              <a:buChar char="§"/>
              <a:defRPr/>
            </a:pPr>
            <a:r>
              <a:rPr lang="en-US" altLang="ko-KR" dirty="0">
                <a:latin typeface="+mn-ea"/>
                <a:ea typeface="+mn-ea"/>
              </a:rPr>
              <a:t>20</a:t>
            </a:r>
            <a:r>
              <a:rPr lang="ko-KR" altLang="en-US" dirty="0">
                <a:latin typeface="+mn-ea"/>
                <a:ea typeface="+mn-ea"/>
              </a:rPr>
              <a:t>으로 시작하는 </a:t>
            </a:r>
            <a:r>
              <a:rPr lang="en-US" altLang="ko-KR" dirty="0">
                <a:latin typeface="+mn-ea"/>
                <a:ea typeface="+mn-ea"/>
              </a:rPr>
              <a:t>4</a:t>
            </a:r>
            <a:r>
              <a:rPr lang="ko-KR" altLang="en-US" dirty="0">
                <a:latin typeface="+mn-ea"/>
                <a:ea typeface="+mn-ea"/>
              </a:rPr>
              <a:t>자리 채널 번호는 </a:t>
            </a:r>
            <a:r>
              <a:rPr lang="ko-KR" altLang="en-US" dirty="0" err="1">
                <a:latin typeface="+mn-ea"/>
                <a:ea typeface="+mn-ea"/>
              </a:rPr>
              <a:t>해안국</a:t>
            </a:r>
            <a:r>
              <a:rPr lang="ko-KR" altLang="en-US" dirty="0">
                <a:latin typeface="+mn-ea"/>
                <a:ea typeface="+mn-ea"/>
              </a:rPr>
              <a:t> </a:t>
            </a:r>
            <a:r>
              <a:rPr lang="ko-KR" altLang="en-US" dirty="0" err="1">
                <a:latin typeface="+mn-ea"/>
                <a:ea typeface="+mn-ea"/>
              </a:rPr>
              <a:t>송신측의</a:t>
            </a:r>
            <a:r>
              <a:rPr lang="ko-KR" altLang="en-US" dirty="0">
                <a:latin typeface="+mn-ea"/>
                <a:ea typeface="+mn-ea"/>
              </a:rPr>
              <a:t> 주파수로 </a:t>
            </a:r>
            <a:r>
              <a:rPr lang="en-US" altLang="ko-KR" dirty="0">
                <a:latin typeface="+mn-ea"/>
                <a:ea typeface="+mn-ea"/>
              </a:rPr>
              <a:t>Simplex </a:t>
            </a:r>
            <a:r>
              <a:rPr lang="ko-KR" altLang="en-US" dirty="0">
                <a:latin typeface="+mn-ea"/>
                <a:ea typeface="+mn-ea"/>
              </a:rPr>
              <a:t>함 </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a:t>
            </a:r>
            <a:r>
              <a:rPr lang="ko-KR" altLang="en-US" dirty="0">
                <a:latin typeface="+mn-ea"/>
                <a:ea typeface="+mn-ea"/>
              </a:rPr>
              <a:t>이전 </a:t>
            </a:r>
            <a:r>
              <a:rPr lang="en-US" altLang="ko-KR" dirty="0">
                <a:latin typeface="+mn-ea"/>
                <a:ea typeface="+mn-ea"/>
              </a:rPr>
              <a:t>Bravo channel)</a:t>
            </a:r>
            <a:br>
              <a:rPr lang="en-US" altLang="ko-KR" dirty="0">
                <a:latin typeface="+mn-ea"/>
                <a:ea typeface="+mn-ea"/>
              </a:rPr>
            </a:br>
            <a:r>
              <a:rPr lang="en-US" altLang="ko-KR" dirty="0">
                <a:latin typeface="+mn-ea"/>
                <a:ea typeface="+mn-ea"/>
              </a:rPr>
              <a:t>(20NN</a:t>
            </a:r>
            <a:r>
              <a:rPr lang="ko-KR" altLang="en-US" dirty="0">
                <a:latin typeface="+mn-ea"/>
                <a:ea typeface="+mn-ea"/>
              </a:rPr>
              <a:t>으로 시작하는 채널은 </a:t>
            </a:r>
            <a:r>
              <a:rPr lang="ko-KR" altLang="en-US" dirty="0" err="1">
                <a:latin typeface="+mn-ea"/>
                <a:ea typeface="+mn-ea"/>
              </a:rPr>
              <a:t>해안국</a:t>
            </a:r>
            <a:r>
              <a:rPr lang="ko-KR" altLang="en-US" dirty="0">
                <a:latin typeface="+mn-ea"/>
                <a:ea typeface="+mn-ea"/>
              </a:rPr>
              <a:t> 및 해상교통관제시스템</a:t>
            </a:r>
            <a:r>
              <a:rPr lang="en-US" altLang="ko-KR" dirty="0">
                <a:latin typeface="+mn-ea"/>
                <a:ea typeface="+mn-ea"/>
              </a:rPr>
              <a:t>(VTS)</a:t>
            </a:r>
            <a:r>
              <a:rPr lang="ko-KR" altLang="en-US" dirty="0">
                <a:latin typeface="+mn-ea"/>
                <a:ea typeface="+mn-ea"/>
              </a:rPr>
              <a:t>에서 전송하는 기상</a:t>
            </a:r>
            <a:r>
              <a:rPr lang="en-US" altLang="ko-KR" dirty="0">
                <a:latin typeface="+mn-ea"/>
                <a:ea typeface="+mn-ea"/>
              </a:rPr>
              <a:t>, </a:t>
            </a:r>
            <a:r>
              <a:rPr lang="ko-KR" altLang="en-US" dirty="0">
                <a:latin typeface="+mn-ea"/>
                <a:ea typeface="+mn-ea"/>
              </a:rPr>
              <a:t>항법 및 해양 정보 방송</a:t>
            </a:r>
            <a:r>
              <a:rPr lang="en-US" altLang="ko-KR" dirty="0">
                <a:latin typeface="+mn-ea"/>
                <a:ea typeface="+mn-ea"/>
              </a:rPr>
              <a:t>, </a:t>
            </a:r>
            <a:r>
              <a:rPr lang="ko-KR" altLang="en-US" dirty="0">
                <a:latin typeface="+mn-ea"/>
                <a:ea typeface="+mn-ea"/>
              </a:rPr>
              <a:t>항만 운영 관련 통신 수신을 위한 </a:t>
            </a:r>
            <a:r>
              <a:rPr lang="ko-KR" altLang="en-US" b="1" dirty="0">
                <a:solidFill>
                  <a:srgbClr val="0000C4"/>
                </a:solidFill>
                <a:latin typeface="+mn-ea"/>
                <a:ea typeface="+mn-ea"/>
              </a:rPr>
              <a:t>선박 수신 전용 </a:t>
            </a:r>
            <a:r>
              <a:rPr lang="ko-KR" altLang="en-US" dirty="0">
                <a:latin typeface="+mn-ea"/>
                <a:ea typeface="+mn-ea"/>
              </a:rPr>
              <a:t>채널이다</a:t>
            </a:r>
            <a:r>
              <a:rPr lang="en-US" altLang="ko-KR" dirty="0">
                <a:latin typeface="+mn-ea"/>
                <a:ea typeface="+mn-ea"/>
              </a:rPr>
              <a:t>)</a:t>
            </a:r>
          </a:p>
        </p:txBody>
      </p:sp>
    </p:spTree>
    <p:extLst>
      <p:ext uri="{BB962C8B-B14F-4D97-AF65-F5344CB8AC3E}">
        <p14:creationId xmlns:p14="http://schemas.microsoft.com/office/powerpoint/2010/main" val="229879807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nvPr>
        </p:nvGraphicFramePr>
        <p:xfrm>
          <a:off x="490909" y="821989"/>
          <a:ext cx="9516383" cy="6376964"/>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793508">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a:t>
                      </a:r>
                      <a:r>
                        <a:rPr lang="en-US" altLang="ko-KR" sz="2200" dirty="0">
                          <a:solidFill>
                            <a:schemeClr val="tx1"/>
                          </a:solidFill>
                          <a:latin typeface="+mn-ea"/>
                          <a:ea typeface="+mn-ea"/>
                        </a:rPr>
                        <a:t>VHF Radio Operation (</a:t>
                      </a:r>
                      <a:r>
                        <a:rPr lang="en-US" altLang="ko-KR" sz="2200" dirty="0" smtClean="0">
                          <a:solidFill>
                            <a:schemeClr val="tx1"/>
                          </a:solidFill>
                          <a:latin typeface="+mn-ea"/>
                          <a:ea typeface="+mn-ea"/>
                        </a:rPr>
                        <a:t>JRC/JHS-800S)</a:t>
                      </a:r>
                      <a:endParaRPr lang="ko-KR" altLang="en-US" sz="2200" dirty="0">
                        <a:solidFill>
                          <a:schemeClr val="tx1"/>
                        </a:solidFill>
                        <a:latin typeface="+mn-ea"/>
                        <a:ea typeface="+mn-ea"/>
                      </a:endParaRPr>
                    </a:p>
                    <a:p>
                      <a:pPr latinLnBrk="1"/>
                      <a:r>
                        <a:rPr lang="en-US" altLang="ko-KR" sz="2000" dirty="0">
                          <a:solidFill>
                            <a:schemeClr val="tx1"/>
                          </a:solidFill>
                          <a:latin typeface="+mn-ea"/>
                          <a:ea typeface="+mn-ea"/>
                        </a:rPr>
                        <a:t>Distress Call</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83456">
                <a:tc>
                  <a:txBody>
                    <a:bodyPr/>
                    <a:lstStyle/>
                    <a:p>
                      <a:pPr marL="342900" indent="-342900" latinLnBrk="1">
                        <a:buAutoNum type="arabicPeriod"/>
                      </a:pPr>
                      <a:endParaRPr lang="en-US" altLang="ko-KR" sz="1500" dirty="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73384" indent="-373384">
                        <a:buAutoNum type="arabicPeriod"/>
                      </a:pPr>
                      <a:r>
                        <a:rPr lang="en-US" altLang="ko-KR" sz="1600" dirty="0" smtClean="0">
                          <a:latin typeface="+mn-ea"/>
                          <a:ea typeface="+mn-ea"/>
                        </a:rPr>
                        <a:t>Sending a Distress Call</a:t>
                      </a:r>
                    </a:p>
                    <a:p>
                      <a:pPr marL="871229" lvl="1" indent="-373384">
                        <a:buFont typeface="+mj-lt"/>
                        <a:buAutoNum type="arabicParenR"/>
                      </a:pPr>
                      <a:r>
                        <a:rPr lang="en-US" altLang="ko-KR" sz="1600" dirty="0" smtClean="0">
                          <a:latin typeface="+mn-ea"/>
                          <a:ea typeface="+mn-ea"/>
                        </a:rPr>
                        <a:t>Distress button</a:t>
                      </a:r>
                      <a:r>
                        <a:rPr lang="ko-KR" altLang="en-US" sz="1600" dirty="0" smtClean="0">
                          <a:latin typeface="+mn-ea"/>
                          <a:ea typeface="+mn-ea"/>
                        </a:rPr>
                        <a:t>의 </a:t>
                      </a:r>
                      <a:r>
                        <a:rPr lang="en-US" altLang="ko-KR" sz="1600" dirty="0" smtClean="0">
                          <a:latin typeface="+mn-ea"/>
                          <a:ea typeface="+mn-ea"/>
                        </a:rPr>
                        <a:t>cover</a:t>
                      </a:r>
                      <a:r>
                        <a:rPr lang="ko-KR" altLang="en-US" sz="1600" dirty="0" smtClean="0">
                          <a:latin typeface="+mn-ea"/>
                          <a:ea typeface="+mn-ea"/>
                        </a:rPr>
                        <a:t>를 열고 </a:t>
                      </a:r>
                      <a:r>
                        <a:rPr lang="en-US" altLang="ko-KR" sz="1600" dirty="0" smtClean="0">
                          <a:latin typeface="+mn-ea"/>
                          <a:ea typeface="+mn-ea"/>
                        </a:rPr>
                        <a:t>countdown</a:t>
                      </a:r>
                      <a:r>
                        <a:rPr lang="ko-KR" altLang="en-US" sz="1600" dirty="0" smtClean="0">
                          <a:latin typeface="+mn-ea"/>
                          <a:ea typeface="+mn-ea"/>
                        </a:rPr>
                        <a:t>이 끝날 때까지 </a:t>
                      </a:r>
                      <a:r>
                        <a:rPr lang="en-US" altLang="ko-KR" sz="1800" b="1" dirty="0" smtClean="0">
                          <a:solidFill>
                            <a:srgbClr val="0000C4"/>
                          </a:solidFill>
                          <a:latin typeface="+mn-ea"/>
                          <a:ea typeface="+mn-ea"/>
                        </a:rPr>
                        <a:t>3</a:t>
                      </a:r>
                      <a:r>
                        <a:rPr lang="ko-KR" altLang="en-US" sz="1800" b="1" dirty="0" smtClean="0">
                          <a:solidFill>
                            <a:srgbClr val="0000C4"/>
                          </a:solidFill>
                          <a:latin typeface="+mn-ea"/>
                          <a:ea typeface="+mn-ea"/>
                        </a:rPr>
                        <a:t>초</a:t>
                      </a:r>
                      <a:r>
                        <a:rPr lang="ko-KR" altLang="en-US" sz="1600" dirty="0" smtClean="0">
                          <a:latin typeface="+mn-ea"/>
                          <a:ea typeface="+mn-ea"/>
                        </a:rPr>
                        <a:t>간 누른다</a:t>
                      </a:r>
                      <a:endParaRPr lang="en-US" altLang="ko-KR" sz="1600" dirty="0" smtClean="0">
                        <a:latin typeface="+mn-ea"/>
                        <a:ea typeface="+mn-ea"/>
                      </a:endParaRPr>
                    </a:p>
                    <a:p>
                      <a:pPr marL="871229" lvl="1" indent="-373384">
                        <a:buFont typeface="+mj-lt"/>
                        <a:buAutoNum type="arabicParenR"/>
                      </a:pPr>
                      <a:r>
                        <a:rPr lang="en-US" altLang="ko-KR" sz="1600" dirty="0" smtClean="0">
                          <a:latin typeface="+mn-ea"/>
                          <a:ea typeface="+mn-ea"/>
                        </a:rPr>
                        <a:t>Distress call </a:t>
                      </a:r>
                      <a:r>
                        <a:rPr lang="ko-KR" altLang="en-US" sz="1600" dirty="0" smtClean="0">
                          <a:latin typeface="+mn-ea"/>
                          <a:ea typeface="+mn-ea"/>
                        </a:rPr>
                        <a:t>이 전송된 후 </a:t>
                      </a:r>
                      <a:r>
                        <a:rPr lang="ko-KR" altLang="en-US" sz="1600" dirty="0" err="1" smtClean="0">
                          <a:latin typeface="+mn-ea"/>
                          <a:ea typeface="+mn-ea"/>
                        </a:rPr>
                        <a:t>수신증을</a:t>
                      </a:r>
                      <a:r>
                        <a:rPr lang="ko-KR" altLang="en-US" sz="1600" dirty="0" smtClean="0">
                          <a:latin typeface="+mn-ea"/>
                          <a:ea typeface="+mn-ea"/>
                        </a:rPr>
                        <a:t> 기다린다</a:t>
                      </a:r>
                      <a:endParaRPr lang="en-US" altLang="ko-KR" sz="1600" dirty="0" smtClean="0">
                        <a:latin typeface="+mn-ea"/>
                        <a:ea typeface="+mn-ea"/>
                      </a:endParaRPr>
                    </a:p>
                    <a:p>
                      <a:pPr marL="871229" lvl="1" indent="-373384">
                        <a:buFont typeface="+mj-lt"/>
                        <a:buAutoNum type="arabicParenR"/>
                      </a:pPr>
                      <a:r>
                        <a:rPr lang="ko-KR" altLang="en-US" sz="1600" dirty="0" err="1" smtClean="0">
                          <a:latin typeface="+mn-ea"/>
                          <a:ea typeface="+mn-ea"/>
                        </a:rPr>
                        <a:t>수신증이</a:t>
                      </a:r>
                      <a:r>
                        <a:rPr lang="ko-KR" altLang="en-US" sz="1600" dirty="0" smtClean="0">
                          <a:latin typeface="+mn-ea"/>
                          <a:ea typeface="+mn-ea"/>
                        </a:rPr>
                        <a:t> 없거나 또는 수동에 의하여 취소를 하지 않을 경우 </a:t>
                      </a:r>
                      <a:r>
                        <a:rPr lang="ko-KR" altLang="en-US" sz="1600" dirty="0" err="1" smtClean="0">
                          <a:latin typeface="+mn-ea"/>
                          <a:ea typeface="+mn-ea"/>
                        </a:rPr>
                        <a:t>수신증이</a:t>
                      </a:r>
                      <a:r>
                        <a:rPr lang="ko-KR" altLang="en-US" sz="1600" dirty="0" smtClean="0">
                          <a:latin typeface="+mn-ea"/>
                          <a:ea typeface="+mn-ea"/>
                        </a:rPr>
                        <a:t> 있을 때까지 </a:t>
                      </a:r>
                      <a:r>
                        <a:rPr lang="en-US" altLang="ko-KR" sz="1600" dirty="0" smtClean="0">
                          <a:solidFill>
                            <a:srgbClr val="000099"/>
                          </a:solidFill>
                          <a:latin typeface="+mn-ea"/>
                          <a:ea typeface="+mn-ea"/>
                        </a:rPr>
                        <a:t>3.5 ~ 4.5</a:t>
                      </a:r>
                      <a:r>
                        <a:rPr lang="ko-KR" altLang="en-US" sz="1600" dirty="0" smtClean="0">
                          <a:solidFill>
                            <a:srgbClr val="000099"/>
                          </a:solidFill>
                          <a:latin typeface="+mn-ea"/>
                          <a:ea typeface="+mn-ea"/>
                        </a:rPr>
                        <a:t>분 </a:t>
                      </a:r>
                      <a:r>
                        <a:rPr lang="ko-KR" altLang="en-US" sz="1600" dirty="0" smtClean="0">
                          <a:latin typeface="+mn-ea"/>
                          <a:ea typeface="+mn-ea"/>
                        </a:rPr>
                        <a:t>마다 자동으로 전송이 반복된다</a:t>
                      </a:r>
                      <a:endParaRPr lang="en-US" altLang="ko-KR" sz="1600" dirty="0" smtClean="0">
                        <a:latin typeface="+mn-ea"/>
                        <a:ea typeface="+mn-ea"/>
                      </a:endParaRPr>
                    </a:p>
                    <a:p>
                      <a:pPr marL="871229" lvl="1" indent="-373384">
                        <a:buFont typeface="+mj-lt"/>
                        <a:buAutoNum type="arabicParenR"/>
                      </a:pPr>
                      <a:r>
                        <a:rPr lang="ko-KR" altLang="en-US" sz="1600" dirty="0" err="1" smtClean="0">
                          <a:latin typeface="+mn-ea"/>
                          <a:ea typeface="+mn-ea"/>
                        </a:rPr>
                        <a:t>수신증이</a:t>
                      </a:r>
                      <a:r>
                        <a:rPr lang="ko-KR" altLang="en-US" sz="1600" dirty="0" smtClean="0">
                          <a:latin typeface="+mn-ea"/>
                          <a:ea typeface="+mn-ea"/>
                        </a:rPr>
                        <a:t> 있을 경우 </a:t>
                      </a:r>
                      <a:r>
                        <a:rPr lang="en-US" altLang="ko-KR" sz="1600" dirty="0" smtClean="0">
                          <a:latin typeface="+mn-ea"/>
                          <a:ea typeface="+mn-ea"/>
                        </a:rPr>
                        <a:t>Ch.16</a:t>
                      </a:r>
                      <a:r>
                        <a:rPr lang="ko-KR" altLang="en-US" sz="1600" dirty="0" smtClean="0">
                          <a:latin typeface="+mn-ea"/>
                          <a:ea typeface="+mn-ea"/>
                        </a:rPr>
                        <a:t>에서 </a:t>
                      </a:r>
                      <a:r>
                        <a:rPr lang="ko-KR" altLang="en-US" sz="1600" dirty="0" err="1" smtClean="0">
                          <a:latin typeface="+mn-ea"/>
                          <a:ea typeface="+mn-ea"/>
                        </a:rPr>
                        <a:t>조난호출</a:t>
                      </a:r>
                      <a:r>
                        <a:rPr lang="ko-KR" altLang="en-US" sz="1600" dirty="0" smtClean="0">
                          <a:latin typeface="+mn-ea"/>
                          <a:ea typeface="+mn-ea"/>
                        </a:rPr>
                        <a:t> 및 통보를 전송한다 </a:t>
                      </a:r>
                      <a:endParaRPr lang="en-US" altLang="ko-KR" sz="1600" dirty="0" smtClean="0">
                        <a:latin typeface="+mn-ea"/>
                        <a:ea typeface="+mn-ea"/>
                      </a:endParaRPr>
                    </a:p>
                    <a:p>
                      <a:pPr marL="871229" lvl="1" indent="-373384">
                        <a:buFont typeface="Wingdings" pitchFamily="2" charset="2"/>
                        <a:buChar char="§"/>
                      </a:pPr>
                      <a:endParaRPr lang="en-US" altLang="ko-KR" sz="1600" dirty="0" smtClean="0">
                        <a:latin typeface="+mn-ea"/>
                        <a:ea typeface="+mn-ea"/>
                      </a:endParaRPr>
                    </a:p>
                    <a:p>
                      <a:pPr lvl="1"/>
                      <a:r>
                        <a:rPr lang="ko-KR" altLang="en-US" sz="1600" dirty="0" smtClean="0">
                          <a:latin typeface="+mn-ea"/>
                          <a:ea typeface="+mn-ea"/>
                        </a:rPr>
                        <a:t>  </a:t>
                      </a:r>
                      <a:endParaRPr lang="en-US" altLang="ko-KR" sz="1600" dirty="0" smtClean="0">
                        <a:latin typeface="+mn-ea"/>
                        <a:ea typeface="+mn-ea"/>
                      </a:endParaRPr>
                    </a:p>
                    <a:p>
                      <a:pPr marL="373384" indent="-373384">
                        <a:buAutoNum type="arabicPeriod"/>
                      </a:pPr>
                      <a:r>
                        <a:rPr lang="ko-KR" altLang="en-US" sz="1600" dirty="0" smtClean="0">
                          <a:latin typeface="+mn-ea"/>
                          <a:ea typeface="+mn-ea"/>
                        </a:rPr>
                        <a:t>시간적인 여유가 있어 조난의 본질을 선택할 경우</a:t>
                      </a:r>
                      <a:r>
                        <a:rPr lang="en-US" altLang="ko-KR" sz="1600" dirty="0" smtClean="0">
                          <a:latin typeface="+mn-ea"/>
                          <a:ea typeface="+mn-ea"/>
                        </a:rPr>
                        <a:t>, </a:t>
                      </a:r>
                    </a:p>
                    <a:p>
                      <a:pPr marL="871229" lvl="1" indent="-373384">
                        <a:buFont typeface="+mj-lt"/>
                        <a:buAutoNum type="arabicParenR"/>
                      </a:pPr>
                      <a:r>
                        <a:rPr lang="en-US" altLang="ko-KR" sz="1600" dirty="0" smtClean="0">
                          <a:latin typeface="+mn-ea"/>
                          <a:ea typeface="+mn-ea"/>
                        </a:rPr>
                        <a:t>[DIST-E] </a:t>
                      </a:r>
                      <a:r>
                        <a:rPr lang="ko-KR" altLang="en-US" sz="1600" dirty="0" smtClean="0">
                          <a:latin typeface="+mn-ea"/>
                          <a:ea typeface="+mn-ea"/>
                        </a:rPr>
                        <a:t>버튼을 누른다</a:t>
                      </a:r>
                      <a:endParaRPr lang="en-US" altLang="ko-KR" sz="1600" dirty="0" smtClean="0">
                        <a:latin typeface="+mn-ea"/>
                        <a:ea typeface="+mn-ea"/>
                      </a:endParaRPr>
                    </a:p>
                    <a:p>
                      <a:pPr marL="871229" lvl="1" indent="-373384">
                        <a:buFont typeface="+mj-lt"/>
                        <a:buAutoNum type="arabicParenR"/>
                      </a:pPr>
                      <a:r>
                        <a:rPr lang="ko-KR" altLang="en-US" sz="1600" dirty="0" smtClean="0">
                          <a:latin typeface="+mn-ea"/>
                          <a:ea typeface="+mn-ea"/>
                        </a:rPr>
                        <a:t>조난의 본질을 선택 후 </a:t>
                      </a:r>
                      <a:r>
                        <a:rPr lang="en-US" altLang="ko-KR" sz="1600" dirty="0" smtClean="0">
                          <a:latin typeface="+mn-ea"/>
                          <a:ea typeface="+mn-ea"/>
                        </a:rPr>
                        <a:t>[✓] </a:t>
                      </a:r>
                      <a:r>
                        <a:rPr lang="ko-KR" altLang="en-US" sz="1600" dirty="0" smtClean="0">
                          <a:latin typeface="+mn-ea"/>
                          <a:ea typeface="+mn-ea"/>
                        </a:rPr>
                        <a:t>버튼을 누른다</a:t>
                      </a:r>
                      <a:endParaRPr lang="en-US" altLang="ko-KR" sz="1600" dirty="0" smtClean="0">
                        <a:latin typeface="+mn-ea"/>
                        <a:ea typeface="+mn-ea"/>
                      </a:endParaRPr>
                    </a:p>
                    <a:p>
                      <a:pPr marL="871229" lvl="1" indent="-373384">
                        <a:buFont typeface="+mj-lt"/>
                        <a:buAutoNum type="arabicParenR"/>
                      </a:pPr>
                      <a:r>
                        <a:rPr lang="ko-KR" altLang="en-US" sz="1600" dirty="0" smtClean="0">
                          <a:latin typeface="+mn-ea"/>
                          <a:ea typeface="+mn-ea"/>
                        </a:rPr>
                        <a:t>그리고 </a:t>
                      </a:r>
                      <a:r>
                        <a:rPr lang="en-US" altLang="ko-KR" sz="1600" dirty="0" smtClean="0">
                          <a:latin typeface="+mn-ea"/>
                          <a:ea typeface="+mn-ea"/>
                        </a:rPr>
                        <a:t>Distress button</a:t>
                      </a:r>
                      <a:r>
                        <a:rPr lang="ko-KR" altLang="en-US" sz="1600" dirty="0" smtClean="0">
                          <a:latin typeface="+mn-ea"/>
                          <a:ea typeface="+mn-ea"/>
                        </a:rPr>
                        <a:t>의 </a:t>
                      </a:r>
                      <a:r>
                        <a:rPr lang="en-US" altLang="ko-KR" sz="1600" dirty="0" smtClean="0">
                          <a:latin typeface="+mn-ea"/>
                          <a:ea typeface="+mn-ea"/>
                        </a:rPr>
                        <a:t>cover</a:t>
                      </a:r>
                      <a:r>
                        <a:rPr lang="ko-KR" altLang="en-US" sz="1600" dirty="0" smtClean="0">
                          <a:latin typeface="+mn-ea"/>
                          <a:ea typeface="+mn-ea"/>
                        </a:rPr>
                        <a:t>를 열고 </a:t>
                      </a:r>
                      <a:r>
                        <a:rPr lang="en-US" altLang="ko-KR" sz="1600" dirty="0" smtClean="0">
                          <a:latin typeface="+mn-ea"/>
                          <a:ea typeface="+mn-ea"/>
                        </a:rPr>
                        <a:t>countdown</a:t>
                      </a:r>
                      <a:r>
                        <a:rPr lang="ko-KR" altLang="en-US" sz="1600" dirty="0" smtClean="0">
                          <a:latin typeface="+mn-ea"/>
                          <a:ea typeface="+mn-ea"/>
                        </a:rPr>
                        <a:t>이 끝날 때까지 </a:t>
                      </a:r>
                      <a:r>
                        <a:rPr lang="en-US" altLang="ko-KR" sz="1600" dirty="0" smtClean="0">
                          <a:latin typeface="+mn-ea"/>
                          <a:ea typeface="+mn-ea"/>
                        </a:rPr>
                        <a:t>3</a:t>
                      </a:r>
                      <a:r>
                        <a:rPr lang="ko-KR" altLang="en-US" sz="1600" dirty="0" smtClean="0">
                          <a:latin typeface="+mn-ea"/>
                          <a:ea typeface="+mn-ea"/>
                        </a:rPr>
                        <a:t>초간 누른다</a:t>
                      </a:r>
                      <a:endParaRPr lang="en-US" altLang="ko-KR" sz="1600" dirty="0" smtClean="0">
                        <a:latin typeface="+mn-ea"/>
                        <a:ea typeface="+mn-ea"/>
                      </a:endParaRPr>
                    </a:p>
                    <a:p>
                      <a:pPr marL="871229" lvl="1" indent="-373384">
                        <a:buFont typeface="+mj-lt"/>
                        <a:buAutoNum type="arabicParenR"/>
                      </a:pPr>
                      <a:r>
                        <a:rPr lang="ko-KR" altLang="en-US" sz="1600" dirty="0" err="1" smtClean="0">
                          <a:latin typeface="+mn-ea"/>
                          <a:ea typeface="+mn-ea"/>
                        </a:rPr>
                        <a:t>그다음</a:t>
                      </a:r>
                      <a:r>
                        <a:rPr lang="ko-KR" altLang="en-US" sz="1600" dirty="0" smtClean="0">
                          <a:latin typeface="+mn-ea"/>
                          <a:ea typeface="+mn-ea"/>
                        </a:rPr>
                        <a:t> 절차는 상기와 같다</a:t>
                      </a: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4" name="그림 3"/>
          <p:cNvPicPr>
            <a:picLocks noChangeAspect="1"/>
          </p:cNvPicPr>
          <p:nvPr/>
        </p:nvPicPr>
        <p:blipFill>
          <a:blip r:embed="rId3"/>
          <a:stretch>
            <a:fillRect/>
          </a:stretch>
        </p:blipFill>
        <p:spPr>
          <a:xfrm>
            <a:off x="2870199" y="1723850"/>
            <a:ext cx="4564733" cy="2062908"/>
          </a:xfrm>
          <a:prstGeom prst="rect">
            <a:avLst/>
          </a:prstGeom>
        </p:spPr>
      </p:pic>
      <p:sp>
        <p:nvSpPr>
          <p:cNvPr id="5" name="직사각형 4"/>
          <p:cNvSpPr/>
          <p:nvPr/>
        </p:nvSpPr>
        <p:spPr>
          <a:xfrm>
            <a:off x="5130676" y="2556495"/>
            <a:ext cx="288032" cy="288032"/>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cxnSp>
        <p:nvCxnSpPr>
          <p:cNvPr id="12" name="직선 화살표 연결선 11"/>
          <p:cNvCxnSpPr/>
          <p:nvPr/>
        </p:nvCxnSpPr>
        <p:spPr>
          <a:xfrm>
            <a:off x="5490716" y="2700511"/>
            <a:ext cx="2520280" cy="432048"/>
          </a:xfrm>
          <a:prstGeom prst="straightConnector1">
            <a:avLst/>
          </a:prstGeom>
          <a:ln>
            <a:headEnd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8026182" y="2947893"/>
            <a:ext cx="979755" cy="338554"/>
          </a:xfrm>
          <a:prstGeom prst="rect">
            <a:avLst/>
          </a:prstGeom>
        </p:spPr>
        <p:txBody>
          <a:bodyPr wrap="none" rtlCol="0">
            <a:spAutoFit/>
          </a:bodyPr>
          <a:lstStyle/>
          <a:p>
            <a:r>
              <a:rPr lang="en-US" altLang="ko-KR" sz="1600" b="1" dirty="0" smtClean="0">
                <a:latin typeface="+mn-ea"/>
                <a:ea typeface="+mn-ea"/>
              </a:rPr>
              <a:t>[DIST-E]</a:t>
            </a:r>
            <a:endParaRPr lang="ko-KR" altLang="en-US" sz="1600" b="1" dirty="0">
              <a:latin typeface="+mn-ea"/>
              <a:ea typeface="+mn-ea"/>
            </a:endParaRPr>
          </a:p>
        </p:txBody>
      </p:sp>
      <p:sp>
        <p:nvSpPr>
          <p:cNvPr id="9" name="직사각형 8"/>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23</a:t>
            </a:fld>
            <a:endParaRPr lang="ko-KR" altLang="en-US"/>
          </a:p>
        </p:txBody>
      </p:sp>
    </p:spTree>
    <p:extLst>
      <p:ext uri="{BB962C8B-B14F-4D97-AF65-F5344CB8AC3E}">
        <p14:creationId xmlns:p14="http://schemas.microsoft.com/office/powerpoint/2010/main" val="1030155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2403467909"/>
              </p:ext>
            </p:extLst>
          </p:nvPr>
        </p:nvGraphicFramePr>
        <p:xfrm>
          <a:off x="490909" y="821989"/>
          <a:ext cx="9516383" cy="6376964"/>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793508">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a:t>
                      </a:r>
                      <a:r>
                        <a:rPr lang="en-US" altLang="ko-KR" sz="2200" dirty="0">
                          <a:solidFill>
                            <a:schemeClr val="tx1"/>
                          </a:solidFill>
                          <a:latin typeface="+mn-ea"/>
                          <a:ea typeface="+mn-ea"/>
                        </a:rPr>
                        <a:t>VHF Radio Operation (</a:t>
                      </a:r>
                      <a:r>
                        <a:rPr lang="en-US" altLang="ko-KR" sz="2200" dirty="0" smtClean="0">
                          <a:solidFill>
                            <a:schemeClr val="tx1"/>
                          </a:solidFill>
                          <a:latin typeface="+mn-ea"/>
                          <a:ea typeface="+mn-ea"/>
                        </a:rPr>
                        <a:t>JRC/JHS-800S)</a:t>
                      </a:r>
                      <a:endParaRPr lang="ko-KR" altLang="en-US" sz="2200" dirty="0">
                        <a:solidFill>
                          <a:schemeClr val="tx1"/>
                        </a:solidFill>
                        <a:latin typeface="+mn-ea"/>
                        <a:ea typeface="+mn-ea"/>
                      </a:endParaRPr>
                    </a:p>
                    <a:p>
                      <a:pPr latinLnBrk="1"/>
                      <a:r>
                        <a:rPr lang="en-US" altLang="ko-KR" sz="2000" dirty="0">
                          <a:solidFill>
                            <a:schemeClr val="tx1"/>
                          </a:solidFill>
                          <a:latin typeface="+mn-ea"/>
                          <a:ea typeface="+mn-ea"/>
                        </a:rPr>
                        <a:t>Distress Call</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83456">
                <a:tc>
                  <a:txBody>
                    <a:bodyPr/>
                    <a:lstStyle/>
                    <a:p>
                      <a:pPr marL="342900" indent="-342900" latinLnBrk="1">
                        <a:buAutoNum type="arabicPeriod"/>
                      </a:pPr>
                      <a:endParaRPr lang="en-US" altLang="ko-KR" sz="1500" dirty="0" smtClean="0"/>
                    </a:p>
                    <a:p>
                      <a:pPr marL="342900" indent="-342900" latinLnBrk="1">
                        <a:buFont typeface="+mj-lt"/>
                        <a:buAutoNum type="arabicPeriod" startAt="3"/>
                      </a:pPr>
                      <a:r>
                        <a:rPr lang="ko-KR" altLang="en-US" sz="1600" dirty="0" smtClean="0">
                          <a:latin typeface="+mn-ea"/>
                          <a:ea typeface="+mn-ea"/>
                        </a:rPr>
                        <a:t>조난 호출 및 조난 통보 </a:t>
                      </a:r>
                      <a:r>
                        <a:rPr lang="en-US" altLang="ko-KR" sz="1600" dirty="0" smtClean="0">
                          <a:latin typeface="+mn-ea"/>
                          <a:ea typeface="+mn-ea"/>
                        </a:rPr>
                        <a:t>(Distress Call &amp; Message)</a:t>
                      </a:r>
                      <a:br>
                        <a:rPr lang="en-US" altLang="ko-KR" sz="1600" dirty="0" smtClean="0">
                          <a:latin typeface="+mn-ea"/>
                          <a:ea typeface="+mn-ea"/>
                        </a:rPr>
                      </a:br>
                      <a:r>
                        <a:rPr lang="en-US" altLang="ko-KR" sz="1600" dirty="0" smtClean="0">
                          <a:latin typeface="+mn-ea"/>
                          <a:ea typeface="+mn-ea"/>
                        </a:rPr>
                        <a:t>Ch. 16</a:t>
                      </a:r>
                      <a:r>
                        <a:rPr lang="ko-KR" altLang="en-US" sz="1600" dirty="0" smtClean="0">
                          <a:latin typeface="+mn-ea"/>
                          <a:ea typeface="+mn-ea"/>
                        </a:rPr>
                        <a:t>에서</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1) MAYDAY 3</a:t>
                      </a:r>
                      <a:r>
                        <a:rPr lang="ko-KR" altLang="en-US" sz="1600" dirty="0" smtClean="0">
                          <a:latin typeface="+mn-ea"/>
                          <a:ea typeface="+mn-ea"/>
                        </a:rPr>
                        <a:t>회</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2) This is (name of your ship) 3</a:t>
                      </a:r>
                      <a:r>
                        <a:rPr lang="ko-KR" altLang="en-US" sz="1600" dirty="0" smtClean="0">
                          <a:latin typeface="+mn-ea"/>
                          <a:ea typeface="+mn-ea"/>
                        </a:rPr>
                        <a:t>회</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3) </a:t>
                      </a:r>
                      <a:r>
                        <a:rPr lang="ko-KR" altLang="en-US" sz="1600" dirty="0" smtClean="0">
                          <a:latin typeface="+mn-ea"/>
                          <a:ea typeface="+mn-ea"/>
                        </a:rPr>
                        <a:t>선박의 </a:t>
                      </a:r>
                      <a:r>
                        <a:rPr lang="en-US" altLang="ko-KR" sz="1600" dirty="0" smtClean="0">
                          <a:latin typeface="+mn-ea"/>
                          <a:ea typeface="+mn-ea"/>
                        </a:rPr>
                        <a:t>MMSI No, Call sign, </a:t>
                      </a:r>
                      <a:r>
                        <a:rPr lang="ko-KR" altLang="en-US" sz="1600" dirty="0" smtClean="0">
                          <a:latin typeface="+mn-ea"/>
                          <a:ea typeface="+mn-ea"/>
                        </a:rPr>
                        <a:t>조난의 본질</a:t>
                      </a:r>
                      <a:r>
                        <a:rPr lang="en-US" altLang="ko-KR" sz="1600" dirty="0" smtClean="0">
                          <a:latin typeface="+mn-ea"/>
                          <a:ea typeface="+mn-ea"/>
                        </a:rPr>
                        <a:t>, </a:t>
                      </a:r>
                      <a:r>
                        <a:rPr lang="ko-KR" altLang="en-US" sz="1600" dirty="0" smtClean="0">
                          <a:latin typeface="+mn-ea"/>
                          <a:ea typeface="+mn-ea"/>
                        </a:rPr>
                        <a:t>위치</a:t>
                      </a:r>
                      <a:r>
                        <a:rPr lang="en-US" altLang="ko-KR" sz="1600" dirty="0" smtClean="0">
                          <a:latin typeface="+mn-ea"/>
                          <a:ea typeface="+mn-ea"/>
                        </a:rPr>
                        <a:t>, </a:t>
                      </a:r>
                      <a:r>
                        <a:rPr lang="ko-KR" altLang="en-US" sz="1600" dirty="0" smtClean="0">
                          <a:latin typeface="+mn-ea"/>
                          <a:ea typeface="+mn-ea"/>
                        </a:rPr>
                        <a:t>기타 구조에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ko-KR" altLang="en-US" sz="1600" dirty="0" smtClean="0">
                          <a:latin typeface="+mn-ea"/>
                          <a:ea typeface="+mn-ea"/>
                        </a:rPr>
                        <a:t>필요한 사항을 통보한다</a:t>
                      </a:r>
                      <a:endParaRPr lang="en-US" altLang="ko-KR" sz="1600" dirty="0" smtClean="0">
                        <a:latin typeface="+mn-ea"/>
                        <a:ea typeface="+mn-ea"/>
                      </a:endParaRPr>
                    </a:p>
                    <a:p>
                      <a:pPr marL="342900" indent="-342900" latinLnBrk="1">
                        <a:buAutoNum type="arabicPeriod" startAt="3"/>
                      </a:pPr>
                      <a:endParaRPr lang="en-US" altLang="ko-KR" sz="1600" dirty="0" smtClean="0">
                        <a:latin typeface="+mn-ea"/>
                        <a:ea typeface="+mn-ea"/>
                      </a:endParaRPr>
                    </a:p>
                    <a:p>
                      <a:pPr marL="342900" indent="-342900" latinLnBrk="1">
                        <a:buAutoNum type="arabicPeriod" startAt="3"/>
                      </a:pPr>
                      <a:endParaRPr lang="en-US" altLang="ko-KR" sz="1600" dirty="0" smtClean="0">
                        <a:latin typeface="+mn-ea"/>
                        <a:ea typeface="+mn-ea"/>
                      </a:endParaRPr>
                    </a:p>
                    <a:p>
                      <a:pPr marL="342900" indent="-342900" latinLnBrk="1">
                        <a:buAutoNum type="arabicPeriod" startAt="3"/>
                      </a:pPr>
                      <a:r>
                        <a:rPr lang="ko-KR" altLang="en-US" sz="1600" dirty="0" smtClean="0">
                          <a:latin typeface="+mn-ea"/>
                          <a:ea typeface="+mn-ea"/>
                        </a:rPr>
                        <a:t>조난 경보 송신 중 취소를 할 경우</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1) </a:t>
                      </a:r>
                      <a:r>
                        <a:rPr lang="ko-KR" altLang="en-US" sz="1600" dirty="0" smtClean="0">
                          <a:latin typeface="+mn-ea"/>
                          <a:ea typeface="+mn-ea"/>
                        </a:rPr>
                        <a:t>화면 </a:t>
                      </a:r>
                      <a:r>
                        <a:rPr lang="en-US" altLang="ko-KR" sz="1600" dirty="0" smtClean="0">
                          <a:latin typeface="+mn-ea"/>
                          <a:ea typeface="+mn-ea"/>
                        </a:rPr>
                        <a:t>1</a:t>
                      </a:r>
                      <a:r>
                        <a:rPr lang="ko-KR" altLang="en-US" sz="1600" dirty="0" smtClean="0">
                          <a:latin typeface="+mn-ea"/>
                          <a:ea typeface="+mn-ea"/>
                        </a:rPr>
                        <a:t>의</a:t>
                      </a:r>
                      <a:r>
                        <a:rPr lang="en-US" altLang="ko-KR" sz="1600" dirty="0" smtClean="0">
                          <a:latin typeface="+mn-ea"/>
                          <a:ea typeface="+mn-ea"/>
                        </a:rPr>
                        <a:t> [CANCEL] </a:t>
                      </a:r>
                      <a:r>
                        <a:rPr lang="en-US" altLang="ko-KR" sz="1600" dirty="0" smtClean="0">
                          <a:latin typeface="맑은 고딕" panose="020B0503020000020004" pitchFamily="50" charset="-127"/>
                          <a:ea typeface="맑은 고딕" panose="020B0503020000020004" pitchFamily="50" charset="-127"/>
                        </a:rPr>
                        <a:t>→ [YES]</a:t>
                      </a:r>
                      <a:r>
                        <a:rPr lang="en-US" altLang="ko-KR" sz="1600" dirty="0" smtClean="0">
                          <a:latin typeface="+mn-ea"/>
                          <a:ea typeface="+mn-ea"/>
                        </a:rPr>
                        <a:t> </a:t>
                      </a:r>
                      <a:r>
                        <a:rPr lang="ko-KR" altLang="en-US" sz="1600" dirty="0" smtClean="0">
                          <a:latin typeface="+mn-ea"/>
                          <a:ea typeface="+mn-ea"/>
                        </a:rPr>
                        <a:t>버튼을 누른 후 오른쪽 화면 </a:t>
                      </a:r>
                      <a:r>
                        <a:rPr lang="en-US" altLang="ko-KR" sz="1600" dirty="0" smtClean="0">
                          <a:latin typeface="+mn-ea"/>
                          <a:ea typeface="+mn-ea"/>
                        </a:rPr>
                        <a:t>2</a:t>
                      </a:r>
                      <a:r>
                        <a:rPr lang="ko-KR" altLang="en-US" sz="1600" dirty="0" smtClean="0">
                          <a:latin typeface="+mn-ea"/>
                          <a:ea typeface="+mn-ea"/>
                        </a:rPr>
                        <a:t>가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ko-KR" altLang="en-US" sz="1600" dirty="0" smtClean="0">
                          <a:latin typeface="+mn-ea"/>
                          <a:ea typeface="+mn-ea"/>
                        </a:rPr>
                        <a:t>나타나면 </a:t>
                      </a:r>
                      <a:r>
                        <a:rPr lang="en-US" altLang="ko-KR" sz="1600" dirty="0" smtClean="0">
                          <a:latin typeface="+mn-ea"/>
                          <a:ea typeface="+mn-ea"/>
                        </a:rPr>
                        <a:t>[OK]</a:t>
                      </a:r>
                      <a:r>
                        <a:rPr lang="ko-KR" altLang="en-US" sz="1600" dirty="0" smtClean="0">
                          <a:latin typeface="+mn-ea"/>
                          <a:ea typeface="+mn-ea"/>
                        </a:rPr>
                        <a:t>를 누른다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2) </a:t>
                      </a:r>
                      <a:r>
                        <a:rPr lang="ko-KR" altLang="en-US" sz="1600" dirty="0" smtClean="0">
                          <a:latin typeface="+mn-ea"/>
                          <a:ea typeface="+mn-ea"/>
                        </a:rPr>
                        <a:t>그러면 화면 </a:t>
                      </a:r>
                      <a:r>
                        <a:rPr lang="en-US" altLang="ko-KR" sz="1600" dirty="0" smtClean="0">
                          <a:latin typeface="+mn-ea"/>
                          <a:ea typeface="+mn-ea"/>
                        </a:rPr>
                        <a:t>3</a:t>
                      </a:r>
                      <a:r>
                        <a:rPr lang="ko-KR" altLang="en-US" sz="1600" dirty="0" smtClean="0">
                          <a:latin typeface="+mn-ea"/>
                          <a:ea typeface="+mn-ea"/>
                        </a:rPr>
                        <a:t>이 나타나는데 </a:t>
                      </a:r>
                      <a:r>
                        <a:rPr lang="ko-KR" altLang="en-US" sz="1600" dirty="0" err="1" smtClean="0">
                          <a:latin typeface="+mn-ea"/>
                          <a:ea typeface="+mn-ea"/>
                        </a:rPr>
                        <a:t>화면대로</a:t>
                      </a:r>
                      <a:r>
                        <a:rPr lang="ko-KR" altLang="en-US" sz="1600" dirty="0" smtClean="0">
                          <a:latin typeface="+mn-ea"/>
                          <a:ea typeface="+mn-ea"/>
                        </a:rPr>
                        <a:t> </a:t>
                      </a:r>
                      <a:r>
                        <a:rPr lang="en-US" altLang="ko-KR" sz="1600" dirty="0" smtClean="0">
                          <a:latin typeface="+mn-ea"/>
                          <a:ea typeface="+mn-ea"/>
                        </a:rPr>
                        <a:t>Handset</a:t>
                      </a:r>
                      <a:r>
                        <a:rPr lang="ko-KR" altLang="en-US" sz="1600" dirty="0" smtClean="0">
                          <a:latin typeface="+mn-ea"/>
                          <a:ea typeface="+mn-ea"/>
                        </a:rPr>
                        <a:t>을 들고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ko-KR" altLang="en-US" sz="1600" dirty="0" smtClean="0">
                          <a:latin typeface="+mn-ea"/>
                          <a:ea typeface="+mn-ea"/>
                        </a:rPr>
                        <a:t>취소 방송을 한다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3) </a:t>
                      </a:r>
                      <a:r>
                        <a:rPr lang="ko-KR" altLang="en-US" sz="1600" dirty="0" err="1" smtClean="0">
                          <a:latin typeface="+mn-ea"/>
                          <a:ea typeface="+mn-ea"/>
                        </a:rPr>
                        <a:t>그다음</a:t>
                      </a:r>
                      <a:r>
                        <a:rPr lang="ko-KR" altLang="en-US" sz="1600" dirty="0" smtClean="0">
                          <a:latin typeface="+mn-ea"/>
                          <a:ea typeface="+mn-ea"/>
                        </a:rPr>
                        <a:t> </a:t>
                      </a:r>
                      <a:r>
                        <a:rPr lang="en-US" altLang="ko-KR" sz="1600" dirty="0" smtClean="0">
                          <a:latin typeface="+mn-ea"/>
                          <a:ea typeface="+mn-ea"/>
                        </a:rPr>
                        <a:t>[END] </a:t>
                      </a:r>
                      <a:r>
                        <a:rPr lang="ko-KR" altLang="en-US" sz="1600" dirty="0" smtClean="0">
                          <a:latin typeface="+mn-ea"/>
                          <a:ea typeface="+mn-ea"/>
                        </a:rPr>
                        <a:t>버튼을 눌러 종료한다</a:t>
                      </a:r>
                      <a:endParaRPr lang="en-US" altLang="ko-KR" sz="14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24</a:t>
            </a:fld>
            <a:endParaRPr lang="ko-KR" altLang="en-US" dirty="0"/>
          </a:p>
        </p:txBody>
      </p:sp>
      <p:pic>
        <p:nvPicPr>
          <p:cNvPr id="2" name="그림 1"/>
          <p:cNvPicPr>
            <a:picLocks noChangeAspect="1"/>
          </p:cNvPicPr>
          <p:nvPr/>
        </p:nvPicPr>
        <p:blipFill>
          <a:blip r:embed="rId3"/>
          <a:stretch>
            <a:fillRect/>
          </a:stretch>
        </p:blipFill>
        <p:spPr>
          <a:xfrm>
            <a:off x="7437845" y="3427396"/>
            <a:ext cx="2448272" cy="1548606"/>
          </a:xfrm>
          <a:prstGeom prst="rect">
            <a:avLst/>
          </a:prstGeom>
        </p:spPr>
      </p:pic>
      <p:pic>
        <p:nvPicPr>
          <p:cNvPr id="3" name="그림 2"/>
          <p:cNvPicPr>
            <a:picLocks noChangeAspect="1"/>
          </p:cNvPicPr>
          <p:nvPr/>
        </p:nvPicPr>
        <p:blipFill>
          <a:blip r:embed="rId4"/>
          <a:stretch>
            <a:fillRect/>
          </a:stretch>
        </p:blipFill>
        <p:spPr>
          <a:xfrm>
            <a:off x="7474270" y="5270839"/>
            <a:ext cx="2411847" cy="1608210"/>
          </a:xfrm>
          <a:prstGeom prst="rect">
            <a:avLst/>
          </a:prstGeom>
        </p:spPr>
      </p:pic>
      <p:pic>
        <p:nvPicPr>
          <p:cNvPr id="6" name="그림 5"/>
          <p:cNvPicPr>
            <a:picLocks noChangeAspect="1"/>
          </p:cNvPicPr>
          <p:nvPr/>
        </p:nvPicPr>
        <p:blipFill>
          <a:blip r:embed="rId5"/>
          <a:stretch>
            <a:fillRect/>
          </a:stretch>
        </p:blipFill>
        <p:spPr>
          <a:xfrm>
            <a:off x="7424997" y="1631371"/>
            <a:ext cx="2448271" cy="1501188"/>
          </a:xfrm>
          <a:prstGeom prst="rect">
            <a:avLst/>
          </a:prstGeom>
        </p:spPr>
      </p:pic>
      <p:sp>
        <p:nvSpPr>
          <p:cNvPr id="7" name="직사각형 6"/>
          <p:cNvSpPr/>
          <p:nvPr/>
        </p:nvSpPr>
        <p:spPr>
          <a:xfrm>
            <a:off x="9091116" y="2700511"/>
            <a:ext cx="432048" cy="432048"/>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sp>
        <p:nvSpPr>
          <p:cNvPr id="14" name="직사각형 13"/>
          <p:cNvSpPr/>
          <p:nvPr/>
        </p:nvSpPr>
        <p:spPr>
          <a:xfrm>
            <a:off x="9103964" y="4491712"/>
            <a:ext cx="576064" cy="432048"/>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sp>
        <p:nvSpPr>
          <p:cNvPr id="16" name="직사각형 15"/>
          <p:cNvSpPr/>
          <p:nvPr/>
        </p:nvSpPr>
        <p:spPr>
          <a:xfrm>
            <a:off x="9103964" y="6447001"/>
            <a:ext cx="432048" cy="432048"/>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sp>
        <p:nvSpPr>
          <p:cNvPr id="9" name="TextBox 8"/>
          <p:cNvSpPr txBox="1"/>
          <p:nvPr/>
        </p:nvSpPr>
        <p:spPr>
          <a:xfrm>
            <a:off x="8398322" y="3132559"/>
            <a:ext cx="705642" cy="307777"/>
          </a:xfrm>
          <a:prstGeom prst="rect">
            <a:avLst/>
          </a:prstGeom>
        </p:spPr>
        <p:txBody>
          <a:bodyPr wrap="none" rtlCol="0">
            <a:spAutoFit/>
          </a:bodyPr>
          <a:lstStyle/>
          <a:p>
            <a:r>
              <a:rPr lang="ko-KR" altLang="en-US" sz="1400" dirty="0" smtClean="0">
                <a:latin typeface="+mn-ea"/>
                <a:ea typeface="+mn-ea"/>
              </a:rPr>
              <a:t>화면 </a:t>
            </a:r>
            <a:r>
              <a:rPr lang="en-US" altLang="ko-KR" sz="1400" dirty="0" smtClean="0">
                <a:latin typeface="+mn-ea"/>
                <a:ea typeface="+mn-ea"/>
              </a:rPr>
              <a:t>1</a:t>
            </a:r>
            <a:endParaRPr lang="ko-KR" altLang="en-US" sz="1400" dirty="0">
              <a:latin typeface="+mn-ea"/>
              <a:ea typeface="+mn-ea"/>
            </a:endParaRPr>
          </a:p>
        </p:txBody>
      </p:sp>
      <p:sp>
        <p:nvSpPr>
          <p:cNvPr id="17" name="TextBox 16"/>
          <p:cNvSpPr txBox="1"/>
          <p:nvPr/>
        </p:nvSpPr>
        <p:spPr>
          <a:xfrm>
            <a:off x="8383693" y="4952610"/>
            <a:ext cx="705642" cy="307777"/>
          </a:xfrm>
          <a:prstGeom prst="rect">
            <a:avLst/>
          </a:prstGeom>
        </p:spPr>
        <p:txBody>
          <a:bodyPr wrap="none" rtlCol="0">
            <a:spAutoFit/>
          </a:bodyPr>
          <a:lstStyle/>
          <a:p>
            <a:r>
              <a:rPr lang="ko-KR" altLang="en-US" sz="1400" dirty="0" smtClean="0">
                <a:latin typeface="+mn-ea"/>
                <a:ea typeface="+mn-ea"/>
              </a:rPr>
              <a:t>화면 </a:t>
            </a:r>
            <a:r>
              <a:rPr lang="en-US" altLang="ko-KR" sz="1400" dirty="0" smtClean="0">
                <a:latin typeface="+mn-ea"/>
                <a:ea typeface="+mn-ea"/>
              </a:rPr>
              <a:t>2</a:t>
            </a:r>
            <a:endParaRPr lang="ko-KR" altLang="en-US" sz="1400" dirty="0">
              <a:latin typeface="+mn-ea"/>
              <a:ea typeface="+mn-ea"/>
            </a:endParaRPr>
          </a:p>
        </p:txBody>
      </p:sp>
      <p:sp>
        <p:nvSpPr>
          <p:cNvPr id="18" name="TextBox 17"/>
          <p:cNvSpPr txBox="1"/>
          <p:nvPr/>
        </p:nvSpPr>
        <p:spPr>
          <a:xfrm>
            <a:off x="8415094" y="6917297"/>
            <a:ext cx="705642" cy="307777"/>
          </a:xfrm>
          <a:prstGeom prst="rect">
            <a:avLst/>
          </a:prstGeom>
        </p:spPr>
        <p:txBody>
          <a:bodyPr wrap="none" rtlCol="0">
            <a:spAutoFit/>
          </a:bodyPr>
          <a:lstStyle/>
          <a:p>
            <a:r>
              <a:rPr lang="ko-KR" altLang="en-US" sz="1400" dirty="0" smtClean="0">
                <a:latin typeface="+mn-ea"/>
                <a:ea typeface="+mn-ea"/>
              </a:rPr>
              <a:t>화면 </a:t>
            </a:r>
            <a:r>
              <a:rPr lang="en-US" altLang="ko-KR" sz="1400" dirty="0" smtClean="0">
                <a:latin typeface="+mn-ea"/>
                <a:ea typeface="+mn-ea"/>
              </a:rPr>
              <a:t>3</a:t>
            </a:r>
            <a:endParaRPr lang="ko-KR" altLang="en-US" sz="1400" dirty="0">
              <a:latin typeface="+mn-ea"/>
              <a:ea typeface="+mn-ea"/>
            </a:endParaRPr>
          </a:p>
        </p:txBody>
      </p:sp>
      <p:sp>
        <p:nvSpPr>
          <p:cNvPr id="15" name="직사각형 14"/>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2483389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2759900217"/>
              </p:ext>
            </p:extLst>
          </p:nvPr>
        </p:nvGraphicFramePr>
        <p:xfrm>
          <a:off x="490909" y="821989"/>
          <a:ext cx="9516383" cy="6408536"/>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760350">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a:t>
                      </a:r>
                      <a:r>
                        <a:rPr lang="en-US" altLang="ko-KR" sz="2200" dirty="0">
                          <a:solidFill>
                            <a:schemeClr val="tx1"/>
                          </a:solidFill>
                          <a:latin typeface="+mn-ea"/>
                          <a:ea typeface="+mn-ea"/>
                        </a:rPr>
                        <a:t>VHF Radio Operation (</a:t>
                      </a:r>
                      <a:r>
                        <a:rPr lang="en-US" altLang="ko-KR" sz="2200" dirty="0" smtClean="0">
                          <a:solidFill>
                            <a:schemeClr val="tx1"/>
                          </a:solidFill>
                          <a:latin typeface="+mn-ea"/>
                          <a:ea typeface="+mn-ea"/>
                        </a:rPr>
                        <a:t>JRC/JHS-800S)</a:t>
                      </a:r>
                      <a:endParaRPr lang="ko-KR" altLang="en-US" sz="2200" dirty="0">
                        <a:solidFill>
                          <a:schemeClr val="tx1"/>
                        </a:solidFill>
                        <a:latin typeface="+mn-ea"/>
                        <a:ea typeface="+mn-ea"/>
                      </a:endParaRPr>
                    </a:p>
                    <a:p>
                      <a:pPr latinLnBrk="1"/>
                      <a:r>
                        <a:rPr lang="en-US" altLang="ko-KR" sz="2000" dirty="0" smtClean="0">
                          <a:solidFill>
                            <a:schemeClr val="tx1"/>
                          </a:solidFill>
                          <a:latin typeface="+mn-ea"/>
                          <a:ea typeface="+mn-ea"/>
                        </a:rPr>
                        <a:t>Individual Call / Test Call</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16614">
                <a:tc>
                  <a:txBody>
                    <a:bodyPr/>
                    <a:lstStyle/>
                    <a:p>
                      <a:pPr marL="0" indent="0" latinLnBrk="1">
                        <a:buNone/>
                      </a:pPr>
                      <a:r>
                        <a:rPr lang="en-US" altLang="ko-KR" sz="2000" b="1" dirty="0" smtClean="0">
                          <a:solidFill>
                            <a:srgbClr val="0000C4"/>
                          </a:solidFill>
                          <a:latin typeface="+mn-ea"/>
                          <a:ea typeface="+mn-ea"/>
                        </a:rPr>
                        <a:t>Individual Call</a:t>
                      </a:r>
                    </a:p>
                    <a:p>
                      <a:pPr marL="342900" indent="-342900" latinLnBrk="1">
                        <a:buAutoNum type="arabicPeriod"/>
                      </a:pPr>
                      <a:r>
                        <a:rPr lang="en-US" altLang="ko-KR" sz="1600" dirty="0" smtClean="0">
                          <a:latin typeface="+mn-ea"/>
                          <a:ea typeface="+mn-ea"/>
                        </a:rPr>
                        <a:t>[CALL] </a:t>
                      </a:r>
                      <a:r>
                        <a:rPr lang="ko-KR" altLang="en-US" sz="1600" dirty="0" smtClean="0">
                          <a:latin typeface="+mn-ea"/>
                          <a:ea typeface="+mn-ea"/>
                        </a:rPr>
                        <a:t>버튼을 누른다</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기 등록한 </a:t>
                      </a:r>
                      <a:r>
                        <a:rPr lang="en-US" altLang="ko-KR" sz="1600" dirty="0" smtClean="0">
                          <a:latin typeface="+mn-ea"/>
                          <a:ea typeface="+mn-ea"/>
                        </a:rPr>
                        <a:t>Radio station</a:t>
                      </a:r>
                      <a:r>
                        <a:rPr lang="ko-KR" altLang="en-US" sz="1600" dirty="0" smtClean="0">
                          <a:latin typeface="+mn-ea"/>
                          <a:ea typeface="+mn-ea"/>
                        </a:rPr>
                        <a:t>이 있으면 선택을 하고 등록이 되지 않았으면 </a:t>
                      </a:r>
                      <a:r>
                        <a:rPr lang="en-US" altLang="ko-KR" sz="1600" dirty="0" smtClean="0">
                          <a:latin typeface="+mn-ea"/>
                          <a:ea typeface="+mn-ea"/>
                        </a:rPr>
                        <a:t>[</a:t>
                      </a:r>
                      <a:r>
                        <a:rPr lang="en-US" altLang="ko-KR" sz="1600" dirty="0" smtClean="0">
                          <a:latin typeface="맑은 고딕" panose="020B0503020000020004" pitchFamily="50" charset="-127"/>
                          <a:ea typeface="맑은 고딕" panose="020B0503020000020004" pitchFamily="50" charset="-127"/>
                        </a:rPr>
                        <a:t>←]</a:t>
                      </a:r>
                      <a:r>
                        <a:rPr lang="ko-KR" altLang="en-US" sz="1600" dirty="0" smtClean="0">
                          <a:latin typeface="맑은 고딕" panose="020B0503020000020004" pitchFamily="50" charset="-127"/>
                          <a:ea typeface="맑은 고딕" panose="020B0503020000020004" pitchFamily="50" charset="-127"/>
                        </a:rPr>
                        <a:t>을 눌러 해당</a:t>
                      </a:r>
                      <a:r>
                        <a:rPr lang="en-US" altLang="ko-KR" sz="1600" dirty="0" smtClean="0">
                          <a:latin typeface="맑은 고딕" panose="020B0503020000020004" pitchFamily="50" charset="-127"/>
                          <a:ea typeface="맑은 고딕" panose="020B0503020000020004" pitchFamily="50" charset="-127"/>
                        </a:rPr>
                        <a:t> </a:t>
                      </a:r>
                      <a:r>
                        <a:rPr lang="ko-KR" altLang="en-US" sz="1600" dirty="0" smtClean="0">
                          <a:latin typeface="맑은 고딕" panose="020B0503020000020004" pitchFamily="50" charset="-127"/>
                          <a:ea typeface="맑은 고딕" panose="020B0503020000020004" pitchFamily="50" charset="-127"/>
                        </a:rPr>
                        <a:t>국의 </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en-US" altLang="ko-KR" sz="1600" dirty="0" smtClean="0">
                          <a:latin typeface="맑은 고딕" panose="020B0503020000020004" pitchFamily="50" charset="-127"/>
                          <a:ea typeface="맑은 고딕" panose="020B0503020000020004" pitchFamily="50" charset="-127"/>
                        </a:rPr>
                        <a:t>MMSI</a:t>
                      </a:r>
                      <a:r>
                        <a:rPr lang="ko-KR" altLang="en-US" sz="1600" dirty="0" smtClean="0">
                          <a:latin typeface="맑은 고딕" panose="020B0503020000020004" pitchFamily="50" charset="-127"/>
                          <a:ea typeface="맑은 고딕" panose="020B0503020000020004" pitchFamily="50" charset="-127"/>
                        </a:rPr>
                        <a:t>를 입력한다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Font typeface="+mj-lt"/>
                        <a:buAutoNum type="arabicPeriod"/>
                      </a:pPr>
                      <a:r>
                        <a:rPr lang="en-US" altLang="ko-KR" sz="1600" dirty="0" smtClean="0">
                          <a:latin typeface="맑은 고딕" panose="020B0503020000020004" pitchFamily="50" charset="-127"/>
                          <a:ea typeface="맑은 고딕" panose="020B0503020000020004" pitchFamily="50" charset="-127"/>
                        </a:rPr>
                        <a:t>MMSI </a:t>
                      </a:r>
                      <a:r>
                        <a:rPr lang="ko-KR" altLang="en-US" sz="1600" dirty="0" smtClean="0">
                          <a:latin typeface="맑은 고딕" panose="020B0503020000020004" pitchFamily="50" charset="-127"/>
                          <a:ea typeface="맑은 고딕" panose="020B0503020000020004" pitchFamily="50" charset="-127"/>
                        </a:rPr>
                        <a:t>및 교신 채널을 입력 후 전송하기 위하여 </a:t>
                      </a:r>
                      <a:r>
                        <a:rPr lang="en-US" altLang="ko-KR" sz="1600" dirty="0" smtClean="0">
                          <a:latin typeface="맑은 고딕" panose="020B0503020000020004" pitchFamily="50" charset="-127"/>
                          <a:ea typeface="맑은 고딕" panose="020B0503020000020004" pitchFamily="50" charset="-127"/>
                        </a:rPr>
                        <a:t>[CALL] </a:t>
                      </a:r>
                      <a:r>
                        <a:rPr lang="ko-KR" altLang="en-US" sz="1600" dirty="0" smtClean="0">
                          <a:latin typeface="맑은 고딕" panose="020B0503020000020004" pitchFamily="50" charset="-127"/>
                          <a:ea typeface="맑은 고딕" panose="020B0503020000020004" pitchFamily="50" charset="-127"/>
                        </a:rPr>
                        <a:t>버튼을 누른다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Font typeface="+mj-lt"/>
                        <a:buAutoNum type="arabicPeriod"/>
                      </a:pPr>
                      <a:r>
                        <a:rPr lang="en-US" altLang="ko-KR" sz="1600" dirty="0" smtClean="0">
                          <a:latin typeface="맑은 고딕" panose="020B0503020000020004" pitchFamily="50" charset="-127"/>
                          <a:ea typeface="맑은 고딕" panose="020B0503020000020004" pitchFamily="50" charset="-127"/>
                        </a:rPr>
                        <a:t>DSC </a:t>
                      </a:r>
                      <a:r>
                        <a:rPr lang="ko-KR" altLang="en-US" sz="1600" dirty="0" smtClean="0">
                          <a:latin typeface="맑은 고딕" panose="020B0503020000020004" pitchFamily="50" charset="-127"/>
                          <a:ea typeface="맑은 고딕" panose="020B0503020000020004" pitchFamily="50" charset="-127"/>
                        </a:rPr>
                        <a:t>전송이 시작되고 </a:t>
                      </a:r>
                      <a:r>
                        <a:rPr lang="ko-KR" altLang="en-US" sz="1600" dirty="0" err="1" smtClean="0">
                          <a:latin typeface="맑은 고딕" panose="020B0503020000020004" pitchFamily="50" charset="-127"/>
                          <a:ea typeface="맑은 고딕" panose="020B0503020000020004" pitchFamily="50" charset="-127"/>
                        </a:rPr>
                        <a:t>수신증이</a:t>
                      </a:r>
                      <a:r>
                        <a:rPr lang="ko-KR" altLang="en-US" sz="1600" dirty="0" smtClean="0">
                          <a:latin typeface="맑은 고딕" panose="020B0503020000020004" pitchFamily="50" charset="-127"/>
                          <a:ea typeface="맑은 고딕" panose="020B0503020000020004" pitchFamily="50" charset="-127"/>
                        </a:rPr>
                        <a:t> 수신되면 </a:t>
                      </a:r>
                      <a:r>
                        <a:rPr lang="en-US" altLang="ko-KR" sz="1600" dirty="0" smtClean="0">
                          <a:latin typeface="맑은 고딕" panose="020B0503020000020004" pitchFamily="50" charset="-127"/>
                          <a:ea typeface="맑은 고딕" panose="020B0503020000020004" pitchFamily="50" charset="-127"/>
                        </a:rPr>
                        <a:t>RX DSC </a:t>
                      </a:r>
                      <a:r>
                        <a:rPr lang="ko-KR" altLang="en-US" sz="1600" dirty="0" smtClean="0">
                          <a:latin typeface="맑은 고딕" panose="020B0503020000020004" pitchFamily="50" charset="-127"/>
                          <a:ea typeface="맑은 고딕" panose="020B0503020000020004" pitchFamily="50" charset="-127"/>
                        </a:rPr>
                        <a:t>마크가 깜박이고 </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en-US" altLang="ko-KR" sz="1600" dirty="0" smtClean="0">
                          <a:latin typeface="맑은 고딕" panose="020B0503020000020004" pitchFamily="50" charset="-127"/>
                          <a:ea typeface="맑은 고딕" panose="020B0503020000020004" pitchFamily="50" charset="-127"/>
                        </a:rPr>
                        <a:t>Alarm</a:t>
                      </a:r>
                      <a:r>
                        <a:rPr lang="ko-KR" altLang="en-US" sz="1600" dirty="0" smtClean="0">
                          <a:latin typeface="맑은 고딕" panose="020B0503020000020004" pitchFamily="50" charset="-127"/>
                          <a:ea typeface="맑은 고딕" panose="020B0503020000020004" pitchFamily="50" charset="-127"/>
                        </a:rPr>
                        <a:t>이 울릴</a:t>
                      </a:r>
                      <a:r>
                        <a:rPr lang="en-US" altLang="ko-KR" sz="1600" dirty="0" smtClean="0">
                          <a:latin typeface="맑은 고딕" panose="020B0503020000020004" pitchFamily="50" charset="-127"/>
                          <a:ea typeface="맑은 고딕" panose="020B0503020000020004" pitchFamily="50" charset="-127"/>
                        </a:rPr>
                        <a:t> </a:t>
                      </a:r>
                      <a:r>
                        <a:rPr lang="ko-KR" altLang="en-US" sz="1600" dirty="0" smtClean="0">
                          <a:latin typeface="맑은 고딕" panose="020B0503020000020004" pitchFamily="50" charset="-127"/>
                          <a:ea typeface="맑은 고딕" panose="020B0503020000020004" pitchFamily="50" charset="-127"/>
                        </a:rPr>
                        <a:t>때 </a:t>
                      </a:r>
                      <a:r>
                        <a:rPr lang="en-US" altLang="ko-KR" sz="1600" dirty="0" smtClean="0">
                          <a:latin typeface="맑은 고딕" panose="020B0503020000020004" pitchFamily="50" charset="-127"/>
                          <a:ea typeface="맑은 고딕" panose="020B0503020000020004" pitchFamily="50" charset="-127"/>
                        </a:rPr>
                        <a:t>[STOP] </a:t>
                      </a:r>
                      <a:r>
                        <a:rPr lang="ko-KR" altLang="en-US" sz="1600" dirty="0" smtClean="0">
                          <a:latin typeface="맑은 고딕" panose="020B0503020000020004" pitchFamily="50" charset="-127"/>
                          <a:ea typeface="맑은 고딕" panose="020B0503020000020004" pitchFamily="50" charset="-127"/>
                        </a:rPr>
                        <a:t>버튼을 누른다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Font typeface="+mj-lt"/>
                        <a:buAutoNum type="arabicPeriod"/>
                      </a:pPr>
                      <a:r>
                        <a:rPr lang="ko-KR" altLang="en-US" sz="1600" dirty="0" smtClean="0">
                          <a:latin typeface="맑은 고딕" panose="020B0503020000020004" pitchFamily="50" charset="-127"/>
                          <a:ea typeface="맑은 고딕" panose="020B0503020000020004" pitchFamily="50" charset="-127"/>
                        </a:rPr>
                        <a:t>그러면 자동으로 </a:t>
                      </a:r>
                      <a:r>
                        <a:rPr lang="en-US" altLang="ko-KR" sz="1600" dirty="0" smtClean="0">
                          <a:latin typeface="맑은 고딕" panose="020B0503020000020004" pitchFamily="50" charset="-127"/>
                          <a:ea typeface="맑은 고딕" panose="020B0503020000020004" pitchFamily="50" charset="-127"/>
                        </a:rPr>
                        <a:t>Working Channel</a:t>
                      </a:r>
                      <a:r>
                        <a:rPr lang="ko-KR" altLang="en-US" sz="1600" dirty="0" smtClean="0">
                          <a:latin typeface="맑은 고딕" panose="020B0503020000020004" pitchFamily="50" charset="-127"/>
                          <a:ea typeface="맑은 고딕" panose="020B0503020000020004" pitchFamily="50" charset="-127"/>
                        </a:rPr>
                        <a:t>로 변환된 후 교신을 하면 된다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Font typeface="+mj-lt"/>
                        <a:buAutoNum type="arabicPeriod"/>
                      </a:pPr>
                      <a:endParaRPr lang="en-US" altLang="ko-KR" sz="1600" dirty="0" smtClean="0">
                        <a:latin typeface="맑은 고딕" panose="020B0503020000020004" pitchFamily="50" charset="-127"/>
                        <a:ea typeface="맑은 고딕" panose="020B0503020000020004" pitchFamily="50" charset="-127"/>
                      </a:endParaRPr>
                    </a:p>
                    <a:p>
                      <a:pPr marL="0" indent="0" latinLnBrk="1">
                        <a:buNone/>
                      </a:pPr>
                      <a:r>
                        <a:rPr lang="en-US" altLang="ko-KR" sz="2000" b="1" dirty="0" smtClean="0">
                          <a:solidFill>
                            <a:srgbClr val="0000C4"/>
                          </a:solidFill>
                          <a:latin typeface="+mn-ea"/>
                          <a:ea typeface="+mn-ea"/>
                        </a:rPr>
                        <a:t>Test Call</a:t>
                      </a:r>
                    </a:p>
                    <a:p>
                      <a:pPr marL="342900" indent="-342900" latinLnBrk="1">
                        <a:buAutoNum type="arabicPeriod"/>
                      </a:pPr>
                      <a:r>
                        <a:rPr lang="en-US" altLang="ko-KR" sz="1600" dirty="0" smtClean="0">
                          <a:latin typeface="+mn-ea"/>
                          <a:ea typeface="+mn-ea"/>
                        </a:rPr>
                        <a:t>[CALL] </a:t>
                      </a:r>
                      <a:r>
                        <a:rPr lang="en-US" altLang="ko-KR" sz="1600" dirty="0" smtClean="0">
                          <a:latin typeface="맑은 고딕" panose="020B0503020000020004" pitchFamily="50" charset="-127"/>
                          <a:ea typeface="맑은 고딕" panose="020B0503020000020004" pitchFamily="50" charset="-127"/>
                        </a:rPr>
                        <a:t>→ [EDIT] → [CALL TYPE]</a:t>
                      </a:r>
                      <a:r>
                        <a:rPr lang="ko-KR" altLang="en-US" sz="1600" dirty="0" smtClean="0">
                          <a:latin typeface="맑은 고딕" panose="020B0503020000020004" pitchFamily="50" charset="-127"/>
                          <a:ea typeface="맑은 고딕" panose="020B0503020000020004" pitchFamily="50" charset="-127"/>
                        </a:rPr>
                        <a:t>을 터치한 후 </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en-US" altLang="ko-KR" sz="1600" dirty="0" smtClean="0">
                          <a:latin typeface="맑은 고딕" panose="020B0503020000020004" pitchFamily="50" charset="-127"/>
                          <a:ea typeface="맑은 고딕" panose="020B0503020000020004" pitchFamily="50" charset="-127"/>
                        </a:rPr>
                        <a:t>SAF/INDV/TEST</a:t>
                      </a:r>
                      <a:r>
                        <a:rPr lang="ko-KR" altLang="en-US" sz="1600" dirty="0" smtClean="0">
                          <a:latin typeface="맑은 고딕" panose="020B0503020000020004" pitchFamily="50" charset="-127"/>
                          <a:ea typeface="맑은 고딕" panose="020B0503020000020004" pitchFamily="50" charset="-127"/>
                        </a:rPr>
                        <a:t>를 선택한다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Font typeface="+mj-lt"/>
                        <a:buAutoNum type="arabicPeriod"/>
                      </a:pPr>
                      <a:r>
                        <a:rPr lang="ko-KR" altLang="en-US" sz="1600" dirty="0" smtClean="0">
                          <a:latin typeface="맑은 고딕" panose="020B0503020000020004" pitchFamily="50" charset="-127"/>
                          <a:ea typeface="+mn-ea"/>
                        </a:rPr>
                        <a:t>상대국의 </a:t>
                      </a:r>
                      <a:r>
                        <a:rPr lang="en-US" altLang="ko-KR" sz="1600" dirty="0" smtClean="0">
                          <a:latin typeface="맑은 고딕" panose="020B0503020000020004" pitchFamily="50" charset="-127"/>
                          <a:ea typeface="+mn-ea"/>
                        </a:rPr>
                        <a:t>MMSI </a:t>
                      </a:r>
                      <a:r>
                        <a:rPr lang="ko-KR" altLang="en-US" sz="1600" dirty="0" smtClean="0">
                          <a:latin typeface="맑은 고딕" panose="020B0503020000020004" pitchFamily="50" charset="-127"/>
                          <a:ea typeface="+mn-ea"/>
                        </a:rPr>
                        <a:t>및 교신 채널을 입력 후 전송하기 위하여 </a:t>
                      </a:r>
                      <a:r>
                        <a:rPr lang="en-US" altLang="ko-KR" sz="1600" dirty="0" smtClean="0">
                          <a:latin typeface="맑은 고딕" panose="020B0503020000020004" pitchFamily="50" charset="-127"/>
                          <a:ea typeface="+mn-ea"/>
                        </a:rPr>
                        <a:t/>
                      </a:r>
                      <a:br>
                        <a:rPr lang="en-US" altLang="ko-KR" sz="1600" dirty="0" smtClean="0">
                          <a:latin typeface="맑은 고딕" panose="020B0503020000020004" pitchFamily="50" charset="-127"/>
                          <a:ea typeface="+mn-ea"/>
                        </a:rPr>
                      </a:br>
                      <a:r>
                        <a:rPr lang="en-US" altLang="ko-KR" sz="1600" dirty="0" smtClean="0">
                          <a:latin typeface="맑은 고딕" panose="020B0503020000020004" pitchFamily="50" charset="-127"/>
                          <a:ea typeface="+mn-ea"/>
                        </a:rPr>
                        <a:t>[CALL] </a:t>
                      </a:r>
                      <a:r>
                        <a:rPr lang="ko-KR" altLang="en-US" sz="1600" dirty="0" smtClean="0">
                          <a:latin typeface="맑은 고딕" panose="020B0503020000020004" pitchFamily="50" charset="-127"/>
                          <a:ea typeface="+mn-ea"/>
                        </a:rPr>
                        <a:t>버튼을 누른다</a:t>
                      </a:r>
                      <a:endParaRPr lang="en-US" altLang="ko-KR" sz="1600" dirty="0" smtClean="0">
                        <a:latin typeface="맑은 고딕" panose="020B0503020000020004" pitchFamily="50" charset="-127"/>
                        <a:ea typeface="+mn-ea"/>
                      </a:endParaRPr>
                    </a:p>
                    <a:p>
                      <a:pPr marL="342900" indent="-342900" latinLnBrk="1">
                        <a:buFont typeface="+mj-lt"/>
                        <a:buAutoNum type="arabicPeriod"/>
                      </a:pPr>
                      <a:r>
                        <a:rPr lang="en-US" altLang="ko-KR" sz="1600" dirty="0" smtClean="0">
                          <a:latin typeface="맑은 고딕" panose="020B0503020000020004" pitchFamily="50" charset="-127"/>
                          <a:ea typeface="+mn-ea"/>
                        </a:rPr>
                        <a:t>DSC </a:t>
                      </a:r>
                      <a:r>
                        <a:rPr lang="ko-KR" altLang="en-US" sz="1600" dirty="0" smtClean="0">
                          <a:latin typeface="맑은 고딕" panose="020B0503020000020004" pitchFamily="50" charset="-127"/>
                          <a:ea typeface="+mn-ea"/>
                        </a:rPr>
                        <a:t>전송이 시작되고 </a:t>
                      </a:r>
                      <a:r>
                        <a:rPr lang="ko-KR" altLang="en-US" sz="1600" dirty="0" err="1" smtClean="0">
                          <a:latin typeface="맑은 고딕" panose="020B0503020000020004" pitchFamily="50" charset="-127"/>
                          <a:ea typeface="+mn-ea"/>
                        </a:rPr>
                        <a:t>수신증이</a:t>
                      </a:r>
                      <a:r>
                        <a:rPr lang="ko-KR" altLang="en-US" sz="1600" dirty="0" smtClean="0">
                          <a:latin typeface="맑은 고딕" panose="020B0503020000020004" pitchFamily="50" charset="-127"/>
                          <a:ea typeface="+mn-ea"/>
                        </a:rPr>
                        <a:t> 수신되면 </a:t>
                      </a:r>
                      <a:r>
                        <a:rPr lang="en-US" altLang="ko-KR" sz="1600" dirty="0" smtClean="0">
                          <a:latin typeface="맑은 고딕" panose="020B0503020000020004" pitchFamily="50" charset="-127"/>
                          <a:ea typeface="+mn-ea"/>
                        </a:rPr>
                        <a:t>RX DSC </a:t>
                      </a:r>
                      <a:r>
                        <a:rPr lang="ko-KR" altLang="en-US" sz="1600" dirty="0" smtClean="0">
                          <a:latin typeface="맑은 고딕" panose="020B0503020000020004" pitchFamily="50" charset="-127"/>
                          <a:ea typeface="+mn-ea"/>
                        </a:rPr>
                        <a:t>마크가 깜박이고 </a:t>
                      </a:r>
                      <a:r>
                        <a:rPr lang="en-US" altLang="ko-KR" sz="1600" dirty="0" smtClean="0">
                          <a:latin typeface="맑은 고딕" panose="020B0503020000020004" pitchFamily="50" charset="-127"/>
                          <a:ea typeface="+mn-ea"/>
                        </a:rPr>
                        <a:t/>
                      </a:r>
                      <a:br>
                        <a:rPr lang="en-US" altLang="ko-KR" sz="1600" dirty="0" smtClean="0">
                          <a:latin typeface="맑은 고딕" panose="020B0503020000020004" pitchFamily="50" charset="-127"/>
                          <a:ea typeface="+mn-ea"/>
                        </a:rPr>
                      </a:br>
                      <a:r>
                        <a:rPr lang="en-US" altLang="ko-KR" sz="1600" dirty="0" smtClean="0">
                          <a:latin typeface="맑은 고딕" panose="020B0503020000020004" pitchFamily="50" charset="-127"/>
                          <a:ea typeface="+mn-ea"/>
                        </a:rPr>
                        <a:t>Alarm</a:t>
                      </a:r>
                      <a:r>
                        <a:rPr lang="ko-KR" altLang="en-US" sz="1600" dirty="0" smtClean="0">
                          <a:latin typeface="맑은 고딕" panose="020B0503020000020004" pitchFamily="50" charset="-127"/>
                          <a:ea typeface="+mn-ea"/>
                        </a:rPr>
                        <a:t>이 울릴</a:t>
                      </a:r>
                      <a:r>
                        <a:rPr lang="en-US" altLang="ko-KR" sz="1600" dirty="0" smtClean="0">
                          <a:latin typeface="맑은 고딕" panose="020B0503020000020004" pitchFamily="50" charset="-127"/>
                          <a:ea typeface="+mn-ea"/>
                        </a:rPr>
                        <a:t> </a:t>
                      </a:r>
                      <a:r>
                        <a:rPr lang="ko-KR" altLang="en-US" sz="1600" dirty="0" smtClean="0">
                          <a:latin typeface="맑은 고딕" panose="020B0503020000020004" pitchFamily="50" charset="-127"/>
                          <a:ea typeface="+mn-ea"/>
                        </a:rPr>
                        <a:t>때 </a:t>
                      </a:r>
                      <a:r>
                        <a:rPr lang="en-US" altLang="ko-KR" sz="1600" dirty="0" smtClean="0">
                          <a:latin typeface="맑은 고딕" panose="020B0503020000020004" pitchFamily="50" charset="-127"/>
                          <a:ea typeface="+mn-ea"/>
                        </a:rPr>
                        <a:t>[STOP] </a:t>
                      </a:r>
                      <a:r>
                        <a:rPr lang="ko-KR" altLang="en-US" sz="1600" dirty="0" smtClean="0">
                          <a:latin typeface="맑은 고딕" panose="020B0503020000020004" pitchFamily="50" charset="-127"/>
                          <a:ea typeface="+mn-ea"/>
                        </a:rPr>
                        <a:t>버튼을 누른다</a:t>
                      </a:r>
                      <a:endParaRPr lang="en-US" altLang="ko-KR" sz="1600" dirty="0" smtClean="0">
                        <a:latin typeface="맑은 고딕" panose="020B0503020000020004" pitchFamily="50" charset="-127"/>
                        <a:ea typeface="+mn-ea"/>
                      </a:endParaRPr>
                    </a:p>
                    <a:p>
                      <a:pPr marL="342900" indent="-342900" latinLnBrk="1">
                        <a:buFont typeface="+mj-lt"/>
                        <a:buAutoNum type="arabicPeriod"/>
                      </a:pPr>
                      <a:r>
                        <a:rPr lang="ko-KR" altLang="en-US" sz="1600" dirty="0" smtClean="0">
                          <a:latin typeface="맑은 고딕" panose="020B0503020000020004" pitchFamily="50" charset="-127"/>
                          <a:ea typeface="+mn-ea"/>
                        </a:rPr>
                        <a:t>그러면 테스트가 완료된다</a:t>
                      </a:r>
                      <a:endParaRPr lang="en-US" altLang="ko-KR" sz="1600" dirty="0" smtClean="0">
                        <a:latin typeface="맑은 고딕" panose="020B0503020000020004" pitchFamily="50" charset="-127"/>
                        <a:ea typeface="+mn-ea"/>
                      </a:endParaRPr>
                    </a:p>
                    <a:p>
                      <a:pPr marL="0" indent="0" latinLnBrk="1">
                        <a:buFont typeface="+mj-lt"/>
                        <a:buNone/>
                      </a:pPr>
                      <a:endParaRPr lang="en-US" altLang="ko-KR" sz="1600" dirty="0" smtClean="0">
                        <a:latin typeface="맑은 고딕" panose="020B0503020000020004" pitchFamily="50" charset="-127"/>
                        <a:ea typeface="+mn-ea"/>
                      </a:endParaRPr>
                    </a:p>
                    <a:p>
                      <a:pPr marL="0" indent="0" latinLnBrk="1">
                        <a:buFont typeface="+mj-lt"/>
                        <a:buNone/>
                      </a:pPr>
                      <a:r>
                        <a:rPr lang="en-US" altLang="ko-KR" sz="2000" b="1" dirty="0" smtClean="0">
                          <a:solidFill>
                            <a:srgbClr val="0000C4"/>
                          </a:solidFill>
                          <a:latin typeface="맑은 고딕" panose="020B0503020000020004" pitchFamily="50" charset="-127"/>
                          <a:ea typeface="+mn-ea"/>
                        </a:rPr>
                        <a:t>Self Diagnosis Inspection</a:t>
                      </a:r>
                    </a:p>
                    <a:p>
                      <a:pPr marL="342900" indent="-342900" latinLnBrk="1">
                        <a:buFont typeface="+mj-lt"/>
                        <a:buAutoNum type="arabicPeriod"/>
                      </a:pPr>
                      <a:r>
                        <a:rPr lang="en-US" altLang="ko-KR" sz="1600" dirty="0" smtClean="0">
                          <a:latin typeface="맑은 고딕" panose="020B0503020000020004" pitchFamily="50" charset="-127"/>
                          <a:ea typeface="+mn-ea"/>
                        </a:rPr>
                        <a:t>Main Menu</a:t>
                      </a:r>
                      <a:r>
                        <a:rPr lang="ko-KR" altLang="en-US" sz="1600" dirty="0" smtClean="0">
                          <a:latin typeface="맑은 고딕" panose="020B0503020000020004" pitchFamily="50" charset="-127"/>
                          <a:ea typeface="+mn-ea"/>
                        </a:rPr>
                        <a:t>에서 </a:t>
                      </a:r>
                      <a:r>
                        <a:rPr lang="en-US" altLang="ko-KR" sz="1600" dirty="0" smtClean="0">
                          <a:latin typeface="맑은 고딕" panose="020B0503020000020004" pitchFamily="50" charset="-127"/>
                          <a:ea typeface="+mn-ea"/>
                        </a:rPr>
                        <a:t>[SELF DIAG] </a:t>
                      </a:r>
                      <a:r>
                        <a:rPr lang="ko-KR" altLang="en-US" sz="1600" dirty="0" smtClean="0">
                          <a:latin typeface="맑은 고딕" panose="020B0503020000020004" pitchFamily="50" charset="-127"/>
                          <a:ea typeface="+mn-ea"/>
                        </a:rPr>
                        <a:t>누른다</a:t>
                      </a:r>
                      <a:endParaRPr lang="en-US" altLang="ko-KR" sz="1600" dirty="0" smtClean="0">
                        <a:latin typeface="맑은 고딕" panose="020B0503020000020004" pitchFamily="50" charset="-127"/>
                        <a:ea typeface="+mn-ea"/>
                      </a:endParaRPr>
                    </a:p>
                    <a:p>
                      <a:pPr marL="342900" indent="-342900" latinLnBrk="1">
                        <a:buFont typeface="+mj-lt"/>
                        <a:buAutoNum type="arabicPeriod"/>
                      </a:pPr>
                      <a:r>
                        <a:rPr lang="en-US" altLang="ko-KR" sz="1600" dirty="0" smtClean="0">
                          <a:latin typeface="맑은 고딕" panose="020B0503020000020004" pitchFamily="50" charset="-127"/>
                          <a:ea typeface="+mn-ea"/>
                        </a:rPr>
                        <a:t>[TRX], [OWN CTRL], DSC LOOP]</a:t>
                      </a:r>
                      <a:r>
                        <a:rPr lang="ko-KR" altLang="en-US" sz="1600" dirty="0" smtClean="0">
                          <a:latin typeface="맑은 고딕" panose="020B0503020000020004" pitchFamily="50" charset="-127"/>
                          <a:ea typeface="+mn-ea"/>
                        </a:rPr>
                        <a:t>를 하나씩 누르고 </a:t>
                      </a:r>
                      <a:r>
                        <a:rPr lang="en-US" altLang="ko-KR" sz="1600" dirty="0" smtClean="0">
                          <a:latin typeface="맑은 고딕" panose="020B0503020000020004" pitchFamily="50" charset="-127"/>
                          <a:ea typeface="+mn-ea"/>
                        </a:rPr>
                        <a:t>[EXE]</a:t>
                      </a:r>
                      <a:r>
                        <a:rPr lang="ko-KR" altLang="en-US" sz="1600" dirty="0" smtClean="0">
                          <a:latin typeface="맑은 고딕" panose="020B0503020000020004" pitchFamily="50" charset="-127"/>
                          <a:ea typeface="+mn-ea"/>
                        </a:rPr>
                        <a:t>를 눌러 </a:t>
                      </a:r>
                      <a:r>
                        <a:rPr lang="en-US" altLang="ko-KR" sz="1600" dirty="0" smtClean="0">
                          <a:latin typeface="맑은 고딕" panose="020B0503020000020004" pitchFamily="50" charset="-127"/>
                          <a:ea typeface="+mn-ea"/>
                        </a:rPr>
                        <a:t/>
                      </a:r>
                      <a:br>
                        <a:rPr lang="en-US" altLang="ko-KR" sz="1600" dirty="0" smtClean="0">
                          <a:latin typeface="맑은 고딕" panose="020B0503020000020004" pitchFamily="50" charset="-127"/>
                          <a:ea typeface="+mn-ea"/>
                        </a:rPr>
                      </a:br>
                      <a:r>
                        <a:rPr lang="ko-KR" altLang="en-US" sz="1600" dirty="0" smtClean="0">
                          <a:latin typeface="맑은 고딕" panose="020B0503020000020004" pitchFamily="50" charset="-127"/>
                          <a:ea typeface="+mn-ea"/>
                        </a:rPr>
                        <a:t>시험한다</a:t>
                      </a:r>
                      <a:endParaRPr lang="en-US" altLang="ko-KR" sz="14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25</a:t>
            </a:fld>
            <a:endParaRPr lang="ko-KR" altLang="en-US" dirty="0"/>
          </a:p>
        </p:txBody>
      </p:sp>
      <p:pic>
        <p:nvPicPr>
          <p:cNvPr id="5" name="그림 4"/>
          <p:cNvPicPr>
            <a:picLocks noChangeAspect="1"/>
          </p:cNvPicPr>
          <p:nvPr/>
        </p:nvPicPr>
        <p:blipFill>
          <a:blip r:embed="rId3"/>
          <a:stretch>
            <a:fillRect/>
          </a:stretch>
        </p:blipFill>
        <p:spPr>
          <a:xfrm>
            <a:off x="7434932" y="2844527"/>
            <a:ext cx="2324100" cy="1714500"/>
          </a:xfrm>
          <a:prstGeom prst="rect">
            <a:avLst/>
          </a:prstGeom>
        </p:spPr>
      </p:pic>
      <p:sp>
        <p:nvSpPr>
          <p:cNvPr id="10" name="직사각형 9"/>
          <p:cNvSpPr/>
          <p:nvPr/>
        </p:nvSpPr>
        <p:spPr>
          <a:xfrm>
            <a:off x="9235132" y="4010471"/>
            <a:ext cx="504056" cy="562248"/>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pic>
        <p:nvPicPr>
          <p:cNvPr id="15" name="그림 14"/>
          <p:cNvPicPr>
            <a:picLocks noChangeAspect="1"/>
          </p:cNvPicPr>
          <p:nvPr/>
        </p:nvPicPr>
        <p:blipFill>
          <a:blip r:embed="rId4"/>
          <a:stretch>
            <a:fillRect/>
          </a:stretch>
        </p:blipFill>
        <p:spPr>
          <a:xfrm>
            <a:off x="7453982" y="5107109"/>
            <a:ext cx="2305050" cy="1695450"/>
          </a:xfrm>
          <a:prstGeom prst="rect">
            <a:avLst/>
          </a:prstGeom>
        </p:spPr>
      </p:pic>
      <p:cxnSp>
        <p:nvCxnSpPr>
          <p:cNvPr id="20" name="직선 화살표 연결선 19"/>
          <p:cNvCxnSpPr/>
          <p:nvPr/>
        </p:nvCxnSpPr>
        <p:spPr>
          <a:xfrm>
            <a:off x="5130676" y="4932759"/>
            <a:ext cx="2088232" cy="432048"/>
          </a:xfrm>
          <a:prstGeom prst="straightConnector1">
            <a:avLst/>
          </a:prstGeom>
          <a:ln>
            <a:headEnd w="med" len="med"/>
            <a:tailEnd type="triangle"/>
          </a:ln>
        </p:spPr>
        <p:style>
          <a:lnRef idx="1">
            <a:schemeClr val="dk1"/>
          </a:lnRef>
          <a:fillRef idx="0">
            <a:schemeClr val="dk1"/>
          </a:fillRef>
          <a:effectRef idx="0">
            <a:schemeClr val="dk1"/>
          </a:effectRef>
          <a:fontRef idx="minor">
            <a:schemeClr val="tx1"/>
          </a:fontRef>
        </p:style>
      </p:cxnSp>
      <p:cxnSp>
        <p:nvCxnSpPr>
          <p:cNvPr id="22" name="직선 화살표 연결선 21"/>
          <p:cNvCxnSpPr/>
          <p:nvPr/>
        </p:nvCxnSpPr>
        <p:spPr>
          <a:xfrm>
            <a:off x="6138788" y="3276575"/>
            <a:ext cx="1224136" cy="425202"/>
          </a:xfrm>
          <a:prstGeom prst="straightConnector1">
            <a:avLst/>
          </a:prstGeom>
          <a:ln>
            <a:headEnd w="med" len="med"/>
            <a:tailEnd type="triangle"/>
          </a:ln>
        </p:spPr>
        <p:style>
          <a:lnRef idx="1">
            <a:schemeClr val="dk1"/>
          </a:lnRef>
          <a:fillRef idx="0">
            <a:schemeClr val="dk1"/>
          </a:fillRef>
          <a:effectRef idx="0">
            <a:schemeClr val="dk1"/>
          </a:effectRef>
          <a:fontRef idx="minor">
            <a:schemeClr val="tx1"/>
          </a:fontRef>
        </p:style>
      </p:cxnSp>
      <p:sp>
        <p:nvSpPr>
          <p:cNvPr id="12" name="직사각형 11"/>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5992677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3993135008"/>
              </p:ext>
            </p:extLst>
          </p:nvPr>
        </p:nvGraphicFramePr>
        <p:xfrm>
          <a:off x="378148" y="886179"/>
          <a:ext cx="10009111" cy="6312774"/>
        </p:xfrm>
        <a:graphic>
          <a:graphicData uri="http://schemas.openxmlformats.org/drawingml/2006/table">
            <a:tbl>
              <a:tblPr firstRow="1" bandRow="1">
                <a:tableStyleId>{5C22544A-7EE6-4342-B048-85BDC9FD1C3A}</a:tableStyleId>
              </a:tblPr>
              <a:tblGrid>
                <a:gridCol w="10009111">
                  <a:extLst>
                    <a:ext uri="{9D8B030D-6E8A-4147-A177-3AD203B41FA5}">
                      <a16:colId xmlns:a16="http://schemas.microsoft.com/office/drawing/2014/main" val="20000"/>
                    </a:ext>
                  </a:extLst>
                </a:gridCol>
              </a:tblGrid>
              <a:tr h="80357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VHF Radio Operation (</a:t>
                      </a:r>
                      <a:r>
                        <a:rPr lang="en-US" altLang="ko-KR" sz="2000" b="1" dirty="0" smtClean="0">
                          <a:solidFill>
                            <a:schemeClr val="tx1"/>
                          </a:solidFill>
                          <a:latin typeface="+mn-ea"/>
                        </a:rPr>
                        <a:t>FURUNO VHF FM8900D/FM8900S</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Distress Call</a:t>
                      </a:r>
                      <a:endParaRPr lang="ko-KR" altLang="en-US"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09199">
                <a:tc>
                  <a:txBody>
                    <a:bodyPr/>
                    <a:lstStyle/>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endParaRPr lang="en-US" altLang="ko-KR" sz="1500" dirty="0" smtClean="0"/>
                    </a:p>
                    <a:p>
                      <a:pPr marL="342900" indent="-342900" latinLnBrk="1">
                        <a:buAutoNum type="arabicPeriod"/>
                      </a:pPr>
                      <a:r>
                        <a:rPr lang="en-US" altLang="ko-KR" sz="1600" dirty="0" smtClean="0">
                          <a:latin typeface="+mn-ea"/>
                          <a:ea typeface="+mn-ea"/>
                        </a:rPr>
                        <a:t>Distress key </a:t>
                      </a:r>
                      <a:r>
                        <a:rPr lang="ko-KR" altLang="en-US" sz="1600" dirty="0" smtClean="0">
                          <a:latin typeface="+mn-ea"/>
                          <a:ea typeface="+mn-ea"/>
                        </a:rPr>
                        <a:t>커버를 열고 </a:t>
                      </a:r>
                      <a:r>
                        <a:rPr lang="en-US" altLang="ko-KR" sz="1600" dirty="0" smtClean="0">
                          <a:latin typeface="+mn-ea"/>
                          <a:ea typeface="+mn-ea"/>
                        </a:rPr>
                        <a:t>4</a:t>
                      </a:r>
                      <a:r>
                        <a:rPr lang="ko-KR" altLang="en-US" sz="1600" dirty="0" smtClean="0">
                          <a:latin typeface="+mn-ea"/>
                          <a:ea typeface="+mn-ea"/>
                        </a:rPr>
                        <a:t>초간 누른다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a:t>
                      </a:r>
                      <a:r>
                        <a:rPr lang="ko-KR" altLang="en-US" sz="1600" dirty="0" smtClean="0">
                          <a:latin typeface="+mn-ea"/>
                          <a:ea typeface="+mn-ea"/>
                        </a:rPr>
                        <a:t>시간이 있다면 </a:t>
                      </a:r>
                      <a:r>
                        <a:rPr lang="en-US" altLang="ko-KR" sz="1600" dirty="0" smtClean="0">
                          <a:latin typeface="+mn-ea"/>
                          <a:ea typeface="+mn-ea"/>
                        </a:rPr>
                        <a:t>Distress key</a:t>
                      </a:r>
                      <a:r>
                        <a:rPr lang="ko-KR" altLang="en-US" sz="1600" dirty="0" smtClean="0">
                          <a:latin typeface="+mn-ea"/>
                          <a:ea typeface="+mn-ea"/>
                        </a:rPr>
                        <a:t>를</a:t>
                      </a:r>
                      <a:r>
                        <a:rPr lang="en-US" altLang="ko-KR" sz="1600" dirty="0" smtClean="0">
                          <a:latin typeface="+mn-ea"/>
                          <a:ea typeface="+mn-ea"/>
                        </a:rPr>
                        <a:t> </a:t>
                      </a:r>
                      <a:r>
                        <a:rPr lang="ko-KR" altLang="en-US" sz="1600" dirty="0" smtClean="0">
                          <a:latin typeface="+mn-ea"/>
                          <a:ea typeface="+mn-ea"/>
                        </a:rPr>
                        <a:t>살짝 누르면 </a:t>
                      </a:r>
                      <a:r>
                        <a:rPr lang="ko-KR" altLang="en-US" sz="1600" dirty="0" err="1" smtClean="0">
                          <a:latin typeface="+mn-ea"/>
                          <a:ea typeface="+mn-ea"/>
                        </a:rPr>
                        <a:t>편집창이</a:t>
                      </a:r>
                      <a:r>
                        <a:rPr lang="ko-KR" altLang="en-US" sz="1600" dirty="0" smtClean="0">
                          <a:latin typeface="+mn-ea"/>
                          <a:ea typeface="+mn-ea"/>
                        </a:rPr>
                        <a:t> 나타나는데 이때 조난의 본질을 입력한다</a:t>
                      </a:r>
                      <a:endParaRPr lang="en-US" altLang="ko-KR" sz="1600" dirty="0" smtClean="0">
                        <a:latin typeface="+mn-ea"/>
                        <a:ea typeface="+mn-ea"/>
                      </a:endParaRPr>
                    </a:p>
                    <a:p>
                      <a:pPr marL="342900" indent="-342900" latinLnBrk="1">
                        <a:buAutoNum type="arabicPeriod"/>
                      </a:pPr>
                      <a:r>
                        <a:rPr lang="ko-KR" altLang="en-US" sz="1600" dirty="0" smtClean="0">
                          <a:latin typeface="+mn-ea"/>
                          <a:ea typeface="+mn-ea"/>
                        </a:rPr>
                        <a:t> </a:t>
                      </a:r>
                      <a:r>
                        <a:rPr lang="en-US" altLang="ko-KR" sz="1600" dirty="0" smtClean="0">
                          <a:latin typeface="+mn-ea"/>
                          <a:ea typeface="+mn-ea"/>
                        </a:rPr>
                        <a:t>"Sending DISTRESS ALERT." </a:t>
                      </a:r>
                      <a:r>
                        <a:rPr lang="ko-KR" altLang="en-US" sz="1600" dirty="0" smtClean="0">
                          <a:latin typeface="+mn-ea"/>
                          <a:ea typeface="+mn-ea"/>
                        </a:rPr>
                        <a:t>이 나타나면 버튼에서 손을 뗀다</a:t>
                      </a:r>
                      <a:endParaRPr lang="en-US" altLang="ko-KR" sz="1600" dirty="0" smtClean="0">
                        <a:latin typeface="+mn-ea"/>
                        <a:ea typeface="+mn-ea"/>
                      </a:endParaRPr>
                    </a:p>
                    <a:p>
                      <a:pPr marL="342900" indent="-342900" latinLnBrk="1">
                        <a:buAutoNum type="arabicPeriod"/>
                      </a:pPr>
                      <a:r>
                        <a:rPr lang="ko-KR" altLang="en-US" sz="1600" dirty="0" smtClean="0">
                          <a:latin typeface="+mn-ea"/>
                          <a:ea typeface="+mn-ea"/>
                        </a:rPr>
                        <a:t>전송이 완료되고 </a:t>
                      </a:r>
                      <a:r>
                        <a:rPr lang="ko-KR" altLang="en-US" sz="1600" dirty="0" err="1" smtClean="0">
                          <a:latin typeface="+mn-ea"/>
                          <a:ea typeface="+mn-ea"/>
                        </a:rPr>
                        <a:t>수신증</a:t>
                      </a:r>
                      <a:r>
                        <a:rPr lang="en-US" altLang="ko-KR" sz="1600" dirty="0" smtClean="0">
                          <a:latin typeface="+mn-ea"/>
                          <a:ea typeface="+mn-ea"/>
                        </a:rPr>
                        <a:t>(DISTRESS ACK Received)</a:t>
                      </a:r>
                      <a:r>
                        <a:rPr lang="ko-KR" altLang="en-US" sz="1600" dirty="0" smtClean="0">
                          <a:latin typeface="+mn-ea"/>
                          <a:ea typeface="+mn-ea"/>
                        </a:rPr>
                        <a:t>이 오면 </a:t>
                      </a:r>
                      <a:r>
                        <a:rPr lang="en-US" altLang="ko-KR" sz="1600" dirty="0" smtClean="0">
                          <a:latin typeface="+mn-ea"/>
                          <a:ea typeface="+mn-ea"/>
                        </a:rPr>
                        <a:t>Stop Alarm</a:t>
                      </a:r>
                      <a:r>
                        <a:rPr lang="ko-KR" altLang="en-US" sz="1600" dirty="0" smtClean="0">
                          <a:latin typeface="+mn-ea"/>
                          <a:ea typeface="+mn-ea"/>
                        </a:rPr>
                        <a:t>을 위해 </a:t>
                      </a:r>
                      <a:r>
                        <a:rPr lang="en-US" altLang="ko-KR" sz="1600" dirty="0" smtClean="0">
                          <a:latin typeface="+mn-ea"/>
                          <a:ea typeface="+mn-ea"/>
                        </a:rPr>
                        <a:t>CANCEL </a:t>
                      </a:r>
                      <a:r>
                        <a:rPr lang="ko-KR" altLang="en-US" sz="1600" dirty="0" smtClean="0">
                          <a:latin typeface="+mn-ea"/>
                          <a:ea typeface="+mn-ea"/>
                        </a:rPr>
                        <a:t>버튼을 누른다</a:t>
                      </a:r>
                      <a:endParaRPr lang="en-US" altLang="ko-KR" sz="1600" dirty="0" smtClean="0">
                        <a:latin typeface="+mn-ea"/>
                        <a:ea typeface="+mn-ea"/>
                      </a:endParaRPr>
                    </a:p>
                    <a:p>
                      <a:pPr marL="342900" indent="-342900" latinLnBrk="1">
                        <a:buAutoNum type="arabicPeriod"/>
                      </a:pPr>
                      <a:r>
                        <a:rPr lang="en-US" altLang="ko-KR" sz="1600" dirty="0" smtClean="0">
                          <a:latin typeface="+mn-ea"/>
                          <a:ea typeface="+mn-ea"/>
                        </a:rPr>
                        <a:t>CH.16</a:t>
                      </a:r>
                      <a:r>
                        <a:rPr lang="ko-KR" altLang="en-US" sz="1600" dirty="0" smtClean="0">
                          <a:latin typeface="+mn-ea"/>
                          <a:ea typeface="+mn-ea"/>
                        </a:rPr>
                        <a:t>에서 </a:t>
                      </a:r>
                      <a:r>
                        <a:rPr lang="ko-KR" altLang="en-US" sz="1600" dirty="0" err="1" smtClean="0">
                          <a:latin typeface="+mn-ea"/>
                          <a:ea typeface="+mn-ea"/>
                        </a:rPr>
                        <a:t>조난통신</a:t>
                      </a:r>
                      <a:r>
                        <a:rPr lang="ko-KR" altLang="en-US" sz="1600" dirty="0" smtClean="0">
                          <a:latin typeface="+mn-ea"/>
                          <a:ea typeface="+mn-ea"/>
                        </a:rPr>
                        <a:t> 절차에 따라 </a:t>
                      </a:r>
                      <a:r>
                        <a:rPr lang="ko-KR" altLang="en-US" sz="1600" dirty="0" err="1" smtClean="0">
                          <a:latin typeface="+mn-ea"/>
                          <a:ea typeface="+mn-ea"/>
                        </a:rPr>
                        <a:t>조난호출</a:t>
                      </a:r>
                      <a:r>
                        <a:rPr lang="ko-KR" altLang="en-US" sz="1600" dirty="0" smtClean="0">
                          <a:latin typeface="+mn-ea"/>
                          <a:ea typeface="+mn-ea"/>
                        </a:rPr>
                        <a:t> 및 통보를 전송한다</a:t>
                      </a:r>
                      <a:r>
                        <a:rPr lang="en-US" altLang="ko-KR" sz="1600" dirty="0" smtClean="0">
                          <a:latin typeface="+mn-ea"/>
                          <a:ea typeface="+mn-ea"/>
                        </a:rPr>
                        <a:t>  </a:t>
                      </a:r>
                      <a:r>
                        <a:rPr lang="ko-KR" altLang="en-US" sz="1600" dirty="0" smtClean="0">
                          <a:latin typeface="+mn-ea"/>
                          <a:ea typeface="+mn-ea"/>
                        </a:rPr>
                        <a:t>   </a:t>
                      </a:r>
                      <a:endParaRPr lang="en-US" altLang="ko-KR" sz="16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26</a:t>
            </a:fld>
            <a:endParaRPr lang="ko-KR" altLang="en-US" dirty="0"/>
          </a:p>
        </p:txBody>
      </p:sp>
      <p:pic>
        <p:nvPicPr>
          <p:cNvPr id="9" name="그림 8"/>
          <p:cNvPicPr>
            <a:picLocks noChangeAspect="1"/>
          </p:cNvPicPr>
          <p:nvPr/>
        </p:nvPicPr>
        <p:blipFill>
          <a:blip r:embed="rId2"/>
          <a:stretch>
            <a:fillRect/>
          </a:stretch>
        </p:blipFill>
        <p:spPr>
          <a:xfrm>
            <a:off x="522164" y="1836415"/>
            <a:ext cx="7130217" cy="3484288"/>
          </a:xfrm>
          <a:prstGeom prst="rect">
            <a:avLst/>
          </a:prstGeom>
          <a:ln w="3175">
            <a:solidFill>
              <a:schemeClr val="tx1"/>
            </a:solidFill>
          </a:ln>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4299" y="2700511"/>
            <a:ext cx="2611018" cy="1500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직사각형 4"/>
          <p:cNvSpPr/>
          <p:nvPr/>
        </p:nvSpPr>
        <p:spPr bwMode="auto">
          <a:xfrm>
            <a:off x="3634327" y="3924647"/>
            <a:ext cx="848277" cy="93610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 name="TextBox 1"/>
          <p:cNvSpPr txBox="1"/>
          <p:nvPr/>
        </p:nvSpPr>
        <p:spPr>
          <a:xfrm>
            <a:off x="8183224" y="4260586"/>
            <a:ext cx="1492716" cy="1077218"/>
          </a:xfrm>
          <a:prstGeom prst="rect">
            <a:avLst/>
          </a:prstGeom>
          <a:noFill/>
        </p:spPr>
        <p:txBody>
          <a:bodyPr wrap="none" rtlCol="0">
            <a:spAutoFit/>
          </a:bodyPr>
          <a:lstStyle/>
          <a:p>
            <a:r>
              <a:rPr lang="en-US" altLang="ko-KR" sz="1600" dirty="0" smtClean="0">
                <a:solidFill>
                  <a:srgbClr val="002060"/>
                </a:solidFill>
                <a:latin typeface="+mn-ea"/>
                <a:ea typeface="+mn-ea"/>
              </a:rPr>
              <a:t>DROBOSE</a:t>
            </a:r>
            <a:r>
              <a:rPr lang="en-US" altLang="ko-KR" sz="1600" dirty="0" smtClean="0">
                <a:latin typeface="+mn-ea"/>
                <a:ea typeface="+mn-ea"/>
              </a:rPr>
              <a:t> :</a:t>
            </a:r>
          </a:p>
          <a:p>
            <a:r>
              <a:rPr lang="en-US" altLang="ko-KR" sz="1600" dirty="0" smtClean="0">
                <a:latin typeface="+mn-ea"/>
                <a:ea typeface="+mn-ea"/>
              </a:rPr>
              <a:t>Distress Relay</a:t>
            </a:r>
          </a:p>
          <a:p>
            <a:r>
              <a:rPr lang="en-US" altLang="ko-KR" sz="1600" dirty="0" smtClean="0">
                <a:latin typeface="+mn-ea"/>
                <a:ea typeface="+mn-ea"/>
              </a:rPr>
              <a:t>On Behalf Of </a:t>
            </a:r>
            <a:br>
              <a:rPr lang="en-US" altLang="ko-KR" sz="1600" dirty="0" smtClean="0">
                <a:latin typeface="+mn-ea"/>
                <a:ea typeface="+mn-ea"/>
              </a:rPr>
            </a:br>
            <a:r>
              <a:rPr lang="en-US" altLang="ko-KR" sz="1600" dirty="0" smtClean="0">
                <a:latin typeface="+mn-ea"/>
                <a:ea typeface="+mn-ea"/>
              </a:rPr>
              <a:t>Someone Else</a:t>
            </a:r>
            <a:endParaRPr lang="ko-KR" altLang="en-US" sz="1600" dirty="0">
              <a:latin typeface="+mn-ea"/>
              <a:ea typeface="+mn-ea"/>
            </a:endParaRPr>
          </a:p>
        </p:txBody>
      </p:sp>
      <p:cxnSp>
        <p:nvCxnSpPr>
          <p:cNvPr id="4" name="직선 화살표 연결선 3"/>
          <p:cNvCxnSpPr/>
          <p:nvPr/>
        </p:nvCxnSpPr>
        <p:spPr bwMode="auto">
          <a:xfrm flipH="1">
            <a:off x="9379148" y="4068663"/>
            <a:ext cx="216024" cy="191923"/>
          </a:xfrm>
          <a:prstGeom prst="straightConnector1">
            <a:avLst/>
          </a:prstGeom>
          <a:noFill/>
          <a:ln w="9525" cap="flat" cmpd="sng" algn="ctr">
            <a:solidFill>
              <a:srgbClr val="000099"/>
            </a:solidFill>
            <a:prstDash val="solid"/>
            <a:round/>
            <a:headEnd type="none" w="med" len="med"/>
            <a:tailEnd type="triangle"/>
          </a:ln>
          <a:effectLst/>
        </p:spPr>
      </p:cxnSp>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868831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2919184762"/>
              </p:ext>
            </p:extLst>
          </p:nvPr>
        </p:nvGraphicFramePr>
        <p:xfrm>
          <a:off x="378148" y="886179"/>
          <a:ext cx="10009111" cy="6312774"/>
        </p:xfrm>
        <a:graphic>
          <a:graphicData uri="http://schemas.openxmlformats.org/drawingml/2006/table">
            <a:tbl>
              <a:tblPr firstRow="1" bandRow="1">
                <a:tableStyleId>{5C22544A-7EE6-4342-B048-85BDC9FD1C3A}</a:tableStyleId>
              </a:tblPr>
              <a:tblGrid>
                <a:gridCol w="10009111">
                  <a:extLst>
                    <a:ext uri="{9D8B030D-6E8A-4147-A177-3AD203B41FA5}">
                      <a16:colId xmlns:a16="http://schemas.microsoft.com/office/drawing/2014/main" val="20000"/>
                    </a:ext>
                  </a:extLst>
                </a:gridCol>
              </a:tblGrid>
              <a:tr h="80357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VHF Radio Operation (</a:t>
                      </a:r>
                      <a:r>
                        <a:rPr lang="en-US" altLang="ko-KR" sz="2000" b="1" dirty="0" smtClean="0">
                          <a:solidFill>
                            <a:schemeClr val="tx1"/>
                          </a:solidFill>
                          <a:latin typeface="+mn-ea"/>
                        </a:rPr>
                        <a:t>FURUNO VHF FM8900D/FM8900S</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Cancel the Distress Call</a:t>
                      </a:r>
                      <a:endParaRPr lang="ko-KR" altLang="en-US"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09199">
                <a:tc>
                  <a:txBody>
                    <a:bodyPr/>
                    <a:lstStyle/>
                    <a:p>
                      <a:pPr marL="342900" indent="-342900" latinLnBrk="1">
                        <a:buAutoNum type="arabicPeriod"/>
                      </a:pPr>
                      <a:r>
                        <a:rPr lang="ko-KR" altLang="en-US" sz="1600" dirty="0" err="1" smtClean="0">
                          <a:latin typeface="+mn-ea"/>
                          <a:ea typeface="+mn-ea"/>
                        </a:rPr>
                        <a:t>조난경보</a:t>
                      </a:r>
                      <a:r>
                        <a:rPr lang="ko-KR" altLang="en-US" sz="1600" dirty="0" smtClean="0">
                          <a:latin typeface="+mn-ea"/>
                          <a:ea typeface="+mn-ea"/>
                        </a:rPr>
                        <a:t> 전송이 완료되었거나 </a:t>
                      </a:r>
                      <a:r>
                        <a:rPr lang="ko-KR" altLang="en-US" sz="1600" dirty="0" err="1" smtClean="0">
                          <a:latin typeface="+mn-ea"/>
                          <a:ea typeface="+mn-ea"/>
                        </a:rPr>
                        <a:t>전송중에</a:t>
                      </a:r>
                      <a:r>
                        <a:rPr lang="ko-KR" altLang="en-US" sz="1600" dirty="0" smtClean="0">
                          <a:latin typeface="+mn-ea"/>
                          <a:ea typeface="+mn-ea"/>
                        </a:rPr>
                        <a:t> 취소를 하려면 </a:t>
                      </a:r>
                      <a:r>
                        <a:rPr lang="en-US" altLang="ko-KR" sz="1600" dirty="0" smtClean="0">
                          <a:latin typeface="+mn-ea"/>
                          <a:ea typeface="+mn-ea"/>
                        </a:rPr>
                        <a:t>CHANNEL/ENTER knob</a:t>
                      </a:r>
                      <a:r>
                        <a:rPr lang="ko-KR" altLang="en-US" sz="1600" dirty="0" smtClean="0">
                          <a:latin typeface="+mn-ea"/>
                          <a:ea typeface="+mn-ea"/>
                        </a:rPr>
                        <a:t>를 돌려 </a:t>
                      </a:r>
                      <a:r>
                        <a:rPr lang="ko-KR" altLang="en-US" sz="1600" dirty="0" smtClean="0">
                          <a:latin typeface="맑은 고딕" panose="020B0503020000020004" pitchFamily="50" charset="-127"/>
                          <a:ea typeface="맑은 고딕" panose="020B0503020000020004" pitchFamily="50" charset="-127"/>
                        </a:rPr>
                        <a:t>①번 창에</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있는 </a:t>
                      </a:r>
                      <a:r>
                        <a:rPr lang="en-US" altLang="ko-KR" sz="1600" dirty="0" smtClean="0">
                          <a:latin typeface="+mn-ea"/>
                          <a:ea typeface="+mn-ea"/>
                        </a:rPr>
                        <a:t>CANCEL</a:t>
                      </a:r>
                      <a:r>
                        <a:rPr lang="ko-KR" altLang="en-US" sz="1600" dirty="0" smtClean="0">
                          <a:latin typeface="+mn-ea"/>
                          <a:ea typeface="+mn-ea"/>
                        </a:rPr>
                        <a:t>에 두고 누른다</a:t>
                      </a:r>
                      <a:endParaRPr lang="en-US" altLang="ko-KR" sz="1600" dirty="0" smtClean="0">
                        <a:latin typeface="+mn-ea"/>
                        <a:ea typeface="+mn-ea"/>
                      </a:endParaRPr>
                    </a:p>
                    <a:p>
                      <a:pPr marL="342900" indent="-342900" latinLnBrk="1">
                        <a:buAutoNum type="arabicPeriod"/>
                      </a:pPr>
                      <a:r>
                        <a:rPr lang="ko-KR" altLang="en-US" sz="1600" dirty="0" smtClean="0">
                          <a:latin typeface="맑은 고딕" panose="020B0503020000020004" pitchFamily="50" charset="-127"/>
                          <a:ea typeface="맑은 고딕" panose="020B0503020000020004" pitchFamily="50" charset="-127"/>
                        </a:rPr>
                        <a:t>②번 창이 나타나면 </a:t>
                      </a:r>
                      <a:r>
                        <a:rPr lang="en-US" altLang="ko-KR" sz="1600" dirty="0" smtClean="0">
                          <a:latin typeface="맑은 고딕" panose="020B0503020000020004" pitchFamily="50" charset="-127"/>
                          <a:ea typeface="맑은 고딕" panose="020B0503020000020004" pitchFamily="50" charset="-127"/>
                        </a:rPr>
                        <a:t>Yes</a:t>
                      </a:r>
                      <a:r>
                        <a:rPr lang="ko-KR" altLang="en-US" sz="1600" dirty="0" smtClean="0">
                          <a:latin typeface="맑은 고딕" panose="020B0503020000020004" pitchFamily="50" charset="-127"/>
                          <a:ea typeface="맑은 고딕" panose="020B0503020000020004" pitchFamily="50" charset="-127"/>
                        </a:rPr>
                        <a:t>를 선택 후 </a:t>
                      </a:r>
                      <a:r>
                        <a:rPr lang="en-US" altLang="ko-KR" sz="1600" dirty="0" smtClean="0">
                          <a:latin typeface="맑은 고딕" panose="020B0503020000020004" pitchFamily="50" charset="-127"/>
                          <a:ea typeface="맑은 고딕" panose="020B0503020000020004" pitchFamily="50" charset="-127"/>
                        </a:rPr>
                        <a:t>CHANNEL/ENTER knob</a:t>
                      </a:r>
                      <a:r>
                        <a:rPr lang="ko-KR" altLang="en-US" sz="1600" dirty="0" smtClean="0">
                          <a:latin typeface="맑은 고딕" panose="020B0503020000020004" pitchFamily="50" charset="-127"/>
                          <a:ea typeface="맑은 고딕" panose="020B0503020000020004" pitchFamily="50" charset="-127"/>
                        </a:rPr>
                        <a:t>를 누르면 </a:t>
                      </a:r>
                      <a:r>
                        <a:rPr lang="en-US" altLang="ko-KR" sz="1600" dirty="0" smtClean="0">
                          <a:latin typeface="맑은 고딕" panose="020B0503020000020004" pitchFamily="50" charset="-127"/>
                          <a:ea typeface="맑은 고딕" panose="020B0503020000020004" pitchFamily="50" charset="-127"/>
                        </a:rPr>
                        <a:t>CH.70</a:t>
                      </a:r>
                      <a:r>
                        <a:rPr lang="ko-KR" altLang="en-US" sz="1600" dirty="0" smtClean="0">
                          <a:latin typeface="맑은 고딕" panose="020B0503020000020004" pitchFamily="50" charset="-127"/>
                          <a:ea typeface="맑은 고딕" panose="020B0503020000020004" pitchFamily="50" charset="-127"/>
                        </a:rPr>
                        <a:t>으로 취소 통보가 </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전송되면서 </a:t>
                      </a:r>
                      <a:r>
                        <a:rPr lang="en-US" altLang="ko-KR" sz="1600" dirty="0" smtClean="0">
                          <a:latin typeface="맑은 고딕" panose="020B0503020000020004" pitchFamily="50" charset="-127"/>
                          <a:ea typeface="맑은 고딕" panose="020B0503020000020004" pitchFamily="50" charset="-127"/>
                        </a:rPr>
                        <a:t>③</a:t>
                      </a:r>
                      <a:r>
                        <a:rPr lang="ko-KR" altLang="en-US" sz="1600" dirty="0" smtClean="0">
                          <a:latin typeface="맑은 고딕" panose="020B0503020000020004" pitchFamily="50" charset="-127"/>
                          <a:ea typeface="맑은 고딕" panose="020B0503020000020004" pitchFamily="50" charset="-127"/>
                        </a:rPr>
                        <a:t>번 창이 나타난다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AutoNum type="arabicPeriod"/>
                      </a:pPr>
                      <a:r>
                        <a:rPr lang="ko-KR" altLang="en-US" sz="1600" dirty="0" smtClean="0">
                          <a:latin typeface="+mn-ea"/>
                          <a:ea typeface="+mn-ea"/>
                        </a:rPr>
                        <a:t>다시 </a:t>
                      </a:r>
                      <a:r>
                        <a:rPr lang="en-US" altLang="ko-KR" sz="1600" dirty="0" smtClean="0">
                          <a:latin typeface="+mn-ea"/>
                          <a:ea typeface="+mn-ea"/>
                        </a:rPr>
                        <a:t>CHANNEL/ENTER </a:t>
                      </a:r>
                      <a:r>
                        <a:rPr lang="ko-KR" altLang="en-US" sz="1600" dirty="0" smtClean="0">
                          <a:latin typeface="+mn-ea"/>
                          <a:ea typeface="+mn-ea"/>
                        </a:rPr>
                        <a:t>누르면 </a:t>
                      </a:r>
                      <a:r>
                        <a:rPr lang="ko-KR" altLang="en-US" sz="1600" dirty="0" smtClean="0">
                          <a:latin typeface="맑은 고딕" panose="020B0503020000020004" pitchFamily="50" charset="-127"/>
                          <a:ea typeface="맑은 고딕" panose="020B0503020000020004" pitchFamily="50" charset="-127"/>
                        </a:rPr>
                        <a:t>④번 창이 나타나는데 </a:t>
                      </a:r>
                      <a:r>
                        <a:rPr lang="en-US" altLang="ko-KR" sz="1600" dirty="0" smtClean="0">
                          <a:latin typeface="맑은 고딕" panose="020B0503020000020004" pitchFamily="50" charset="-127"/>
                          <a:ea typeface="맑은 고딕" panose="020B0503020000020004" pitchFamily="50" charset="-127"/>
                        </a:rPr>
                        <a:t>CH.16</a:t>
                      </a:r>
                      <a:r>
                        <a:rPr lang="ko-KR" altLang="en-US" sz="1600" dirty="0" smtClean="0">
                          <a:latin typeface="맑은 고딕" panose="020B0503020000020004" pitchFamily="50" charset="-127"/>
                          <a:ea typeface="맑은 고딕" panose="020B0503020000020004" pitchFamily="50" charset="-127"/>
                        </a:rPr>
                        <a:t>에서 ④번 창에 나타난 것과 같이 전송을</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한 후 </a:t>
                      </a:r>
                      <a:r>
                        <a:rPr lang="en-US" altLang="ko-KR" sz="1600" dirty="0" smtClean="0">
                          <a:latin typeface="맑은 고딕" panose="020B0503020000020004" pitchFamily="50" charset="-127"/>
                          <a:ea typeface="맑은 고딕" panose="020B0503020000020004" pitchFamily="50" charset="-127"/>
                        </a:rPr>
                        <a:t>CHANNEL/ENTER</a:t>
                      </a:r>
                      <a:r>
                        <a:rPr lang="ko-KR" altLang="en-US" sz="1600" dirty="0" smtClean="0">
                          <a:latin typeface="맑은 고딕" panose="020B0503020000020004" pitchFamily="50" charset="-127"/>
                          <a:ea typeface="맑은 고딕" panose="020B0503020000020004" pitchFamily="50" charset="-127"/>
                        </a:rPr>
                        <a:t>를 누르면 ⑤번 창이 나타나는데 </a:t>
                      </a:r>
                      <a:r>
                        <a:rPr lang="en-US" altLang="ko-KR" sz="1600" dirty="0" smtClean="0">
                          <a:latin typeface="맑은 고딕" panose="020B0503020000020004" pitchFamily="50" charset="-127"/>
                          <a:ea typeface="맑은 고딕" panose="020B0503020000020004" pitchFamily="50" charset="-127"/>
                        </a:rPr>
                        <a:t>CHANNEL/ENTER knob</a:t>
                      </a:r>
                      <a:r>
                        <a:rPr lang="ko-KR" altLang="en-US" sz="1600" dirty="0" smtClean="0">
                          <a:latin typeface="맑은 고딕" panose="020B0503020000020004" pitchFamily="50" charset="-127"/>
                          <a:ea typeface="맑은 고딕" panose="020B0503020000020004" pitchFamily="50" charset="-127"/>
                        </a:rPr>
                        <a:t>를 돌려 </a:t>
                      </a:r>
                      <a:r>
                        <a:rPr lang="en-US" altLang="ko-KR" sz="1600" dirty="0" smtClean="0">
                          <a:latin typeface="맑은 고딕" panose="020B0503020000020004" pitchFamily="50" charset="-127"/>
                          <a:ea typeface="맑은 고딕" panose="020B0503020000020004" pitchFamily="50" charset="-127"/>
                        </a:rPr>
                        <a:t>Finished</a:t>
                      </a:r>
                      <a:r>
                        <a:rPr lang="ko-KR" altLang="en-US" sz="1600" dirty="0" smtClean="0">
                          <a:latin typeface="맑은 고딕" panose="020B0503020000020004" pitchFamily="50" charset="-127"/>
                          <a:ea typeface="맑은 고딕" panose="020B0503020000020004" pitchFamily="50" charset="-127"/>
                        </a:rPr>
                        <a:t>에</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설정 후 누르면 </a:t>
                      </a:r>
                      <a:r>
                        <a:rPr lang="ko-KR" altLang="en-US" sz="1600" dirty="0" err="1" smtClean="0">
                          <a:latin typeface="맑은 고딕" panose="020B0503020000020004" pitchFamily="50" charset="-127"/>
                          <a:ea typeface="맑은 고딕" panose="020B0503020000020004" pitchFamily="50" charset="-127"/>
                        </a:rPr>
                        <a:t>조난경보</a:t>
                      </a:r>
                      <a:r>
                        <a:rPr lang="ko-KR" altLang="en-US" sz="1600" dirty="0" smtClean="0">
                          <a:latin typeface="맑은 고딕" panose="020B0503020000020004" pitchFamily="50" charset="-127"/>
                          <a:ea typeface="맑은 고딕" panose="020B0503020000020004" pitchFamily="50" charset="-127"/>
                        </a:rPr>
                        <a:t> 취소가 완료된다</a:t>
                      </a:r>
                      <a:endParaRPr lang="en-US" altLang="ko-KR" sz="1600" dirty="0" smtClean="0">
                        <a:latin typeface="맑은 고딕" panose="020B0503020000020004" pitchFamily="50" charset="-127"/>
                        <a:ea typeface="맑은 고딕" panose="020B0503020000020004" pitchFamily="50" charset="-127"/>
                      </a:endParaRPr>
                    </a:p>
                    <a:p>
                      <a:pPr marL="342900" indent="-342900" latinLnBrk="1">
                        <a:buAutoNum type="arabicPeriod"/>
                      </a:pPr>
                      <a:r>
                        <a:rPr lang="ko-KR" altLang="en-US" sz="1600" dirty="0" smtClean="0">
                          <a:latin typeface="맑은 고딕" panose="020B0503020000020004" pitchFamily="50" charset="-127"/>
                          <a:ea typeface="맑은 고딕" panose="020B0503020000020004" pitchFamily="50" charset="-127"/>
                        </a:rPr>
                        <a:t>최종적으로</a:t>
                      </a:r>
                      <a:r>
                        <a:rPr lang="en-US" altLang="ko-KR" sz="1600" dirty="0" smtClean="0">
                          <a:latin typeface="맑은 고딕" panose="020B0503020000020004" pitchFamily="50" charset="-127"/>
                          <a:ea typeface="맑은 고딕" panose="020B0503020000020004" pitchFamily="50" charset="-127"/>
                        </a:rPr>
                        <a:t> </a:t>
                      </a:r>
                      <a:r>
                        <a:rPr lang="ko-KR" altLang="en-US" sz="1600" dirty="0" smtClean="0">
                          <a:latin typeface="맑은 고딕" panose="020B0503020000020004" pitchFamily="50" charset="-127"/>
                          <a:ea typeface="맑은 고딕" panose="020B0503020000020004" pitchFamily="50" charset="-127"/>
                        </a:rPr>
                        <a:t>④번과 같이 편집 후 가장 </a:t>
                      </a:r>
                      <a:r>
                        <a:rPr lang="ko-KR" altLang="en-US" sz="1600" dirty="0" smtClean="0">
                          <a:latin typeface="+mn-ea"/>
                          <a:ea typeface="+mn-ea"/>
                        </a:rPr>
                        <a:t>가까운 </a:t>
                      </a:r>
                      <a:r>
                        <a:rPr lang="en-US" altLang="ko-KR" sz="1600" dirty="0" smtClean="0">
                          <a:latin typeface="+mn-ea"/>
                          <a:ea typeface="+mn-ea"/>
                        </a:rPr>
                        <a:t>RCC</a:t>
                      </a:r>
                      <a:r>
                        <a:rPr lang="ko-KR" altLang="en-US" sz="1600" dirty="0" smtClean="0">
                          <a:latin typeface="+mn-ea"/>
                          <a:ea typeface="+mn-ea"/>
                        </a:rPr>
                        <a:t>에 전송을 하고 전화로 확인한다</a:t>
                      </a:r>
                      <a:endParaRPr lang="en-US" altLang="ko-KR" sz="1600" dirty="0" smtClean="0">
                        <a:latin typeface="+mn-ea"/>
                        <a:ea typeface="+mn-ea"/>
                      </a:endParaRPr>
                    </a:p>
                    <a:p>
                      <a:pPr marL="342900" indent="-342900" latinLnBrk="1">
                        <a:buAutoNum type="arabicPeriod"/>
                      </a:pPr>
                      <a:r>
                        <a:rPr lang="ko-KR" altLang="en-US" sz="1600" dirty="0" err="1" smtClean="0">
                          <a:latin typeface="+mn-ea"/>
                          <a:ea typeface="+mn-ea"/>
                        </a:rPr>
                        <a:t>오발사의</a:t>
                      </a:r>
                      <a:r>
                        <a:rPr lang="ko-KR" altLang="en-US" sz="1600" dirty="0" smtClean="0">
                          <a:latin typeface="+mn-ea"/>
                          <a:ea typeface="+mn-ea"/>
                        </a:rPr>
                        <a:t> 원인이 인적</a:t>
                      </a:r>
                      <a:r>
                        <a:rPr lang="en-US" altLang="ko-KR" sz="1600" dirty="0" smtClean="0">
                          <a:latin typeface="+mn-ea"/>
                          <a:ea typeface="+mn-ea"/>
                        </a:rPr>
                        <a:t>, </a:t>
                      </a:r>
                      <a:r>
                        <a:rPr lang="ko-KR" altLang="en-US" sz="1600" dirty="0" smtClean="0">
                          <a:latin typeface="+mn-ea"/>
                          <a:ea typeface="+mn-ea"/>
                        </a:rPr>
                        <a:t>기계적인 결함인지 파악하여 기계적 결함인 경우 자가 진단 후 이상 </a:t>
                      </a:r>
                      <a:r>
                        <a:rPr lang="ko-KR" altLang="en-US" sz="1600" dirty="0" err="1" smtClean="0">
                          <a:latin typeface="+mn-ea"/>
                          <a:ea typeface="+mn-ea"/>
                        </a:rPr>
                        <a:t>발견시</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점검을</a:t>
                      </a:r>
                      <a:r>
                        <a:rPr lang="en-US" altLang="ko-KR" sz="1600" dirty="0" smtClean="0">
                          <a:latin typeface="+mn-ea"/>
                          <a:ea typeface="+mn-ea"/>
                        </a:rPr>
                        <a:t> </a:t>
                      </a:r>
                      <a:r>
                        <a:rPr lang="ko-KR" altLang="en-US" sz="1600" dirty="0" smtClean="0">
                          <a:latin typeface="+mn-ea"/>
                          <a:ea typeface="+mn-ea"/>
                        </a:rPr>
                        <a:t>받도록 한다  </a:t>
                      </a:r>
                      <a:r>
                        <a:rPr lang="en-US" altLang="ko-KR" sz="1600" dirty="0" smtClean="0">
                          <a:latin typeface="+mn-ea"/>
                          <a:ea typeface="+mn-ea"/>
                        </a:rPr>
                        <a:t> </a:t>
                      </a:r>
                      <a:r>
                        <a:rPr lang="ko-KR" altLang="en-US" sz="1600" dirty="0" smtClean="0">
                          <a:latin typeface="+mn-ea"/>
                          <a:ea typeface="+mn-ea"/>
                        </a:rPr>
                        <a:t>   </a:t>
                      </a:r>
                      <a:endParaRPr lang="en-US" altLang="ko-KR" sz="16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2" name="그림 11"/>
          <p:cNvPicPr>
            <a:picLocks noChangeAspect="1"/>
          </p:cNvPicPr>
          <p:nvPr/>
        </p:nvPicPr>
        <p:blipFill>
          <a:blip r:embed="rId2"/>
          <a:stretch>
            <a:fillRect/>
          </a:stretch>
        </p:blipFill>
        <p:spPr>
          <a:xfrm>
            <a:off x="487448" y="4955533"/>
            <a:ext cx="3385506" cy="1993587"/>
          </a:xfrm>
          <a:prstGeom prst="rect">
            <a:avLst/>
          </a:prstGeom>
        </p:spPr>
      </p:pic>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27</a:t>
            </a:fld>
            <a:endParaRPr lang="ko-KR" altLang="en-US" dirty="0"/>
          </a:p>
        </p:txBody>
      </p:sp>
      <p:pic>
        <p:nvPicPr>
          <p:cNvPr id="2" name="그림 1"/>
          <p:cNvPicPr>
            <a:picLocks noChangeAspect="1"/>
          </p:cNvPicPr>
          <p:nvPr/>
        </p:nvPicPr>
        <p:blipFill>
          <a:blip r:embed="rId3"/>
          <a:stretch>
            <a:fillRect/>
          </a:stretch>
        </p:blipFill>
        <p:spPr>
          <a:xfrm>
            <a:off x="1010223" y="4321342"/>
            <a:ext cx="2181225" cy="752475"/>
          </a:xfrm>
          <a:prstGeom prst="rect">
            <a:avLst/>
          </a:prstGeom>
          <a:ln w="3175">
            <a:solidFill>
              <a:schemeClr val="tx1"/>
            </a:solidFill>
          </a:ln>
        </p:spPr>
      </p:pic>
      <p:pic>
        <p:nvPicPr>
          <p:cNvPr id="13" name="그림 12"/>
          <p:cNvPicPr>
            <a:picLocks noChangeAspect="1"/>
          </p:cNvPicPr>
          <p:nvPr/>
        </p:nvPicPr>
        <p:blipFill>
          <a:blip r:embed="rId4"/>
          <a:stretch>
            <a:fillRect/>
          </a:stretch>
        </p:blipFill>
        <p:spPr>
          <a:xfrm>
            <a:off x="3913436" y="4321342"/>
            <a:ext cx="3214884" cy="1176396"/>
          </a:xfrm>
          <a:prstGeom prst="rect">
            <a:avLst/>
          </a:prstGeom>
        </p:spPr>
      </p:pic>
      <p:pic>
        <p:nvPicPr>
          <p:cNvPr id="14" name="그림 13"/>
          <p:cNvPicPr>
            <a:picLocks noChangeAspect="1"/>
          </p:cNvPicPr>
          <p:nvPr/>
        </p:nvPicPr>
        <p:blipFill>
          <a:blip r:embed="rId5"/>
          <a:stretch>
            <a:fillRect/>
          </a:stretch>
        </p:blipFill>
        <p:spPr>
          <a:xfrm>
            <a:off x="4482605" y="5976361"/>
            <a:ext cx="2191150" cy="835151"/>
          </a:xfrm>
          <a:prstGeom prst="rect">
            <a:avLst/>
          </a:prstGeom>
        </p:spPr>
      </p:pic>
      <p:pic>
        <p:nvPicPr>
          <p:cNvPr id="3" name="그림 2"/>
          <p:cNvPicPr>
            <a:picLocks noChangeAspect="1"/>
          </p:cNvPicPr>
          <p:nvPr/>
        </p:nvPicPr>
        <p:blipFill>
          <a:blip r:embed="rId6"/>
          <a:stretch>
            <a:fillRect/>
          </a:stretch>
        </p:blipFill>
        <p:spPr>
          <a:xfrm>
            <a:off x="7134166" y="4168812"/>
            <a:ext cx="2822693" cy="1481456"/>
          </a:xfrm>
          <a:prstGeom prst="rect">
            <a:avLst/>
          </a:prstGeom>
        </p:spPr>
      </p:pic>
      <p:pic>
        <p:nvPicPr>
          <p:cNvPr id="15" name="그림 14"/>
          <p:cNvPicPr>
            <a:picLocks noChangeAspect="1"/>
          </p:cNvPicPr>
          <p:nvPr/>
        </p:nvPicPr>
        <p:blipFill>
          <a:blip r:embed="rId7"/>
          <a:stretch>
            <a:fillRect/>
          </a:stretch>
        </p:blipFill>
        <p:spPr>
          <a:xfrm>
            <a:off x="7153594" y="5796807"/>
            <a:ext cx="2783838" cy="1005774"/>
          </a:xfrm>
          <a:prstGeom prst="rect">
            <a:avLst/>
          </a:prstGeom>
        </p:spPr>
      </p:pic>
      <p:sp>
        <p:nvSpPr>
          <p:cNvPr id="4" name="TextBox 3"/>
          <p:cNvSpPr txBox="1"/>
          <p:nvPr/>
        </p:nvSpPr>
        <p:spPr>
          <a:xfrm>
            <a:off x="5274692" y="5497738"/>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②</a:t>
            </a:r>
            <a:endParaRPr lang="ko-KR" altLang="en-US" dirty="0"/>
          </a:p>
        </p:txBody>
      </p:sp>
      <p:sp>
        <p:nvSpPr>
          <p:cNvPr id="17" name="TextBox 16"/>
          <p:cNvSpPr txBox="1"/>
          <p:nvPr/>
        </p:nvSpPr>
        <p:spPr>
          <a:xfrm>
            <a:off x="8372896" y="6764454"/>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⑤</a:t>
            </a:r>
            <a:endParaRPr lang="ko-KR" altLang="en-US" dirty="0"/>
          </a:p>
        </p:txBody>
      </p:sp>
      <p:sp>
        <p:nvSpPr>
          <p:cNvPr id="18" name="TextBox 17"/>
          <p:cNvSpPr txBox="1"/>
          <p:nvPr/>
        </p:nvSpPr>
        <p:spPr>
          <a:xfrm>
            <a:off x="8337763" y="5533533"/>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④</a:t>
            </a:r>
            <a:endParaRPr lang="ko-KR" altLang="en-US" dirty="0"/>
          </a:p>
        </p:txBody>
      </p:sp>
      <p:sp>
        <p:nvSpPr>
          <p:cNvPr id="19" name="TextBox 18"/>
          <p:cNvSpPr txBox="1"/>
          <p:nvPr/>
        </p:nvSpPr>
        <p:spPr>
          <a:xfrm>
            <a:off x="5313129" y="6811512"/>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③</a:t>
            </a:r>
            <a:endParaRPr lang="ko-KR" altLang="en-US" dirty="0"/>
          </a:p>
        </p:txBody>
      </p:sp>
      <p:sp>
        <p:nvSpPr>
          <p:cNvPr id="20" name="TextBox 19"/>
          <p:cNvSpPr txBox="1"/>
          <p:nvPr/>
        </p:nvSpPr>
        <p:spPr>
          <a:xfrm>
            <a:off x="2109912" y="6853247"/>
            <a:ext cx="360041" cy="369195"/>
          </a:xfrm>
          <a:prstGeom prst="rect">
            <a:avLst/>
          </a:prstGeom>
          <a:noFill/>
        </p:spPr>
        <p:txBody>
          <a:bodyPr wrap="square" rtlCol="0">
            <a:spAutoFit/>
          </a:bodyPr>
          <a:lstStyle/>
          <a:p>
            <a:r>
              <a:rPr lang="ko-KR" altLang="en-US" dirty="0" smtClean="0">
                <a:latin typeface="맑은 고딕" panose="020B0503020000020004" pitchFamily="50" charset="-127"/>
                <a:ea typeface="맑은 고딕" panose="020B0503020000020004" pitchFamily="50" charset="-127"/>
              </a:rPr>
              <a:t>①</a:t>
            </a:r>
            <a:endParaRPr lang="ko-KR" altLang="en-US" dirty="0"/>
          </a:p>
        </p:txBody>
      </p:sp>
      <p:sp>
        <p:nvSpPr>
          <p:cNvPr id="5" name="직사각형 4"/>
          <p:cNvSpPr/>
          <p:nvPr/>
        </p:nvSpPr>
        <p:spPr bwMode="auto">
          <a:xfrm>
            <a:off x="2106339" y="6084887"/>
            <a:ext cx="360041"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6" name="직사각형 5"/>
          <p:cNvSpPr/>
          <p:nvPr/>
        </p:nvSpPr>
        <p:spPr bwMode="auto">
          <a:xfrm>
            <a:off x="2106339" y="6321202"/>
            <a:ext cx="432049" cy="36004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1" name="직사각형 20"/>
          <p:cNvSpPr/>
          <p:nvPr/>
        </p:nvSpPr>
        <p:spPr bwMode="auto">
          <a:xfrm>
            <a:off x="8676049" y="6451472"/>
            <a:ext cx="844455" cy="36004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2" name="직사각형 21"/>
          <p:cNvSpPr/>
          <p:nvPr/>
        </p:nvSpPr>
        <p:spPr bwMode="auto">
          <a:xfrm>
            <a:off x="4842643" y="5107105"/>
            <a:ext cx="432049" cy="36004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3" name="직사각형 22"/>
          <p:cNvSpPr/>
          <p:nvPr/>
        </p:nvSpPr>
        <p:spPr bwMode="auto">
          <a:xfrm>
            <a:off x="2520309" y="4248367"/>
            <a:ext cx="711621" cy="70716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4" name="직사각형 23"/>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283057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1887144420"/>
              </p:ext>
            </p:extLst>
          </p:nvPr>
        </p:nvGraphicFramePr>
        <p:xfrm>
          <a:off x="378148" y="886179"/>
          <a:ext cx="10009111" cy="6312774"/>
        </p:xfrm>
        <a:graphic>
          <a:graphicData uri="http://schemas.openxmlformats.org/drawingml/2006/table">
            <a:tbl>
              <a:tblPr firstRow="1" bandRow="1">
                <a:tableStyleId>{5C22544A-7EE6-4342-B048-85BDC9FD1C3A}</a:tableStyleId>
              </a:tblPr>
              <a:tblGrid>
                <a:gridCol w="10009111">
                  <a:extLst>
                    <a:ext uri="{9D8B030D-6E8A-4147-A177-3AD203B41FA5}">
                      <a16:colId xmlns:a16="http://schemas.microsoft.com/office/drawing/2014/main" val="20000"/>
                    </a:ext>
                  </a:extLst>
                </a:gridCol>
              </a:tblGrid>
              <a:tr h="80357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VHF Radio Operation (</a:t>
                      </a:r>
                      <a:r>
                        <a:rPr lang="en-US" altLang="ko-KR" sz="2000" b="1" dirty="0" smtClean="0">
                          <a:solidFill>
                            <a:schemeClr val="tx1"/>
                          </a:solidFill>
                          <a:latin typeface="+mn-ea"/>
                        </a:rPr>
                        <a:t>FURUNO VHF FM8900D/FM8900S</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Individual Call</a:t>
                      </a:r>
                      <a:endParaRPr lang="ko-KR" altLang="en-US"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09199">
                <a:tc>
                  <a:txBody>
                    <a:bodyPr/>
                    <a:lstStyle/>
                    <a:p>
                      <a:pPr marL="342900" indent="-342900">
                        <a:buAutoNum type="arabicPeriod"/>
                      </a:pPr>
                      <a:r>
                        <a:rPr lang="en-US" altLang="ko-KR" sz="1600" b="1" dirty="0" smtClean="0">
                          <a:solidFill>
                            <a:srgbClr val="000000"/>
                          </a:solidFill>
                          <a:latin typeface="+mn-ea"/>
                          <a:ea typeface="+mn-ea"/>
                        </a:rPr>
                        <a:t>OTHER DSC MSG </a:t>
                      </a:r>
                      <a:r>
                        <a:rPr lang="en-US" altLang="ko-KR" sz="1600" b="0" dirty="0" smtClean="0">
                          <a:solidFill>
                            <a:srgbClr val="000000"/>
                          </a:solidFill>
                          <a:latin typeface="+mn-ea"/>
                          <a:ea typeface="+mn-ea"/>
                        </a:rPr>
                        <a:t>key</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2. CHANNEL/ENTER knob</a:t>
                      </a:r>
                      <a:r>
                        <a:rPr lang="ko-KR" altLang="en-US" sz="1600" b="0" dirty="0" smtClean="0">
                          <a:solidFill>
                            <a:srgbClr val="000000"/>
                          </a:solidFill>
                          <a:latin typeface="+mn-ea"/>
                          <a:ea typeface="+mn-ea"/>
                        </a:rPr>
                        <a:t>를</a:t>
                      </a: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돌려 </a:t>
                      </a:r>
                      <a:r>
                        <a:rPr lang="en-US" altLang="ko-KR" sz="1600" b="0" dirty="0" smtClean="0">
                          <a:solidFill>
                            <a:srgbClr val="000000"/>
                          </a:solidFill>
                          <a:latin typeface="+mn-ea"/>
                          <a:ea typeface="+mn-ea"/>
                        </a:rPr>
                        <a:t>[MSG TYPE]</a:t>
                      </a:r>
                      <a:r>
                        <a:rPr lang="ko-KR" altLang="en-US" sz="1600" b="0" dirty="0" smtClean="0">
                          <a:solidFill>
                            <a:srgbClr val="000000"/>
                          </a:solidFill>
                          <a:latin typeface="+mn-ea"/>
                          <a:ea typeface="+mn-ea"/>
                        </a:rPr>
                        <a:t>을 선택하고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3. CHANNEL/ENTER knob</a:t>
                      </a:r>
                      <a:r>
                        <a:rPr lang="ko-KR" altLang="en-US" sz="1600" b="0" dirty="0" smtClean="0">
                          <a:solidFill>
                            <a:srgbClr val="000000"/>
                          </a:solidFill>
                          <a:latin typeface="+mn-ea"/>
                          <a:ea typeface="+mn-ea"/>
                        </a:rPr>
                        <a:t>로 </a:t>
                      </a:r>
                      <a:r>
                        <a:rPr lang="en-US" altLang="ko-KR" sz="1600" b="0" dirty="0" smtClean="0">
                          <a:solidFill>
                            <a:srgbClr val="000000"/>
                          </a:solidFill>
                          <a:latin typeface="+mn-ea"/>
                          <a:ea typeface="+mn-ea"/>
                        </a:rPr>
                        <a:t>[INDIVIDUAL MSG] </a:t>
                      </a:r>
                      <a:r>
                        <a:rPr lang="ko-KR" altLang="en-US" sz="1600" b="0" dirty="0" smtClean="0">
                          <a:solidFill>
                            <a:srgbClr val="000000"/>
                          </a:solidFill>
                          <a:latin typeface="+mn-ea"/>
                          <a:ea typeface="+mn-ea"/>
                        </a:rPr>
                        <a:t>선택 후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4. [TO] </a:t>
                      </a:r>
                      <a:r>
                        <a:rPr lang="ko-KR" altLang="en-US" sz="1600" b="0" dirty="0" smtClean="0">
                          <a:solidFill>
                            <a:srgbClr val="000000"/>
                          </a:solidFill>
                          <a:latin typeface="+mn-ea"/>
                          <a:ea typeface="+mn-ea"/>
                        </a:rPr>
                        <a:t>선택한 상태에서 </a:t>
                      </a:r>
                      <a:r>
                        <a:rPr lang="en-US" altLang="ko-KR" sz="1600" b="0" dirty="0" smtClean="0">
                          <a:solidFill>
                            <a:srgbClr val="000000"/>
                          </a:solidFill>
                          <a:latin typeface="+mn-ea"/>
                          <a:ea typeface="+mn-ea"/>
                        </a:rPr>
                        <a:t>CHANNEL/ENTER 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5. CHANNEL/ENTER knob</a:t>
                      </a:r>
                      <a:r>
                        <a:rPr lang="ko-KR" altLang="en-US" sz="1600" b="0" dirty="0" smtClean="0">
                          <a:solidFill>
                            <a:srgbClr val="000000"/>
                          </a:solidFill>
                          <a:latin typeface="+mn-ea"/>
                          <a:ea typeface="+mn-ea"/>
                        </a:rPr>
                        <a:t>로 </a:t>
                      </a:r>
                      <a:r>
                        <a:rPr lang="en-US" altLang="ko-KR" sz="1600" b="0" dirty="0" smtClean="0">
                          <a:solidFill>
                            <a:srgbClr val="000000"/>
                          </a:solidFill>
                          <a:latin typeface="+mn-ea"/>
                          <a:ea typeface="+mn-ea"/>
                        </a:rPr>
                        <a:t>[DIRECT INPUT] </a:t>
                      </a:r>
                      <a:r>
                        <a:rPr lang="ko-KR" altLang="en-US" sz="1600" b="0" dirty="0" smtClean="0">
                          <a:solidFill>
                            <a:srgbClr val="000000"/>
                          </a:solidFill>
                          <a:latin typeface="+mn-ea"/>
                          <a:ea typeface="+mn-ea"/>
                        </a:rPr>
                        <a:t>선택 후 상대 선박 또는 </a:t>
                      </a:r>
                      <a:r>
                        <a:rPr lang="en-US" altLang="ko-KR" sz="1600" b="0" dirty="0" smtClean="0">
                          <a:solidFill>
                            <a:srgbClr val="000000"/>
                          </a:solidFill>
                          <a:latin typeface="+mn-ea"/>
                          <a:ea typeface="+mn-ea"/>
                        </a:rPr>
                        <a:t>RCC</a:t>
                      </a:r>
                      <a:r>
                        <a:rPr lang="ko-KR" altLang="en-US" sz="1600" b="0" dirty="0" smtClean="0">
                          <a:solidFill>
                            <a:srgbClr val="000000"/>
                          </a:solidFill>
                          <a:latin typeface="+mn-ea"/>
                          <a:ea typeface="+mn-ea"/>
                        </a:rPr>
                        <a:t>의 </a:t>
                      </a:r>
                      <a:r>
                        <a:rPr lang="en-US" altLang="ko-KR" sz="1600" b="0" dirty="0" smtClean="0">
                          <a:solidFill>
                            <a:srgbClr val="000000"/>
                          </a:solidFill>
                          <a:latin typeface="+mn-ea"/>
                          <a:ea typeface="+mn-ea"/>
                        </a:rPr>
                        <a:t>MMSI </a:t>
                      </a:r>
                      <a:r>
                        <a:rPr lang="ko-KR" altLang="en-US" sz="1600" b="0" dirty="0" smtClean="0">
                          <a:solidFill>
                            <a:srgbClr val="000000"/>
                          </a:solidFill>
                          <a:latin typeface="+mn-ea"/>
                          <a:ea typeface="+mn-ea"/>
                        </a:rPr>
                        <a:t>번호를 </a:t>
                      </a:r>
                      <a:r>
                        <a:rPr lang="en-US" altLang="ko-KR" sz="1600" b="0" dirty="0" smtClean="0">
                          <a:solidFill>
                            <a:srgbClr val="000000"/>
                          </a:solidFill>
                          <a:latin typeface="+mn-ea"/>
                          <a:ea typeface="+mn-ea"/>
                        </a:rPr>
                        <a:t/>
                      </a:r>
                      <a:br>
                        <a:rPr lang="en-US" altLang="ko-KR" sz="1600" b="0" dirty="0" smtClean="0">
                          <a:solidFill>
                            <a:srgbClr val="000000"/>
                          </a:solidFill>
                          <a:latin typeface="+mn-ea"/>
                          <a:ea typeface="+mn-ea"/>
                        </a:rPr>
                      </a:b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입력한다</a:t>
                      </a:r>
                      <a:r>
                        <a:rPr lang="en-US" altLang="ko-KR" sz="1600" b="0" dirty="0" smtClean="0">
                          <a:solidFill>
                            <a:srgbClr val="000000"/>
                          </a:solidFill>
                          <a:latin typeface="+mn-ea"/>
                          <a:ea typeface="+mn-ea"/>
                        </a:rPr>
                        <a:t>. </a:t>
                      </a:r>
                      <a:r>
                        <a:rPr lang="en-US" altLang="ko-KR" sz="1600" b="1" dirty="0" smtClean="0">
                          <a:solidFill>
                            <a:srgbClr val="0000C4"/>
                          </a:solidFill>
                          <a:latin typeface="+mn-ea"/>
                          <a:ea typeface="+mn-ea"/>
                        </a:rPr>
                        <a:t>(RCC/</a:t>
                      </a:r>
                      <a:r>
                        <a:rPr lang="ko-KR" altLang="en-US" sz="1600" b="1" dirty="0" err="1" smtClean="0">
                          <a:solidFill>
                            <a:srgbClr val="0000C4"/>
                          </a:solidFill>
                          <a:latin typeface="+mn-ea"/>
                          <a:ea typeface="+mn-ea"/>
                        </a:rPr>
                        <a:t>해안국</a:t>
                      </a:r>
                      <a:r>
                        <a:rPr lang="en-US" altLang="ko-KR" sz="1600" b="1" dirty="0" smtClean="0">
                          <a:solidFill>
                            <a:srgbClr val="0000C4"/>
                          </a:solidFill>
                          <a:latin typeface="+mn-ea"/>
                          <a:ea typeface="+mn-ea"/>
                        </a:rPr>
                        <a:t> </a:t>
                      </a:r>
                      <a:r>
                        <a:rPr lang="ko-KR" altLang="en-US" sz="1600" b="1" dirty="0" smtClean="0">
                          <a:solidFill>
                            <a:srgbClr val="0000C4"/>
                          </a:solidFill>
                          <a:latin typeface="+mn-ea"/>
                          <a:ea typeface="+mn-ea"/>
                        </a:rPr>
                        <a:t>연락처는 </a:t>
                      </a:r>
                      <a:r>
                        <a:rPr lang="en-US" altLang="ko-KR" sz="1600" b="1" dirty="0" smtClean="0">
                          <a:solidFill>
                            <a:srgbClr val="0000C4"/>
                          </a:solidFill>
                          <a:latin typeface="+mn-ea"/>
                          <a:ea typeface="+mn-ea"/>
                        </a:rPr>
                        <a:t>ADRS 1,3,4,5 </a:t>
                      </a:r>
                      <a:r>
                        <a:rPr lang="ko-KR" altLang="en-US" sz="1600" b="1" dirty="0" smtClean="0">
                          <a:solidFill>
                            <a:srgbClr val="0000C4"/>
                          </a:solidFill>
                          <a:latin typeface="+mn-ea"/>
                          <a:ea typeface="+mn-ea"/>
                        </a:rPr>
                        <a:t>참조</a:t>
                      </a:r>
                      <a:r>
                        <a:rPr lang="en-US" altLang="ko-KR" sz="1600" b="1" dirty="0" smtClean="0">
                          <a:solidFill>
                            <a:srgbClr val="0000C4"/>
                          </a:solidFill>
                          <a:latin typeface="+mn-ea"/>
                          <a:ea typeface="+mn-ea"/>
                        </a:rPr>
                        <a:t>)</a:t>
                      </a:r>
                    </a:p>
                    <a:p>
                      <a:r>
                        <a:rPr lang="en-US" altLang="ko-KR" sz="1600" b="0" dirty="0" smtClean="0">
                          <a:solidFill>
                            <a:srgbClr val="000000"/>
                          </a:solidFill>
                          <a:latin typeface="+mn-ea"/>
                          <a:ea typeface="+mn-ea"/>
                        </a:rPr>
                        <a:t>6. CHANNEL/ENTER knob</a:t>
                      </a:r>
                      <a:r>
                        <a:rPr lang="ko-KR" altLang="en-US" sz="1600" b="0" dirty="0" smtClean="0">
                          <a:solidFill>
                            <a:srgbClr val="000000"/>
                          </a:solidFill>
                          <a:latin typeface="+mn-ea"/>
                          <a:ea typeface="+mn-ea"/>
                        </a:rPr>
                        <a:t>로 </a:t>
                      </a:r>
                      <a:r>
                        <a:rPr lang="en-US" altLang="ko-KR" sz="1600" b="0" dirty="0" smtClean="0">
                          <a:solidFill>
                            <a:srgbClr val="000000"/>
                          </a:solidFill>
                          <a:latin typeface="+mn-ea"/>
                          <a:ea typeface="+mn-ea"/>
                        </a:rPr>
                        <a:t>[ROUTINE], [SAFETY] or [URGENCY] </a:t>
                      </a:r>
                      <a:r>
                        <a:rPr lang="ko-KR" altLang="en-US" sz="1600" b="0" dirty="0" smtClean="0">
                          <a:solidFill>
                            <a:srgbClr val="000000"/>
                          </a:solidFill>
                          <a:latin typeface="+mn-ea"/>
                          <a:ea typeface="+mn-ea"/>
                        </a:rPr>
                        <a:t>중 선택 후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r>
                        <a:rPr lang="en-US" altLang="ko-KR" sz="1600" b="0" dirty="0" smtClean="0">
                          <a:solidFill>
                            <a:srgbClr val="000000"/>
                          </a:solidFill>
                          <a:latin typeface="+mn-ea"/>
                          <a:ea typeface="+mn-ea"/>
                        </a:rPr>
                        <a:t/>
                      </a:r>
                      <a:br>
                        <a:rPr lang="en-US" altLang="ko-KR" sz="1600" b="0" dirty="0" smtClean="0">
                          <a:solidFill>
                            <a:srgbClr val="000000"/>
                          </a:solidFill>
                          <a:latin typeface="+mn-ea"/>
                          <a:ea typeface="+mn-ea"/>
                        </a:rPr>
                      </a:b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긴급한 경우가 아니면 선박과 </a:t>
                      </a:r>
                      <a:r>
                        <a:rPr lang="ko-KR" altLang="en-US" sz="1600" b="0" dirty="0" err="1" smtClean="0">
                          <a:solidFill>
                            <a:srgbClr val="000000"/>
                          </a:solidFill>
                          <a:latin typeface="+mn-ea"/>
                          <a:ea typeface="+mn-ea"/>
                        </a:rPr>
                        <a:t>교신시</a:t>
                      </a:r>
                      <a:r>
                        <a:rPr lang="ko-KR" altLang="en-US" sz="1600" b="0" dirty="0" smtClean="0">
                          <a:solidFill>
                            <a:srgbClr val="000000"/>
                          </a:solidFill>
                          <a:latin typeface="+mn-ea"/>
                          <a:ea typeface="+mn-ea"/>
                        </a:rPr>
                        <a:t> </a:t>
                      </a:r>
                      <a:r>
                        <a:rPr lang="en-US" altLang="ko-KR" sz="1600" b="0" dirty="0" smtClean="0">
                          <a:solidFill>
                            <a:srgbClr val="000000"/>
                          </a:solidFill>
                          <a:latin typeface="+mn-ea"/>
                          <a:ea typeface="+mn-ea"/>
                        </a:rPr>
                        <a:t>ROUTINE, RCC </a:t>
                      </a:r>
                      <a:r>
                        <a:rPr lang="ko-KR" altLang="en-US" sz="1600" b="0" dirty="0" smtClean="0">
                          <a:solidFill>
                            <a:srgbClr val="000000"/>
                          </a:solidFill>
                          <a:latin typeface="+mn-ea"/>
                          <a:ea typeface="+mn-ea"/>
                        </a:rPr>
                        <a:t>및 </a:t>
                      </a:r>
                      <a:r>
                        <a:rPr lang="ko-KR" altLang="en-US" sz="1600" b="0" dirty="0" err="1" smtClean="0">
                          <a:solidFill>
                            <a:srgbClr val="000000"/>
                          </a:solidFill>
                          <a:latin typeface="+mn-ea"/>
                          <a:ea typeface="+mn-ea"/>
                        </a:rPr>
                        <a:t>해안국과</a:t>
                      </a:r>
                      <a:r>
                        <a:rPr lang="ko-KR" altLang="en-US" sz="1600" b="0" dirty="0" smtClean="0">
                          <a:solidFill>
                            <a:srgbClr val="000000"/>
                          </a:solidFill>
                          <a:latin typeface="+mn-ea"/>
                          <a:ea typeface="+mn-ea"/>
                        </a:rPr>
                        <a:t> </a:t>
                      </a:r>
                      <a:r>
                        <a:rPr lang="ko-KR" altLang="en-US" sz="1600" b="0" dirty="0" err="1" smtClean="0">
                          <a:solidFill>
                            <a:srgbClr val="000000"/>
                          </a:solidFill>
                          <a:latin typeface="+mn-ea"/>
                          <a:ea typeface="+mn-ea"/>
                        </a:rPr>
                        <a:t>교신시</a:t>
                      </a:r>
                      <a:r>
                        <a:rPr lang="ko-KR" altLang="en-US" sz="1600" b="0" dirty="0" smtClean="0">
                          <a:solidFill>
                            <a:srgbClr val="000000"/>
                          </a:solidFill>
                          <a:latin typeface="+mn-ea"/>
                          <a:ea typeface="+mn-ea"/>
                        </a:rPr>
                        <a:t> </a:t>
                      </a:r>
                      <a:r>
                        <a:rPr lang="en-US" altLang="ko-KR" sz="1600" b="0" dirty="0" smtClean="0">
                          <a:solidFill>
                            <a:srgbClr val="000000"/>
                          </a:solidFill>
                          <a:latin typeface="+mn-ea"/>
                          <a:ea typeface="+mn-ea"/>
                        </a:rPr>
                        <a:t>SAFETY</a:t>
                      </a:r>
                      <a:r>
                        <a:rPr lang="ko-KR" altLang="en-US" sz="1600" b="0" dirty="0" smtClean="0">
                          <a:solidFill>
                            <a:srgbClr val="000000"/>
                          </a:solidFill>
                          <a:latin typeface="+mn-ea"/>
                          <a:ea typeface="+mn-ea"/>
                        </a:rPr>
                        <a:t>를 입력한다</a:t>
                      </a:r>
                      <a:r>
                        <a:rPr lang="en-US" altLang="ko-KR" sz="1600" b="0" dirty="0" smtClean="0">
                          <a:solidFill>
                            <a:srgbClr val="000000"/>
                          </a:solidFill>
                          <a:latin typeface="+mn-ea"/>
                          <a:ea typeface="+mn-ea"/>
                        </a:rPr>
                        <a:t>)</a:t>
                      </a:r>
                    </a:p>
                    <a:p>
                      <a:r>
                        <a:rPr lang="en-US" altLang="ko-KR" sz="1600" b="0" dirty="0" smtClean="0">
                          <a:solidFill>
                            <a:srgbClr val="000000"/>
                          </a:solidFill>
                          <a:latin typeface="+mn-ea"/>
                          <a:ea typeface="+mn-ea"/>
                        </a:rPr>
                        <a:t>7. [COMM CH] </a:t>
                      </a:r>
                      <a:r>
                        <a:rPr lang="ko-KR" altLang="en-US" sz="1600" b="0" dirty="0" smtClean="0">
                          <a:solidFill>
                            <a:srgbClr val="000000"/>
                          </a:solidFill>
                          <a:latin typeface="+mn-ea"/>
                          <a:ea typeface="+mn-ea"/>
                        </a:rPr>
                        <a:t>선택 후 </a:t>
                      </a:r>
                      <a:r>
                        <a:rPr lang="en-US" altLang="ko-KR" sz="1600" b="0" dirty="0" smtClean="0">
                          <a:solidFill>
                            <a:srgbClr val="000000"/>
                          </a:solidFill>
                          <a:latin typeface="+mn-ea"/>
                          <a:ea typeface="+mn-ea"/>
                        </a:rPr>
                        <a:t>CHANNEL/ENTER knob </a:t>
                      </a:r>
                      <a:r>
                        <a:rPr lang="ko-KR" altLang="en-US" sz="1600" b="0" dirty="0" smtClean="0">
                          <a:solidFill>
                            <a:srgbClr val="000000"/>
                          </a:solidFill>
                          <a:latin typeface="+mn-ea"/>
                          <a:ea typeface="+mn-ea"/>
                        </a:rPr>
                        <a:t>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9. CHANNEL/ENTER knob</a:t>
                      </a:r>
                      <a:r>
                        <a:rPr lang="ko-KR" altLang="en-US" sz="1600" b="0" dirty="0" smtClean="0">
                          <a:solidFill>
                            <a:srgbClr val="000000"/>
                          </a:solidFill>
                          <a:latin typeface="+mn-ea"/>
                          <a:ea typeface="+mn-ea"/>
                        </a:rPr>
                        <a:t>를 돌려 </a:t>
                      </a:r>
                      <a:r>
                        <a:rPr lang="en-US" altLang="ko-KR" sz="1600" b="0" dirty="0" smtClean="0">
                          <a:solidFill>
                            <a:srgbClr val="000000"/>
                          </a:solidFill>
                          <a:latin typeface="+mn-ea"/>
                          <a:ea typeface="+mn-ea"/>
                        </a:rPr>
                        <a:t>[SELECT] </a:t>
                      </a:r>
                      <a:r>
                        <a:rPr lang="ko-KR" altLang="en-US" sz="1600" b="0" dirty="0" smtClean="0">
                          <a:solidFill>
                            <a:srgbClr val="000000"/>
                          </a:solidFill>
                          <a:latin typeface="+mn-ea"/>
                          <a:ea typeface="+mn-ea"/>
                        </a:rPr>
                        <a:t>또는 </a:t>
                      </a:r>
                      <a:r>
                        <a:rPr lang="en-US" altLang="ko-KR" sz="1600" b="0" dirty="0" smtClean="0">
                          <a:solidFill>
                            <a:srgbClr val="000000"/>
                          </a:solidFill>
                          <a:latin typeface="+mn-ea"/>
                          <a:ea typeface="+mn-ea"/>
                        </a:rPr>
                        <a:t>[MANUAL] </a:t>
                      </a:r>
                      <a:r>
                        <a:rPr lang="ko-KR" altLang="en-US" sz="1600" b="0" dirty="0" smtClean="0">
                          <a:solidFill>
                            <a:srgbClr val="000000"/>
                          </a:solidFill>
                          <a:latin typeface="+mn-ea"/>
                          <a:ea typeface="+mn-ea"/>
                        </a:rPr>
                        <a:t>선택 후 채널을 선택하거나</a:t>
                      </a:r>
                      <a:r>
                        <a:rPr lang="en-US" altLang="ko-KR" sz="1600" b="0" dirty="0" smtClean="0">
                          <a:solidFill>
                            <a:srgbClr val="000000"/>
                          </a:solidFill>
                          <a:latin typeface="+mn-ea"/>
                          <a:ea typeface="+mn-ea"/>
                        </a:rPr>
                        <a:t/>
                      </a:r>
                      <a:br>
                        <a:rPr lang="en-US" altLang="ko-KR" sz="1600" b="0" dirty="0" smtClean="0">
                          <a:solidFill>
                            <a:srgbClr val="000000"/>
                          </a:solidFill>
                          <a:latin typeface="+mn-ea"/>
                          <a:ea typeface="+mn-ea"/>
                        </a:rPr>
                      </a:b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직접 입력한 후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10. [GO TO CALL] </a:t>
                      </a:r>
                      <a:r>
                        <a:rPr lang="ko-KR" altLang="en-US" sz="1600" b="0" dirty="0" smtClean="0">
                          <a:solidFill>
                            <a:srgbClr val="000000"/>
                          </a:solidFill>
                          <a:latin typeface="+mn-ea"/>
                          <a:ea typeface="+mn-ea"/>
                        </a:rPr>
                        <a:t>선택 후 </a:t>
                      </a:r>
                      <a:r>
                        <a:rPr lang="en-US" altLang="ko-KR" sz="1600" b="0" dirty="0" smtClean="0">
                          <a:solidFill>
                            <a:srgbClr val="000000"/>
                          </a:solidFill>
                          <a:latin typeface="+mn-ea"/>
                          <a:ea typeface="+mn-ea"/>
                        </a:rPr>
                        <a:t>INDIVIDUAL CALL </a:t>
                      </a:r>
                      <a:r>
                        <a:rPr lang="ko-KR" altLang="en-US" sz="1600" b="0" dirty="0" smtClean="0">
                          <a:solidFill>
                            <a:srgbClr val="000000"/>
                          </a:solidFill>
                          <a:latin typeface="+mn-ea"/>
                          <a:ea typeface="+mn-ea"/>
                        </a:rPr>
                        <a:t>을 보내기 위해 </a:t>
                      </a:r>
                      <a:r>
                        <a:rPr lang="en-US" altLang="ko-KR" sz="1600" b="0" dirty="0" smtClean="0">
                          <a:solidFill>
                            <a:srgbClr val="000000"/>
                          </a:solidFill>
                          <a:latin typeface="+mn-ea"/>
                          <a:ea typeface="+mn-ea"/>
                        </a:rPr>
                        <a:t>CHANNEL/ENTER knob </a:t>
                      </a:r>
                      <a:r>
                        <a:rPr lang="ko-KR" altLang="en-US" sz="1600" b="0" dirty="0" smtClean="0">
                          <a:solidFill>
                            <a:srgbClr val="000000"/>
                          </a:solidFill>
                          <a:latin typeface="+mn-ea"/>
                          <a:ea typeface="+mn-ea"/>
                        </a:rPr>
                        <a:t>누른다</a:t>
                      </a:r>
                      <a:endParaRPr lang="en-US" altLang="ko-KR" sz="1600" b="0" dirty="0" smtClean="0">
                        <a:solidFill>
                          <a:srgbClr val="000000"/>
                        </a:solidFill>
                        <a:latin typeface="+mn-ea"/>
                        <a:ea typeface="+mn-ea"/>
                      </a:endParaRPr>
                    </a:p>
                    <a:p>
                      <a:endParaRPr lang="en-US" altLang="ko-KR" sz="1600" b="0" dirty="0" smtClean="0">
                        <a:solidFill>
                          <a:srgbClr val="000000"/>
                        </a:solidFill>
                        <a:latin typeface="+mn-ea"/>
                        <a:ea typeface="+mn-ea"/>
                      </a:endParaRPr>
                    </a:p>
                    <a:p>
                      <a:r>
                        <a:rPr lang="ko-KR" altLang="en-US" sz="1600" b="0" dirty="0" err="1" smtClean="0">
                          <a:solidFill>
                            <a:srgbClr val="000000"/>
                          </a:solidFill>
                          <a:latin typeface="+mn-ea"/>
                          <a:ea typeface="+mn-ea"/>
                        </a:rPr>
                        <a:t>수신증을</a:t>
                      </a:r>
                      <a:r>
                        <a:rPr lang="ko-KR" altLang="en-US" sz="1600" b="0" dirty="0" smtClean="0">
                          <a:solidFill>
                            <a:srgbClr val="000000"/>
                          </a:solidFill>
                          <a:latin typeface="+mn-ea"/>
                          <a:ea typeface="+mn-ea"/>
                        </a:rPr>
                        <a:t> 받으면 </a:t>
                      </a:r>
                      <a:r>
                        <a:rPr lang="en-US" altLang="ko-KR" sz="1600" b="0" dirty="0" smtClean="0">
                          <a:solidFill>
                            <a:srgbClr val="000000"/>
                          </a:solidFill>
                          <a:latin typeface="+mn-ea"/>
                          <a:ea typeface="+mn-ea"/>
                        </a:rPr>
                        <a:t>audio alarm</a:t>
                      </a:r>
                      <a:r>
                        <a:rPr lang="ko-KR" altLang="en-US" sz="1600" b="0" dirty="0" smtClean="0">
                          <a:solidFill>
                            <a:srgbClr val="000000"/>
                          </a:solidFill>
                          <a:latin typeface="+mn-ea"/>
                          <a:ea typeface="+mn-ea"/>
                        </a:rPr>
                        <a:t>을 멈추기 위해 </a:t>
                      </a:r>
                      <a:r>
                        <a:rPr lang="en-US" altLang="ko-KR" sz="1600" b="0" dirty="0" smtClean="0">
                          <a:solidFill>
                            <a:srgbClr val="000000"/>
                          </a:solidFill>
                          <a:latin typeface="+mn-ea"/>
                          <a:ea typeface="+mn-ea"/>
                        </a:rPr>
                        <a:t>[CANCEL] </a:t>
                      </a:r>
                      <a:r>
                        <a:rPr lang="ko-KR" altLang="en-US" sz="1600" b="0" dirty="0" smtClean="0">
                          <a:solidFill>
                            <a:srgbClr val="000000"/>
                          </a:solidFill>
                          <a:latin typeface="+mn-ea"/>
                          <a:ea typeface="+mn-ea"/>
                        </a:rPr>
                        <a:t>누른 후 교신을 하면 된다</a:t>
                      </a:r>
                      <a:endParaRPr lang="en-US" altLang="ko-KR" sz="1600" b="0" dirty="0" smtClean="0">
                        <a:solidFill>
                          <a:srgbClr val="000000"/>
                        </a:solidFill>
                        <a:latin typeface="+mn-ea"/>
                        <a:ea typeface="+mn-ea"/>
                      </a:endParaRPr>
                    </a:p>
                    <a:p>
                      <a:pPr marL="342900" indent="-342900" latinLnBrk="1">
                        <a:buAutoNum type="arabicPeriod"/>
                      </a:pPr>
                      <a:endParaRPr lang="en-US" altLang="ko-KR" sz="16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28</a:t>
            </a:fld>
            <a:endParaRPr lang="ko-KR" altLang="en-US" dirty="0"/>
          </a:p>
        </p:txBody>
      </p:sp>
      <p:sp>
        <p:nvSpPr>
          <p:cNvPr id="5" name="직사각형 4"/>
          <p:cNvSpPr/>
          <p:nvPr/>
        </p:nvSpPr>
        <p:spPr bwMode="auto">
          <a:xfrm>
            <a:off x="2106339" y="6084887"/>
            <a:ext cx="360041"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6540" y="1950391"/>
            <a:ext cx="2611018" cy="1500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직사각형 8"/>
          <p:cNvSpPr/>
          <p:nvPr/>
        </p:nvSpPr>
        <p:spPr bwMode="auto">
          <a:xfrm>
            <a:off x="5641056" y="2556495"/>
            <a:ext cx="648072" cy="43204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25" name="그림 2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985" y="2556495"/>
            <a:ext cx="360000" cy="360000"/>
          </a:xfrm>
          <a:prstGeom prst="rect">
            <a:avLst/>
          </a:prstGeom>
        </p:spPr>
      </p:pic>
      <p:sp>
        <p:nvSpPr>
          <p:cNvPr id="26" name="TextBox 25"/>
          <p:cNvSpPr txBox="1"/>
          <p:nvPr/>
        </p:nvSpPr>
        <p:spPr>
          <a:xfrm>
            <a:off x="8560746" y="1969703"/>
            <a:ext cx="1776477" cy="523220"/>
          </a:xfrm>
          <a:prstGeom prst="rect">
            <a:avLst/>
          </a:prstGeom>
          <a:noFill/>
        </p:spPr>
        <p:txBody>
          <a:bodyPr wrap="square" rtlCol="0">
            <a:spAutoFit/>
          </a:bodyPr>
          <a:lstStyle/>
          <a:p>
            <a:r>
              <a:rPr lang="en-US" altLang="ko-KR" sz="1400" dirty="0" smtClean="0">
                <a:latin typeface="+mn-ea"/>
                <a:ea typeface="+mn-ea"/>
              </a:rPr>
              <a:t>Test Call &amp; </a:t>
            </a:r>
            <a:br>
              <a:rPr lang="en-US" altLang="ko-KR" sz="1400" dirty="0" smtClean="0">
                <a:latin typeface="+mn-ea"/>
                <a:ea typeface="+mn-ea"/>
              </a:rPr>
            </a:br>
            <a:r>
              <a:rPr lang="en-US" altLang="ko-KR" sz="1400" dirty="0" smtClean="0">
                <a:latin typeface="+mn-ea"/>
                <a:ea typeface="+mn-ea"/>
              </a:rPr>
              <a:t>Individual Call</a:t>
            </a:r>
            <a:endParaRPr lang="ko-KR" altLang="en-US" sz="1400" dirty="0">
              <a:latin typeface="+mn-ea"/>
              <a:ea typeface="+mn-ea"/>
            </a:endParaRPr>
          </a:p>
        </p:txBody>
      </p:sp>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721807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2772415861"/>
              </p:ext>
            </p:extLst>
          </p:nvPr>
        </p:nvGraphicFramePr>
        <p:xfrm>
          <a:off x="378148" y="886179"/>
          <a:ext cx="10009111" cy="6312774"/>
        </p:xfrm>
        <a:graphic>
          <a:graphicData uri="http://schemas.openxmlformats.org/drawingml/2006/table">
            <a:tbl>
              <a:tblPr firstRow="1" bandRow="1">
                <a:tableStyleId>{5C22544A-7EE6-4342-B048-85BDC9FD1C3A}</a:tableStyleId>
              </a:tblPr>
              <a:tblGrid>
                <a:gridCol w="10009111">
                  <a:extLst>
                    <a:ext uri="{9D8B030D-6E8A-4147-A177-3AD203B41FA5}">
                      <a16:colId xmlns:a16="http://schemas.microsoft.com/office/drawing/2014/main" val="20000"/>
                    </a:ext>
                  </a:extLst>
                </a:gridCol>
              </a:tblGrid>
              <a:tr h="80357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VHF Radio Operation (</a:t>
                      </a:r>
                      <a:r>
                        <a:rPr lang="en-US" altLang="ko-KR" sz="2000" b="1" dirty="0" smtClean="0">
                          <a:solidFill>
                            <a:schemeClr val="tx1"/>
                          </a:solidFill>
                          <a:latin typeface="+mn-ea"/>
                        </a:rPr>
                        <a:t>FURUNO VHF FM8900D/FM8900S</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Test Call</a:t>
                      </a:r>
                      <a:endParaRPr lang="ko-KR" altLang="en-US"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09199">
                <a:tc>
                  <a:txBody>
                    <a:bodyPr/>
                    <a:lstStyle/>
                    <a:p>
                      <a:pPr marL="342900" indent="-342900">
                        <a:buAutoNum type="arabicPeriod"/>
                      </a:pPr>
                      <a:r>
                        <a:rPr lang="en-US" altLang="ko-KR" sz="1600" b="1" dirty="0" smtClean="0">
                          <a:solidFill>
                            <a:srgbClr val="000000"/>
                          </a:solidFill>
                          <a:latin typeface="+mn-ea"/>
                          <a:ea typeface="+mn-ea"/>
                        </a:rPr>
                        <a:t>OTHER DSC MSG </a:t>
                      </a:r>
                      <a:r>
                        <a:rPr lang="en-US" altLang="ko-KR" sz="1600" b="0" dirty="0" smtClean="0">
                          <a:solidFill>
                            <a:srgbClr val="000000"/>
                          </a:solidFill>
                          <a:latin typeface="+mn-ea"/>
                          <a:ea typeface="+mn-ea"/>
                        </a:rPr>
                        <a:t>key</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pPr marL="342900" indent="-342900">
                        <a:buAutoNum type="arabicPeriod"/>
                      </a:pP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2. CHANNEL/ENTER knob</a:t>
                      </a:r>
                      <a:r>
                        <a:rPr lang="ko-KR" altLang="en-US" sz="1600" b="0" dirty="0" smtClean="0">
                          <a:solidFill>
                            <a:srgbClr val="000000"/>
                          </a:solidFill>
                          <a:latin typeface="+mn-ea"/>
                          <a:ea typeface="+mn-ea"/>
                        </a:rPr>
                        <a:t>를</a:t>
                      </a: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돌려 </a:t>
                      </a:r>
                      <a:r>
                        <a:rPr lang="en-US" altLang="ko-KR" sz="1600" b="0" dirty="0" smtClean="0">
                          <a:solidFill>
                            <a:srgbClr val="000000"/>
                          </a:solidFill>
                          <a:latin typeface="+mn-ea"/>
                          <a:ea typeface="+mn-ea"/>
                        </a:rPr>
                        <a:t>[MSG TYPE]</a:t>
                      </a:r>
                      <a:r>
                        <a:rPr lang="ko-KR" altLang="en-US" sz="1600" b="0" dirty="0" smtClean="0">
                          <a:solidFill>
                            <a:srgbClr val="000000"/>
                          </a:solidFill>
                          <a:latin typeface="+mn-ea"/>
                          <a:ea typeface="+mn-ea"/>
                        </a:rPr>
                        <a:t>을 선택하고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3. CHANNEL/ENTER knob</a:t>
                      </a:r>
                      <a:r>
                        <a:rPr lang="ko-KR" altLang="en-US" sz="1600" b="0" dirty="0" smtClean="0">
                          <a:solidFill>
                            <a:srgbClr val="000000"/>
                          </a:solidFill>
                          <a:latin typeface="+mn-ea"/>
                          <a:ea typeface="+mn-ea"/>
                        </a:rPr>
                        <a:t>로 </a:t>
                      </a:r>
                      <a:r>
                        <a:rPr lang="en-US" altLang="ko-KR" sz="1600" b="0" dirty="0" smtClean="0">
                          <a:solidFill>
                            <a:srgbClr val="000000"/>
                          </a:solidFill>
                          <a:latin typeface="+mn-ea"/>
                          <a:ea typeface="+mn-ea"/>
                        </a:rPr>
                        <a:t>[TEST MSG] </a:t>
                      </a:r>
                      <a:r>
                        <a:rPr lang="ko-KR" altLang="en-US" sz="1600" b="0" dirty="0" smtClean="0">
                          <a:solidFill>
                            <a:srgbClr val="000000"/>
                          </a:solidFill>
                          <a:latin typeface="+mn-ea"/>
                          <a:ea typeface="+mn-ea"/>
                        </a:rPr>
                        <a:t>선택 후 </a:t>
                      </a:r>
                      <a:r>
                        <a:rPr lang="en-US" altLang="ko-KR" sz="1600" b="0" dirty="0" smtClean="0">
                          <a:solidFill>
                            <a:srgbClr val="000000"/>
                          </a:solidFill>
                          <a:latin typeface="+mn-ea"/>
                          <a:ea typeface="+mn-ea"/>
                        </a:rPr>
                        <a:t>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4. [TO] </a:t>
                      </a:r>
                      <a:r>
                        <a:rPr lang="ko-KR" altLang="en-US" sz="1600" b="0" dirty="0" smtClean="0">
                          <a:solidFill>
                            <a:srgbClr val="000000"/>
                          </a:solidFill>
                          <a:latin typeface="+mn-ea"/>
                          <a:ea typeface="+mn-ea"/>
                        </a:rPr>
                        <a:t>선택한 상태에서 </a:t>
                      </a:r>
                      <a:r>
                        <a:rPr lang="en-US" altLang="ko-KR" sz="1600" b="0" dirty="0" smtClean="0">
                          <a:solidFill>
                            <a:srgbClr val="000000"/>
                          </a:solidFill>
                          <a:latin typeface="+mn-ea"/>
                          <a:ea typeface="+mn-ea"/>
                        </a:rPr>
                        <a:t>CHANNEL/ENTER knob</a:t>
                      </a:r>
                      <a:r>
                        <a:rPr lang="ko-KR" altLang="en-US" sz="1600" b="0" dirty="0" smtClean="0">
                          <a:solidFill>
                            <a:srgbClr val="000000"/>
                          </a:solidFill>
                          <a:latin typeface="+mn-ea"/>
                          <a:ea typeface="+mn-ea"/>
                        </a:rPr>
                        <a:t>를 누른다</a:t>
                      </a:r>
                      <a:endParaRPr lang="en-US" altLang="ko-KR" sz="1600" b="0" dirty="0" smtClean="0">
                        <a:solidFill>
                          <a:srgbClr val="000000"/>
                        </a:solidFill>
                        <a:latin typeface="+mn-ea"/>
                        <a:ea typeface="+mn-ea"/>
                      </a:endParaRPr>
                    </a:p>
                    <a:p>
                      <a:r>
                        <a:rPr lang="en-US" altLang="ko-KR" sz="1600" b="0" dirty="0" smtClean="0">
                          <a:solidFill>
                            <a:srgbClr val="000000"/>
                          </a:solidFill>
                          <a:latin typeface="+mn-ea"/>
                          <a:ea typeface="+mn-ea"/>
                        </a:rPr>
                        <a:t>5. CHANNEL/ENTER knob</a:t>
                      </a:r>
                      <a:r>
                        <a:rPr lang="ko-KR" altLang="en-US" sz="1600" b="0" dirty="0" smtClean="0">
                          <a:solidFill>
                            <a:srgbClr val="000000"/>
                          </a:solidFill>
                          <a:latin typeface="+mn-ea"/>
                          <a:ea typeface="+mn-ea"/>
                        </a:rPr>
                        <a:t>로 </a:t>
                      </a:r>
                      <a:r>
                        <a:rPr lang="en-US" altLang="ko-KR" sz="1600" b="0" dirty="0" smtClean="0">
                          <a:solidFill>
                            <a:srgbClr val="000000"/>
                          </a:solidFill>
                          <a:latin typeface="+mn-ea"/>
                          <a:ea typeface="+mn-ea"/>
                        </a:rPr>
                        <a:t>[DIRECT INPUT] </a:t>
                      </a:r>
                      <a:r>
                        <a:rPr lang="ko-KR" altLang="en-US" sz="1600" b="0" dirty="0" smtClean="0">
                          <a:solidFill>
                            <a:srgbClr val="000000"/>
                          </a:solidFill>
                          <a:latin typeface="+mn-ea"/>
                          <a:ea typeface="+mn-ea"/>
                        </a:rPr>
                        <a:t>선택 후 상대 선박 또는 </a:t>
                      </a:r>
                      <a:r>
                        <a:rPr lang="en-US" altLang="ko-KR" sz="1600" b="0" dirty="0" smtClean="0">
                          <a:solidFill>
                            <a:srgbClr val="000000"/>
                          </a:solidFill>
                          <a:latin typeface="+mn-ea"/>
                          <a:ea typeface="+mn-ea"/>
                        </a:rPr>
                        <a:t>RCC</a:t>
                      </a:r>
                      <a:r>
                        <a:rPr lang="ko-KR" altLang="en-US" sz="1600" b="0" dirty="0" smtClean="0">
                          <a:solidFill>
                            <a:srgbClr val="000000"/>
                          </a:solidFill>
                          <a:latin typeface="+mn-ea"/>
                          <a:ea typeface="+mn-ea"/>
                        </a:rPr>
                        <a:t>의 </a:t>
                      </a:r>
                      <a:r>
                        <a:rPr lang="en-US" altLang="ko-KR" sz="1600" b="0" dirty="0" smtClean="0">
                          <a:solidFill>
                            <a:srgbClr val="000000"/>
                          </a:solidFill>
                          <a:latin typeface="+mn-ea"/>
                          <a:ea typeface="+mn-ea"/>
                        </a:rPr>
                        <a:t>MMSI </a:t>
                      </a:r>
                      <a:r>
                        <a:rPr lang="ko-KR" altLang="en-US" sz="1600" b="0" dirty="0" smtClean="0">
                          <a:solidFill>
                            <a:srgbClr val="000000"/>
                          </a:solidFill>
                          <a:latin typeface="+mn-ea"/>
                          <a:ea typeface="+mn-ea"/>
                        </a:rPr>
                        <a:t>번호를 </a:t>
                      </a:r>
                      <a:r>
                        <a:rPr lang="en-US" altLang="ko-KR" sz="1600" b="0" dirty="0" smtClean="0">
                          <a:solidFill>
                            <a:srgbClr val="000000"/>
                          </a:solidFill>
                          <a:latin typeface="+mn-ea"/>
                          <a:ea typeface="+mn-ea"/>
                        </a:rPr>
                        <a:t/>
                      </a:r>
                      <a:br>
                        <a:rPr lang="en-US" altLang="ko-KR" sz="1600" b="0" dirty="0" smtClean="0">
                          <a:solidFill>
                            <a:srgbClr val="000000"/>
                          </a:solidFill>
                          <a:latin typeface="+mn-ea"/>
                          <a:ea typeface="+mn-ea"/>
                        </a:rPr>
                      </a:b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입력한다</a:t>
                      </a:r>
                      <a:r>
                        <a:rPr lang="en-US" altLang="ko-KR" sz="1600" b="0" dirty="0" smtClean="0">
                          <a:solidFill>
                            <a:srgbClr val="000000"/>
                          </a:solidFill>
                          <a:latin typeface="+mn-ea"/>
                          <a:ea typeface="+mn-ea"/>
                        </a:rPr>
                        <a:t>. (RCC/</a:t>
                      </a:r>
                      <a:r>
                        <a:rPr lang="ko-KR" altLang="en-US" sz="1600" b="0" dirty="0" err="1" smtClean="0">
                          <a:solidFill>
                            <a:srgbClr val="000000"/>
                          </a:solidFill>
                          <a:latin typeface="+mn-ea"/>
                          <a:ea typeface="+mn-ea"/>
                        </a:rPr>
                        <a:t>해안국</a:t>
                      </a: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연락처는 </a:t>
                      </a:r>
                      <a:r>
                        <a:rPr lang="en-US" altLang="ko-KR" sz="1600" b="0" dirty="0" smtClean="0">
                          <a:solidFill>
                            <a:srgbClr val="000000"/>
                          </a:solidFill>
                          <a:latin typeface="+mn-ea"/>
                          <a:ea typeface="+mn-ea"/>
                        </a:rPr>
                        <a:t>ADRS 1,3,4,5 </a:t>
                      </a:r>
                      <a:r>
                        <a:rPr lang="ko-KR" altLang="en-US" sz="1600" b="0" dirty="0" smtClean="0">
                          <a:solidFill>
                            <a:srgbClr val="000000"/>
                          </a:solidFill>
                          <a:latin typeface="+mn-ea"/>
                          <a:ea typeface="+mn-ea"/>
                        </a:rPr>
                        <a:t>참조</a:t>
                      </a:r>
                      <a:r>
                        <a:rPr lang="en-US" altLang="ko-KR" sz="1600" b="0" dirty="0" smtClean="0">
                          <a:solidFill>
                            <a:srgbClr val="000000"/>
                          </a:solidFill>
                          <a:latin typeface="+mn-ea"/>
                          <a:ea typeface="+mn-ea"/>
                        </a:rPr>
                        <a:t>)</a:t>
                      </a:r>
                    </a:p>
                    <a:p>
                      <a:r>
                        <a:rPr lang="en-US" altLang="ko-KR" sz="1600" b="0" dirty="0" smtClean="0">
                          <a:solidFill>
                            <a:srgbClr val="000000"/>
                          </a:solidFill>
                          <a:latin typeface="+mn-ea"/>
                          <a:ea typeface="+mn-ea"/>
                        </a:rPr>
                        <a:t>6. TEST CALL</a:t>
                      </a:r>
                      <a:r>
                        <a:rPr lang="ko-KR" altLang="en-US" sz="1600" b="0" dirty="0" smtClean="0">
                          <a:solidFill>
                            <a:srgbClr val="000000"/>
                          </a:solidFill>
                          <a:latin typeface="+mn-ea"/>
                          <a:ea typeface="+mn-ea"/>
                        </a:rPr>
                        <a:t>을 보내기 위해 </a:t>
                      </a:r>
                      <a:r>
                        <a:rPr lang="en-US" altLang="ko-KR" sz="1600" b="0" dirty="0" smtClean="0">
                          <a:solidFill>
                            <a:srgbClr val="000000"/>
                          </a:solidFill>
                          <a:latin typeface="+mn-ea"/>
                          <a:ea typeface="+mn-ea"/>
                        </a:rPr>
                        <a:t>CHANNEL/ENTER knob </a:t>
                      </a:r>
                      <a:r>
                        <a:rPr lang="ko-KR" altLang="en-US" sz="1600" b="0" dirty="0" smtClean="0">
                          <a:solidFill>
                            <a:srgbClr val="000000"/>
                          </a:solidFill>
                          <a:latin typeface="+mn-ea"/>
                          <a:ea typeface="+mn-ea"/>
                        </a:rPr>
                        <a:t>누른다</a:t>
                      </a:r>
                      <a:endParaRPr lang="en-US" altLang="ko-KR" sz="1600" b="0" dirty="0" smtClean="0">
                        <a:solidFill>
                          <a:srgbClr val="000000"/>
                        </a:solidFill>
                        <a:latin typeface="+mn-ea"/>
                        <a:ea typeface="+mn-ea"/>
                      </a:endParaRPr>
                    </a:p>
                    <a:p>
                      <a:endParaRPr lang="en-US" altLang="ko-KR" sz="1600" b="0" dirty="0" smtClean="0">
                        <a:solidFill>
                          <a:srgbClr val="000000"/>
                        </a:solidFill>
                        <a:latin typeface="+mn-ea"/>
                        <a:ea typeface="+mn-ea"/>
                      </a:endParaRPr>
                    </a:p>
                    <a:p>
                      <a:r>
                        <a:rPr lang="ko-KR" altLang="en-US" sz="1600" b="0" dirty="0" err="1" smtClean="0">
                          <a:solidFill>
                            <a:srgbClr val="000000"/>
                          </a:solidFill>
                          <a:latin typeface="+mn-ea"/>
                          <a:ea typeface="+mn-ea"/>
                        </a:rPr>
                        <a:t>수신증을</a:t>
                      </a:r>
                      <a:r>
                        <a:rPr lang="ko-KR" altLang="en-US" sz="1600" b="0" dirty="0" smtClean="0">
                          <a:solidFill>
                            <a:srgbClr val="000000"/>
                          </a:solidFill>
                          <a:latin typeface="+mn-ea"/>
                          <a:ea typeface="+mn-ea"/>
                        </a:rPr>
                        <a:t> 받으면 </a:t>
                      </a:r>
                      <a:r>
                        <a:rPr lang="en-US" altLang="ko-KR" sz="1600" b="0" dirty="0" smtClean="0">
                          <a:solidFill>
                            <a:srgbClr val="000000"/>
                          </a:solidFill>
                          <a:latin typeface="+mn-ea"/>
                          <a:ea typeface="+mn-ea"/>
                        </a:rPr>
                        <a:t>audio alarm</a:t>
                      </a:r>
                      <a:r>
                        <a:rPr lang="ko-KR" altLang="en-US" sz="1600" b="0" dirty="0" smtClean="0">
                          <a:solidFill>
                            <a:srgbClr val="000000"/>
                          </a:solidFill>
                          <a:latin typeface="+mn-ea"/>
                          <a:ea typeface="+mn-ea"/>
                        </a:rPr>
                        <a:t>을 멈추기 위해 </a:t>
                      </a:r>
                      <a:r>
                        <a:rPr lang="en-US" altLang="ko-KR" sz="1600" b="0" dirty="0" smtClean="0">
                          <a:solidFill>
                            <a:srgbClr val="000000"/>
                          </a:solidFill>
                          <a:latin typeface="+mn-ea"/>
                          <a:ea typeface="+mn-ea"/>
                        </a:rPr>
                        <a:t>[CANCEL] </a:t>
                      </a:r>
                      <a:r>
                        <a:rPr lang="ko-KR" altLang="en-US" sz="1600" b="0" dirty="0" smtClean="0">
                          <a:solidFill>
                            <a:srgbClr val="000000"/>
                          </a:solidFill>
                          <a:latin typeface="+mn-ea"/>
                          <a:ea typeface="+mn-ea"/>
                        </a:rPr>
                        <a:t>누른다</a:t>
                      </a:r>
                      <a:endParaRPr lang="en-US" altLang="ko-KR" sz="16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29</a:t>
            </a:fld>
            <a:endParaRPr lang="ko-KR" altLang="en-US" dirty="0"/>
          </a:p>
        </p:txBody>
      </p:sp>
      <p:sp>
        <p:nvSpPr>
          <p:cNvPr id="5" name="직사각형 4"/>
          <p:cNvSpPr/>
          <p:nvPr/>
        </p:nvSpPr>
        <p:spPr bwMode="auto">
          <a:xfrm>
            <a:off x="2106339" y="6084887"/>
            <a:ext cx="360041"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6780" y="1908423"/>
            <a:ext cx="2611018" cy="1500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직사각형 8"/>
          <p:cNvSpPr/>
          <p:nvPr/>
        </p:nvSpPr>
        <p:spPr bwMode="auto">
          <a:xfrm>
            <a:off x="7866980" y="2484487"/>
            <a:ext cx="648072" cy="43204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26327772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a:t>
            </a:fld>
            <a:endParaRPr lang="ko-KR" altLang="en-US" dirty="0"/>
          </a:p>
        </p:txBody>
      </p:sp>
      <p:graphicFrame>
        <p:nvGraphicFramePr>
          <p:cNvPr id="11" name="표 10"/>
          <p:cNvGraphicFramePr>
            <a:graphicFrameLocks noGrp="1"/>
          </p:cNvGraphicFramePr>
          <p:nvPr>
            <p:extLst>
              <p:ext uri="{D42A27DB-BD31-4B8C-83A1-F6EECF244321}">
                <p14:modId xmlns:p14="http://schemas.microsoft.com/office/powerpoint/2010/main" val="2435017224"/>
              </p:ext>
            </p:extLst>
          </p:nvPr>
        </p:nvGraphicFramePr>
        <p:xfrm>
          <a:off x="525531" y="900311"/>
          <a:ext cx="9642336" cy="5740659"/>
        </p:xfrm>
        <a:graphic>
          <a:graphicData uri="http://schemas.openxmlformats.org/drawingml/2006/table">
            <a:tbl>
              <a:tblPr firstRow="1" bandRow="1">
                <a:tableStyleId>{5C22544A-7EE6-4342-B048-85BDC9FD1C3A}</a:tableStyleId>
              </a:tblPr>
              <a:tblGrid>
                <a:gridCol w="8547614">
                  <a:extLst>
                    <a:ext uri="{9D8B030D-6E8A-4147-A177-3AD203B41FA5}">
                      <a16:colId xmlns:a16="http://schemas.microsoft.com/office/drawing/2014/main" val="20000"/>
                    </a:ext>
                  </a:extLst>
                </a:gridCol>
                <a:gridCol w="1094722">
                  <a:extLst>
                    <a:ext uri="{9D8B030D-6E8A-4147-A177-3AD203B41FA5}">
                      <a16:colId xmlns:a16="http://schemas.microsoft.com/office/drawing/2014/main" val="20001"/>
                    </a:ext>
                  </a:extLst>
                </a:gridCol>
              </a:tblGrid>
              <a:tr h="353599">
                <a:tc>
                  <a:txBody>
                    <a:bodyPr/>
                    <a:lstStyle/>
                    <a:p>
                      <a:pPr latinLnBrk="1"/>
                      <a:r>
                        <a:rPr lang="ko-KR" altLang="en-US" sz="2000" dirty="0" smtClean="0">
                          <a:solidFill>
                            <a:schemeClr val="tx1"/>
                          </a:solidFill>
                        </a:rPr>
                        <a:t>목 차</a:t>
                      </a:r>
                      <a:endParaRPr lang="ko-KR" altLang="en-US" sz="1800" dirty="0">
                        <a:solidFill>
                          <a:schemeClr val="tx1"/>
                        </a:solidFill>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ko-KR" altLang="en-US" sz="1800" dirty="0" smtClean="0">
                          <a:solidFill>
                            <a:schemeClr val="tx1"/>
                          </a:solidFill>
                        </a:rPr>
                        <a:t>쪽수</a:t>
                      </a:r>
                      <a:endParaRPr lang="ko-KR" altLang="en-US" sz="1800" dirty="0">
                        <a:solidFill>
                          <a:schemeClr val="tx1"/>
                        </a:solidFill>
                      </a:endParaRPr>
                    </a:p>
                  </a:txBody>
                  <a:tcPr marL="106943" marR="106943" marT="50413" marB="50413">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35033">
                <a:tc>
                  <a:txBody>
                    <a:bodyPr/>
                    <a:lstStyle/>
                    <a:p>
                      <a:pPr marL="0" indent="0" latinLnBrk="1">
                        <a:buNone/>
                      </a:pPr>
                      <a:r>
                        <a:rPr lang="ko-KR" altLang="en-US" sz="1600" dirty="0" smtClean="0">
                          <a:latin typeface="+mn-ea"/>
                          <a:ea typeface="+mn-ea"/>
                        </a:rPr>
                        <a:t>제</a:t>
                      </a:r>
                      <a:r>
                        <a:rPr lang="en-US" altLang="ko-KR" sz="1600" dirty="0" smtClean="0">
                          <a:latin typeface="+mn-ea"/>
                          <a:ea typeface="+mn-ea"/>
                        </a:rPr>
                        <a:t>4</a:t>
                      </a:r>
                      <a:r>
                        <a:rPr lang="ko-KR" altLang="en-US" sz="1600" dirty="0" smtClean="0">
                          <a:latin typeface="+mn-ea"/>
                          <a:ea typeface="+mn-ea"/>
                        </a:rPr>
                        <a:t>장 </a:t>
                      </a:r>
                      <a:r>
                        <a:rPr lang="en-US" altLang="ko-KR" sz="1600" dirty="0" smtClean="0">
                          <a:latin typeface="+mn-ea"/>
                          <a:ea typeface="+mn-ea"/>
                        </a:rPr>
                        <a:t>Actions ship upon reception of HF, MF/VHF DSC Distress Alert</a:t>
                      </a:r>
                    </a:p>
                    <a:p>
                      <a:pPr marL="0" indent="0" latinLnBrk="1">
                        <a:buNone/>
                      </a:pPr>
                      <a:r>
                        <a:rPr lang="ko-KR" altLang="en-US" sz="1600" dirty="0" smtClean="0">
                          <a:latin typeface="+mn-ea"/>
                          <a:ea typeface="+mn-ea"/>
                        </a:rPr>
                        <a:t>제</a:t>
                      </a:r>
                      <a:r>
                        <a:rPr lang="en-US" altLang="ko-KR" sz="1600" dirty="0" smtClean="0">
                          <a:latin typeface="+mn-ea"/>
                          <a:ea typeface="+mn-ea"/>
                        </a:rPr>
                        <a:t>5</a:t>
                      </a:r>
                      <a:r>
                        <a:rPr lang="ko-KR" altLang="en-US" sz="1600" dirty="0" smtClean="0">
                          <a:latin typeface="+mn-ea"/>
                          <a:ea typeface="+mn-ea"/>
                        </a:rPr>
                        <a:t>장 </a:t>
                      </a:r>
                      <a:r>
                        <a:rPr lang="ko-KR" altLang="en-US" sz="1600" dirty="0" err="1" smtClean="0">
                          <a:latin typeface="+mn-ea"/>
                          <a:ea typeface="+mn-ea"/>
                        </a:rPr>
                        <a:t>조난신호</a:t>
                      </a:r>
                      <a:r>
                        <a:rPr lang="ko-KR" altLang="en-US" sz="1600" dirty="0" smtClean="0">
                          <a:latin typeface="+mn-ea"/>
                          <a:ea typeface="+mn-ea"/>
                        </a:rPr>
                        <a:t> </a:t>
                      </a:r>
                      <a:r>
                        <a:rPr lang="ko-KR" altLang="en-US" sz="1600" dirty="0" err="1" smtClean="0">
                          <a:latin typeface="+mn-ea"/>
                          <a:ea typeface="+mn-ea"/>
                        </a:rPr>
                        <a:t>오발사</a:t>
                      </a:r>
                      <a:r>
                        <a:rPr lang="ko-KR" altLang="en-US" sz="1600" dirty="0" smtClean="0">
                          <a:latin typeface="+mn-ea"/>
                          <a:ea typeface="+mn-ea"/>
                        </a:rPr>
                        <a:t> </a:t>
                      </a:r>
                      <a:r>
                        <a:rPr lang="ko-KR" altLang="en-US" sz="1600" dirty="0" err="1" smtClean="0">
                          <a:latin typeface="+mn-ea"/>
                          <a:ea typeface="+mn-ea"/>
                        </a:rPr>
                        <a:t>조치방법</a:t>
                      </a:r>
                      <a:endParaRPr lang="en-US" altLang="ko-KR" sz="1600" dirty="0" smtClean="0">
                        <a:latin typeface="+mn-ea"/>
                        <a:ea typeface="+mn-ea"/>
                      </a:endParaRPr>
                    </a:p>
                    <a:p>
                      <a:pPr marL="0" indent="0" latinLnBrk="1">
                        <a:buNone/>
                      </a:pPr>
                      <a:r>
                        <a:rPr lang="ko-KR" altLang="en-US" sz="1600" dirty="0" smtClean="0">
                          <a:latin typeface="+mn-ea"/>
                          <a:ea typeface="+mn-ea"/>
                        </a:rPr>
                        <a:t>제</a:t>
                      </a:r>
                      <a:r>
                        <a:rPr lang="en-US" altLang="ko-KR" sz="1600" dirty="0" smtClean="0">
                          <a:latin typeface="+mn-ea"/>
                          <a:ea typeface="+mn-ea"/>
                        </a:rPr>
                        <a:t>6</a:t>
                      </a:r>
                      <a:r>
                        <a:rPr lang="ko-KR" altLang="en-US" sz="1600" dirty="0" smtClean="0">
                          <a:latin typeface="+mn-ea"/>
                          <a:ea typeface="+mn-ea"/>
                        </a:rPr>
                        <a:t>장 </a:t>
                      </a:r>
                      <a:r>
                        <a:rPr lang="en-US" altLang="ko-KR" sz="1600" dirty="0" smtClean="0">
                          <a:latin typeface="+mn-ea"/>
                          <a:ea typeface="+mn-ea"/>
                        </a:rPr>
                        <a:t>Radio Log</a:t>
                      </a:r>
                    </a:p>
                    <a:p>
                      <a:pPr marL="0" indent="0" latinLnBrk="1">
                        <a:buNone/>
                      </a:pPr>
                      <a:r>
                        <a:rPr lang="ko-KR" altLang="en-US" sz="1600" dirty="0" smtClean="0">
                          <a:latin typeface="+mn-ea"/>
                          <a:ea typeface="+mn-ea"/>
                        </a:rPr>
                        <a:t>제</a:t>
                      </a:r>
                      <a:r>
                        <a:rPr lang="en-US" altLang="ko-KR" sz="1600" dirty="0" smtClean="0">
                          <a:latin typeface="+mn-ea"/>
                          <a:ea typeface="+mn-ea"/>
                        </a:rPr>
                        <a:t>7</a:t>
                      </a:r>
                      <a:r>
                        <a:rPr lang="ko-KR" altLang="en-US" sz="1600" dirty="0" smtClean="0">
                          <a:latin typeface="+mn-ea"/>
                          <a:ea typeface="+mn-ea"/>
                        </a:rPr>
                        <a:t>장 </a:t>
                      </a:r>
                      <a:r>
                        <a:rPr lang="en-US" altLang="ko-KR" sz="1600" dirty="0" smtClean="0">
                          <a:latin typeface="+mn-ea"/>
                          <a:ea typeface="+mn-ea"/>
                        </a:rPr>
                        <a:t>SSAS</a:t>
                      </a:r>
                    </a:p>
                    <a:p>
                      <a:pPr marL="0" indent="0" latinLnBrk="1">
                        <a:buNone/>
                      </a:pPr>
                      <a:r>
                        <a:rPr lang="ko-KR" altLang="en-US" sz="1600" dirty="0" smtClean="0">
                          <a:latin typeface="+mn-ea"/>
                          <a:ea typeface="+mn-ea"/>
                        </a:rPr>
                        <a:t>제</a:t>
                      </a:r>
                      <a:r>
                        <a:rPr lang="en-US" altLang="ko-KR" sz="1600" dirty="0" smtClean="0">
                          <a:latin typeface="+mn-ea"/>
                          <a:ea typeface="+mn-ea"/>
                        </a:rPr>
                        <a:t>8</a:t>
                      </a:r>
                      <a:r>
                        <a:rPr lang="ko-KR" altLang="en-US" sz="1600" dirty="0" smtClean="0">
                          <a:latin typeface="+mn-ea"/>
                          <a:ea typeface="+mn-ea"/>
                        </a:rPr>
                        <a:t>장 </a:t>
                      </a:r>
                      <a:r>
                        <a:rPr lang="en-US" altLang="ko-KR" sz="1600" dirty="0" smtClean="0">
                          <a:latin typeface="+mn-ea"/>
                          <a:ea typeface="+mn-ea"/>
                        </a:rPr>
                        <a:t>LRIT</a:t>
                      </a:r>
                    </a:p>
                    <a:p>
                      <a:pPr marL="0" indent="0" latinLnBrk="1">
                        <a:buNone/>
                      </a:pPr>
                      <a:r>
                        <a:rPr lang="ko-KR" altLang="en-US" sz="1600" dirty="0" smtClean="0">
                          <a:latin typeface="+mn-ea"/>
                          <a:ea typeface="+mn-ea"/>
                        </a:rPr>
                        <a:t>제</a:t>
                      </a:r>
                      <a:r>
                        <a:rPr lang="en-US" altLang="ko-KR" sz="1600" dirty="0" smtClean="0">
                          <a:latin typeface="+mn-ea"/>
                          <a:ea typeface="+mn-ea"/>
                        </a:rPr>
                        <a:t>9</a:t>
                      </a:r>
                      <a:r>
                        <a:rPr lang="ko-KR" altLang="en-US" sz="1600" dirty="0" smtClean="0">
                          <a:latin typeface="+mn-ea"/>
                          <a:ea typeface="+mn-ea"/>
                        </a:rPr>
                        <a:t>장 </a:t>
                      </a:r>
                      <a:r>
                        <a:rPr lang="en-US" altLang="ko-KR" sz="1600" dirty="0" smtClean="0">
                          <a:latin typeface="+mn-ea"/>
                          <a:ea typeface="+mn-ea"/>
                        </a:rPr>
                        <a:t>INMARSAT-C</a:t>
                      </a:r>
                      <a:r>
                        <a:rPr lang="ko-KR" altLang="en-US" sz="1600" dirty="0" smtClean="0">
                          <a:latin typeface="+mn-ea"/>
                          <a:ea typeface="+mn-ea"/>
                        </a:rPr>
                        <a:t>에 의한 </a:t>
                      </a:r>
                      <a:r>
                        <a:rPr lang="en-US" altLang="ko-KR" sz="1600" dirty="0" smtClean="0">
                          <a:latin typeface="+mn-ea"/>
                          <a:ea typeface="+mn-ea"/>
                        </a:rPr>
                        <a:t>Mail </a:t>
                      </a:r>
                      <a:r>
                        <a:rPr lang="ko-KR" altLang="en-US" sz="1600" dirty="0" smtClean="0">
                          <a:latin typeface="+mn-ea"/>
                          <a:ea typeface="+mn-ea"/>
                        </a:rPr>
                        <a:t>전송</a:t>
                      </a:r>
                      <a:endParaRPr lang="en-US" altLang="ko-KR" sz="1600" dirty="0" smtClean="0">
                        <a:latin typeface="+mn-ea"/>
                        <a:ea typeface="+mn-ea"/>
                      </a:endParaRPr>
                    </a:p>
                    <a:p>
                      <a:pPr marL="0" indent="0" latinLnBrk="1">
                        <a:buNone/>
                      </a:pPr>
                      <a:r>
                        <a:rPr lang="ko-KR" altLang="en-US" sz="1600" dirty="0" smtClean="0">
                          <a:latin typeface="+mn-ea"/>
                          <a:ea typeface="+mn-ea"/>
                        </a:rPr>
                        <a:t>제</a:t>
                      </a:r>
                      <a:r>
                        <a:rPr lang="en-US" altLang="ko-KR" sz="1600" dirty="0" smtClean="0">
                          <a:latin typeface="+mn-ea"/>
                          <a:ea typeface="+mn-ea"/>
                        </a:rPr>
                        <a:t>10</a:t>
                      </a:r>
                      <a:r>
                        <a:rPr lang="ko-KR" altLang="en-US" sz="1600" dirty="0" smtClean="0">
                          <a:latin typeface="+mn-ea"/>
                          <a:ea typeface="+mn-ea"/>
                        </a:rPr>
                        <a:t>장 </a:t>
                      </a:r>
                      <a:r>
                        <a:rPr lang="en-US" altLang="ko-KR" sz="1600" dirty="0" smtClean="0">
                          <a:latin typeface="+mn-ea"/>
                          <a:ea typeface="+mn-ea"/>
                        </a:rPr>
                        <a:t>MF/HF NBDP Operation</a:t>
                      </a:r>
                    </a:p>
                    <a:p>
                      <a:pPr marL="0" indent="0" latinLnBrk="1">
                        <a:buNone/>
                      </a:pPr>
                      <a:r>
                        <a:rPr lang="ko-KR" altLang="en-US" sz="1600" dirty="0" smtClean="0">
                          <a:latin typeface="+mn-ea"/>
                          <a:ea typeface="+mn-ea"/>
                        </a:rPr>
                        <a:t>제</a:t>
                      </a:r>
                      <a:r>
                        <a:rPr lang="en-US" altLang="ko-KR" sz="1600" dirty="0" smtClean="0">
                          <a:latin typeface="+mn-ea"/>
                          <a:ea typeface="+mn-ea"/>
                        </a:rPr>
                        <a:t>11</a:t>
                      </a:r>
                      <a:r>
                        <a:rPr lang="ko-KR" altLang="en-US" sz="1600" dirty="0" smtClean="0">
                          <a:latin typeface="+mn-ea"/>
                          <a:ea typeface="+mn-ea"/>
                        </a:rPr>
                        <a:t>장 </a:t>
                      </a:r>
                      <a:r>
                        <a:rPr lang="en-US" altLang="ko-KR" sz="1600" dirty="0" smtClean="0">
                          <a:latin typeface="+mn-ea"/>
                          <a:ea typeface="+mn-ea"/>
                        </a:rPr>
                        <a:t>NMEA0183</a:t>
                      </a:r>
                    </a:p>
                    <a:p>
                      <a:pPr marL="0" indent="0" latinLnBrk="1">
                        <a:buNone/>
                      </a:pPr>
                      <a:r>
                        <a:rPr lang="ko-KR" altLang="en-US" sz="1600" dirty="0" smtClean="0">
                          <a:latin typeface="+mn-ea"/>
                          <a:ea typeface="+mn-ea"/>
                        </a:rPr>
                        <a:t>제</a:t>
                      </a:r>
                      <a:r>
                        <a:rPr lang="en-US" altLang="ko-KR" sz="1600" dirty="0" smtClean="0">
                          <a:latin typeface="+mn-ea"/>
                          <a:ea typeface="+mn-ea"/>
                        </a:rPr>
                        <a:t>12</a:t>
                      </a:r>
                      <a:r>
                        <a:rPr lang="ko-KR" altLang="en-US" sz="1600" dirty="0" smtClean="0">
                          <a:latin typeface="+mn-ea"/>
                          <a:ea typeface="+mn-ea"/>
                        </a:rPr>
                        <a:t>장 </a:t>
                      </a:r>
                      <a:r>
                        <a:rPr lang="en-US" altLang="ko-KR" sz="1600" dirty="0" smtClean="0">
                          <a:latin typeface="+mn-ea"/>
                          <a:ea typeface="+mn-ea"/>
                        </a:rPr>
                        <a:t>VDR</a:t>
                      </a:r>
                    </a:p>
                    <a:p>
                      <a:pPr marL="0" indent="0" latinLnBrk="1">
                        <a:buNone/>
                      </a:pPr>
                      <a:r>
                        <a:rPr lang="ko-KR" altLang="en-US" sz="1600" dirty="0" smtClean="0">
                          <a:latin typeface="+mn-ea"/>
                          <a:ea typeface="+mn-ea"/>
                        </a:rPr>
                        <a:t>제</a:t>
                      </a:r>
                      <a:r>
                        <a:rPr lang="en-US" altLang="ko-KR" sz="1600" dirty="0" smtClean="0">
                          <a:latin typeface="+mn-ea"/>
                          <a:ea typeface="+mn-ea"/>
                        </a:rPr>
                        <a:t>13</a:t>
                      </a:r>
                      <a:r>
                        <a:rPr lang="ko-KR" altLang="en-US" sz="1600" dirty="0" smtClean="0">
                          <a:latin typeface="+mn-ea"/>
                          <a:ea typeface="+mn-ea"/>
                        </a:rPr>
                        <a:t>장 </a:t>
                      </a:r>
                      <a:r>
                        <a:rPr lang="en-US" altLang="ko-KR" sz="1600" dirty="0" smtClean="0">
                          <a:latin typeface="+mn-ea"/>
                          <a:ea typeface="+mn-ea"/>
                        </a:rPr>
                        <a:t>USCG </a:t>
                      </a:r>
                      <a:r>
                        <a:rPr lang="ko-KR" altLang="en-US" sz="1600" dirty="0" smtClean="0">
                          <a:latin typeface="+mn-ea"/>
                          <a:ea typeface="+mn-ea"/>
                        </a:rPr>
                        <a:t>및 </a:t>
                      </a:r>
                      <a:r>
                        <a:rPr lang="en-US" altLang="ko-KR" sz="1600" dirty="0" smtClean="0">
                          <a:latin typeface="+mn-ea"/>
                          <a:ea typeface="+mn-ea"/>
                        </a:rPr>
                        <a:t>AMSA </a:t>
                      </a:r>
                      <a:r>
                        <a:rPr lang="ko-KR" altLang="en-US" sz="1600" dirty="0" err="1" smtClean="0">
                          <a:latin typeface="+mn-ea"/>
                          <a:ea typeface="+mn-ea"/>
                        </a:rPr>
                        <a:t>통신지휘소</a:t>
                      </a:r>
                      <a:r>
                        <a:rPr lang="ko-KR" altLang="en-US" sz="1600" dirty="0" smtClean="0">
                          <a:latin typeface="+mn-ea"/>
                          <a:ea typeface="+mn-ea"/>
                        </a:rPr>
                        <a:t> </a:t>
                      </a:r>
                      <a:endParaRPr lang="en-US" altLang="ko-KR" sz="1600" dirty="0" smtClean="0">
                        <a:latin typeface="+mn-ea"/>
                        <a:ea typeface="+mn-ea"/>
                      </a:endParaRP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0" dirty="0" smtClean="0">
                          <a:solidFill>
                            <a:schemeClr val="tx1"/>
                          </a:solidFill>
                          <a:latin typeface="+mn-ea"/>
                          <a:ea typeface="+mn-ea"/>
                        </a:rPr>
                        <a:t>제</a:t>
                      </a:r>
                      <a:r>
                        <a:rPr lang="en-US" altLang="ko-KR" sz="1600" b="0" dirty="0" smtClean="0">
                          <a:solidFill>
                            <a:schemeClr val="tx1"/>
                          </a:solidFill>
                          <a:latin typeface="+mn-ea"/>
                          <a:ea typeface="+mn-ea"/>
                        </a:rPr>
                        <a:t>14</a:t>
                      </a:r>
                      <a:r>
                        <a:rPr lang="ko-KR" altLang="en-US" sz="1600" b="0" dirty="0" smtClean="0">
                          <a:solidFill>
                            <a:schemeClr val="tx1"/>
                          </a:solidFill>
                          <a:latin typeface="+mn-ea"/>
                          <a:ea typeface="+mn-ea"/>
                        </a:rPr>
                        <a:t>장 </a:t>
                      </a:r>
                      <a:r>
                        <a:rPr lang="ko-KR" altLang="en-US" sz="1600" b="0" dirty="0" err="1" smtClean="0">
                          <a:solidFill>
                            <a:schemeClr val="tx1"/>
                          </a:solidFill>
                          <a:latin typeface="+mn-ea"/>
                          <a:ea typeface="+mn-ea"/>
                        </a:rPr>
                        <a:t>항통장비</a:t>
                      </a:r>
                      <a:r>
                        <a:rPr lang="ko-KR" altLang="en-US" sz="1600" b="0" dirty="0" smtClean="0">
                          <a:solidFill>
                            <a:schemeClr val="tx1"/>
                          </a:solidFill>
                          <a:latin typeface="+mn-ea"/>
                          <a:ea typeface="+mn-ea"/>
                        </a:rPr>
                        <a:t> </a:t>
                      </a:r>
                      <a:r>
                        <a:rPr lang="ko-KR" altLang="en-US" sz="1600" b="0" dirty="0" err="1" smtClean="0">
                          <a:solidFill>
                            <a:schemeClr val="tx1"/>
                          </a:solidFill>
                          <a:latin typeface="+mn-ea"/>
                          <a:ea typeface="+mn-ea"/>
                        </a:rPr>
                        <a:t>수리신청</a:t>
                      </a:r>
                      <a:r>
                        <a:rPr lang="ko-KR" altLang="en-US" sz="1600" b="0" dirty="0" smtClean="0">
                          <a:solidFill>
                            <a:schemeClr val="tx1"/>
                          </a:solidFill>
                          <a:latin typeface="+mn-ea"/>
                          <a:ea typeface="+mn-ea"/>
                        </a:rPr>
                        <a:t> 및 </a:t>
                      </a:r>
                      <a:r>
                        <a:rPr lang="ko-KR" altLang="en-US" sz="1600" b="0" dirty="0" err="1" smtClean="0">
                          <a:solidFill>
                            <a:schemeClr val="tx1"/>
                          </a:solidFill>
                          <a:latin typeface="+mn-ea"/>
                          <a:ea typeface="+mn-ea"/>
                        </a:rPr>
                        <a:t>연차점검</a:t>
                      </a:r>
                      <a:r>
                        <a:rPr lang="ko-KR" altLang="en-US" sz="1600" b="0" dirty="0" smtClean="0">
                          <a:solidFill>
                            <a:schemeClr val="tx1"/>
                          </a:solidFill>
                          <a:latin typeface="+mn-ea"/>
                          <a:ea typeface="+mn-ea"/>
                        </a:rPr>
                        <a:t> 대비 점검 요청</a:t>
                      </a:r>
                      <a:endParaRPr lang="en-US" altLang="ko-KR" sz="1600" b="0" dirty="0" smtClean="0">
                        <a:solidFill>
                          <a:schemeClr val="tx1"/>
                        </a:solidFill>
                        <a:latin typeface="+mn-ea"/>
                        <a:ea typeface="+mn-ea"/>
                      </a:endParaRP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0" dirty="0" smtClean="0">
                          <a:solidFill>
                            <a:schemeClr val="tx1"/>
                          </a:solidFill>
                          <a:latin typeface="+mn-ea"/>
                          <a:ea typeface="+mn-ea"/>
                        </a:rPr>
                        <a:t>제</a:t>
                      </a:r>
                      <a:r>
                        <a:rPr lang="en-US" altLang="ko-KR" sz="1600" b="0" dirty="0" smtClean="0">
                          <a:solidFill>
                            <a:schemeClr val="tx1"/>
                          </a:solidFill>
                          <a:latin typeface="+mn-ea"/>
                          <a:ea typeface="+mn-ea"/>
                        </a:rPr>
                        <a:t>15</a:t>
                      </a:r>
                      <a:r>
                        <a:rPr lang="ko-KR" altLang="en-US" sz="1600" b="0" dirty="0" smtClean="0">
                          <a:solidFill>
                            <a:schemeClr val="tx1"/>
                          </a:solidFill>
                          <a:latin typeface="+mn-ea"/>
                          <a:ea typeface="+mn-ea"/>
                        </a:rPr>
                        <a:t>장 </a:t>
                      </a:r>
                      <a:r>
                        <a:rPr lang="en-US" altLang="ko-KR" sz="1600" b="0" dirty="0" smtClean="0">
                          <a:solidFill>
                            <a:schemeClr val="tx1"/>
                          </a:solidFill>
                          <a:latin typeface="+mn-ea"/>
                        </a:rPr>
                        <a:t>Superseded MSC Circulars as of January 1, 2024</a:t>
                      </a:r>
                      <a:endParaRPr lang="en-US" altLang="ko-KR" sz="1600" b="0" dirty="0" smtClean="0">
                        <a:solidFill>
                          <a:schemeClr val="tx1"/>
                        </a:solidFill>
                        <a:latin typeface="+mn-ea"/>
                        <a:ea typeface="+mn-ea"/>
                      </a:endParaRPr>
                    </a:p>
                    <a:p>
                      <a:pPr marL="0" marR="0" indent="0" algn="l" defTabSz="995690" rtl="0" eaLnBrk="1" fontAlgn="auto" latinLnBrk="1" hangingPunct="1">
                        <a:lnSpc>
                          <a:spcPct val="100000"/>
                        </a:lnSpc>
                        <a:spcBef>
                          <a:spcPts val="0"/>
                        </a:spcBef>
                        <a:spcAft>
                          <a:spcPts val="0"/>
                        </a:spcAft>
                        <a:buClrTx/>
                        <a:buSzTx/>
                        <a:buFontTx/>
                        <a:buNone/>
                        <a:tabLst/>
                        <a:defRPr/>
                      </a:pPr>
                      <a:r>
                        <a:rPr lang="ko-KR" altLang="en-US" sz="1600" b="0" dirty="0" smtClean="0">
                          <a:solidFill>
                            <a:schemeClr val="tx1"/>
                          </a:solidFill>
                          <a:latin typeface="+mn-ea"/>
                          <a:ea typeface="+mn-ea"/>
                        </a:rPr>
                        <a:t>제</a:t>
                      </a:r>
                      <a:r>
                        <a:rPr lang="en-US" altLang="ko-KR" sz="1600" b="0" dirty="0" smtClean="0">
                          <a:solidFill>
                            <a:schemeClr val="tx1"/>
                          </a:solidFill>
                          <a:latin typeface="+mn-ea"/>
                          <a:ea typeface="+mn-ea"/>
                        </a:rPr>
                        <a:t>16</a:t>
                      </a:r>
                      <a:r>
                        <a:rPr lang="ko-KR" altLang="en-US" sz="1600" b="0" dirty="0" smtClean="0">
                          <a:solidFill>
                            <a:schemeClr val="tx1"/>
                          </a:solidFill>
                          <a:latin typeface="+mn-ea"/>
                          <a:ea typeface="+mn-ea"/>
                        </a:rPr>
                        <a:t>장 </a:t>
                      </a:r>
                      <a:r>
                        <a:rPr lang="en-US" altLang="ko-KR" sz="1600" b="0" dirty="0" smtClean="0">
                          <a:solidFill>
                            <a:schemeClr val="tx1"/>
                          </a:solidFill>
                          <a:latin typeface="+mn-ea"/>
                          <a:ea typeface="+mn-ea"/>
                        </a:rPr>
                        <a:t>2024 GMDSS Modernization (SOLAS/SOLAS 2022 Amendments) </a:t>
                      </a:r>
                      <a:endParaRPr lang="en-US" altLang="ko-KR" sz="16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latinLnBrk="1">
                        <a:buNone/>
                      </a:pPr>
                      <a:r>
                        <a:rPr lang="en-US" altLang="ko-KR" sz="1600" dirty="0" smtClean="0">
                          <a:latin typeface="+mn-ea"/>
                          <a:ea typeface="+mn-ea"/>
                        </a:rPr>
                        <a:t>95</a:t>
                      </a:r>
                    </a:p>
                    <a:p>
                      <a:pPr marL="0" indent="0" algn="r" latinLnBrk="1">
                        <a:buNone/>
                      </a:pPr>
                      <a:r>
                        <a:rPr lang="en-US" altLang="ko-KR" sz="1600" dirty="0" smtClean="0">
                          <a:latin typeface="+mn-ea"/>
                          <a:ea typeface="+mn-ea"/>
                        </a:rPr>
                        <a:t>97</a:t>
                      </a:r>
                    </a:p>
                    <a:p>
                      <a:pPr marL="0" indent="0" algn="r" latinLnBrk="1">
                        <a:buNone/>
                      </a:pPr>
                      <a:r>
                        <a:rPr lang="en-US" altLang="ko-KR" sz="1600" dirty="0" smtClean="0">
                          <a:latin typeface="+mn-ea"/>
                          <a:ea typeface="+mn-ea"/>
                        </a:rPr>
                        <a:t>98</a:t>
                      </a:r>
                    </a:p>
                    <a:p>
                      <a:pPr marL="0" indent="0" algn="r" latinLnBrk="1">
                        <a:buNone/>
                      </a:pPr>
                      <a:r>
                        <a:rPr lang="en-US" altLang="ko-KR" sz="1600" dirty="0" smtClean="0">
                          <a:latin typeface="+mn-ea"/>
                          <a:ea typeface="+mn-ea"/>
                        </a:rPr>
                        <a:t>103</a:t>
                      </a:r>
                    </a:p>
                    <a:p>
                      <a:pPr marL="0" indent="0" algn="r" latinLnBrk="1">
                        <a:buNone/>
                      </a:pPr>
                      <a:r>
                        <a:rPr lang="en-US" altLang="ko-KR" sz="1600" dirty="0" smtClean="0">
                          <a:latin typeface="+mn-ea"/>
                          <a:ea typeface="+mn-ea"/>
                        </a:rPr>
                        <a:t>113</a:t>
                      </a:r>
                    </a:p>
                    <a:p>
                      <a:pPr marL="0" indent="0" algn="r" latinLnBrk="1">
                        <a:buNone/>
                      </a:pPr>
                      <a:r>
                        <a:rPr lang="en-US" altLang="ko-KR" sz="1600" dirty="0" smtClean="0">
                          <a:latin typeface="+mn-ea"/>
                          <a:ea typeface="+mn-ea"/>
                        </a:rPr>
                        <a:t>116</a:t>
                      </a:r>
                    </a:p>
                    <a:p>
                      <a:pPr marL="0" indent="0" algn="r" latinLnBrk="1">
                        <a:buNone/>
                      </a:pPr>
                      <a:r>
                        <a:rPr lang="en-US" altLang="ko-KR" sz="1600" dirty="0" smtClean="0">
                          <a:latin typeface="+mn-ea"/>
                          <a:ea typeface="+mn-ea"/>
                        </a:rPr>
                        <a:t>120</a:t>
                      </a:r>
                    </a:p>
                    <a:p>
                      <a:pPr marL="0" indent="0" algn="r" latinLnBrk="1">
                        <a:buNone/>
                      </a:pPr>
                      <a:r>
                        <a:rPr lang="en-US" altLang="ko-KR" sz="1600" dirty="0" smtClean="0">
                          <a:latin typeface="+mn-ea"/>
                          <a:ea typeface="+mn-ea"/>
                        </a:rPr>
                        <a:t>122</a:t>
                      </a:r>
                    </a:p>
                    <a:p>
                      <a:pPr marL="0" indent="0" algn="r" latinLnBrk="1">
                        <a:buNone/>
                      </a:pPr>
                      <a:r>
                        <a:rPr lang="en-US" altLang="ko-KR" sz="1600" dirty="0" smtClean="0">
                          <a:latin typeface="+mn-ea"/>
                          <a:ea typeface="+mn-ea"/>
                        </a:rPr>
                        <a:t>123</a:t>
                      </a:r>
                    </a:p>
                    <a:p>
                      <a:pPr marL="0" indent="0" algn="r" latinLnBrk="1">
                        <a:buNone/>
                      </a:pPr>
                      <a:r>
                        <a:rPr lang="en-US" altLang="ko-KR" sz="1600" dirty="0" smtClean="0">
                          <a:latin typeface="+mn-ea"/>
                          <a:ea typeface="+mn-ea"/>
                        </a:rPr>
                        <a:t>124</a:t>
                      </a:r>
                    </a:p>
                    <a:p>
                      <a:pPr marL="0" indent="0" algn="r" latinLnBrk="1">
                        <a:buNone/>
                      </a:pPr>
                      <a:r>
                        <a:rPr lang="en-US" altLang="ko-KR" sz="1600" dirty="0" smtClean="0">
                          <a:latin typeface="+mn-ea"/>
                          <a:ea typeface="+mn-ea"/>
                        </a:rPr>
                        <a:t>127</a:t>
                      </a:r>
                    </a:p>
                    <a:p>
                      <a:pPr marL="0" indent="0" algn="r" latinLnBrk="1">
                        <a:buNone/>
                      </a:pPr>
                      <a:r>
                        <a:rPr lang="en-US" altLang="ko-KR" sz="1600" dirty="0" smtClean="0">
                          <a:latin typeface="+mn-ea"/>
                          <a:ea typeface="+mn-ea"/>
                        </a:rPr>
                        <a:t>128</a:t>
                      </a:r>
                    </a:p>
                    <a:p>
                      <a:pPr marL="0" indent="0" algn="r" latinLnBrk="1">
                        <a:buNone/>
                      </a:pPr>
                      <a:r>
                        <a:rPr lang="en-US" altLang="ko-KR" sz="1600" dirty="0" smtClean="0">
                          <a:latin typeface="+mn-ea"/>
                          <a:ea typeface="+mn-ea"/>
                        </a:rPr>
                        <a:t>131</a:t>
                      </a:r>
                    </a:p>
                    <a:p>
                      <a:pPr marL="0" indent="0" algn="r" latinLnBrk="1">
                        <a:buNone/>
                      </a:pPr>
                      <a:endParaRPr lang="en-US" altLang="ko-KR" sz="1600" dirty="0" smtClean="0">
                        <a:latin typeface="+mn-ea"/>
                        <a:ea typeface="+mn-ea"/>
                      </a:endParaRPr>
                    </a:p>
                  </a:txBody>
                  <a:tcPr marL="106943" marR="106943" marT="50413" marB="50413">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43743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표 7"/>
          <p:cNvGraphicFramePr>
            <a:graphicFrameLocks noGrp="1"/>
          </p:cNvGraphicFramePr>
          <p:nvPr>
            <p:extLst>
              <p:ext uri="{D42A27DB-BD31-4B8C-83A1-F6EECF244321}">
                <p14:modId xmlns:p14="http://schemas.microsoft.com/office/powerpoint/2010/main" val="3517512498"/>
              </p:ext>
            </p:extLst>
          </p:nvPr>
        </p:nvGraphicFramePr>
        <p:xfrm>
          <a:off x="378148" y="886179"/>
          <a:ext cx="10009111" cy="6312774"/>
        </p:xfrm>
        <a:graphic>
          <a:graphicData uri="http://schemas.openxmlformats.org/drawingml/2006/table">
            <a:tbl>
              <a:tblPr firstRow="1" bandRow="1">
                <a:tableStyleId>{5C22544A-7EE6-4342-B048-85BDC9FD1C3A}</a:tableStyleId>
              </a:tblPr>
              <a:tblGrid>
                <a:gridCol w="10009111">
                  <a:extLst>
                    <a:ext uri="{9D8B030D-6E8A-4147-A177-3AD203B41FA5}">
                      <a16:colId xmlns:a16="http://schemas.microsoft.com/office/drawing/2014/main" val="20000"/>
                    </a:ext>
                  </a:extLst>
                </a:gridCol>
              </a:tblGrid>
              <a:tr h="80357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3-2 VHF Radio Operation (</a:t>
                      </a:r>
                      <a:r>
                        <a:rPr lang="en-US" altLang="ko-KR" sz="2000" b="1" dirty="0" smtClean="0">
                          <a:solidFill>
                            <a:schemeClr val="tx1"/>
                          </a:solidFill>
                          <a:latin typeface="+mn-ea"/>
                        </a:rPr>
                        <a:t>FURUNO VHF FM8900D/FM8900S</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Daily Test </a:t>
                      </a:r>
                      <a:endParaRPr lang="ko-KR" altLang="en-US"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09199">
                <a:tc>
                  <a:txBody>
                    <a:bodyPr/>
                    <a:lstStyle/>
                    <a:p>
                      <a:pPr marL="342900" indent="-342900">
                        <a:buAutoNum type="arabicPeriod"/>
                      </a:pPr>
                      <a:r>
                        <a:rPr lang="en-US" altLang="ko-KR" sz="1600" b="0" dirty="0" smtClean="0">
                          <a:solidFill>
                            <a:srgbClr val="000000"/>
                          </a:solidFill>
                          <a:latin typeface="+mn-ea"/>
                          <a:ea typeface="+mn-ea"/>
                        </a:rPr>
                        <a:t>MENU </a:t>
                      </a:r>
                      <a:r>
                        <a:rPr lang="ko-KR" altLang="en-US" sz="1600" b="0" dirty="0" smtClean="0">
                          <a:solidFill>
                            <a:srgbClr val="000000"/>
                          </a:solidFill>
                          <a:latin typeface="+mn-ea"/>
                          <a:ea typeface="+mn-ea"/>
                        </a:rPr>
                        <a:t>버튼을 누른다</a:t>
                      </a:r>
                      <a:endParaRPr lang="en-US" altLang="ko-KR" sz="1600" b="0" dirty="0" smtClean="0">
                        <a:solidFill>
                          <a:srgbClr val="000000"/>
                        </a:solidFill>
                        <a:latin typeface="+mn-ea"/>
                        <a:ea typeface="+mn-ea"/>
                      </a:endParaRPr>
                    </a:p>
                    <a:p>
                      <a:pPr marL="342900" indent="-342900">
                        <a:buAutoNum type="arabicPeriod"/>
                      </a:pPr>
                      <a:r>
                        <a:rPr lang="en-US" altLang="ko-KR" sz="1600" b="0" dirty="0" smtClean="0">
                          <a:solidFill>
                            <a:srgbClr val="000000"/>
                          </a:solidFill>
                          <a:latin typeface="+mn-ea"/>
                          <a:ea typeface="+mn-ea"/>
                        </a:rPr>
                        <a:t>TEST</a:t>
                      </a:r>
                      <a:r>
                        <a:rPr lang="ko-KR" altLang="en-US" sz="1600" b="0" dirty="0" smtClean="0">
                          <a:solidFill>
                            <a:srgbClr val="000000"/>
                          </a:solidFill>
                          <a:latin typeface="+mn-ea"/>
                          <a:ea typeface="+mn-ea"/>
                        </a:rPr>
                        <a:t>를 선택 후 </a:t>
                      </a:r>
                      <a:r>
                        <a:rPr lang="en-US" altLang="ko-KR" sz="1600" b="0" dirty="0" smtClean="0">
                          <a:solidFill>
                            <a:srgbClr val="000000"/>
                          </a:solidFill>
                          <a:latin typeface="+mn-ea"/>
                          <a:ea typeface="+mn-ea"/>
                        </a:rPr>
                        <a:t>CHANNEL/ENTER knob</a:t>
                      </a:r>
                      <a:r>
                        <a:rPr lang="ko-KR" altLang="en-US" sz="1600" b="0" dirty="0" smtClean="0">
                          <a:solidFill>
                            <a:srgbClr val="000000"/>
                          </a:solidFill>
                          <a:latin typeface="+mn-ea"/>
                          <a:ea typeface="+mn-ea"/>
                        </a:rPr>
                        <a:t>를</a:t>
                      </a:r>
                      <a:r>
                        <a:rPr lang="en-US" altLang="ko-KR" sz="1600" b="0" dirty="0" smtClean="0">
                          <a:solidFill>
                            <a:srgbClr val="000000"/>
                          </a:solidFill>
                          <a:latin typeface="+mn-ea"/>
                          <a:ea typeface="+mn-ea"/>
                        </a:rPr>
                        <a:t> </a:t>
                      </a:r>
                      <a:r>
                        <a:rPr lang="ko-KR" altLang="en-US" sz="1600" b="0" dirty="0" smtClean="0">
                          <a:solidFill>
                            <a:srgbClr val="000000"/>
                          </a:solidFill>
                          <a:latin typeface="+mn-ea"/>
                          <a:ea typeface="+mn-ea"/>
                        </a:rPr>
                        <a:t>누른다</a:t>
                      </a:r>
                      <a:endParaRPr lang="en-US" altLang="ko-KR" sz="1600" b="0" dirty="0" smtClean="0">
                        <a:solidFill>
                          <a:srgbClr val="000000"/>
                        </a:solidFill>
                        <a:latin typeface="+mn-ea"/>
                        <a:ea typeface="+mn-ea"/>
                      </a:endParaRPr>
                    </a:p>
                    <a:p>
                      <a:pPr marL="342900" indent="-342900">
                        <a:buAutoNum type="arabicPeriod"/>
                      </a:pPr>
                      <a:r>
                        <a:rPr lang="en-US" altLang="ko-KR" sz="1600" b="0" dirty="0" smtClean="0">
                          <a:solidFill>
                            <a:srgbClr val="000000"/>
                          </a:solidFill>
                          <a:latin typeface="+mn-ea"/>
                          <a:ea typeface="+mn-ea"/>
                        </a:rPr>
                        <a:t>Alarm</a:t>
                      </a:r>
                      <a:r>
                        <a:rPr lang="ko-KR" altLang="en-US" sz="1600" b="0" dirty="0" smtClean="0">
                          <a:solidFill>
                            <a:srgbClr val="000000"/>
                          </a:solidFill>
                          <a:latin typeface="+mn-ea"/>
                          <a:ea typeface="+mn-ea"/>
                        </a:rPr>
                        <a:t>이 울리면서 아래와 같이 나타난다</a:t>
                      </a:r>
                      <a:endParaRPr lang="en-US" altLang="ko-KR" sz="1600" b="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30</a:t>
            </a:fld>
            <a:endParaRPr lang="ko-KR" altLang="en-US" dirty="0"/>
          </a:p>
        </p:txBody>
      </p:sp>
      <p:sp>
        <p:nvSpPr>
          <p:cNvPr id="5" name="직사각형 4"/>
          <p:cNvSpPr/>
          <p:nvPr/>
        </p:nvSpPr>
        <p:spPr bwMode="auto">
          <a:xfrm>
            <a:off x="2106339" y="6084887"/>
            <a:ext cx="360041"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14" name="그림 13">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9068" y="4565352"/>
            <a:ext cx="360000" cy="360000"/>
          </a:xfrm>
          <a:prstGeom prst="rect">
            <a:avLst/>
          </a:prstGeom>
        </p:spPr>
      </p:pic>
      <p:sp>
        <p:nvSpPr>
          <p:cNvPr id="15" name="TextBox 14"/>
          <p:cNvSpPr txBox="1"/>
          <p:nvPr/>
        </p:nvSpPr>
        <p:spPr>
          <a:xfrm>
            <a:off x="7645008" y="4617575"/>
            <a:ext cx="990396" cy="307777"/>
          </a:xfrm>
          <a:prstGeom prst="rect">
            <a:avLst/>
          </a:prstGeom>
          <a:noFill/>
        </p:spPr>
        <p:txBody>
          <a:bodyPr wrap="square" rtlCol="0">
            <a:spAutoFit/>
          </a:bodyPr>
          <a:lstStyle/>
          <a:p>
            <a:r>
              <a:rPr lang="en-US" altLang="ko-KR" sz="1400" dirty="0" smtClean="0">
                <a:latin typeface="+mn-ea"/>
                <a:ea typeface="+mn-ea"/>
              </a:rPr>
              <a:t>Daily Test </a:t>
            </a:r>
            <a:endParaRPr lang="ko-KR" altLang="en-US" sz="1400" dirty="0">
              <a:latin typeface="+mn-ea"/>
              <a:ea typeface="+mn-ea"/>
            </a:endParaRPr>
          </a:p>
        </p:txBody>
      </p:sp>
      <p:pic>
        <p:nvPicPr>
          <p:cNvPr id="3" name="그림 2"/>
          <p:cNvPicPr>
            <a:picLocks noChangeAspect="1"/>
          </p:cNvPicPr>
          <p:nvPr/>
        </p:nvPicPr>
        <p:blipFill>
          <a:blip r:embed="rId4"/>
          <a:stretch>
            <a:fillRect/>
          </a:stretch>
        </p:blipFill>
        <p:spPr>
          <a:xfrm>
            <a:off x="2210892" y="3035615"/>
            <a:ext cx="4543425" cy="3419475"/>
          </a:xfrm>
          <a:prstGeom prst="rect">
            <a:avLst/>
          </a:prstGeom>
          <a:ln w="3175">
            <a:solidFill>
              <a:schemeClr val="tx1"/>
            </a:solidFill>
          </a:ln>
        </p:spPr>
      </p:pic>
      <p:sp>
        <p:nvSpPr>
          <p:cNvPr id="9" name="직사각형 8"/>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9782771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686015047"/>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3-3 MF/HF Radio Operation (FURUNO FS1575/2575/5075)</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7"/>
            <a:ext cx="9515657"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endParaRPr lang="en-US" altLang="ko-KR" sz="1600" b="1" dirty="0" smtClean="0">
              <a:latin typeface="+mn-ea"/>
            </a:endParaRPr>
          </a:p>
          <a:p>
            <a:endParaRPr lang="en-US" altLang="ko-KR" sz="1600" b="1" dirty="0">
              <a:latin typeface="+mn-ea"/>
            </a:endParaRPr>
          </a:p>
          <a:p>
            <a:endParaRPr lang="en-US" altLang="ko-KR" sz="1600" b="1" dirty="0" smtClean="0">
              <a:latin typeface="+mn-ea"/>
            </a:endParaRPr>
          </a:p>
          <a:p>
            <a:endParaRPr lang="en-US" altLang="ko-KR" sz="1600" b="1" dirty="0">
              <a:latin typeface="+mn-ea"/>
            </a:endParaRPr>
          </a:p>
          <a:p>
            <a:endParaRPr lang="en-US" altLang="ko-KR" sz="1600" b="1" dirty="0" smtClean="0">
              <a:latin typeface="+mn-ea"/>
            </a:endParaRPr>
          </a:p>
          <a:p>
            <a:endParaRPr lang="en-US" altLang="ko-KR" sz="1600" b="1" dirty="0">
              <a:latin typeface="+mn-ea"/>
            </a:endParaRPr>
          </a:p>
          <a:p>
            <a:endParaRPr lang="en-US" altLang="ko-KR" sz="1600" b="1" dirty="0" smtClean="0">
              <a:latin typeface="+mn-ea"/>
            </a:endParaRPr>
          </a:p>
          <a:p>
            <a:endParaRPr lang="en-US" altLang="ko-KR" sz="1600" b="1" dirty="0">
              <a:latin typeface="+mn-ea"/>
            </a:endParaRPr>
          </a:p>
          <a:p>
            <a:endParaRPr lang="en-US" altLang="ko-KR" sz="1600" b="1" dirty="0" smtClean="0">
              <a:latin typeface="+mn-ea"/>
            </a:endParaRPr>
          </a:p>
          <a:p>
            <a:endParaRPr lang="en-US" altLang="ko-KR" sz="1600" b="1" dirty="0">
              <a:latin typeface="+mn-ea"/>
            </a:endParaRPr>
          </a:p>
          <a:p>
            <a:endParaRPr lang="en-US" altLang="ko-KR" sz="1600" b="1" dirty="0" smtClean="0">
              <a:latin typeface="+mn-ea"/>
            </a:endParaRPr>
          </a:p>
          <a:p>
            <a:r>
              <a:rPr lang="en-US" altLang="ko-KR" sz="1400" b="1" dirty="0" smtClean="0">
                <a:latin typeface="+mn-ea"/>
                <a:ea typeface="+mn-ea"/>
              </a:rPr>
              <a:t>VOLUME/PWR</a:t>
            </a:r>
            <a:r>
              <a:rPr lang="en-US" altLang="ko-KR" sz="1400" dirty="0" smtClean="0">
                <a:latin typeface="+mn-ea"/>
                <a:ea typeface="+mn-ea"/>
              </a:rPr>
              <a:t> </a:t>
            </a:r>
            <a:r>
              <a:rPr lang="en-US" altLang="ko-KR" sz="1400" dirty="0">
                <a:latin typeface="+mn-ea"/>
                <a:ea typeface="+mn-ea"/>
              </a:rPr>
              <a:t>knob : power on or off </a:t>
            </a:r>
            <a:r>
              <a:rPr lang="ko-KR" altLang="en-US" sz="1400" dirty="0">
                <a:latin typeface="+mn-ea"/>
                <a:ea typeface="+mn-ea"/>
              </a:rPr>
              <a:t>및 </a:t>
            </a:r>
            <a:r>
              <a:rPr lang="en-US" altLang="ko-KR" sz="1400" dirty="0">
                <a:latin typeface="+mn-ea"/>
                <a:ea typeface="+mn-ea"/>
              </a:rPr>
              <a:t>Volume </a:t>
            </a:r>
            <a:r>
              <a:rPr lang="ko-KR" altLang="en-US" sz="1400" dirty="0">
                <a:latin typeface="+mn-ea"/>
                <a:ea typeface="+mn-ea"/>
              </a:rPr>
              <a:t>조정</a:t>
            </a:r>
            <a:r>
              <a:rPr lang="en-US" altLang="ko-KR" sz="1400" dirty="0">
                <a:latin typeface="+mn-ea"/>
                <a:ea typeface="+mn-ea"/>
              </a:rPr>
              <a:t>.</a:t>
            </a:r>
          </a:p>
          <a:p>
            <a:r>
              <a:rPr lang="en-US" altLang="ko-KR" sz="1400" b="1" dirty="0">
                <a:latin typeface="+mn-ea"/>
                <a:ea typeface="+mn-ea"/>
              </a:rPr>
              <a:t>PUSH TO ENTER </a:t>
            </a:r>
            <a:r>
              <a:rPr lang="en-US" altLang="ko-KR" sz="1400" dirty="0">
                <a:latin typeface="+mn-ea"/>
                <a:ea typeface="+mn-ea"/>
              </a:rPr>
              <a:t>: menu</a:t>
            </a:r>
            <a:r>
              <a:rPr lang="ko-KR" altLang="en-US" sz="1400" dirty="0">
                <a:latin typeface="+mn-ea"/>
                <a:ea typeface="+mn-ea"/>
              </a:rPr>
              <a:t> 선택</a:t>
            </a:r>
            <a:r>
              <a:rPr lang="en-US" altLang="ko-KR" sz="1400" dirty="0">
                <a:latin typeface="+mn-ea"/>
                <a:ea typeface="+mn-ea"/>
              </a:rPr>
              <a:t>, multi-page screen</a:t>
            </a:r>
            <a:r>
              <a:rPr lang="ko-KR" altLang="en-US" sz="1400" dirty="0">
                <a:latin typeface="+mn-ea"/>
                <a:ea typeface="+mn-ea"/>
              </a:rPr>
              <a:t>에서 </a:t>
            </a:r>
            <a:r>
              <a:rPr lang="en-US" altLang="ko-KR" sz="1400" dirty="0">
                <a:latin typeface="+mn-ea"/>
                <a:ea typeface="+mn-ea"/>
              </a:rPr>
              <a:t>page </a:t>
            </a:r>
            <a:r>
              <a:rPr lang="ko-KR" altLang="en-US" sz="1400" dirty="0">
                <a:latin typeface="+mn-ea"/>
                <a:ea typeface="+mn-ea"/>
              </a:rPr>
              <a:t>변경</a:t>
            </a:r>
            <a:r>
              <a:rPr lang="en-US" altLang="ko-KR" sz="1400" dirty="0">
                <a:latin typeface="+mn-ea"/>
                <a:ea typeface="+mn-ea"/>
              </a:rPr>
              <a:t>, </a:t>
            </a:r>
            <a:r>
              <a:rPr lang="ko-KR" altLang="en-US" sz="1400" dirty="0">
                <a:latin typeface="+mn-ea"/>
                <a:ea typeface="+mn-ea"/>
              </a:rPr>
              <a:t>선택 후 누른다</a:t>
            </a:r>
            <a:endParaRPr lang="en-US" altLang="ko-KR" sz="1400" dirty="0">
              <a:latin typeface="+mn-ea"/>
              <a:ea typeface="+mn-ea"/>
            </a:endParaRPr>
          </a:p>
          <a:p>
            <a:r>
              <a:rPr lang="en-US" altLang="ko-KR" sz="1400" b="1" dirty="0">
                <a:latin typeface="+mn-ea"/>
                <a:ea typeface="+mn-ea"/>
              </a:rPr>
              <a:t>RF GAIN/PUSH TO ATT </a:t>
            </a:r>
            <a:r>
              <a:rPr lang="en-US" altLang="ko-KR" sz="1400" dirty="0">
                <a:latin typeface="+mn-ea"/>
                <a:ea typeface="+mn-ea"/>
              </a:rPr>
              <a:t>knob : gain </a:t>
            </a:r>
            <a:r>
              <a:rPr lang="ko-KR" altLang="en-US" sz="1400" dirty="0">
                <a:latin typeface="+mn-ea"/>
                <a:ea typeface="+mn-ea"/>
              </a:rPr>
              <a:t>조정 및 감쇠기 사용을 위해 </a:t>
            </a:r>
            <a:r>
              <a:rPr lang="en-US" altLang="ko-KR" sz="1400" dirty="0">
                <a:latin typeface="+mn-ea"/>
                <a:ea typeface="+mn-ea"/>
              </a:rPr>
              <a:t>on </a:t>
            </a:r>
            <a:r>
              <a:rPr lang="ko-KR" altLang="en-US" sz="1400" dirty="0">
                <a:latin typeface="+mn-ea"/>
                <a:ea typeface="+mn-ea"/>
              </a:rPr>
              <a:t>또는</a:t>
            </a:r>
            <a:r>
              <a:rPr lang="en-US" altLang="ko-KR" sz="1400" dirty="0">
                <a:latin typeface="+mn-ea"/>
                <a:ea typeface="+mn-ea"/>
              </a:rPr>
              <a:t> off  </a:t>
            </a:r>
            <a:br>
              <a:rPr lang="en-US" altLang="ko-KR" sz="1400" dirty="0">
                <a:latin typeface="+mn-ea"/>
                <a:ea typeface="+mn-ea"/>
              </a:rPr>
            </a:br>
            <a:r>
              <a:rPr lang="en-US" altLang="ko-KR" sz="1400" dirty="0">
                <a:latin typeface="+mn-ea"/>
                <a:ea typeface="+mn-ea"/>
              </a:rPr>
              <a:t>  (ATT : Attenuator – </a:t>
            </a:r>
            <a:r>
              <a:rPr lang="ko-KR" altLang="en-US" sz="1400" dirty="0">
                <a:latin typeface="+mn-ea"/>
                <a:ea typeface="+mn-ea"/>
              </a:rPr>
              <a:t>전기신호의 질을 바꾸지 않고 신호의 세기를 줄이는 장치</a:t>
            </a:r>
            <a:r>
              <a:rPr lang="en-US" altLang="ko-KR" sz="1400" dirty="0">
                <a:latin typeface="+mn-ea"/>
                <a:ea typeface="+mn-ea"/>
              </a:rPr>
              <a:t>) </a:t>
            </a:r>
          </a:p>
          <a:p>
            <a:r>
              <a:rPr lang="en-US" altLang="ko-KR" sz="1400" b="1" dirty="0">
                <a:latin typeface="+mn-ea"/>
                <a:ea typeface="+mn-ea"/>
              </a:rPr>
              <a:t>DISTRESS</a:t>
            </a:r>
            <a:r>
              <a:rPr lang="en-US" altLang="ko-KR" sz="1400" dirty="0">
                <a:latin typeface="+mn-ea"/>
                <a:ea typeface="+mn-ea"/>
              </a:rPr>
              <a:t> : </a:t>
            </a:r>
            <a:r>
              <a:rPr lang="ko-KR" altLang="en-US" sz="1400" dirty="0" err="1">
                <a:latin typeface="+mn-ea"/>
                <a:ea typeface="+mn-ea"/>
              </a:rPr>
              <a:t>조난시</a:t>
            </a:r>
            <a:r>
              <a:rPr lang="en-US" altLang="ko-KR" sz="1400" dirty="0">
                <a:latin typeface="+mn-ea"/>
                <a:ea typeface="+mn-ea"/>
              </a:rPr>
              <a:t> 4</a:t>
            </a:r>
            <a:r>
              <a:rPr lang="ko-KR" altLang="en-US" sz="1400" dirty="0">
                <a:latin typeface="+mn-ea"/>
                <a:ea typeface="+mn-ea"/>
              </a:rPr>
              <a:t>초간 누른다</a:t>
            </a:r>
            <a:r>
              <a:rPr lang="en-US" altLang="ko-KR" sz="1400" dirty="0">
                <a:latin typeface="+mn-ea"/>
                <a:ea typeface="+mn-ea"/>
              </a:rPr>
              <a:t>, </a:t>
            </a:r>
            <a:r>
              <a:rPr lang="en-US" altLang="ko-KR" sz="1400" b="1" dirty="0">
                <a:latin typeface="+mn-ea"/>
                <a:ea typeface="+mn-ea"/>
              </a:rPr>
              <a:t>OTHER DSC MSG </a:t>
            </a:r>
            <a:r>
              <a:rPr lang="en-US" altLang="ko-KR" sz="1400" dirty="0">
                <a:latin typeface="+mn-ea"/>
                <a:ea typeface="+mn-ea"/>
              </a:rPr>
              <a:t>: DISTRESS</a:t>
            </a:r>
            <a:r>
              <a:rPr lang="ko-KR" altLang="en-US" sz="1400" dirty="0">
                <a:latin typeface="+mn-ea"/>
                <a:ea typeface="+mn-ea"/>
              </a:rPr>
              <a:t>와 </a:t>
            </a:r>
            <a:r>
              <a:rPr lang="en-US" altLang="ko-KR" sz="1400" dirty="0">
                <a:latin typeface="+mn-ea"/>
                <a:ea typeface="+mn-ea"/>
              </a:rPr>
              <a:t>DROBOSE</a:t>
            </a:r>
            <a:r>
              <a:rPr lang="ko-KR" altLang="en-US" sz="1400" dirty="0">
                <a:latin typeface="+mn-ea"/>
                <a:ea typeface="+mn-ea"/>
              </a:rPr>
              <a:t>를 제외한 </a:t>
            </a:r>
            <a:r>
              <a:rPr lang="en-US" altLang="ko-KR" sz="1400" dirty="0">
                <a:latin typeface="+mn-ea"/>
                <a:ea typeface="+mn-ea"/>
              </a:rPr>
              <a:t>DSC TX MSG </a:t>
            </a:r>
            <a:br>
              <a:rPr lang="en-US" altLang="ko-KR" sz="1400" dirty="0">
                <a:latin typeface="+mn-ea"/>
                <a:ea typeface="+mn-ea"/>
              </a:rPr>
            </a:br>
            <a:r>
              <a:rPr lang="en-US" altLang="ko-KR" sz="1400" b="1" dirty="0">
                <a:latin typeface="+mn-ea"/>
                <a:ea typeface="+mn-ea"/>
              </a:rPr>
              <a:t>DISTRESS MSG </a:t>
            </a:r>
            <a:r>
              <a:rPr lang="en-US" altLang="ko-KR" sz="1400" dirty="0">
                <a:latin typeface="+mn-ea"/>
                <a:ea typeface="+mn-ea"/>
              </a:rPr>
              <a:t>: DISTRESS ALERT TX MSG </a:t>
            </a:r>
            <a:r>
              <a:rPr lang="ko-KR" altLang="en-US" sz="1400" dirty="0">
                <a:latin typeface="+mn-ea"/>
                <a:ea typeface="+mn-ea"/>
              </a:rPr>
              <a:t>작성</a:t>
            </a:r>
            <a:r>
              <a:rPr lang="en-US" altLang="ko-KR" sz="1400" dirty="0">
                <a:latin typeface="+mn-ea"/>
                <a:ea typeface="+mn-ea"/>
              </a:rPr>
              <a:t>, </a:t>
            </a:r>
            <a:r>
              <a:rPr lang="en-US" altLang="ko-KR" sz="1400" b="1" dirty="0">
                <a:latin typeface="+mn-ea"/>
                <a:ea typeface="+mn-ea"/>
              </a:rPr>
              <a:t>DROBOSE MSG </a:t>
            </a:r>
            <a:r>
              <a:rPr lang="en-US" altLang="ko-KR" sz="1400" dirty="0">
                <a:latin typeface="+mn-ea"/>
                <a:ea typeface="+mn-ea"/>
              </a:rPr>
              <a:t>: DISTRESS RELAY MSG </a:t>
            </a:r>
            <a:r>
              <a:rPr lang="ko-KR" altLang="en-US" sz="1400" dirty="0">
                <a:latin typeface="+mn-ea"/>
                <a:ea typeface="+mn-ea"/>
              </a:rPr>
              <a:t>작성 </a:t>
            </a:r>
            <a:r>
              <a:rPr lang="en-US" altLang="ko-KR" sz="1400" dirty="0">
                <a:latin typeface="+mn-ea"/>
                <a:ea typeface="+mn-ea"/>
              </a:rPr>
              <a:t>(DISTRESS MSG</a:t>
            </a:r>
            <a:r>
              <a:rPr lang="ko-KR" altLang="en-US" sz="1400" dirty="0">
                <a:latin typeface="+mn-ea"/>
                <a:ea typeface="+mn-ea"/>
              </a:rPr>
              <a:t>와</a:t>
            </a:r>
            <a:r>
              <a:rPr lang="en-US" altLang="ko-KR" sz="1400" dirty="0">
                <a:latin typeface="+mn-ea"/>
                <a:ea typeface="+mn-ea"/>
              </a:rPr>
              <a:t>OTHER DSC MSG </a:t>
            </a:r>
            <a:r>
              <a:rPr lang="ko-KR" altLang="en-US" sz="1400" dirty="0">
                <a:latin typeface="+mn-ea"/>
                <a:ea typeface="+mn-ea"/>
              </a:rPr>
              <a:t>버튼을 동시에 누른다</a:t>
            </a:r>
            <a:r>
              <a:rPr lang="en-US" altLang="ko-KR" sz="1400" dirty="0" smtClean="0">
                <a:latin typeface="+mn-ea"/>
                <a:ea typeface="+mn-ea"/>
              </a:rPr>
              <a:t>) (DROBOSE : Distress Relay On Behalf Of Someone Else) </a:t>
            </a:r>
            <a:endParaRPr lang="en-US" altLang="ko-KR" sz="1400" dirty="0">
              <a:latin typeface="+mn-ea"/>
              <a:ea typeface="+mn-ea"/>
            </a:endParaRPr>
          </a:p>
          <a:p>
            <a:r>
              <a:rPr lang="en-US" altLang="ko-KR" sz="1400" b="1" dirty="0">
                <a:latin typeface="+mn-ea"/>
                <a:ea typeface="+mn-ea"/>
              </a:rPr>
              <a:t>MENU</a:t>
            </a:r>
            <a:r>
              <a:rPr lang="en-US" altLang="ko-KR" sz="1400" dirty="0">
                <a:latin typeface="+mn-ea"/>
                <a:ea typeface="+mn-ea"/>
              </a:rPr>
              <a:t> : menu</a:t>
            </a:r>
            <a:r>
              <a:rPr lang="ko-KR" altLang="en-US" sz="1400" dirty="0">
                <a:latin typeface="+mn-ea"/>
                <a:ea typeface="+mn-ea"/>
              </a:rPr>
              <a:t>를 열고 닫는다</a:t>
            </a:r>
            <a:endParaRPr lang="en-US" altLang="ko-KR" sz="1400" dirty="0">
              <a:latin typeface="+mn-ea"/>
              <a:ea typeface="+mn-ea"/>
            </a:endParaRPr>
          </a:p>
          <a:p>
            <a:r>
              <a:rPr lang="en-US" altLang="ko-KR" sz="1400" b="1" dirty="0">
                <a:latin typeface="+mn-ea"/>
                <a:ea typeface="+mn-ea"/>
              </a:rPr>
              <a:t>CANCEL</a:t>
            </a:r>
            <a:r>
              <a:rPr lang="en-US" altLang="ko-KR" sz="1400" dirty="0">
                <a:latin typeface="+mn-ea"/>
                <a:ea typeface="+mn-ea"/>
              </a:rPr>
              <a:t> :  DSC message </a:t>
            </a:r>
            <a:r>
              <a:rPr lang="ko-KR" altLang="en-US" sz="1400" dirty="0">
                <a:latin typeface="+mn-ea"/>
                <a:ea typeface="+mn-ea"/>
              </a:rPr>
              <a:t>작성 취소</a:t>
            </a:r>
            <a:r>
              <a:rPr lang="en-US" altLang="ko-KR" sz="1400" dirty="0">
                <a:latin typeface="+mn-ea"/>
                <a:ea typeface="+mn-ea"/>
              </a:rPr>
              <a:t>, audio alarm </a:t>
            </a:r>
            <a:r>
              <a:rPr lang="ko-KR" altLang="en-US" sz="1400" dirty="0">
                <a:latin typeface="+mn-ea"/>
                <a:ea typeface="+mn-ea"/>
              </a:rPr>
              <a:t>소거</a:t>
            </a:r>
            <a:r>
              <a:rPr lang="en-US" altLang="ko-KR" sz="1400" dirty="0">
                <a:latin typeface="+mn-ea"/>
                <a:ea typeface="+mn-ea"/>
              </a:rPr>
              <a:t>, </a:t>
            </a:r>
            <a:r>
              <a:rPr lang="ko-KR" altLang="en-US" sz="1400" dirty="0">
                <a:latin typeface="+mn-ea"/>
                <a:ea typeface="+mn-ea"/>
              </a:rPr>
              <a:t>오류 메시지 또는 팝업 메시지 삭제</a:t>
            </a:r>
            <a:r>
              <a:rPr lang="en-US" altLang="ko-KR" sz="1400" dirty="0">
                <a:latin typeface="+mn-ea"/>
                <a:ea typeface="+mn-ea"/>
              </a:rPr>
              <a:t>, </a:t>
            </a:r>
            <a:r>
              <a:rPr lang="ko-KR" altLang="en-US" sz="1400" dirty="0">
                <a:latin typeface="+mn-ea"/>
                <a:ea typeface="+mn-ea"/>
              </a:rPr>
              <a:t>다중 계층 메뉴에서 </a:t>
            </a:r>
            <a:r>
              <a:rPr lang="en-US" altLang="ko-KR" sz="1400" dirty="0" smtClean="0">
                <a:latin typeface="+mn-ea"/>
                <a:ea typeface="+mn-ea"/>
              </a:rPr>
              <a:t/>
            </a:r>
            <a:br>
              <a:rPr lang="en-US" altLang="ko-KR" sz="1400" dirty="0" smtClean="0">
                <a:latin typeface="+mn-ea"/>
                <a:ea typeface="+mn-ea"/>
              </a:rPr>
            </a:br>
            <a:r>
              <a:rPr lang="ko-KR" altLang="en-US" sz="1400" dirty="0" smtClean="0">
                <a:latin typeface="+mn-ea"/>
                <a:ea typeface="+mn-ea"/>
              </a:rPr>
              <a:t>한 </a:t>
            </a:r>
            <a:r>
              <a:rPr lang="ko-KR" altLang="en-US" sz="1400" dirty="0">
                <a:latin typeface="+mn-ea"/>
                <a:ea typeface="+mn-ea"/>
              </a:rPr>
              <a:t>개의 </a:t>
            </a:r>
            <a:r>
              <a:rPr lang="en-US" altLang="ko-KR" sz="1400" dirty="0">
                <a:latin typeface="+mn-ea"/>
                <a:ea typeface="+mn-ea"/>
              </a:rPr>
              <a:t>layer</a:t>
            </a:r>
            <a:r>
              <a:rPr lang="ko-KR" altLang="en-US" sz="1400" dirty="0">
                <a:latin typeface="+mn-ea"/>
                <a:ea typeface="+mn-ea"/>
              </a:rPr>
              <a:t>로 갈 때</a:t>
            </a:r>
            <a:r>
              <a:rPr lang="en-US" altLang="ko-KR" sz="1400" dirty="0">
                <a:latin typeface="+mn-ea"/>
                <a:ea typeface="+mn-ea"/>
              </a:rPr>
              <a:t>, </a:t>
            </a:r>
            <a:r>
              <a:rPr lang="ko-KR" altLang="en-US" sz="1400" dirty="0">
                <a:latin typeface="+mn-ea"/>
                <a:ea typeface="+mn-ea"/>
              </a:rPr>
              <a:t>문자 입력 </a:t>
            </a:r>
            <a:r>
              <a:rPr lang="ko-KR" altLang="en-US" sz="1400" dirty="0" smtClean="0">
                <a:latin typeface="+mn-ea"/>
                <a:ea typeface="+mn-ea"/>
              </a:rPr>
              <a:t>삭제 등</a:t>
            </a:r>
            <a:endParaRPr lang="en-US" altLang="ko-KR" sz="1400" dirty="0">
              <a:latin typeface="+mn-ea"/>
              <a:ea typeface="+mn-ea"/>
            </a:endParaRPr>
          </a:p>
          <a:p>
            <a:r>
              <a:rPr lang="en-US" altLang="ko-KR" sz="1400" b="1" dirty="0">
                <a:latin typeface="+mn-ea"/>
                <a:ea typeface="+mn-ea"/>
              </a:rPr>
              <a:t>TAB</a:t>
            </a:r>
            <a:r>
              <a:rPr lang="en-US" altLang="ko-KR" sz="1400" dirty="0">
                <a:latin typeface="+mn-ea"/>
                <a:ea typeface="+mn-ea"/>
              </a:rPr>
              <a:t> : </a:t>
            </a:r>
            <a:r>
              <a:rPr lang="ko-KR" altLang="en-US" sz="1400" dirty="0">
                <a:latin typeface="+mn-ea"/>
                <a:ea typeface="+mn-ea"/>
              </a:rPr>
              <a:t>탭 영역으로 이동 또는 세션 </a:t>
            </a:r>
            <a:r>
              <a:rPr lang="ko-KR" altLang="en-US" sz="1400" dirty="0" err="1">
                <a:latin typeface="+mn-ea"/>
                <a:ea typeface="+mn-ea"/>
              </a:rPr>
              <a:t>전환시</a:t>
            </a:r>
            <a:r>
              <a:rPr lang="ko-KR" altLang="en-US" sz="1400" dirty="0">
                <a:latin typeface="+mn-ea"/>
                <a:ea typeface="+mn-ea"/>
              </a:rPr>
              <a:t> </a:t>
            </a:r>
            <a:r>
              <a:rPr lang="ko-KR" altLang="en-US" sz="1400" dirty="0" smtClean="0">
                <a:latin typeface="+mn-ea"/>
                <a:ea typeface="+mn-ea"/>
              </a:rPr>
              <a:t>사용</a:t>
            </a:r>
            <a:endParaRPr lang="en-US" altLang="ko-KR" sz="1400" dirty="0" smtClean="0">
              <a:latin typeface="+mn-ea"/>
              <a:ea typeface="+mn-ea"/>
            </a:endParaRPr>
          </a:p>
          <a:p>
            <a:r>
              <a:rPr lang="en-US" altLang="ko-KR" sz="1400" dirty="0">
                <a:latin typeface="+mn-ea"/>
                <a:ea typeface="+mn-ea"/>
              </a:rPr>
              <a:t> </a:t>
            </a:r>
            <a:r>
              <a:rPr lang="en-US" altLang="ko-KR" sz="1400" dirty="0" smtClean="0">
                <a:latin typeface="+mn-ea"/>
                <a:ea typeface="+mn-ea"/>
              </a:rPr>
              <a:t>      </a:t>
            </a:r>
            <a:r>
              <a:rPr lang="en-US" altLang="ko-KR" sz="1400" dirty="0">
                <a:latin typeface="+mn-ea"/>
              </a:rPr>
              <a:t> : speaker on or off.</a:t>
            </a:r>
            <a:endParaRPr lang="en-US" altLang="ko-KR" sz="1400" dirty="0">
              <a:latin typeface="+mn-ea"/>
              <a:ea typeface="+mn-ea"/>
            </a:endParaRPr>
          </a:p>
        </p:txBody>
      </p:sp>
      <p:sp>
        <p:nvSpPr>
          <p:cNvPr id="10"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31</a:t>
            </a:fld>
            <a:endParaRPr lang="ko-KR" altLang="en-US" dirty="0"/>
          </a:p>
        </p:txBody>
      </p:sp>
      <p:pic>
        <p:nvPicPr>
          <p:cNvPr id="22" name="그림 21"/>
          <p:cNvPicPr>
            <a:picLocks noChangeAspect="1"/>
          </p:cNvPicPr>
          <p:nvPr/>
        </p:nvPicPr>
        <p:blipFill>
          <a:blip r:embed="rId2"/>
          <a:stretch>
            <a:fillRect/>
          </a:stretch>
        </p:blipFill>
        <p:spPr>
          <a:xfrm>
            <a:off x="2250356" y="1870460"/>
            <a:ext cx="5766984" cy="2485769"/>
          </a:xfrm>
          <a:prstGeom prst="rect">
            <a:avLst/>
          </a:prstGeom>
        </p:spPr>
      </p:pic>
      <p:pic>
        <p:nvPicPr>
          <p:cNvPr id="24" name="그림 23"/>
          <p:cNvPicPr>
            <a:picLocks noChangeAspect="1"/>
          </p:cNvPicPr>
          <p:nvPr/>
        </p:nvPicPr>
        <p:blipFill>
          <a:blip r:embed="rId3"/>
          <a:stretch>
            <a:fillRect/>
          </a:stretch>
        </p:blipFill>
        <p:spPr>
          <a:xfrm>
            <a:off x="666180" y="6833513"/>
            <a:ext cx="240131" cy="353135"/>
          </a:xfrm>
          <a:prstGeom prst="rect">
            <a:avLst/>
          </a:prstGeom>
        </p:spPr>
      </p:pic>
      <p:sp>
        <p:nvSpPr>
          <p:cNvPr id="8" name="직사각형 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5939321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3673212563"/>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3-3 MF/HF Radio Operation (FURUNO FS1575/2575/5075)</a:t>
                      </a:r>
                    </a:p>
                    <a:p>
                      <a:pPr latinLnBrk="1"/>
                      <a:r>
                        <a:rPr lang="en-US" altLang="ko-KR" sz="2000" dirty="0" smtClean="0">
                          <a:solidFill>
                            <a:schemeClr val="tx1"/>
                          </a:solidFill>
                          <a:latin typeface="+mn-ea"/>
                          <a:ea typeface="+mn-ea"/>
                        </a:rPr>
                        <a:t>Distress Call   </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160490"/>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73384" indent="-373384">
              <a:buAutoNum type="arabicPeriod"/>
            </a:pPr>
            <a:r>
              <a:rPr lang="en-US" altLang="ko-KR" sz="1600" dirty="0" smtClean="0">
                <a:latin typeface="+mn-ea"/>
                <a:ea typeface="+mn-ea"/>
              </a:rPr>
              <a:t>DISTRESS key cover</a:t>
            </a:r>
            <a:r>
              <a:rPr lang="ko-KR" altLang="en-US" sz="1600" dirty="0" smtClean="0">
                <a:latin typeface="+mn-ea"/>
                <a:ea typeface="+mn-ea"/>
              </a:rPr>
              <a:t>를 열고 </a:t>
            </a:r>
            <a:r>
              <a:rPr lang="en-US" altLang="ko-KR" sz="1600" dirty="0" smtClean="0">
                <a:latin typeface="+mn-ea"/>
                <a:ea typeface="+mn-ea"/>
              </a:rPr>
              <a:t>4</a:t>
            </a:r>
            <a:r>
              <a:rPr lang="ko-KR" altLang="en-US" sz="1600" dirty="0" smtClean="0">
                <a:latin typeface="+mn-ea"/>
                <a:ea typeface="+mn-ea"/>
              </a:rPr>
              <a:t>초간 누른다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“Sending DISTRESS ALERT”</a:t>
            </a:r>
            <a:r>
              <a:rPr lang="ko-KR" altLang="en-US" sz="1600" dirty="0" smtClean="0">
                <a:latin typeface="+mn-ea"/>
                <a:ea typeface="+mn-ea"/>
              </a:rPr>
              <a:t>가 화면에 나타나면 </a:t>
            </a:r>
            <a:r>
              <a:rPr lang="en-US" altLang="ko-KR" sz="1600" dirty="0" smtClean="0">
                <a:latin typeface="+mn-ea"/>
                <a:ea typeface="+mn-ea"/>
              </a:rPr>
              <a:t>DISTRESS key</a:t>
            </a:r>
            <a:r>
              <a:rPr lang="ko-KR" altLang="en-US" sz="1600" dirty="0" smtClean="0">
                <a:latin typeface="+mn-ea"/>
                <a:ea typeface="+mn-ea"/>
              </a:rPr>
              <a:t>에서 손을 뗀다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a:t>
            </a:r>
            <a:r>
              <a:rPr lang="ko-KR" altLang="en-US" sz="1600" dirty="0" smtClean="0">
                <a:latin typeface="+mn-ea"/>
                <a:ea typeface="+mn-ea"/>
              </a:rPr>
              <a:t>약 </a:t>
            </a:r>
            <a:r>
              <a:rPr lang="en-US" altLang="ko-KR" sz="1600" dirty="0" smtClean="0">
                <a:latin typeface="+mn-ea"/>
                <a:ea typeface="+mn-ea"/>
              </a:rPr>
              <a:t>2</a:t>
            </a:r>
            <a:r>
              <a:rPr lang="ko-KR" altLang="en-US" sz="1600" dirty="0" smtClean="0">
                <a:latin typeface="+mn-ea"/>
                <a:ea typeface="+mn-ea"/>
              </a:rPr>
              <a:t>초간 가청음이 울린다</a:t>
            </a:r>
            <a:r>
              <a:rPr lang="en-US" altLang="ko-KR" sz="1600" dirty="0" smtClean="0">
                <a:latin typeface="+mn-ea"/>
                <a:ea typeface="+mn-ea"/>
              </a:rPr>
              <a:t>) </a:t>
            </a:r>
          </a:p>
          <a:p>
            <a:pPr marL="373384" indent="-373384">
              <a:buAutoNum type="arabicPeriod"/>
            </a:pPr>
            <a:r>
              <a:rPr lang="ko-KR" altLang="en-US" sz="1600" dirty="0" err="1" smtClean="0">
                <a:latin typeface="+mn-ea"/>
                <a:ea typeface="+mn-ea"/>
              </a:rPr>
              <a:t>조난경보가</a:t>
            </a:r>
            <a:r>
              <a:rPr lang="ko-KR" altLang="en-US" sz="1600" dirty="0" smtClean="0">
                <a:latin typeface="+mn-ea"/>
                <a:ea typeface="+mn-ea"/>
              </a:rPr>
              <a:t> 전송이 되면 </a:t>
            </a:r>
            <a:r>
              <a:rPr lang="en-US" altLang="ko-KR" sz="1600" dirty="0" smtClean="0">
                <a:latin typeface="+mn-ea"/>
                <a:ea typeface="+mn-ea"/>
              </a:rPr>
              <a:t>“DISTRESS ACK received”</a:t>
            </a:r>
            <a:r>
              <a:rPr lang="ko-KR" altLang="en-US" sz="1600" dirty="0" smtClean="0">
                <a:latin typeface="+mn-ea"/>
                <a:ea typeface="+mn-ea"/>
              </a:rPr>
              <a:t>가 화면이 나타난다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Stop alarm</a:t>
            </a:r>
            <a:r>
              <a:rPr lang="ko-KR" altLang="en-US" sz="1600" dirty="0" smtClean="0">
                <a:latin typeface="+mn-ea"/>
                <a:ea typeface="+mn-ea"/>
              </a:rPr>
              <a:t>을 위해 </a:t>
            </a:r>
            <a:r>
              <a:rPr lang="en-US" altLang="ko-KR" sz="1600" dirty="0" smtClean="0">
                <a:latin typeface="+mn-ea"/>
                <a:ea typeface="+mn-ea"/>
              </a:rPr>
              <a:t>CANCEL </a:t>
            </a:r>
            <a:r>
              <a:rPr lang="ko-KR" altLang="en-US" sz="1600" dirty="0" smtClean="0">
                <a:latin typeface="+mn-ea"/>
                <a:ea typeface="+mn-ea"/>
              </a:rPr>
              <a:t>버튼을 누른다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MULTI 2, 4, 6, 8, 12, 16MHz </a:t>
            </a:r>
            <a:r>
              <a:rPr lang="ko-KR" altLang="en-US" sz="1600" dirty="0" smtClean="0">
                <a:latin typeface="+mn-ea"/>
                <a:ea typeface="+mn-ea"/>
              </a:rPr>
              <a:t>중 </a:t>
            </a:r>
            <a:r>
              <a:rPr lang="ko-KR" altLang="en-US" sz="1600" dirty="0" err="1" smtClean="0">
                <a:latin typeface="+mn-ea"/>
                <a:ea typeface="+mn-ea"/>
              </a:rPr>
              <a:t>수신증이</a:t>
            </a:r>
            <a:r>
              <a:rPr lang="ko-KR" altLang="en-US" sz="1600" dirty="0" smtClean="0">
                <a:latin typeface="+mn-ea"/>
                <a:ea typeface="+mn-ea"/>
              </a:rPr>
              <a:t> 온 주파수대의</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무선전화 조난주파수로 </a:t>
            </a:r>
            <a:r>
              <a:rPr lang="en-US" altLang="ko-KR" sz="1600" dirty="0" smtClean="0">
                <a:latin typeface="+mn-ea"/>
                <a:ea typeface="+mn-ea"/>
              </a:rPr>
              <a:t>RT </a:t>
            </a:r>
            <a:r>
              <a:rPr lang="ko-KR" altLang="en-US" sz="1600" dirty="0" smtClean="0">
                <a:latin typeface="+mn-ea"/>
                <a:ea typeface="+mn-ea"/>
              </a:rPr>
              <a:t>화면에 나타난다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a:t>
            </a:r>
            <a:r>
              <a:rPr lang="ko-KR" altLang="en-US" sz="1600" dirty="0" smtClean="0">
                <a:latin typeface="+mn-ea"/>
                <a:ea typeface="+mn-ea"/>
              </a:rPr>
              <a:t>만약 </a:t>
            </a:r>
            <a:r>
              <a:rPr lang="en-US" altLang="ko-KR" sz="1600" dirty="0" smtClean="0">
                <a:latin typeface="+mn-ea"/>
                <a:ea typeface="+mn-ea"/>
              </a:rPr>
              <a:t>2187.5 kHz</a:t>
            </a:r>
            <a:r>
              <a:rPr lang="ko-KR" altLang="en-US" sz="1600" dirty="0" smtClean="0">
                <a:latin typeface="+mn-ea"/>
                <a:ea typeface="+mn-ea"/>
              </a:rPr>
              <a:t>로 지정 후 전송하면 </a:t>
            </a:r>
            <a:r>
              <a:rPr lang="en-US" altLang="ko-KR" sz="1600" dirty="0" smtClean="0">
                <a:latin typeface="+mn-ea"/>
                <a:ea typeface="+mn-ea"/>
              </a:rPr>
              <a:t>2182.0 kHz</a:t>
            </a:r>
            <a:r>
              <a:rPr lang="ko-KR" altLang="en-US" sz="1600" dirty="0" smtClean="0">
                <a:latin typeface="+mn-ea"/>
                <a:ea typeface="+mn-ea"/>
              </a:rPr>
              <a:t>로 나타난다</a:t>
            </a:r>
            <a:r>
              <a:rPr lang="en-US" altLang="ko-KR" sz="1600" dirty="0" smtClean="0">
                <a:latin typeface="+mn-ea"/>
                <a:ea typeface="+mn-ea"/>
              </a:rPr>
              <a:t>)</a:t>
            </a:r>
            <a:r>
              <a:rPr lang="ko-KR" altLang="en-US" sz="1600" dirty="0" smtClean="0">
                <a:latin typeface="+mn-ea"/>
                <a:ea typeface="+mn-ea"/>
              </a:rPr>
              <a:t> </a:t>
            </a:r>
            <a:endParaRPr lang="en-US" altLang="ko-KR" sz="1600" dirty="0" smtClean="0">
              <a:latin typeface="+mn-ea"/>
              <a:ea typeface="+mn-ea"/>
            </a:endParaRPr>
          </a:p>
          <a:p>
            <a:pPr marL="373384" indent="-373384">
              <a:buAutoNum type="arabicPeriod"/>
            </a:pPr>
            <a:r>
              <a:rPr lang="ko-KR" altLang="en-US" sz="1600" dirty="0" smtClean="0">
                <a:latin typeface="+mn-ea"/>
                <a:ea typeface="+mn-ea"/>
              </a:rPr>
              <a:t>조난통신절차에 의해 </a:t>
            </a:r>
            <a:r>
              <a:rPr lang="ko-KR" altLang="en-US" sz="1600" dirty="0" err="1" smtClean="0">
                <a:latin typeface="+mn-ea"/>
                <a:ea typeface="+mn-ea"/>
              </a:rPr>
              <a:t>조난호출</a:t>
            </a:r>
            <a:r>
              <a:rPr lang="ko-KR" altLang="en-US" sz="1600" dirty="0" smtClean="0">
                <a:latin typeface="+mn-ea"/>
                <a:ea typeface="+mn-ea"/>
              </a:rPr>
              <a:t> 및 통보를 전송한다  </a:t>
            </a:r>
            <a:endParaRPr lang="en-US" altLang="ko-KR" sz="1600" dirty="0" smtClean="0">
              <a:latin typeface="+mn-ea"/>
              <a:ea typeface="+mn-ea"/>
            </a:endParaRPr>
          </a:p>
        </p:txBody>
      </p:sp>
      <p:sp>
        <p:nvSpPr>
          <p:cNvPr id="10"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32</a:t>
            </a:fld>
            <a:endParaRPr lang="ko-KR" altLang="en-US" dirty="0"/>
          </a:p>
        </p:txBody>
      </p:sp>
      <p:pic>
        <p:nvPicPr>
          <p:cNvPr id="5" name="그림 4"/>
          <p:cNvPicPr>
            <a:picLocks noChangeAspect="1"/>
          </p:cNvPicPr>
          <p:nvPr/>
        </p:nvPicPr>
        <p:blipFill>
          <a:blip r:embed="rId2"/>
          <a:stretch>
            <a:fillRect/>
          </a:stretch>
        </p:blipFill>
        <p:spPr>
          <a:xfrm>
            <a:off x="882204" y="4284687"/>
            <a:ext cx="4981575" cy="2333625"/>
          </a:xfrm>
          <a:prstGeom prst="rect">
            <a:avLst/>
          </a:prstGeom>
        </p:spPr>
      </p:pic>
      <p:pic>
        <p:nvPicPr>
          <p:cNvPr id="17" name="그림 16"/>
          <p:cNvPicPr>
            <a:picLocks noChangeAspect="1"/>
          </p:cNvPicPr>
          <p:nvPr/>
        </p:nvPicPr>
        <p:blipFill>
          <a:blip r:embed="rId3"/>
          <a:stretch>
            <a:fillRect/>
          </a:stretch>
        </p:blipFill>
        <p:spPr>
          <a:xfrm>
            <a:off x="6792934" y="3239273"/>
            <a:ext cx="2838450" cy="1666875"/>
          </a:xfrm>
          <a:prstGeom prst="rect">
            <a:avLst/>
          </a:prstGeom>
        </p:spPr>
      </p:pic>
      <p:pic>
        <p:nvPicPr>
          <p:cNvPr id="18" name="그림 17"/>
          <p:cNvPicPr>
            <a:picLocks noChangeAspect="1"/>
          </p:cNvPicPr>
          <p:nvPr/>
        </p:nvPicPr>
        <p:blipFill>
          <a:blip r:embed="rId4"/>
          <a:stretch>
            <a:fillRect/>
          </a:stretch>
        </p:blipFill>
        <p:spPr>
          <a:xfrm>
            <a:off x="6811984" y="5148783"/>
            <a:ext cx="2800350" cy="1657350"/>
          </a:xfrm>
          <a:prstGeom prst="rect">
            <a:avLst/>
          </a:prstGeom>
        </p:spPr>
      </p:pic>
      <p:sp>
        <p:nvSpPr>
          <p:cNvPr id="19" name="TextBox 18"/>
          <p:cNvSpPr txBox="1"/>
          <p:nvPr/>
        </p:nvSpPr>
        <p:spPr>
          <a:xfrm>
            <a:off x="2667665" y="6554964"/>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①</a:t>
            </a:r>
            <a:endParaRPr lang="ko-KR" altLang="en-US" dirty="0"/>
          </a:p>
        </p:txBody>
      </p:sp>
      <p:sp>
        <p:nvSpPr>
          <p:cNvPr id="20" name="TextBox 19"/>
          <p:cNvSpPr txBox="1"/>
          <p:nvPr/>
        </p:nvSpPr>
        <p:spPr>
          <a:xfrm>
            <a:off x="8004410" y="4812662"/>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②</a:t>
            </a:r>
            <a:endParaRPr lang="ko-KR" altLang="en-US" dirty="0"/>
          </a:p>
        </p:txBody>
      </p:sp>
      <p:sp>
        <p:nvSpPr>
          <p:cNvPr id="21" name="TextBox 20"/>
          <p:cNvSpPr txBox="1"/>
          <p:nvPr/>
        </p:nvSpPr>
        <p:spPr>
          <a:xfrm>
            <a:off x="8004410" y="6679436"/>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③</a:t>
            </a:r>
            <a:endParaRPr lang="ko-KR" altLang="en-US" dirty="0"/>
          </a:p>
        </p:txBody>
      </p:sp>
      <p:sp>
        <p:nvSpPr>
          <p:cNvPr id="12" name="직사각형 11"/>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498753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2230256783"/>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3-3 MF/HF Radio Operation (FURUNO FS1575/2575/5075)</a:t>
                      </a:r>
                    </a:p>
                    <a:p>
                      <a:pPr latinLnBrk="1"/>
                      <a:r>
                        <a:rPr lang="en-US" altLang="ko-KR" sz="2000" dirty="0" smtClean="0">
                          <a:solidFill>
                            <a:schemeClr val="tx1"/>
                          </a:solidFill>
                          <a:latin typeface="+mn-ea"/>
                          <a:ea typeface="+mn-ea"/>
                        </a:rPr>
                        <a:t>Cancel Distress Alert   </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22165" y="1795827"/>
            <a:ext cx="9596060" cy="551319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73384" indent="-373384">
              <a:buAutoNum type="arabicPeriod"/>
            </a:pPr>
            <a:r>
              <a:rPr lang="en-US" altLang="ko-KR" sz="1600" dirty="0" smtClean="0">
                <a:latin typeface="+mn-ea"/>
                <a:ea typeface="+mn-ea"/>
              </a:rPr>
              <a:t>DISTRESS Alert</a:t>
            </a:r>
            <a:r>
              <a:rPr lang="ko-KR" altLang="en-US" sz="1600" dirty="0" smtClean="0">
                <a:latin typeface="+mn-ea"/>
                <a:ea typeface="+mn-ea"/>
              </a:rPr>
              <a:t>가 </a:t>
            </a:r>
            <a:r>
              <a:rPr lang="ko-KR" altLang="en-US" sz="1600" dirty="0" err="1" smtClean="0">
                <a:latin typeface="+mn-ea"/>
                <a:ea typeface="+mn-ea"/>
              </a:rPr>
              <a:t>전송중이거나</a:t>
            </a:r>
            <a:r>
              <a:rPr lang="ko-KR" altLang="en-US" sz="1600" dirty="0" smtClean="0">
                <a:latin typeface="+mn-ea"/>
                <a:ea typeface="+mn-ea"/>
              </a:rPr>
              <a:t> 전송이 완료된 후 </a:t>
            </a:r>
            <a:r>
              <a:rPr lang="en-US" altLang="ko-KR" sz="1600" dirty="0" smtClean="0">
                <a:latin typeface="+mn-ea"/>
                <a:ea typeface="+mn-ea"/>
              </a:rPr>
              <a:t>Distress Alert</a:t>
            </a:r>
            <a:r>
              <a:rPr lang="ko-KR" altLang="en-US" sz="1600" dirty="0" smtClean="0">
                <a:latin typeface="+mn-ea"/>
                <a:ea typeface="+mn-ea"/>
              </a:rPr>
              <a:t>를 취소하는 경우</a:t>
            </a:r>
            <a:endParaRPr lang="en-US" altLang="ko-KR" sz="1600" dirty="0" smtClean="0">
              <a:latin typeface="+mn-ea"/>
              <a:ea typeface="+mn-ea"/>
            </a:endParaRPr>
          </a:p>
          <a:p>
            <a:pPr marL="373384" indent="-373384">
              <a:buAutoNum type="arabicPeriod"/>
            </a:pPr>
            <a:r>
              <a:rPr lang="en-US" altLang="ko-KR" sz="1600" dirty="0" smtClean="0">
                <a:latin typeface="맑은 고딕" panose="020B0503020000020004" pitchFamily="50" charset="-127"/>
                <a:ea typeface="맑은 고딕" panose="020B0503020000020004" pitchFamily="50" charset="-127"/>
              </a:rPr>
              <a:t>① </a:t>
            </a:r>
            <a:r>
              <a:rPr lang="en-US" altLang="ko-KR" sz="1600" dirty="0" smtClean="0">
                <a:latin typeface="+mn-ea"/>
                <a:ea typeface="+mn-ea"/>
              </a:rPr>
              <a:t>ENTER knob</a:t>
            </a:r>
            <a:r>
              <a:rPr lang="ko-KR" altLang="en-US" sz="1600" dirty="0" smtClean="0">
                <a:latin typeface="+mn-ea"/>
                <a:ea typeface="+mn-ea"/>
              </a:rPr>
              <a:t>를 돌려 </a:t>
            </a:r>
            <a:r>
              <a:rPr lang="en-US" altLang="ko-KR" sz="1600" dirty="0" smtClean="0">
                <a:latin typeface="+mn-ea"/>
                <a:ea typeface="+mn-ea"/>
              </a:rPr>
              <a:t>CANCEL</a:t>
            </a:r>
            <a:r>
              <a:rPr lang="ko-KR" altLang="en-US" sz="1600" dirty="0" smtClean="0">
                <a:latin typeface="+mn-ea"/>
                <a:ea typeface="+mn-ea"/>
              </a:rPr>
              <a:t>에 두고 누르면 화면 </a:t>
            </a:r>
            <a:r>
              <a:rPr lang="ko-KR" altLang="en-US" sz="1600" dirty="0" smtClean="0">
                <a:latin typeface="맑은 고딕" panose="020B0503020000020004" pitchFamily="50" charset="-127"/>
                <a:ea typeface="맑은 고딕" panose="020B0503020000020004" pitchFamily="50" charset="-127"/>
              </a:rPr>
              <a:t>②가 나타나는데 </a:t>
            </a:r>
            <a:r>
              <a:rPr lang="en-US" altLang="ko-KR" sz="1600" dirty="0" smtClean="0">
                <a:latin typeface="맑은 고딕" panose="020B0503020000020004" pitchFamily="50" charset="-127"/>
                <a:ea typeface="맑은 고딕" panose="020B0503020000020004" pitchFamily="50" charset="-127"/>
              </a:rPr>
              <a:t>Yes </a:t>
            </a:r>
            <a:r>
              <a:rPr lang="ko-KR" altLang="en-US" sz="1600" dirty="0" smtClean="0">
                <a:latin typeface="맑은 고딕" panose="020B0503020000020004" pitchFamily="50" charset="-127"/>
                <a:ea typeface="맑은 고딕" panose="020B0503020000020004" pitchFamily="50" charset="-127"/>
              </a:rPr>
              <a:t>선택 후 </a:t>
            </a:r>
            <a:r>
              <a:rPr lang="en-US" altLang="ko-KR" sz="1600" dirty="0" smtClean="0">
                <a:latin typeface="맑은 고딕" panose="020B0503020000020004" pitchFamily="50" charset="-127"/>
                <a:ea typeface="맑은 고딕" panose="020B0503020000020004" pitchFamily="50" charset="-127"/>
              </a:rPr>
              <a:t>ENTER knob</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누르면 화면 ③이 나타나고 다시 </a:t>
            </a:r>
            <a:r>
              <a:rPr lang="en-US" altLang="ko-KR" sz="1600" dirty="0" smtClean="0">
                <a:latin typeface="맑은 고딕" panose="020B0503020000020004" pitchFamily="50" charset="-127"/>
                <a:ea typeface="맑은 고딕" panose="020B0503020000020004" pitchFamily="50" charset="-127"/>
              </a:rPr>
              <a:t>ENTER knob </a:t>
            </a:r>
            <a:r>
              <a:rPr lang="ko-KR" altLang="en-US" sz="1600" dirty="0" smtClean="0">
                <a:latin typeface="맑은 고딕" panose="020B0503020000020004" pitchFamily="50" charset="-127"/>
                <a:ea typeface="맑은 고딕" panose="020B0503020000020004" pitchFamily="50" charset="-127"/>
              </a:rPr>
              <a:t>누르면 화면 ④가 나타난다</a:t>
            </a: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r>
              <a:rPr lang="en-US" altLang="ko-KR" sz="1600" dirty="0" smtClean="0">
                <a:latin typeface="맑은 고딕" panose="020B0503020000020004" pitchFamily="50" charset="-127"/>
                <a:ea typeface="맑은 고딕" panose="020B0503020000020004" pitchFamily="50" charset="-127"/>
              </a:rPr>
              <a:t>ENTER Knob</a:t>
            </a:r>
            <a:r>
              <a:rPr lang="ko-KR" altLang="en-US" sz="1600" dirty="0" smtClean="0">
                <a:latin typeface="맑은 고딕" panose="020B0503020000020004" pitchFamily="50" charset="-127"/>
                <a:ea typeface="맑은 고딕" panose="020B0503020000020004" pitchFamily="50" charset="-127"/>
              </a:rPr>
              <a:t>를 이용 </a:t>
            </a:r>
            <a:r>
              <a:rPr lang="en-US" altLang="ko-KR" sz="1600" dirty="0" smtClean="0">
                <a:latin typeface="맑은 고딕" panose="020B0503020000020004" pitchFamily="50" charset="-127"/>
                <a:ea typeface="맑은 고딕" panose="020B0503020000020004" pitchFamily="50" charset="-127"/>
              </a:rPr>
              <a:t>2M-2182.0 kHz</a:t>
            </a:r>
            <a:r>
              <a:rPr lang="ko-KR" altLang="en-US" sz="1600" dirty="0" smtClean="0">
                <a:latin typeface="맑은 고딕" panose="020B0503020000020004" pitchFamily="50" charset="-127"/>
                <a:ea typeface="맑은 고딕" panose="020B0503020000020004" pitchFamily="50" charset="-127"/>
              </a:rPr>
              <a:t>에 두고 누르면 화면 ⑤가 나타나는데 </a:t>
            </a:r>
            <a:r>
              <a:rPr lang="en-US" altLang="ko-KR" sz="1600" dirty="0" smtClean="0">
                <a:latin typeface="맑은 고딕" panose="020B0503020000020004" pitchFamily="50" charset="-127"/>
                <a:ea typeface="맑은 고딕" panose="020B0503020000020004" pitchFamily="50" charset="-127"/>
              </a:rPr>
              <a:t>2182.0 kHz</a:t>
            </a:r>
            <a:r>
              <a:rPr lang="ko-KR" altLang="en-US" sz="1600" dirty="0" smtClean="0">
                <a:latin typeface="맑은 고딕" panose="020B0503020000020004" pitchFamily="50" charset="-127"/>
                <a:ea typeface="맑은 고딕" panose="020B0503020000020004" pitchFamily="50" charset="-127"/>
              </a:rPr>
              <a:t>에서 </a:t>
            </a:r>
            <a:r>
              <a:rPr lang="en-US" altLang="ko-KR" sz="1600" dirty="0" smtClean="0">
                <a:latin typeface="맑은 고딕" panose="020B0503020000020004" pitchFamily="50" charset="-127"/>
                <a:ea typeface="맑은 고딕" panose="020B0503020000020004" pitchFamily="50" charset="-127"/>
              </a:rPr>
              <a:t/>
            </a:r>
            <a:br>
              <a:rPr lang="en-US" altLang="ko-KR" sz="1600" dirty="0" smtClean="0">
                <a:latin typeface="맑은 고딕" panose="020B0503020000020004" pitchFamily="50" charset="-127"/>
                <a:ea typeface="맑은 고딕" panose="020B0503020000020004" pitchFamily="50" charset="-127"/>
              </a:rPr>
            </a:br>
            <a:r>
              <a:rPr lang="ko-KR" altLang="en-US" sz="1600" dirty="0" smtClean="0">
                <a:latin typeface="맑은 고딕" panose="020B0503020000020004" pitchFamily="50" charset="-127"/>
                <a:ea typeface="맑은 고딕" panose="020B0503020000020004" pitchFamily="50" charset="-127"/>
              </a:rPr>
              <a:t>취소통보를 한 후 화면 ⑥과 같이 전체 무선전화 주파수대에서 취소통보를 하여야 한다</a:t>
            </a: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r>
              <a:rPr lang="ko-KR" altLang="en-US" sz="1600" dirty="0" smtClean="0">
                <a:latin typeface="맑은 고딕" panose="020B0503020000020004" pitchFamily="50" charset="-127"/>
                <a:ea typeface="맑은 고딕" panose="020B0503020000020004" pitchFamily="50" charset="-127"/>
              </a:rPr>
              <a:t>단</a:t>
            </a:r>
            <a:r>
              <a:rPr lang="en-US" altLang="ko-KR" sz="1600" dirty="0" smtClean="0">
                <a:latin typeface="맑은 고딕" panose="020B0503020000020004" pitchFamily="50" charset="-127"/>
                <a:ea typeface="맑은 고딕" panose="020B0503020000020004" pitchFamily="50" charset="-127"/>
              </a:rPr>
              <a:t>, Distress Alert</a:t>
            </a:r>
            <a:r>
              <a:rPr lang="ko-KR" altLang="en-US" sz="1600" dirty="0" smtClean="0">
                <a:latin typeface="맑은 고딕" panose="020B0503020000020004" pitchFamily="50" charset="-127"/>
                <a:ea typeface="맑은 고딕" panose="020B0503020000020004" pitchFamily="50" charset="-127"/>
              </a:rPr>
              <a:t>를 </a:t>
            </a:r>
            <a:r>
              <a:rPr lang="en-US" altLang="ko-KR" sz="1600" dirty="0" smtClean="0">
                <a:latin typeface="맑은 고딕" panose="020B0503020000020004" pitchFamily="50" charset="-127"/>
                <a:ea typeface="맑은 고딕" panose="020B0503020000020004" pitchFamily="50" charset="-127"/>
              </a:rPr>
              <a:t>2187.5kHz</a:t>
            </a:r>
            <a:r>
              <a:rPr lang="ko-KR" altLang="en-US" sz="1600" dirty="0" smtClean="0">
                <a:latin typeface="맑은 고딕" panose="020B0503020000020004" pitchFamily="50" charset="-127"/>
                <a:ea typeface="맑은 고딕" panose="020B0503020000020004" pitchFamily="50" charset="-127"/>
              </a:rPr>
              <a:t>로 선택해서 전송 후 취소할 경우는 </a:t>
            </a:r>
            <a:r>
              <a:rPr lang="en-US" altLang="ko-KR" sz="1600" dirty="0" smtClean="0">
                <a:latin typeface="맑은 고딕" panose="020B0503020000020004" pitchFamily="50" charset="-127"/>
                <a:ea typeface="맑은 고딕" panose="020B0503020000020004" pitchFamily="50" charset="-127"/>
              </a:rPr>
              <a:t>2182.0kHz</a:t>
            </a:r>
            <a:r>
              <a:rPr lang="ko-KR" altLang="en-US" sz="1600" dirty="0" smtClean="0">
                <a:latin typeface="맑은 고딕" panose="020B0503020000020004" pitchFamily="50" charset="-127"/>
                <a:ea typeface="맑은 고딕" panose="020B0503020000020004" pitchFamily="50" charset="-127"/>
              </a:rPr>
              <a:t>에서만 취소하며 됨</a:t>
            </a:r>
            <a:endParaRPr lang="en-US" altLang="ko-KR" sz="1600" dirty="0" smtClean="0">
              <a:latin typeface="+mn-ea"/>
              <a:ea typeface="+mn-ea"/>
            </a:endParaRPr>
          </a:p>
        </p:txBody>
      </p:sp>
      <p:sp>
        <p:nvSpPr>
          <p:cNvPr id="10"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33</a:t>
            </a:fld>
            <a:endParaRPr lang="ko-KR" altLang="en-US" dirty="0"/>
          </a:p>
        </p:txBody>
      </p:sp>
      <p:pic>
        <p:nvPicPr>
          <p:cNvPr id="2" name="그림 1"/>
          <p:cNvPicPr>
            <a:picLocks noChangeAspect="1"/>
          </p:cNvPicPr>
          <p:nvPr/>
        </p:nvPicPr>
        <p:blipFill>
          <a:blip r:embed="rId2"/>
          <a:stretch>
            <a:fillRect/>
          </a:stretch>
        </p:blipFill>
        <p:spPr>
          <a:xfrm>
            <a:off x="795048" y="3138419"/>
            <a:ext cx="3224173" cy="1867022"/>
          </a:xfrm>
          <a:prstGeom prst="rect">
            <a:avLst/>
          </a:prstGeom>
        </p:spPr>
      </p:pic>
      <p:pic>
        <p:nvPicPr>
          <p:cNvPr id="4" name="그림 3"/>
          <p:cNvPicPr>
            <a:picLocks noChangeAspect="1"/>
          </p:cNvPicPr>
          <p:nvPr/>
        </p:nvPicPr>
        <p:blipFill>
          <a:blip r:embed="rId3"/>
          <a:stretch>
            <a:fillRect/>
          </a:stretch>
        </p:blipFill>
        <p:spPr>
          <a:xfrm>
            <a:off x="4503983" y="3295124"/>
            <a:ext cx="2295525" cy="1257300"/>
          </a:xfrm>
          <a:prstGeom prst="rect">
            <a:avLst/>
          </a:prstGeom>
        </p:spPr>
      </p:pic>
      <p:pic>
        <p:nvPicPr>
          <p:cNvPr id="6" name="그림 5"/>
          <p:cNvPicPr>
            <a:picLocks noChangeAspect="1"/>
          </p:cNvPicPr>
          <p:nvPr/>
        </p:nvPicPr>
        <p:blipFill>
          <a:blip r:embed="rId4"/>
          <a:stretch>
            <a:fillRect/>
          </a:stretch>
        </p:blipFill>
        <p:spPr>
          <a:xfrm>
            <a:off x="7186172" y="3422567"/>
            <a:ext cx="2419350" cy="971550"/>
          </a:xfrm>
          <a:prstGeom prst="rect">
            <a:avLst/>
          </a:prstGeom>
        </p:spPr>
      </p:pic>
      <p:pic>
        <p:nvPicPr>
          <p:cNvPr id="8" name="그림 7"/>
          <p:cNvPicPr>
            <a:picLocks noChangeAspect="1"/>
          </p:cNvPicPr>
          <p:nvPr/>
        </p:nvPicPr>
        <p:blipFill>
          <a:blip r:embed="rId5"/>
          <a:stretch>
            <a:fillRect/>
          </a:stretch>
        </p:blipFill>
        <p:spPr>
          <a:xfrm>
            <a:off x="795048" y="5273555"/>
            <a:ext cx="2777480" cy="1600909"/>
          </a:xfrm>
          <a:prstGeom prst="rect">
            <a:avLst/>
          </a:prstGeom>
        </p:spPr>
      </p:pic>
      <p:pic>
        <p:nvPicPr>
          <p:cNvPr id="9" name="그림 8"/>
          <p:cNvPicPr>
            <a:picLocks noChangeAspect="1"/>
          </p:cNvPicPr>
          <p:nvPr/>
        </p:nvPicPr>
        <p:blipFill>
          <a:blip r:embed="rId6"/>
          <a:stretch>
            <a:fillRect/>
          </a:stretch>
        </p:blipFill>
        <p:spPr>
          <a:xfrm>
            <a:off x="4091772" y="5232645"/>
            <a:ext cx="2646983" cy="1496471"/>
          </a:xfrm>
          <a:prstGeom prst="rect">
            <a:avLst/>
          </a:prstGeom>
        </p:spPr>
      </p:pic>
      <p:pic>
        <p:nvPicPr>
          <p:cNvPr id="11" name="그림 10"/>
          <p:cNvPicPr>
            <a:picLocks noChangeAspect="1"/>
          </p:cNvPicPr>
          <p:nvPr/>
        </p:nvPicPr>
        <p:blipFill>
          <a:blip r:embed="rId7"/>
          <a:stretch>
            <a:fillRect/>
          </a:stretch>
        </p:blipFill>
        <p:spPr>
          <a:xfrm>
            <a:off x="6913383" y="4932512"/>
            <a:ext cx="2964929" cy="1712142"/>
          </a:xfrm>
          <a:prstGeom prst="rect">
            <a:avLst/>
          </a:prstGeom>
        </p:spPr>
      </p:pic>
      <p:sp>
        <p:nvSpPr>
          <p:cNvPr id="22" name="TextBox 21"/>
          <p:cNvSpPr txBox="1"/>
          <p:nvPr/>
        </p:nvSpPr>
        <p:spPr>
          <a:xfrm>
            <a:off x="2183788" y="4939304"/>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①</a:t>
            </a:r>
            <a:endParaRPr lang="ko-KR" altLang="en-US" dirty="0"/>
          </a:p>
        </p:txBody>
      </p:sp>
      <p:sp>
        <p:nvSpPr>
          <p:cNvPr id="23" name="TextBox 22"/>
          <p:cNvSpPr txBox="1"/>
          <p:nvPr/>
        </p:nvSpPr>
        <p:spPr>
          <a:xfrm>
            <a:off x="5415263" y="4486287"/>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②</a:t>
            </a:r>
            <a:endParaRPr lang="ko-KR" altLang="en-US" dirty="0"/>
          </a:p>
        </p:txBody>
      </p:sp>
      <p:sp>
        <p:nvSpPr>
          <p:cNvPr id="24" name="TextBox 23"/>
          <p:cNvSpPr txBox="1"/>
          <p:nvPr/>
        </p:nvSpPr>
        <p:spPr>
          <a:xfrm>
            <a:off x="8292092" y="4268144"/>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③</a:t>
            </a:r>
            <a:endParaRPr lang="ko-KR" altLang="en-US" dirty="0"/>
          </a:p>
        </p:txBody>
      </p:sp>
      <p:sp>
        <p:nvSpPr>
          <p:cNvPr id="25" name="TextBox 24"/>
          <p:cNvSpPr txBox="1"/>
          <p:nvPr/>
        </p:nvSpPr>
        <p:spPr>
          <a:xfrm>
            <a:off x="2166903" y="6331789"/>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④</a:t>
            </a:r>
            <a:endParaRPr lang="ko-KR" altLang="en-US" dirty="0"/>
          </a:p>
        </p:txBody>
      </p:sp>
      <p:sp>
        <p:nvSpPr>
          <p:cNvPr id="26" name="TextBox 25"/>
          <p:cNvSpPr txBox="1"/>
          <p:nvPr/>
        </p:nvSpPr>
        <p:spPr>
          <a:xfrm>
            <a:off x="5207514" y="6594702"/>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⑤</a:t>
            </a:r>
            <a:endParaRPr lang="ko-KR" altLang="en-US" dirty="0"/>
          </a:p>
        </p:txBody>
      </p:sp>
      <p:sp>
        <p:nvSpPr>
          <p:cNvPr id="27" name="TextBox 26"/>
          <p:cNvSpPr txBox="1"/>
          <p:nvPr/>
        </p:nvSpPr>
        <p:spPr>
          <a:xfrm>
            <a:off x="8287733" y="6607506"/>
            <a:ext cx="415498" cy="369332"/>
          </a:xfrm>
          <a:prstGeom prst="rect">
            <a:avLst/>
          </a:prstGeom>
          <a:noFill/>
        </p:spPr>
        <p:txBody>
          <a:bodyPr wrap="none" rtlCol="0">
            <a:spAutoFit/>
          </a:bodyPr>
          <a:lstStyle/>
          <a:p>
            <a:r>
              <a:rPr lang="ko-KR" altLang="en-US" dirty="0" smtClean="0">
                <a:latin typeface="맑은 고딕" panose="020B0503020000020004" pitchFamily="50" charset="-127"/>
                <a:ea typeface="맑은 고딕" panose="020B0503020000020004" pitchFamily="50" charset="-127"/>
              </a:rPr>
              <a:t>⑥</a:t>
            </a:r>
            <a:endParaRPr lang="ko-KR" altLang="en-US" dirty="0"/>
          </a:p>
        </p:txBody>
      </p:sp>
      <p:sp>
        <p:nvSpPr>
          <p:cNvPr id="18" name="직사각형 1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187074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2343913771"/>
              </p:ext>
            </p:extLst>
          </p:nvPr>
        </p:nvGraphicFramePr>
        <p:xfrm>
          <a:off x="522165" y="765017"/>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3-3 MF/HF Radio Operation (FURUNO FS1575/2575/5075)</a:t>
                      </a:r>
                    </a:p>
                    <a:p>
                      <a:pPr latinLnBrk="1"/>
                      <a:r>
                        <a:rPr lang="en-US" altLang="ko-KR" sz="2000" dirty="0" smtClean="0">
                          <a:solidFill>
                            <a:schemeClr val="tx1"/>
                          </a:solidFill>
                          <a:latin typeface="+mn-ea"/>
                          <a:ea typeface="+mn-ea"/>
                        </a:rPr>
                        <a:t>Individual/Test Call   </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22165" y="1640915"/>
            <a:ext cx="9596060" cy="555803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INDIVIDUAL CALL</a:t>
            </a:r>
          </a:p>
          <a:p>
            <a:pPr marL="342900" indent="-342900">
              <a:buFont typeface="+mj-lt"/>
              <a:buAutoNum type="arabicPeriod"/>
            </a:pPr>
            <a:r>
              <a:rPr lang="en-US" altLang="ko-KR" sz="1600" dirty="0" smtClean="0">
                <a:latin typeface="+mn-ea"/>
                <a:ea typeface="+mn-ea"/>
              </a:rPr>
              <a:t>OTHER DSC MSG</a:t>
            </a:r>
            <a:r>
              <a:rPr lang="ko-KR" altLang="en-US" sz="1600" dirty="0" smtClean="0">
                <a:latin typeface="+mn-ea"/>
                <a:ea typeface="+mn-ea"/>
              </a:rPr>
              <a:t>를 누른다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[MSG TYPE]</a:t>
            </a:r>
            <a:r>
              <a:rPr lang="ko-KR" altLang="en-US" sz="1600" dirty="0" smtClean="0">
                <a:latin typeface="+mn-ea"/>
                <a:ea typeface="+mn-ea"/>
              </a:rPr>
              <a:t>을 선택 후 </a:t>
            </a:r>
            <a:r>
              <a:rPr lang="en-US" altLang="ko-KR" sz="1600" dirty="0" smtClean="0">
                <a:latin typeface="+mn-ea"/>
                <a:ea typeface="+mn-ea"/>
              </a:rPr>
              <a:t>ENTER knob</a:t>
            </a:r>
            <a:r>
              <a:rPr lang="ko-KR" altLang="en-US" sz="1600" dirty="0" smtClean="0">
                <a:latin typeface="+mn-ea"/>
                <a:ea typeface="+mn-ea"/>
              </a:rPr>
              <a:t>를 누른다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[INDIVIDUAL MSG]</a:t>
            </a:r>
            <a:r>
              <a:rPr lang="ko-KR" altLang="en-US" sz="1600" dirty="0" smtClean="0">
                <a:latin typeface="+mn-ea"/>
                <a:ea typeface="+mn-ea"/>
              </a:rPr>
              <a:t>를 선택 후 </a:t>
            </a:r>
            <a:r>
              <a:rPr lang="en-US" altLang="ko-KR" sz="1600" dirty="0" smtClean="0">
                <a:latin typeface="+mn-ea"/>
                <a:ea typeface="+mn-ea"/>
              </a:rPr>
              <a:t>ENTER knob</a:t>
            </a:r>
            <a:r>
              <a:rPr lang="ko-KR" altLang="en-US" sz="1600" dirty="0" smtClean="0">
                <a:latin typeface="+mn-ea"/>
                <a:ea typeface="+mn-ea"/>
              </a:rPr>
              <a:t>를 누른다</a:t>
            </a:r>
            <a:endParaRPr lang="en-US" altLang="ko-KR" sz="1600" dirty="0" smtClean="0">
              <a:latin typeface="+mn-ea"/>
              <a:ea typeface="+mn-ea"/>
            </a:endParaRPr>
          </a:p>
          <a:p>
            <a:pPr marL="373384" indent="-373384">
              <a:buAutoNum type="arabicPeriod"/>
            </a:pPr>
            <a:r>
              <a:rPr lang="en-US" altLang="ko-KR" sz="1600" dirty="0" smtClean="0">
                <a:latin typeface="+mn-ea"/>
                <a:ea typeface="+mn-ea"/>
              </a:rPr>
              <a:t>[TO]</a:t>
            </a:r>
            <a:r>
              <a:rPr lang="ko-KR" altLang="en-US" sz="1600" dirty="0" smtClean="0">
                <a:latin typeface="+mn-ea"/>
                <a:ea typeface="+mn-ea"/>
              </a:rPr>
              <a:t>를 선택 후 </a:t>
            </a:r>
            <a:r>
              <a:rPr lang="en-US" altLang="ko-KR" sz="1600" dirty="0" smtClean="0">
                <a:latin typeface="+mn-ea"/>
                <a:ea typeface="+mn-ea"/>
              </a:rPr>
              <a:t>ENTER knob</a:t>
            </a:r>
            <a:r>
              <a:rPr lang="ko-KR" altLang="en-US" sz="1600" dirty="0" smtClean="0">
                <a:latin typeface="+mn-ea"/>
                <a:ea typeface="+mn-ea"/>
              </a:rPr>
              <a:t>를 누른 후</a:t>
            </a:r>
            <a:r>
              <a:rPr lang="en-US" altLang="ko-KR" sz="1600" dirty="0">
                <a:solidFill>
                  <a:srgbClr val="000000"/>
                </a:solidFill>
                <a:latin typeface="+mn-ea"/>
                <a:ea typeface="+mn-ea"/>
              </a:rPr>
              <a:t> [DIRECT INPUT] </a:t>
            </a:r>
            <a:r>
              <a:rPr lang="ko-KR" altLang="en-US" sz="1600" dirty="0" smtClean="0">
                <a:solidFill>
                  <a:srgbClr val="000000"/>
                </a:solidFill>
                <a:latin typeface="+mn-ea"/>
                <a:ea typeface="+mn-ea"/>
              </a:rPr>
              <a:t>또는 </a:t>
            </a:r>
            <a:r>
              <a:rPr lang="en-US" altLang="ko-KR" sz="1600" dirty="0" smtClean="0">
                <a:solidFill>
                  <a:srgbClr val="000000"/>
                </a:solidFill>
                <a:latin typeface="+mn-ea"/>
                <a:ea typeface="+mn-ea"/>
              </a:rPr>
              <a:t/>
            </a:r>
            <a:br>
              <a:rPr lang="en-US" altLang="ko-KR" sz="1600" dirty="0" smtClean="0">
                <a:solidFill>
                  <a:srgbClr val="000000"/>
                </a:solidFill>
                <a:latin typeface="+mn-ea"/>
                <a:ea typeface="+mn-ea"/>
              </a:rPr>
            </a:br>
            <a:r>
              <a:rPr lang="en-US" altLang="ko-KR" sz="1600" dirty="0" smtClean="0">
                <a:solidFill>
                  <a:srgbClr val="000000"/>
                </a:solidFill>
                <a:latin typeface="+mn-ea"/>
                <a:ea typeface="+mn-ea"/>
              </a:rPr>
              <a:t>[</a:t>
            </a:r>
            <a:r>
              <a:rPr lang="en-US" altLang="ko-KR" sz="1600" dirty="0">
                <a:solidFill>
                  <a:srgbClr val="000000"/>
                </a:solidFill>
                <a:latin typeface="+mn-ea"/>
                <a:ea typeface="+mn-ea"/>
              </a:rPr>
              <a:t>ADDRESS BOOK </a:t>
            </a:r>
            <a:r>
              <a:rPr lang="en-US" altLang="ko-KR" sz="1600" dirty="0" smtClean="0">
                <a:solidFill>
                  <a:srgbClr val="000000"/>
                </a:solidFill>
                <a:latin typeface="+mn-ea"/>
                <a:ea typeface="+mn-ea"/>
              </a:rPr>
              <a:t>DATA]</a:t>
            </a:r>
            <a:r>
              <a:rPr lang="ko-KR" altLang="en-US" sz="1600" dirty="0" smtClean="0">
                <a:solidFill>
                  <a:srgbClr val="000000"/>
                </a:solidFill>
                <a:latin typeface="+mn-ea"/>
                <a:ea typeface="+mn-ea"/>
              </a:rPr>
              <a:t>를 선택 후 </a:t>
            </a:r>
            <a:r>
              <a:rPr lang="ko-KR" altLang="en-US" sz="1600" dirty="0" err="1" smtClean="0">
                <a:solidFill>
                  <a:srgbClr val="000000"/>
                </a:solidFill>
                <a:latin typeface="+mn-ea"/>
                <a:ea typeface="+mn-ea"/>
              </a:rPr>
              <a:t>데스트</a:t>
            </a:r>
            <a:r>
              <a:rPr lang="ko-KR" altLang="en-US" sz="1600" dirty="0" smtClean="0">
                <a:solidFill>
                  <a:srgbClr val="000000"/>
                </a:solidFill>
                <a:latin typeface="+mn-ea"/>
                <a:ea typeface="+mn-ea"/>
              </a:rPr>
              <a:t> 국의 </a:t>
            </a:r>
            <a:r>
              <a:rPr lang="en-US" altLang="ko-KR" sz="1600" dirty="0" smtClean="0">
                <a:solidFill>
                  <a:srgbClr val="000000"/>
                </a:solidFill>
                <a:latin typeface="+mn-ea"/>
                <a:ea typeface="+mn-ea"/>
              </a:rPr>
              <a:t>MMSI</a:t>
            </a:r>
            <a:r>
              <a:rPr lang="ko-KR" altLang="en-US" sz="1600" dirty="0" smtClean="0">
                <a:solidFill>
                  <a:srgbClr val="000000"/>
                </a:solidFill>
                <a:latin typeface="+mn-ea"/>
                <a:ea typeface="+mn-ea"/>
              </a:rPr>
              <a:t>를 직접 </a:t>
            </a:r>
            <a:r>
              <a:rPr lang="en-US" altLang="ko-KR" sz="1600" dirty="0" smtClean="0">
                <a:solidFill>
                  <a:srgbClr val="000000"/>
                </a:solidFill>
                <a:latin typeface="+mn-ea"/>
                <a:ea typeface="+mn-ea"/>
              </a:rPr>
              <a:t/>
            </a:r>
            <a:br>
              <a:rPr lang="en-US" altLang="ko-KR" sz="1600" dirty="0" smtClean="0">
                <a:solidFill>
                  <a:srgbClr val="000000"/>
                </a:solidFill>
                <a:latin typeface="+mn-ea"/>
                <a:ea typeface="+mn-ea"/>
              </a:rPr>
            </a:br>
            <a:r>
              <a:rPr lang="ko-KR" altLang="en-US" sz="1600" dirty="0" smtClean="0">
                <a:solidFill>
                  <a:srgbClr val="000000"/>
                </a:solidFill>
                <a:latin typeface="+mn-ea"/>
                <a:ea typeface="+mn-ea"/>
              </a:rPr>
              <a:t>입력하거나 선택한다</a:t>
            </a:r>
            <a:endParaRPr lang="en-US" altLang="ko-KR" sz="1600" dirty="0" smtClean="0">
              <a:solidFill>
                <a:srgbClr val="000000"/>
              </a:solidFill>
              <a:latin typeface="+mn-ea"/>
              <a:ea typeface="+mn-ea"/>
            </a:endParaRPr>
          </a:p>
          <a:p>
            <a:pPr marL="373384" indent="-373384">
              <a:buAutoNum type="arabicPeriod"/>
            </a:pPr>
            <a:r>
              <a:rPr lang="en-US" altLang="ko-KR" sz="1600" dirty="0" smtClean="0">
                <a:solidFill>
                  <a:srgbClr val="000000"/>
                </a:solidFill>
                <a:latin typeface="+mn-ea"/>
                <a:ea typeface="+mn-ea"/>
              </a:rPr>
              <a:t>[PRIORITY]</a:t>
            </a:r>
            <a:r>
              <a:rPr lang="ko-KR" altLang="en-US" sz="1600" dirty="0" smtClean="0">
                <a:solidFill>
                  <a:srgbClr val="000000"/>
                </a:solidFill>
                <a:latin typeface="+mn-ea"/>
                <a:ea typeface="+mn-ea"/>
              </a:rPr>
              <a:t>를 선택 후 </a:t>
            </a:r>
            <a:r>
              <a:rPr lang="en-US" altLang="ko-KR" sz="1600" dirty="0" smtClean="0">
                <a:solidFill>
                  <a:srgbClr val="000000"/>
                </a:solidFill>
                <a:latin typeface="+mn-ea"/>
                <a:ea typeface="+mn-ea"/>
              </a:rPr>
              <a:t>[SAFETY]</a:t>
            </a:r>
            <a:r>
              <a:rPr lang="ko-KR" altLang="en-US" sz="1600" dirty="0" smtClean="0">
                <a:solidFill>
                  <a:srgbClr val="000000"/>
                </a:solidFill>
                <a:latin typeface="+mn-ea"/>
                <a:ea typeface="+mn-ea"/>
              </a:rPr>
              <a:t>를 선택 후 </a:t>
            </a:r>
            <a:r>
              <a:rPr lang="en-US" altLang="ko-KR" sz="1600" dirty="0" smtClean="0">
                <a:solidFill>
                  <a:srgbClr val="000000"/>
                </a:solidFill>
                <a:latin typeface="+mn-ea"/>
                <a:ea typeface="+mn-ea"/>
              </a:rPr>
              <a:t>ENTER knob</a:t>
            </a:r>
            <a:r>
              <a:rPr lang="ko-KR" altLang="en-US" sz="1600" dirty="0" smtClean="0">
                <a:solidFill>
                  <a:srgbClr val="000000"/>
                </a:solidFill>
                <a:latin typeface="+mn-ea"/>
                <a:ea typeface="+mn-ea"/>
              </a:rPr>
              <a:t>를 누른다</a:t>
            </a:r>
            <a:endParaRPr lang="en-US" altLang="ko-KR" sz="1600" dirty="0" smtClean="0">
              <a:solidFill>
                <a:srgbClr val="000000"/>
              </a:solidFill>
              <a:latin typeface="+mn-ea"/>
              <a:ea typeface="+mn-ea"/>
            </a:endParaRPr>
          </a:p>
          <a:p>
            <a:pPr marL="373384" indent="-373384">
              <a:buAutoNum type="arabicPeriod"/>
            </a:pPr>
            <a:r>
              <a:rPr lang="en-US" altLang="ko-KR" sz="1600" dirty="0" smtClean="0">
                <a:solidFill>
                  <a:srgbClr val="000000"/>
                </a:solidFill>
                <a:latin typeface="+mn-ea"/>
                <a:ea typeface="+mn-ea"/>
              </a:rPr>
              <a:t>[COMM MODE]</a:t>
            </a:r>
            <a:r>
              <a:rPr lang="ko-KR" altLang="en-US" sz="1600" dirty="0" smtClean="0">
                <a:solidFill>
                  <a:srgbClr val="000000"/>
                </a:solidFill>
                <a:latin typeface="+mn-ea"/>
                <a:ea typeface="+mn-ea"/>
              </a:rPr>
              <a:t>를 선택 후 </a:t>
            </a:r>
            <a:r>
              <a:rPr lang="en-US" altLang="ko-KR" sz="1600" dirty="0" smtClean="0">
                <a:solidFill>
                  <a:srgbClr val="000000"/>
                </a:solidFill>
                <a:latin typeface="+mn-ea"/>
                <a:ea typeface="+mn-ea"/>
              </a:rPr>
              <a:t>J3E TEL</a:t>
            </a:r>
            <a:r>
              <a:rPr lang="ko-KR" altLang="en-US" sz="1600" dirty="0" smtClean="0">
                <a:solidFill>
                  <a:srgbClr val="000000"/>
                </a:solidFill>
                <a:latin typeface="+mn-ea"/>
                <a:ea typeface="+mn-ea"/>
              </a:rPr>
              <a:t>을 선택 후 </a:t>
            </a:r>
            <a:r>
              <a:rPr lang="en-US" altLang="ko-KR" sz="1600" dirty="0" smtClean="0">
                <a:solidFill>
                  <a:srgbClr val="000000"/>
                </a:solidFill>
                <a:latin typeface="+mn-ea"/>
                <a:ea typeface="+mn-ea"/>
              </a:rPr>
              <a:t>ENTER knob</a:t>
            </a:r>
            <a:r>
              <a:rPr lang="ko-KR" altLang="en-US" sz="1600" dirty="0" smtClean="0">
                <a:solidFill>
                  <a:srgbClr val="000000"/>
                </a:solidFill>
                <a:latin typeface="+mn-ea"/>
                <a:ea typeface="+mn-ea"/>
              </a:rPr>
              <a:t>를 누른다</a:t>
            </a:r>
            <a:endParaRPr lang="en-US" altLang="ko-KR" sz="1600" dirty="0" smtClean="0">
              <a:solidFill>
                <a:srgbClr val="000000"/>
              </a:solidFill>
              <a:latin typeface="+mn-ea"/>
              <a:ea typeface="+mn-ea"/>
            </a:endParaRPr>
          </a:p>
          <a:p>
            <a:pPr marL="373384" indent="-373384">
              <a:buAutoNum type="arabicPeriod"/>
            </a:pPr>
            <a:r>
              <a:rPr lang="ko-KR" altLang="en-US" sz="1600" dirty="0" smtClean="0">
                <a:solidFill>
                  <a:srgbClr val="000000"/>
                </a:solidFill>
                <a:latin typeface="+mn-ea"/>
                <a:ea typeface="+mn-ea"/>
              </a:rPr>
              <a:t>주파수를 선택 후 전송한 후 </a:t>
            </a:r>
            <a:r>
              <a:rPr lang="ko-KR" altLang="en-US" sz="1600" dirty="0" err="1" smtClean="0">
                <a:solidFill>
                  <a:srgbClr val="000000"/>
                </a:solidFill>
                <a:latin typeface="+mn-ea"/>
                <a:ea typeface="+mn-ea"/>
              </a:rPr>
              <a:t>수신증이</a:t>
            </a:r>
            <a:r>
              <a:rPr lang="ko-KR" altLang="en-US" sz="1600" dirty="0" smtClean="0">
                <a:solidFill>
                  <a:srgbClr val="000000"/>
                </a:solidFill>
                <a:latin typeface="+mn-ea"/>
                <a:ea typeface="+mn-ea"/>
              </a:rPr>
              <a:t> 오면 해당 무선전화 조난주파수로 자동 변경되고</a:t>
            </a:r>
            <a:r>
              <a:rPr lang="en-US" altLang="ko-KR" sz="1600" dirty="0" smtClean="0">
                <a:solidFill>
                  <a:srgbClr val="000000"/>
                </a:solidFill>
                <a:latin typeface="+mn-ea"/>
                <a:ea typeface="+mn-ea"/>
              </a:rPr>
              <a:t/>
            </a:r>
            <a:br>
              <a:rPr lang="en-US" altLang="ko-KR" sz="1600" dirty="0" smtClean="0">
                <a:solidFill>
                  <a:srgbClr val="000000"/>
                </a:solidFill>
                <a:latin typeface="+mn-ea"/>
                <a:ea typeface="+mn-ea"/>
              </a:rPr>
            </a:br>
            <a:r>
              <a:rPr lang="ko-KR" altLang="en-US" sz="1600" dirty="0" smtClean="0">
                <a:solidFill>
                  <a:srgbClr val="000000"/>
                </a:solidFill>
                <a:latin typeface="+mn-ea"/>
                <a:ea typeface="+mn-ea"/>
              </a:rPr>
              <a:t>간단하게 감도 체크를 한 후 종료한다</a:t>
            </a:r>
            <a:endParaRPr lang="en-US" altLang="ko-KR" sz="1600" dirty="0">
              <a:solidFill>
                <a:srgbClr val="000000"/>
              </a:solidFill>
              <a:latin typeface="+mn-ea"/>
              <a:ea typeface="+mn-ea"/>
            </a:endParaRPr>
          </a:p>
          <a:p>
            <a:pPr marL="373384" indent="-373384">
              <a:buAutoNum type="arabicPeriod"/>
            </a:pPr>
            <a:endParaRPr lang="en-US" altLang="ko-KR" sz="1600" dirty="0" smtClean="0">
              <a:solidFill>
                <a:srgbClr val="000000"/>
              </a:solidFill>
              <a:latin typeface="+mn-ea"/>
              <a:ea typeface="+mn-ea"/>
            </a:endParaRPr>
          </a:p>
          <a:p>
            <a:r>
              <a:rPr lang="en-US" altLang="ko-KR" b="1" dirty="0" smtClean="0">
                <a:solidFill>
                  <a:srgbClr val="000000"/>
                </a:solidFill>
                <a:latin typeface="+mn-ea"/>
                <a:ea typeface="+mn-ea"/>
              </a:rPr>
              <a:t>TEST CALL</a:t>
            </a:r>
          </a:p>
          <a:p>
            <a:pPr marL="342900" indent="-342900">
              <a:buFont typeface="+mj-lt"/>
              <a:buAutoNum type="arabicPeriod"/>
            </a:pPr>
            <a:r>
              <a:rPr lang="en-US" altLang="ko-KR" sz="1600" dirty="0">
                <a:latin typeface="+mn-ea"/>
                <a:ea typeface="+mn-ea"/>
              </a:rPr>
              <a:t>OTHER DSC MSG</a:t>
            </a:r>
            <a:r>
              <a:rPr lang="ko-KR" altLang="en-US" sz="1600" dirty="0">
                <a:latin typeface="+mn-ea"/>
                <a:ea typeface="+mn-ea"/>
              </a:rPr>
              <a:t>를 누른다</a:t>
            </a:r>
            <a:endParaRPr lang="en-US" altLang="ko-KR" sz="1600" dirty="0">
              <a:latin typeface="+mn-ea"/>
              <a:ea typeface="+mn-ea"/>
            </a:endParaRPr>
          </a:p>
          <a:p>
            <a:pPr marL="373384" indent="-373384">
              <a:buAutoNum type="arabicPeriod"/>
            </a:pPr>
            <a:r>
              <a:rPr lang="en-US" altLang="ko-KR" sz="1600" dirty="0">
                <a:latin typeface="+mn-ea"/>
                <a:ea typeface="+mn-ea"/>
              </a:rPr>
              <a:t>[MSG TYPE]</a:t>
            </a:r>
            <a:r>
              <a:rPr lang="ko-KR" altLang="en-US" sz="1600" dirty="0">
                <a:latin typeface="+mn-ea"/>
                <a:ea typeface="+mn-ea"/>
              </a:rPr>
              <a:t>을 선택 후 </a:t>
            </a:r>
            <a:r>
              <a:rPr lang="en-US" altLang="ko-KR" sz="1600" dirty="0">
                <a:latin typeface="+mn-ea"/>
                <a:ea typeface="+mn-ea"/>
              </a:rPr>
              <a:t>ENTER knob</a:t>
            </a:r>
            <a:r>
              <a:rPr lang="ko-KR" altLang="en-US" sz="1600" dirty="0">
                <a:latin typeface="+mn-ea"/>
                <a:ea typeface="+mn-ea"/>
              </a:rPr>
              <a:t>를 누른다</a:t>
            </a:r>
            <a:endParaRPr lang="en-US" altLang="ko-KR" sz="1600" dirty="0">
              <a:latin typeface="+mn-ea"/>
              <a:ea typeface="+mn-ea"/>
            </a:endParaRPr>
          </a:p>
          <a:p>
            <a:pPr marL="373384" indent="-373384">
              <a:buAutoNum type="arabicPeriod"/>
            </a:pPr>
            <a:r>
              <a:rPr lang="en-US" altLang="ko-KR" sz="1600" dirty="0" smtClean="0">
                <a:latin typeface="+mn-ea"/>
                <a:ea typeface="+mn-ea"/>
              </a:rPr>
              <a:t>[TEST </a:t>
            </a:r>
            <a:r>
              <a:rPr lang="en-US" altLang="ko-KR" sz="1600" dirty="0">
                <a:latin typeface="+mn-ea"/>
                <a:ea typeface="+mn-ea"/>
              </a:rPr>
              <a:t>MSG]</a:t>
            </a:r>
            <a:r>
              <a:rPr lang="ko-KR" altLang="en-US" sz="1600" dirty="0">
                <a:latin typeface="+mn-ea"/>
                <a:ea typeface="+mn-ea"/>
              </a:rPr>
              <a:t>를 선택 후 </a:t>
            </a:r>
            <a:r>
              <a:rPr lang="en-US" altLang="ko-KR" sz="1600" dirty="0">
                <a:latin typeface="+mn-ea"/>
                <a:ea typeface="+mn-ea"/>
              </a:rPr>
              <a:t>ENTER knob</a:t>
            </a:r>
            <a:r>
              <a:rPr lang="ko-KR" altLang="en-US" sz="1600" dirty="0">
                <a:latin typeface="+mn-ea"/>
                <a:ea typeface="+mn-ea"/>
              </a:rPr>
              <a:t>를 누른다</a:t>
            </a:r>
            <a:endParaRPr lang="en-US" altLang="ko-KR" sz="1600" dirty="0">
              <a:latin typeface="+mn-ea"/>
              <a:ea typeface="+mn-ea"/>
            </a:endParaRPr>
          </a:p>
          <a:p>
            <a:pPr marL="373384" indent="-373384">
              <a:buAutoNum type="arabicPeriod"/>
            </a:pPr>
            <a:r>
              <a:rPr lang="en-US" altLang="ko-KR" sz="1600" dirty="0">
                <a:latin typeface="+mn-ea"/>
                <a:ea typeface="+mn-ea"/>
              </a:rPr>
              <a:t>[TO]</a:t>
            </a:r>
            <a:r>
              <a:rPr lang="ko-KR" altLang="en-US" sz="1600" dirty="0">
                <a:latin typeface="+mn-ea"/>
                <a:ea typeface="+mn-ea"/>
              </a:rPr>
              <a:t>를 선택 후 </a:t>
            </a:r>
            <a:r>
              <a:rPr lang="en-US" altLang="ko-KR" sz="1600" dirty="0">
                <a:latin typeface="+mn-ea"/>
                <a:ea typeface="+mn-ea"/>
              </a:rPr>
              <a:t>ENTER knob</a:t>
            </a:r>
            <a:r>
              <a:rPr lang="ko-KR" altLang="en-US" sz="1600" dirty="0">
                <a:latin typeface="+mn-ea"/>
                <a:ea typeface="+mn-ea"/>
              </a:rPr>
              <a:t>를 누른 후</a:t>
            </a:r>
            <a:r>
              <a:rPr lang="en-US" altLang="ko-KR" sz="1600" dirty="0">
                <a:solidFill>
                  <a:srgbClr val="000000"/>
                </a:solidFill>
                <a:latin typeface="+mn-ea"/>
                <a:ea typeface="+mn-ea"/>
              </a:rPr>
              <a:t> [DIRECT INPUT] </a:t>
            </a:r>
            <a:r>
              <a:rPr lang="ko-KR" altLang="en-US" sz="1600" dirty="0">
                <a:solidFill>
                  <a:srgbClr val="000000"/>
                </a:solidFill>
                <a:latin typeface="+mn-ea"/>
                <a:ea typeface="+mn-ea"/>
              </a:rPr>
              <a:t>또는 </a:t>
            </a:r>
            <a:r>
              <a:rPr lang="en-US" altLang="ko-KR" sz="1600" dirty="0">
                <a:solidFill>
                  <a:srgbClr val="000000"/>
                </a:solidFill>
                <a:latin typeface="+mn-ea"/>
                <a:ea typeface="+mn-ea"/>
              </a:rPr>
              <a:t>[ADDRESS BOOK DATA]</a:t>
            </a:r>
            <a:r>
              <a:rPr lang="ko-KR" altLang="en-US" sz="1600" dirty="0">
                <a:solidFill>
                  <a:srgbClr val="000000"/>
                </a:solidFill>
                <a:latin typeface="+mn-ea"/>
                <a:ea typeface="+mn-ea"/>
              </a:rPr>
              <a:t>를</a:t>
            </a:r>
            <a:r>
              <a:rPr lang="en-US" altLang="ko-KR" sz="1600" dirty="0">
                <a:solidFill>
                  <a:srgbClr val="000000"/>
                </a:solidFill>
                <a:latin typeface="+mn-ea"/>
                <a:ea typeface="+mn-ea"/>
              </a:rPr>
              <a:t/>
            </a:r>
            <a:br>
              <a:rPr lang="en-US" altLang="ko-KR" sz="1600" dirty="0">
                <a:solidFill>
                  <a:srgbClr val="000000"/>
                </a:solidFill>
                <a:latin typeface="+mn-ea"/>
                <a:ea typeface="+mn-ea"/>
              </a:rPr>
            </a:br>
            <a:r>
              <a:rPr lang="ko-KR" altLang="en-US" sz="1600" dirty="0">
                <a:solidFill>
                  <a:srgbClr val="000000"/>
                </a:solidFill>
                <a:latin typeface="+mn-ea"/>
                <a:ea typeface="+mn-ea"/>
              </a:rPr>
              <a:t>선택 후 </a:t>
            </a:r>
            <a:r>
              <a:rPr lang="ko-KR" altLang="en-US" sz="1600" dirty="0" smtClean="0">
                <a:solidFill>
                  <a:srgbClr val="000000"/>
                </a:solidFill>
                <a:latin typeface="+mn-ea"/>
                <a:ea typeface="+mn-ea"/>
              </a:rPr>
              <a:t>테스트 </a:t>
            </a:r>
            <a:r>
              <a:rPr lang="ko-KR" altLang="en-US" sz="1600" dirty="0">
                <a:solidFill>
                  <a:srgbClr val="000000"/>
                </a:solidFill>
                <a:latin typeface="+mn-ea"/>
                <a:ea typeface="+mn-ea"/>
              </a:rPr>
              <a:t>국의 </a:t>
            </a:r>
            <a:r>
              <a:rPr lang="en-US" altLang="ko-KR" sz="1600" dirty="0">
                <a:solidFill>
                  <a:srgbClr val="000000"/>
                </a:solidFill>
                <a:latin typeface="+mn-ea"/>
                <a:ea typeface="+mn-ea"/>
              </a:rPr>
              <a:t>MMSI</a:t>
            </a:r>
            <a:r>
              <a:rPr lang="ko-KR" altLang="en-US" sz="1600" dirty="0">
                <a:solidFill>
                  <a:srgbClr val="000000"/>
                </a:solidFill>
                <a:latin typeface="+mn-ea"/>
                <a:ea typeface="+mn-ea"/>
              </a:rPr>
              <a:t>를 직접 입력하거나 </a:t>
            </a:r>
            <a:r>
              <a:rPr lang="ko-KR" altLang="en-US" sz="1600" dirty="0" smtClean="0">
                <a:solidFill>
                  <a:srgbClr val="000000"/>
                </a:solidFill>
                <a:latin typeface="+mn-ea"/>
                <a:ea typeface="+mn-ea"/>
              </a:rPr>
              <a:t>선택한다</a:t>
            </a:r>
            <a:endParaRPr lang="en-US" altLang="ko-KR" sz="1600" dirty="0" smtClean="0">
              <a:solidFill>
                <a:srgbClr val="000000"/>
              </a:solidFill>
              <a:latin typeface="+mn-ea"/>
              <a:ea typeface="+mn-ea"/>
            </a:endParaRPr>
          </a:p>
          <a:p>
            <a:pPr marL="373384" indent="-373384">
              <a:buAutoNum type="arabicPeriod"/>
            </a:pPr>
            <a:r>
              <a:rPr lang="ko-KR" altLang="en-US" sz="1600" dirty="0" smtClean="0">
                <a:solidFill>
                  <a:srgbClr val="000000"/>
                </a:solidFill>
                <a:latin typeface="+mn-ea"/>
                <a:ea typeface="+mn-ea"/>
              </a:rPr>
              <a:t>주파수를 </a:t>
            </a:r>
            <a:r>
              <a:rPr lang="ko-KR" altLang="en-US" sz="1600" dirty="0">
                <a:solidFill>
                  <a:srgbClr val="000000"/>
                </a:solidFill>
                <a:latin typeface="+mn-ea"/>
                <a:ea typeface="+mn-ea"/>
              </a:rPr>
              <a:t>선택 후 전송한 후 </a:t>
            </a:r>
            <a:r>
              <a:rPr lang="ko-KR" altLang="en-US" sz="1600" dirty="0" err="1">
                <a:solidFill>
                  <a:srgbClr val="000000"/>
                </a:solidFill>
                <a:latin typeface="+mn-ea"/>
                <a:ea typeface="+mn-ea"/>
              </a:rPr>
              <a:t>수신증이</a:t>
            </a:r>
            <a:r>
              <a:rPr lang="ko-KR" altLang="en-US" sz="1600" dirty="0">
                <a:solidFill>
                  <a:srgbClr val="000000"/>
                </a:solidFill>
                <a:latin typeface="+mn-ea"/>
                <a:ea typeface="+mn-ea"/>
              </a:rPr>
              <a:t> 오면 </a:t>
            </a:r>
            <a:r>
              <a:rPr lang="ko-KR" altLang="en-US" sz="1600" dirty="0" smtClean="0">
                <a:solidFill>
                  <a:srgbClr val="000000"/>
                </a:solidFill>
                <a:latin typeface="+mn-ea"/>
                <a:ea typeface="+mn-ea"/>
              </a:rPr>
              <a:t>테스트가 완료됨</a:t>
            </a:r>
            <a:endParaRPr lang="en-US" altLang="ko-KR" sz="1600" dirty="0" smtClean="0">
              <a:solidFill>
                <a:srgbClr val="000000"/>
              </a:solidFill>
              <a:latin typeface="+mn-ea"/>
              <a:ea typeface="+mn-ea"/>
            </a:endParaRPr>
          </a:p>
          <a:p>
            <a:pPr marL="373384" indent="-373384">
              <a:buAutoNum type="arabicPeriod"/>
            </a:pPr>
            <a:endParaRPr lang="en-US" altLang="ko-KR" sz="1600" dirty="0">
              <a:solidFill>
                <a:srgbClr val="000000"/>
              </a:solidFill>
              <a:latin typeface="+mn-ea"/>
              <a:ea typeface="+mn-ea"/>
            </a:endParaRPr>
          </a:p>
          <a:p>
            <a:r>
              <a:rPr lang="en-US" altLang="ko-KR" b="1" dirty="0" smtClean="0">
                <a:solidFill>
                  <a:srgbClr val="000000"/>
                </a:solidFill>
                <a:latin typeface="+mn-ea"/>
                <a:ea typeface="+mn-ea"/>
              </a:rPr>
              <a:t>Daily/Self Test</a:t>
            </a:r>
          </a:p>
          <a:p>
            <a:r>
              <a:rPr lang="en-US" altLang="ko-KR" sz="1600" dirty="0" smtClean="0">
                <a:latin typeface="+mn-ea"/>
                <a:ea typeface="+mn-ea"/>
              </a:rPr>
              <a:t>[MENU] – [TEST] – [DAILY] </a:t>
            </a:r>
            <a:r>
              <a:rPr lang="ko-KR" altLang="en-US" sz="1600" dirty="0" smtClean="0">
                <a:latin typeface="+mn-ea"/>
                <a:ea typeface="+mn-ea"/>
              </a:rPr>
              <a:t>선택 후 </a:t>
            </a:r>
            <a:r>
              <a:rPr lang="en-US" altLang="ko-KR" sz="1600" dirty="0" smtClean="0">
                <a:latin typeface="+mn-ea"/>
                <a:ea typeface="+mn-ea"/>
              </a:rPr>
              <a:t>Test, [MENU]-[TEST]-[SELF TEST] </a:t>
            </a:r>
            <a:r>
              <a:rPr lang="ko-KR" altLang="en-US" sz="1600" dirty="0" smtClean="0">
                <a:latin typeface="+mn-ea"/>
                <a:ea typeface="+mn-ea"/>
              </a:rPr>
              <a:t>선택 후 </a:t>
            </a:r>
            <a:r>
              <a:rPr lang="en-US" altLang="ko-KR" sz="1600" dirty="0" smtClean="0">
                <a:latin typeface="+mn-ea"/>
                <a:ea typeface="+mn-ea"/>
              </a:rPr>
              <a:t>Test </a:t>
            </a:r>
            <a:r>
              <a:rPr lang="ko-KR" altLang="en-US" sz="1600" dirty="0" smtClean="0">
                <a:latin typeface="+mn-ea"/>
                <a:ea typeface="+mn-ea"/>
              </a:rPr>
              <a:t>시행함</a:t>
            </a: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smtClean="0">
              <a:latin typeface="맑은 고딕" panose="020B0503020000020004" pitchFamily="50" charset="-127"/>
              <a:ea typeface="맑은 고딕" panose="020B0503020000020004" pitchFamily="50" charset="-127"/>
            </a:endParaRPr>
          </a:p>
          <a:p>
            <a:pPr marL="373384" indent="-373384">
              <a:buAutoNum type="arabicPeriod"/>
            </a:pPr>
            <a:endParaRPr lang="en-US" altLang="ko-KR" sz="1600" dirty="0">
              <a:latin typeface="맑은 고딕" panose="020B0503020000020004" pitchFamily="50" charset="-127"/>
              <a:ea typeface="맑은 고딕" panose="020B0503020000020004" pitchFamily="50" charset="-127"/>
            </a:endParaRPr>
          </a:p>
          <a:p>
            <a:endParaRPr lang="en-US" altLang="ko-KR" sz="1600" dirty="0" smtClean="0">
              <a:latin typeface="맑은 고딕" panose="020B0503020000020004" pitchFamily="50" charset="-127"/>
              <a:ea typeface="맑은 고딕" panose="020B0503020000020004" pitchFamily="50" charset="-127"/>
            </a:endParaRPr>
          </a:p>
        </p:txBody>
      </p:sp>
      <p:sp>
        <p:nvSpPr>
          <p:cNvPr id="10"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34</a:t>
            </a:fld>
            <a:endParaRPr lang="ko-KR" altLang="en-US" dirty="0"/>
          </a:p>
        </p:txBody>
      </p:sp>
      <p:pic>
        <p:nvPicPr>
          <p:cNvPr id="21" name="그림 20">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5332" y="2447920"/>
            <a:ext cx="360000" cy="360000"/>
          </a:xfrm>
          <a:prstGeom prst="rect">
            <a:avLst/>
          </a:prstGeom>
        </p:spPr>
      </p:pic>
      <p:sp>
        <p:nvSpPr>
          <p:cNvPr id="28" name="TextBox 27"/>
          <p:cNvSpPr txBox="1"/>
          <p:nvPr/>
        </p:nvSpPr>
        <p:spPr>
          <a:xfrm>
            <a:off x="10891316" y="2132280"/>
            <a:ext cx="1950253" cy="307777"/>
          </a:xfrm>
          <a:prstGeom prst="rect">
            <a:avLst/>
          </a:prstGeom>
          <a:noFill/>
        </p:spPr>
        <p:txBody>
          <a:bodyPr wrap="square" rtlCol="0">
            <a:spAutoFit/>
          </a:bodyPr>
          <a:lstStyle/>
          <a:p>
            <a:r>
              <a:rPr lang="en-US" altLang="ko-KR" sz="1400" dirty="0" smtClean="0">
                <a:latin typeface="+mn-ea"/>
                <a:ea typeface="+mn-ea"/>
              </a:rPr>
              <a:t>JRC Individual Call</a:t>
            </a:r>
            <a:endParaRPr lang="ko-KR" altLang="en-US" sz="1400" dirty="0">
              <a:latin typeface="+mn-ea"/>
              <a:ea typeface="+mn-ea"/>
            </a:endParaRPr>
          </a:p>
        </p:txBody>
      </p:sp>
      <p:pic>
        <p:nvPicPr>
          <p:cNvPr id="8" name="그림 7">
            <a:hlinkClick r:id="rId4"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5172" y="1284003"/>
            <a:ext cx="360000" cy="360000"/>
          </a:xfrm>
          <a:prstGeom prst="rect">
            <a:avLst/>
          </a:prstGeom>
        </p:spPr>
      </p:pic>
      <p:sp>
        <p:nvSpPr>
          <p:cNvPr id="9" name="TextBox 8"/>
          <p:cNvSpPr txBox="1"/>
          <p:nvPr/>
        </p:nvSpPr>
        <p:spPr>
          <a:xfrm>
            <a:off x="7372393" y="1311944"/>
            <a:ext cx="2260802" cy="307777"/>
          </a:xfrm>
          <a:prstGeom prst="rect">
            <a:avLst/>
          </a:prstGeom>
          <a:noFill/>
        </p:spPr>
        <p:txBody>
          <a:bodyPr wrap="square" rtlCol="0">
            <a:spAutoFit/>
          </a:bodyPr>
          <a:lstStyle/>
          <a:p>
            <a:r>
              <a:rPr lang="en-US" altLang="ko-KR" sz="1400" dirty="0" smtClean="0">
                <a:latin typeface="+mn-ea"/>
                <a:ea typeface="+mn-ea"/>
              </a:rPr>
              <a:t>FURUNO Individual Call</a:t>
            </a:r>
            <a:endParaRPr lang="ko-KR" altLang="en-US" sz="1400" dirty="0">
              <a:latin typeface="+mn-ea"/>
              <a:ea typeface="+mn-ea"/>
            </a:endParaRPr>
          </a:p>
        </p:txBody>
      </p:sp>
      <p:pic>
        <p:nvPicPr>
          <p:cNvPr id="2" name="그림 1"/>
          <p:cNvPicPr>
            <a:picLocks noChangeAspect="1"/>
          </p:cNvPicPr>
          <p:nvPr/>
        </p:nvPicPr>
        <p:blipFill>
          <a:blip r:embed="rId5"/>
          <a:stretch>
            <a:fillRect/>
          </a:stretch>
        </p:blipFill>
        <p:spPr>
          <a:xfrm>
            <a:off x="7018025" y="1665197"/>
            <a:ext cx="2937147" cy="1954102"/>
          </a:xfrm>
          <a:prstGeom prst="rect">
            <a:avLst/>
          </a:prstGeom>
        </p:spPr>
      </p:pic>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860725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nvPr>
        </p:nvGraphicFramePr>
        <p:xfrm>
          <a:off x="480259" y="900311"/>
          <a:ext cx="9859630" cy="745540"/>
        </p:xfrm>
        <a:graphic>
          <a:graphicData uri="http://schemas.openxmlformats.org/drawingml/2006/table">
            <a:tbl>
              <a:tblPr firstRow="1" bandRow="1">
                <a:tableStyleId>{5C22544A-7EE6-4342-B048-85BDC9FD1C3A}</a:tableStyleId>
              </a:tblPr>
              <a:tblGrid>
                <a:gridCol w="9859630">
                  <a:extLst>
                    <a:ext uri="{9D8B030D-6E8A-4147-A177-3AD203B41FA5}">
                      <a16:colId xmlns:a16="http://schemas.microsoft.com/office/drawing/2014/main" val="20000"/>
                    </a:ext>
                  </a:extLst>
                </a:gridCol>
              </a:tblGrid>
              <a:tr h="745540">
                <a:tc>
                  <a:txBody>
                    <a:bodyPr/>
                    <a:lstStyle/>
                    <a:p>
                      <a:pPr latinLnBrk="1"/>
                      <a:r>
                        <a:rPr lang="en-US" altLang="ko-KR" sz="2200" dirty="0" smtClean="0">
                          <a:solidFill>
                            <a:schemeClr val="tx1"/>
                          </a:solidFill>
                          <a:latin typeface="+mn-ea"/>
                          <a:ea typeface="+mn-ea"/>
                        </a:rPr>
                        <a:t>DSC Call(RCC</a:t>
                      </a:r>
                      <a:r>
                        <a:rPr lang="ko-KR" altLang="en-US" sz="2200" dirty="0" smtClean="0">
                          <a:solidFill>
                            <a:schemeClr val="tx1"/>
                          </a:solidFill>
                          <a:latin typeface="+mn-ea"/>
                          <a:ea typeface="+mn-ea"/>
                        </a:rPr>
                        <a:t>와 </a:t>
                      </a:r>
                      <a:r>
                        <a:rPr lang="en-US" altLang="ko-KR" sz="2200" dirty="0" smtClean="0">
                          <a:solidFill>
                            <a:schemeClr val="tx1"/>
                          </a:solidFill>
                          <a:latin typeface="+mn-ea"/>
                          <a:ea typeface="+mn-ea"/>
                        </a:rPr>
                        <a:t>HF DSC </a:t>
                      </a:r>
                      <a:r>
                        <a:rPr lang="ko-KR" altLang="en-US" sz="2200" dirty="0" smtClean="0">
                          <a:solidFill>
                            <a:schemeClr val="tx1"/>
                          </a:solidFill>
                          <a:latin typeface="+mn-ea"/>
                          <a:ea typeface="+mn-ea"/>
                        </a:rPr>
                        <a:t>테스트</a:t>
                      </a:r>
                      <a:r>
                        <a:rPr lang="en-US" altLang="ko-KR" sz="2200" dirty="0" smtClean="0">
                          <a:solidFill>
                            <a:schemeClr val="tx1"/>
                          </a:solidFill>
                          <a:latin typeface="+mn-ea"/>
                          <a:ea typeface="+mn-ea"/>
                        </a:rPr>
                        <a:t>)</a:t>
                      </a:r>
                      <a:r>
                        <a:rPr lang="ko-KR" altLang="en-US" sz="2200" dirty="0" smtClean="0">
                          <a:solidFill>
                            <a:schemeClr val="tx1"/>
                          </a:solidFill>
                          <a:latin typeface="+mn-ea"/>
                          <a:ea typeface="+mn-ea"/>
                        </a:rPr>
                        <a:t> 후</a:t>
                      </a:r>
                      <a:r>
                        <a:rPr lang="ko-KR" altLang="en-US" sz="2200" dirty="0" smtClean="0">
                          <a:solidFill>
                            <a:schemeClr val="tx1"/>
                          </a:solidFill>
                          <a:latin typeface="바탕"/>
                          <a:ea typeface="바탕"/>
                        </a:rPr>
                        <a:t> </a:t>
                      </a:r>
                      <a:r>
                        <a:rPr lang="en-US" altLang="ko-KR" sz="2200" dirty="0" smtClean="0">
                          <a:solidFill>
                            <a:schemeClr val="tx1"/>
                          </a:solidFill>
                          <a:latin typeface="+mn-ea"/>
                          <a:ea typeface="+mn-ea"/>
                        </a:rPr>
                        <a:t>2</a:t>
                      </a:r>
                      <a:r>
                        <a:rPr lang="ko-KR" altLang="en-US" sz="2200" dirty="0" smtClean="0">
                          <a:solidFill>
                            <a:schemeClr val="tx1"/>
                          </a:solidFill>
                          <a:latin typeface="+mn-ea"/>
                          <a:ea typeface="+mn-ea"/>
                        </a:rPr>
                        <a:t>차로 </a:t>
                      </a:r>
                      <a:r>
                        <a:rPr lang="en-US" altLang="ko-KR" sz="2200" dirty="0" smtClean="0">
                          <a:solidFill>
                            <a:schemeClr val="tx1"/>
                          </a:solidFill>
                          <a:latin typeface="+mn-ea"/>
                          <a:ea typeface="+mn-ea"/>
                        </a:rPr>
                        <a:t>J3E TEL </a:t>
                      </a:r>
                      <a:r>
                        <a:rPr lang="ko-KR" altLang="en-US" sz="2200" dirty="0" smtClean="0">
                          <a:solidFill>
                            <a:schemeClr val="tx1"/>
                          </a:solidFill>
                          <a:latin typeface="+mn-ea"/>
                          <a:ea typeface="+mn-ea"/>
                        </a:rPr>
                        <a:t>통신 </a:t>
                      </a:r>
                      <a:r>
                        <a:rPr lang="en-US" altLang="ko-KR" sz="2200" dirty="0" smtClean="0">
                          <a:solidFill>
                            <a:schemeClr val="tx1"/>
                          </a:solidFill>
                          <a:latin typeface="+mn-ea"/>
                          <a:ea typeface="+mn-ea"/>
                        </a:rPr>
                        <a:t>(VHF</a:t>
                      </a:r>
                      <a:r>
                        <a:rPr lang="ko-KR" altLang="en-US" sz="2200" dirty="0" smtClean="0">
                          <a:solidFill>
                            <a:schemeClr val="tx1"/>
                          </a:solidFill>
                          <a:latin typeface="+mn-ea"/>
                          <a:ea typeface="+mn-ea"/>
                        </a:rPr>
                        <a:t>도 동일</a:t>
                      </a:r>
                      <a:r>
                        <a:rPr lang="en-US" altLang="ko-KR" sz="2200" dirty="0" smtClean="0">
                          <a:solidFill>
                            <a:schemeClr val="tx1"/>
                          </a:solidFill>
                          <a:latin typeface="+mn-ea"/>
                          <a:ea typeface="+mn-ea"/>
                        </a:rPr>
                        <a:t>) </a:t>
                      </a:r>
                      <a:r>
                        <a:rPr lang="ko-KR" altLang="en-US" sz="2200" dirty="0" smtClean="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450156" y="1761000"/>
            <a:ext cx="9926473" cy="5439556"/>
          </a:xfrm>
          <a:prstGeom prst="rect">
            <a:avLst/>
          </a:prstGeom>
          <a:noFill/>
          <a:ln w="9525" cap="flat" cmpd="sng" algn="ctr">
            <a:solidFill>
              <a:schemeClr val="tx1"/>
            </a:solidFill>
            <a:prstDash val="solid"/>
            <a:round/>
            <a:headEnd type="none" w="med" len="med"/>
            <a:tailEnd type="none" w="med" len="med"/>
          </a:ln>
          <a:effectLst/>
        </p:spPr>
        <p:txBody>
          <a:bodyPr vert="horz" wrap="square" lIns="99551" tIns="49777" rIns="99551" bIns="49777" numCol="1" rtlCol="0" anchor="t" anchorCtr="0" compatLnSpc="1">
            <a:prstTxWarp prst="textNoShape">
              <a:avLst/>
            </a:prstTxWarp>
          </a:bodyPr>
          <a:lstStyle/>
          <a:p>
            <a:r>
              <a:rPr lang="ko-KR" altLang="en-US" sz="1600" b="1" dirty="0" smtClean="0">
                <a:latin typeface="+mn-ea"/>
                <a:ea typeface="+mn-ea"/>
              </a:rPr>
              <a:t>미국 </a:t>
            </a:r>
            <a:r>
              <a:rPr lang="en-US" altLang="ko-KR" sz="1600" b="1" dirty="0">
                <a:latin typeface="+mn-ea"/>
                <a:ea typeface="+mn-ea"/>
              </a:rPr>
              <a:t>USCG </a:t>
            </a:r>
            <a:r>
              <a:rPr lang="en-US" altLang="ko-KR" sz="1600" b="1" dirty="0" smtClean="0">
                <a:solidFill>
                  <a:srgbClr val="0043C8"/>
                </a:solidFill>
                <a:latin typeface="+mn-ea"/>
                <a:ea typeface="+mn-ea"/>
              </a:rPr>
              <a:t>NMN </a:t>
            </a:r>
            <a:r>
              <a:rPr lang="en-US" altLang="ko-KR" sz="1600" b="1" dirty="0" smtClean="0">
                <a:latin typeface="+mn-ea"/>
                <a:ea typeface="+mn-ea"/>
              </a:rPr>
              <a:t>(</a:t>
            </a:r>
            <a:r>
              <a:rPr lang="en-US" altLang="ko-KR" sz="1600" b="1" dirty="0">
                <a:latin typeface="+mn-ea"/>
                <a:ea typeface="+mn-ea"/>
              </a:rPr>
              <a:t>PORTSMOUTH)</a:t>
            </a:r>
            <a:r>
              <a:rPr lang="ko-KR" altLang="en-US" sz="1600" b="1" dirty="0">
                <a:latin typeface="+mn-ea"/>
                <a:ea typeface="+mn-ea"/>
              </a:rPr>
              <a:t>와 </a:t>
            </a:r>
            <a:r>
              <a:rPr lang="en-US" altLang="ko-KR" sz="1600" b="1" dirty="0">
                <a:latin typeface="+mn-ea"/>
                <a:ea typeface="+mn-ea"/>
              </a:rPr>
              <a:t>DSC</a:t>
            </a:r>
            <a:r>
              <a:rPr lang="ko-KR" altLang="en-US" sz="1600" b="1" dirty="0">
                <a:latin typeface="+mn-ea"/>
                <a:ea typeface="+mn-ea"/>
              </a:rPr>
              <a:t>로 호출 후 </a:t>
            </a:r>
            <a:r>
              <a:rPr lang="ko-KR" altLang="en-US" sz="1600" b="1" dirty="0" err="1">
                <a:latin typeface="+mn-ea"/>
                <a:ea typeface="+mn-ea"/>
              </a:rPr>
              <a:t>수신증이</a:t>
            </a:r>
            <a:r>
              <a:rPr lang="ko-KR" altLang="en-US" sz="1600" b="1" dirty="0">
                <a:latin typeface="+mn-ea"/>
                <a:ea typeface="+mn-ea"/>
              </a:rPr>
              <a:t> 오는 경우</a:t>
            </a:r>
            <a:r>
              <a:rPr lang="en-US" altLang="ko-KR" sz="1600" b="1" dirty="0">
                <a:latin typeface="+mn-ea"/>
                <a:ea typeface="+mn-ea"/>
              </a:rPr>
              <a:t>, 2</a:t>
            </a:r>
            <a:r>
              <a:rPr lang="ko-KR" altLang="en-US" sz="1600" b="1" dirty="0">
                <a:latin typeface="+mn-ea"/>
                <a:ea typeface="+mn-ea"/>
              </a:rPr>
              <a:t>차 교신이 가능하다</a:t>
            </a:r>
            <a:r>
              <a:rPr lang="en-US" altLang="ko-KR" sz="1600" b="1" dirty="0" smtClean="0">
                <a:latin typeface="+mn-ea"/>
                <a:ea typeface="+mn-ea"/>
              </a:rPr>
              <a:t>.</a:t>
            </a:r>
            <a:br>
              <a:rPr lang="en-US" altLang="ko-KR" sz="1600" b="1" dirty="0" smtClean="0">
                <a:latin typeface="+mn-ea"/>
                <a:ea typeface="+mn-ea"/>
              </a:rPr>
            </a:br>
            <a:r>
              <a:rPr lang="en-US" altLang="ko-KR" sz="1600" b="1" dirty="0" smtClean="0">
                <a:latin typeface="+mn-ea"/>
                <a:ea typeface="+mn-ea"/>
              </a:rPr>
              <a:t>(</a:t>
            </a:r>
            <a:r>
              <a:rPr lang="ko-KR" altLang="en-US" sz="1600" b="1" dirty="0">
                <a:latin typeface="+mn-ea"/>
                <a:ea typeface="+mn-ea"/>
              </a:rPr>
              <a:t>예 </a:t>
            </a:r>
            <a:r>
              <a:rPr lang="en-US" altLang="ko-KR" sz="1600" b="1" dirty="0">
                <a:latin typeface="+mn-ea"/>
                <a:ea typeface="+mn-ea"/>
              </a:rPr>
              <a:t>: DSC 4207.5 kHz</a:t>
            </a:r>
            <a:r>
              <a:rPr lang="ko-KR" altLang="en-US" sz="1600" b="1" dirty="0">
                <a:latin typeface="+mn-ea"/>
                <a:ea typeface="+mn-ea"/>
              </a:rPr>
              <a:t>로 호출하여 </a:t>
            </a:r>
            <a:r>
              <a:rPr lang="ko-KR" altLang="en-US" sz="1600" b="1" dirty="0" err="1">
                <a:latin typeface="+mn-ea"/>
                <a:ea typeface="+mn-ea"/>
              </a:rPr>
              <a:t>수신증이</a:t>
            </a:r>
            <a:r>
              <a:rPr lang="ko-KR" altLang="en-US" sz="1600" b="1" dirty="0">
                <a:latin typeface="+mn-ea"/>
                <a:ea typeface="+mn-ea"/>
              </a:rPr>
              <a:t> 오면 </a:t>
            </a:r>
            <a:r>
              <a:rPr lang="en-US" altLang="ko-KR" sz="1600" b="1" dirty="0">
                <a:latin typeface="+mn-ea"/>
                <a:ea typeface="+mn-ea"/>
              </a:rPr>
              <a:t>J3E TEL 4125 kHz</a:t>
            </a:r>
            <a:r>
              <a:rPr lang="ko-KR" altLang="en-US" sz="1600" b="1" dirty="0">
                <a:latin typeface="+mn-ea"/>
                <a:ea typeface="+mn-ea"/>
              </a:rPr>
              <a:t>로 주파수가 </a:t>
            </a:r>
            <a:r>
              <a:rPr lang="ko-KR" altLang="en-US" sz="1600" b="1" dirty="0" smtClean="0">
                <a:latin typeface="+mn-ea"/>
                <a:ea typeface="+mn-ea"/>
              </a:rPr>
              <a:t>변경되면</a:t>
            </a:r>
            <a:r>
              <a:rPr lang="en-US" altLang="ko-KR" sz="1600" b="1" dirty="0" smtClean="0">
                <a:latin typeface="+mn-ea"/>
                <a:ea typeface="+mn-ea"/>
              </a:rPr>
              <a:t/>
            </a:r>
            <a:br>
              <a:rPr lang="en-US" altLang="ko-KR" sz="1600" b="1" dirty="0" smtClean="0">
                <a:latin typeface="+mn-ea"/>
                <a:ea typeface="+mn-ea"/>
              </a:rPr>
            </a:br>
            <a:r>
              <a:rPr lang="ko-KR" altLang="en-US" sz="1600" b="1" dirty="0" smtClean="0">
                <a:latin typeface="+mn-ea"/>
                <a:ea typeface="+mn-ea"/>
              </a:rPr>
              <a:t>아래와 같이 간단히 감도 체크만 하고 종료한다</a:t>
            </a:r>
            <a:r>
              <a:rPr lang="en-US" altLang="ko-KR" sz="1600" b="1" dirty="0" smtClean="0">
                <a:latin typeface="+mn-ea"/>
                <a:ea typeface="+mn-ea"/>
              </a:rPr>
              <a:t>. TEL 4125kHz </a:t>
            </a:r>
            <a:r>
              <a:rPr lang="ko-KR" altLang="en-US" sz="1600" b="1" dirty="0" smtClean="0">
                <a:latin typeface="+mn-ea"/>
                <a:ea typeface="+mn-ea"/>
              </a:rPr>
              <a:t>무선전화 조난 주파수이기 때문이다</a:t>
            </a:r>
            <a:r>
              <a:rPr lang="en-US" altLang="ko-KR" sz="1600" b="1" dirty="0" smtClean="0">
                <a:latin typeface="+mn-ea"/>
                <a:ea typeface="+mn-ea"/>
              </a:rPr>
              <a:t>)</a:t>
            </a:r>
            <a:endParaRPr lang="en-US" altLang="ko-KR" sz="1600" b="1" dirty="0">
              <a:latin typeface="+mn-ea"/>
              <a:ea typeface="+mn-ea"/>
            </a:endParaRPr>
          </a:p>
          <a:p>
            <a:endParaRPr lang="en-US" altLang="ko-KR" sz="1600" b="1" dirty="0">
              <a:latin typeface="+mn-ea"/>
              <a:ea typeface="+mn-ea"/>
            </a:endParaRPr>
          </a:p>
          <a:p>
            <a:r>
              <a:rPr lang="ko-KR" altLang="en-US" sz="1600" b="1" dirty="0" smtClean="0">
                <a:latin typeface="+mn-ea"/>
                <a:ea typeface="+mn-ea"/>
              </a:rPr>
              <a:t>선박</a:t>
            </a:r>
            <a:r>
              <a:rPr lang="en-US" altLang="ko-KR" sz="1600" b="1" dirty="0" smtClean="0">
                <a:latin typeface="+mn-ea"/>
                <a:ea typeface="+mn-ea"/>
              </a:rPr>
              <a:t>: </a:t>
            </a:r>
            <a:r>
              <a:rPr lang="en-US" altLang="ko-KR" sz="1600" b="1" dirty="0">
                <a:latin typeface="+mn-ea"/>
                <a:ea typeface="+mn-ea"/>
              </a:rPr>
              <a:t>NMN(November Mike November), </a:t>
            </a:r>
            <a:r>
              <a:rPr lang="en-US" altLang="ko-KR" sz="1600" b="1" dirty="0" smtClean="0">
                <a:latin typeface="+mn-ea"/>
                <a:ea typeface="+mn-ea"/>
              </a:rPr>
              <a:t>NMN US </a:t>
            </a:r>
            <a:r>
              <a:rPr lang="en-US" altLang="ko-KR" sz="1600" b="1" dirty="0">
                <a:latin typeface="+mn-ea"/>
                <a:ea typeface="+mn-ea"/>
              </a:rPr>
              <a:t>Coast Guard</a:t>
            </a:r>
            <a:br>
              <a:rPr lang="en-US" altLang="ko-KR" sz="1600" b="1" dirty="0">
                <a:latin typeface="+mn-ea"/>
                <a:ea typeface="+mn-ea"/>
              </a:rPr>
            </a:br>
            <a:r>
              <a:rPr lang="en-US" altLang="ko-KR" sz="1600" b="1" dirty="0">
                <a:latin typeface="+mn-ea"/>
                <a:ea typeface="+mn-ea"/>
              </a:rPr>
              <a:t>         This is a sailing vessel HYUNDAI </a:t>
            </a:r>
            <a:r>
              <a:rPr lang="en-US" altLang="ko-KR" sz="1600" b="1" dirty="0" smtClean="0">
                <a:latin typeface="+mn-ea"/>
                <a:ea typeface="+mn-ea"/>
              </a:rPr>
              <a:t>HOPE, </a:t>
            </a:r>
            <a:r>
              <a:rPr lang="en-US" altLang="ko-KR" sz="1600" b="1" dirty="0">
                <a:latin typeface="+mn-ea"/>
                <a:ea typeface="+mn-ea"/>
              </a:rPr>
              <a:t>HYUNDAI </a:t>
            </a:r>
            <a:r>
              <a:rPr lang="en-US" altLang="ko-KR" sz="1600" b="1" dirty="0" smtClean="0">
                <a:latin typeface="+mn-ea"/>
                <a:ea typeface="+mn-ea"/>
              </a:rPr>
              <a:t>HOPE</a:t>
            </a:r>
            <a:r>
              <a:rPr lang="en-US" altLang="ko-KR" sz="1600" b="1" dirty="0">
                <a:latin typeface="+mn-ea"/>
                <a:ea typeface="+mn-ea"/>
              </a:rPr>
              <a:t/>
            </a:r>
            <a:br>
              <a:rPr lang="en-US" altLang="ko-KR" sz="1600" b="1" dirty="0">
                <a:latin typeface="+mn-ea"/>
                <a:ea typeface="+mn-ea"/>
              </a:rPr>
            </a:br>
            <a:r>
              <a:rPr lang="en-US" altLang="ko-KR" sz="1600" b="1" dirty="0">
                <a:latin typeface="+mn-ea"/>
                <a:ea typeface="+mn-ea"/>
              </a:rPr>
              <a:t>       </a:t>
            </a:r>
            <a:r>
              <a:rPr lang="en-US" altLang="ko-KR" sz="1600" b="1" dirty="0" smtClean="0">
                <a:latin typeface="+mn-ea"/>
                <a:ea typeface="+mn-ea"/>
              </a:rPr>
              <a:t>  </a:t>
            </a:r>
            <a:r>
              <a:rPr lang="en-US" altLang="ko-KR" sz="1600" b="1" dirty="0" err="1">
                <a:latin typeface="+mn-ea"/>
                <a:ea typeface="+mn-ea"/>
              </a:rPr>
              <a:t>Callsign</a:t>
            </a:r>
            <a:r>
              <a:rPr lang="en-US" altLang="ko-KR" sz="1600" b="1" dirty="0">
                <a:latin typeface="+mn-ea"/>
                <a:ea typeface="+mn-ea"/>
              </a:rPr>
              <a:t> </a:t>
            </a:r>
            <a:r>
              <a:rPr lang="en-US" altLang="ko-KR" sz="1600" b="1" dirty="0" smtClean="0">
                <a:latin typeface="+mn-ea"/>
                <a:ea typeface="+mn-ea"/>
              </a:rPr>
              <a:t>D7H9, D7H9, </a:t>
            </a:r>
            <a:r>
              <a:rPr lang="en-US" altLang="ko-KR" sz="1600" b="1" dirty="0">
                <a:latin typeface="+mn-ea"/>
                <a:ea typeface="+mn-ea"/>
              </a:rPr>
              <a:t>Calling you </a:t>
            </a:r>
            <a:r>
              <a:rPr lang="en-US" altLang="ko-KR" sz="1600" b="1">
                <a:latin typeface="+mn-ea"/>
                <a:ea typeface="+mn-ea"/>
              </a:rPr>
              <a:t>on </a:t>
            </a:r>
            <a:r>
              <a:rPr lang="en-US" altLang="ko-KR" sz="1600" b="1" smtClean="0">
                <a:latin typeface="+mn-ea"/>
                <a:ea typeface="+mn-ea"/>
              </a:rPr>
              <a:t>4125. </a:t>
            </a:r>
            <a:r>
              <a:rPr lang="en-US" altLang="ko-KR" sz="1600" b="1" dirty="0">
                <a:latin typeface="+mn-ea"/>
                <a:ea typeface="+mn-ea"/>
              </a:rPr>
              <a:t>over</a:t>
            </a:r>
            <a:br>
              <a:rPr lang="en-US" altLang="ko-KR" sz="1600" b="1" dirty="0">
                <a:latin typeface="+mn-ea"/>
                <a:ea typeface="+mn-ea"/>
              </a:rPr>
            </a:br>
            <a:r>
              <a:rPr lang="en-US" altLang="ko-KR" sz="1600" b="1" dirty="0">
                <a:latin typeface="+mn-ea"/>
                <a:ea typeface="+mn-ea"/>
              </a:rPr>
              <a:t>        </a:t>
            </a:r>
          </a:p>
          <a:p>
            <a:r>
              <a:rPr lang="en-US" altLang="ko-KR" sz="1600" b="1" dirty="0" smtClean="0">
                <a:solidFill>
                  <a:srgbClr val="0000C4"/>
                </a:solidFill>
                <a:latin typeface="+mn-ea"/>
                <a:ea typeface="+mn-ea"/>
              </a:rPr>
              <a:t>NMC</a:t>
            </a:r>
            <a:r>
              <a:rPr lang="en-US" altLang="ko-KR" sz="1600" b="1" dirty="0" smtClean="0">
                <a:latin typeface="+mn-ea"/>
                <a:ea typeface="+mn-ea"/>
              </a:rPr>
              <a:t>: </a:t>
            </a:r>
            <a:r>
              <a:rPr lang="en-US" altLang="ko-KR" sz="1600" b="1" dirty="0">
                <a:latin typeface="+mn-ea"/>
                <a:ea typeface="+mn-ea"/>
              </a:rPr>
              <a:t>Sailing vessel (</a:t>
            </a:r>
            <a:r>
              <a:rPr lang="ko-KR" altLang="en-US" sz="1600" b="1" dirty="0">
                <a:latin typeface="+mn-ea"/>
                <a:ea typeface="+mn-ea"/>
              </a:rPr>
              <a:t>또는 선명이나 호출부호</a:t>
            </a:r>
            <a:r>
              <a:rPr lang="en-US" altLang="ko-KR" sz="1600" b="1" dirty="0">
                <a:latin typeface="+mn-ea"/>
                <a:ea typeface="+mn-ea"/>
              </a:rPr>
              <a:t>) This is NMN, over</a:t>
            </a:r>
          </a:p>
          <a:p>
            <a:endParaRPr lang="en-US" altLang="ko-KR" sz="1600" b="1" dirty="0">
              <a:latin typeface="+mn-ea"/>
              <a:ea typeface="+mn-ea"/>
            </a:endParaRPr>
          </a:p>
          <a:p>
            <a:r>
              <a:rPr lang="ko-KR" altLang="en-US" sz="1600" b="1" dirty="0" smtClean="0">
                <a:latin typeface="+mn-ea"/>
                <a:ea typeface="+mn-ea"/>
              </a:rPr>
              <a:t>선박</a:t>
            </a:r>
            <a:r>
              <a:rPr lang="en-US" altLang="ko-KR" sz="1600" b="1" dirty="0" smtClean="0">
                <a:latin typeface="+mn-ea"/>
                <a:ea typeface="+mn-ea"/>
              </a:rPr>
              <a:t>: </a:t>
            </a:r>
            <a:r>
              <a:rPr lang="en-US" altLang="ko-KR" sz="1600" b="1" dirty="0">
                <a:latin typeface="+mn-ea"/>
                <a:ea typeface="+mn-ea"/>
              </a:rPr>
              <a:t>NMN This is HYUNDAI </a:t>
            </a:r>
            <a:r>
              <a:rPr lang="en-US" altLang="ko-KR" sz="1600" b="1" dirty="0" smtClean="0">
                <a:latin typeface="+mn-ea"/>
                <a:ea typeface="+mn-ea"/>
              </a:rPr>
              <a:t>HOPE </a:t>
            </a:r>
            <a:r>
              <a:rPr lang="en-US" altLang="ko-KR" sz="1600" b="1" dirty="0">
                <a:latin typeface="+mn-ea"/>
                <a:ea typeface="+mn-ea"/>
              </a:rPr>
              <a:t>(Hotel Yankee Uniform,,,)</a:t>
            </a:r>
            <a:br>
              <a:rPr lang="en-US" altLang="ko-KR" sz="1600" b="1" dirty="0">
                <a:latin typeface="+mn-ea"/>
                <a:ea typeface="+mn-ea"/>
              </a:rPr>
            </a:br>
            <a:r>
              <a:rPr lang="en-US" altLang="ko-KR" sz="1600" b="1" dirty="0">
                <a:latin typeface="+mn-ea"/>
                <a:ea typeface="+mn-ea"/>
              </a:rPr>
              <a:t>        </a:t>
            </a:r>
            <a:r>
              <a:rPr lang="en-US" altLang="ko-KR" sz="1600" b="1" dirty="0" smtClean="0">
                <a:latin typeface="+mn-ea"/>
                <a:ea typeface="+mn-ea"/>
              </a:rPr>
              <a:t> </a:t>
            </a:r>
            <a:r>
              <a:rPr lang="en-US" altLang="ko-KR" sz="1600" b="1" dirty="0" err="1" smtClean="0">
                <a:latin typeface="+mn-ea"/>
                <a:ea typeface="+mn-ea"/>
              </a:rPr>
              <a:t>CallSign</a:t>
            </a:r>
            <a:r>
              <a:rPr lang="en-US" altLang="ko-KR" sz="1600" b="1" dirty="0" smtClean="0">
                <a:latin typeface="+mn-ea"/>
                <a:ea typeface="+mn-ea"/>
              </a:rPr>
              <a:t> D7H9(Delta Seven,,,), </a:t>
            </a:r>
            <a:r>
              <a:rPr lang="en-US" altLang="ko-KR" sz="1600" b="1" u="sng" dirty="0">
                <a:solidFill>
                  <a:srgbClr val="0000C4"/>
                </a:solidFill>
                <a:latin typeface="+mn-ea"/>
                <a:ea typeface="+mn-ea"/>
              </a:rPr>
              <a:t>How copy </a:t>
            </a:r>
            <a:r>
              <a:rPr lang="en-US" altLang="ko-KR" sz="1600" b="1" dirty="0">
                <a:latin typeface="+mn-ea"/>
                <a:ea typeface="+mn-ea"/>
              </a:rPr>
              <a:t>(How do you read me)? over</a:t>
            </a:r>
          </a:p>
          <a:p>
            <a:endParaRPr lang="en-US" altLang="ko-KR" sz="1600" b="1" dirty="0">
              <a:latin typeface="+mn-ea"/>
              <a:ea typeface="+mn-ea"/>
            </a:endParaRPr>
          </a:p>
          <a:p>
            <a:r>
              <a:rPr lang="en-US" altLang="ko-KR" sz="1600" b="1" dirty="0" smtClean="0">
                <a:solidFill>
                  <a:srgbClr val="0000C4"/>
                </a:solidFill>
                <a:latin typeface="+mn-ea"/>
                <a:ea typeface="+mn-ea"/>
              </a:rPr>
              <a:t>NMC</a:t>
            </a:r>
            <a:r>
              <a:rPr lang="en-US" altLang="ko-KR" sz="1600" b="1" dirty="0" smtClean="0">
                <a:latin typeface="+mn-ea"/>
                <a:ea typeface="+mn-ea"/>
              </a:rPr>
              <a:t>: </a:t>
            </a:r>
            <a:r>
              <a:rPr lang="en-US" altLang="ko-KR" sz="1600" b="1" dirty="0">
                <a:latin typeface="+mn-ea"/>
                <a:ea typeface="+mn-ea"/>
              </a:rPr>
              <a:t>HYUNDAI </a:t>
            </a:r>
            <a:r>
              <a:rPr lang="en-US" altLang="ko-KR" sz="1600" b="1" dirty="0" smtClean="0">
                <a:latin typeface="+mn-ea"/>
                <a:ea typeface="+mn-ea"/>
              </a:rPr>
              <a:t>HOPE </a:t>
            </a:r>
            <a:r>
              <a:rPr lang="en-US" altLang="ko-KR" sz="1600" b="1" dirty="0">
                <a:latin typeface="+mn-ea"/>
                <a:ea typeface="+mn-ea"/>
              </a:rPr>
              <a:t>This is NMN. I can hear you loud and clear. over</a:t>
            </a:r>
          </a:p>
          <a:p>
            <a:endParaRPr lang="en-US" altLang="ko-KR" sz="1600" b="1" dirty="0">
              <a:latin typeface="+mn-ea"/>
              <a:ea typeface="+mn-ea"/>
            </a:endParaRPr>
          </a:p>
          <a:p>
            <a:r>
              <a:rPr lang="ko-KR" altLang="en-US" sz="1600" b="1" dirty="0" smtClean="0">
                <a:latin typeface="+mn-ea"/>
                <a:ea typeface="+mn-ea"/>
              </a:rPr>
              <a:t>선박</a:t>
            </a:r>
            <a:r>
              <a:rPr lang="en-US" altLang="ko-KR" sz="1600" b="1" dirty="0" smtClean="0">
                <a:latin typeface="+mn-ea"/>
                <a:ea typeface="+mn-ea"/>
              </a:rPr>
              <a:t>: </a:t>
            </a:r>
            <a:r>
              <a:rPr lang="en-US" altLang="ko-KR" sz="1600" b="1" dirty="0">
                <a:latin typeface="+mn-ea"/>
                <a:ea typeface="+mn-ea"/>
              </a:rPr>
              <a:t>NMN, </a:t>
            </a:r>
            <a:r>
              <a:rPr lang="en-US" altLang="ko-KR" sz="1600" b="1" dirty="0" smtClean="0">
                <a:latin typeface="+mn-ea"/>
                <a:ea typeface="+mn-ea"/>
              </a:rPr>
              <a:t>I’m calling to test DSC </a:t>
            </a:r>
            <a:r>
              <a:rPr lang="en-US" altLang="ko-KR" sz="1600" b="1" dirty="0">
                <a:latin typeface="+mn-ea"/>
                <a:ea typeface="+mn-ea"/>
              </a:rPr>
              <a:t>and I have no further </a:t>
            </a:r>
            <a:r>
              <a:rPr lang="en-US" altLang="ko-KR" sz="1600" b="1" dirty="0" smtClean="0">
                <a:latin typeface="+mn-ea"/>
                <a:ea typeface="+mn-ea"/>
              </a:rPr>
              <a:t>traffic. </a:t>
            </a:r>
            <a:r>
              <a:rPr lang="en-US" altLang="ko-KR" sz="1600" b="1" dirty="0">
                <a:latin typeface="+mn-ea"/>
                <a:ea typeface="+mn-ea"/>
              </a:rPr>
              <a:t>over</a:t>
            </a:r>
            <a:br>
              <a:rPr lang="en-US" altLang="ko-KR" sz="1600" b="1" dirty="0">
                <a:latin typeface="+mn-ea"/>
                <a:ea typeface="+mn-ea"/>
              </a:rPr>
            </a:br>
            <a:endParaRPr lang="en-US" altLang="ko-KR" sz="1600" b="1" dirty="0">
              <a:latin typeface="+mn-ea"/>
              <a:ea typeface="+mn-ea"/>
            </a:endParaRPr>
          </a:p>
          <a:p>
            <a:r>
              <a:rPr lang="en-US" altLang="ko-KR" sz="1600" b="1" dirty="0" smtClean="0">
                <a:solidFill>
                  <a:srgbClr val="0000C4"/>
                </a:solidFill>
                <a:latin typeface="+mn-ea"/>
                <a:ea typeface="+mn-ea"/>
              </a:rPr>
              <a:t>NMC</a:t>
            </a:r>
            <a:r>
              <a:rPr lang="en-US" altLang="ko-KR" sz="1600" b="1" dirty="0" smtClean="0">
                <a:latin typeface="+mn-ea"/>
                <a:ea typeface="+mn-ea"/>
              </a:rPr>
              <a:t>: </a:t>
            </a:r>
            <a:r>
              <a:rPr lang="en-US" altLang="ko-KR" sz="1600" b="1" dirty="0">
                <a:latin typeface="+mn-ea"/>
                <a:ea typeface="+mn-ea"/>
              </a:rPr>
              <a:t>HYUNDAI </a:t>
            </a:r>
            <a:r>
              <a:rPr lang="en-US" altLang="ko-KR" sz="1600" b="1" dirty="0" smtClean="0">
                <a:latin typeface="+mn-ea"/>
                <a:ea typeface="+mn-ea"/>
              </a:rPr>
              <a:t>HOPE, </a:t>
            </a:r>
            <a:r>
              <a:rPr lang="en-US" altLang="ko-KR" sz="1600" b="1" dirty="0">
                <a:latin typeface="+mn-ea"/>
                <a:ea typeface="+mn-ea"/>
              </a:rPr>
              <a:t>Good copy now (</a:t>
            </a:r>
            <a:r>
              <a:rPr lang="en-US" altLang="ko-KR" sz="1600" b="1" dirty="0" smtClean="0">
                <a:latin typeface="+mn-ea"/>
                <a:ea typeface="+mn-ea"/>
              </a:rPr>
              <a:t>Roger, </a:t>
            </a:r>
            <a:r>
              <a:rPr lang="en-US" altLang="ko-KR" sz="1600" b="1" dirty="0">
                <a:latin typeface="+mn-ea"/>
                <a:ea typeface="+mn-ea"/>
              </a:rPr>
              <a:t>copy</a:t>
            </a:r>
            <a:r>
              <a:rPr lang="ko-KR" altLang="en-US" sz="1600" b="1" dirty="0">
                <a:latin typeface="+mn-ea"/>
                <a:ea typeface="+mn-ea"/>
              </a:rPr>
              <a:t> </a:t>
            </a:r>
            <a:r>
              <a:rPr lang="en-US" altLang="ko-KR" sz="1600" b="1" dirty="0">
                <a:latin typeface="+mn-ea"/>
                <a:ea typeface="+mn-ea"/>
              </a:rPr>
              <a:t>that),,,</a:t>
            </a:r>
            <a:br>
              <a:rPr lang="en-US" altLang="ko-KR" sz="1600" b="1" dirty="0">
                <a:latin typeface="+mn-ea"/>
                <a:ea typeface="+mn-ea"/>
              </a:rPr>
            </a:br>
            <a:r>
              <a:rPr lang="en-US" altLang="ko-KR" sz="1600" b="1" dirty="0">
                <a:latin typeface="+mn-ea"/>
                <a:ea typeface="+mn-ea"/>
              </a:rPr>
              <a:t>          have nothing further.  NMN, out</a:t>
            </a:r>
          </a:p>
          <a:p>
            <a:endParaRPr lang="en-US" altLang="ko-KR" sz="1600" b="1" dirty="0">
              <a:latin typeface="+mn-ea"/>
              <a:ea typeface="+mn-ea"/>
            </a:endParaRPr>
          </a:p>
          <a:p>
            <a:r>
              <a:rPr lang="ko-KR" altLang="en-US" sz="1600" b="1" dirty="0" smtClean="0">
                <a:latin typeface="+mn-ea"/>
                <a:ea typeface="+mn-ea"/>
              </a:rPr>
              <a:t>선박</a:t>
            </a:r>
            <a:r>
              <a:rPr lang="en-US" altLang="ko-KR" sz="1600" b="1" dirty="0" smtClean="0">
                <a:latin typeface="+mn-ea"/>
                <a:ea typeface="+mn-ea"/>
              </a:rPr>
              <a:t>: </a:t>
            </a:r>
            <a:r>
              <a:rPr lang="en-US" altLang="ko-KR" sz="1600" b="1" dirty="0">
                <a:latin typeface="+mn-ea"/>
                <a:ea typeface="+mn-ea"/>
              </a:rPr>
              <a:t>Roger, This is HYUNDAI </a:t>
            </a:r>
            <a:r>
              <a:rPr lang="en-US" altLang="ko-KR" sz="1600" b="1" dirty="0" smtClean="0">
                <a:latin typeface="+mn-ea"/>
                <a:ea typeface="+mn-ea"/>
              </a:rPr>
              <a:t>HOPE D7H9. </a:t>
            </a:r>
            <a:r>
              <a:rPr lang="en-US" altLang="ko-KR" sz="1600" b="1" u="sng" dirty="0">
                <a:solidFill>
                  <a:srgbClr val="0000C4"/>
                </a:solidFill>
                <a:latin typeface="+mn-ea"/>
                <a:ea typeface="+mn-ea"/>
              </a:rPr>
              <a:t>clear and out </a:t>
            </a:r>
            <a:r>
              <a:rPr lang="en-US" altLang="ko-KR" sz="1600" b="1" dirty="0">
                <a:latin typeface="+mn-ea"/>
                <a:ea typeface="+mn-ea"/>
              </a:rPr>
              <a:t>(over and out)      </a:t>
            </a:r>
            <a:endParaRPr lang="ko-KR" altLang="en-US" sz="1600" b="1" dirty="0">
              <a:latin typeface="+mn-ea"/>
              <a:ea typeface="+mn-ea"/>
            </a:endParaRPr>
          </a:p>
          <a:p>
            <a:pPr marL="622196" indent="-622196" defTabSz="995514">
              <a:spcBef>
                <a:spcPct val="20000"/>
              </a:spcBef>
              <a:buClr>
                <a:schemeClr val="accent2"/>
              </a:buClr>
            </a:pPr>
            <a:endParaRPr lang="ko-KR" altLang="en-US" sz="1600" dirty="0">
              <a:latin typeface="+mn-ea"/>
              <a:ea typeface="+mn-ea"/>
            </a:endParaRPr>
          </a:p>
        </p:txBody>
      </p:sp>
      <p:sp>
        <p:nvSpPr>
          <p:cNvPr id="9" name="슬라이드 번호 개체 틀 5"/>
          <p:cNvSpPr>
            <a:spLocks noGrp="1"/>
          </p:cNvSpPr>
          <p:nvPr>
            <p:ph type="sldNum" sz="quarter" idx="4"/>
          </p:nvPr>
        </p:nvSpPr>
        <p:spPr>
          <a:prstGeom prst="rect">
            <a:avLst/>
          </a:prstGeom>
        </p:spPr>
        <p:txBody>
          <a:bodyPr lIns="104306" tIns="52153" rIns="104306" bIns="52153"/>
          <a:lstStyle/>
          <a:p>
            <a:fld id="{31095832-68CD-478A-AD98-E2BAD6DB9178}" type="slidenum">
              <a:rPr lang="ko-KR" altLang="en-US" smtClean="0"/>
              <a:pPr/>
              <a:t>35</a:t>
            </a:fld>
            <a:endParaRPr lang="ko-KR" altLang="en-US" dirty="0"/>
          </a:p>
        </p:txBody>
      </p:sp>
      <p:sp>
        <p:nvSpPr>
          <p:cNvPr id="3" name="Rectangle 1"/>
          <p:cNvSpPr>
            <a:spLocks noChangeArrowheads="1"/>
          </p:cNvSpPr>
          <p:nvPr/>
        </p:nvSpPr>
        <p:spPr bwMode="auto">
          <a:xfrm>
            <a:off x="10376629" y="-61569"/>
            <a:ext cx="316771" cy="12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42" tIns="-76162" rIns="91424" bIns="45712" numCol="1" anchor="ctr" anchorCtr="0" compatLnSpc="1">
            <a:prstTxWarp prst="textNoShape">
              <a:avLst/>
            </a:prstTxWarp>
            <a:spAutoFit/>
          </a:bodyPr>
          <a:lstStyle/>
          <a:p>
            <a:pPr algn="r" defTabSz="914239"/>
            <a:r>
              <a:rPr lang="ko-KR" altLang="ko-KR" sz="600">
                <a:latin typeface="Arial" pitchFamily="34" charset="0"/>
                <a:ea typeface="Spoqa Han Sans"/>
                <a:cs typeface="Arial" pitchFamily="34" charset="0"/>
              </a:rPr>
              <a:t>[fənétik</a:t>
            </a:r>
            <a:r>
              <a:rPr lang="ko-KR" altLang="ko-KR" sz="1000"/>
              <a:t> </a:t>
            </a:r>
            <a:endParaRPr lang="ko-KR" altLang="ko-KR"/>
          </a:p>
        </p:txBody>
      </p:sp>
      <p:sp>
        <p:nvSpPr>
          <p:cNvPr id="12" name="TextBox 11"/>
          <p:cNvSpPr txBox="1"/>
          <p:nvPr/>
        </p:nvSpPr>
        <p:spPr>
          <a:xfrm>
            <a:off x="10944449" y="756295"/>
            <a:ext cx="3282513" cy="6147298"/>
          </a:xfrm>
          <a:prstGeom prst="rect">
            <a:avLst/>
          </a:prstGeom>
          <a:noFill/>
        </p:spPr>
        <p:txBody>
          <a:bodyPr wrap="none" lIns="88366" tIns="44183" rIns="88366" bIns="44183" rtlCol="0">
            <a:spAutoFit/>
          </a:bodyPr>
          <a:lstStyle/>
          <a:p>
            <a:r>
              <a:rPr lang="en-US" altLang="ko-KR" sz="1323" dirty="0">
                <a:latin typeface="+mn-ea"/>
              </a:rPr>
              <a:t>Roger : message received and </a:t>
            </a:r>
          </a:p>
          <a:p>
            <a:r>
              <a:rPr lang="en-US" altLang="ko-KR" sz="1323" dirty="0">
                <a:latin typeface="+mn-ea"/>
              </a:rPr>
              <a:t>Understood</a:t>
            </a:r>
          </a:p>
          <a:p>
            <a:r>
              <a:rPr lang="en-US" altLang="ko-KR" sz="1323" dirty="0">
                <a:latin typeface="+mn-ea"/>
              </a:rPr>
              <a:t>(all right, OK</a:t>
            </a:r>
            <a:r>
              <a:rPr lang="en-US" altLang="ko-KR" sz="1323" dirty="0" smtClean="0">
                <a:latin typeface="+mn-ea"/>
              </a:rPr>
              <a:t>)</a:t>
            </a:r>
          </a:p>
          <a:p>
            <a:endParaRPr lang="en-US" altLang="ko-KR" sz="1323" dirty="0">
              <a:latin typeface="+mn-ea"/>
            </a:endParaRPr>
          </a:p>
          <a:p>
            <a:r>
              <a:rPr lang="en-US" altLang="ko-KR" sz="1323" dirty="0" smtClean="0">
                <a:latin typeface="+mn-ea"/>
              </a:rPr>
              <a:t>I called you for a test</a:t>
            </a:r>
          </a:p>
          <a:p>
            <a:r>
              <a:rPr lang="en-US" altLang="ko-KR" sz="1323" b="1" dirty="0" smtClean="0">
                <a:solidFill>
                  <a:srgbClr val="0000C4"/>
                </a:solidFill>
                <a:latin typeface="+mn-ea"/>
              </a:rPr>
              <a:t>I’m </a:t>
            </a:r>
            <a:r>
              <a:rPr lang="en-US" altLang="ko-KR" sz="1323" b="1" dirty="0">
                <a:solidFill>
                  <a:srgbClr val="0000C4"/>
                </a:solidFill>
                <a:latin typeface="+mn-ea"/>
              </a:rPr>
              <a:t>calling you for testing!</a:t>
            </a:r>
          </a:p>
          <a:p>
            <a:r>
              <a:rPr lang="en-US" altLang="ko-KR" sz="1323" b="1" dirty="0">
                <a:solidFill>
                  <a:srgbClr val="0000C4"/>
                </a:solidFill>
                <a:latin typeface="+mn-ea"/>
              </a:rPr>
              <a:t>I called you to test </a:t>
            </a:r>
            <a:r>
              <a:rPr lang="en-US" altLang="ko-KR" sz="1323" b="1" dirty="0" smtClean="0">
                <a:solidFill>
                  <a:srgbClr val="0000C4"/>
                </a:solidFill>
                <a:latin typeface="+mn-ea"/>
              </a:rPr>
              <a:t>equipment</a:t>
            </a:r>
          </a:p>
          <a:p>
            <a:r>
              <a:rPr lang="en-US" altLang="ko-KR" sz="1323" b="1" dirty="0" smtClean="0">
                <a:solidFill>
                  <a:srgbClr val="0000C4"/>
                </a:solidFill>
                <a:latin typeface="+mn-ea"/>
              </a:rPr>
              <a:t>(</a:t>
            </a:r>
            <a:r>
              <a:rPr lang="ko-KR" altLang="en-US" sz="1323" b="1" dirty="0" smtClean="0">
                <a:solidFill>
                  <a:srgbClr val="0000C4"/>
                </a:solidFill>
                <a:latin typeface="+mn-ea"/>
              </a:rPr>
              <a:t>이거는 과거에 호출했다는 뜻이라</a:t>
            </a:r>
            <a:endParaRPr lang="en-US" altLang="ko-KR" sz="1323" b="1" dirty="0" smtClean="0">
              <a:solidFill>
                <a:srgbClr val="0000C4"/>
              </a:solidFill>
              <a:latin typeface="+mn-ea"/>
            </a:endParaRPr>
          </a:p>
          <a:p>
            <a:r>
              <a:rPr lang="ko-KR" altLang="en-US" sz="1323" b="1" dirty="0" smtClean="0">
                <a:solidFill>
                  <a:srgbClr val="0000C4"/>
                </a:solidFill>
                <a:latin typeface="+mn-ea"/>
              </a:rPr>
              <a:t>사용하지 않음</a:t>
            </a:r>
            <a:r>
              <a:rPr lang="en-US" altLang="ko-KR" sz="1323" b="1" dirty="0" smtClean="0">
                <a:solidFill>
                  <a:srgbClr val="0000C4"/>
                </a:solidFill>
                <a:latin typeface="+mn-ea"/>
              </a:rPr>
              <a:t>)</a:t>
            </a:r>
          </a:p>
          <a:p>
            <a:r>
              <a:rPr lang="en-US" altLang="ko-KR" sz="1323" b="1" dirty="0" smtClean="0">
                <a:solidFill>
                  <a:srgbClr val="0000C4"/>
                </a:solidFill>
                <a:latin typeface="+mn-ea"/>
              </a:rPr>
              <a:t>I </a:t>
            </a:r>
            <a:r>
              <a:rPr lang="en-US" altLang="ko-KR" sz="1323" b="1" dirty="0">
                <a:solidFill>
                  <a:srgbClr val="0000C4"/>
                </a:solidFill>
                <a:latin typeface="+mn-ea"/>
              </a:rPr>
              <a:t>have called you to test equipment</a:t>
            </a:r>
          </a:p>
          <a:p>
            <a:r>
              <a:rPr lang="en-US" altLang="ko-KR" sz="1323" b="1" dirty="0">
                <a:solidFill>
                  <a:srgbClr val="0000C4"/>
                </a:solidFill>
                <a:latin typeface="+mn-ea"/>
              </a:rPr>
              <a:t>I’m calling you for testing </a:t>
            </a:r>
            <a:r>
              <a:rPr lang="en-US" altLang="ko-KR" sz="1323" b="1" dirty="0" smtClean="0">
                <a:solidFill>
                  <a:srgbClr val="0000C4"/>
                </a:solidFill>
                <a:latin typeface="+mn-ea"/>
              </a:rPr>
              <a:t>equipment</a:t>
            </a:r>
          </a:p>
          <a:p>
            <a:r>
              <a:rPr lang="en-US" altLang="ko-KR" sz="1323" b="1" dirty="0" smtClean="0">
                <a:solidFill>
                  <a:srgbClr val="0000C4"/>
                </a:solidFill>
                <a:latin typeface="+mn-ea"/>
              </a:rPr>
              <a:t>I</a:t>
            </a:r>
            <a:r>
              <a:rPr lang="ko-KR" altLang="en-US" sz="1323" b="1" dirty="0" smtClean="0">
                <a:solidFill>
                  <a:srgbClr val="0000C4"/>
                </a:solidFill>
                <a:latin typeface="+mn-ea"/>
              </a:rPr>
              <a:t> </a:t>
            </a:r>
            <a:r>
              <a:rPr lang="en-US" altLang="ko-KR" sz="1323" b="1" dirty="0" smtClean="0">
                <a:solidFill>
                  <a:srgbClr val="0000C4"/>
                </a:solidFill>
                <a:latin typeface="+mn-ea"/>
              </a:rPr>
              <a:t>have no further(more) traffic</a:t>
            </a:r>
            <a:r>
              <a:rPr lang="ko-KR" altLang="en-US" sz="1323" b="1" dirty="0" smtClean="0">
                <a:solidFill>
                  <a:srgbClr val="0000C4"/>
                </a:solidFill>
                <a:latin typeface="+mn-ea"/>
              </a:rPr>
              <a:t> </a:t>
            </a:r>
            <a:endParaRPr lang="en-US" altLang="ko-KR" sz="1323" b="1" dirty="0">
              <a:solidFill>
                <a:srgbClr val="0000C4"/>
              </a:solidFill>
              <a:latin typeface="+mn-ea"/>
            </a:endParaRPr>
          </a:p>
          <a:p>
            <a:endParaRPr lang="en-US" altLang="ko-KR" sz="1323" b="1" dirty="0">
              <a:solidFill>
                <a:srgbClr val="0000C4"/>
              </a:solidFill>
              <a:latin typeface="+mn-ea"/>
            </a:endParaRPr>
          </a:p>
          <a:p>
            <a:r>
              <a:rPr lang="en-US" altLang="ko-KR" sz="1323" b="1" dirty="0">
                <a:solidFill>
                  <a:srgbClr val="0000C4"/>
                </a:solidFill>
                <a:latin typeface="+mn-ea"/>
              </a:rPr>
              <a:t>This is NMN with you</a:t>
            </a:r>
          </a:p>
          <a:p>
            <a:r>
              <a:rPr lang="en-US" altLang="ko-KR" sz="1323" b="1" dirty="0">
                <a:solidFill>
                  <a:srgbClr val="0000C4"/>
                </a:solidFill>
                <a:latin typeface="+mn-ea"/>
              </a:rPr>
              <a:t>(loud and clear</a:t>
            </a:r>
            <a:r>
              <a:rPr lang="en-US" altLang="ko-KR" sz="1323" b="1" dirty="0" smtClean="0">
                <a:solidFill>
                  <a:srgbClr val="0000C4"/>
                </a:solidFill>
                <a:latin typeface="+mn-ea"/>
              </a:rPr>
              <a:t>)</a:t>
            </a:r>
          </a:p>
          <a:p>
            <a:endParaRPr lang="en-US" altLang="ko-KR" sz="1323" b="1" dirty="0">
              <a:solidFill>
                <a:srgbClr val="0000C4"/>
              </a:solidFill>
              <a:latin typeface="+mn-ea"/>
            </a:endParaRPr>
          </a:p>
          <a:p>
            <a:r>
              <a:rPr lang="en-US" altLang="ko-KR" sz="1400" dirty="0" smtClean="0">
                <a:solidFill>
                  <a:srgbClr val="0000C4"/>
                </a:solidFill>
                <a:latin typeface="+mn-ea"/>
                <a:ea typeface="+mn-ea"/>
              </a:rPr>
              <a:t>Roger=understood Wilco=will comply</a:t>
            </a:r>
            <a:br>
              <a:rPr lang="en-US" altLang="ko-KR" sz="1400" dirty="0" smtClean="0">
                <a:solidFill>
                  <a:srgbClr val="0000C4"/>
                </a:solidFill>
                <a:latin typeface="+mn-ea"/>
                <a:ea typeface="+mn-ea"/>
              </a:rPr>
            </a:br>
            <a:r>
              <a:rPr lang="en-US" altLang="ko-KR" sz="1400" dirty="0" smtClean="0">
                <a:solidFill>
                  <a:srgbClr val="0000C4"/>
                </a:solidFill>
                <a:latin typeface="+mn-ea"/>
                <a:ea typeface="+mn-ea"/>
              </a:rPr>
              <a:t>over=</a:t>
            </a:r>
            <a:r>
              <a:rPr lang="ko-KR" altLang="en-US" sz="1400" dirty="0" smtClean="0">
                <a:solidFill>
                  <a:srgbClr val="0000C4"/>
                </a:solidFill>
                <a:latin typeface="+mn-ea"/>
                <a:ea typeface="+mn-ea"/>
              </a:rPr>
              <a:t>말을 마치다</a:t>
            </a:r>
            <a:endParaRPr lang="en-US" altLang="ko-KR" sz="1400" dirty="0" smtClean="0">
              <a:solidFill>
                <a:srgbClr val="0000C4"/>
              </a:solidFill>
              <a:latin typeface="+mn-ea"/>
              <a:ea typeface="+mn-ea"/>
            </a:endParaRPr>
          </a:p>
          <a:p>
            <a:r>
              <a:rPr lang="en-US" altLang="ko-KR" sz="1400" dirty="0" smtClean="0">
                <a:solidFill>
                  <a:srgbClr val="0000C4"/>
                </a:solidFill>
                <a:latin typeface="+mn-ea"/>
                <a:ea typeface="+mn-ea"/>
              </a:rPr>
              <a:t>Out=</a:t>
            </a:r>
            <a:r>
              <a:rPr lang="ko-KR" altLang="en-US" sz="1400" dirty="0" smtClean="0">
                <a:solidFill>
                  <a:srgbClr val="0000C4"/>
                </a:solidFill>
                <a:latin typeface="+mn-ea"/>
                <a:ea typeface="+mn-ea"/>
              </a:rPr>
              <a:t>대화를 종료한다</a:t>
            </a:r>
            <a:endParaRPr lang="en-US" altLang="ko-KR" sz="1400" dirty="0" smtClean="0">
              <a:solidFill>
                <a:srgbClr val="0000C4"/>
              </a:solidFill>
              <a:latin typeface="+mn-ea"/>
              <a:ea typeface="+mn-ea"/>
            </a:endParaRPr>
          </a:p>
          <a:p>
            <a:endParaRPr lang="en-US" altLang="ko-KR" sz="1400" dirty="0">
              <a:solidFill>
                <a:srgbClr val="0000C4"/>
              </a:solidFill>
              <a:latin typeface="+mn-ea"/>
              <a:ea typeface="+mn-ea"/>
            </a:endParaRPr>
          </a:p>
          <a:p>
            <a:r>
              <a:rPr lang="en-US" altLang="ko-KR" sz="1400" dirty="0" err="1" smtClean="0">
                <a:solidFill>
                  <a:srgbClr val="0000C4"/>
                </a:solidFill>
                <a:latin typeface="+mn-ea"/>
                <a:ea typeface="+mn-ea"/>
              </a:rPr>
              <a:t>Wilco+means</a:t>
            </a:r>
            <a:r>
              <a:rPr lang="en-US" altLang="ko-KR" sz="1400" dirty="0" smtClean="0">
                <a:solidFill>
                  <a:srgbClr val="0000C4"/>
                </a:solidFill>
                <a:latin typeface="+mn-ea"/>
                <a:ea typeface="+mn-ea"/>
              </a:rPr>
              <a:t> I have received and </a:t>
            </a:r>
          </a:p>
          <a:p>
            <a:r>
              <a:rPr lang="en-US" altLang="ko-KR" sz="1400" dirty="0" smtClean="0">
                <a:solidFill>
                  <a:srgbClr val="0000C4"/>
                </a:solidFill>
                <a:latin typeface="+mn-ea"/>
                <a:ea typeface="+mn-ea"/>
              </a:rPr>
              <a:t>Understood your message and will</a:t>
            </a:r>
          </a:p>
          <a:p>
            <a:r>
              <a:rPr lang="en-US" altLang="ko-KR" sz="1400" dirty="0" smtClean="0">
                <a:solidFill>
                  <a:srgbClr val="0000C4"/>
                </a:solidFill>
                <a:latin typeface="+mn-ea"/>
                <a:ea typeface="+mn-ea"/>
              </a:rPr>
              <a:t>Comply</a:t>
            </a:r>
          </a:p>
          <a:p>
            <a:endParaRPr lang="en-US" altLang="ko-KR" sz="1400" dirty="0">
              <a:solidFill>
                <a:srgbClr val="0000C4"/>
              </a:solidFill>
              <a:latin typeface="+mn-ea"/>
              <a:ea typeface="+mn-ea"/>
            </a:endParaRPr>
          </a:p>
          <a:p>
            <a:r>
              <a:rPr lang="en-US" altLang="ko-KR" sz="1400" dirty="0" smtClean="0">
                <a:solidFill>
                  <a:srgbClr val="0000C4"/>
                </a:solidFill>
                <a:latin typeface="+mn-ea"/>
                <a:ea typeface="+mn-ea"/>
              </a:rPr>
              <a:t>Hz, kHz, MHz </a:t>
            </a:r>
            <a:r>
              <a:rPr lang="ko-KR" altLang="en-US" sz="1400" dirty="0" smtClean="0">
                <a:solidFill>
                  <a:srgbClr val="0000C4"/>
                </a:solidFill>
                <a:latin typeface="+mn-ea"/>
                <a:ea typeface="+mn-ea"/>
              </a:rPr>
              <a:t>등으로 표시함</a:t>
            </a:r>
            <a:endParaRPr lang="en-US" altLang="ko-KR" sz="1400" dirty="0" smtClean="0">
              <a:solidFill>
                <a:srgbClr val="0000C4"/>
              </a:solidFill>
              <a:latin typeface="+mn-ea"/>
              <a:ea typeface="+mn-ea"/>
            </a:endParaRPr>
          </a:p>
          <a:p>
            <a:endParaRPr lang="en-US" altLang="ko-KR" sz="1400" dirty="0">
              <a:solidFill>
                <a:srgbClr val="0000C4"/>
              </a:solidFill>
              <a:latin typeface="+mn-ea"/>
              <a:ea typeface="+mn-ea"/>
            </a:endParaRPr>
          </a:p>
          <a:p>
            <a:r>
              <a:rPr lang="en-US" altLang="ko-KR" sz="1400" dirty="0" smtClean="0">
                <a:solidFill>
                  <a:srgbClr val="0000C4"/>
                </a:solidFill>
                <a:latin typeface="+mn-ea"/>
                <a:ea typeface="+mn-ea"/>
              </a:rPr>
              <a:t>Have nothing further (to say)</a:t>
            </a:r>
          </a:p>
          <a:p>
            <a:r>
              <a:rPr lang="ko-KR" altLang="en-US" sz="1400" dirty="0" smtClean="0">
                <a:solidFill>
                  <a:srgbClr val="0000C4"/>
                </a:solidFill>
                <a:latin typeface="+mn-ea"/>
                <a:ea typeface="+mn-ea"/>
              </a:rPr>
              <a:t>나 또한 없다</a:t>
            </a:r>
            <a:endParaRPr lang="en-US" altLang="ko-KR" sz="1400" dirty="0" smtClean="0">
              <a:solidFill>
                <a:srgbClr val="0000C4"/>
              </a:solidFill>
              <a:latin typeface="+mn-ea"/>
              <a:ea typeface="+mn-ea"/>
            </a:endParaRPr>
          </a:p>
          <a:p>
            <a:r>
              <a:rPr lang="en-US" altLang="ko-KR" sz="1400" dirty="0" smtClean="0">
                <a:solidFill>
                  <a:srgbClr val="0000C4"/>
                </a:solidFill>
                <a:latin typeface="+mn-ea"/>
                <a:ea typeface="+mn-ea"/>
              </a:rPr>
              <a:t>No further traffic </a:t>
            </a:r>
            <a:r>
              <a:rPr lang="ko-KR" altLang="en-US" sz="1400" dirty="0" smtClean="0">
                <a:solidFill>
                  <a:srgbClr val="0000C4"/>
                </a:solidFill>
                <a:latin typeface="+mn-ea"/>
                <a:ea typeface="+mn-ea"/>
              </a:rPr>
              <a:t>추가 </a:t>
            </a:r>
            <a:r>
              <a:rPr lang="en-US" altLang="ko-KR" sz="1400" dirty="0" err="1" smtClean="0">
                <a:solidFill>
                  <a:srgbClr val="0000C4"/>
                </a:solidFill>
                <a:latin typeface="+mn-ea"/>
                <a:ea typeface="+mn-ea"/>
              </a:rPr>
              <a:t>traffice</a:t>
            </a:r>
            <a:r>
              <a:rPr lang="ko-KR" altLang="en-US" sz="1400" dirty="0" smtClean="0">
                <a:solidFill>
                  <a:srgbClr val="0000C4"/>
                </a:solidFill>
                <a:latin typeface="+mn-ea"/>
                <a:ea typeface="+mn-ea"/>
              </a:rPr>
              <a:t>이 없다</a:t>
            </a:r>
            <a:r>
              <a:rPr lang="en-US" altLang="ko-KR" sz="1400" dirty="0" smtClean="0">
                <a:solidFill>
                  <a:srgbClr val="0000C4"/>
                </a:solidFill>
                <a:latin typeface="+mn-ea"/>
                <a:ea typeface="+mn-ea"/>
              </a:rPr>
              <a:t>.</a:t>
            </a:r>
            <a:endParaRPr lang="ko-KR" altLang="en-US" sz="1400" dirty="0">
              <a:solidFill>
                <a:srgbClr val="0000C4"/>
              </a:solidFill>
              <a:latin typeface="+mn-ea"/>
              <a:ea typeface="+mn-ea"/>
            </a:endParaRPr>
          </a:p>
        </p:txBody>
      </p:sp>
      <p:sp>
        <p:nvSpPr>
          <p:cNvPr id="2" name="직사각형 1"/>
          <p:cNvSpPr/>
          <p:nvPr/>
        </p:nvSpPr>
        <p:spPr>
          <a:xfrm>
            <a:off x="-2286148" y="2672295"/>
            <a:ext cx="2151120" cy="2246769"/>
          </a:xfrm>
          <a:prstGeom prst="rect">
            <a:avLst/>
          </a:prstGeom>
          <a:solidFill>
            <a:schemeClr val="lt1">
              <a:hueOff val="0"/>
              <a:satOff val="0"/>
              <a:lumOff val="0"/>
            </a:schemeClr>
          </a:solidFill>
        </p:spPr>
        <p:txBody>
          <a:bodyPr wrap="square">
            <a:spAutoFit/>
          </a:bodyPr>
          <a:lstStyle/>
          <a:p>
            <a:r>
              <a:rPr lang="en-US" altLang="ko-KR" sz="1100" dirty="0" smtClean="0">
                <a:solidFill>
                  <a:srgbClr val="444444"/>
                </a:solidFill>
                <a:latin typeface="+mn-ea"/>
                <a:ea typeface="+mn-ea"/>
              </a:rPr>
              <a:t>HOW </a:t>
            </a:r>
            <a:r>
              <a:rPr lang="en-US" altLang="ko-KR" sz="1100" dirty="0">
                <a:solidFill>
                  <a:srgbClr val="444444"/>
                </a:solidFill>
                <a:latin typeface="+mn-ea"/>
                <a:ea typeface="+mn-ea"/>
              </a:rPr>
              <a:t>DO YOU COPY?” </a:t>
            </a:r>
            <a:r>
              <a:rPr lang="en-US" altLang="ko-KR" sz="1100" dirty="0" smtClean="0">
                <a:solidFill>
                  <a:srgbClr val="444444"/>
                </a:solidFill>
                <a:latin typeface="+mn-ea"/>
                <a:ea typeface="+mn-ea"/>
              </a:rPr>
              <a:t> </a:t>
            </a:r>
          </a:p>
          <a:p>
            <a:r>
              <a:rPr lang="en-US" altLang="ko-KR" sz="1100" dirty="0" smtClean="0">
                <a:solidFill>
                  <a:srgbClr val="444444"/>
                </a:solidFill>
                <a:latin typeface="+mn-ea"/>
                <a:ea typeface="+mn-ea"/>
              </a:rPr>
              <a:t>“</a:t>
            </a:r>
            <a:r>
              <a:rPr lang="en-US" altLang="ko-KR" sz="1100" dirty="0">
                <a:solidFill>
                  <a:srgbClr val="444444"/>
                </a:solidFill>
                <a:latin typeface="+mn-ea"/>
                <a:ea typeface="+mn-ea"/>
              </a:rPr>
              <a:t>HOW COPY?” </a:t>
            </a:r>
            <a:endParaRPr lang="en-US" altLang="ko-KR" sz="1100" dirty="0" smtClean="0">
              <a:solidFill>
                <a:srgbClr val="444444"/>
              </a:solidFill>
              <a:latin typeface="+mn-ea"/>
              <a:ea typeface="+mn-ea"/>
            </a:endParaRPr>
          </a:p>
          <a:p>
            <a:r>
              <a:rPr lang="en-US" altLang="ko-KR" sz="1100" dirty="0" smtClean="0">
                <a:solidFill>
                  <a:srgbClr val="444444"/>
                </a:solidFill>
                <a:latin typeface="+mn-ea"/>
                <a:ea typeface="+mn-ea"/>
              </a:rPr>
              <a:t>“</a:t>
            </a:r>
            <a:r>
              <a:rPr lang="en-US" altLang="ko-KR" sz="1100" dirty="0">
                <a:solidFill>
                  <a:srgbClr val="444444"/>
                </a:solidFill>
                <a:latin typeface="+mn-ea"/>
                <a:ea typeface="+mn-ea"/>
              </a:rPr>
              <a:t>HOW DO YOU READ?”</a:t>
            </a:r>
          </a:p>
          <a:p>
            <a:r>
              <a:rPr lang="en-US" altLang="ko-KR" sz="1100" dirty="0" smtClean="0">
                <a:solidFill>
                  <a:srgbClr val="444444"/>
                </a:solidFill>
                <a:latin typeface="+mn-ea"/>
                <a:ea typeface="+mn-ea"/>
              </a:rPr>
              <a:t>COPY </a:t>
            </a:r>
            <a:r>
              <a:rPr lang="en-US" altLang="ko-KR" sz="1100" dirty="0">
                <a:solidFill>
                  <a:srgbClr val="444444"/>
                </a:solidFill>
                <a:latin typeface="+mn-ea"/>
                <a:ea typeface="+mn-ea"/>
              </a:rPr>
              <a:t>LOUD AND CLEAR</a:t>
            </a:r>
            <a:r>
              <a:rPr lang="en-US" altLang="ko-KR" sz="1100" dirty="0" smtClean="0">
                <a:solidFill>
                  <a:srgbClr val="444444"/>
                </a:solidFill>
                <a:latin typeface="+mn-ea"/>
                <a:ea typeface="+mn-ea"/>
              </a:rPr>
              <a:t>”</a:t>
            </a:r>
          </a:p>
          <a:p>
            <a:endParaRPr lang="en-US" altLang="ko-KR" sz="1200" b="0" i="0" dirty="0">
              <a:solidFill>
                <a:srgbClr val="444444"/>
              </a:solidFill>
              <a:effectLst/>
              <a:latin typeface="+mn-ea"/>
              <a:ea typeface="+mn-ea"/>
            </a:endParaRPr>
          </a:p>
          <a:p>
            <a:r>
              <a:rPr lang="en-US" altLang="ko-KR" sz="1200" dirty="0" smtClean="0">
                <a:solidFill>
                  <a:srgbClr val="444444"/>
                </a:solidFill>
                <a:latin typeface="+mn-ea"/>
                <a:ea typeface="+mn-ea"/>
              </a:rPr>
              <a:t>I have nothing further</a:t>
            </a:r>
          </a:p>
          <a:p>
            <a:r>
              <a:rPr lang="en-US" altLang="ko-KR" sz="1200" dirty="0" smtClean="0">
                <a:solidFill>
                  <a:srgbClr val="444444"/>
                </a:solidFill>
                <a:latin typeface="+mn-ea"/>
                <a:ea typeface="+mn-ea"/>
              </a:rPr>
              <a:t>(to say)</a:t>
            </a:r>
            <a:r>
              <a:rPr lang="ko-KR" altLang="en-US" sz="1200" dirty="0" smtClean="0">
                <a:solidFill>
                  <a:srgbClr val="444444"/>
                </a:solidFill>
                <a:latin typeface="+mn-ea"/>
                <a:ea typeface="+mn-ea"/>
              </a:rPr>
              <a:t> </a:t>
            </a:r>
            <a:endParaRPr lang="en-US" altLang="ko-KR" sz="1200" dirty="0" smtClean="0">
              <a:solidFill>
                <a:srgbClr val="444444"/>
              </a:solidFill>
              <a:latin typeface="+mn-ea"/>
              <a:ea typeface="+mn-ea"/>
            </a:endParaRPr>
          </a:p>
          <a:p>
            <a:endParaRPr lang="en-US" altLang="ko-KR" sz="1200" b="0" i="0" dirty="0">
              <a:solidFill>
                <a:srgbClr val="444444"/>
              </a:solidFill>
              <a:effectLst/>
              <a:latin typeface="+mn-ea"/>
              <a:ea typeface="+mn-ea"/>
            </a:endParaRPr>
          </a:p>
          <a:p>
            <a:r>
              <a:rPr lang="en-US" altLang="ko-KR" sz="1200" dirty="0" smtClean="0">
                <a:solidFill>
                  <a:srgbClr val="444444"/>
                </a:solidFill>
                <a:latin typeface="+mn-ea"/>
                <a:ea typeface="+mn-ea"/>
              </a:rPr>
              <a:t>I (can) hear you loud and clear </a:t>
            </a:r>
          </a:p>
          <a:p>
            <a:endParaRPr lang="en-US" altLang="ko-KR" sz="1200" b="0" i="0" dirty="0">
              <a:solidFill>
                <a:srgbClr val="444444"/>
              </a:solidFill>
              <a:effectLst/>
              <a:latin typeface="+mn-ea"/>
              <a:ea typeface="+mn-ea"/>
            </a:endParaRPr>
          </a:p>
          <a:p>
            <a:r>
              <a:rPr lang="en-US" altLang="ko-KR" sz="1200" dirty="0" smtClean="0">
                <a:solidFill>
                  <a:srgbClr val="444444"/>
                </a:solidFill>
                <a:latin typeface="+mn-ea"/>
                <a:ea typeface="+mn-ea"/>
              </a:rPr>
              <a:t>I</a:t>
            </a:r>
            <a:r>
              <a:rPr lang="ko-KR" altLang="en-US" sz="1200" dirty="0" smtClean="0">
                <a:solidFill>
                  <a:srgbClr val="444444"/>
                </a:solidFill>
                <a:latin typeface="+mn-ea"/>
                <a:ea typeface="+mn-ea"/>
              </a:rPr>
              <a:t> </a:t>
            </a:r>
            <a:r>
              <a:rPr lang="en-US" altLang="ko-KR" sz="1200" dirty="0" smtClean="0">
                <a:solidFill>
                  <a:srgbClr val="444444"/>
                </a:solidFill>
                <a:latin typeface="+mn-ea"/>
                <a:ea typeface="+mn-ea"/>
              </a:rPr>
              <a:t>just</a:t>
            </a:r>
            <a:r>
              <a:rPr lang="ko-KR" altLang="en-US" sz="1200" dirty="0" smtClean="0">
                <a:solidFill>
                  <a:srgbClr val="444444"/>
                </a:solidFill>
                <a:latin typeface="+mn-ea"/>
                <a:ea typeface="+mn-ea"/>
              </a:rPr>
              <a:t> </a:t>
            </a:r>
            <a:r>
              <a:rPr lang="en-US" altLang="ko-KR" sz="1200" dirty="0" smtClean="0">
                <a:solidFill>
                  <a:srgbClr val="444444"/>
                </a:solidFill>
                <a:latin typeface="+mn-ea"/>
                <a:ea typeface="+mn-ea"/>
              </a:rPr>
              <a:t>called to test DSC</a:t>
            </a:r>
            <a:endParaRPr lang="en-US" altLang="ko-KR" sz="1200" b="0" i="0" dirty="0">
              <a:solidFill>
                <a:srgbClr val="444444"/>
              </a:solidFill>
              <a:effectLst/>
              <a:latin typeface="+mn-ea"/>
              <a:ea typeface="+mn-ea"/>
            </a:endParaRPr>
          </a:p>
        </p:txBody>
      </p:sp>
      <p:sp>
        <p:nvSpPr>
          <p:cNvPr id="4" name="TextBox 3"/>
          <p:cNvSpPr txBox="1"/>
          <p:nvPr/>
        </p:nvSpPr>
        <p:spPr>
          <a:xfrm>
            <a:off x="8083004" y="2611551"/>
            <a:ext cx="2256885" cy="4185761"/>
          </a:xfrm>
          <a:prstGeom prst="rect">
            <a:avLst/>
          </a:prstGeom>
          <a:noFill/>
          <a:ln>
            <a:solidFill>
              <a:schemeClr val="accent1"/>
            </a:solidFill>
          </a:ln>
        </p:spPr>
        <p:txBody>
          <a:bodyPr wrap="square" rtlCol="0">
            <a:spAutoFit/>
          </a:bodyPr>
          <a:lstStyle/>
          <a:p>
            <a:r>
              <a:rPr lang="en-US" altLang="ko-KR" sz="1400" dirty="0" smtClean="0">
                <a:latin typeface="+mn-ea"/>
                <a:ea typeface="+mn-ea"/>
              </a:rPr>
              <a:t>Roger: </a:t>
            </a:r>
            <a:r>
              <a:rPr lang="ko-KR" altLang="en-US" sz="1400" dirty="0" smtClean="0">
                <a:latin typeface="+mn-ea"/>
                <a:ea typeface="+mn-ea"/>
              </a:rPr>
              <a:t>이해했다</a:t>
            </a:r>
            <a:endParaRPr lang="en-US" altLang="ko-KR" sz="1400" dirty="0" smtClean="0">
              <a:latin typeface="+mn-ea"/>
              <a:ea typeface="+mn-ea"/>
            </a:endParaRPr>
          </a:p>
          <a:p>
            <a:endParaRPr lang="en-US" altLang="ko-KR" sz="1400" dirty="0" smtClean="0">
              <a:latin typeface="+mn-ea"/>
              <a:ea typeface="+mn-ea"/>
            </a:endParaRPr>
          </a:p>
          <a:p>
            <a:r>
              <a:rPr lang="en-US" altLang="ko-KR" sz="1400" dirty="0" smtClean="0">
                <a:latin typeface="+mn-ea"/>
                <a:ea typeface="+mn-ea"/>
              </a:rPr>
              <a:t>Do you copy?</a:t>
            </a:r>
            <a:r>
              <a:rPr lang="ko-KR" altLang="en-US" sz="1400" dirty="0" smtClean="0">
                <a:latin typeface="+mn-ea"/>
                <a:ea typeface="+mn-ea"/>
              </a:rPr>
              <a:t>이해 되나</a:t>
            </a:r>
            <a:r>
              <a:rPr lang="en-US" altLang="ko-KR" sz="1400" dirty="0" smtClean="0">
                <a:latin typeface="+mn-ea"/>
                <a:ea typeface="+mn-ea"/>
              </a:rPr>
              <a:t>?</a:t>
            </a:r>
          </a:p>
          <a:p>
            <a:r>
              <a:rPr lang="en-US" altLang="ko-KR" sz="1400" dirty="0" smtClean="0">
                <a:latin typeface="+mn-ea"/>
                <a:ea typeface="+mn-ea"/>
              </a:rPr>
              <a:t>Copy that: (</a:t>
            </a:r>
            <a:r>
              <a:rPr lang="ko-KR" altLang="en-US" sz="1400" dirty="0" smtClean="0">
                <a:latin typeface="+mn-ea"/>
                <a:ea typeface="+mn-ea"/>
              </a:rPr>
              <a:t>이해된다</a:t>
            </a:r>
            <a:r>
              <a:rPr lang="en-US" altLang="ko-KR" sz="1400" dirty="0" smtClean="0">
                <a:latin typeface="+mn-ea"/>
                <a:ea typeface="+mn-ea"/>
              </a:rPr>
              <a:t>)</a:t>
            </a:r>
          </a:p>
          <a:p>
            <a:endParaRPr lang="en-US" altLang="ko-KR" sz="1400" dirty="0" smtClean="0">
              <a:latin typeface="+mn-ea"/>
              <a:ea typeface="+mn-ea"/>
            </a:endParaRPr>
          </a:p>
          <a:p>
            <a:r>
              <a:rPr lang="ko-KR" altLang="en-US" sz="1400" dirty="0" smtClean="0">
                <a:latin typeface="+mn-ea"/>
                <a:ea typeface="+mn-ea"/>
              </a:rPr>
              <a:t>상대의</a:t>
            </a:r>
            <a:r>
              <a:rPr lang="en-US" altLang="ko-KR" sz="1400" dirty="0" smtClean="0">
                <a:latin typeface="+mn-ea"/>
                <a:ea typeface="+mn-ea"/>
              </a:rPr>
              <a:t> </a:t>
            </a:r>
            <a:r>
              <a:rPr lang="ko-KR" altLang="en-US" sz="1400" dirty="0" smtClean="0">
                <a:latin typeface="+mn-ea"/>
                <a:ea typeface="+mn-ea"/>
              </a:rPr>
              <a:t>지시가 있는 경우</a:t>
            </a:r>
            <a:endParaRPr lang="en-US" altLang="ko-KR" sz="1400" dirty="0" smtClean="0">
              <a:latin typeface="+mn-ea"/>
              <a:ea typeface="+mn-ea"/>
            </a:endParaRPr>
          </a:p>
          <a:p>
            <a:r>
              <a:rPr lang="en-US" altLang="ko-KR" sz="1400" dirty="0" smtClean="0">
                <a:latin typeface="+mn-ea"/>
                <a:ea typeface="+mn-ea"/>
              </a:rPr>
              <a:t>Copy that ~ (</a:t>
            </a:r>
            <a:r>
              <a:rPr lang="ko-KR" altLang="en-US" sz="1400" dirty="0" smtClean="0">
                <a:latin typeface="+mn-ea"/>
                <a:ea typeface="+mn-ea"/>
              </a:rPr>
              <a:t>복창한다</a:t>
            </a:r>
            <a:r>
              <a:rPr lang="en-US" altLang="ko-KR" sz="1400" dirty="0" smtClean="0">
                <a:latin typeface="+mn-ea"/>
                <a:ea typeface="+mn-ea"/>
              </a:rPr>
              <a:t>)</a:t>
            </a:r>
            <a:r>
              <a:rPr lang="ko-KR" altLang="en-US" sz="1400" dirty="0" smtClean="0">
                <a:latin typeface="+mn-ea"/>
                <a:ea typeface="+mn-ea"/>
              </a:rPr>
              <a:t> </a:t>
            </a:r>
            <a:r>
              <a:rPr lang="en-US" altLang="ko-KR" sz="1400" dirty="0" smtClean="0">
                <a:latin typeface="+mn-ea"/>
                <a:ea typeface="+mn-ea"/>
              </a:rPr>
              <a:t>~</a:t>
            </a:r>
          </a:p>
          <a:p>
            <a:r>
              <a:rPr lang="ko-KR" altLang="en-US" sz="1400" dirty="0" smtClean="0">
                <a:latin typeface="+mn-ea"/>
                <a:ea typeface="+mn-ea"/>
              </a:rPr>
              <a:t>상대의 지시를 따르겠다</a:t>
            </a:r>
            <a:endParaRPr lang="en-US" altLang="ko-KR" sz="1400" dirty="0" smtClean="0">
              <a:latin typeface="+mn-ea"/>
              <a:ea typeface="+mn-ea"/>
            </a:endParaRPr>
          </a:p>
          <a:p>
            <a:endParaRPr lang="en-US" altLang="ko-KR" sz="1400" dirty="0" smtClean="0">
              <a:latin typeface="+mn-ea"/>
              <a:ea typeface="+mn-ea"/>
            </a:endParaRPr>
          </a:p>
          <a:p>
            <a:r>
              <a:rPr lang="en-US" altLang="ko-KR" sz="1400" dirty="0" smtClean="0">
                <a:latin typeface="+mn-ea"/>
                <a:ea typeface="+mn-ea"/>
              </a:rPr>
              <a:t>Wilco: Will comply </a:t>
            </a:r>
          </a:p>
          <a:p>
            <a:r>
              <a:rPr lang="ko-KR" altLang="en-US" sz="1400" dirty="0" smtClean="0">
                <a:latin typeface="+mn-ea"/>
                <a:ea typeface="+mn-ea"/>
              </a:rPr>
              <a:t>너의</a:t>
            </a:r>
            <a:r>
              <a:rPr lang="en-US" altLang="ko-KR" sz="1400" dirty="0" smtClean="0">
                <a:latin typeface="+mn-ea"/>
                <a:ea typeface="+mn-ea"/>
              </a:rPr>
              <a:t> </a:t>
            </a:r>
            <a:r>
              <a:rPr lang="ko-KR" altLang="en-US" sz="1400" dirty="0" smtClean="0">
                <a:latin typeface="+mn-ea"/>
                <a:ea typeface="+mn-ea"/>
              </a:rPr>
              <a:t>지시대로 하겠다 </a:t>
            </a:r>
            <a:r>
              <a:rPr lang="en-US" altLang="ko-KR" sz="1400" dirty="0" smtClean="0">
                <a:latin typeface="+mn-ea"/>
                <a:ea typeface="+mn-ea"/>
              </a:rPr>
              <a:t>(Roger, Wilco)</a:t>
            </a:r>
          </a:p>
          <a:p>
            <a:endParaRPr lang="en-US" altLang="ko-KR" sz="1400" dirty="0" smtClean="0">
              <a:latin typeface="+mn-ea"/>
              <a:ea typeface="+mn-ea"/>
            </a:endParaRPr>
          </a:p>
          <a:p>
            <a:r>
              <a:rPr lang="en-US" altLang="ko-KR" sz="1400" dirty="0" smtClean="0">
                <a:latin typeface="+mn-ea"/>
                <a:ea typeface="+mn-ea"/>
              </a:rPr>
              <a:t>Over: Over to you</a:t>
            </a:r>
          </a:p>
          <a:p>
            <a:r>
              <a:rPr lang="ko-KR" altLang="en-US" sz="1400" dirty="0" smtClean="0">
                <a:latin typeface="+mn-ea"/>
                <a:ea typeface="+mn-ea"/>
              </a:rPr>
              <a:t>이제</a:t>
            </a:r>
            <a:r>
              <a:rPr lang="en-US" altLang="ko-KR" sz="1400" dirty="0" smtClean="0">
                <a:latin typeface="+mn-ea"/>
                <a:ea typeface="+mn-ea"/>
              </a:rPr>
              <a:t> </a:t>
            </a:r>
            <a:r>
              <a:rPr lang="ko-KR" altLang="en-US" sz="1400" dirty="0" smtClean="0">
                <a:latin typeface="+mn-ea"/>
                <a:ea typeface="+mn-ea"/>
              </a:rPr>
              <a:t>내 말은 끝났으니</a:t>
            </a:r>
            <a:endParaRPr lang="en-US" altLang="ko-KR" sz="1400" dirty="0" smtClean="0">
              <a:latin typeface="+mn-ea"/>
              <a:ea typeface="+mn-ea"/>
            </a:endParaRPr>
          </a:p>
          <a:p>
            <a:r>
              <a:rPr lang="ko-KR" altLang="en-US" sz="1400" dirty="0" smtClean="0">
                <a:latin typeface="+mn-ea"/>
                <a:ea typeface="+mn-ea"/>
              </a:rPr>
              <a:t>너의 차례다</a:t>
            </a:r>
            <a:endParaRPr lang="en-US" altLang="ko-KR" sz="1400" dirty="0" smtClean="0">
              <a:latin typeface="+mn-ea"/>
              <a:ea typeface="+mn-ea"/>
            </a:endParaRPr>
          </a:p>
          <a:p>
            <a:endParaRPr lang="en-US" altLang="ko-KR" sz="1400" dirty="0" smtClean="0">
              <a:latin typeface="+mn-ea"/>
              <a:ea typeface="+mn-ea"/>
            </a:endParaRPr>
          </a:p>
          <a:p>
            <a:r>
              <a:rPr lang="en-US" altLang="ko-KR" sz="1400" dirty="0" smtClean="0">
                <a:latin typeface="+mn-ea"/>
                <a:ea typeface="+mn-ea"/>
              </a:rPr>
              <a:t>Out: </a:t>
            </a:r>
            <a:r>
              <a:rPr lang="ko-KR" altLang="en-US" sz="1400" dirty="0" smtClean="0">
                <a:latin typeface="+mn-ea"/>
                <a:ea typeface="+mn-ea"/>
              </a:rPr>
              <a:t>이상 끝</a:t>
            </a:r>
            <a:endParaRPr lang="en-US" altLang="ko-KR" sz="1400" dirty="0" smtClean="0">
              <a:latin typeface="+mn-ea"/>
              <a:ea typeface="+mn-ea"/>
            </a:endParaRPr>
          </a:p>
          <a:p>
            <a:r>
              <a:rPr lang="en-US" altLang="ko-KR" sz="1400" dirty="0" smtClean="0">
                <a:latin typeface="+mn-ea"/>
                <a:ea typeface="+mn-ea"/>
              </a:rPr>
              <a:t>Over and Out : </a:t>
            </a:r>
            <a:r>
              <a:rPr lang="ko-KR" altLang="en-US" sz="1400" dirty="0" smtClean="0">
                <a:latin typeface="+mn-ea"/>
                <a:ea typeface="+mn-ea"/>
              </a:rPr>
              <a:t>통신 종료</a:t>
            </a:r>
            <a:r>
              <a:rPr lang="en-US" altLang="ko-KR" sz="1400" dirty="0" smtClean="0">
                <a:latin typeface="+mn-ea"/>
                <a:ea typeface="+mn-ea"/>
              </a:rPr>
              <a:t>  </a:t>
            </a:r>
            <a:endParaRPr lang="en-US" altLang="ko-KR" sz="1400" dirty="0">
              <a:latin typeface="+mn-ea"/>
              <a:ea typeface="+mn-ea"/>
            </a:endParaRPr>
          </a:p>
        </p:txBody>
      </p:sp>
      <p:sp>
        <p:nvSpPr>
          <p:cNvPr id="10" name="직사각형 9"/>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6</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smtClean="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1934030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nvPr>
        </p:nvGraphicFramePr>
        <p:xfrm>
          <a:off x="799395" y="743881"/>
          <a:ext cx="9262045" cy="3517833"/>
        </p:xfrm>
        <a:graphic>
          <a:graphicData uri="http://schemas.openxmlformats.org/drawingml/2006/table">
            <a:tbl>
              <a:tblPr firstRow="1" bandRow="1">
                <a:tableStyleId>{5C22544A-7EE6-4342-B048-85BDC9FD1C3A}</a:tableStyleId>
              </a:tblPr>
              <a:tblGrid>
                <a:gridCol w="686077">
                  <a:extLst>
                    <a:ext uri="{9D8B030D-6E8A-4147-A177-3AD203B41FA5}">
                      <a16:colId xmlns:a16="http://schemas.microsoft.com/office/drawing/2014/main" val="20000"/>
                    </a:ext>
                  </a:extLst>
                </a:gridCol>
                <a:gridCol w="8575968">
                  <a:extLst>
                    <a:ext uri="{9D8B030D-6E8A-4147-A177-3AD203B41FA5}">
                      <a16:colId xmlns:a16="http://schemas.microsoft.com/office/drawing/2014/main" val="20001"/>
                    </a:ext>
                  </a:extLst>
                </a:gridCol>
              </a:tblGrid>
              <a:tr h="416809">
                <a:tc gridSpan="2">
                  <a:txBody>
                    <a:bodyPr/>
                    <a:lstStyle/>
                    <a:p>
                      <a:pPr latinLnBrk="1"/>
                      <a:r>
                        <a:rPr lang="en-US" altLang="ko-KR" sz="2000" dirty="0" smtClean="0">
                          <a:solidFill>
                            <a:schemeClr val="tx1"/>
                          </a:solidFill>
                          <a:latin typeface="+mn-ea"/>
                          <a:ea typeface="+mn-ea"/>
                        </a:rPr>
                        <a:t>Tests</a:t>
                      </a:r>
                      <a:endParaRPr lang="ko-KR" altLang="en-US" sz="200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extLst>
                  <a:ext uri="{0D108BD9-81ED-4DB2-BD59-A6C34878D82A}">
                    <a16:rowId xmlns:a16="http://schemas.microsoft.com/office/drawing/2014/main" val="10000"/>
                  </a:ext>
                </a:extLst>
              </a:tr>
              <a:tr h="505013">
                <a:tc gridSpan="2">
                  <a:txBody>
                    <a:bodyPr/>
                    <a:lstStyle/>
                    <a:p>
                      <a:pPr latinLnBrk="1"/>
                      <a:r>
                        <a:rPr lang="en-US" altLang="ko-KR" sz="2000" dirty="0" smtClean="0">
                          <a:latin typeface="+mn-ea"/>
                          <a:ea typeface="+mn-ea"/>
                        </a:rPr>
                        <a:t>MF/HF Radio </a:t>
                      </a:r>
                      <a:r>
                        <a:rPr lang="ko-KR" altLang="en-US" sz="2000" dirty="0" smtClean="0">
                          <a:latin typeface="+mn-ea"/>
                          <a:ea typeface="+mn-ea"/>
                        </a:rPr>
                        <a:t>기기의 </a:t>
                      </a:r>
                      <a:r>
                        <a:rPr lang="en-US" altLang="ko-KR" sz="2000" dirty="0" smtClean="0">
                          <a:latin typeface="+mn-ea"/>
                          <a:ea typeface="+mn-ea"/>
                        </a:rPr>
                        <a:t>DSC Test </a:t>
                      </a:r>
                      <a:r>
                        <a:rPr lang="ko-KR" altLang="en-US" sz="2000" dirty="0" smtClean="0">
                          <a:latin typeface="+mn-ea"/>
                          <a:ea typeface="+mn-ea"/>
                        </a:rPr>
                        <a:t>중 </a:t>
                      </a:r>
                      <a:r>
                        <a:rPr lang="en-US" altLang="ko-KR" sz="2000" dirty="0" smtClean="0">
                          <a:latin typeface="+mn-ea"/>
                          <a:ea typeface="+mn-ea"/>
                        </a:rPr>
                        <a:t>ACK BQ </a:t>
                      </a:r>
                      <a:r>
                        <a:rPr lang="ko-KR" altLang="en-US" sz="2000" dirty="0" smtClean="0">
                          <a:latin typeface="+mn-ea"/>
                          <a:ea typeface="+mn-ea"/>
                        </a:rPr>
                        <a:t>다음에 </a:t>
                      </a:r>
                      <a:r>
                        <a:rPr lang="en-US" altLang="ko-KR" sz="2000" dirty="0" smtClean="0">
                          <a:latin typeface="+mn-ea"/>
                          <a:ea typeface="+mn-ea"/>
                        </a:rPr>
                        <a:t>ECC </a:t>
                      </a:r>
                      <a:r>
                        <a:rPr lang="ko-KR" altLang="en-US" sz="2000" dirty="0" smtClean="0">
                          <a:latin typeface="+mn-ea"/>
                          <a:ea typeface="+mn-ea"/>
                        </a:rPr>
                        <a:t>가 나타나면</a:t>
                      </a:r>
                      <a:r>
                        <a:rPr lang="en-US" altLang="ko-KR" sz="2000" dirty="0" smtClean="0">
                          <a:latin typeface="+mn-ea"/>
                          <a:ea typeface="+mn-ea"/>
                        </a:rPr>
                        <a:t>?</a:t>
                      </a:r>
                      <a:endParaRPr lang="ko-KR" altLang="en-US" sz="2000" dirty="0">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latinLnBrk="1"/>
                      <a:endParaRPr lang="ko-KR" altLang="en-US" sz="2800" dirty="0"/>
                    </a:p>
                  </a:txBody>
                  <a:tcPr anchor="ctr"/>
                </a:tc>
                <a:extLst>
                  <a:ext uri="{0D108BD9-81ED-4DB2-BD59-A6C34878D82A}">
                    <a16:rowId xmlns:a16="http://schemas.microsoft.com/office/drawing/2014/main" val="10001"/>
                  </a:ext>
                </a:extLst>
              </a:tr>
              <a:tr h="972554">
                <a:tc>
                  <a:txBody>
                    <a:bodyPr/>
                    <a:lstStyle/>
                    <a:p>
                      <a:pPr latinLnBrk="1"/>
                      <a:r>
                        <a:rPr lang="ko-KR" altLang="en-US" sz="2000" dirty="0" smtClean="0">
                          <a:solidFill>
                            <a:schemeClr val="tx1"/>
                          </a:solidFill>
                          <a:latin typeface="+mn-ea"/>
                          <a:ea typeface="+mn-ea"/>
                        </a:rPr>
                        <a:t>□</a:t>
                      </a:r>
                      <a:endParaRPr lang="ko-KR" altLang="en-US" sz="20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ko-KR" altLang="en-US" sz="1800" dirty="0" smtClean="0">
                          <a:solidFill>
                            <a:schemeClr val="tx1"/>
                          </a:solidFill>
                          <a:latin typeface="+mn-ea"/>
                          <a:ea typeface="+mn-ea"/>
                        </a:rPr>
                        <a:t>안테나를 확인한다</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5289">
                <a:tc>
                  <a:txBody>
                    <a:bodyPr/>
                    <a:lstStyle/>
                    <a:p>
                      <a:pPr latinLnBrk="1"/>
                      <a:r>
                        <a:rPr lang="ko-KR" altLang="en-US" sz="2000" b="0" dirty="0" smtClean="0">
                          <a:solidFill>
                            <a:schemeClr val="tx1"/>
                          </a:solidFill>
                          <a:latin typeface="+mn-ea"/>
                          <a:ea typeface="+mn-ea"/>
                        </a:rPr>
                        <a:t>□</a:t>
                      </a:r>
                      <a:endParaRPr lang="ko-KR" altLang="en-US" sz="2000" b="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324" rtl="0" eaLnBrk="1" fontAlgn="auto" latinLnBrk="1" hangingPunct="1">
                        <a:lnSpc>
                          <a:spcPct val="100000"/>
                        </a:lnSpc>
                        <a:spcBef>
                          <a:spcPts val="0"/>
                        </a:spcBef>
                        <a:spcAft>
                          <a:spcPts val="0"/>
                        </a:spcAft>
                        <a:buClrTx/>
                        <a:buSzTx/>
                        <a:buFontTx/>
                        <a:buNone/>
                        <a:tabLst/>
                        <a:defRPr/>
                      </a:pPr>
                      <a:r>
                        <a:rPr lang="ko-KR" altLang="en-US" sz="1800" b="0" dirty="0" smtClean="0">
                          <a:solidFill>
                            <a:schemeClr val="tx1"/>
                          </a:solidFill>
                          <a:latin typeface="+mn-ea"/>
                          <a:ea typeface="+mn-ea"/>
                        </a:rPr>
                        <a:t>장비를 </a:t>
                      </a:r>
                      <a:r>
                        <a:rPr lang="en-US" altLang="ko-KR" sz="1800" b="0" dirty="0" smtClean="0">
                          <a:solidFill>
                            <a:schemeClr val="tx1"/>
                          </a:solidFill>
                          <a:latin typeface="+mn-ea"/>
                          <a:ea typeface="+mn-ea"/>
                        </a:rPr>
                        <a:t>rebooting </a:t>
                      </a:r>
                      <a:r>
                        <a:rPr lang="ko-KR" altLang="en-US" sz="1800" b="0" dirty="0" smtClean="0">
                          <a:solidFill>
                            <a:schemeClr val="tx1"/>
                          </a:solidFill>
                          <a:latin typeface="+mn-ea"/>
                          <a:ea typeface="+mn-ea"/>
                        </a:rPr>
                        <a:t>한다</a:t>
                      </a:r>
                      <a:endParaRPr lang="ko-KR" altLang="en-US" sz="1800" b="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08168">
                <a:tc>
                  <a:txBody>
                    <a:bodyPr/>
                    <a:lstStyle/>
                    <a:p>
                      <a:pPr latinLnBrk="1"/>
                      <a:r>
                        <a:rPr lang="ko-KR" altLang="en-US" sz="2000" smtClean="0">
                          <a:solidFill>
                            <a:schemeClr val="tx1"/>
                          </a:solidFill>
                          <a:latin typeface="+mn-ea"/>
                          <a:ea typeface="+mn-ea"/>
                        </a:rPr>
                        <a:t>□</a:t>
                      </a:r>
                      <a:endParaRPr lang="ko-KR" altLang="en-US" sz="20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ko-KR" altLang="en-US" sz="1800" dirty="0" smtClean="0">
                          <a:solidFill>
                            <a:schemeClr val="tx1"/>
                          </a:solidFill>
                          <a:latin typeface="+mn-ea"/>
                          <a:ea typeface="+mn-ea"/>
                        </a:rPr>
                        <a:t>거리 감안 적당한 주파수 및 출력 </a:t>
                      </a:r>
                      <a:endParaRPr lang="en-US" altLang="ko-KR" sz="1800" dirty="0" smtClean="0">
                        <a:solidFill>
                          <a:schemeClr val="tx1"/>
                        </a:solidFill>
                        <a:latin typeface="+mn-ea"/>
                        <a:ea typeface="+mn-ea"/>
                      </a:endParaRPr>
                    </a:p>
                    <a:p>
                      <a:pPr latinLnBrk="1"/>
                      <a:r>
                        <a:rPr lang="en-US" altLang="ko-KR" sz="1800" dirty="0" smtClean="0">
                          <a:solidFill>
                            <a:schemeClr val="tx1"/>
                          </a:solidFill>
                          <a:latin typeface="+mn-ea"/>
                          <a:ea typeface="+mn-ea"/>
                        </a:rPr>
                        <a:t>level </a:t>
                      </a:r>
                      <a:r>
                        <a:rPr lang="ko-KR" altLang="en-US" sz="1800" dirty="0" smtClean="0">
                          <a:solidFill>
                            <a:schemeClr val="tx1"/>
                          </a:solidFill>
                          <a:latin typeface="+mn-ea"/>
                          <a:ea typeface="+mn-ea"/>
                        </a:rPr>
                        <a:t>확인 후 최대로 변경하여     </a:t>
                      </a:r>
                      <a:endParaRPr lang="en-US" altLang="ko-KR" sz="1800" dirty="0" smtClean="0">
                        <a:solidFill>
                          <a:schemeClr val="tx1"/>
                        </a:solidFill>
                        <a:latin typeface="+mn-ea"/>
                        <a:ea typeface="+mn-ea"/>
                      </a:endParaRPr>
                    </a:p>
                    <a:p>
                      <a:pPr latinLnBrk="1"/>
                      <a:r>
                        <a:rPr lang="ko-KR" altLang="en-US" sz="1800" dirty="0" smtClean="0">
                          <a:solidFill>
                            <a:schemeClr val="tx1"/>
                          </a:solidFill>
                          <a:latin typeface="+mn-ea"/>
                          <a:ea typeface="+mn-ea"/>
                        </a:rPr>
                        <a:t>다시 </a:t>
                      </a:r>
                      <a:r>
                        <a:rPr lang="en-US" altLang="ko-KR" sz="1800" dirty="0" smtClean="0">
                          <a:solidFill>
                            <a:schemeClr val="tx1"/>
                          </a:solidFill>
                          <a:latin typeface="+mn-ea"/>
                          <a:ea typeface="+mn-ea"/>
                        </a:rPr>
                        <a:t>Test </a:t>
                      </a:r>
                      <a:r>
                        <a:rPr lang="ko-KR" altLang="en-US" sz="1800" dirty="0" smtClean="0">
                          <a:solidFill>
                            <a:schemeClr val="tx1"/>
                          </a:solidFill>
                          <a:latin typeface="+mn-ea"/>
                          <a:ea typeface="+mn-ea"/>
                        </a:rPr>
                        <a:t>한다</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7" name="AutoShape 12"/>
          <p:cNvSpPr>
            <a:spLocks noChangeArrowheads="1"/>
          </p:cNvSpPr>
          <p:nvPr/>
        </p:nvSpPr>
        <p:spPr bwMode="auto">
          <a:xfrm>
            <a:off x="799395" y="5765436"/>
            <a:ext cx="9262044" cy="1190882"/>
          </a:xfrm>
          <a:prstGeom prst="roundRect">
            <a:avLst>
              <a:gd name="adj" fmla="val 0"/>
            </a:avLst>
          </a:prstGeom>
          <a:solidFill>
            <a:schemeClr val="bg1"/>
          </a:solidFill>
          <a:ln w="19050">
            <a:solidFill>
              <a:srgbClr val="0000C4"/>
            </a:solidFill>
            <a:round/>
            <a:headEnd/>
            <a:tailEnd/>
          </a:ln>
        </p:spPr>
        <p:txBody>
          <a:bodyPr wrap="none" lIns="99569" tIns="49785" rIns="99569" bIns="49785" anchor="ctr"/>
          <a:lstStyle/>
          <a:p>
            <a:pPr>
              <a:defRPr/>
            </a:pPr>
            <a:r>
              <a:rPr lang="en-US" altLang="ko-KR" sz="1600" b="1" dirty="0">
                <a:solidFill>
                  <a:srgbClr val="0000C4"/>
                </a:solidFill>
                <a:latin typeface="+mn-ea"/>
                <a:ea typeface="+mn-ea"/>
                <a:cs typeface="Times New Roman" pitchFamily="18" charset="0"/>
              </a:rPr>
              <a:t>ACK RQ </a:t>
            </a:r>
            <a:r>
              <a:rPr lang="en-US" altLang="ko-KR" sz="1600" dirty="0">
                <a:latin typeface="+mn-ea"/>
                <a:ea typeface="+mn-ea"/>
                <a:cs typeface="Times New Roman" pitchFamily="18" charset="0"/>
              </a:rPr>
              <a:t>: </a:t>
            </a:r>
            <a:r>
              <a:rPr lang="en-US" altLang="ko-KR" sz="1600" dirty="0" smtClean="0">
                <a:latin typeface="+mn-ea"/>
                <a:ea typeface="+mn-ea"/>
                <a:cs typeface="Times New Roman" pitchFamily="18" charset="0"/>
              </a:rPr>
              <a:t>Acknowledgement Request, </a:t>
            </a:r>
            <a:r>
              <a:rPr lang="en-US" altLang="ko-KR" sz="1600" b="1" dirty="0" smtClean="0">
                <a:solidFill>
                  <a:srgbClr val="0000C4"/>
                </a:solidFill>
                <a:latin typeface="+mn-ea"/>
                <a:ea typeface="+mn-ea"/>
                <a:cs typeface="Times New Roman" pitchFamily="18" charset="0"/>
              </a:rPr>
              <a:t>ACK BQ </a:t>
            </a:r>
            <a:r>
              <a:rPr lang="en-US" altLang="ko-KR" sz="1600" dirty="0">
                <a:latin typeface="+mn-ea"/>
                <a:ea typeface="+mn-ea"/>
                <a:cs typeface="Times New Roman" pitchFamily="18" charset="0"/>
              </a:rPr>
              <a:t>: </a:t>
            </a:r>
            <a:r>
              <a:rPr lang="en-US" altLang="ko-KR" sz="1600" dirty="0" smtClean="0">
                <a:latin typeface="+mn-ea"/>
                <a:ea typeface="+mn-ea"/>
                <a:cs typeface="Times New Roman" pitchFamily="18" charset="0"/>
              </a:rPr>
              <a:t>Reply to ‘RQ’, </a:t>
            </a:r>
            <a:r>
              <a:rPr lang="en-US" altLang="ko-KR" sz="1600" b="1" dirty="0">
                <a:solidFill>
                  <a:srgbClr val="0000C4"/>
                </a:solidFill>
                <a:latin typeface="+mn-ea"/>
                <a:ea typeface="+mn-ea"/>
                <a:cs typeface="Times New Roman" pitchFamily="18" charset="0"/>
              </a:rPr>
              <a:t>EOS</a:t>
            </a:r>
            <a:r>
              <a:rPr lang="en-US" altLang="ko-KR" sz="1600" dirty="0">
                <a:latin typeface="+mn-ea"/>
                <a:ea typeface="+mn-ea"/>
                <a:cs typeface="Times New Roman" pitchFamily="18" charset="0"/>
              </a:rPr>
              <a:t> : </a:t>
            </a:r>
            <a:r>
              <a:rPr lang="en-US" altLang="ko-KR" sz="1600" dirty="0" smtClean="0">
                <a:latin typeface="+mn-ea"/>
                <a:ea typeface="+mn-ea"/>
                <a:cs typeface="Times New Roman" pitchFamily="18" charset="0"/>
              </a:rPr>
              <a:t>End of sequence</a:t>
            </a:r>
            <a:endParaRPr lang="en-US" altLang="ko-KR" sz="1600" dirty="0">
              <a:latin typeface="+mn-ea"/>
              <a:ea typeface="+mn-ea"/>
              <a:cs typeface="Times New Roman" pitchFamily="18" charset="0"/>
            </a:endParaRPr>
          </a:p>
          <a:p>
            <a:pPr>
              <a:defRPr/>
            </a:pPr>
            <a:r>
              <a:rPr lang="en-US" altLang="ko-KR" sz="2000" b="1" dirty="0">
                <a:solidFill>
                  <a:srgbClr val="C00000"/>
                </a:solidFill>
                <a:latin typeface="+mn-ea"/>
                <a:ea typeface="+mn-ea"/>
                <a:cs typeface="Times New Roman" pitchFamily="18" charset="0"/>
              </a:rPr>
              <a:t>ECC</a:t>
            </a:r>
            <a:r>
              <a:rPr lang="en-US" altLang="ko-KR" sz="1600" dirty="0">
                <a:latin typeface="+mn-ea"/>
                <a:ea typeface="+mn-ea"/>
                <a:cs typeface="Times New Roman" pitchFamily="18" charset="0"/>
              </a:rPr>
              <a:t> : </a:t>
            </a:r>
            <a:r>
              <a:rPr lang="en-US" altLang="ko-KR" sz="1600" b="1" dirty="0" smtClean="0">
                <a:solidFill>
                  <a:srgbClr val="0000C4"/>
                </a:solidFill>
                <a:latin typeface="+mn-ea"/>
                <a:ea typeface="+mn-ea"/>
                <a:cs typeface="Times New Roman" pitchFamily="18" charset="0"/>
              </a:rPr>
              <a:t>Error Check Character </a:t>
            </a:r>
            <a:r>
              <a:rPr lang="en-US" altLang="ko-KR" sz="1600" dirty="0">
                <a:latin typeface="+mn-ea"/>
                <a:ea typeface="+mn-ea"/>
                <a:cs typeface="Times New Roman" pitchFamily="18" charset="0"/>
              </a:rPr>
              <a:t>(DSC </a:t>
            </a:r>
            <a:r>
              <a:rPr lang="en-US" altLang="ko-KR" sz="1600" dirty="0" smtClean="0">
                <a:latin typeface="+mn-ea"/>
                <a:ea typeface="+mn-ea"/>
                <a:cs typeface="Times New Roman" pitchFamily="18" charset="0"/>
              </a:rPr>
              <a:t>Test </a:t>
            </a:r>
            <a:r>
              <a:rPr lang="ko-KR" altLang="en-US" sz="1600" dirty="0">
                <a:latin typeface="+mn-ea"/>
                <a:ea typeface="+mn-ea"/>
                <a:cs typeface="Times New Roman" pitchFamily="18" charset="0"/>
              </a:rPr>
              <a:t>시 </a:t>
            </a:r>
            <a:r>
              <a:rPr lang="en-US" altLang="ko-KR" sz="1600" dirty="0">
                <a:latin typeface="+mn-ea"/>
                <a:ea typeface="+mn-ea"/>
                <a:cs typeface="Times New Roman" pitchFamily="18" charset="0"/>
              </a:rPr>
              <a:t>EOS </a:t>
            </a:r>
            <a:r>
              <a:rPr lang="ko-KR" altLang="en-US" sz="1600" dirty="0">
                <a:latin typeface="+mn-ea"/>
                <a:ea typeface="+mn-ea"/>
                <a:cs typeface="Times New Roman" pitchFamily="18" charset="0"/>
              </a:rPr>
              <a:t>하단에 </a:t>
            </a:r>
            <a:r>
              <a:rPr lang="en-US" altLang="ko-KR" sz="1600" dirty="0">
                <a:latin typeface="+mn-ea"/>
                <a:ea typeface="+mn-ea"/>
                <a:cs typeface="Times New Roman" pitchFamily="18" charset="0"/>
              </a:rPr>
              <a:t>ECC</a:t>
            </a:r>
            <a:r>
              <a:rPr lang="ko-KR" altLang="en-US" sz="1600" dirty="0">
                <a:latin typeface="+mn-ea"/>
                <a:ea typeface="+mn-ea"/>
                <a:cs typeface="Times New Roman" pitchFamily="18" charset="0"/>
              </a:rPr>
              <a:t>가 상기와 </a:t>
            </a:r>
            <a:r>
              <a:rPr lang="ko-KR" altLang="en-US" sz="1600" dirty="0" smtClean="0">
                <a:latin typeface="+mn-ea"/>
                <a:ea typeface="+mn-ea"/>
                <a:cs typeface="Times New Roman" pitchFamily="18" charset="0"/>
              </a:rPr>
              <a:t>같이 나타나면 </a:t>
            </a:r>
            <a:r>
              <a:rPr lang="ko-KR" altLang="en-US" sz="1600" dirty="0">
                <a:latin typeface="+mn-ea"/>
                <a:ea typeface="+mn-ea"/>
                <a:cs typeface="Times New Roman" pitchFamily="18" charset="0"/>
              </a:rPr>
              <a:t>바로 </a:t>
            </a:r>
            <a:r>
              <a:rPr lang="en-US" altLang="ko-KR" sz="1600" dirty="0" smtClean="0">
                <a:latin typeface="+mn-ea"/>
                <a:ea typeface="+mn-ea"/>
                <a:cs typeface="Times New Roman" pitchFamily="18" charset="0"/>
              </a:rPr>
              <a:t/>
            </a:r>
            <a:br>
              <a:rPr lang="en-US" altLang="ko-KR" sz="1600" dirty="0" smtClean="0">
                <a:latin typeface="+mn-ea"/>
                <a:ea typeface="+mn-ea"/>
                <a:cs typeface="Times New Roman" pitchFamily="18" charset="0"/>
              </a:rPr>
            </a:br>
            <a:r>
              <a:rPr lang="ko-KR" altLang="en-US" sz="1600" dirty="0" smtClean="0">
                <a:latin typeface="+mn-ea"/>
                <a:ea typeface="+mn-ea"/>
                <a:cs typeface="Times New Roman" pitchFamily="18" charset="0"/>
              </a:rPr>
              <a:t>기기의 </a:t>
            </a:r>
            <a:r>
              <a:rPr lang="ko-KR" altLang="en-US" sz="1600" dirty="0">
                <a:latin typeface="+mn-ea"/>
                <a:ea typeface="+mn-ea"/>
                <a:cs typeface="Times New Roman" pitchFamily="18" charset="0"/>
              </a:rPr>
              <a:t>출력을 올리거나 다른 주파수를 이용하여 다시 </a:t>
            </a:r>
            <a:r>
              <a:rPr lang="en-US" altLang="ko-KR" sz="1600" dirty="0" smtClean="0">
                <a:latin typeface="+mn-ea"/>
                <a:ea typeface="+mn-ea"/>
                <a:cs typeface="Times New Roman" pitchFamily="18" charset="0"/>
              </a:rPr>
              <a:t>Test </a:t>
            </a:r>
            <a:r>
              <a:rPr lang="ko-KR" altLang="en-US" sz="1600" dirty="0">
                <a:latin typeface="+mn-ea"/>
                <a:ea typeface="+mn-ea"/>
                <a:cs typeface="Times New Roman" pitchFamily="18" charset="0"/>
              </a:rPr>
              <a:t>한다</a:t>
            </a:r>
            <a:r>
              <a:rPr lang="en-US" altLang="ko-KR" sz="1600" dirty="0">
                <a:latin typeface="+mn-ea"/>
                <a:ea typeface="+mn-ea"/>
                <a:cs typeface="Times New Roman" pitchFamily="18" charset="0"/>
              </a:rPr>
              <a:t>)</a:t>
            </a:r>
            <a:r>
              <a:rPr lang="ko-KR" altLang="en-US" sz="1600" dirty="0">
                <a:latin typeface="+mn-ea"/>
                <a:ea typeface="+mn-ea"/>
                <a:cs typeface="Times New Roman" pitchFamily="18" charset="0"/>
              </a:rPr>
              <a:t> </a:t>
            </a:r>
            <a:endParaRPr lang="en-US" altLang="ko-KR" sz="1600" dirty="0" smtClean="0">
              <a:latin typeface="+mn-ea"/>
              <a:ea typeface="+mn-ea"/>
              <a:cs typeface="Times New Roman" pitchFamily="18" charset="0"/>
            </a:endParaRPr>
          </a:p>
          <a:p>
            <a:pPr>
              <a:defRPr/>
            </a:pPr>
            <a:r>
              <a:rPr lang="en-US" altLang="ko-KR" sz="1600" dirty="0" smtClean="0">
                <a:latin typeface="+mn-ea"/>
                <a:ea typeface="+mn-ea"/>
                <a:cs typeface="Times New Roman" pitchFamily="18" charset="0"/>
              </a:rPr>
              <a:t>(</a:t>
            </a:r>
            <a:r>
              <a:rPr lang="ko-KR" altLang="en-US" sz="1600" dirty="0" smtClean="0">
                <a:latin typeface="+mn-ea"/>
                <a:ea typeface="+mn-ea"/>
                <a:cs typeface="Times New Roman" pitchFamily="18" charset="0"/>
              </a:rPr>
              <a:t>호주에 </a:t>
            </a:r>
            <a:r>
              <a:rPr lang="ko-KR" altLang="en-US" sz="1600" dirty="0" err="1" smtClean="0">
                <a:latin typeface="+mn-ea"/>
                <a:ea typeface="+mn-ea"/>
                <a:cs typeface="Times New Roman" pitchFamily="18" charset="0"/>
              </a:rPr>
              <a:t>기항시</a:t>
            </a:r>
            <a:r>
              <a:rPr lang="ko-KR" altLang="en-US" sz="1600" dirty="0" smtClean="0">
                <a:latin typeface="+mn-ea"/>
                <a:ea typeface="+mn-ea"/>
                <a:cs typeface="Times New Roman" pitchFamily="18" charset="0"/>
              </a:rPr>
              <a:t> </a:t>
            </a:r>
            <a:r>
              <a:rPr lang="en-US" altLang="ko-KR" sz="1600" dirty="0" smtClean="0">
                <a:latin typeface="+mn-ea"/>
                <a:ea typeface="+mn-ea"/>
                <a:cs typeface="Times New Roman" pitchFamily="18" charset="0"/>
              </a:rPr>
              <a:t>DSC Test Call </a:t>
            </a:r>
            <a:r>
              <a:rPr lang="ko-KR" altLang="en-US" sz="1600" dirty="0" smtClean="0">
                <a:latin typeface="+mn-ea"/>
                <a:ea typeface="+mn-ea"/>
                <a:cs typeface="Times New Roman" pitchFamily="18" charset="0"/>
              </a:rPr>
              <a:t>할 경우 </a:t>
            </a:r>
            <a:r>
              <a:rPr lang="en-US" altLang="ko-KR" sz="1600" dirty="0" smtClean="0">
                <a:latin typeface="+mn-ea"/>
                <a:ea typeface="+mn-ea"/>
                <a:cs typeface="Times New Roman" pitchFamily="18" charset="0"/>
              </a:rPr>
              <a:t>MF 2,187.5KHz</a:t>
            </a:r>
            <a:r>
              <a:rPr lang="ko-KR" altLang="en-US" sz="1600" dirty="0" smtClean="0">
                <a:latin typeface="+mn-ea"/>
                <a:ea typeface="+mn-ea"/>
                <a:cs typeface="Times New Roman" pitchFamily="18" charset="0"/>
              </a:rPr>
              <a:t>로 </a:t>
            </a:r>
            <a:r>
              <a:rPr lang="en-US" altLang="ko-KR" sz="1600" dirty="0" smtClean="0">
                <a:latin typeface="+mn-ea"/>
                <a:ea typeface="+mn-ea"/>
                <a:cs typeface="Times New Roman" pitchFamily="18" charset="0"/>
              </a:rPr>
              <a:t>Test </a:t>
            </a:r>
            <a:r>
              <a:rPr lang="ko-KR" altLang="en-US" sz="1600" dirty="0" smtClean="0">
                <a:latin typeface="+mn-ea"/>
                <a:ea typeface="+mn-ea"/>
                <a:cs typeface="Times New Roman" pitchFamily="18" charset="0"/>
              </a:rPr>
              <a:t>하면 </a:t>
            </a:r>
            <a:r>
              <a:rPr lang="en-US" altLang="ko-KR" sz="1600" dirty="0" smtClean="0">
                <a:latin typeface="+mn-ea"/>
                <a:ea typeface="+mn-ea"/>
                <a:cs typeface="Times New Roman" pitchFamily="18" charset="0"/>
              </a:rPr>
              <a:t>ECC</a:t>
            </a:r>
            <a:r>
              <a:rPr lang="ko-KR" altLang="en-US" sz="1600" dirty="0" smtClean="0">
                <a:latin typeface="+mn-ea"/>
                <a:ea typeface="+mn-ea"/>
                <a:cs typeface="Times New Roman" pitchFamily="18" charset="0"/>
              </a:rPr>
              <a:t>가 나타난다</a:t>
            </a:r>
            <a:r>
              <a:rPr lang="en-US" altLang="ko-KR" sz="1600" dirty="0" smtClean="0">
                <a:latin typeface="+mn-ea"/>
                <a:ea typeface="+mn-ea"/>
                <a:cs typeface="Times New Roman" pitchFamily="18" charset="0"/>
              </a:rPr>
              <a:t>) </a:t>
            </a:r>
            <a:r>
              <a:rPr lang="ko-KR" altLang="en-US" sz="1600" dirty="0" smtClean="0">
                <a:latin typeface="+mn-ea"/>
                <a:ea typeface="+mn-ea"/>
                <a:cs typeface="Times New Roman" pitchFamily="18" charset="0"/>
              </a:rPr>
              <a:t> </a:t>
            </a:r>
            <a:endParaRPr lang="ko-KR" altLang="en-US" sz="1600" dirty="0">
              <a:latin typeface="+mn-ea"/>
              <a:ea typeface="+mn-ea"/>
              <a:cs typeface="Times New Roman" pitchFamily="18" charset="0"/>
            </a:endParaRPr>
          </a:p>
        </p:txBody>
      </p:sp>
      <p:sp>
        <p:nvSpPr>
          <p:cNvPr id="9" name="Rectangle 9"/>
          <p:cNvSpPr>
            <a:spLocks noChangeArrowheads="1"/>
          </p:cNvSpPr>
          <p:nvPr/>
        </p:nvSpPr>
        <p:spPr bwMode="auto">
          <a:xfrm>
            <a:off x="6180778" y="1716435"/>
            <a:ext cx="3868153" cy="2778726"/>
          </a:xfrm>
          <a:prstGeom prst="rect">
            <a:avLst/>
          </a:prstGeom>
          <a:solidFill>
            <a:schemeClr val="bg1"/>
          </a:solidFill>
          <a:ln w="9525">
            <a:solidFill>
              <a:schemeClr val="tx1"/>
            </a:solidFill>
            <a:miter lim="800000"/>
            <a:headEnd/>
            <a:tailEnd/>
          </a:ln>
        </p:spPr>
        <p:txBody>
          <a:bodyPr lIns="100260" tIns="50131" rIns="100260" bIns="50131"/>
          <a:lstStyle/>
          <a:p>
            <a:pPr marL="373384" indent="-373384"/>
            <a:r>
              <a:rPr lang="ko-KR" altLang="en-US" sz="1500" dirty="0">
                <a:latin typeface="+mn-ea"/>
                <a:ea typeface="+mn-ea"/>
                <a:cs typeface="Times New Roman" pitchFamily="18" charset="0"/>
              </a:rPr>
              <a:t>선박국                       </a:t>
            </a:r>
            <a:r>
              <a:rPr lang="en-US" altLang="ko-KR" sz="1500" dirty="0" smtClean="0">
                <a:latin typeface="+mn-ea"/>
                <a:ea typeface="+mn-ea"/>
                <a:cs typeface="Times New Roman" pitchFamily="18" charset="0"/>
              </a:rPr>
              <a:t>16.04.09 </a:t>
            </a:r>
            <a:r>
              <a:rPr lang="en-US" altLang="ko-KR" sz="1500" dirty="0">
                <a:latin typeface="+mn-ea"/>
                <a:ea typeface="+mn-ea"/>
                <a:cs typeface="Times New Roman" pitchFamily="18" charset="0"/>
              </a:rPr>
              <a:t>12:18</a:t>
            </a:r>
          </a:p>
          <a:p>
            <a:pPr marL="373384" indent="-373384"/>
            <a:endParaRPr lang="en-US" altLang="ko-KR" sz="1500" dirty="0">
              <a:latin typeface="+mn-ea"/>
              <a:ea typeface="+mn-ea"/>
              <a:cs typeface="Times New Roman" pitchFamily="18" charset="0"/>
            </a:endParaRPr>
          </a:p>
          <a:p>
            <a:pPr marL="373384" indent="-373384"/>
            <a:r>
              <a:rPr lang="en-US" altLang="ko-KR" sz="1500" dirty="0">
                <a:latin typeface="+mn-ea"/>
                <a:ea typeface="+mn-ea"/>
                <a:cs typeface="Times New Roman" pitchFamily="18" charset="0"/>
              </a:rPr>
              <a:t>CALLED : MF/HF</a:t>
            </a:r>
          </a:p>
          <a:p>
            <a:pPr marL="373384" indent="-373384"/>
            <a:r>
              <a:rPr lang="en-US" altLang="ko-KR" sz="1500" dirty="0">
                <a:latin typeface="+mn-ea"/>
                <a:ea typeface="+mn-ea"/>
                <a:cs typeface="Times New Roman" pitchFamily="18" charset="0"/>
              </a:rPr>
              <a:t>FORMAT : INDIVIDUAL</a:t>
            </a:r>
          </a:p>
          <a:p>
            <a:pPr marL="373384" indent="-373384"/>
            <a:r>
              <a:rPr lang="en-US" altLang="ko-KR" sz="1500" dirty="0">
                <a:latin typeface="+mn-ea"/>
                <a:ea typeface="+mn-ea"/>
                <a:cs typeface="Times New Roman" pitchFamily="18" charset="0"/>
              </a:rPr>
              <a:t>CATEGORY : SAFETY</a:t>
            </a:r>
          </a:p>
          <a:p>
            <a:pPr marL="373384" indent="-373384"/>
            <a:r>
              <a:rPr lang="en-US" altLang="ko-KR" sz="1500" dirty="0">
                <a:latin typeface="+mn-ea"/>
                <a:ea typeface="+mn-ea"/>
                <a:cs typeface="Times New Roman" pitchFamily="18" charset="0"/>
              </a:rPr>
              <a:t>PARTY ID : 004401004</a:t>
            </a:r>
          </a:p>
          <a:p>
            <a:pPr marL="373384" indent="-373384"/>
            <a:r>
              <a:rPr lang="en-US" altLang="ko-KR" sz="1500" dirty="0">
                <a:latin typeface="+mn-ea"/>
                <a:ea typeface="+mn-ea"/>
                <a:cs typeface="Times New Roman" pitchFamily="18" charset="0"/>
              </a:rPr>
              <a:t>TELECOM : J3E TEL</a:t>
            </a:r>
          </a:p>
          <a:p>
            <a:pPr marL="373384" indent="-373384"/>
            <a:r>
              <a:rPr lang="en-US" altLang="ko-KR" sz="1500" dirty="0">
                <a:latin typeface="+mn-ea"/>
                <a:ea typeface="+mn-ea"/>
                <a:cs typeface="Times New Roman" pitchFamily="18" charset="0"/>
              </a:rPr>
              <a:t>TELECOM2 : NO INFORMATION</a:t>
            </a:r>
          </a:p>
          <a:p>
            <a:pPr marL="371656" indent="-371656" defTabSz="993962" eaLnBrk="0" hangingPunct="0">
              <a:spcBef>
                <a:spcPct val="20000"/>
              </a:spcBef>
            </a:pPr>
            <a:r>
              <a:rPr lang="en-US" altLang="ko-KR" sz="1500" dirty="0">
                <a:latin typeface="+mn-ea"/>
                <a:ea typeface="+mn-ea"/>
                <a:cs typeface="Times New Roman" pitchFamily="18" charset="0"/>
              </a:rPr>
              <a:t>WORK T/R : </a:t>
            </a:r>
            <a:r>
              <a:rPr kumimoji="0" lang="en-US" altLang="ko-KR" sz="1500" dirty="0">
                <a:latin typeface="+mn-ea"/>
                <a:cs typeface="Times New Roman" pitchFamily="18" charset="0"/>
              </a:rPr>
              <a:t>8291.0/8291.0</a:t>
            </a:r>
          </a:p>
          <a:p>
            <a:pPr marL="373384" indent="-373384"/>
            <a:r>
              <a:rPr lang="en-US" altLang="ko-KR" sz="1500" dirty="0">
                <a:latin typeface="+mn-ea"/>
                <a:ea typeface="+mn-ea"/>
                <a:cs typeface="Times New Roman" pitchFamily="18" charset="0"/>
              </a:rPr>
              <a:t>EOS : </a:t>
            </a:r>
            <a:r>
              <a:rPr lang="en-US" altLang="ko-KR" sz="1500" dirty="0">
                <a:solidFill>
                  <a:srgbClr val="C00000"/>
                </a:solidFill>
                <a:latin typeface="+mn-ea"/>
                <a:ea typeface="+mn-ea"/>
                <a:cs typeface="Times New Roman" pitchFamily="18" charset="0"/>
              </a:rPr>
              <a:t>ACK BQ</a:t>
            </a:r>
          </a:p>
          <a:p>
            <a:pPr marL="373384" indent="-373384"/>
            <a:r>
              <a:rPr lang="en-US" altLang="ko-KR" sz="1500" b="1" dirty="0">
                <a:solidFill>
                  <a:srgbClr val="C00000"/>
                </a:solidFill>
                <a:latin typeface="+mn-ea"/>
                <a:ea typeface="+mn-ea"/>
                <a:cs typeface="Times New Roman" pitchFamily="18" charset="0"/>
              </a:rPr>
              <a:t>ECC</a:t>
            </a:r>
          </a:p>
        </p:txBody>
      </p:sp>
      <p:sp>
        <p:nvSpPr>
          <p:cNvPr id="11" name="Rectangle 9"/>
          <p:cNvSpPr>
            <a:spLocks noChangeArrowheads="1"/>
          </p:cNvSpPr>
          <p:nvPr/>
        </p:nvSpPr>
        <p:spPr bwMode="auto">
          <a:xfrm>
            <a:off x="822027" y="4408964"/>
            <a:ext cx="1599978" cy="1322617"/>
          </a:xfrm>
          <a:prstGeom prst="rect">
            <a:avLst/>
          </a:prstGeom>
          <a:noFill/>
          <a:ln w="9525">
            <a:solidFill>
              <a:schemeClr val="tx1"/>
            </a:solidFill>
            <a:miter lim="800000"/>
            <a:headEnd/>
            <a:tailEnd/>
          </a:ln>
        </p:spPr>
        <p:txBody>
          <a:bodyPr lIns="100260" tIns="50131" rIns="100260" bIns="50131"/>
          <a:lstStyle/>
          <a:p>
            <a:pPr marL="373384" indent="-373384"/>
            <a:r>
              <a:rPr lang="en-US" altLang="ko-KR" sz="1500" b="1" dirty="0">
                <a:latin typeface="+mn-ea"/>
                <a:ea typeface="+mn-ea"/>
                <a:cs typeface="Times New Roman" pitchFamily="18" charset="0"/>
              </a:rPr>
              <a:t>JRC</a:t>
            </a:r>
          </a:p>
          <a:p>
            <a:pPr marL="373384" indent="-373384"/>
            <a:endParaRPr lang="en-US" altLang="ko-KR" sz="1500" b="1" dirty="0">
              <a:latin typeface="+mn-ea"/>
              <a:ea typeface="+mn-ea"/>
              <a:cs typeface="Times New Roman" pitchFamily="18" charset="0"/>
            </a:endParaRPr>
          </a:p>
          <a:p>
            <a:pPr marL="373384" indent="-373384"/>
            <a:r>
              <a:rPr lang="en-US" altLang="ko-KR" sz="1500" b="1" dirty="0">
                <a:latin typeface="+mn-ea"/>
                <a:ea typeface="+mn-ea"/>
                <a:cs typeface="Times New Roman" pitchFamily="18" charset="0"/>
              </a:rPr>
              <a:t>EOS : ACK BQ</a:t>
            </a:r>
          </a:p>
          <a:p>
            <a:pPr marL="373384" indent="-373384"/>
            <a:endParaRPr lang="en-US" altLang="ko-KR" sz="1500" b="1" dirty="0">
              <a:solidFill>
                <a:srgbClr val="FF0000"/>
              </a:solidFill>
              <a:latin typeface="+mn-ea"/>
              <a:ea typeface="+mn-ea"/>
              <a:cs typeface="Times New Roman" pitchFamily="18" charset="0"/>
            </a:endParaRPr>
          </a:p>
          <a:p>
            <a:pPr marL="373384" indent="-373384"/>
            <a:r>
              <a:rPr lang="en-US" altLang="ko-KR" sz="1500" b="1" dirty="0">
                <a:solidFill>
                  <a:srgbClr val="FF0000"/>
                </a:solidFill>
                <a:latin typeface="+mn-ea"/>
                <a:ea typeface="+mn-ea"/>
                <a:cs typeface="Times New Roman" pitchFamily="18" charset="0"/>
              </a:rPr>
              <a:t>ECC</a:t>
            </a:r>
          </a:p>
        </p:txBody>
      </p:sp>
      <p:sp>
        <p:nvSpPr>
          <p:cNvPr id="12" name="Rectangle 9"/>
          <p:cNvSpPr>
            <a:spLocks noChangeArrowheads="1"/>
          </p:cNvSpPr>
          <p:nvPr/>
        </p:nvSpPr>
        <p:spPr bwMode="auto">
          <a:xfrm>
            <a:off x="2736210" y="4408964"/>
            <a:ext cx="1599978" cy="1322617"/>
          </a:xfrm>
          <a:prstGeom prst="rect">
            <a:avLst/>
          </a:prstGeom>
          <a:noFill/>
          <a:ln w="9525">
            <a:solidFill>
              <a:schemeClr val="tx1"/>
            </a:solidFill>
            <a:miter lim="800000"/>
            <a:headEnd/>
            <a:tailEnd/>
          </a:ln>
        </p:spPr>
        <p:txBody>
          <a:bodyPr lIns="100260" tIns="50131" rIns="100260" bIns="50131"/>
          <a:lstStyle/>
          <a:p>
            <a:pPr marL="373384" indent="-373384"/>
            <a:r>
              <a:rPr lang="en-US" altLang="ko-KR" sz="1500" b="1" dirty="0">
                <a:latin typeface="+mn-ea"/>
                <a:ea typeface="+mn-ea"/>
                <a:cs typeface="Times New Roman" pitchFamily="18" charset="0"/>
              </a:rPr>
              <a:t>FURUNO</a:t>
            </a:r>
          </a:p>
          <a:p>
            <a:pPr marL="373384" indent="-373384"/>
            <a:endParaRPr lang="en-US" altLang="ko-KR" sz="1500" b="1" dirty="0">
              <a:latin typeface="+mn-ea"/>
              <a:ea typeface="+mn-ea"/>
              <a:cs typeface="Times New Roman" pitchFamily="18" charset="0"/>
            </a:endParaRPr>
          </a:p>
          <a:p>
            <a:pPr marL="373384" indent="-373384"/>
            <a:r>
              <a:rPr lang="en-US" altLang="ko-KR" sz="1500" b="1" dirty="0">
                <a:latin typeface="+mn-ea"/>
                <a:ea typeface="+mn-ea"/>
                <a:cs typeface="Times New Roman" pitchFamily="18" charset="0"/>
              </a:rPr>
              <a:t>EOS : ACK BQ</a:t>
            </a:r>
          </a:p>
          <a:p>
            <a:pPr marL="373384" indent="-373384"/>
            <a:r>
              <a:rPr lang="en-US" altLang="ko-KR" sz="1500" b="1" dirty="0">
                <a:solidFill>
                  <a:srgbClr val="C00000"/>
                </a:solidFill>
                <a:latin typeface="+mn-ea"/>
                <a:ea typeface="+mn-ea"/>
                <a:cs typeface="Times New Roman" pitchFamily="18" charset="0"/>
              </a:rPr>
              <a:t>ECC : OK</a:t>
            </a:r>
          </a:p>
          <a:p>
            <a:pPr marL="373384" indent="-373384"/>
            <a:r>
              <a:rPr lang="en-US" altLang="ko-KR" sz="1500" b="1" dirty="0">
                <a:solidFill>
                  <a:srgbClr val="C00000"/>
                </a:solidFill>
                <a:latin typeface="+mn-ea"/>
                <a:ea typeface="+mn-ea"/>
                <a:cs typeface="Times New Roman" pitchFamily="18" charset="0"/>
              </a:rPr>
              <a:t>ECC : ERROR</a:t>
            </a:r>
          </a:p>
        </p:txBody>
      </p:sp>
      <p:sp>
        <p:nvSpPr>
          <p:cNvPr id="3" name="왼쪽으로 구부러진 화살표 2"/>
          <p:cNvSpPr/>
          <p:nvPr/>
        </p:nvSpPr>
        <p:spPr bwMode="auto">
          <a:xfrm rot="20344891">
            <a:off x="4488572" y="4670996"/>
            <a:ext cx="589466" cy="1236420"/>
          </a:xfrm>
          <a:prstGeom prst="curvedLeftArrow">
            <a:avLst/>
          </a:prstGeom>
          <a:noFill/>
          <a:ln w="9525" cap="flat" cmpd="sng" algn="ctr">
            <a:solidFill>
              <a:srgbClr val="0070C0"/>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622306" indent="-622306" defTabSz="995690">
              <a:spcBef>
                <a:spcPct val="20000"/>
              </a:spcBef>
              <a:buClr>
                <a:schemeClr val="accent2"/>
              </a:buClr>
            </a:pPr>
            <a:endParaRPr lang="ko-KR" altLang="en-US" sz="1500"/>
          </a:p>
        </p:txBody>
      </p:sp>
      <p:sp>
        <p:nvSpPr>
          <p:cNvPr id="14" name="Rectangle 9"/>
          <p:cNvSpPr>
            <a:spLocks noChangeArrowheads="1"/>
          </p:cNvSpPr>
          <p:nvPr/>
        </p:nvSpPr>
        <p:spPr bwMode="auto">
          <a:xfrm>
            <a:off x="5463939" y="4617226"/>
            <a:ext cx="4584991" cy="910033"/>
          </a:xfrm>
          <a:prstGeom prst="rect">
            <a:avLst/>
          </a:prstGeom>
          <a:noFill/>
          <a:ln w="9525">
            <a:solidFill>
              <a:schemeClr val="tx1"/>
            </a:solidFill>
            <a:miter lim="800000"/>
            <a:headEnd/>
            <a:tailEnd/>
          </a:ln>
        </p:spPr>
        <p:txBody>
          <a:bodyPr lIns="100260" tIns="50131" rIns="100260" bIns="50131"/>
          <a:lstStyle/>
          <a:p>
            <a:pPr marL="373384" indent="-373384"/>
            <a:r>
              <a:rPr lang="en-US" altLang="ko-KR" sz="1500" b="1" dirty="0">
                <a:latin typeface="+mn-ea"/>
                <a:ea typeface="+mn-ea"/>
                <a:cs typeface="Times New Roman" pitchFamily="18" charset="0"/>
              </a:rPr>
              <a:t>JRC</a:t>
            </a:r>
            <a:r>
              <a:rPr lang="ko-KR" altLang="en-US" sz="1500" b="1" dirty="0">
                <a:latin typeface="+mn-ea"/>
                <a:ea typeface="+mn-ea"/>
                <a:cs typeface="Times New Roman" pitchFamily="18" charset="0"/>
              </a:rPr>
              <a:t>의 경우 </a:t>
            </a:r>
            <a:r>
              <a:rPr lang="en-US" altLang="ko-KR" sz="1500" b="1" dirty="0">
                <a:latin typeface="+mn-ea"/>
                <a:ea typeface="+mn-ea"/>
                <a:cs typeface="Times New Roman" pitchFamily="18" charset="0"/>
              </a:rPr>
              <a:t>“ECC”</a:t>
            </a:r>
            <a:r>
              <a:rPr lang="ko-KR" altLang="en-US" sz="1500" b="1" dirty="0">
                <a:latin typeface="+mn-ea"/>
                <a:ea typeface="+mn-ea"/>
                <a:cs typeface="Times New Roman" pitchFamily="18" charset="0"/>
              </a:rPr>
              <a:t>가 나타나거나</a:t>
            </a:r>
            <a:r>
              <a:rPr lang="en-US" altLang="ko-KR" sz="1500" b="1" dirty="0">
                <a:latin typeface="+mn-ea"/>
                <a:ea typeface="+mn-ea"/>
                <a:cs typeface="Times New Roman" pitchFamily="18" charset="0"/>
              </a:rPr>
              <a:t>, FURUNO</a:t>
            </a:r>
            <a:r>
              <a:rPr lang="ko-KR" altLang="en-US" sz="1500" b="1" dirty="0">
                <a:latin typeface="+mn-ea"/>
                <a:ea typeface="+mn-ea"/>
                <a:cs typeface="Times New Roman" pitchFamily="18" charset="0"/>
              </a:rPr>
              <a:t>인 </a:t>
            </a:r>
            <a:endParaRPr lang="en-US" altLang="ko-KR" sz="1500" b="1" dirty="0">
              <a:latin typeface="+mn-ea"/>
              <a:ea typeface="+mn-ea"/>
              <a:cs typeface="Times New Roman" pitchFamily="18" charset="0"/>
            </a:endParaRPr>
          </a:p>
          <a:p>
            <a:pPr marL="373384" indent="-373384"/>
            <a:r>
              <a:rPr lang="ko-KR" altLang="en-US" sz="1500" b="1" dirty="0">
                <a:latin typeface="+mn-ea"/>
                <a:ea typeface="+mn-ea"/>
                <a:cs typeface="Times New Roman" pitchFamily="18" charset="0"/>
              </a:rPr>
              <a:t>경우 </a:t>
            </a:r>
            <a:r>
              <a:rPr lang="en-US" altLang="ko-KR" sz="1500" b="1" dirty="0">
                <a:latin typeface="+mn-ea"/>
                <a:ea typeface="+mn-ea"/>
                <a:cs typeface="Times New Roman" pitchFamily="18" charset="0"/>
              </a:rPr>
              <a:t>“</a:t>
            </a:r>
            <a:r>
              <a:rPr lang="en-US" altLang="ko-KR" sz="1500" b="1" dirty="0" smtClean="0">
                <a:latin typeface="+mn-ea"/>
                <a:ea typeface="+mn-ea"/>
                <a:cs typeface="Times New Roman" pitchFamily="18" charset="0"/>
              </a:rPr>
              <a:t>ECC : ERROR</a:t>
            </a:r>
            <a:r>
              <a:rPr lang="en-US" altLang="ko-KR" sz="1500" b="1" dirty="0">
                <a:latin typeface="+mn-ea"/>
                <a:ea typeface="+mn-ea"/>
                <a:cs typeface="Times New Roman" pitchFamily="18" charset="0"/>
              </a:rPr>
              <a:t>”</a:t>
            </a:r>
            <a:r>
              <a:rPr lang="ko-KR" altLang="en-US" sz="1500" b="1" dirty="0">
                <a:latin typeface="+mn-ea"/>
                <a:ea typeface="+mn-ea"/>
                <a:cs typeface="Times New Roman" pitchFamily="18" charset="0"/>
              </a:rPr>
              <a:t>가 발생하면 아래와 같은 </a:t>
            </a:r>
            <a:endParaRPr lang="en-US" altLang="ko-KR" sz="1500" b="1" dirty="0">
              <a:latin typeface="+mn-ea"/>
              <a:ea typeface="+mn-ea"/>
              <a:cs typeface="Times New Roman" pitchFamily="18" charset="0"/>
            </a:endParaRPr>
          </a:p>
          <a:p>
            <a:pPr marL="373384" indent="-373384"/>
            <a:r>
              <a:rPr lang="ko-KR" altLang="en-US" sz="1500" b="1" dirty="0">
                <a:latin typeface="+mn-ea"/>
                <a:ea typeface="+mn-ea"/>
                <a:cs typeface="Times New Roman" pitchFamily="18" charset="0"/>
              </a:rPr>
              <a:t>문제가 발생한 것이다</a:t>
            </a:r>
            <a:endParaRPr lang="en-US" altLang="ko-KR" sz="1500" b="1" dirty="0">
              <a:solidFill>
                <a:srgbClr val="C00000"/>
              </a:solidFill>
              <a:latin typeface="+mn-ea"/>
              <a:ea typeface="+mn-ea"/>
              <a:cs typeface="Times New Roman" pitchFamily="18" charset="0"/>
            </a:endParaRPr>
          </a:p>
        </p:txBody>
      </p:sp>
      <p:sp>
        <p:nvSpPr>
          <p:cNvPr id="13"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36</a:t>
            </a:fld>
            <a:endParaRPr lang="ko-KR" altLang="en-US" dirty="0"/>
          </a:p>
        </p:txBody>
      </p:sp>
      <p:cxnSp>
        <p:nvCxnSpPr>
          <p:cNvPr id="4" name="직선 화살표 연결선 3"/>
          <p:cNvCxnSpPr/>
          <p:nvPr/>
        </p:nvCxnSpPr>
        <p:spPr bwMode="auto">
          <a:xfrm>
            <a:off x="1622016" y="5527259"/>
            <a:ext cx="268300" cy="0"/>
          </a:xfrm>
          <a:prstGeom prst="straightConnector1">
            <a:avLst/>
          </a:prstGeom>
          <a:noFill/>
          <a:ln w="9525" cap="flat" cmpd="sng" algn="ctr">
            <a:noFill/>
            <a:prstDash val="solid"/>
            <a:round/>
            <a:headEnd type="arrow"/>
            <a:tailEnd type="arrow"/>
          </a:ln>
          <a:effectLst/>
        </p:spPr>
      </p:cxnSp>
      <p:sp>
        <p:nvSpPr>
          <p:cNvPr id="2" name="직사각형 1"/>
          <p:cNvSpPr/>
          <p:nvPr/>
        </p:nvSpPr>
        <p:spPr>
          <a:xfrm>
            <a:off x="10891316" y="1993385"/>
            <a:ext cx="2961382" cy="4401205"/>
          </a:xfrm>
          <a:prstGeom prst="rect">
            <a:avLst/>
          </a:prstGeom>
        </p:spPr>
        <p:txBody>
          <a:bodyPr wrap="square">
            <a:spAutoFit/>
          </a:bodyPr>
          <a:lstStyle/>
          <a:p>
            <a:r>
              <a:rPr lang="en-US" altLang="ko-KR" sz="1400" dirty="0">
                <a:latin typeface="+mn-ea"/>
                <a:ea typeface="+mn-ea"/>
              </a:rPr>
              <a:t>Modem loop test</a:t>
            </a:r>
            <a:r>
              <a:rPr lang="ko-KR" altLang="en-US" sz="1400" dirty="0">
                <a:latin typeface="+mn-ea"/>
                <a:ea typeface="+mn-ea"/>
              </a:rPr>
              <a:t>란 송신과 수신이 제대로 되는지 확인하는 것이다</a:t>
            </a:r>
            <a:endParaRPr lang="en-US" altLang="ko-KR" sz="1400" dirty="0">
              <a:latin typeface="+mn-ea"/>
              <a:ea typeface="+mn-ea"/>
            </a:endParaRPr>
          </a:p>
          <a:p>
            <a:r>
              <a:rPr lang="en-US" altLang="ko-KR" sz="1400" dirty="0">
                <a:latin typeface="+mn-ea"/>
                <a:ea typeface="+mn-ea"/>
              </a:rPr>
              <a:t>Odem loop test</a:t>
            </a:r>
            <a:r>
              <a:rPr lang="ko-KR" altLang="en-US" sz="1400" dirty="0">
                <a:latin typeface="+mn-ea"/>
                <a:ea typeface="+mn-ea"/>
              </a:rPr>
              <a:t>를 하면 기기 내부적으로 메시지를 보내고 받는다 점검 결과가 </a:t>
            </a:r>
            <a:r>
              <a:rPr lang="en-US" altLang="ko-KR" sz="1400" dirty="0">
                <a:latin typeface="+mn-ea"/>
                <a:ea typeface="+mn-ea"/>
              </a:rPr>
              <a:t>ok</a:t>
            </a:r>
            <a:r>
              <a:rPr lang="ko-KR" altLang="en-US" sz="1400" dirty="0">
                <a:latin typeface="+mn-ea"/>
                <a:ea typeface="+mn-ea"/>
              </a:rPr>
              <a:t>면 아무런 문제없이</a:t>
            </a:r>
            <a:endParaRPr lang="en-US" altLang="ko-KR" sz="1400" dirty="0">
              <a:latin typeface="+mn-ea"/>
              <a:ea typeface="+mn-ea"/>
            </a:endParaRPr>
          </a:p>
          <a:p>
            <a:r>
              <a:rPr lang="ko-KR" altLang="en-US" sz="1400" dirty="0">
                <a:latin typeface="+mn-ea"/>
                <a:ea typeface="+mn-ea"/>
              </a:rPr>
              <a:t>송신과 수신이 잘된다는 얘기다</a:t>
            </a:r>
            <a:endParaRPr lang="en-US" altLang="ko-KR" sz="1400" dirty="0">
              <a:latin typeface="+mn-ea"/>
              <a:ea typeface="+mn-ea"/>
            </a:endParaRPr>
          </a:p>
          <a:p>
            <a:endParaRPr lang="en-US" altLang="ko-KR" sz="1400" dirty="0">
              <a:latin typeface="+mn-ea"/>
              <a:ea typeface="+mn-ea"/>
            </a:endParaRPr>
          </a:p>
          <a:p>
            <a:r>
              <a:rPr lang="ko-KR" altLang="en-US" sz="1400" dirty="0">
                <a:latin typeface="+mn-ea"/>
                <a:ea typeface="+mn-ea"/>
              </a:rPr>
              <a:t>안테나 튜닝이 </a:t>
            </a:r>
            <a:r>
              <a:rPr lang="ko-KR" altLang="en-US" sz="1400" dirty="0" err="1">
                <a:latin typeface="+mn-ea"/>
                <a:ea typeface="+mn-ea"/>
              </a:rPr>
              <a:t>안된다면</a:t>
            </a:r>
            <a:r>
              <a:rPr lang="ko-KR" altLang="en-US" sz="1400" dirty="0">
                <a:latin typeface="+mn-ea"/>
                <a:ea typeface="+mn-ea"/>
              </a:rPr>
              <a:t> 장비의 전원을 끄고 안테나 튜너를 열고 </a:t>
            </a:r>
            <a:r>
              <a:rPr lang="en-US" altLang="ko-KR" sz="1400" b="1" dirty="0" smtClean="0">
                <a:solidFill>
                  <a:srgbClr val="FF0000"/>
                </a:solidFill>
                <a:latin typeface="+mn-ea"/>
                <a:ea typeface="+mn-ea"/>
              </a:rPr>
              <a:t>PCB</a:t>
            </a:r>
            <a:r>
              <a:rPr lang="ko-KR" altLang="en-US" sz="1400" dirty="0" smtClean="0">
                <a:latin typeface="+mn-ea"/>
                <a:ea typeface="+mn-ea"/>
              </a:rPr>
              <a:t>등이 </a:t>
            </a:r>
            <a:r>
              <a:rPr lang="ko-KR" altLang="en-US" sz="1400" dirty="0">
                <a:latin typeface="+mn-ea"/>
                <a:ea typeface="+mn-ea"/>
              </a:rPr>
              <a:t>나갔는지 확인한다</a:t>
            </a:r>
            <a:endParaRPr lang="en-US" altLang="ko-KR" sz="1400" dirty="0">
              <a:latin typeface="+mn-ea"/>
              <a:ea typeface="+mn-ea"/>
            </a:endParaRPr>
          </a:p>
          <a:p>
            <a:r>
              <a:rPr lang="en-US" altLang="ko-KR" sz="1400" dirty="0" err="1">
                <a:latin typeface="+mn-ea"/>
                <a:ea typeface="+mn-ea"/>
              </a:rPr>
              <a:t>Dsc</a:t>
            </a:r>
            <a:r>
              <a:rPr lang="en-US" altLang="ko-KR" sz="1400" dirty="0">
                <a:latin typeface="+mn-ea"/>
                <a:ea typeface="+mn-ea"/>
              </a:rPr>
              <a:t> </a:t>
            </a:r>
            <a:r>
              <a:rPr lang="ko-KR" altLang="en-US" sz="1400" dirty="0">
                <a:latin typeface="+mn-ea"/>
                <a:ea typeface="+mn-ea"/>
              </a:rPr>
              <a:t>테스트가 안되면 다른 </a:t>
            </a:r>
            <a:r>
              <a:rPr lang="ko-KR" altLang="en-US" sz="1400" dirty="0" err="1">
                <a:latin typeface="+mn-ea"/>
                <a:ea typeface="+mn-ea"/>
              </a:rPr>
              <a:t>해안국과</a:t>
            </a:r>
            <a:r>
              <a:rPr lang="ko-KR" altLang="en-US" sz="1400" dirty="0">
                <a:latin typeface="+mn-ea"/>
                <a:ea typeface="+mn-ea"/>
              </a:rPr>
              <a:t> 또는 다른 주파수로 또는 출력을 확인하고 테스트하도록 한다</a:t>
            </a:r>
            <a:endParaRPr lang="en-US" altLang="ko-KR" sz="1400" dirty="0">
              <a:latin typeface="+mn-ea"/>
              <a:ea typeface="+mn-ea"/>
            </a:endParaRPr>
          </a:p>
          <a:p>
            <a:r>
              <a:rPr lang="ko-KR" altLang="en-US" sz="1400" dirty="0">
                <a:latin typeface="+mn-ea"/>
                <a:ea typeface="+mn-ea"/>
              </a:rPr>
              <a:t>아니면 </a:t>
            </a:r>
            <a:r>
              <a:rPr lang="en-US" altLang="ko-KR" sz="1400" dirty="0">
                <a:latin typeface="+mn-ea"/>
                <a:ea typeface="+mn-ea"/>
              </a:rPr>
              <a:t>detention</a:t>
            </a:r>
            <a:r>
              <a:rPr lang="ko-KR" altLang="en-US" sz="1400" dirty="0">
                <a:latin typeface="+mn-ea"/>
                <a:ea typeface="+mn-ea"/>
              </a:rPr>
              <a:t>을 </a:t>
            </a:r>
            <a:r>
              <a:rPr lang="ko-KR" altLang="en-US" sz="1400" dirty="0" smtClean="0">
                <a:latin typeface="+mn-ea"/>
                <a:ea typeface="+mn-ea"/>
              </a:rPr>
              <a:t>받는다</a:t>
            </a:r>
            <a:endParaRPr lang="en-US" altLang="ko-KR" sz="1400" dirty="0" smtClean="0">
              <a:latin typeface="+mn-ea"/>
              <a:ea typeface="+mn-ea"/>
            </a:endParaRPr>
          </a:p>
          <a:p>
            <a:endParaRPr lang="en-US" altLang="ko-KR" sz="1400" dirty="0">
              <a:latin typeface="+mn-ea"/>
              <a:ea typeface="+mn-ea"/>
            </a:endParaRPr>
          </a:p>
          <a:p>
            <a:r>
              <a:rPr lang="en-US" altLang="ko-KR" sz="1400" dirty="0" smtClean="0">
                <a:latin typeface="+mn-ea"/>
                <a:ea typeface="+mn-ea"/>
              </a:rPr>
              <a:t>ECC Error Check Character</a:t>
            </a:r>
          </a:p>
          <a:p>
            <a:r>
              <a:rPr lang="en-US" altLang="ko-KR" sz="1400" dirty="0" smtClean="0">
                <a:latin typeface="+mn-ea"/>
                <a:ea typeface="+mn-ea"/>
              </a:rPr>
              <a:t>(</a:t>
            </a:r>
            <a:r>
              <a:rPr lang="ko-KR" altLang="en-US" sz="1400" dirty="0" smtClean="0">
                <a:latin typeface="+mn-ea"/>
                <a:ea typeface="+mn-ea"/>
              </a:rPr>
              <a:t>오류검사코드로 잡음 또는 수신기 </a:t>
            </a:r>
            <a:r>
              <a:rPr lang="en-US" altLang="ko-KR" sz="1400" dirty="0" err="1" smtClean="0">
                <a:latin typeface="+mn-ea"/>
                <a:ea typeface="+mn-ea"/>
              </a:rPr>
              <a:t>decorder</a:t>
            </a:r>
            <a:r>
              <a:rPr lang="ko-KR" altLang="en-US" sz="1400" dirty="0" smtClean="0">
                <a:latin typeface="+mn-ea"/>
                <a:ea typeface="+mn-ea"/>
              </a:rPr>
              <a:t>의 </a:t>
            </a:r>
            <a:r>
              <a:rPr lang="en-US" altLang="ko-KR" sz="1400" dirty="0" smtClean="0">
                <a:latin typeface="+mn-ea"/>
                <a:ea typeface="+mn-ea"/>
              </a:rPr>
              <a:t>error</a:t>
            </a:r>
            <a:r>
              <a:rPr lang="ko-KR" altLang="en-US" sz="1400" dirty="0" smtClean="0">
                <a:latin typeface="+mn-ea"/>
                <a:ea typeface="+mn-ea"/>
              </a:rPr>
              <a:t>로 </a:t>
            </a:r>
            <a:r>
              <a:rPr lang="en-US" altLang="ko-KR" sz="1400" dirty="0" err="1" smtClean="0">
                <a:latin typeface="+mn-ea"/>
                <a:ea typeface="+mn-ea"/>
              </a:rPr>
              <a:t>ecc</a:t>
            </a:r>
            <a:r>
              <a:rPr lang="ko-KR" altLang="en-US" sz="1400" dirty="0" smtClean="0">
                <a:latin typeface="+mn-ea"/>
                <a:ea typeface="+mn-ea"/>
              </a:rPr>
              <a:t>가 나는데 이때는 </a:t>
            </a:r>
            <a:r>
              <a:rPr lang="ko-KR" altLang="en-US" sz="1400" dirty="0" err="1" smtClean="0">
                <a:latin typeface="+mn-ea"/>
                <a:ea typeface="+mn-ea"/>
              </a:rPr>
              <a:t>다른주파수</a:t>
            </a:r>
            <a:r>
              <a:rPr lang="ko-KR" altLang="en-US" sz="1400" dirty="0" smtClean="0">
                <a:latin typeface="+mn-ea"/>
                <a:ea typeface="+mn-ea"/>
              </a:rPr>
              <a:t> 또는 출력을 </a:t>
            </a:r>
            <a:r>
              <a:rPr lang="ko-KR" altLang="en-US" sz="1400" dirty="0" err="1" smtClean="0">
                <a:latin typeface="+mn-ea"/>
                <a:ea typeface="+mn-ea"/>
              </a:rPr>
              <a:t>높게하</a:t>
            </a:r>
            <a:r>
              <a:rPr lang="ko-KR" altLang="en-US" sz="1400" dirty="0" smtClean="0">
                <a:latin typeface="+mn-ea"/>
                <a:ea typeface="+mn-ea"/>
              </a:rPr>
              <a:t> 후 다시 시험한다  </a:t>
            </a:r>
            <a:endParaRPr lang="ko-KR" altLang="en-US" sz="1400" dirty="0">
              <a:latin typeface="+mn-ea"/>
              <a:ea typeface="+mn-ea"/>
            </a:endParaRPr>
          </a:p>
        </p:txBody>
      </p:sp>
      <p:sp>
        <p:nvSpPr>
          <p:cNvPr id="6" name="직사각형 5"/>
          <p:cNvSpPr/>
          <p:nvPr/>
        </p:nvSpPr>
        <p:spPr bwMode="auto">
          <a:xfrm>
            <a:off x="666181" y="5116013"/>
            <a:ext cx="3816424" cy="263996"/>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8" name="직사각형 7"/>
          <p:cNvSpPr/>
          <p:nvPr/>
        </p:nvSpPr>
        <p:spPr>
          <a:xfrm>
            <a:off x="1456917" y="6951815"/>
            <a:ext cx="2298065" cy="338554"/>
          </a:xfrm>
          <a:prstGeom prst="rect">
            <a:avLst/>
          </a:prstGeom>
        </p:spPr>
        <p:txBody>
          <a:bodyPr wrap="none">
            <a:spAutoFit/>
          </a:bodyPr>
          <a:lstStyle/>
          <a:p>
            <a:r>
              <a:rPr lang="en-US" altLang="ko-KR" sz="1600" dirty="0">
                <a:latin typeface="+mn-ea"/>
                <a:cs typeface="Times New Roman" pitchFamily="18" charset="0"/>
              </a:rPr>
              <a:t>Error Correction Code </a:t>
            </a:r>
            <a:endParaRPr lang="ko-KR" altLang="en-US" sz="1600" dirty="0"/>
          </a:p>
        </p:txBody>
      </p:sp>
      <p:sp>
        <p:nvSpPr>
          <p:cNvPr id="15" name="직사각형 14"/>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1909309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02" y="1097607"/>
            <a:ext cx="3792310" cy="4093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379" y="1132288"/>
            <a:ext cx="2210459" cy="301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838" y="1432140"/>
            <a:ext cx="3665994" cy="22046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323" y="4163119"/>
            <a:ext cx="7786003" cy="306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460" y="4741048"/>
            <a:ext cx="1561443" cy="138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표 11"/>
          <p:cNvGraphicFramePr>
            <a:graphicFrameLocks noGrp="1"/>
          </p:cNvGraphicFramePr>
          <p:nvPr>
            <p:extLst/>
          </p:nvPr>
        </p:nvGraphicFramePr>
        <p:xfrm>
          <a:off x="760335" y="505470"/>
          <a:ext cx="9360403" cy="512424"/>
        </p:xfrm>
        <a:graphic>
          <a:graphicData uri="http://schemas.openxmlformats.org/drawingml/2006/table">
            <a:tbl>
              <a:tblPr firstRow="1" bandRow="1">
                <a:tableStyleId>{5C22544A-7EE6-4342-B048-85BDC9FD1C3A}</a:tableStyleId>
              </a:tblPr>
              <a:tblGrid>
                <a:gridCol w="9360403">
                  <a:extLst>
                    <a:ext uri="{9D8B030D-6E8A-4147-A177-3AD203B41FA5}">
                      <a16:colId xmlns:a16="http://schemas.microsoft.com/office/drawing/2014/main" val="20000"/>
                    </a:ext>
                  </a:extLst>
                </a:gridCol>
              </a:tblGrid>
              <a:tr h="512424">
                <a:tc>
                  <a:txBody>
                    <a:bodyPr/>
                    <a:lstStyle/>
                    <a:p>
                      <a:pPr latinLnBrk="1"/>
                      <a:r>
                        <a:rPr lang="ko-KR" altLang="en-US" sz="2200" dirty="0">
                          <a:solidFill>
                            <a:schemeClr val="tx1"/>
                          </a:solidFill>
                          <a:latin typeface="+mn-ea"/>
                          <a:ea typeface="+mn-ea"/>
                        </a:rPr>
                        <a:t>참고자료</a:t>
                      </a:r>
                      <a:r>
                        <a:rPr lang="en-US" altLang="ko-KR" sz="2200" dirty="0">
                          <a:solidFill>
                            <a:schemeClr val="tx1"/>
                          </a:solidFill>
                          <a:latin typeface="+mn-ea"/>
                          <a:ea typeface="+mn-ea"/>
                        </a:rPr>
                        <a:t>: </a:t>
                      </a:r>
                      <a:r>
                        <a:rPr lang="en-US" altLang="ko-KR" sz="2200" b="1" dirty="0">
                          <a:solidFill>
                            <a:schemeClr val="tx1"/>
                          </a:solidFill>
                          <a:latin typeface="+mn-ea"/>
                        </a:rPr>
                        <a:t>JRC MF/HF Radio (JSS-2150/2250/2500</a:t>
                      </a:r>
                      <a:endParaRPr lang="ko-KR" altLang="en-US" sz="2200" dirty="0">
                        <a:solidFill>
                          <a:schemeClr val="tx1"/>
                        </a:solidFill>
                        <a:latin typeface="+mn-ea"/>
                        <a:ea typeface="+mn-ea"/>
                      </a:endParaRPr>
                    </a:p>
                  </a:txBody>
                  <a:tcPr marL="100826" marR="100826"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9" name="슬라이드 번호 개체 틀 1"/>
          <p:cNvSpPr>
            <a:spLocks noGrp="1"/>
          </p:cNvSpPr>
          <p:nvPr>
            <p:ph type="sldNum" sz="quarter" idx="4"/>
          </p:nvPr>
        </p:nvSpPr>
        <p:spPr/>
        <p:txBody>
          <a:bodyPr/>
          <a:lstStyle/>
          <a:p>
            <a:fld id="{31095832-68CD-478A-AD98-E2BAD6DB9178}" type="slidenum">
              <a:rPr lang="ko-KR" altLang="en-US" smtClean="0"/>
              <a:pPr/>
              <a:t>37</a:t>
            </a:fld>
            <a:endParaRPr lang="ko-KR" altLang="en-US" dirty="0"/>
          </a:p>
        </p:txBody>
      </p:sp>
      <p:cxnSp>
        <p:nvCxnSpPr>
          <p:cNvPr id="3" name="직선 화살표 연결선 2"/>
          <p:cNvCxnSpPr>
            <a:endCxn id="25602" idx="1"/>
          </p:cNvCxnSpPr>
          <p:nvPr/>
        </p:nvCxnSpPr>
        <p:spPr bwMode="auto">
          <a:xfrm flipV="1">
            <a:off x="2034332" y="2640234"/>
            <a:ext cx="2195047" cy="564333"/>
          </a:xfrm>
          <a:prstGeom prst="straightConnector1">
            <a:avLst/>
          </a:prstGeom>
          <a:noFill/>
          <a:ln w="9525" cap="flat" cmpd="sng" algn="ctr">
            <a:solidFill>
              <a:srgbClr val="0000C4"/>
            </a:solidFill>
            <a:prstDash val="solid"/>
            <a:round/>
            <a:headEnd type="none" w="med" len="med"/>
            <a:tailEnd type="triangle"/>
          </a:ln>
          <a:effectLst/>
        </p:spPr>
      </p:cxnSp>
      <p:sp>
        <p:nvSpPr>
          <p:cNvPr id="4" name="직사각형 3"/>
          <p:cNvSpPr/>
          <p:nvPr/>
        </p:nvSpPr>
        <p:spPr bwMode="auto">
          <a:xfrm>
            <a:off x="760335" y="2640234"/>
            <a:ext cx="1273997" cy="1284413"/>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319758081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2872088691"/>
              </p:ext>
            </p:extLst>
          </p:nvPr>
        </p:nvGraphicFramePr>
        <p:xfrm>
          <a:off x="546767" y="900311"/>
          <a:ext cx="9480453" cy="911761"/>
        </p:xfrm>
        <a:graphic>
          <a:graphicData uri="http://schemas.openxmlformats.org/drawingml/2006/table">
            <a:tbl>
              <a:tblPr firstRow="1" bandRow="1">
                <a:tableStyleId>{5C22544A-7EE6-4342-B048-85BDC9FD1C3A}</a:tableStyleId>
              </a:tblPr>
              <a:tblGrid>
                <a:gridCol w="9480453">
                  <a:extLst>
                    <a:ext uri="{9D8B030D-6E8A-4147-A177-3AD203B41FA5}">
                      <a16:colId xmlns:a16="http://schemas.microsoft.com/office/drawing/2014/main" val="20000"/>
                    </a:ext>
                  </a:extLst>
                </a:gridCol>
              </a:tblGrid>
              <a:tr h="9117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3-3 </a:t>
                      </a:r>
                      <a:r>
                        <a:rPr lang="en-US" altLang="ko-KR" sz="2200" dirty="0">
                          <a:solidFill>
                            <a:schemeClr val="tx1"/>
                          </a:solidFill>
                          <a:latin typeface="+mn-ea"/>
                          <a:ea typeface="+mn-ea"/>
                        </a:rPr>
                        <a:t>MF/HF DSC Call (JRC JSS2150/2250/2500)</a:t>
                      </a:r>
                      <a:br>
                        <a:rPr lang="en-US" altLang="ko-KR" sz="2200" dirty="0">
                          <a:solidFill>
                            <a:schemeClr val="tx1"/>
                          </a:solidFill>
                          <a:latin typeface="+mn-ea"/>
                          <a:ea typeface="+mn-ea"/>
                        </a:rPr>
                      </a:br>
                      <a:r>
                        <a:rPr lang="en-US" altLang="ko-KR" sz="2200" dirty="0">
                          <a:solidFill>
                            <a:schemeClr val="tx1"/>
                          </a:solidFill>
                          <a:latin typeface="+mn-ea"/>
                          <a:ea typeface="+mn-ea"/>
                        </a:rPr>
                        <a:t>Controller</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44992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622306" indent="-622306" defTabSz="995690">
              <a:spcBef>
                <a:spcPct val="20000"/>
              </a:spcBef>
              <a:buClr>
                <a:schemeClr val="accent2"/>
              </a:buClr>
            </a:pPr>
            <a:endParaRPr lang="ko-KR" altLang="en-US" sz="1500"/>
          </a:p>
        </p:txBody>
      </p:sp>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38</a:t>
            </a:fld>
            <a:endParaRPr lang="ko-KR" altLang="en-US" dirty="0"/>
          </a:p>
        </p:txBody>
      </p:sp>
      <p:sp>
        <p:nvSpPr>
          <p:cNvPr id="5" name="TextBox 4"/>
          <p:cNvSpPr txBox="1"/>
          <p:nvPr/>
        </p:nvSpPr>
        <p:spPr>
          <a:xfrm>
            <a:off x="11054496" y="909229"/>
            <a:ext cx="2949846" cy="6124754"/>
          </a:xfrm>
          <a:prstGeom prst="rect">
            <a:avLst/>
          </a:prstGeom>
          <a:noFill/>
        </p:spPr>
        <p:txBody>
          <a:bodyPr wrap="none" rtlCol="0">
            <a:spAutoFit/>
          </a:bodyPr>
          <a:lstStyle/>
          <a:p>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Ncm2150</a:t>
            </a:r>
            <a:r>
              <a:rPr lang="ko-KR" altLang="en-US" sz="1400" dirty="0">
                <a:latin typeface="+mn-ea"/>
                <a:ea typeface="+mn-ea"/>
              </a:rPr>
              <a:t>은 </a:t>
            </a:r>
            <a:r>
              <a:rPr lang="en-US" altLang="ko-KR" sz="1400" dirty="0">
                <a:latin typeface="+mn-ea"/>
                <a:ea typeface="+mn-ea"/>
              </a:rPr>
              <a:t>controller</a:t>
            </a:r>
          </a:p>
          <a:p>
            <a:endParaRPr lang="en-US" altLang="ko-KR" sz="1400" dirty="0">
              <a:latin typeface="+mn-ea"/>
              <a:ea typeface="+mn-ea"/>
            </a:endParaRPr>
          </a:p>
          <a:p>
            <a:r>
              <a:rPr lang="en-US" altLang="ko-KR" sz="1400" dirty="0">
                <a:latin typeface="+mn-ea"/>
                <a:ea typeface="+mn-ea"/>
              </a:rPr>
              <a:t>DSC TEST</a:t>
            </a:r>
          </a:p>
          <a:p>
            <a:r>
              <a:rPr lang="en-US" altLang="ko-KR" sz="1400" dirty="0">
                <a:latin typeface="+mn-ea"/>
                <a:ea typeface="+mn-ea"/>
              </a:rPr>
              <a:t>2</a:t>
            </a:r>
            <a:r>
              <a:rPr lang="ko-KR" altLang="en-US" sz="1400" dirty="0">
                <a:latin typeface="+mn-ea"/>
                <a:ea typeface="+mn-ea"/>
              </a:rPr>
              <a:t>차 통신</a:t>
            </a:r>
            <a:endParaRPr lang="en-US" altLang="ko-KR" sz="1400" dirty="0">
              <a:latin typeface="+mn-ea"/>
              <a:ea typeface="+mn-ea"/>
            </a:endParaRPr>
          </a:p>
          <a:p>
            <a:r>
              <a:rPr lang="ko-KR" altLang="en-US" sz="1400" dirty="0">
                <a:latin typeface="+mn-ea"/>
                <a:ea typeface="+mn-ea"/>
              </a:rPr>
              <a:t>조난</a:t>
            </a:r>
            <a:endParaRPr lang="en-US" altLang="ko-KR" sz="1400" dirty="0">
              <a:latin typeface="+mn-ea"/>
              <a:ea typeface="+mn-ea"/>
            </a:endParaRPr>
          </a:p>
          <a:p>
            <a:r>
              <a:rPr lang="ko-KR" altLang="en-US" sz="1400" dirty="0">
                <a:latin typeface="+mn-ea"/>
                <a:ea typeface="+mn-ea"/>
              </a:rPr>
              <a:t>조난중계</a:t>
            </a:r>
            <a:endParaRPr lang="en-US" altLang="ko-KR" sz="1400" dirty="0">
              <a:latin typeface="+mn-ea"/>
              <a:ea typeface="+mn-ea"/>
            </a:endParaRPr>
          </a:p>
          <a:p>
            <a:r>
              <a:rPr lang="ko-KR" altLang="en-US" sz="1400" dirty="0" err="1">
                <a:latin typeface="+mn-ea"/>
                <a:ea typeface="+mn-ea"/>
              </a:rPr>
              <a:t>수신증</a:t>
            </a:r>
            <a:r>
              <a:rPr lang="ko-KR" altLang="en-US" sz="1400" dirty="0">
                <a:latin typeface="+mn-ea"/>
                <a:ea typeface="+mn-ea"/>
              </a:rPr>
              <a:t> 동영상</a:t>
            </a:r>
            <a:endParaRPr lang="en-US" altLang="ko-KR" sz="1400" dirty="0">
              <a:latin typeface="+mn-ea"/>
              <a:ea typeface="+mn-ea"/>
            </a:endParaRPr>
          </a:p>
          <a:p>
            <a:r>
              <a:rPr lang="ko-KR" altLang="en-US" sz="1400" dirty="0">
                <a:latin typeface="+mn-ea"/>
                <a:ea typeface="+mn-ea"/>
              </a:rPr>
              <a:t>찍을 것</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ATT: ATTENUATOR</a:t>
            </a:r>
          </a:p>
          <a:p>
            <a:r>
              <a:rPr lang="ko-KR" altLang="en-US" sz="1400" dirty="0" err="1">
                <a:latin typeface="+mn-ea"/>
                <a:ea typeface="+mn-ea"/>
              </a:rPr>
              <a:t>교신시</a:t>
            </a:r>
            <a:r>
              <a:rPr lang="ko-KR" altLang="en-US" sz="1400" dirty="0">
                <a:latin typeface="+mn-ea"/>
                <a:ea typeface="+mn-ea"/>
              </a:rPr>
              <a:t> </a:t>
            </a:r>
            <a:r>
              <a:rPr lang="ko-KR" altLang="en-US" sz="1400" dirty="0" err="1">
                <a:latin typeface="+mn-ea"/>
                <a:ea typeface="+mn-ea"/>
              </a:rPr>
              <a:t>강한신호를</a:t>
            </a:r>
            <a:r>
              <a:rPr lang="ko-KR" altLang="en-US" sz="1400" dirty="0">
                <a:latin typeface="+mn-ea"/>
                <a:ea typeface="+mn-ea"/>
              </a:rPr>
              <a:t> </a:t>
            </a:r>
            <a:r>
              <a:rPr lang="ko-KR" altLang="en-US" sz="1400" dirty="0" err="1">
                <a:latin typeface="+mn-ea"/>
                <a:ea typeface="+mn-ea"/>
              </a:rPr>
              <a:t>받을때</a:t>
            </a:r>
            <a:endParaRPr lang="en-US" altLang="ko-KR" sz="1400" dirty="0">
              <a:latin typeface="+mn-ea"/>
              <a:ea typeface="+mn-ea"/>
            </a:endParaRPr>
          </a:p>
          <a:p>
            <a:r>
              <a:rPr lang="ko-KR" altLang="en-US" sz="1400" dirty="0">
                <a:latin typeface="+mn-ea"/>
                <a:ea typeface="+mn-ea"/>
              </a:rPr>
              <a:t>수신신호를 감쇠시킨다</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RF GAIN(RADIO FREQUENCY)</a:t>
            </a:r>
          </a:p>
          <a:p>
            <a:r>
              <a:rPr lang="ko-KR" altLang="en-US" sz="1400" dirty="0">
                <a:latin typeface="+mn-ea"/>
                <a:ea typeface="+mn-ea"/>
              </a:rPr>
              <a:t>수신 신호 확대한다</a:t>
            </a:r>
            <a:endParaRPr lang="en-US" altLang="ko-KR" sz="1400" dirty="0">
              <a:latin typeface="+mn-ea"/>
              <a:ea typeface="+mn-ea"/>
            </a:endParaRPr>
          </a:p>
          <a:p>
            <a:r>
              <a:rPr lang="ko-KR" altLang="en-US" sz="1400" dirty="0">
                <a:latin typeface="+mn-ea"/>
                <a:ea typeface="+mn-ea"/>
              </a:rPr>
              <a:t>너무 올리면 잡음이 강해 신호음을</a:t>
            </a:r>
            <a:endParaRPr lang="en-US" altLang="ko-KR" sz="1400" dirty="0">
              <a:latin typeface="+mn-ea"/>
              <a:ea typeface="+mn-ea"/>
            </a:endParaRPr>
          </a:p>
          <a:p>
            <a:r>
              <a:rPr lang="ko-KR" altLang="en-US" sz="1400" dirty="0">
                <a:latin typeface="+mn-ea"/>
                <a:ea typeface="+mn-ea"/>
              </a:rPr>
              <a:t>줄인다</a:t>
            </a:r>
            <a:endParaRPr lang="en-US" altLang="ko-KR" sz="1400" dirty="0">
              <a:latin typeface="+mn-ea"/>
              <a:ea typeface="+mn-ea"/>
            </a:endParaRPr>
          </a:p>
          <a:p>
            <a:r>
              <a:rPr lang="en-US" altLang="ko-KR" sz="1400" dirty="0">
                <a:latin typeface="+mn-ea"/>
                <a:ea typeface="+mn-ea"/>
              </a:rPr>
              <a:t>12</a:t>
            </a:r>
            <a:r>
              <a:rPr lang="ko-KR" altLang="en-US" sz="1400" dirty="0" err="1">
                <a:latin typeface="+mn-ea"/>
                <a:ea typeface="+mn-ea"/>
              </a:rPr>
              <a:t>시방향</a:t>
            </a:r>
            <a:r>
              <a:rPr lang="ko-KR" altLang="en-US" sz="1400" dirty="0">
                <a:latin typeface="+mn-ea"/>
                <a:ea typeface="+mn-ea"/>
              </a:rPr>
              <a:t> 부근에 설정한다</a:t>
            </a:r>
            <a:endParaRPr lang="en-US" altLang="ko-KR" sz="1400" dirty="0">
              <a:latin typeface="+mn-ea"/>
              <a:ea typeface="+mn-ea"/>
            </a:endParaRPr>
          </a:p>
          <a:p>
            <a:r>
              <a:rPr lang="ko-KR" altLang="en-US" sz="1400" dirty="0">
                <a:latin typeface="+mn-ea"/>
                <a:ea typeface="+mn-ea"/>
              </a:rPr>
              <a:t> </a:t>
            </a:r>
            <a:endParaRPr lang="en-US" altLang="ko-KR" sz="1400" dirty="0">
              <a:latin typeface="+mn-ea"/>
              <a:ea typeface="+mn-ea"/>
            </a:endParaRPr>
          </a:p>
          <a:p>
            <a:r>
              <a:rPr lang="en-US" altLang="ko-KR" sz="1400" dirty="0">
                <a:latin typeface="+mn-ea"/>
                <a:ea typeface="+mn-ea"/>
              </a:rPr>
              <a:t>NR: NOISE REDUCTION</a:t>
            </a:r>
          </a:p>
          <a:p>
            <a:r>
              <a:rPr lang="en-US" altLang="ko-KR" sz="1400" dirty="0">
                <a:latin typeface="+mn-ea"/>
                <a:ea typeface="+mn-ea"/>
              </a:rPr>
              <a:t>TEST CALL: TEST CALL</a:t>
            </a:r>
            <a:r>
              <a:rPr lang="ko-KR" altLang="en-US" sz="1400" dirty="0">
                <a:latin typeface="+mn-ea"/>
                <a:ea typeface="+mn-ea"/>
              </a:rPr>
              <a:t>메뉴 나타남</a:t>
            </a:r>
            <a:endParaRPr lang="en-US" altLang="ko-KR" sz="1400" dirty="0">
              <a:latin typeface="+mn-ea"/>
              <a:ea typeface="+mn-ea"/>
            </a:endParaRPr>
          </a:p>
          <a:p>
            <a:r>
              <a:rPr lang="en-US" altLang="ko-KR" sz="1400" dirty="0">
                <a:latin typeface="+mn-ea"/>
                <a:ea typeface="+mn-ea"/>
              </a:rPr>
              <a:t>TEST:</a:t>
            </a:r>
            <a:r>
              <a:rPr lang="ko-KR" altLang="en-US" sz="1400" dirty="0">
                <a:latin typeface="+mn-ea"/>
                <a:ea typeface="+mn-ea"/>
              </a:rPr>
              <a:t>자체진단메뉴</a:t>
            </a:r>
            <a:endParaRPr lang="en-US" altLang="ko-KR" sz="1400" dirty="0">
              <a:latin typeface="+mn-ea"/>
              <a:ea typeface="+mn-ea"/>
            </a:endParaRPr>
          </a:p>
          <a:p>
            <a:r>
              <a:rPr lang="en-US" altLang="ko-KR" sz="1400" dirty="0">
                <a:latin typeface="+mn-ea"/>
                <a:ea typeface="+mn-ea"/>
              </a:rPr>
              <a:t>SP: SP ON/OFF</a:t>
            </a:r>
          </a:p>
          <a:p>
            <a:r>
              <a:rPr lang="en-US" altLang="ko-KR" sz="1400" dirty="0">
                <a:latin typeface="+mn-ea"/>
                <a:ea typeface="+mn-ea"/>
              </a:rPr>
              <a:t>PWR RDC: POWER REDUCTOPM</a:t>
            </a:r>
          </a:p>
          <a:p>
            <a:r>
              <a:rPr lang="en-US" altLang="ko-KR" sz="1400" dirty="0">
                <a:latin typeface="+mn-ea"/>
                <a:ea typeface="+mn-ea"/>
              </a:rPr>
              <a:t>2150:LO/HI</a:t>
            </a:r>
          </a:p>
          <a:p>
            <a:r>
              <a:rPr lang="en-US" altLang="ko-KR" sz="1400" dirty="0">
                <a:latin typeface="+mn-ea"/>
                <a:ea typeface="+mn-ea"/>
              </a:rPr>
              <a:t>2250/2500: LO/ME/FU</a:t>
            </a:r>
            <a:endParaRPr lang="ko-KR" altLang="en-US" sz="1400" dirty="0">
              <a:latin typeface="+mn-ea"/>
              <a:ea typeface="+mn-ea"/>
            </a:endParaRPr>
          </a:p>
        </p:txBody>
      </p:sp>
      <p:pic>
        <p:nvPicPr>
          <p:cNvPr id="17" name="그림 1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6588" y="945629"/>
            <a:ext cx="468000" cy="468000"/>
          </a:xfrm>
          <a:prstGeom prst="rect">
            <a:avLst/>
          </a:prstGeom>
        </p:spPr>
      </p:pic>
      <p:sp>
        <p:nvSpPr>
          <p:cNvPr id="18" name="TextBox 17"/>
          <p:cNvSpPr txBox="1"/>
          <p:nvPr/>
        </p:nvSpPr>
        <p:spPr>
          <a:xfrm>
            <a:off x="8605260" y="1084443"/>
            <a:ext cx="782587" cy="276999"/>
          </a:xfrm>
          <a:prstGeom prst="rect">
            <a:avLst/>
          </a:prstGeom>
          <a:noFill/>
        </p:spPr>
        <p:txBody>
          <a:bodyPr wrap="none" rtlCol="0">
            <a:spAutoFit/>
          </a:bodyPr>
          <a:lstStyle/>
          <a:p>
            <a:r>
              <a:rPr lang="en-US" altLang="ko-KR" sz="1200" b="1" dirty="0">
                <a:latin typeface="+mn-ea"/>
                <a:ea typeface="+mn-ea"/>
              </a:rPr>
              <a:t>JSS2150</a:t>
            </a:r>
            <a:endParaRPr lang="ko-KR" altLang="en-US" sz="1200" b="1" dirty="0">
              <a:latin typeface="+mn-ea"/>
              <a:ea typeface="+mn-ea"/>
            </a:endParaRPr>
          </a:p>
        </p:txBody>
      </p:sp>
      <p:pic>
        <p:nvPicPr>
          <p:cNvPr id="6" name="그림 5"/>
          <p:cNvPicPr>
            <a:picLocks noChangeAspect="1"/>
          </p:cNvPicPr>
          <p:nvPr/>
        </p:nvPicPr>
        <p:blipFill>
          <a:blip r:embed="rId5"/>
          <a:stretch>
            <a:fillRect/>
          </a:stretch>
        </p:blipFill>
        <p:spPr>
          <a:xfrm>
            <a:off x="757778" y="2054707"/>
            <a:ext cx="5753100" cy="3714750"/>
          </a:xfrm>
          <a:prstGeom prst="rect">
            <a:avLst/>
          </a:prstGeom>
        </p:spPr>
      </p:pic>
      <p:sp>
        <p:nvSpPr>
          <p:cNvPr id="9" name="TextBox 8"/>
          <p:cNvSpPr txBox="1"/>
          <p:nvPr/>
        </p:nvSpPr>
        <p:spPr>
          <a:xfrm>
            <a:off x="546767" y="5929511"/>
            <a:ext cx="3269228" cy="1169551"/>
          </a:xfrm>
          <a:prstGeom prst="rect">
            <a:avLst/>
          </a:prstGeom>
          <a:noFill/>
          <a:ln>
            <a:solidFill>
              <a:schemeClr val="tx1"/>
            </a:solidFill>
          </a:ln>
        </p:spPr>
        <p:txBody>
          <a:bodyPr wrap="none" rtlCol="0">
            <a:spAutoFit/>
          </a:bodyPr>
          <a:lstStyle/>
          <a:p>
            <a:pPr marL="342900" indent="-342900">
              <a:buAutoNum type="arabicPeriod"/>
            </a:pPr>
            <a:r>
              <a:rPr lang="en-US" altLang="ko-KR" sz="1400" dirty="0">
                <a:latin typeface="+mn-ea"/>
                <a:ea typeface="+mn-ea"/>
              </a:rPr>
              <a:t>Internal loud speaker</a:t>
            </a:r>
          </a:p>
          <a:p>
            <a:pPr marL="342900" indent="-342900">
              <a:buAutoNum type="arabicPeriod"/>
            </a:pPr>
            <a:r>
              <a:rPr lang="en-US" altLang="ko-KR" sz="1400" dirty="0">
                <a:latin typeface="+mn-ea"/>
                <a:ea typeface="+mn-ea"/>
              </a:rPr>
              <a:t>CW (Morse) mode </a:t>
            </a:r>
            <a:r>
              <a:rPr lang="ko-KR" altLang="en-US" sz="1400" dirty="0">
                <a:latin typeface="+mn-ea"/>
                <a:ea typeface="+mn-ea"/>
              </a:rPr>
              <a:t>사용 위한 </a:t>
            </a:r>
            <a:r>
              <a:rPr lang="en-US" altLang="ko-KR" sz="1400" dirty="0">
                <a:latin typeface="+mn-ea"/>
                <a:ea typeface="+mn-ea"/>
              </a:rPr>
              <a:t>Jack</a:t>
            </a:r>
          </a:p>
          <a:p>
            <a:pPr marL="342900" indent="-342900">
              <a:buAutoNum type="arabicPeriod"/>
            </a:pPr>
            <a:r>
              <a:rPr lang="en-US" altLang="ko-KR" sz="1400" dirty="0">
                <a:latin typeface="+mn-ea"/>
                <a:ea typeface="+mn-ea"/>
              </a:rPr>
              <a:t>LCD (Liquid crystal display)</a:t>
            </a:r>
          </a:p>
          <a:p>
            <a:pPr marL="342900" indent="-342900">
              <a:buAutoNum type="arabicPeriod"/>
            </a:pPr>
            <a:r>
              <a:rPr lang="en-US" altLang="ko-KR" sz="1400" dirty="0">
                <a:latin typeface="+mn-ea"/>
                <a:ea typeface="+mn-ea"/>
              </a:rPr>
              <a:t>Numeric keypad</a:t>
            </a:r>
          </a:p>
          <a:p>
            <a:pPr marL="342900" indent="-342900">
              <a:buAutoNum type="arabicPeriod"/>
            </a:pPr>
            <a:r>
              <a:rPr lang="en-US" altLang="ko-KR" sz="1400" dirty="0">
                <a:latin typeface="+mn-ea"/>
                <a:ea typeface="+mn-ea"/>
              </a:rPr>
              <a:t>Jog dial</a:t>
            </a:r>
          </a:p>
        </p:txBody>
      </p:sp>
      <p:sp>
        <p:nvSpPr>
          <p:cNvPr id="12" name="직사각형 11"/>
          <p:cNvSpPr/>
          <p:nvPr/>
        </p:nvSpPr>
        <p:spPr>
          <a:xfrm>
            <a:off x="6683295" y="1798484"/>
            <a:ext cx="3206712" cy="4108817"/>
          </a:xfrm>
          <a:prstGeom prst="rect">
            <a:avLst/>
          </a:prstGeom>
          <a:ln>
            <a:solidFill>
              <a:schemeClr val="tx1"/>
            </a:solidFill>
          </a:ln>
        </p:spPr>
        <p:txBody>
          <a:bodyPr wrap="square">
            <a:spAutoFit/>
          </a:bodyPr>
          <a:lstStyle/>
          <a:p>
            <a:r>
              <a:rPr lang="en-US" altLang="ko-KR" sz="1300" b="1" dirty="0" smtClean="0">
                <a:solidFill>
                  <a:srgbClr val="0000C4"/>
                </a:solidFill>
                <a:latin typeface="+mn-ea"/>
                <a:ea typeface="+mn-ea"/>
              </a:rPr>
              <a:t>TEL: </a:t>
            </a:r>
            <a:r>
              <a:rPr lang="en-US" altLang="ko-KR" sz="1300" b="1" dirty="0">
                <a:solidFill>
                  <a:srgbClr val="0000C4"/>
                </a:solidFill>
                <a:latin typeface="+mn-ea"/>
                <a:ea typeface="+mn-ea"/>
              </a:rPr>
              <a:t>TEL mode</a:t>
            </a:r>
          </a:p>
          <a:p>
            <a:r>
              <a:rPr lang="en-US" altLang="ko-KR" sz="1300" b="1" dirty="0" smtClean="0">
                <a:solidFill>
                  <a:srgbClr val="0000C4"/>
                </a:solidFill>
                <a:latin typeface="+mn-ea"/>
                <a:ea typeface="+mn-ea"/>
              </a:rPr>
              <a:t>DSC</a:t>
            </a:r>
            <a:r>
              <a:rPr lang="en-US" altLang="ko-KR" sz="1300" b="1" dirty="0" smtClean="0">
                <a:latin typeface="+mn-ea"/>
                <a:ea typeface="+mn-ea"/>
              </a:rPr>
              <a:t>: </a:t>
            </a:r>
            <a:r>
              <a:rPr lang="en-US" altLang="ko-KR" sz="1300" b="1" dirty="0">
                <a:latin typeface="+mn-ea"/>
                <a:ea typeface="+mn-ea"/>
              </a:rPr>
              <a:t>DSC mode</a:t>
            </a:r>
          </a:p>
          <a:p>
            <a:r>
              <a:rPr lang="en-US" altLang="ko-KR" sz="1300" dirty="0" smtClean="0">
                <a:latin typeface="+mn-ea"/>
                <a:ea typeface="+mn-ea"/>
              </a:rPr>
              <a:t>CW: </a:t>
            </a:r>
            <a:r>
              <a:rPr lang="en-US" altLang="ko-KR" sz="1300" dirty="0">
                <a:latin typeface="+mn-ea"/>
                <a:ea typeface="+mn-ea"/>
              </a:rPr>
              <a:t>CW mode (</a:t>
            </a:r>
            <a:r>
              <a:rPr lang="ko-KR" altLang="en-US" sz="1300" dirty="0">
                <a:latin typeface="+mn-ea"/>
                <a:ea typeface="+mn-ea"/>
              </a:rPr>
              <a:t>사용하지 않음</a:t>
            </a:r>
            <a:r>
              <a:rPr lang="en-US" altLang="ko-KR" sz="1300" dirty="0">
                <a:latin typeface="+mn-ea"/>
                <a:ea typeface="+mn-ea"/>
              </a:rPr>
              <a:t>)</a:t>
            </a:r>
          </a:p>
          <a:p>
            <a:r>
              <a:rPr lang="en-US" altLang="ko-KR" sz="1300" dirty="0">
                <a:latin typeface="+mn-ea"/>
                <a:ea typeface="+mn-ea"/>
              </a:rPr>
              <a:t>--------------------------------------------</a:t>
            </a:r>
          </a:p>
          <a:p>
            <a:r>
              <a:rPr lang="en-US" altLang="ko-KR" sz="1400" b="1" dirty="0">
                <a:solidFill>
                  <a:srgbClr val="0000C4"/>
                </a:solidFill>
                <a:latin typeface="+mn-ea"/>
              </a:rPr>
              <a:t>FUNC</a:t>
            </a:r>
            <a:r>
              <a:rPr lang="en-US" altLang="ko-KR" sz="1200" dirty="0">
                <a:solidFill>
                  <a:srgbClr val="0000C4"/>
                </a:solidFill>
                <a:latin typeface="+mn-ea"/>
              </a:rPr>
              <a:t> </a:t>
            </a:r>
            <a:r>
              <a:rPr lang="en-US" altLang="ko-KR" sz="1400" b="1" dirty="0">
                <a:solidFill>
                  <a:srgbClr val="0000C4"/>
                </a:solidFill>
                <a:latin typeface="+mn-ea"/>
              </a:rPr>
              <a:t>+</a:t>
            </a:r>
            <a:endParaRPr lang="en-US" altLang="ko-KR" sz="1300" dirty="0">
              <a:latin typeface="+mn-ea"/>
              <a:ea typeface="+mn-ea"/>
            </a:endParaRPr>
          </a:p>
          <a:p>
            <a:r>
              <a:rPr lang="en-US" altLang="ko-KR" sz="1300" dirty="0" smtClean="0">
                <a:latin typeface="+mn-ea"/>
                <a:ea typeface="+mn-ea"/>
              </a:rPr>
              <a:t>1CLAR: </a:t>
            </a:r>
            <a:r>
              <a:rPr lang="ko-KR" altLang="en-US" sz="1300" dirty="0">
                <a:latin typeface="+mn-ea"/>
                <a:ea typeface="+mn-ea"/>
              </a:rPr>
              <a:t>주파수 명료도 조절</a:t>
            </a:r>
            <a:endParaRPr lang="en-US" altLang="ko-KR" sz="1300" dirty="0">
              <a:latin typeface="+mn-ea"/>
              <a:ea typeface="+mn-ea"/>
            </a:endParaRPr>
          </a:p>
          <a:p>
            <a:r>
              <a:rPr lang="en-US" altLang="ko-KR" sz="1300" dirty="0" smtClean="0">
                <a:latin typeface="+mn-ea"/>
                <a:ea typeface="+mn-ea"/>
              </a:rPr>
              <a:t>2SCAN: </a:t>
            </a:r>
            <a:r>
              <a:rPr lang="en-US" altLang="ko-KR" sz="1300" dirty="0">
                <a:latin typeface="+mn-ea"/>
                <a:ea typeface="+mn-ea"/>
              </a:rPr>
              <a:t>Scan menu </a:t>
            </a:r>
            <a:r>
              <a:rPr lang="ko-KR" altLang="en-US" sz="1300" dirty="0">
                <a:latin typeface="+mn-ea"/>
                <a:ea typeface="+mn-ea"/>
              </a:rPr>
              <a:t>표시</a:t>
            </a:r>
            <a:endParaRPr lang="en-US" altLang="ko-KR" sz="1300" dirty="0">
              <a:latin typeface="+mn-ea"/>
              <a:ea typeface="+mn-ea"/>
            </a:endParaRPr>
          </a:p>
          <a:p>
            <a:r>
              <a:rPr lang="en-US" altLang="ko-KR" sz="1300" dirty="0" smtClean="0">
                <a:latin typeface="+mn-ea"/>
                <a:ea typeface="+mn-ea"/>
              </a:rPr>
              <a:t>3NR: </a:t>
            </a:r>
            <a:r>
              <a:rPr lang="en-US" altLang="ko-KR" sz="1300" dirty="0">
                <a:latin typeface="+mn-ea"/>
                <a:ea typeface="+mn-ea"/>
              </a:rPr>
              <a:t>Noise reduction</a:t>
            </a:r>
          </a:p>
          <a:p>
            <a:r>
              <a:rPr lang="en-US" altLang="ko-KR" sz="1300" dirty="0" smtClean="0">
                <a:latin typeface="+mn-ea"/>
                <a:ea typeface="+mn-ea"/>
              </a:rPr>
              <a:t>4ATT </a:t>
            </a:r>
            <a:r>
              <a:rPr lang="en-US" altLang="ko-KR" sz="1300" dirty="0">
                <a:latin typeface="+mn-ea"/>
                <a:ea typeface="+mn-ea"/>
              </a:rPr>
              <a:t>: Attenuator (</a:t>
            </a:r>
            <a:r>
              <a:rPr lang="ko-KR" altLang="en-US" sz="1300" dirty="0">
                <a:latin typeface="+mn-ea"/>
                <a:ea typeface="+mn-ea"/>
              </a:rPr>
              <a:t>감쇠기</a:t>
            </a:r>
            <a:r>
              <a:rPr lang="en-US" altLang="ko-KR" sz="1300" dirty="0">
                <a:latin typeface="+mn-ea"/>
                <a:ea typeface="+mn-ea"/>
              </a:rPr>
              <a:t>)</a:t>
            </a:r>
          </a:p>
          <a:p>
            <a:r>
              <a:rPr lang="en-US" altLang="ko-KR" sz="1300" dirty="0" smtClean="0">
                <a:latin typeface="+mn-ea"/>
                <a:ea typeface="+mn-ea"/>
              </a:rPr>
              <a:t>5AGC: </a:t>
            </a:r>
            <a:r>
              <a:rPr lang="en-US" altLang="ko-KR" sz="1300" dirty="0">
                <a:latin typeface="+mn-ea"/>
                <a:ea typeface="+mn-ea"/>
              </a:rPr>
              <a:t>Auto gain control</a:t>
            </a:r>
          </a:p>
          <a:p>
            <a:r>
              <a:rPr lang="en-US" altLang="ko-KR" sz="1300" dirty="0" smtClean="0">
                <a:latin typeface="+mn-ea"/>
                <a:ea typeface="+mn-ea"/>
              </a:rPr>
              <a:t>6SP: </a:t>
            </a:r>
            <a:r>
              <a:rPr lang="en-US" altLang="ko-KR" sz="1300" dirty="0">
                <a:latin typeface="+mn-ea"/>
                <a:ea typeface="+mn-ea"/>
              </a:rPr>
              <a:t>Speaker on or off</a:t>
            </a:r>
          </a:p>
          <a:p>
            <a:r>
              <a:rPr lang="en-US" altLang="ko-KR" sz="1300" dirty="0" smtClean="0">
                <a:latin typeface="+mn-ea"/>
                <a:ea typeface="+mn-ea"/>
              </a:rPr>
              <a:t>7PRN: </a:t>
            </a:r>
            <a:r>
              <a:rPr lang="en-US" altLang="ko-KR" sz="1300" dirty="0">
                <a:latin typeface="+mn-ea"/>
                <a:ea typeface="+mn-ea"/>
              </a:rPr>
              <a:t>Print</a:t>
            </a:r>
          </a:p>
          <a:p>
            <a:r>
              <a:rPr lang="en-US" altLang="ko-KR" sz="1300" b="1" dirty="0" smtClean="0">
                <a:solidFill>
                  <a:srgbClr val="0000C4"/>
                </a:solidFill>
                <a:latin typeface="+mn-ea"/>
                <a:ea typeface="+mn-ea"/>
              </a:rPr>
              <a:t>8TEST: </a:t>
            </a:r>
            <a:r>
              <a:rPr lang="en-US" altLang="ko-KR" sz="1300" b="1" dirty="0">
                <a:solidFill>
                  <a:srgbClr val="0000C4"/>
                </a:solidFill>
                <a:latin typeface="+mn-ea"/>
                <a:ea typeface="+mn-ea"/>
              </a:rPr>
              <a:t>Self-diagnosis menu</a:t>
            </a:r>
          </a:p>
          <a:p>
            <a:r>
              <a:rPr lang="en-US" altLang="ko-KR" sz="1300" b="1" dirty="0" smtClean="0">
                <a:solidFill>
                  <a:srgbClr val="0000C4"/>
                </a:solidFill>
                <a:latin typeface="+mn-ea"/>
                <a:ea typeface="+mn-ea"/>
              </a:rPr>
              <a:t>9PWRRDC: </a:t>
            </a:r>
            <a:r>
              <a:rPr lang="en-US" altLang="ko-KR" sz="1300" b="1" dirty="0">
                <a:solidFill>
                  <a:srgbClr val="0000C4"/>
                </a:solidFill>
                <a:latin typeface="+mn-ea"/>
                <a:ea typeface="+mn-ea"/>
              </a:rPr>
              <a:t>TX power </a:t>
            </a:r>
            <a:r>
              <a:rPr lang="ko-KR" altLang="en-US" sz="1300" b="1" dirty="0">
                <a:solidFill>
                  <a:srgbClr val="0000C4"/>
                </a:solidFill>
                <a:latin typeface="+mn-ea"/>
                <a:ea typeface="+mn-ea"/>
              </a:rPr>
              <a:t>조정</a:t>
            </a:r>
            <a:endParaRPr lang="en-US" altLang="ko-KR" sz="1300" b="1" dirty="0">
              <a:solidFill>
                <a:srgbClr val="0000C4"/>
              </a:solidFill>
              <a:latin typeface="+mn-ea"/>
              <a:ea typeface="+mn-ea"/>
            </a:endParaRPr>
          </a:p>
          <a:p>
            <a:r>
              <a:rPr lang="en-US" altLang="ko-KR" sz="1300" b="1" dirty="0" smtClean="0">
                <a:solidFill>
                  <a:srgbClr val="0000C4"/>
                </a:solidFill>
                <a:latin typeface="+mn-ea"/>
                <a:ea typeface="+mn-ea"/>
              </a:rPr>
              <a:t>0TESTCALL: </a:t>
            </a:r>
            <a:r>
              <a:rPr lang="en-US" altLang="ko-KR" sz="1300" b="1" dirty="0">
                <a:solidFill>
                  <a:srgbClr val="0000C4"/>
                </a:solidFill>
                <a:latin typeface="+mn-ea"/>
                <a:ea typeface="+mn-ea"/>
              </a:rPr>
              <a:t>DSC test call menu</a:t>
            </a:r>
          </a:p>
          <a:p>
            <a:r>
              <a:rPr lang="en-US" altLang="ko-KR" sz="1300" dirty="0" smtClean="0">
                <a:latin typeface="+mn-ea"/>
                <a:ea typeface="+mn-ea"/>
              </a:rPr>
              <a:t>FUNC: </a:t>
            </a:r>
            <a:r>
              <a:rPr lang="en-US" altLang="ko-KR" sz="1300" dirty="0">
                <a:latin typeface="+mn-ea"/>
                <a:ea typeface="+mn-ea"/>
              </a:rPr>
              <a:t>Function </a:t>
            </a:r>
          </a:p>
          <a:p>
            <a:r>
              <a:rPr lang="en-US" altLang="ko-KR" sz="1300" dirty="0" smtClean="0">
                <a:latin typeface="+mn-ea"/>
                <a:ea typeface="+mn-ea"/>
              </a:rPr>
              <a:t>ENT: </a:t>
            </a:r>
            <a:r>
              <a:rPr lang="en-US" altLang="ko-KR" sz="1300" dirty="0">
                <a:latin typeface="+mn-ea"/>
                <a:ea typeface="+mn-ea"/>
              </a:rPr>
              <a:t>Enter key</a:t>
            </a:r>
          </a:p>
          <a:p>
            <a:r>
              <a:rPr lang="en-US" altLang="ko-KR" sz="1300" dirty="0" smtClean="0">
                <a:latin typeface="+mn-ea"/>
                <a:ea typeface="+mn-ea"/>
              </a:rPr>
              <a:t>USER: </a:t>
            </a:r>
            <a:r>
              <a:rPr lang="en-US" altLang="ko-KR" sz="1300" dirty="0">
                <a:latin typeface="+mn-ea"/>
                <a:ea typeface="+mn-ea"/>
              </a:rPr>
              <a:t>User define key</a:t>
            </a:r>
          </a:p>
          <a:p>
            <a:r>
              <a:rPr lang="en-US" altLang="ko-KR" sz="1300" b="1" dirty="0" smtClean="0">
                <a:solidFill>
                  <a:srgbClr val="0000C4"/>
                </a:solidFill>
                <a:latin typeface="+mn-ea"/>
                <a:ea typeface="+mn-ea"/>
              </a:rPr>
              <a:t>ANTTUNE: </a:t>
            </a:r>
            <a:r>
              <a:rPr lang="ko-KR" altLang="en-US" sz="1300" b="1" dirty="0">
                <a:solidFill>
                  <a:srgbClr val="0000C4"/>
                </a:solidFill>
                <a:latin typeface="+mn-ea"/>
                <a:ea typeface="+mn-ea"/>
              </a:rPr>
              <a:t>안테나 </a:t>
            </a:r>
            <a:r>
              <a:rPr lang="en-US" altLang="ko-KR" sz="1300" b="1" dirty="0">
                <a:solidFill>
                  <a:srgbClr val="0000C4"/>
                </a:solidFill>
                <a:latin typeface="+mn-ea"/>
                <a:ea typeface="+mn-ea"/>
              </a:rPr>
              <a:t>Tuning </a:t>
            </a:r>
          </a:p>
          <a:p>
            <a:r>
              <a:rPr lang="en-US" altLang="ko-KR" sz="1300" b="1" dirty="0" smtClean="0">
                <a:solidFill>
                  <a:srgbClr val="0000C4"/>
                </a:solidFill>
                <a:latin typeface="+mn-ea"/>
                <a:ea typeface="+mn-ea"/>
              </a:rPr>
              <a:t>CH: </a:t>
            </a:r>
            <a:r>
              <a:rPr lang="en-US" altLang="ko-KR" sz="1300" b="1" dirty="0">
                <a:solidFill>
                  <a:srgbClr val="0000C4"/>
                </a:solidFill>
                <a:latin typeface="+mn-ea"/>
                <a:ea typeface="+mn-ea"/>
              </a:rPr>
              <a:t>ITU channel </a:t>
            </a:r>
            <a:endParaRPr lang="ko-KR" altLang="en-US" sz="1300" b="1" dirty="0">
              <a:solidFill>
                <a:srgbClr val="0000C4"/>
              </a:solidFill>
              <a:latin typeface="+mn-ea"/>
              <a:ea typeface="+mn-ea"/>
            </a:endParaRPr>
          </a:p>
        </p:txBody>
      </p:sp>
      <p:sp>
        <p:nvSpPr>
          <p:cNvPr id="26" name="TextBox 25"/>
          <p:cNvSpPr txBox="1"/>
          <p:nvPr/>
        </p:nvSpPr>
        <p:spPr>
          <a:xfrm>
            <a:off x="3815995" y="5929511"/>
            <a:ext cx="3229089" cy="1169551"/>
          </a:xfrm>
          <a:prstGeom prst="rect">
            <a:avLst/>
          </a:prstGeom>
          <a:noFill/>
          <a:ln>
            <a:solidFill>
              <a:schemeClr val="tx1"/>
            </a:solidFill>
          </a:ln>
        </p:spPr>
        <p:txBody>
          <a:bodyPr wrap="none" rtlCol="0">
            <a:spAutoFit/>
          </a:bodyPr>
          <a:lstStyle/>
          <a:p>
            <a:pPr marL="342900" indent="-342900">
              <a:buFont typeface="+mj-lt"/>
              <a:buAutoNum type="arabicPeriod" startAt="6"/>
            </a:pPr>
            <a:r>
              <a:rPr lang="en-US" altLang="ko-KR" sz="1400" dirty="0">
                <a:latin typeface="+mn-ea"/>
                <a:ea typeface="+mn-ea"/>
              </a:rPr>
              <a:t>Handset connector</a:t>
            </a:r>
          </a:p>
          <a:p>
            <a:pPr marL="342900" indent="-342900">
              <a:buFont typeface="+mj-lt"/>
              <a:buAutoNum type="arabicPeriod" startAt="6"/>
            </a:pPr>
            <a:r>
              <a:rPr lang="en-US" altLang="ko-KR" sz="1400" dirty="0">
                <a:latin typeface="+mn-ea"/>
                <a:ea typeface="+mn-ea"/>
              </a:rPr>
              <a:t>Distress key</a:t>
            </a:r>
          </a:p>
          <a:p>
            <a:pPr marL="342900" indent="-342900">
              <a:buFont typeface="+mj-lt"/>
              <a:buAutoNum type="arabicPeriod" startAt="6"/>
            </a:pPr>
            <a:r>
              <a:rPr lang="en-US" altLang="ko-KR" sz="1400" dirty="0">
                <a:latin typeface="+mn-ea"/>
                <a:ea typeface="+mn-ea"/>
              </a:rPr>
              <a:t>RF GAIN (</a:t>
            </a:r>
            <a:r>
              <a:rPr lang="ko-KR" altLang="en-US" sz="1400" dirty="0">
                <a:latin typeface="+mn-ea"/>
                <a:ea typeface="+mn-ea"/>
              </a:rPr>
              <a:t>감도 조절</a:t>
            </a:r>
            <a:r>
              <a:rPr lang="en-US" altLang="ko-KR" sz="1400" dirty="0">
                <a:latin typeface="+mn-ea"/>
                <a:ea typeface="+mn-ea"/>
              </a:rPr>
              <a:t>)</a:t>
            </a:r>
          </a:p>
          <a:p>
            <a:pPr marL="342900" indent="-342900">
              <a:buAutoNum type="arabicPeriod" startAt="6"/>
            </a:pPr>
            <a:r>
              <a:rPr lang="en-US" altLang="ko-KR" sz="1400" dirty="0">
                <a:latin typeface="+mn-ea"/>
                <a:ea typeface="+mn-ea"/>
              </a:rPr>
              <a:t>DIM key</a:t>
            </a:r>
          </a:p>
          <a:p>
            <a:pPr marL="342900" indent="-342900">
              <a:buAutoNum type="arabicPeriod" startAt="6"/>
            </a:pPr>
            <a:r>
              <a:rPr lang="en-US" altLang="ko-KR" sz="1400" dirty="0">
                <a:latin typeface="+mn-ea"/>
                <a:ea typeface="+mn-ea"/>
              </a:rPr>
              <a:t>PWR/CONT (Power/Contrast key)</a:t>
            </a:r>
          </a:p>
        </p:txBody>
      </p:sp>
      <p:sp>
        <p:nvSpPr>
          <p:cNvPr id="30" name="TextBox 29"/>
          <p:cNvSpPr txBox="1"/>
          <p:nvPr/>
        </p:nvSpPr>
        <p:spPr>
          <a:xfrm>
            <a:off x="7045084" y="5938255"/>
            <a:ext cx="2839504" cy="954107"/>
          </a:xfrm>
          <a:prstGeom prst="rect">
            <a:avLst/>
          </a:prstGeom>
          <a:noFill/>
          <a:ln>
            <a:solidFill>
              <a:schemeClr val="tx1"/>
            </a:solidFill>
          </a:ln>
        </p:spPr>
        <p:txBody>
          <a:bodyPr wrap="square" rtlCol="0">
            <a:spAutoFit/>
          </a:bodyPr>
          <a:lstStyle/>
          <a:p>
            <a:pPr marL="342900" indent="-342900">
              <a:buFont typeface="+mj-lt"/>
              <a:buAutoNum type="arabicPeriod" startAt="11"/>
            </a:pPr>
            <a:r>
              <a:rPr lang="en-US" altLang="ko-KR" sz="1400" dirty="0">
                <a:latin typeface="+mn-ea"/>
                <a:ea typeface="+mn-ea"/>
              </a:rPr>
              <a:t>VOL </a:t>
            </a:r>
            <a:r>
              <a:rPr lang="ko-KR" altLang="en-US" sz="1400" dirty="0">
                <a:latin typeface="+mn-ea"/>
                <a:ea typeface="+mn-ea"/>
              </a:rPr>
              <a:t>조절</a:t>
            </a:r>
            <a:endParaRPr lang="en-US" altLang="ko-KR" sz="1400" dirty="0">
              <a:latin typeface="+mn-ea"/>
              <a:ea typeface="+mn-ea"/>
            </a:endParaRPr>
          </a:p>
          <a:p>
            <a:pPr marL="342900" indent="-342900">
              <a:buFont typeface="+mj-lt"/>
              <a:buAutoNum type="arabicPeriod" startAt="11"/>
            </a:pPr>
            <a:r>
              <a:rPr lang="en-US" altLang="ko-KR" sz="1400" dirty="0">
                <a:latin typeface="+mn-ea"/>
                <a:ea typeface="+mn-ea"/>
              </a:rPr>
              <a:t>ALM/WKR lamp</a:t>
            </a:r>
          </a:p>
          <a:p>
            <a:pPr marL="342900" indent="-342900">
              <a:buFont typeface="+mj-lt"/>
              <a:buAutoNum type="arabicPeriod" startAt="11"/>
            </a:pPr>
            <a:r>
              <a:rPr lang="en-US" altLang="ko-KR" sz="1400" b="1" dirty="0">
                <a:solidFill>
                  <a:srgbClr val="0000C4"/>
                </a:solidFill>
                <a:latin typeface="+mn-ea"/>
                <a:ea typeface="+mn-ea"/>
              </a:rPr>
              <a:t>CANCEL</a:t>
            </a:r>
            <a:r>
              <a:rPr lang="en-US" altLang="ko-KR" sz="1400" dirty="0">
                <a:latin typeface="+mn-ea"/>
                <a:ea typeface="+mn-ea"/>
              </a:rPr>
              <a:t> key</a:t>
            </a:r>
          </a:p>
          <a:p>
            <a:pPr marL="342900" indent="-342900">
              <a:buFont typeface="+mj-lt"/>
              <a:buAutoNum type="arabicPeriod" startAt="11"/>
            </a:pPr>
            <a:r>
              <a:rPr lang="en-US" altLang="ko-KR" sz="1400" b="1" dirty="0">
                <a:solidFill>
                  <a:srgbClr val="0000C4"/>
                </a:solidFill>
                <a:latin typeface="+mn-ea"/>
                <a:ea typeface="+mn-ea"/>
              </a:rPr>
              <a:t>MENU</a:t>
            </a:r>
            <a:r>
              <a:rPr lang="en-US" altLang="ko-KR" sz="1400" dirty="0">
                <a:latin typeface="+mn-ea"/>
                <a:ea typeface="+mn-ea"/>
              </a:rPr>
              <a:t> key</a:t>
            </a:r>
          </a:p>
        </p:txBody>
      </p:sp>
      <p:sp>
        <p:nvSpPr>
          <p:cNvPr id="15" name="직사각형 14"/>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991493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139610705"/>
              </p:ext>
            </p:extLst>
          </p:nvPr>
        </p:nvGraphicFramePr>
        <p:xfrm>
          <a:off x="546767" y="900311"/>
          <a:ext cx="9480453" cy="911761"/>
        </p:xfrm>
        <a:graphic>
          <a:graphicData uri="http://schemas.openxmlformats.org/drawingml/2006/table">
            <a:tbl>
              <a:tblPr firstRow="1" bandRow="1">
                <a:tableStyleId>{5C22544A-7EE6-4342-B048-85BDC9FD1C3A}</a:tableStyleId>
              </a:tblPr>
              <a:tblGrid>
                <a:gridCol w="9480453">
                  <a:extLst>
                    <a:ext uri="{9D8B030D-6E8A-4147-A177-3AD203B41FA5}">
                      <a16:colId xmlns:a16="http://schemas.microsoft.com/office/drawing/2014/main" val="20000"/>
                    </a:ext>
                  </a:extLst>
                </a:gridCol>
              </a:tblGrid>
              <a:tr h="9117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3-3 </a:t>
                      </a:r>
                      <a:r>
                        <a:rPr lang="en-US" altLang="ko-KR" sz="2200" dirty="0">
                          <a:solidFill>
                            <a:schemeClr val="tx1"/>
                          </a:solidFill>
                          <a:latin typeface="+mn-ea"/>
                          <a:ea typeface="+mn-ea"/>
                        </a:rPr>
                        <a:t>MF/HF DSC Call (JRC JSS2150/2250/2500)</a:t>
                      </a:r>
                      <a:br>
                        <a:rPr lang="en-US" altLang="ko-KR" sz="2200" dirty="0">
                          <a:solidFill>
                            <a:schemeClr val="tx1"/>
                          </a:solidFill>
                          <a:latin typeface="+mn-ea"/>
                          <a:ea typeface="+mn-ea"/>
                        </a:rPr>
                      </a:br>
                      <a:r>
                        <a:rPr lang="en-US" altLang="ko-KR" sz="2200" dirty="0">
                          <a:solidFill>
                            <a:schemeClr val="tx1"/>
                          </a:solidFill>
                          <a:latin typeface="+mn-ea"/>
                          <a:ea typeface="+mn-ea"/>
                        </a:rPr>
                        <a:t>Distress Call</a:t>
                      </a:r>
                      <a:r>
                        <a:rPr lang="ko-KR" altLang="en-US" sz="2200" dirty="0">
                          <a:solidFill>
                            <a:schemeClr val="tx1"/>
                          </a:solidFill>
                          <a:latin typeface="+mn-ea"/>
                          <a:ea typeface="+mn-ea"/>
                        </a:rPr>
                        <a:t> </a:t>
                      </a:r>
                      <a:r>
                        <a:rPr lang="en-US" altLang="ko-KR" sz="2200" dirty="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44992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5690">
              <a:spcBef>
                <a:spcPct val="20000"/>
              </a:spcBef>
              <a:buFont typeface="+mj-lt"/>
              <a:buAutoNum type="arabicPeriod"/>
            </a:pPr>
            <a:r>
              <a:rPr lang="en-US" altLang="ko-KR" sz="1600" dirty="0">
                <a:latin typeface="+mn-ea"/>
                <a:ea typeface="+mn-ea"/>
              </a:rPr>
              <a:t>Distress key</a:t>
            </a:r>
            <a:r>
              <a:rPr lang="ko-KR" altLang="en-US" sz="1600" dirty="0">
                <a:latin typeface="+mn-ea"/>
                <a:ea typeface="+mn-ea"/>
              </a:rPr>
              <a:t>를 열고 </a:t>
            </a:r>
            <a:r>
              <a:rPr lang="en-US" altLang="ko-KR" sz="1600" dirty="0">
                <a:latin typeface="+mn-ea"/>
                <a:ea typeface="+mn-ea"/>
              </a:rPr>
              <a:t>4</a:t>
            </a:r>
            <a:r>
              <a:rPr lang="ko-KR" altLang="en-US" sz="1600" dirty="0">
                <a:latin typeface="+mn-ea"/>
                <a:ea typeface="+mn-ea"/>
              </a:rPr>
              <a:t>초간 누른다</a:t>
            </a:r>
            <a:endParaRPr lang="en-US" altLang="ko-KR" sz="1600" dirty="0">
              <a:latin typeface="+mn-ea"/>
              <a:ea typeface="+mn-ea"/>
            </a:endParaRPr>
          </a:p>
          <a:p>
            <a:pPr marL="342900" indent="-342900" defTabSz="995690">
              <a:spcBef>
                <a:spcPct val="20000"/>
              </a:spcBef>
              <a:buFont typeface="+mj-lt"/>
              <a:buAutoNum type="arabicPeriod"/>
            </a:pPr>
            <a:r>
              <a:rPr lang="ko-KR" altLang="en-US" sz="1600" dirty="0">
                <a:latin typeface="+mn-ea"/>
                <a:ea typeface="+mn-ea"/>
              </a:rPr>
              <a:t>안테나가 동조가 되면 </a:t>
            </a:r>
            <a:r>
              <a:rPr lang="ko-KR" altLang="en-US" sz="1600" dirty="0" err="1">
                <a:latin typeface="+mn-ea"/>
                <a:ea typeface="+mn-ea"/>
              </a:rPr>
              <a:t>조난경보가</a:t>
            </a:r>
            <a:r>
              <a:rPr lang="ko-KR" altLang="en-US" sz="1600" dirty="0">
                <a:latin typeface="+mn-ea"/>
                <a:ea typeface="+mn-ea"/>
              </a:rPr>
              <a:t> 전송된다</a:t>
            </a:r>
            <a:r>
              <a:rPr lang="en-US" altLang="ko-KR" sz="1600" dirty="0">
                <a:latin typeface="+mn-ea"/>
                <a:ea typeface="+mn-ea"/>
              </a:rPr>
              <a:t/>
            </a:r>
            <a:br>
              <a:rPr lang="en-US" altLang="ko-KR" sz="1600" dirty="0">
                <a:latin typeface="+mn-ea"/>
                <a:ea typeface="+mn-ea"/>
              </a:rPr>
            </a:br>
            <a:r>
              <a:rPr lang="en-US" altLang="ko-KR" sz="1600" dirty="0">
                <a:latin typeface="+mn-ea"/>
                <a:ea typeface="+mn-ea"/>
              </a:rPr>
              <a:t>(</a:t>
            </a:r>
            <a:r>
              <a:rPr lang="ko-KR" altLang="en-US" sz="1600" dirty="0">
                <a:latin typeface="+mn-ea"/>
                <a:ea typeface="+mn-ea"/>
              </a:rPr>
              <a:t>이 경우 전 주파수대에서 자동으로 전송된다</a:t>
            </a:r>
            <a:r>
              <a:rPr lang="en-US" altLang="ko-KR" sz="1600" dirty="0">
                <a:latin typeface="+mn-ea"/>
                <a:ea typeface="+mn-ea"/>
              </a:rPr>
              <a:t>)</a:t>
            </a:r>
            <a:br>
              <a:rPr lang="en-US" altLang="ko-KR" sz="1600" dirty="0">
                <a:latin typeface="+mn-ea"/>
                <a:ea typeface="+mn-ea"/>
              </a:rPr>
            </a:br>
            <a:r>
              <a:rPr lang="en-US" altLang="ko-KR" sz="1600" dirty="0">
                <a:latin typeface="+mn-ea"/>
                <a:ea typeface="+mn-ea"/>
              </a:rPr>
              <a:t>2187.5/4207.5/6312.0/8414.5/12577.0/16804.5</a:t>
            </a:r>
          </a:p>
          <a:p>
            <a:pPr marL="342900" indent="-342900" defTabSz="995690">
              <a:spcBef>
                <a:spcPct val="20000"/>
              </a:spcBef>
              <a:buFont typeface="+mj-lt"/>
              <a:buAutoNum type="arabicPeriod"/>
            </a:pPr>
            <a:r>
              <a:rPr lang="ko-KR" altLang="en-US" sz="1600" dirty="0" err="1">
                <a:latin typeface="+mn-ea"/>
                <a:ea typeface="+mn-ea"/>
              </a:rPr>
              <a:t>수신증이</a:t>
            </a:r>
            <a:r>
              <a:rPr lang="ko-KR" altLang="en-US" sz="1600" dirty="0">
                <a:latin typeface="+mn-ea"/>
                <a:ea typeface="+mn-ea"/>
              </a:rPr>
              <a:t> </a:t>
            </a:r>
            <a:r>
              <a:rPr lang="ko-KR" altLang="en-US" sz="1600" dirty="0" smtClean="0">
                <a:latin typeface="+mn-ea"/>
                <a:ea typeface="+mn-ea"/>
              </a:rPr>
              <a:t>올 때까지 </a:t>
            </a:r>
            <a:r>
              <a:rPr lang="ko-KR" altLang="en-US" sz="1600" dirty="0">
                <a:latin typeface="+mn-ea"/>
                <a:ea typeface="+mn-ea"/>
              </a:rPr>
              <a:t>기기는 </a:t>
            </a:r>
            <a:r>
              <a:rPr lang="en-US" altLang="ko-KR" sz="1600" dirty="0">
                <a:latin typeface="+mn-ea"/>
                <a:ea typeface="+mn-ea"/>
              </a:rPr>
              <a:t>Distress mode</a:t>
            </a:r>
            <a:r>
              <a:rPr lang="ko-KR" altLang="en-US" sz="1600" dirty="0">
                <a:latin typeface="+mn-ea"/>
                <a:ea typeface="+mn-ea"/>
              </a:rPr>
              <a:t>에 있고 </a:t>
            </a:r>
            <a:r>
              <a:rPr lang="ko-KR" altLang="en-US" sz="1600" dirty="0" err="1">
                <a:latin typeface="+mn-ea"/>
                <a:ea typeface="+mn-ea"/>
              </a:rPr>
              <a:t>수신증이</a:t>
            </a:r>
            <a:r>
              <a:rPr lang="ko-KR" altLang="en-US" sz="1600" dirty="0">
                <a:latin typeface="+mn-ea"/>
                <a:ea typeface="+mn-ea"/>
              </a:rPr>
              <a:t> </a:t>
            </a:r>
            <a:r>
              <a:rPr lang="en-US" altLang="ko-KR" sz="1600" dirty="0">
                <a:latin typeface="+mn-ea"/>
                <a:ea typeface="+mn-ea"/>
              </a:rPr>
              <a:t/>
            </a:r>
            <a:br>
              <a:rPr lang="en-US" altLang="ko-KR" sz="1600" dirty="0">
                <a:latin typeface="+mn-ea"/>
                <a:ea typeface="+mn-ea"/>
              </a:rPr>
            </a:br>
            <a:r>
              <a:rPr lang="ko-KR" altLang="en-US" sz="1600" dirty="0">
                <a:latin typeface="+mn-ea"/>
                <a:ea typeface="+mn-ea"/>
              </a:rPr>
              <a:t>없는 경우 또는 기기를 수동으로 작동 취소를 하지 않는 한 </a:t>
            </a:r>
            <a:r>
              <a:rPr lang="en-US" altLang="ko-KR" sz="1600" dirty="0">
                <a:latin typeface="+mn-ea"/>
                <a:ea typeface="+mn-ea"/>
              </a:rPr>
              <a:t/>
            </a:r>
            <a:br>
              <a:rPr lang="en-US" altLang="ko-KR" sz="1600" dirty="0">
                <a:latin typeface="+mn-ea"/>
                <a:ea typeface="+mn-ea"/>
              </a:rPr>
            </a:br>
            <a:r>
              <a:rPr lang="en-US" altLang="ko-KR" sz="1600" dirty="0">
                <a:latin typeface="+mn-ea"/>
                <a:ea typeface="+mn-ea"/>
              </a:rPr>
              <a:t>3.5 ~ 4.5 </a:t>
            </a:r>
            <a:r>
              <a:rPr lang="ko-KR" altLang="en-US" sz="1600" dirty="0">
                <a:latin typeface="+mn-ea"/>
                <a:ea typeface="+mn-ea"/>
              </a:rPr>
              <a:t>분 단위로 계속 전송된다 </a:t>
            </a:r>
            <a:r>
              <a:rPr lang="en-US" altLang="ko-KR" sz="1600" dirty="0">
                <a:latin typeface="+mn-ea"/>
                <a:ea typeface="+mn-ea"/>
              </a:rPr>
              <a:t> </a:t>
            </a:r>
          </a:p>
          <a:p>
            <a:pPr marL="342900" indent="-342900" defTabSz="995690">
              <a:spcBef>
                <a:spcPct val="20000"/>
              </a:spcBef>
              <a:buFont typeface="+mj-lt"/>
              <a:buAutoNum type="arabicPeriod"/>
            </a:pPr>
            <a:r>
              <a:rPr lang="ko-KR" altLang="en-US" sz="1600" dirty="0" err="1">
                <a:latin typeface="+mn-ea"/>
                <a:ea typeface="+mn-ea"/>
              </a:rPr>
              <a:t>수신증을</a:t>
            </a:r>
            <a:r>
              <a:rPr lang="ko-KR" altLang="en-US" sz="1600" dirty="0">
                <a:latin typeface="+mn-ea"/>
                <a:ea typeface="+mn-ea"/>
              </a:rPr>
              <a:t> 받으면 </a:t>
            </a:r>
            <a:r>
              <a:rPr lang="en-US" altLang="ko-KR" sz="1600" dirty="0">
                <a:latin typeface="+mn-ea"/>
                <a:ea typeface="+mn-ea"/>
              </a:rPr>
              <a:t>Alarm</a:t>
            </a:r>
            <a:r>
              <a:rPr lang="ko-KR" altLang="en-US" sz="1600" dirty="0">
                <a:latin typeface="+mn-ea"/>
                <a:ea typeface="+mn-ea"/>
              </a:rPr>
              <a:t>을 끄기 위해 </a:t>
            </a:r>
            <a:r>
              <a:rPr lang="en-US" altLang="ko-KR" sz="1600" dirty="0">
                <a:latin typeface="+mn-ea"/>
                <a:ea typeface="+mn-ea"/>
              </a:rPr>
              <a:t>CANCEL </a:t>
            </a:r>
            <a:r>
              <a:rPr lang="ko-KR" altLang="en-US" sz="1600" dirty="0">
                <a:latin typeface="+mn-ea"/>
                <a:ea typeface="+mn-ea"/>
              </a:rPr>
              <a:t>버튼을 누른다</a:t>
            </a:r>
            <a:endParaRPr lang="en-US" altLang="ko-KR" sz="1600" dirty="0">
              <a:latin typeface="+mn-ea"/>
              <a:ea typeface="+mn-ea"/>
            </a:endParaRPr>
          </a:p>
          <a:p>
            <a:pPr marL="342900" indent="-342900" defTabSz="995690">
              <a:spcBef>
                <a:spcPct val="20000"/>
              </a:spcBef>
              <a:buFont typeface="+mj-lt"/>
              <a:buAutoNum type="arabicPeriod"/>
            </a:pPr>
            <a:r>
              <a:rPr lang="ko-KR" altLang="en-US" sz="1600" dirty="0" err="1" smtClean="0">
                <a:latin typeface="+mn-ea"/>
                <a:ea typeface="+mn-ea"/>
              </a:rPr>
              <a:t>그다음</a:t>
            </a:r>
            <a:r>
              <a:rPr lang="ko-KR" altLang="en-US" sz="1600" dirty="0" smtClean="0">
                <a:latin typeface="+mn-ea"/>
                <a:ea typeface="+mn-ea"/>
              </a:rPr>
              <a:t> </a:t>
            </a:r>
            <a:r>
              <a:rPr lang="ko-KR" altLang="en-US" sz="1600" dirty="0">
                <a:latin typeface="+mn-ea"/>
                <a:ea typeface="+mn-ea"/>
              </a:rPr>
              <a:t>커서를 </a:t>
            </a:r>
            <a:r>
              <a:rPr lang="en-US" altLang="ko-KR" sz="1600" dirty="0">
                <a:latin typeface="+mn-ea"/>
                <a:ea typeface="+mn-ea"/>
              </a:rPr>
              <a:t>Continue</a:t>
            </a:r>
            <a:r>
              <a:rPr lang="ko-KR" altLang="en-US" sz="1600" dirty="0">
                <a:latin typeface="+mn-ea"/>
                <a:ea typeface="+mn-ea"/>
              </a:rPr>
              <a:t>에 두고 </a:t>
            </a:r>
            <a:r>
              <a:rPr lang="en-US" altLang="ko-KR" sz="1600" dirty="0">
                <a:latin typeface="+mn-ea"/>
                <a:ea typeface="+mn-ea"/>
              </a:rPr>
              <a:t>ENT </a:t>
            </a:r>
            <a:r>
              <a:rPr lang="ko-KR" altLang="en-US" sz="1600" dirty="0">
                <a:latin typeface="+mn-ea"/>
                <a:ea typeface="+mn-ea"/>
              </a:rPr>
              <a:t>누르면 해당 무선전화</a:t>
            </a:r>
            <a:r>
              <a:rPr lang="en-US" altLang="ko-KR" sz="1600" dirty="0">
                <a:latin typeface="+mn-ea"/>
                <a:ea typeface="+mn-ea"/>
              </a:rPr>
              <a:t/>
            </a:r>
            <a:br>
              <a:rPr lang="en-US" altLang="ko-KR" sz="1600" dirty="0">
                <a:latin typeface="+mn-ea"/>
                <a:ea typeface="+mn-ea"/>
              </a:rPr>
            </a:br>
            <a:r>
              <a:rPr lang="ko-KR" altLang="en-US" sz="1600" dirty="0">
                <a:latin typeface="+mn-ea"/>
                <a:ea typeface="+mn-ea"/>
              </a:rPr>
              <a:t>조난주파수가 나타나는데 여기서 조난통신절차에 따라 </a:t>
            </a:r>
            <a:r>
              <a:rPr lang="en-US" altLang="ko-KR" sz="1600" dirty="0">
                <a:latin typeface="+mn-ea"/>
                <a:ea typeface="+mn-ea"/>
              </a:rPr>
              <a:t/>
            </a:r>
            <a:br>
              <a:rPr lang="en-US" altLang="ko-KR" sz="1600" dirty="0">
                <a:latin typeface="+mn-ea"/>
                <a:ea typeface="+mn-ea"/>
              </a:rPr>
            </a:br>
            <a:r>
              <a:rPr lang="ko-KR" altLang="en-US" sz="1600" dirty="0" err="1">
                <a:latin typeface="+mn-ea"/>
                <a:ea typeface="+mn-ea"/>
              </a:rPr>
              <a:t>조난호출</a:t>
            </a:r>
            <a:r>
              <a:rPr lang="ko-KR" altLang="en-US" sz="1600" dirty="0">
                <a:latin typeface="+mn-ea"/>
                <a:ea typeface="+mn-ea"/>
              </a:rPr>
              <a:t> 및 통보를 전송한다 </a:t>
            </a:r>
            <a:endParaRPr lang="en-US" altLang="ko-KR" sz="1500" dirty="0"/>
          </a:p>
          <a:p>
            <a:pPr defTabSz="995690">
              <a:spcBef>
                <a:spcPct val="20000"/>
              </a:spcBef>
            </a:pPr>
            <a:endParaRPr lang="en-US" altLang="ko-KR" sz="1500" dirty="0"/>
          </a:p>
          <a:p>
            <a:pPr marL="622306" indent="-622306" defTabSz="995690">
              <a:spcBef>
                <a:spcPct val="20000"/>
              </a:spcBef>
              <a:buAutoNum type="arabicPeriod"/>
            </a:pPr>
            <a:endParaRPr lang="ko-KR" altLang="en-US" sz="1500" dirty="0"/>
          </a:p>
        </p:txBody>
      </p:sp>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39</a:t>
            </a:fld>
            <a:endParaRPr lang="ko-KR" altLang="en-US" dirty="0"/>
          </a:p>
        </p:txBody>
      </p:sp>
      <p:sp>
        <p:nvSpPr>
          <p:cNvPr id="5" name="TextBox 4"/>
          <p:cNvSpPr txBox="1"/>
          <p:nvPr/>
        </p:nvSpPr>
        <p:spPr>
          <a:xfrm>
            <a:off x="11054496" y="909229"/>
            <a:ext cx="2949846" cy="6124754"/>
          </a:xfrm>
          <a:prstGeom prst="rect">
            <a:avLst/>
          </a:prstGeom>
          <a:noFill/>
        </p:spPr>
        <p:txBody>
          <a:bodyPr wrap="none" rtlCol="0">
            <a:spAutoFit/>
          </a:bodyPr>
          <a:lstStyle/>
          <a:p>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Ncm2150</a:t>
            </a:r>
            <a:r>
              <a:rPr lang="ko-KR" altLang="en-US" sz="1400" dirty="0">
                <a:latin typeface="+mn-ea"/>
                <a:ea typeface="+mn-ea"/>
              </a:rPr>
              <a:t>은 </a:t>
            </a:r>
            <a:r>
              <a:rPr lang="en-US" altLang="ko-KR" sz="1400" dirty="0">
                <a:latin typeface="+mn-ea"/>
                <a:ea typeface="+mn-ea"/>
              </a:rPr>
              <a:t>controller</a:t>
            </a:r>
          </a:p>
          <a:p>
            <a:endParaRPr lang="en-US" altLang="ko-KR" sz="1400" dirty="0">
              <a:latin typeface="+mn-ea"/>
              <a:ea typeface="+mn-ea"/>
            </a:endParaRPr>
          </a:p>
          <a:p>
            <a:r>
              <a:rPr lang="en-US" altLang="ko-KR" sz="1400" dirty="0">
                <a:latin typeface="+mn-ea"/>
                <a:ea typeface="+mn-ea"/>
              </a:rPr>
              <a:t>DSC TEST</a:t>
            </a:r>
          </a:p>
          <a:p>
            <a:r>
              <a:rPr lang="en-US" altLang="ko-KR" sz="1400" dirty="0">
                <a:latin typeface="+mn-ea"/>
                <a:ea typeface="+mn-ea"/>
              </a:rPr>
              <a:t>2</a:t>
            </a:r>
            <a:r>
              <a:rPr lang="ko-KR" altLang="en-US" sz="1400" dirty="0">
                <a:latin typeface="+mn-ea"/>
                <a:ea typeface="+mn-ea"/>
              </a:rPr>
              <a:t>차 통신</a:t>
            </a:r>
            <a:endParaRPr lang="en-US" altLang="ko-KR" sz="1400" dirty="0">
              <a:latin typeface="+mn-ea"/>
              <a:ea typeface="+mn-ea"/>
            </a:endParaRPr>
          </a:p>
          <a:p>
            <a:r>
              <a:rPr lang="ko-KR" altLang="en-US" sz="1400" dirty="0">
                <a:latin typeface="+mn-ea"/>
                <a:ea typeface="+mn-ea"/>
              </a:rPr>
              <a:t>조난</a:t>
            </a:r>
            <a:endParaRPr lang="en-US" altLang="ko-KR" sz="1400" dirty="0">
              <a:latin typeface="+mn-ea"/>
              <a:ea typeface="+mn-ea"/>
            </a:endParaRPr>
          </a:p>
          <a:p>
            <a:r>
              <a:rPr lang="ko-KR" altLang="en-US" sz="1400" dirty="0">
                <a:latin typeface="+mn-ea"/>
                <a:ea typeface="+mn-ea"/>
              </a:rPr>
              <a:t>조난중계</a:t>
            </a:r>
            <a:endParaRPr lang="en-US" altLang="ko-KR" sz="1400" dirty="0">
              <a:latin typeface="+mn-ea"/>
              <a:ea typeface="+mn-ea"/>
            </a:endParaRPr>
          </a:p>
          <a:p>
            <a:r>
              <a:rPr lang="ko-KR" altLang="en-US" sz="1400" dirty="0" err="1">
                <a:latin typeface="+mn-ea"/>
                <a:ea typeface="+mn-ea"/>
              </a:rPr>
              <a:t>수신증</a:t>
            </a:r>
            <a:r>
              <a:rPr lang="ko-KR" altLang="en-US" sz="1400" dirty="0">
                <a:latin typeface="+mn-ea"/>
                <a:ea typeface="+mn-ea"/>
              </a:rPr>
              <a:t> 동영상</a:t>
            </a:r>
            <a:endParaRPr lang="en-US" altLang="ko-KR" sz="1400" dirty="0">
              <a:latin typeface="+mn-ea"/>
              <a:ea typeface="+mn-ea"/>
            </a:endParaRPr>
          </a:p>
          <a:p>
            <a:r>
              <a:rPr lang="ko-KR" altLang="en-US" sz="1400" dirty="0">
                <a:latin typeface="+mn-ea"/>
                <a:ea typeface="+mn-ea"/>
              </a:rPr>
              <a:t>찍을 것</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ATT: ATTENUATOR</a:t>
            </a:r>
          </a:p>
          <a:p>
            <a:r>
              <a:rPr lang="ko-KR" altLang="en-US" sz="1400" dirty="0" err="1">
                <a:latin typeface="+mn-ea"/>
                <a:ea typeface="+mn-ea"/>
              </a:rPr>
              <a:t>교신시</a:t>
            </a:r>
            <a:r>
              <a:rPr lang="ko-KR" altLang="en-US" sz="1400" dirty="0">
                <a:latin typeface="+mn-ea"/>
                <a:ea typeface="+mn-ea"/>
              </a:rPr>
              <a:t> </a:t>
            </a:r>
            <a:r>
              <a:rPr lang="ko-KR" altLang="en-US" sz="1400" dirty="0" err="1">
                <a:latin typeface="+mn-ea"/>
                <a:ea typeface="+mn-ea"/>
              </a:rPr>
              <a:t>강한신호를</a:t>
            </a:r>
            <a:r>
              <a:rPr lang="ko-KR" altLang="en-US" sz="1400" dirty="0">
                <a:latin typeface="+mn-ea"/>
                <a:ea typeface="+mn-ea"/>
              </a:rPr>
              <a:t> </a:t>
            </a:r>
            <a:r>
              <a:rPr lang="ko-KR" altLang="en-US" sz="1400" dirty="0" err="1">
                <a:latin typeface="+mn-ea"/>
                <a:ea typeface="+mn-ea"/>
              </a:rPr>
              <a:t>받을때</a:t>
            </a:r>
            <a:endParaRPr lang="en-US" altLang="ko-KR" sz="1400" dirty="0">
              <a:latin typeface="+mn-ea"/>
              <a:ea typeface="+mn-ea"/>
            </a:endParaRPr>
          </a:p>
          <a:p>
            <a:r>
              <a:rPr lang="ko-KR" altLang="en-US" sz="1400" dirty="0">
                <a:latin typeface="+mn-ea"/>
                <a:ea typeface="+mn-ea"/>
              </a:rPr>
              <a:t>수신신호를 감쇠시킨다</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RF GAIN(RADIO FREQUENCY)</a:t>
            </a:r>
          </a:p>
          <a:p>
            <a:r>
              <a:rPr lang="ko-KR" altLang="en-US" sz="1400" dirty="0">
                <a:latin typeface="+mn-ea"/>
                <a:ea typeface="+mn-ea"/>
              </a:rPr>
              <a:t>수신 신호 확대한다</a:t>
            </a:r>
            <a:endParaRPr lang="en-US" altLang="ko-KR" sz="1400" dirty="0">
              <a:latin typeface="+mn-ea"/>
              <a:ea typeface="+mn-ea"/>
            </a:endParaRPr>
          </a:p>
          <a:p>
            <a:r>
              <a:rPr lang="ko-KR" altLang="en-US" sz="1400" dirty="0">
                <a:latin typeface="+mn-ea"/>
                <a:ea typeface="+mn-ea"/>
              </a:rPr>
              <a:t>너무 올리면 잡음이 강해 신호음을</a:t>
            </a:r>
            <a:endParaRPr lang="en-US" altLang="ko-KR" sz="1400" dirty="0">
              <a:latin typeface="+mn-ea"/>
              <a:ea typeface="+mn-ea"/>
            </a:endParaRPr>
          </a:p>
          <a:p>
            <a:r>
              <a:rPr lang="ko-KR" altLang="en-US" sz="1400" dirty="0">
                <a:latin typeface="+mn-ea"/>
                <a:ea typeface="+mn-ea"/>
              </a:rPr>
              <a:t>줄인다</a:t>
            </a:r>
            <a:endParaRPr lang="en-US" altLang="ko-KR" sz="1400" dirty="0">
              <a:latin typeface="+mn-ea"/>
              <a:ea typeface="+mn-ea"/>
            </a:endParaRPr>
          </a:p>
          <a:p>
            <a:r>
              <a:rPr lang="en-US" altLang="ko-KR" sz="1400" dirty="0">
                <a:latin typeface="+mn-ea"/>
                <a:ea typeface="+mn-ea"/>
              </a:rPr>
              <a:t>12</a:t>
            </a:r>
            <a:r>
              <a:rPr lang="ko-KR" altLang="en-US" sz="1400" dirty="0" err="1">
                <a:latin typeface="+mn-ea"/>
                <a:ea typeface="+mn-ea"/>
              </a:rPr>
              <a:t>시방향</a:t>
            </a:r>
            <a:r>
              <a:rPr lang="ko-KR" altLang="en-US" sz="1400" dirty="0">
                <a:latin typeface="+mn-ea"/>
                <a:ea typeface="+mn-ea"/>
              </a:rPr>
              <a:t> 부근에 설정한다</a:t>
            </a:r>
            <a:endParaRPr lang="en-US" altLang="ko-KR" sz="1400" dirty="0">
              <a:latin typeface="+mn-ea"/>
              <a:ea typeface="+mn-ea"/>
            </a:endParaRPr>
          </a:p>
          <a:p>
            <a:r>
              <a:rPr lang="ko-KR" altLang="en-US" sz="1400" dirty="0">
                <a:latin typeface="+mn-ea"/>
                <a:ea typeface="+mn-ea"/>
              </a:rPr>
              <a:t> </a:t>
            </a:r>
            <a:endParaRPr lang="en-US" altLang="ko-KR" sz="1400" dirty="0">
              <a:latin typeface="+mn-ea"/>
              <a:ea typeface="+mn-ea"/>
            </a:endParaRPr>
          </a:p>
          <a:p>
            <a:r>
              <a:rPr lang="en-US" altLang="ko-KR" sz="1400" dirty="0">
                <a:latin typeface="+mn-ea"/>
                <a:ea typeface="+mn-ea"/>
              </a:rPr>
              <a:t>NR: NOISE REDUCTION</a:t>
            </a:r>
          </a:p>
          <a:p>
            <a:r>
              <a:rPr lang="en-US" altLang="ko-KR" sz="1400" dirty="0">
                <a:latin typeface="+mn-ea"/>
                <a:ea typeface="+mn-ea"/>
              </a:rPr>
              <a:t>TEST CALL: TEST CALL</a:t>
            </a:r>
            <a:r>
              <a:rPr lang="ko-KR" altLang="en-US" sz="1400" dirty="0">
                <a:latin typeface="+mn-ea"/>
                <a:ea typeface="+mn-ea"/>
              </a:rPr>
              <a:t>메뉴 나타남</a:t>
            </a:r>
            <a:endParaRPr lang="en-US" altLang="ko-KR" sz="1400" dirty="0">
              <a:latin typeface="+mn-ea"/>
              <a:ea typeface="+mn-ea"/>
            </a:endParaRPr>
          </a:p>
          <a:p>
            <a:r>
              <a:rPr lang="en-US" altLang="ko-KR" sz="1400" dirty="0">
                <a:latin typeface="+mn-ea"/>
                <a:ea typeface="+mn-ea"/>
              </a:rPr>
              <a:t>TEST:</a:t>
            </a:r>
            <a:r>
              <a:rPr lang="ko-KR" altLang="en-US" sz="1400" dirty="0">
                <a:latin typeface="+mn-ea"/>
                <a:ea typeface="+mn-ea"/>
              </a:rPr>
              <a:t>자체진단메뉴</a:t>
            </a:r>
            <a:endParaRPr lang="en-US" altLang="ko-KR" sz="1400" dirty="0">
              <a:latin typeface="+mn-ea"/>
              <a:ea typeface="+mn-ea"/>
            </a:endParaRPr>
          </a:p>
          <a:p>
            <a:r>
              <a:rPr lang="en-US" altLang="ko-KR" sz="1400" dirty="0">
                <a:latin typeface="+mn-ea"/>
                <a:ea typeface="+mn-ea"/>
              </a:rPr>
              <a:t>SP: SP ON/OFF</a:t>
            </a:r>
          </a:p>
          <a:p>
            <a:r>
              <a:rPr lang="en-US" altLang="ko-KR" sz="1400" dirty="0">
                <a:latin typeface="+mn-ea"/>
                <a:ea typeface="+mn-ea"/>
              </a:rPr>
              <a:t>PWR RDC: POWER REDUCTOPM</a:t>
            </a:r>
          </a:p>
          <a:p>
            <a:r>
              <a:rPr lang="en-US" altLang="ko-KR" sz="1400" dirty="0">
                <a:latin typeface="+mn-ea"/>
                <a:ea typeface="+mn-ea"/>
              </a:rPr>
              <a:t>2150:LO/HI</a:t>
            </a:r>
          </a:p>
          <a:p>
            <a:r>
              <a:rPr lang="en-US" altLang="ko-KR" sz="1400" dirty="0">
                <a:latin typeface="+mn-ea"/>
                <a:ea typeface="+mn-ea"/>
              </a:rPr>
              <a:t>2250/2500: LO/ME/FU</a:t>
            </a:r>
            <a:endParaRPr lang="ko-KR" altLang="en-US" sz="1400" dirty="0">
              <a:latin typeface="+mn-ea"/>
              <a:ea typeface="+mn-ea"/>
            </a:endParaRPr>
          </a:p>
        </p:txBody>
      </p:sp>
      <p:pic>
        <p:nvPicPr>
          <p:cNvPr id="2" name="그림 1"/>
          <p:cNvPicPr>
            <a:picLocks noChangeAspect="1"/>
          </p:cNvPicPr>
          <p:nvPr/>
        </p:nvPicPr>
        <p:blipFill>
          <a:blip r:embed="rId3"/>
          <a:stretch>
            <a:fillRect/>
          </a:stretch>
        </p:blipFill>
        <p:spPr>
          <a:xfrm>
            <a:off x="6710855" y="1882761"/>
            <a:ext cx="2276475" cy="1123950"/>
          </a:xfrm>
          <a:prstGeom prst="rect">
            <a:avLst/>
          </a:prstGeom>
        </p:spPr>
      </p:pic>
      <p:pic>
        <p:nvPicPr>
          <p:cNvPr id="4" name="그림 3"/>
          <p:cNvPicPr preferRelativeResize="0">
            <a:picLocks/>
          </p:cNvPicPr>
          <p:nvPr/>
        </p:nvPicPr>
        <p:blipFill>
          <a:blip r:embed="rId4"/>
          <a:stretch>
            <a:fillRect/>
          </a:stretch>
        </p:blipFill>
        <p:spPr>
          <a:xfrm>
            <a:off x="7002884" y="3191192"/>
            <a:ext cx="2502000" cy="1911600"/>
          </a:xfrm>
          <a:prstGeom prst="rect">
            <a:avLst/>
          </a:prstGeom>
        </p:spPr>
      </p:pic>
      <p:pic>
        <p:nvPicPr>
          <p:cNvPr id="13" name="그림 12"/>
          <p:cNvPicPr preferRelativeResize="0">
            <a:picLocks/>
          </p:cNvPicPr>
          <p:nvPr/>
        </p:nvPicPr>
        <p:blipFill>
          <a:blip r:embed="rId5"/>
          <a:stretch>
            <a:fillRect/>
          </a:stretch>
        </p:blipFill>
        <p:spPr>
          <a:xfrm>
            <a:off x="7002884" y="5287312"/>
            <a:ext cx="2502000" cy="1911600"/>
          </a:xfrm>
          <a:prstGeom prst="rect">
            <a:avLst/>
          </a:prstGeom>
        </p:spPr>
      </p:pic>
      <p:pic>
        <p:nvPicPr>
          <p:cNvPr id="16" name="그림 15"/>
          <p:cNvPicPr preferRelativeResize="0">
            <a:picLocks/>
          </p:cNvPicPr>
          <p:nvPr/>
        </p:nvPicPr>
        <p:blipFill>
          <a:blip r:embed="rId6"/>
          <a:stretch>
            <a:fillRect/>
          </a:stretch>
        </p:blipFill>
        <p:spPr>
          <a:xfrm>
            <a:off x="1365023" y="5287312"/>
            <a:ext cx="2502000" cy="1911600"/>
          </a:xfrm>
          <a:prstGeom prst="rect">
            <a:avLst/>
          </a:prstGeom>
        </p:spPr>
      </p:pic>
      <p:pic>
        <p:nvPicPr>
          <p:cNvPr id="20" name="그림 19"/>
          <p:cNvPicPr preferRelativeResize="0">
            <a:picLocks/>
          </p:cNvPicPr>
          <p:nvPr/>
        </p:nvPicPr>
        <p:blipFill>
          <a:blip r:embed="rId7"/>
          <a:stretch>
            <a:fillRect/>
          </a:stretch>
        </p:blipFill>
        <p:spPr>
          <a:xfrm>
            <a:off x="4183953" y="5287312"/>
            <a:ext cx="2502000" cy="1911600"/>
          </a:xfrm>
          <a:prstGeom prst="rect">
            <a:avLst/>
          </a:prstGeom>
        </p:spPr>
      </p:pic>
      <p:sp>
        <p:nvSpPr>
          <p:cNvPr id="22" name="직사각형 21"/>
          <p:cNvSpPr/>
          <p:nvPr/>
        </p:nvSpPr>
        <p:spPr bwMode="auto">
          <a:xfrm>
            <a:off x="7547628" y="6876975"/>
            <a:ext cx="602928" cy="321937"/>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25" name="직사각형 24"/>
          <p:cNvSpPr/>
          <p:nvPr/>
        </p:nvSpPr>
        <p:spPr bwMode="auto">
          <a:xfrm>
            <a:off x="4985528" y="6866168"/>
            <a:ext cx="793219" cy="332744"/>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cxnSp>
        <p:nvCxnSpPr>
          <p:cNvPr id="24" name="직선 화살표 연결선 23"/>
          <p:cNvCxnSpPr/>
          <p:nvPr/>
        </p:nvCxnSpPr>
        <p:spPr bwMode="auto">
          <a:xfrm>
            <a:off x="3042444" y="4212679"/>
            <a:ext cx="1943084" cy="2520280"/>
          </a:xfrm>
          <a:prstGeom prst="straightConnector1">
            <a:avLst/>
          </a:prstGeom>
          <a:noFill/>
          <a:ln w="9525" cap="flat" cmpd="sng" algn="ctr">
            <a:solidFill>
              <a:schemeClr val="tx1"/>
            </a:solidFill>
            <a:prstDash val="solid"/>
            <a:round/>
            <a:headEnd type="none" w="med" len="med"/>
            <a:tailEnd type="triangle"/>
          </a:ln>
          <a:effectLst/>
        </p:spPr>
      </p:cxnSp>
      <p:cxnSp>
        <p:nvCxnSpPr>
          <p:cNvPr id="28" name="직선 화살표 연결선 27"/>
          <p:cNvCxnSpPr/>
          <p:nvPr/>
        </p:nvCxnSpPr>
        <p:spPr bwMode="auto">
          <a:xfrm>
            <a:off x="4985528" y="3924647"/>
            <a:ext cx="2562100" cy="2808312"/>
          </a:xfrm>
          <a:prstGeom prst="straightConnector1">
            <a:avLst/>
          </a:prstGeom>
          <a:noFill/>
          <a:ln w="9525" cap="flat" cmpd="sng" algn="ctr">
            <a:solidFill>
              <a:schemeClr val="tx1"/>
            </a:solidFill>
            <a:prstDash val="solid"/>
            <a:round/>
            <a:headEnd type="none" w="med" len="med"/>
            <a:tailEnd type="triangle"/>
          </a:ln>
          <a:effectLst/>
        </p:spPr>
      </p:cxnSp>
      <p:sp>
        <p:nvSpPr>
          <p:cNvPr id="29" name="TextBox 28"/>
          <p:cNvSpPr txBox="1"/>
          <p:nvPr/>
        </p:nvSpPr>
        <p:spPr>
          <a:xfrm>
            <a:off x="2178072" y="5950724"/>
            <a:ext cx="832279" cy="584775"/>
          </a:xfrm>
          <a:prstGeom prst="rect">
            <a:avLst/>
          </a:prstGeom>
          <a:noFill/>
        </p:spPr>
        <p:txBody>
          <a:bodyPr wrap="none" rtlCol="0" anchor="b">
            <a:spAutoFit/>
          </a:bodyPr>
          <a:lstStyle/>
          <a:p>
            <a:r>
              <a:rPr lang="en-US" altLang="ko-KR" sz="1600" b="1" dirty="0">
                <a:latin typeface="+mn-ea"/>
                <a:ea typeface="+mn-ea"/>
              </a:rPr>
              <a:t>2182.0</a:t>
            </a:r>
          </a:p>
          <a:p>
            <a:r>
              <a:rPr lang="en-US" altLang="ko-KR" sz="1600" b="1" dirty="0">
                <a:latin typeface="+mn-ea"/>
                <a:ea typeface="+mn-ea"/>
              </a:rPr>
              <a:t>2182.0</a:t>
            </a:r>
            <a:endParaRPr lang="ko-KR" altLang="en-US" sz="1600" b="1" dirty="0">
              <a:latin typeface="+mn-ea"/>
              <a:ea typeface="+mn-ea"/>
            </a:endParaRPr>
          </a:p>
        </p:txBody>
      </p:sp>
      <p:sp>
        <p:nvSpPr>
          <p:cNvPr id="17" name="직사각형 16"/>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718368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4</a:t>
            </a:fld>
            <a:endParaRPr lang="ko-KR" alt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31" y="1614194"/>
            <a:ext cx="29622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77131" y="4704333"/>
            <a:ext cx="2696892" cy="523220"/>
          </a:xfrm>
          <a:prstGeom prst="rect">
            <a:avLst/>
          </a:prstGeom>
          <a:noFill/>
        </p:spPr>
        <p:txBody>
          <a:bodyPr wrap="none" rtlCol="0">
            <a:spAutoFit/>
          </a:bodyPr>
          <a:lstStyle/>
          <a:p>
            <a:r>
              <a:rPr lang="en-US" altLang="ko-KR" sz="1400" b="1" dirty="0" smtClean="0">
                <a:latin typeface="+mn-ea"/>
                <a:ea typeface="+mn-ea"/>
              </a:rPr>
              <a:t>RADIO BATTERY CHARGER &amp;</a:t>
            </a:r>
          </a:p>
          <a:p>
            <a:r>
              <a:rPr lang="en-US" altLang="ko-KR" sz="1400" b="1" dirty="0" smtClean="0">
                <a:latin typeface="+mn-ea"/>
                <a:ea typeface="+mn-ea"/>
              </a:rPr>
              <a:t>DC24V DIST. BOARD</a:t>
            </a:r>
            <a:endParaRPr lang="ko-KR" altLang="en-US" sz="1400" b="1" dirty="0">
              <a:latin typeface="+mn-ea"/>
              <a:ea typeface="+mn-ea"/>
            </a:endParaRPr>
          </a:p>
        </p:txBody>
      </p:sp>
      <p:sp>
        <p:nvSpPr>
          <p:cNvPr id="5" name="직사각형 4"/>
          <p:cNvSpPr/>
          <p:nvPr/>
        </p:nvSpPr>
        <p:spPr bwMode="auto">
          <a:xfrm>
            <a:off x="777131" y="3459167"/>
            <a:ext cx="1324702" cy="68773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6" name="직선 화살표 연결선 5"/>
          <p:cNvCxnSpPr/>
          <p:nvPr/>
        </p:nvCxnSpPr>
        <p:spPr bwMode="auto">
          <a:xfrm flipH="1" flipV="1">
            <a:off x="2086801" y="4247135"/>
            <a:ext cx="292539" cy="373862"/>
          </a:xfrm>
          <a:prstGeom prst="straightConnector1">
            <a:avLst/>
          </a:prstGeom>
          <a:noFill/>
          <a:ln w="9525" cap="flat" cmpd="sng" algn="ctr">
            <a:solidFill>
              <a:schemeClr val="tx1"/>
            </a:solidFill>
            <a:prstDash val="solid"/>
            <a:round/>
            <a:headEnd type="none" w="med" len="med"/>
            <a:tailEnd type="arrow"/>
          </a:ln>
          <a:effectLst/>
        </p:spPr>
      </p:cxnSp>
      <p:sp>
        <p:nvSpPr>
          <p:cNvPr id="7" name="AutoShape 2" descr="GMDSS Radio Console RC-1800F2 - C. Sahamongkol Engineering Lt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8" name="그림 7"/>
          <p:cNvPicPr>
            <a:picLocks noChangeAspect="1"/>
          </p:cNvPicPr>
          <p:nvPr/>
        </p:nvPicPr>
        <p:blipFill>
          <a:blip r:embed="rId3"/>
          <a:stretch>
            <a:fillRect/>
          </a:stretch>
        </p:blipFill>
        <p:spPr>
          <a:xfrm>
            <a:off x="7362924" y="1614194"/>
            <a:ext cx="2952328" cy="2967761"/>
          </a:xfrm>
          <a:prstGeom prst="rect">
            <a:avLst/>
          </a:prstGeom>
        </p:spPr>
      </p:pic>
      <p:pic>
        <p:nvPicPr>
          <p:cNvPr id="9" name="그림 8"/>
          <p:cNvPicPr>
            <a:picLocks noChangeAspect="1"/>
          </p:cNvPicPr>
          <p:nvPr/>
        </p:nvPicPr>
        <p:blipFill>
          <a:blip r:embed="rId4"/>
          <a:stretch>
            <a:fillRect/>
          </a:stretch>
        </p:blipFill>
        <p:spPr>
          <a:xfrm>
            <a:off x="4655820" y="1658463"/>
            <a:ext cx="2597414" cy="3045870"/>
          </a:xfrm>
          <a:prstGeom prst="rect">
            <a:avLst/>
          </a:prstGeom>
        </p:spPr>
      </p:pic>
      <p:graphicFrame>
        <p:nvGraphicFramePr>
          <p:cNvPr id="10" name="표 9"/>
          <p:cNvGraphicFramePr>
            <a:graphicFrameLocks noGrp="1"/>
          </p:cNvGraphicFramePr>
          <p:nvPr>
            <p:extLst/>
          </p:nvPr>
        </p:nvGraphicFramePr>
        <p:xfrm>
          <a:off x="6074450" y="5315700"/>
          <a:ext cx="3671652" cy="1323492"/>
        </p:xfrm>
        <a:graphic>
          <a:graphicData uri="http://schemas.openxmlformats.org/drawingml/2006/table">
            <a:tbl>
              <a:tblPr firstRow="1" bandRow="1">
                <a:tableStyleId>{5C22544A-7EE6-4342-B048-85BDC9FD1C3A}</a:tableStyleId>
              </a:tblPr>
              <a:tblGrid>
                <a:gridCol w="1110036">
                  <a:extLst>
                    <a:ext uri="{9D8B030D-6E8A-4147-A177-3AD203B41FA5}">
                      <a16:colId xmlns:a16="http://schemas.microsoft.com/office/drawing/2014/main" val="2832905604"/>
                    </a:ext>
                  </a:extLst>
                </a:gridCol>
                <a:gridCol w="2561616">
                  <a:extLst>
                    <a:ext uri="{9D8B030D-6E8A-4147-A177-3AD203B41FA5}">
                      <a16:colId xmlns:a16="http://schemas.microsoft.com/office/drawing/2014/main" val="356858823"/>
                    </a:ext>
                  </a:extLst>
                </a:gridCol>
              </a:tblGrid>
              <a:tr h="330873">
                <a:tc>
                  <a:txBody>
                    <a:bodyPr/>
                    <a:lstStyle/>
                    <a:p>
                      <a:pPr latinLnBrk="1"/>
                      <a:r>
                        <a:rPr lang="en-US" altLang="ko-KR" sz="1400" b="1" dirty="0" smtClean="0">
                          <a:solidFill>
                            <a:schemeClr val="tx1"/>
                          </a:solidFill>
                          <a:latin typeface="+mn-ea"/>
                          <a:ea typeface="+mn-ea"/>
                        </a:rPr>
                        <a:t>PR-850AR</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MF/HF &amp; NO.2 INM-C</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195437"/>
                  </a:ext>
                </a:extLst>
              </a:tr>
              <a:tr h="330873">
                <a:tc>
                  <a:txBody>
                    <a:bodyPr/>
                    <a:lstStyle/>
                    <a:p>
                      <a:pPr latinLnBrk="1"/>
                      <a:r>
                        <a:rPr lang="en-US" altLang="ko-KR" sz="1400" b="1" dirty="0" smtClean="0">
                          <a:solidFill>
                            <a:schemeClr val="tx1"/>
                          </a:solidFill>
                          <a:latin typeface="+mn-ea"/>
                          <a:ea typeface="+mn-ea"/>
                        </a:rPr>
                        <a:t>#1 PR-240 </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NO.1 INM-C</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8047871"/>
                  </a:ext>
                </a:extLst>
              </a:tr>
              <a:tr h="330873">
                <a:tc>
                  <a:txBody>
                    <a:bodyPr/>
                    <a:lstStyle/>
                    <a:p>
                      <a:pPr latinLnBrk="1"/>
                      <a:r>
                        <a:rPr lang="en-US" altLang="ko-KR" sz="1400" b="1" dirty="0" smtClean="0">
                          <a:solidFill>
                            <a:schemeClr val="tx1"/>
                          </a:solidFill>
                          <a:latin typeface="+mn-ea"/>
                          <a:ea typeface="+mn-ea"/>
                        </a:rPr>
                        <a:t>#2 PR-240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NO.1 VHF</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9737009"/>
                  </a:ext>
                </a:extLst>
              </a:tr>
              <a:tr h="330873">
                <a:tc>
                  <a:txBody>
                    <a:bodyPr/>
                    <a:lstStyle/>
                    <a:p>
                      <a:pPr latinLnBrk="1"/>
                      <a:r>
                        <a:rPr lang="en-US" altLang="ko-KR" sz="1400" b="1" dirty="0" smtClean="0">
                          <a:solidFill>
                            <a:schemeClr val="tx1"/>
                          </a:solidFill>
                          <a:latin typeface="+mn-ea"/>
                          <a:ea typeface="+mn-ea"/>
                        </a:rPr>
                        <a:t>#3 PR-240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NO.2 VHF</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229272"/>
                  </a:ext>
                </a:extLst>
              </a:tr>
            </a:tbl>
          </a:graphicData>
        </a:graphic>
      </p:graphicFrame>
      <p:pic>
        <p:nvPicPr>
          <p:cNvPr id="11" name="그림 10"/>
          <p:cNvPicPr>
            <a:picLocks noChangeAspect="1"/>
          </p:cNvPicPr>
          <p:nvPr/>
        </p:nvPicPr>
        <p:blipFill>
          <a:blip r:embed="rId5"/>
          <a:stretch>
            <a:fillRect/>
          </a:stretch>
        </p:blipFill>
        <p:spPr>
          <a:xfrm>
            <a:off x="750491" y="5321242"/>
            <a:ext cx="3505200" cy="962025"/>
          </a:xfrm>
          <a:prstGeom prst="rect">
            <a:avLst/>
          </a:prstGeom>
        </p:spPr>
      </p:pic>
      <p:sp>
        <p:nvSpPr>
          <p:cNvPr id="12" name="직사각형 11"/>
          <p:cNvSpPr/>
          <p:nvPr/>
        </p:nvSpPr>
        <p:spPr bwMode="auto">
          <a:xfrm>
            <a:off x="7721710" y="3459167"/>
            <a:ext cx="1106042" cy="90834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16" name="직선 화살표 연결선 15"/>
          <p:cNvCxnSpPr/>
          <p:nvPr/>
        </p:nvCxnSpPr>
        <p:spPr bwMode="auto">
          <a:xfrm flipV="1">
            <a:off x="7297941" y="3806650"/>
            <a:ext cx="358786" cy="161576"/>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040370" y="922063"/>
            <a:ext cx="2435795" cy="369332"/>
          </a:xfrm>
          <a:prstGeom prst="rect">
            <a:avLst/>
          </a:prstGeom>
          <a:noFill/>
        </p:spPr>
        <p:txBody>
          <a:bodyPr wrap="none" rtlCol="0">
            <a:spAutoFit/>
          </a:bodyPr>
          <a:lstStyle/>
          <a:p>
            <a:r>
              <a:rPr lang="en-US" altLang="ko-KR" b="1" dirty="0" smtClean="0">
                <a:latin typeface="+mn-ea"/>
                <a:ea typeface="+mn-ea"/>
              </a:rPr>
              <a:t>JRC GMDSS Console</a:t>
            </a:r>
            <a:endParaRPr lang="ko-KR" altLang="en-US" b="1" dirty="0">
              <a:latin typeface="+mn-ea"/>
              <a:ea typeface="+mn-ea"/>
            </a:endParaRPr>
          </a:p>
        </p:txBody>
      </p:sp>
      <p:sp>
        <p:nvSpPr>
          <p:cNvPr id="20" name="TextBox 19"/>
          <p:cNvSpPr txBox="1"/>
          <p:nvPr/>
        </p:nvSpPr>
        <p:spPr>
          <a:xfrm>
            <a:off x="6090442" y="880449"/>
            <a:ext cx="3013967" cy="369332"/>
          </a:xfrm>
          <a:prstGeom prst="rect">
            <a:avLst/>
          </a:prstGeom>
          <a:noFill/>
        </p:spPr>
        <p:txBody>
          <a:bodyPr wrap="none" rtlCol="0">
            <a:spAutoFit/>
          </a:bodyPr>
          <a:lstStyle/>
          <a:p>
            <a:r>
              <a:rPr lang="en-US" altLang="ko-KR" b="1" dirty="0" smtClean="0">
                <a:latin typeface="+mn-ea"/>
                <a:ea typeface="+mn-ea"/>
              </a:rPr>
              <a:t>FURUNO GMDSS Console</a:t>
            </a:r>
            <a:endParaRPr lang="ko-KR" altLang="en-US" b="1" dirty="0">
              <a:latin typeface="+mn-ea"/>
              <a:ea typeface="+mn-ea"/>
            </a:endParaRPr>
          </a:p>
        </p:txBody>
      </p:sp>
      <p:sp>
        <p:nvSpPr>
          <p:cNvPr id="21" name="TextBox 20"/>
          <p:cNvSpPr txBox="1"/>
          <p:nvPr/>
        </p:nvSpPr>
        <p:spPr>
          <a:xfrm>
            <a:off x="6701891" y="4678806"/>
            <a:ext cx="2696892" cy="523220"/>
          </a:xfrm>
          <a:prstGeom prst="rect">
            <a:avLst/>
          </a:prstGeom>
          <a:noFill/>
        </p:spPr>
        <p:txBody>
          <a:bodyPr wrap="none" rtlCol="0">
            <a:spAutoFit/>
          </a:bodyPr>
          <a:lstStyle/>
          <a:p>
            <a:r>
              <a:rPr lang="en-US" altLang="ko-KR" sz="1400" b="1" dirty="0" smtClean="0">
                <a:latin typeface="+mn-ea"/>
                <a:ea typeface="+mn-ea"/>
              </a:rPr>
              <a:t>RADIO BATTERY CHARGER &amp;</a:t>
            </a:r>
          </a:p>
          <a:p>
            <a:r>
              <a:rPr lang="en-US" altLang="ko-KR" sz="1400" b="1" dirty="0" smtClean="0">
                <a:latin typeface="+mn-ea"/>
                <a:ea typeface="+mn-ea"/>
              </a:rPr>
              <a:t>DC24V DIST. BOARD</a:t>
            </a:r>
            <a:endParaRPr lang="ko-KR" altLang="en-US" sz="1400" b="1" dirty="0">
              <a:latin typeface="+mn-ea"/>
              <a:ea typeface="+mn-ea"/>
            </a:endParaRPr>
          </a:p>
        </p:txBody>
      </p:sp>
      <p:sp>
        <p:nvSpPr>
          <p:cNvPr id="13" name="직사각형 12"/>
          <p:cNvSpPr/>
          <p:nvPr/>
        </p:nvSpPr>
        <p:spPr bwMode="auto">
          <a:xfrm>
            <a:off x="460375" y="756295"/>
            <a:ext cx="3950221" cy="6048672"/>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8" name="직사각형 17"/>
          <p:cNvSpPr/>
          <p:nvPr/>
        </p:nvSpPr>
        <p:spPr bwMode="auto">
          <a:xfrm>
            <a:off x="4536593" y="778699"/>
            <a:ext cx="5922675" cy="6048672"/>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2" name="직사각형 21"/>
          <p:cNvSpPr/>
          <p:nvPr/>
        </p:nvSpPr>
        <p:spPr>
          <a:xfrm>
            <a:off x="0" y="0"/>
            <a:ext cx="3219151" cy="430887"/>
          </a:xfrm>
          <a:prstGeom prst="rect">
            <a:avLst/>
          </a:prstGeom>
        </p:spPr>
        <p:txBody>
          <a:bodyPr wrap="none">
            <a:spAutoFit/>
          </a:bodyPr>
          <a:lstStyle/>
          <a:p>
            <a:r>
              <a:rPr lang="en-US" altLang="ko-KR" sz="2200" b="1" dirty="0" smtClean="0">
                <a:solidFill>
                  <a:schemeClr val="bg1"/>
                </a:solidFill>
                <a:latin typeface="+mn-ea"/>
                <a:ea typeface="+mn-ea"/>
              </a:rPr>
              <a:t>GMDSS Radio Console</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8386492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3251114415"/>
              </p:ext>
            </p:extLst>
          </p:nvPr>
        </p:nvGraphicFramePr>
        <p:xfrm>
          <a:off x="546767" y="900311"/>
          <a:ext cx="9480453" cy="911761"/>
        </p:xfrm>
        <a:graphic>
          <a:graphicData uri="http://schemas.openxmlformats.org/drawingml/2006/table">
            <a:tbl>
              <a:tblPr firstRow="1" bandRow="1">
                <a:tableStyleId>{5C22544A-7EE6-4342-B048-85BDC9FD1C3A}</a:tableStyleId>
              </a:tblPr>
              <a:tblGrid>
                <a:gridCol w="9480453">
                  <a:extLst>
                    <a:ext uri="{9D8B030D-6E8A-4147-A177-3AD203B41FA5}">
                      <a16:colId xmlns:a16="http://schemas.microsoft.com/office/drawing/2014/main" val="20000"/>
                    </a:ext>
                  </a:extLst>
                </a:gridCol>
              </a:tblGrid>
              <a:tr h="9117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3-3 </a:t>
                      </a:r>
                      <a:r>
                        <a:rPr lang="en-US" altLang="ko-KR" sz="2200" dirty="0">
                          <a:solidFill>
                            <a:schemeClr val="tx1"/>
                          </a:solidFill>
                          <a:latin typeface="+mn-ea"/>
                          <a:ea typeface="+mn-ea"/>
                        </a:rPr>
                        <a:t>MF/HF DSC Call (JRC JSS2150/2250/2500)</a:t>
                      </a:r>
                      <a:br>
                        <a:rPr lang="en-US" altLang="ko-KR" sz="2200" dirty="0">
                          <a:solidFill>
                            <a:schemeClr val="tx1"/>
                          </a:solidFill>
                          <a:latin typeface="+mn-ea"/>
                          <a:ea typeface="+mn-ea"/>
                        </a:rPr>
                      </a:br>
                      <a:r>
                        <a:rPr lang="en-US" altLang="ko-KR" sz="2200" dirty="0">
                          <a:solidFill>
                            <a:schemeClr val="tx1"/>
                          </a:solidFill>
                          <a:latin typeface="+mn-ea"/>
                          <a:ea typeface="+mn-ea"/>
                        </a:rPr>
                        <a:t>Distress Call</a:t>
                      </a:r>
                      <a:r>
                        <a:rPr lang="ko-KR" altLang="en-US" sz="2200" dirty="0">
                          <a:solidFill>
                            <a:schemeClr val="tx1"/>
                          </a:solidFill>
                          <a:latin typeface="+mn-ea"/>
                          <a:ea typeface="+mn-ea"/>
                        </a:rPr>
                        <a:t> </a:t>
                      </a:r>
                      <a:r>
                        <a:rPr lang="en-US" altLang="ko-KR" sz="2200" dirty="0">
                          <a:solidFill>
                            <a:schemeClr val="tx1"/>
                          </a:solidFill>
                          <a:latin typeface="+mn-ea"/>
                          <a:ea typeface="+mn-ea"/>
                        </a:rPr>
                        <a:t>from</a:t>
                      </a:r>
                      <a:r>
                        <a:rPr lang="ko-KR" altLang="en-US" sz="2200" dirty="0">
                          <a:solidFill>
                            <a:schemeClr val="tx1"/>
                          </a:solidFill>
                          <a:latin typeface="+mn-ea"/>
                          <a:ea typeface="+mn-ea"/>
                        </a:rPr>
                        <a:t> </a:t>
                      </a:r>
                      <a:r>
                        <a:rPr lang="en-US" altLang="ko-KR" sz="2200" dirty="0">
                          <a:solidFill>
                            <a:schemeClr val="tx1"/>
                          </a:solidFill>
                          <a:latin typeface="+mn-ea"/>
                          <a:ea typeface="+mn-ea"/>
                        </a:rPr>
                        <a:t>MENU (</a:t>
                      </a:r>
                      <a:r>
                        <a:rPr lang="ko-KR" altLang="en-US" sz="2200" dirty="0">
                          <a:solidFill>
                            <a:schemeClr val="tx1"/>
                          </a:solidFill>
                          <a:latin typeface="+mn-ea"/>
                          <a:ea typeface="+mn-ea"/>
                        </a:rPr>
                        <a:t>수동 편집</a:t>
                      </a:r>
                      <a:r>
                        <a:rPr lang="en-US" altLang="ko-KR" sz="2200" dirty="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44992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5690">
              <a:spcBef>
                <a:spcPct val="20000"/>
              </a:spcBef>
              <a:buFont typeface="+mj-lt"/>
              <a:buAutoNum type="arabicPeriod"/>
            </a:pPr>
            <a:r>
              <a:rPr lang="ko-KR" altLang="en-US" sz="1600" dirty="0">
                <a:latin typeface="+mn-ea"/>
                <a:ea typeface="+mn-ea"/>
              </a:rPr>
              <a:t>조난의 본질 선택</a:t>
            </a:r>
            <a:r>
              <a:rPr lang="en-US" altLang="ko-KR" sz="1600" dirty="0">
                <a:latin typeface="+mn-ea"/>
                <a:ea typeface="+mn-ea"/>
              </a:rPr>
              <a:t>, </a:t>
            </a:r>
            <a:r>
              <a:rPr lang="ko-KR" altLang="en-US" sz="1600" dirty="0">
                <a:latin typeface="+mn-ea"/>
                <a:ea typeface="+mn-ea"/>
              </a:rPr>
              <a:t>위치 및 시간 수동 입력</a:t>
            </a:r>
            <a:r>
              <a:rPr lang="en-US" altLang="ko-KR" sz="1600" dirty="0">
                <a:latin typeface="+mn-ea"/>
                <a:ea typeface="+mn-ea"/>
              </a:rPr>
              <a:t>, 2</a:t>
            </a:r>
            <a:r>
              <a:rPr lang="ko-KR" altLang="en-US" sz="1600" dirty="0">
                <a:latin typeface="+mn-ea"/>
                <a:ea typeface="+mn-ea"/>
              </a:rPr>
              <a:t>차 통신 모드 설정</a:t>
            </a:r>
            <a:r>
              <a:rPr lang="en-US" altLang="ko-KR" sz="1600" dirty="0">
                <a:latin typeface="+mn-ea"/>
                <a:ea typeface="+mn-ea"/>
              </a:rPr>
              <a:t>, </a:t>
            </a:r>
            <a:r>
              <a:rPr lang="ko-KR" altLang="en-US" sz="1600" dirty="0" err="1">
                <a:latin typeface="+mn-ea"/>
                <a:ea typeface="+mn-ea"/>
              </a:rPr>
              <a:t>조난주파수</a:t>
            </a:r>
            <a:r>
              <a:rPr lang="ko-KR" altLang="en-US" sz="1600" dirty="0">
                <a:latin typeface="+mn-ea"/>
                <a:ea typeface="+mn-ea"/>
              </a:rPr>
              <a:t> 수동 설정을 할 경우</a:t>
            </a:r>
            <a:r>
              <a:rPr lang="en-US" altLang="ko-KR" sz="1600" dirty="0">
                <a:latin typeface="+mn-ea"/>
                <a:ea typeface="+mn-ea"/>
              </a:rPr>
              <a:t/>
            </a:r>
            <a:br>
              <a:rPr lang="en-US" altLang="ko-KR" sz="1600" dirty="0">
                <a:latin typeface="+mn-ea"/>
                <a:ea typeface="+mn-ea"/>
              </a:rPr>
            </a:br>
            <a:r>
              <a:rPr lang="en-US" altLang="ko-KR" sz="1600" dirty="0">
                <a:latin typeface="+mn-ea"/>
                <a:ea typeface="+mn-ea"/>
              </a:rPr>
              <a:t>MENU</a:t>
            </a:r>
            <a:r>
              <a:rPr lang="ko-KR" altLang="en-US" sz="1600" dirty="0">
                <a:latin typeface="+mn-ea"/>
                <a:ea typeface="+mn-ea"/>
              </a:rPr>
              <a:t>를 누른다</a:t>
            </a:r>
            <a:endParaRPr lang="en-US" altLang="ko-KR" sz="1600" dirty="0">
              <a:latin typeface="+mn-ea"/>
              <a:ea typeface="+mn-ea"/>
            </a:endParaRPr>
          </a:p>
          <a:p>
            <a:pPr marL="342900" indent="-342900" defTabSz="995690">
              <a:spcBef>
                <a:spcPct val="20000"/>
              </a:spcBef>
              <a:buFont typeface="+mj-lt"/>
              <a:buAutoNum type="arabicPeriod"/>
            </a:pPr>
            <a:r>
              <a:rPr lang="ko-KR" altLang="en-US" sz="1600" dirty="0" err="1">
                <a:latin typeface="+mn-ea"/>
                <a:ea typeface="+mn-ea"/>
              </a:rPr>
              <a:t>조난주파수</a:t>
            </a:r>
            <a:r>
              <a:rPr lang="ko-KR" altLang="en-US" sz="1600" dirty="0">
                <a:latin typeface="+mn-ea"/>
                <a:ea typeface="+mn-ea"/>
              </a:rPr>
              <a:t> 수동 설정</a:t>
            </a:r>
            <a:r>
              <a:rPr lang="en-US" altLang="ko-KR" sz="1600" dirty="0">
                <a:latin typeface="+mn-ea"/>
                <a:ea typeface="+mn-ea"/>
              </a:rPr>
              <a:t/>
            </a:r>
            <a:br>
              <a:rPr lang="en-US" altLang="ko-KR" sz="1600" dirty="0">
                <a:latin typeface="+mn-ea"/>
                <a:ea typeface="+mn-ea"/>
              </a:rPr>
            </a:br>
            <a:r>
              <a:rPr lang="en-US" altLang="ko-KR" sz="1600" dirty="0">
                <a:latin typeface="+mn-ea"/>
                <a:ea typeface="+mn-ea"/>
              </a:rPr>
              <a:t>1) </a:t>
            </a:r>
            <a:r>
              <a:rPr lang="en-US" altLang="ko-KR" sz="1600" b="1" dirty="0" smtClean="0">
                <a:solidFill>
                  <a:srgbClr val="0000C4"/>
                </a:solidFill>
                <a:latin typeface="+mn-ea"/>
                <a:ea typeface="+mn-ea"/>
              </a:rPr>
              <a:t>Multi-frequency</a:t>
            </a:r>
            <a:r>
              <a:rPr lang="en-US" altLang="ko-KR" sz="1600" dirty="0" smtClean="0">
                <a:latin typeface="+mn-ea"/>
                <a:ea typeface="+mn-ea"/>
              </a:rPr>
              <a:t>: </a:t>
            </a:r>
            <a:r>
              <a:rPr lang="en-US" altLang="ko-KR" sz="1600" dirty="0">
                <a:latin typeface="+mn-ea"/>
                <a:ea typeface="+mn-ea"/>
              </a:rPr>
              <a:t>2187.5 kHz, 8414.5 kHz </a:t>
            </a:r>
            <a:r>
              <a:rPr lang="ko-KR" altLang="en-US" sz="1600" dirty="0">
                <a:latin typeface="+mn-ea"/>
                <a:ea typeface="+mn-ea"/>
              </a:rPr>
              <a:t>그리고 다른 하나의 주파수로 계속 전송된다</a:t>
            </a:r>
            <a:r>
              <a:rPr lang="en-US" altLang="ko-KR" sz="1600" dirty="0">
                <a:latin typeface="+mn-ea"/>
                <a:ea typeface="+mn-ea"/>
              </a:rPr>
              <a:t/>
            </a:r>
            <a:br>
              <a:rPr lang="en-US" altLang="ko-KR" sz="1600" dirty="0">
                <a:latin typeface="+mn-ea"/>
                <a:ea typeface="+mn-ea"/>
              </a:rPr>
            </a:br>
            <a:r>
              <a:rPr lang="en-US" altLang="ko-KR" sz="1600" dirty="0">
                <a:latin typeface="+mn-ea"/>
                <a:ea typeface="+mn-ea"/>
              </a:rPr>
              <a:t>2) </a:t>
            </a:r>
            <a:r>
              <a:rPr lang="en-US" altLang="ko-KR" sz="1600" b="1" dirty="0">
                <a:solidFill>
                  <a:srgbClr val="0000C4"/>
                </a:solidFill>
                <a:latin typeface="+mn-ea"/>
                <a:ea typeface="+mn-ea"/>
              </a:rPr>
              <a:t>Single </a:t>
            </a:r>
            <a:r>
              <a:rPr lang="en-US" altLang="ko-KR" sz="1600" b="1" dirty="0" smtClean="0">
                <a:solidFill>
                  <a:srgbClr val="0000C4"/>
                </a:solidFill>
                <a:latin typeface="+mn-ea"/>
                <a:ea typeface="+mn-ea"/>
              </a:rPr>
              <a:t>frequency</a:t>
            </a:r>
            <a:r>
              <a:rPr lang="en-US" altLang="ko-KR" sz="1600" dirty="0" smtClean="0">
                <a:latin typeface="+mn-ea"/>
                <a:ea typeface="+mn-ea"/>
              </a:rPr>
              <a:t>: </a:t>
            </a:r>
            <a:r>
              <a:rPr lang="ko-KR" altLang="en-US" sz="1600" dirty="0">
                <a:latin typeface="+mn-ea"/>
                <a:ea typeface="+mn-ea"/>
              </a:rPr>
              <a:t>만약</a:t>
            </a:r>
            <a:r>
              <a:rPr lang="en-US" altLang="ko-KR" sz="1600" dirty="0">
                <a:latin typeface="+mn-ea"/>
                <a:ea typeface="+mn-ea"/>
              </a:rPr>
              <a:t> 4207.5 kHz</a:t>
            </a:r>
            <a:r>
              <a:rPr lang="ko-KR" altLang="en-US" sz="1600" dirty="0">
                <a:latin typeface="+mn-ea"/>
                <a:ea typeface="+mn-ea"/>
              </a:rPr>
              <a:t>로 선택한 후 버튼을 누르면 </a:t>
            </a:r>
            <a:r>
              <a:rPr lang="en-US" altLang="ko-KR" sz="1600" dirty="0">
                <a:latin typeface="+mn-ea"/>
                <a:ea typeface="+mn-ea"/>
              </a:rPr>
              <a:t>Message</a:t>
            </a:r>
            <a:r>
              <a:rPr lang="ko-KR" altLang="en-US" sz="1600" dirty="0">
                <a:latin typeface="+mn-ea"/>
                <a:ea typeface="+mn-ea"/>
              </a:rPr>
              <a:t>가 </a:t>
            </a:r>
            <a:r>
              <a:rPr lang="en-US" altLang="ko-KR" sz="1600" dirty="0">
                <a:latin typeface="+mn-ea"/>
                <a:ea typeface="+mn-ea"/>
              </a:rPr>
              <a:t>5</a:t>
            </a:r>
            <a:r>
              <a:rPr lang="ko-KR" altLang="en-US" sz="1600" dirty="0">
                <a:latin typeface="+mn-ea"/>
                <a:ea typeface="+mn-ea"/>
              </a:rPr>
              <a:t>회 연속 전송</a:t>
            </a:r>
            <a:r>
              <a:rPr lang="en-US" altLang="ko-KR" sz="1600" dirty="0">
                <a:latin typeface="+mn-ea"/>
                <a:ea typeface="+mn-ea"/>
              </a:rPr>
              <a:t/>
            </a:r>
            <a:br>
              <a:rPr lang="en-US" altLang="ko-KR" sz="1600" dirty="0">
                <a:latin typeface="+mn-ea"/>
                <a:ea typeface="+mn-ea"/>
              </a:rPr>
            </a:br>
            <a:r>
              <a:rPr lang="en-US" altLang="ko-KR" sz="1600" dirty="0">
                <a:latin typeface="+mn-ea"/>
                <a:ea typeface="+mn-ea"/>
              </a:rPr>
              <a:t>   </a:t>
            </a:r>
            <a:r>
              <a:rPr lang="ko-KR" altLang="en-US" sz="1600" dirty="0">
                <a:latin typeface="+mn-ea"/>
                <a:ea typeface="+mn-ea"/>
              </a:rPr>
              <a:t>되고 </a:t>
            </a:r>
            <a:r>
              <a:rPr lang="ko-KR" altLang="en-US" sz="1600" dirty="0" err="1">
                <a:latin typeface="+mn-ea"/>
                <a:ea typeface="+mn-ea"/>
              </a:rPr>
              <a:t>수신증이</a:t>
            </a:r>
            <a:r>
              <a:rPr lang="ko-KR" altLang="en-US" sz="1600" dirty="0">
                <a:latin typeface="+mn-ea"/>
                <a:ea typeface="+mn-ea"/>
              </a:rPr>
              <a:t> 없으면 </a:t>
            </a:r>
            <a:r>
              <a:rPr lang="ko-KR" altLang="en-US" sz="1600" dirty="0" err="1">
                <a:latin typeface="+mn-ea"/>
                <a:ea typeface="+mn-ea"/>
              </a:rPr>
              <a:t>수신증이</a:t>
            </a:r>
            <a:r>
              <a:rPr lang="ko-KR" altLang="en-US" sz="1600" dirty="0">
                <a:latin typeface="+mn-ea"/>
                <a:ea typeface="+mn-ea"/>
              </a:rPr>
              <a:t> 있을 때까지  </a:t>
            </a:r>
            <a:r>
              <a:rPr lang="en-US" altLang="ko-KR" sz="1600" dirty="0">
                <a:latin typeface="+mn-ea"/>
                <a:ea typeface="+mn-ea"/>
              </a:rPr>
              <a:t>3.5~4.5</a:t>
            </a:r>
            <a:r>
              <a:rPr lang="ko-KR" altLang="en-US" sz="1600" dirty="0">
                <a:latin typeface="+mn-ea"/>
                <a:ea typeface="+mn-ea"/>
              </a:rPr>
              <a:t>분 간격으로 계속 전송된다</a:t>
            </a:r>
            <a:r>
              <a:rPr lang="en-US" altLang="ko-KR" sz="1600" dirty="0">
                <a:latin typeface="+mn-ea"/>
                <a:ea typeface="+mn-ea"/>
              </a:rPr>
              <a:t>  </a:t>
            </a:r>
          </a:p>
          <a:p>
            <a:pPr marL="622306" indent="-622306" defTabSz="995690">
              <a:spcBef>
                <a:spcPct val="20000"/>
              </a:spcBef>
              <a:buAutoNum type="arabicPeriod"/>
            </a:pPr>
            <a:endParaRPr lang="ko-KR" altLang="en-US" sz="1500" dirty="0"/>
          </a:p>
        </p:txBody>
      </p:sp>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40</a:t>
            </a:fld>
            <a:endParaRPr lang="ko-KR" altLang="en-US" dirty="0"/>
          </a:p>
        </p:txBody>
      </p:sp>
      <p:sp>
        <p:nvSpPr>
          <p:cNvPr id="5" name="TextBox 4"/>
          <p:cNvSpPr txBox="1"/>
          <p:nvPr/>
        </p:nvSpPr>
        <p:spPr>
          <a:xfrm>
            <a:off x="11054496" y="909229"/>
            <a:ext cx="2949846" cy="6124754"/>
          </a:xfrm>
          <a:prstGeom prst="rect">
            <a:avLst/>
          </a:prstGeom>
          <a:noFill/>
        </p:spPr>
        <p:txBody>
          <a:bodyPr wrap="none" rtlCol="0">
            <a:spAutoFit/>
          </a:bodyPr>
          <a:lstStyle/>
          <a:p>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Ncm2150</a:t>
            </a:r>
            <a:r>
              <a:rPr lang="ko-KR" altLang="en-US" sz="1400" dirty="0">
                <a:latin typeface="+mn-ea"/>
                <a:ea typeface="+mn-ea"/>
              </a:rPr>
              <a:t>은 </a:t>
            </a:r>
            <a:r>
              <a:rPr lang="en-US" altLang="ko-KR" sz="1400" dirty="0">
                <a:latin typeface="+mn-ea"/>
                <a:ea typeface="+mn-ea"/>
              </a:rPr>
              <a:t>controller</a:t>
            </a:r>
          </a:p>
          <a:p>
            <a:endParaRPr lang="en-US" altLang="ko-KR" sz="1400" dirty="0">
              <a:latin typeface="+mn-ea"/>
              <a:ea typeface="+mn-ea"/>
            </a:endParaRPr>
          </a:p>
          <a:p>
            <a:r>
              <a:rPr lang="en-US" altLang="ko-KR" sz="1400" dirty="0">
                <a:latin typeface="+mn-ea"/>
                <a:ea typeface="+mn-ea"/>
              </a:rPr>
              <a:t>DSC TEST</a:t>
            </a:r>
          </a:p>
          <a:p>
            <a:r>
              <a:rPr lang="en-US" altLang="ko-KR" sz="1400" dirty="0">
                <a:latin typeface="+mn-ea"/>
                <a:ea typeface="+mn-ea"/>
              </a:rPr>
              <a:t>2</a:t>
            </a:r>
            <a:r>
              <a:rPr lang="ko-KR" altLang="en-US" sz="1400" dirty="0">
                <a:latin typeface="+mn-ea"/>
                <a:ea typeface="+mn-ea"/>
              </a:rPr>
              <a:t>차 통신</a:t>
            </a:r>
            <a:endParaRPr lang="en-US" altLang="ko-KR" sz="1400" dirty="0">
              <a:latin typeface="+mn-ea"/>
              <a:ea typeface="+mn-ea"/>
            </a:endParaRPr>
          </a:p>
          <a:p>
            <a:r>
              <a:rPr lang="ko-KR" altLang="en-US" sz="1400" dirty="0">
                <a:latin typeface="+mn-ea"/>
                <a:ea typeface="+mn-ea"/>
              </a:rPr>
              <a:t>조난</a:t>
            </a:r>
            <a:endParaRPr lang="en-US" altLang="ko-KR" sz="1400" dirty="0">
              <a:latin typeface="+mn-ea"/>
              <a:ea typeface="+mn-ea"/>
            </a:endParaRPr>
          </a:p>
          <a:p>
            <a:r>
              <a:rPr lang="ko-KR" altLang="en-US" sz="1400" dirty="0">
                <a:latin typeface="+mn-ea"/>
                <a:ea typeface="+mn-ea"/>
              </a:rPr>
              <a:t>조난중계</a:t>
            </a:r>
            <a:endParaRPr lang="en-US" altLang="ko-KR" sz="1400" dirty="0">
              <a:latin typeface="+mn-ea"/>
              <a:ea typeface="+mn-ea"/>
            </a:endParaRPr>
          </a:p>
          <a:p>
            <a:r>
              <a:rPr lang="ko-KR" altLang="en-US" sz="1400" dirty="0" err="1">
                <a:latin typeface="+mn-ea"/>
                <a:ea typeface="+mn-ea"/>
              </a:rPr>
              <a:t>수신증</a:t>
            </a:r>
            <a:r>
              <a:rPr lang="ko-KR" altLang="en-US" sz="1400" dirty="0">
                <a:latin typeface="+mn-ea"/>
                <a:ea typeface="+mn-ea"/>
              </a:rPr>
              <a:t> 동영상</a:t>
            </a:r>
            <a:endParaRPr lang="en-US" altLang="ko-KR" sz="1400" dirty="0">
              <a:latin typeface="+mn-ea"/>
              <a:ea typeface="+mn-ea"/>
            </a:endParaRPr>
          </a:p>
          <a:p>
            <a:r>
              <a:rPr lang="ko-KR" altLang="en-US" sz="1400" dirty="0">
                <a:latin typeface="+mn-ea"/>
                <a:ea typeface="+mn-ea"/>
              </a:rPr>
              <a:t>찍을 것</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ATT: ATTENUATOR</a:t>
            </a:r>
          </a:p>
          <a:p>
            <a:r>
              <a:rPr lang="ko-KR" altLang="en-US" sz="1400" dirty="0" err="1">
                <a:latin typeface="+mn-ea"/>
                <a:ea typeface="+mn-ea"/>
              </a:rPr>
              <a:t>교신시</a:t>
            </a:r>
            <a:r>
              <a:rPr lang="ko-KR" altLang="en-US" sz="1400" dirty="0">
                <a:latin typeface="+mn-ea"/>
                <a:ea typeface="+mn-ea"/>
              </a:rPr>
              <a:t> </a:t>
            </a:r>
            <a:r>
              <a:rPr lang="ko-KR" altLang="en-US" sz="1400" dirty="0" err="1">
                <a:latin typeface="+mn-ea"/>
                <a:ea typeface="+mn-ea"/>
              </a:rPr>
              <a:t>강한신호를</a:t>
            </a:r>
            <a:r>
              <a:rPr lang="ko-KR" altLang="en-US" sz="1400" dirty="0">
                <a:latin typeface="+mn-ea"/>
                <a:ea typeface="+mn-ea"/>
              </a:rPr>
              <a:t> </a:t>
            </a:r>
            <a:r>
              <a:rPr lang="ko-KR" altLang="en-US" sz="1400" dirty="0" err="1">
                <a:latin typeface="+mn-ea"/>
                <a:ea typeface="+mn-ea"/>
              </a:rPr>
              <a:t>받을때</a:t>
            </a:r>
            <a:endParaRPr lang="en-US" altLang="ko-KR" sz="1400" dirty="0">
              <a:latin typeface="+mn-ea"/>
              <a:ea typeface="+mn-ea"/>
            </a:endParaRPr>
          </a:p>
          <a:p>
            <a:r>
              <a:rPr lang="ko-KR" altLang="en-US" sz="1400" dirty="0">
                <a:latin typeface="+mn-ea"/>
                <a:ea typeface="+mn-ea"/>
              </a:rPr>
              <a:t>수신신호를 감쇠시킨다</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RF GAIN(RADIO FREQUENCY)</a:t>
            </a:r>
          </a:p>
          <a:p>
            <a:r>
              <a:rPr lang="ko-KR" altLang="en-US" sz="1400" dirty="0">
                <a:latin typeface="+mn-ea"/>
                <a:ea typeface="+mn-ea"/>
              </a:rPr>
              <a:t>수신 신호 확대한다</a:t>
            </a:r>
            <a:endParaRPr lang="en-US" altLang="ko-KR" sz="1400" dirty="0">
              <a:latin typeface="+mn-ea"/>
              <a:ea typeface="+mn-ea"/>
            </a:endParaRPr>
          </a:p>
          <a:p>
            <a:r>
              <a:rPr lang="ko-KR" altLang="en-US" sz="1400" dirty="0">
                <a:latin typeface="+mn-ea"/>
                <a:ea typeface="+mn-ea"/>
              </a:rPr>
              <a:t>너무 올리면 잡음이 강해 신호음을</a:t>
            </a:r>
            <a:endParaRPr lang="en-US" altLang="ko-KR" sz="1400" dirty="0">
              <a:latin typeface="+mn-ea"/>
              <a:ea typeface="+mn-ea"/>
            </a:endParaRPr>
          </a:p>
          <a:p>
            <a:r>
              <a:rPr lang="ko-KR" altLang="en-US" sz="1400" dirty="0">
                <a:latin typeface="+mn-ea"/>
                <a:ea typeface="+mn-ea"/>
              </a:rPr>
              <a:t>줄인다</a:t>
            </a:r>
            <a:endParaRPr lang="en-US" altLang="ko-KR" sz="1400" dirty="0">
              <a:latin typeface="+mn-ea"/>
              <a:ea typeface="+mn-ea"/>
            </a:endParaRPr>
          </a:p>
          <a:p>
            <a:r>
              <a:rPr lang="en-US" altLang="ko-KR" sz="1400" dirty="0">
                <a:latin typeface="+mn-ea"/>
                <a:ea typeface="+mn-ea"/>
              </a:rPr>
              <a:t>12</a:t>
            </a:r>
            <a:r>
              <a:rPr lang="ko-KR" altLang="en-US" sz="1400" dirty="0" err="1">
                <a:latin typeface="+mn-ea"/>
                <a:ea typeface="+mn-ea"/>
              </a:rPr>
              <a:t>시방향</a:t>
            </a:r>
            <a:r>
              <a:rPr lang="ko-KR" altLang="en-US" sz="1400" dirty="0">
                <a:latin typeface="+mn-ea"/>
                <a:ea typeface="+mn-ea"/>
              </a:rPr>
              <a:t> 부근에 설정한다</a:t>
            </a:r>
            <a:endParaRPr lang="en-US" altLang="ko-KR" sz="1400" dirty="0">
              <a:latin typeface="+mn-ea"/>
              <a:ea typeface="+mn-ea"/>
            </a:endParaRPr>
          </a:p>
          <a:p>
            <a:r>
              <a:rPr lang="ko-KR" altLang="en-US" sz="1400" dirty="0">
                <a:latin typeface="+mn-ea"/>
                <a:ea typeface="+mn-ea"/>
              </a:rPr>
              <a:t> </a:t>
            </a:r>
            <a:endParaRPr lang="en-US" altLang="ko-KR" sz="1400" dirty="0">
              <a:latin typeface="+mn-ea"/>
              <a:ea typeface="+mn-ea"/>
            </a:endParaRPr>
          </a:p>
          <a:p>
            <a:r>
              <a:rPr lang="en-US" altLang="ko-KR" sz="1400" dirty="0">
                <a:latin typeface="+mn-ea"/>
                <a:ea typeface="+mn-ea"/>
              </a:rPr>
              <a:t>NR: NOISE REDUCTION</a:t>
            </a:r>
          </a:p>
          <a:p>
            <a:r>
              <a:rPr lang="en-US" altLang="ko-KR" sz="1400" dirty="0">
                <a:latin typeface="+mn-ea"/>
                <a:ea typeface="+mn-ea"/>
              </a:rPr>
              <a:t>TEST CALL: TEST CALL</a:t>
            </a:r>
            <a:r>
              <a:rPr lang="ko-KR" altLang="en-US" sz="1400" dirty="0">
                <a:latin typeface="+mn-ea"/>
                <a:ea typeface="+mn-ea"/>
              </a:rPr>
              <a:t>메뉴 나타남</a:t>
            </a:r>
            <a:endParaRPr lang="en-US" altLang="ko-KR" sz="1400" dirty="0">
              <a:latin typeface="+mn-ea"/>
              <a:ea typeface="+mn-ea"/>
            </a:endParaRPr>
          </a:p>
          <a:p>
            <a:r>
              <a:rPr lang="en-US" altLang="ko-KR" sz="1400" dirty="0">
                <a:latin typeface="+mn-ea"/>
                <a:ea typeface="+mn-ea"/>
              </a:rPr>
              <a:t>TEST:</a:t>
            </a:r>
            <a:r>
              <a:rPr lang="ko-KR" altLang="en-US" sz="1400" dirty="0">
                <a:latin typeface="+mn-ea"/>
                <a:ea typeface="+mn-ea"/>
              </a:rPr>
              <a:t>자체진단메뉴</a:t>
            </a:r>
            <a:endParaRPr lang="en-US" altLang="ko-KR" sz="1400" dirty="0">
              <a:latin typeface="+mn-ea"/>
              <a:ea typeface="+mn-ea"/>
            </a:endParaRPr>
          </a:p>
          <a:p>
            <a:r>
              <a:rPr lang="en-US" altLang="ko-KR" sz="1400" dirty="0">
                <a:latin typeface="+mn-ea"/>
                <a:ea typeface="+mn-ea"/>
              </a:rPr>
              <a:t>SP: SP ON/OFF</a:t>
            </a:r>
          </a:p>
          <a:p>
            <a:r>
              <a:rPr lang="en-US" altLang="ko-KR" sz="1400" dirty="0">
                <a:latin typeface="+mn-ea"/>
                <a:ea typeface="+mn-ea"/>
              </a:rPr>
              <a:t>PWR RDC: POWER REDUCTOPM</a:t>
            </a:r>
          </a:p>
          <a:p>
            <a:r>
              <a:rPr lang="en-US" altLang="ko-KR" sz="1400" dirty="0">
                <a:latin typeface="+mn-ea"/>
                <a:ea typeface="+mn-ea"/>
              </a:rPr>
              <a:t>2150:LO/HI</a:t>
            </a:r>
          </a:p>
          <a:p>
            <a:r>
              <a:rPr lang="en-US" altLang="ko-KR" sz="1400" dirty="0">
                <a:latin typeface="+mn-ea"/>
                <a:ea typeface="+mn-ea"/>
              </a:rPr>
              <a:t>2250/2500: LO/ME/FU</a:t>
            </a:r>
            <a:endParaRPr lang="ko-KR" altLang="en-US" sz="1400" dirty="0">
              <a:latin typeface="+mn-ea"/>
              <a:ea typeface="+mn-ea"/>
            </a:endParaRPr>
          </a:p>
        </p:txBody>
      </p:sp>
      <p:pic>
        <p:nvPicPr>
          <p:cNvPr id="9" name="그림 8"/>
          <p:cNvPicPr>
            <a:picLocks noChangeAspect="1"/>
          </p:cNvPicPr>
          <p:nvPr/>
        </p:nvPicPr>
        <p:blipFill>
          <a:blip r:embed="rId3"/>
          <a:stretch>
            <a:fillRect/>
          </a:stretch>
        </p:blipFill>
        <p:spPr>
          <a:xfrm>
            <a:off x="954212" y="3780631"/>
            <a:ext cx="3960440" cy="2528732"/>
          </a:xfrm>
          <a:prstGeom prst="rect">
            <a:avLst/>
          </a:prstGeom>
        </p:spPr>
      </p:pic>
      <p:pic>
        <p:nvPicPr>
          <p:cNvPr id="10" name="그림 9"/>
          <p:cNvPicPr>
            <a:picLocks noChangeAspect="1"/>
          </p:cNvPicPr>
          <p:nvPr/>
        </p:nvPicPr>
        <p:blipFill>
          <a:blip r:embed="rId4"/>
          <a:stretch>
            <a:fillRect/>
          </a:stretch>
        </p:blipFill>
        <p:spPr>
          <a:xfrm>
            <a:off x="5322096" y="3780631"/>
            <a:ext cx="3985043" cy="2439442"/>
          </a:xfrm>
          <a:prstGeom prst="rect">
            <a:avLst/>
          </a:prstGeom>
        </p:spPr>
      </p:pic>
      <p:sp>
        <p:nvSpPr>
          <p:cNvPr id="12" name="직사각형 11"/>
          <p:cNvSpPr/>
          <p:nvPr/>
        </p:nvSpPr>
        <p:spPr bwMode="auto">
          <a:xfrm>
            <a:off x="1170236" y="5364807"/>
            <a:ext cx="3528392" cy="458134"/>
          </a:xfrm>
          <a:prstGeom prst="rect">
            <a:avLst/>
          </a:prstGeom>
          <a:noFill/>
          <a:ln w="19050" cap="flat" cmpd="sng" algn="ctr">
            <a:solidFill>
              <a:srgbClr val="0000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23" name="직사각형 22"/>
          <p:cNvSpPr/>
          <p:nvPr/>
        </p:nvSpPr>
        <p:spPr bwMode="auto">
          <a:xfrm>
            <a:off x="5550421" y="5364807"/>
            <a:ext cx="3528392" cy="458134"/>
          </a:xfrm>
          <a:prstGeom prst="rect">
            <a:avLst/>
          </a:prstGeom>
          <a:noFill/>
          <a:ln w="19050" cap="flat" cmpd="sng" algn="ctr">
            <a:solidFill>
              <a:srgbClr val="0000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3" name="직사각형 12"/>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723599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502459258"/>
              </p:ext>
            </p:extLst>
          </p:nvPr>
        </p:nvGraphicFramePr>
        <p:xfrm>
          <a:off x="546767" y="900311"/>
          <a:ext cx="9480453" cy="911761"/>
        </p:xfrm>
        <a:graphic>
          <a:graphicData uri="http://schemas.openxmlformats.org/drawingml/2006/table">
            <a:tbl>
              <a:tblPr firstRow="1" bandRow="1">
                <a:tableStyleId>{5C22544A-7EE6-4342-B048-85BDC9FD1C3A}</a:tableStyleId>
              </a:tblPr>
              <a:tblGrid>
                <a:gridCol w="9480453">
                  <a:extLst>
                    <a:ext uri="{9D8B030D-6E8A-4147-A177-3AD203B41FA5}">
                      <a16:colId xmlns:a16="http://schemas.microsoft.com/office/drawing/2014/main" val="20000"/>
                    </a:ext>
                  </a:extLst>
                </a:gridCol>
              </a:tblGrid>
              <a:tr h="9117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3-3 </a:t>
                      </a:r>
                      <a:r>
                        <a:rPr lang="en-US" altLang="ko-KR" sz="2200" dirty="0">
                          <a:solidFill>
                            <a:schemeClr val="tx1"/>
                          </a:solidFill>
                          <a:latin typeface="+mn-ea"/>
                          <a:ea typeface="+mn-ea"/>
                        </a:rPr>
                        <a:t>MF/HF DSC Call (JRC JSS2150/2250/2500)</a:t>
                      </a:r>
                      <a:br>
                        <a:rPr lang="en-US" altLang="ko-KR" sz="2200" dirty="0">
                          <a:solidFill>
                            <a:schemeClr val="tx1"/>
                          </a:solidFill>
                          <a:latin typeface="+mn-ea"/>
                          <a:ea typeface="+mn-ea"/>
                        </a:rPr>
                      </a:br>
                      <a:r>
                        <a:rPr lang="en-US" altLang="ko-KR" sz="2200" dirty="0">
                          <a:solidFill>
                            <a:schemeClr val="tx1"/>
                          </a:solidFill>
                          <a:latin typeface="+mn-ea"/>
                          <a:ea typeface="+mn-ea"/>
                        </a:rPr>
                        <a:t>DSC Safety Individual/Test Call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44992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5690">
              <a:spcBef>
                <a:spcPct val="20000"/>
              </a:spcBef>
            </a:pPr>
            <a:r>
              <a:rPr lang="en-US" altLang="ko-KR" b="1" dirty="0">
                <a:solidFill>
                  <a:srgbClr val="0000C4"/>
                </a:solidFill>
                <a:latin typeface="+mn-ea"/>
                <a:ea typeface="+mn-ea"/>
              </a:rPr>
              <a:t>DSC Safety Individual Call</a:t>
            </a:r>
          </a:p>
          <a:p>
            <a:pPr marL="342900" indent="-342900" defTabSz="995690">
              <a:spcBef>
                <a:spcPct val="20000"/>
              </a:spcBef>
              <a:buFont typeface="+mj-lt"/>
              <a:buAutoNum type="arabicPeriod"/>
            </a:pPr>
            <a:r>
              <a:rPr lang="en-US" altLang="ko-KR" sz="1600" dirty="0">
                <a:latin typeface="+mn-ea"/>
                <a:ea typeface="+mn-ea"/>
              </a:rPr>
              <a:t>MENU</a:t>
            </a:r>
            <a:r>
              <a:rPr lang="ko-KR" altLang="en-US" sz="1600" dirty="0">
                <a:latin typeface="+mn-ea"/>
                <a:ea typeface="+mn-ea"/>
              </a:rPr>
              <a:t>를 누른다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1.DSC non-distress call</a:t>
            </a:r>
            <a:r>
              <a:rPr lang="ko-KR" altLang="en-US" sz="1600" dirty="0">
                <a:latin typeface="+mn-ea"/>
                <a:ea typeface="+mn-ea"/>
              </a:rPr>
              <a:t>을 선택하다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Call type</a:t>
            </a:r>
            <a:r>
              <a:rPr lang="ko-KR" altLang="en-US" sz="1600" dirty="0">
                <a:latin typeface="+mn-ea"/>
                <a:ea typeface="+mn-ea"/>
              </a:rPr>
              <a:t>을 </a:t>
            </a:r>
            <a:r>
              <a:rPr lang="en-US" altLang="ko-KR" sz="1600" b="1" dirty="0">
                <a:solidFill>
                  <a:srgbClr val="0000C4"/>
                </a:solidFill>
                <a:latin typeface="+mn-ea"/>
                <a:ea typeface="+mn-ea"/>
              </a:rPr>
              <a:t>[SAF/</a:t>
            </a:r>
            <a:r>
              <a:rPr lang="en-US" altLang="ko-KR" sz="1600" b="1" dirty="0" err="1">
                <a:solidFill>
                  <a:srgbClr val="0000C4"/>
                </a:solidFill>
                <a:latin typeface="+mn-ea"/>
                <a:ea typeface="+mn-ea"/>
              </a:rPr>
              <a:t>Indv</a:t>
            </a:r>
            <a:r>
              <a:rPr lang="en-US" altLang="ko-KR" sz="1600" b="1" dirty="0">
                <a:solidFill>
                  <a:srgbClr val="0000C4"/>
                </a:solidFill>
                <a:latin typeface="+mn-ea"/>
                <a:ea typeface="+mn-ea"/>
              </a:rPr>
              <a:t>/TEL]</a:t>
            </a:r>
            <a:r>
              <a:rPr lang="ko-KR" altLang="en-US" sz="1600" dirty="0">
                <a:latin typeface="+mn-ea"/>
                <a:ea typeface="+mn-ea"/>
              </a:rPr>
              <a:t>을 선택한다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Address</a:t>
            </a:r>
            <a:r>
              <a:rPr lang="ko-KR" altLang="en-US" sz="1600" dirty="0">
                <a:latin typeface="+mn-ea"/>
                <a:ea typeface="+mn-ea"/>
              </a:rPr>
              <a:t>에 테스트 할 상대국의 </a:t>
            </a:r>
            <a:r>
              <a:rPr lang="en-US" altLang="ko-KR" sz="1600" dirty="0">
                <a:latin typeface="+mn-ea"/>
                <a:ea typeface="+mn-ea"/>
              </a:rPr>
              <a:t>MMSI No.</a:t>
            </a:r>
            <a:r>
              <a:rPr lang="ko-KR" altLang="en-US" sz="1600" dirty="0">
                <a:latin typeface="+mn-ea"/>
                <a:ea typeface="+mn-ea"/>
              </a:rPr>
              <a:t>를 입력한다 </a:t>
            </a:r>
            <a:r>
              <a:rPr lang="en-US" altLang="ko-KR" sz="1600" dirty="0">
                <a:latin typeface="+mn-ea"/>
                <a:ea typeface="+mn-ea"/>
              </a:rPr>
              <a:t/>
            </a:r>
            <a:br>
              <a:rPr lang="en-US" altLang="ko-KR" sz="1600" dirty="0">
                <a:latin typeface="+mn-ea"/>
                <a:ea typeface="+mn-ea"/>
              </a:rPr>
            </a:br>
            <a:r>
              <a:rPr lang="en-US" altLang="ko-KR" sz="1600" dirty="0">
                <a:latin typeface="+mn-ea"/>
                <a:ea typeface="+mn-ea"/>
              </a:rPr>
              <a:t>(ADRS 1,3,4,5 </a:t>
            </a:r>
            <a:r>
              <a:rPr lang="ko-KR" altLang="en-US" sz="1600" dirty="0">
                <a:latin typeface="+mn-ea"/>
                <a:ea typeface="+mn-ea"/>
              </a:rPr>
              <a:t>참조</a:t>
            </a:r>
            <a:r>
              <a:rPr lang="en-US" altLang="ko-KR" sz="1600" dirty="0">
                <a:latin typeface="+mn-ea"/>
                <a:ea typeface="+mn-ea"/>
              </a:rPr>
              <a:t>)</a:t>
            </a:r>
          </a:p>
          <a:p>
            <a:pPr marL="342900" indent="-342900" defTabSz="995690">
              <a:spcBef>
                <a:spcPct val="20000"/>
              </a:spcBef>
              <a:buFont typeface="+mj-lt"/>
              <a:buAutoNum type="arabicPeriod"/>
            </a:pPr>
            <a:r>
              <a:rPr lang="en-US" altLang="ko-KR" sz="1600" dirty="0">
                <a:latin typeface="+mn-ea"/>
                <a:ea typeface="+mn-ea"/>
              </a:rPr>
              <a:t>Calling </a:t>
            </a:r>
            <a:r>
              <a:rPr lang="en-US" altLang="ko-KR" sz="1600" dirty="0" err="1">
                <a:latin typeface="+mn-ea"/>
                <a:ea typeface="+mn-ea"/>
              </a:rPr>
              <a:t>Freq</a:t>
            </a:r>
            <a:r>
              <a:rPr lang="ko-KR" altLang="en-US" sz="1600" dirty="0">
                <a:latin typeface="+mn-ea"/>
                <a:ea typeface="+mn-ea"/>
              </a:rPr>
              <a:t>를 선택하면 자동으로 </a:t>
            </a:r>
            <a:r>
              <a:rPr lang="en-US" altLang="ko-KR" sz="1600" dirty="0">
                <a:latin typeface="+mn-ea"/>
                <a:ea typeface="+mn-ea"/>
              </a:rPr>
              <a:t>Working </a:t>
            </a:r>
            <a:r>
              <a:rPr lang="en-US" altLang="ko-KR" sz="1600" dirty="0" err="1">
                <a:latin typeface="+mn-ea"/>
                <a:ea typeface="+mn-ea"/>
              </a:rPr>
              <a:t>Freq</a:t>
            </a:r>
            <a:r>
              <a:rPr lang="ko-KR" altLang="en-US" sz="1600" dirty="0">
                <a:latin typeface="+mn-ea"/>
                <a:ea typeface="+mn-ea"/>
              </a:rPr>
              <a:t>가 선택된다</a:t>
            </a:r>
            <a:endParaRPr lang="en-US" altLang="ko-KR" sz="1600" dirty="0">
              <a:latin typeface="+mn-ea"/>
              <a:ea typeface="+mn-ea"/>
            </a:endParaRPr>
          </a:p>
          <a:p>
            <a:pPr marL="342900" indent="-342900" defTabSz="995690">
              <a:spcBef>
                <a:spcPct val="20000"/>
              </a:spcBef>
              <a:buFont typeface="+mj-lt"/>
              <a:buAutoNum type="arabicPeriod"/>
            </a:pPr>
            <a:r>
              <a:rPr lang="ko-KR" altLang="en-US" sz="1600" dirty="0">
                <a:latin typeface="+mn-ea"/>
                <a:ea typeface="+mn-ea"/>
              </a:rPr>
              <a:t>커서를 </a:t>
            </a:r>
            <a:r>
              <a:rPr lang="en-US" altLang="ko-KR" sz="1600" dirty="0">
                <a:latin typeface="+mn-ea"/>
                <a:ea typeface="+mn-ea"/>
              </a:rPr>
              <a:t>[Call]</a:t>
            </a:r>
            <a:r>
              <a:rPr lang="ko-KR" altLang="en-US" sz="1600" dirty="0">
                <a:latin typeface="+mn-ea"/>
                <a:ea typeface="+mn-ea"/>
              </a:rPr>
              <a:t>로 옮긴 후 </a:t>
            </a:r>
            <a:r>
              <a:rPr lang="en-US" altLang="ko-KR" sz="1600" dirty="0">
                <a:latin typeface="+mn-ea"/>
                <a:ea typeface="+mn-ea"/>
              </a:rPr>
              <a:t>Push ENTER</a:t>
            </a:r>
            <a:r>
              <a:rPr lang="ko-KR" altLang="en-US" sz="1600" dirty="0">
                <a:latin typeface="+mn-ea"/>
                <a:ea typeface="+mn-ea"/>
              </a:rPr>
              <a:t>를 누르면 전송된다</a:t>
            </a:r>
            <a:endParaRPr lang="en-US" altLang="ko-KR" sz="1600" dirty="0">
              <a:latin typeface="+mn-ea"/>
              <a:ea typeface="+mn-ea"/>
            </a:endParaRPr>
          </a:p>
          <a:p>
            <a:pPr marL="342900" indent="-342900" defTabSz="995690">
              <a:spcBef>
                <a:spcPct val="20000"/>
              </a:spcBef>
              <a:buFont typeface="+mj-lt"/>
              <a:buAutoNum type="arabicPeriod"/>
            </a:pPr>
            <a:endParaRPr lang="en-US" altLang="ko-KR" sz="1600" dirty="0">
              <a:latin typeface="+mn-ea"/>
              <a:ea typeface="+mn-ea"/>
            </a:endParaRPr>
          </a:p>
          <a:p>
            <a:pPr defTabSz="995690">
              <a:spcBef>
                <a:spcPct val="20000"/>
              </a:spcBef>
            </a:pPr>
            <a:r>
              <a:rPr lang="en-US" altLang="ko-KR" b="1" dirty="0">
                <a:solidFill>
                  <a:srgbClr val="0000C4"/>
                </a:solidFill>
                <a:latin typeface="+mn-ea"/>
                <a:ea typeface="+mn-ea"/>
              </a:rPr>
              <a:t>DSC Safety Test Call</a:t>
            </a:r>
          </a:p>
          <a:p>
            <a:pPr marL="342900" indent="-342900" defTabSz="995690">
              <a:spcBef>
                <a:spcPct val="20000"/>
              </a:spcBef>
              <a:buFont typeface="+mj-lt"/>
              <a:buAutoNum type="arabicPeriod"/>
            </a:pPr>
            <a:r>
              <a:rPr lang="en-US" altLang="ko-KR" sz="1600" dirty="0">
                <a:latin typeface="+mn-ea"/>
                <a:ea typeface="+mn-ea"/>
              </a:rPr>
              <a:t>MENU</a:t>
            </a:r>
            <a:r>
              <a:rPr lang="ko-KR" altLang="en-US" sz="1600" dirty="0">
                <a:latin typeface="+mn-ea"/>
                <a:ea typeface="+mn-ea"/>
              </a:rPr>
              <a:t>를 누른다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1.DSC non-distress call</a:t>
            </a:r>
            <a:r>
              <a:rPr lang="ko-KR" altLang="en-US" sz="1600" dirty="0">
                <a:latin typeface="+mn-ea"/>
                <a:ea typeface="+mn-ea"/>
              </a:rPr>
              <a:t>을 선택한다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Call type</a:t>
            </a:r>
            <a:r>
              <a:rPr lang="ko-KR" altLang="en-US" sz="1600" dirty="0">
                <a:latin typeface="+mn-ea"/>
                <a:ea typeface="+mn-ea"/>
              </a:rPr>
              <a:t>을 </a:t>
            </a:r>
            <a:r>
              <a:rPr lang="en-US" altLang="ko-KR" sz="1600" b="1" dirty="0">
                <a:solidFill>
                  <a:srgbClr val="0000C4"/>
                </a:solidFill>
                <a:latin typeface="+mn-ea"/>
                <a:ea typeface="+mn-ea"/>
              </a:rPr>
              <a:t>[SAF/</a:t>
            </a:r>
            <a:r>
              <a:rPr lang="en-US" altLang="ko-KR" sz="1600" b="1" dirty="0" err="1">
                <a:solidFill>
                  <a:srgbClr val="0000C4"/>
                </a:solidFill>
                <a:latin typeface="+mn-ea"/>
                <a:ea typeface="+mn-ea"/>
              </a:rPr>
              <a:t>Indv</a:t>
            </a:r>
            <a:r>
              <a:rPr lang="en-US" altLang="ko-KR" sz="1600" b="1" dirty="0">
                <a:solidFill>
                  <a:srgbClr val="0000C4"/>
                </a:solidFill>
                <a:latin typeface="+mn-ea"/>
                <a:ea typeface="+mn-ea"/>
              </a:rPr>
              <a:t>/Test]</a:t>
            </a:r>
            <a:r>
              <a:rPr lang="ko-KR" altLang="en-US" sz="1600" dirty="0">
                <a:latin typeface="+mn-ea"/>
                <a:ea typeface="+mn-ea"/>
              </a:rPr>
              <a:t>를 선택한다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Address</a:t>
            </a:r>
            <a:r>
              <a:rPr lang="ko-KR" altLang="en-US" sz="1600" dirty="0">
                <a:latin typeface="+mn-ea"/>
                <a:ea typeface="+mn-ea"/>
              </a:rPr>
              <a:t>에 테스트 할 상대국의 </a:t>
            </a:r>
            <a:r>
              <a:rPr lang="en-US" altLang="ko-KR" sz="1600" dirty="0">
                <a:latin typeface="+mn-ea"/>
                <a:ea typeface="+mn-ea"/>
              </a:rPr>
              <a:t>MMSI No.</a:t>
            </a:r>
            <a:r>
              <a:rPr lang="ko-KR" altLang="en-US" sz="1600" dirty="0">
                <a:latin typeface="+mn-ea"/>
                <a:ea typeface="+mn-ea"/>
              </a:rPr>
              <a:t>를 입력한다 </a:t>
            </a:r>
            <a:r>
              <a:rPr lang="en-US" altLang="ko-KR" sz="1600" dirty="0">
                <a:latin typeface="+mn-ea"/>
                <a:ea typeface="+mn-ea"/>
              </a:rPr>
              <a:t/>
            </a:r>
            <a:br>
              <a:rPr lang="en-US" altLang="ko-KR" sz="1600" dirty="0">
                <a:latin typeface="+mn-ea"/>
                <a:ea typeface="+mn-ea"/>
              </a:rPr>
            </a:br>
            <a:r>
              <a:rPr lang="en-US" altLang="ko-KR" sz="1600" dirty="0">
                <a:latin typeface="+mn-ea"/>
                <a:ea typeface="+mn-ea"/>
              </a:rPr>
              <a:t>(ADRS 1,3,4,5 </a:t>
            </a:r>
            <a:r>
              <a:rPr lang="ko-KR" altLang="en-US" sz="1600" dirty="0">
                <a:latin typeface="+mn-ea"/>
                <a:ea typeface="+mn-ea"/>
              </a:rPr>
              <a:t>참조</a:t>
            </a:r>
            <a:r>
              <a:rPr lang="en-US" altLang="ko-KR" sz="1600" dirty="0">
                <a:latin typeface="+mn-ea"/>
                <a:ea typeface="+mn-ea"/>
              </a:rPr>
              <a:t>)</a:t>
            </a:r>
          </a:p>
          <a:p>
            <a:pPr marL="342900" indent="-342900" defTabSz="995690">
              <a:spcBef>
                <a:spcPct val="20000"/>
              </a:spcBef>
              <a:buFont typeface="+mj-lt"/>
              <a:buAutoNum type="arabicPeriod"/>
            </a:pPr>
            <a:r>
              <a:rPr lang="en-US" altLang="ko-KR" sz="1600" dirty="0">
                <a:latin typeface="+mn-ea"/>
                <a:ea typeface="+mn-ea"/>
              </a:rPr>
              <a:t>Calling </a:t>
            </a:r>
            <a:r>
              <a:rPr lang="en-US" altLang="ko-KR" sz="1600" dirty="0" err="1">
                <a:latin typeface="+mn-ea"/>
                <a:ea typeface="+mn-ea"/>
              </a:rPr>
              <a:t>Freq</a:t>
            </a:r>
            <a:r>
              <a:rPr lang="ko-KR" altLang="en-US" sz="1600" dirty="0">
                <a:latin typeface="+mn-ea"/>
                <a:ea typeface="+mn-ea"/>
              </a:rPr>
              <a:t>를 선택한다</a:t>
            </a:r>
            <a:endParaRPr lang="en-US" altLang="ko-KR" sz="1600" dirty="0">
              <a:latin typeface="+mn-ea"/>
              <a:ea typeface="+mn-ea"/>
            </a:endParaRPr>
          </a:p>
          <a:p>
            <a:pPr marL="342900" indent="-342900" defTabSz="995690">
              <a:spcBef>
                <a:spcPct val="20000"/>
              </a:spcBef>
              <a:buFont typeface="+mj-lt"/>
              <a:buAutoNum type="arabicPeriod"/>
            </a:pPr>
            <a:r>
              <a:rPr lang="ko-KR" altLang="en-US" sz="1600" dirty="0">
                <a:latin typeface="+mn-ea"/>
                <a:ea typeface="+mn-ea"/>
              </a:rPr>
              <a:t>커서를 </a:t>
            </a:r>
            <a:r>
              <a:rPr lang="en-US" altLang="ko-KR" sz="1600" dirty="0">
                <a:latin typeface="+mn-ea"/>
                <a:ea typeface="+mn-ea"/>
              </a:rPr>
              <a:t>[Call]</a:t>
            </a:r>
            <a:r>
              <a:rPr lang="ko-KR" altLang="en-US" sz="1600" dirty="0">
                <a:latin typeface="+mn-ea"/>
                <a:ea typeface="+mn-ea"/>
              </a:rPr>
              <a:t>로 옮긴 후 </a:t>
            </a:r>
            <a:r>
              <a:rPr lang="en-US" altLang="ko-KR" sz="1600" dirty="0">
                <a:latin typeface="+mn-ea"/>
                <a:ea typeface="+mn-ea"/>
              </a:rPr>
              <a:t>Push ENTER</a:t>
            </a:r>
            <a:r>
              <a:rPr lang="ko-KR" altLang="en-US" sz="1600" dirty="0">
                <a:latin typeface="+mn-ea"/>
                <a:ea typeface="+mn-ea"/>
              </a:rPr>
              <a:t>를 누르면 전송된다</a:t>
            </a:r>
          </a:p>
        </p:txBody>
      </p:sp>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41</a:t>
            </a:fld>
            <a:endParaRPr lang="ko-KR" altLang="en-US" dirty="0"/>
          </a:p>
        </p:txBody>
      </p:sp>
      <p:sp>
        <p:nvSpPr>
          <p:cNvPr id="5" name="TextBox 4"/>
          <p:cNvSpPr txBox="1"/>
          <p:nvPr/>
        </p:nvSpPr>
        <p:spPr>
          <a:xfrm>
            <a:off x="11054496" y="909229"/>
            <a:ext cx="2949846" cy="6124754"/>
          </a:xfrm>
          <a:prstGeom prst="rect">
            <a:avLst/>
          </a:prstGeom>
          <a:noFill/>
        </p:spPr>
        <p:txBody>
          <a:bodyPr wrap="none" rtlCol="0">
            <a:spAutoFit/>
          </a:bodyPr>
          <a:lstStyle/>
          <a:p>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Ncm2150</a:t>
            </a:r>
            <a:r>
              <a:rPr lang="ko-KR" altLang="en-US" sz="1400" dirty="0">
                <a:latin typeface="+mn-ea"/>
                <a:ea typeface="+mn-ea"/>
              </a:rPr>
              <a:t>은 </a:t>
            </a:r>
            <a:r>
              <a:rPr lang="en-US" altLang="ko-KR" sz="1400" dirty="0">
                <a:latin typeface="+mn-ea"/>
                <a:ea typeface="+mn-ea"/>
              </a:rPr>
              <a:t>controller</a:t>
            </a:r>
          </a:p>
          <a:p>
            <a:endParaRPr lang="en-US" altLang="ko-KR" sz="1400" dirty="0">
              <a:latin typeface="+mn-ea"/>
              <a:ea typeface="+mn-ea"/>
            </a:endParaRPr>
          </a:p>
          <a:p>
            <a:r>
              <a:rPr lang="en-US" altLang="ko-KR" sz="1400" dirty="0">
                <a:latin typeface="+mn-ea"/>
                <a:ea typeface="+mn-ea"/>
              </a:rPr>
              <a:t>DSC TEST</a:t>
            </a:r>
          </a:p>
          <a:p>
            <a:r>
              <a:rPr lang="en-US" altLang="ko-KR" sz="1400" dirty="0">
                <a:latin typeface="+mn-ea"/>
                <a:ea typeface="+mn-ea"/>
              </a:rPr>
              <a:t>2</a:t>
            </a:r>
            <a:r>
              <a:rPr lang="ko-KR" altLang="en-US" sz="1400" dirty="0">
                <a:latin typeface="+mn-ea"/>
                <a:ea typeface="+mn-ea"/>
              </a:rPr>
              <a:t>차 통신</a:t>
            </a:r>
            <a:endParaRPr lang="en-US" altLang="ko-KR" sz="1400" dirty="0">
              <a:latin typeface="+mn-ea"/>
              <a:ea typeface="+mn-ea"/>
            </a:endParaRPr>
          </a:p>
          <a:p>
            <a:r>
              <a:rPr lang="ko-KR" altLang="en-US" sz="1400" dirty="0">
                <a:latin typeface="+mn-ea"/>
                <a:ea typeface="+mn-ea"/>
              </a:rPr>
              <a:t>조난</a:t>
            </a:r>
            <a:endParaRPr lang="en-US" altLang="ko-KR" sz="1400" dirty="0">
              <a:latin typeface="+mn-ea"/>
              <a:ea typeface="+mn-ea"/>
            </a:endParaRPr>
          </a:p>
          <a:p>
            <a:r>
              <a:rPr lang="ko-KR" altLang="en-US" sz="1400" dirty="0">
                <a:latin typeface="+mn-ea"/>
                <a:ea typeface="+mn-ea"/>
              </a:rPr>
              <a:t>조난중계</a:t>
            </a:r>
            <a:endParaRPr lang="en-US" altLang="ko-KR" sz="1400" dirty="0">
              <a:latin typeface="+mn-ea"/>
              <a:ea typeface="+mn-ea"/>
            </a:endParaRPr>
          </a:p>
          <a:p>
            <a:r>
              <a:rPr lang="ko-KR" altLang="en-US" sz="1400" dirty="0" err="1">
                <a:latin typeface="+mn-ea"/>
                <a:ea typeface="+mn-ea"/>
              </a:rPr>
              <a:t>수신증</a:t>
            </a:r>
            <a:r>
              <a:rPr lang="ko-KR" altLang="en-US" sz="1400" dirty="0">
                <a:latin typeface="+mn-ea"/>
                <a:ea typeface="+mn-ea"/>
              </a:rPr>
              <a:t> 동영상</a:t>
            </a:r>
            <a:endParaRPr lang="en-US" altLang="ko-KR" sz="1400" dirty="0">
              <a:latin typeface="+mn-ea"/>
              <a:ea typeface="+mn-ea"/>
            </a:endParaRPr>
          </a:p>
          <a:p>
            <a:r>
              <a:rPr lang="ko-KR" altLang="en-US" sz="1400" dirty="0">
                <a:latin typeface="+mn-ea"/>
                <a:ea typeface="+mn-ea"/>
              </a:rPr>
              <a:t>찍을 것</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ATT: ATTENUATOR</a:t>
            </a:r>
          </a:p>
          <a:p>
            <a:r>
              <a:rPr lang="ko-KR" altLang="en-US" sz="1400" dirty="0" err="1">
                <a:latin typeface="+mn-ea"/>
                <a:ea typeface="+mn-ea"/>
              </a:rPr>
              <a:t>교신시</a:t>
            </a:r>
            <a:r>
              <a:rPr lang="ko-KR" altLang="en-US" sz="1400" dirty="0">
                <a:latin typeface="+mn-ea"/>
                <a:ea typeface="+mn-ea"/>
              </a:rPr>
              <a:t> </a:t>
            </a:r>
            <a:r>
              <a:rPr lang="ko-KR" altLang="en-US" sz="1400" dirty="0" err="1">
                <a:latin typeface="+mn-ea"/>
                <a:ea typeface="+mn-ea"/>
              </a:rPr>
              <a:t>강한신호를</a:t>
            </a:r>
            <a:r>
              <a:rPr lang="ko-KR" altLang="en-US" sz="1400" dirty="0">
                <a:latin typeface="+mn-ea"/>
                <a:ea typeface="+mn-ea"/>
              </a:rPr>
              <a:t> </a:t>
            </a:r>
            <a:r>
              <a:rPr lang="ko-KR" altLang="en-US" sz="1400" dirty="0" err="1">
                <a:latin typeface="+mn-ea"/>
                <a:ea typeface="+mn-ea"/>
              </a:rPr>
              <a:t>받을때</a:t>
            </a:r>
            <a:endParaRPr lang="en-US" altLang="ko-KR" sz="1400" dirty="0">
              <a:latin typeface="+mn-ea"/>
              <a:ea typeface="+mn-ea"/>
            </a:endParaRPr>
          </a:p>
          <a:p>
            <a:r>
              <a:rPr lang="ko-KR" altLang="en-US" sz="1400" dirty="0">
                <a:latin typeface="+mn-ea"/>
                <a:ea typeface="+mn-ea"/>
              </a:rPr>
              <a:t>수신신호를 감쇠시킨다</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RF GAIN(RADIO FREQUENCY)</a:t>
            </a:r>
          </a:p>
          <a:p>
            <a:r>
              <a:rPr lang="ko-KR" altLang="en-US" sz="1400" dirty="0">
                <a:latin typeface="+mn-ea"/>
                <a:ea typeface="+mn-ea"/>
              </a:rPr>
              <a:t>수신 신호 확대한다</a:t>
            </a:r>
            <a:endParaRPr lang="en-US" altLang="ko-KR" sz="1400" dirty="0">
              <a:latin typeface="+mn-ea"/>
              <a:ea typeface="+mn-ea"/>
            </a:endParaRPr>
          </a:p>
          <a:p>
            <a:r>
              <a:rPr lang="ko-KR" altLang="en-US" sz="1400" dirty="0">
                <a:latin typeface="+mn-ea"/>
                <a:ea typeface="+mn-ea"/>
              </a:rPr>
              <a:t>너무 올리면 잡음이 강해 신호음을</a:t>
            </a:r>
            <a:endParaRPr lang="en-US" altLang="ko-KR" sz="1400" dirty="0">
              <a:latin typeface="+mn-ea"/>
              <a:ea typeface="+mn-ea"/>
            </a:endParaRPr>
          </a:p>
          <a:p>
            <a:r>
              <a:rPr lang="ko-KR" altLang="en-US" sz="1400" dirty="0">
                <a:latin typeface="+mn-ea"/>
                <a:ea typeface="+mn-ea"/>
              </a:rPr>
              <a:t>줄인다</a:t>
            </a:r>
            <a:endParaRPr lang="en-US" altLang="ko-KR" sz="1400" dirty="0">
              <a:latin typeface="+mn-ea"/>
              <a:ea typeface="+mn-ea"/>
            </a:endParaRPr>
          </a:p>
          <a:p>
            <a:r>
              <a:rPr lang="en-US" altLang="ko-KR" sz="1400" dirty="0">
                <a:latin typeface="+mn-ea"/>
                <a:ea typeface="+mn-ea"/>
              </a:rPr>
              <a:t>12</a:t>
            </a:r>
            <a:r>
              <a:rPr lang="ko-KR" altLang="en-US" sz="1400" dirty="0" err="1">
                <a:latin typeface="+mn-ea"/>
                <a:ea typeface="+mn-ea"/>
              </a:rPr>
              <a:t>시방향</a:t>
            </a:r>
            <a:r>
              <a:rPr lang="ko-KR" altLang="en-US" sz="1400" dirty="0">
                <a:latin typeface="+mn-ea"/>
                <a:ea typeface="+mn-ea"/>
              </a:rPr>
              <a:t> 부근에 설정한다</a:t>
            </a:r>
            <a:endParaRPr lang="en-US" altLang="ko-KR" sz="1400" dirty="0">
              <a:latin typeface="+mn-ea"/>
              <a:ea typeface="+mn-ea"/>
            </a:endParaRPr>
          </a:p>
          <a:p>
            <a:r>
              <a:rPr lang="ko-KR" altLang="en-US" sz="1400" dirty="0">
                <a:latin typeface="+mn-ea"/>
                <a:ea typeface="+mn-ea"/>
              </a:rPr>
              <a:t> </a:t>
            </a:r>
            <a:endParaRPr lang="en-US" altLang="ko-KR" sz="1400" dirty="0">
              <a:latin typeface="+mn-ea"/>
              <a:ea typeface="+mn-ea"/>
            </a:endParaRPr>
          </a:p>
          <a:p>
            <a:r>
              <a:rPr lang="en-US" altLang="ko-KR" sz="1400" dirty="0">
                <a:latin typeface="+mn-ea"/>
                <a:ea typeface="+mn-ea"/>
              </a:rPr>
              <a:t>NR: NOISE REDUCTION</a:t>
            </a:r>
          </a:p>
          <a:p>
            <a:r>
              <a:rPr lang="en-US" altLang="ko-KR" sz="1400" dirty="0">
                <a:latin typeface="+mn-ea"/>
                <a:ea typeface="+mn-ea"/>
              </a:rPr>
              <a:t>TEST CALL: TEST CALL</a:t>
            </a:r>
            <a:r>
              <a:rPr lang="ko-KR" altLang="en-US" sz="1400" dirty="0">
                <a:latin typeface="+mn-ea"/>
                <a:ea typeface="+mn-ea"/>
              </a:rPr>
              <a:t>메뉴 나타남</a:t>
            </a:r>
            <a:endParaRPr lang="en-US" altLang="ko-KR" sz="1400" dirty="0">
              <a:latin typeface="+mn-ea"/>
              <a:ea typeface="+mn-ea"/>
            </a:endParaRPr>
          </a:p>
          <a:p>
            <a:r>
              <a:rPr lang="en-US" altLang="ko-KR" sz="1400" dirty="0">
                <a:latin typeface="+mn-ea"/>
                <a:ea typeface="+mn-ea"/>
              </a:rPr>
              <a:t>TEST:</a:t>
            </a:r>
            <a:r>
              <a:rPr lang="ko-KR" altLang="en-US" sz="1400" dirty="0">
                <a:latin typeface="+mn-ea"/>
                <a:ea typeface="+mn-ea"/>
              </a:rPr>
              <a:t>자체진단메뉴</a:t>
            </a:r>
            <a:endParaRPr lang="en-US" altLang="ko-KR" sz="1400" dirty="0">
              <a:latin typeface="+mn-ea"/>
              <a:ea typeface="+mn-ea"/>
            </a:endParaRPr>
          </a:p>
          <a:p>
            <a:r>
              <a:rPr lang="en-US" altLang="ko-KR" sz="1400" dirty="0">
                <a:latin typeface="+mn-ea"/>
                <a:ea typeface="+mn-ea"/>
              </a:rPr>
              <a:t>SP: SP ON/OFF</a:t>
            </a:r>
          </a:p>
          <a:p>
            <a:r>
              <a:rPr lang="en-US" altLang="ko-KR" sz="1400" dirty="0">
                <a:latin typeface="+mn-ea"/>
                <a:ea typeface="+mn-ea"/>
              </a:rPr>
              <a:t>PWR RDC: POWER REDUCTOPM</a:t>
            </a:r>
          </a:p>
          <a:p>
            <a:r>
              <a:rPr lang="en-US" altLang="ko-KR" sz="1400" dirty="0">
                <a:latin typeface="+mn-ea"/>
                <a:ea typeface="+mn-ea"/>
              </a:rPr>
              <a:t>2150:LO/HI</a:t>
            </a:r>
          </a:p>
          <a:p>
            <a:r>
              <a:rPr lang="en-US" altLang="ko-KR" sz="1400" dirty="0">
                <a:latin typeface="+mn-ea"/>
                <a:ea typeface="+mn-ea"/>
              </a:rPr>
              <a:t>2250/2500: LO/ME/FU</a:t>
            </a:r>
            <a:endParaRPr lang="ko-KR" altLang="en-US" sz="1400" dirty="0">
              <a:latin typeface="+mn-ea"/>
              <a:ea typeface="+mn-ea"/>
            </a:endParaRPr>
          </a:p>
        </p:txBody>
      </p:sp>
      <p:pic>
        <p:nvPicPr>
          <p:cNvPr id="2" name="그림 1"/>
          <p:cNvPicPr>
            <a:picLocks noChangeAspect="1"/>
          </p:cNvPicPr>
          <p:nvPr/>
        </p:nvPicPr>
        <p:blipFill>
          <a:blip r:embed="rId3"/>
          <a:stretch>
            <a:fillRect/>
          </a:stretch>
        </p:blipFill>
        <p:spPr>
          <a:xfrm>
            <a:off x="6861616" y="1847096"/>
            <a:ext cx="3161312" cy="1934319"/>
          </a:xfrm>
          <a:prstGeom prst="rect">
            <a:avLst/>
          </a:prstGeom>
        </p:spPr>
      </p:pic>
      <p:pic>
        <p:nvPicPr>
          <p:cNvPr id="4" name="그림 3"/>
          <p:cNvPicPr>
            <a:picLocks noChangeAspect="1"/>
          </p:cNvPicPr>
          <p:nvPr/>
        </p:nvPicPr>
        <p:blipFill>
          <a:blip r:embed="rId4"/>
          <a:stretch>
            <a:fillRect/>
          </a:stretch>
        </p:blipFill>
        <p:spPr>
          <a:xfrm>
            <a:off x="7024340" y="5477133"/>
            <a:ext cx="3004647" cy="1721820"/>
          </a:xfrm>
          <a:prstGeom prst="rect">
            <a:avLst/>
          </a:prstGeom>
        </p:spPr>
      </p:pic>
      <p:sp>
        <p:nvSpPr>
          <p:cNvPr id="9" name="직사각형 8"/>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pic>
        <p:nvPicPr>
          <p:cNvPr id="3" name="그림 2"/>
          <p:cNvPicPr>
            <a:picLocks noChangeAspect="1"/>
          </p:cNvPicPr>
          <p:nvPr/>
        </p:nvPicPr>
        <p:blipFill>
          <a:blip r:embed="rId5"/>
          <a:stretch>
            <a:fillRect/>
          </a:stretch>
        </p:blipFill>
        <p:spPr>
          <a:xfrm>
            <a:off x="4842644" y="4126174"/>
            <a:ext cx="4963153" cy="1101516"/>
          </a:xfrm>
          <a:prstGeom prst="rect">
            <a:avLst/>
          </a:prstGeom>
        </p:spPr>
      </p:pic>
      <p:sp>
        <p:nvSpPr>
          <p:cNvPr id="6" name="직사각형 5"/>
          <p:cNvSpPr/>
          <p:nvPr/>
        </p:nvSpPr>
        <p:spPr>
          <a:xfrm>
            <a:off x="5634732" y="4126174"/>
            <a:ext cx="720081" cy="1101516"/>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sp>
        <p:nvSpPr>
          <p:cNvPr id="8" name="TextBox 7"/>
          <p:cNvSpPr txBox="1"/>
          <p:nvPr/>
        </p:nvSpPr>
        <p:spPr>
          <a:xfrm>
            <a:off x="5453195" y="5227690"/>
            <a:ext cx="1293944" cy="276999"/>
          </a:xfrm>
          <a:prstGeom prst="rect">
            <a:avLst/>
          </a:prstGeom>
        </p:spPr>
        <p:txBody>
          <a:bodyPr wrap="none" rtlCol="0">
            <a:spAutoFit/>
          </a:bodyPr>
          <a:lstStyle/>
          <a:p>
            <a:r>
              <a:rPr lang="en-US" altLang="ko-KR" sz="1200" b="1" dirty="0" smtClean="0">
                <a:solidFill>
                  <a:srgbClr val="0000C4"/>
                </a:solidFill>
                <a:latin typeface="+mn-ea"/>
                <a:ea typeface="+mn-ea"/>
              </a:rPr>
              <a:t>ADRS 1, 3, 4, 5</a:t>
            </a:r>
            <a:endParaRPr lang="ko-KR" altLang="en-US" sz="1200" b="1" dirty="0">
              <a:solidFill>
                <a:srgbClr val="0000C4"/>
              </a:solidFill>
              <a:latin typeface="+mn-ea"/>
              <a:ea typeface="+mn-ea"/>
            </a:endParaRPr>
          </a:p>
        </p:txBody>
      </p:sp>
    </p:spTree>
    <p:extLst>
      <p:ext uri="{BB962C8B-B14F-4D97-AF65-F5344CB8AC3E}">
        <p14:creationId xmlns:p14="http://schemas.microsoft.com/office/powerpoint/2010/main" val="21284314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extLst>
              <p:ext uri="{D42A27DB-BD31-4B8C-83A1-F6EECF244321}">
                <p14:modId xmlns:p14="http://schemas.microsoft.com/office/powerpoint/2010/main" val="3974663633"/>
              </p:ext>
            </p:extLst>
          </p:nvPr>
        </p:nvGraphicFramePr>
        <p:xfrm>
          <a:off x="546767" y="900311"/>
          <a:ext cx="9480453" cy="911761"/>
        </p:xfrm>
        <a:graphic>
          <a:graphicData uri="http://schemas.openxmlformats.org/drawingml/2006/table">
            <a:tbl>
              <a:tblPr firstRow="1" bandRow="1">
                <a:tableStyleId>{5C22544A-7EE6-4342-B048-85BDC9FD1C3A}</a:tableStyleId>
              </a:tblPr>
              <a:tblGrid>
                <a:gridCol w="9480453">
                  <a:extLst>
                    <a:ext uri="{9D8B030D-6E8A-4147-A177-3AD203B41FA5}">
                      <a16:colId xmlns:a16="http://schemas.microsoft.com/office/drawing/2014/main" val="20000"/>
                    </a:ext>
                  </a:extLst>
                </a:gridCol>
              </a:tblGrid>
              <a:tr h="91176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200" dirty="0" smtClean="0">
                          <a:solidFill>
                            <a:schemeClr val="tx1"/>
                          </a:solidFill>
                          <a:latin typeface="+mn-ea"/>
                          <a:ea typeface="+mn-ea"/>
                        </a:rPr>
                        <a:t>3-3 </a:t>
                      </a:r>
                      <a:r>
                        <a:rPr lang="en-US" altLang="ko-KR" sz="2200" dirty="0">
                          <a:solidFill>
                            <a:schemeClr val="tx1"/>
                          </a:solidFill>
                          <a:latin typeface="+mn-ea"/>
                          <a:ea typeface="+mn-ea"/>
                        </a:rPr>
                        <a:t>MF/HF DSC Call (JRC JSS2150/2250/2500)</a:t>
                      </a:r>
                      <a:br>
                        <a:rPr lang="en-US" altLang="ko-KR" sz="2200" dirty="0">
                          <a:solidFill>
                            <a:schemeClr val="tx1"/>
                          </a:solidFill>
                          <a:latin typeface="+mn-ea"/>
                          <a:ea typeface="+mn-ea"/>
                        </a:rPr>
                      </a:br>
                      <a:r>
                        <a:rPr lang="en-US" altLang="ko-KR" sz="2200" dirty="0">
                          <a:solidFill>
                            <a:schemeClr val="tx1"/>
                          </a:solidFill>
                          <a:latin typeface="+mn-ea"/>
                          <a:ea typeface="+mn-ea"/>
                        </a:rPr>
                        <a:t>Self diagnosis inspection</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 name="직사각형 13"/>
          <p:cNvSpPr/>
          <p:nvPr/>
        </p:nvSpPr>
        <p:spPr bwMode="auto">
          <a:xfrm>
            <a:off x="546767" y="1795828"/>
            <a:ext cx="9515657" cy="5449928"/>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5690">
              <a:spcBef>
                <a:spcPct val="20000"/>
              </a:spcBef>
            </a:pPr>
            <a:r>
              <a:rPr lang="en-US" altLang="ko-KR" b="1" dirty="0">
                <a:solidFill>
                  <a:srgbClr val="0000C4"/>
                </a:solidFill>
                <a:latin typeface="+mn-ea"/>
                <a:ea typeface="+mn-ea"/>
              </a:rPr>
              <a:t>Self diagnosis inspection</a:t>
            </a:r>
          </a:p>
          <a:p>
            <a:pPr marL="342900" indent="-342900" defTabSz="995690">
              <a:spcBef>
                <a:spcPct val="20000"/>
              </a:spcBef>
              <a:buFont typeface="+mj-lt"/>
              <a:buAutoNum type="arabicPeriod"/>
            </a:pPr>
            <a:r>
              <a:rPr lang="en-US" altLang="ko-KR" sz="1600" dirty="0">
                <a:latin typeface="+mn-ea"/>
                <a:ea typeface="+mn-ea"/>
              </a:rPr>
              <a:t>FUNC → 8Test </a:t>
            </a:r>
            <a:r>
              <a:rPr lang="ko-KR" altLang="en-US" sz="1600" dirty="0">
                <a:latin typeface="+mn-ea"/>
                <a:ea typeface="+mn-ea"/>
              </a:rPr>
              <a:t>버튼을 누른다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6.1 Self diagnosis menu</a:t>
            </a:r>
            <a:r>
              <a:rPr lang="ko-KR" altLang="en-US" sz="1600" dirty="0">
                <a:latin typeface="+mn-ea"/>
                <a:ea typeface="+mn-ea"/>
              </a:rPr>
              <a:t>에서 </a:t>
            </a:r>
            <a:r>
              <a:rPr lang="en-US" altLang="ko-KR" sz="1600" dirty="0">
                <a:latin typeface="+mn-ea"/>
                <a:ea typeface="+mn-ea"/>
              </a:rPr>
              <a:t>Test</a:t>
            </a:r>
            <a:r>
              <a:rPr lang="ko-KR" altLang="en-US" sz="1600" dirty="0">
                <a:latin typeface="+mn-ea"/>
                <a:ea typeface="+mn-ea"/>
              </a:rPr>
              <a:t>를 하면 된다</a:t>
            </a:r>
            <a:endParaRPr lang="en-US" altLang="ko-KR" sz="1600" dirty="0">
              <a:latin typeface="+mn-ea"/>
              <a:ea typeface="+mn-ea"/>
            </a:endParaRPr>
          </a:p>
          <a:p>
            <a:pPr marL="342900" indent="-342900" defTabSz="995690">
              <a:spcBef>
                <a:spcPct val="20000"/>
              </a:spcBef>
              <a:buFont typeface="+mj-lt"/>
              <a:buAutoNum type="arabicPeriod"/>
            </a:pPr>
            <a:r>
              <a:rPr lang="en-US" altLang="ko-KR" sz="1600" dirty="0">
                <a:latin typeface="+mn-ea"/>
                <a:ea typeface="+mn-ea"/>
              </a:rPr>
              <a:t>Self</a:t>
            </a:r>
            <a:r>
              <a:rPr lang="ko-KR" altLang="en-US" sz="1600" dirty="0">
                <a:latin typeface="+mn-ea"/>
                <a:ea typeface="+mn-ea"/>
              </a:rPr>
              <a:t> </a:t>
            </a:r>
            <a:r>
              <a:rPr lang="en-US" altLang="ko-KR" sz="1600" dirty="0">
                <a:latin typeface="+mn-ea"/>
                <a:ea typeface="+mn-ea"/>
              </a:rPr>
              <a:t>diagnosis</a:t>
            </a:r>
            <a:r>
              <a:rPr lang="ko-KR" altLang="en-US" sz="1600" dirty="0">
                <a:latin typeface="+mn-ea"/>
                <a:ea typeface="+mn-ea"/>
              </a:rPr>
              <a:t>의 결과 </a:t>
            </a:r>
            <a:r>
              <a:rPr lang="en-US" altLang="ko-KR" sz="1600" dirty="0">
                <a:latin typeface="+mn-ea"/>
                <a:ea typeface="+mn-ea"/>
              </a:rPr>
              <a:t>Transceiver log </a:t>
            </a:r>
            <a:r>
              <a:rPr lang="ko-KR" altLang="en-US" sz="1600" dirty="0">
                <a:latin typeface="+mn-ea"/>
                <a:ea typeface="+mn-ea"/>
              </a:rPr>
              <a:t>및 </a:t>
            </a:r>
            <a:r>
              <a:rPr lang="en-US" altLang="ko-KR" sz="1600" dirty="0">
                <a:latin typeface="+mn-ea"/>
                <a:ea typeface="+mn-ea"/>
              </a:rPr>
              <a:t>Controller/DTE log menu</a:t>
            </a:r>
            <a:r>
              <a:rPr lang="ko-KR" altLang="en-US" sz="1600" dirty="0">
                <a:latin typeface="+mn-ea"/>
                <a:ea typeface="+mn-ea"/>
              </a:rPr>
              <a:t>에 </a:t>
            </a:r>
            <a:r>
              <a:rPr lang="en-US" altLang="ko-KR" sz="1600" dirty="0">
                <a:latin typeface="+mn-ea"/>
                <a:ea typeface="+mn-ea"/>
              </a:rPr>
              <a:t>10</a:t>
            </a:r>
            <a:r>
              <a:rPr lang="ko-KR" altLang="en-US" sz="1600" dirty="0">
                <a:latin typeface="+mn-ea"/>
                <a:ea typeface="+mn-ea"/>
              </a:rPr>
              <a:t>개까지</a:t>
            </a:r>
            <a:r>
              <a:rPr lang="en-US" altLang="ko-KR" sz="1600" dirty="0">
                <a:latin typeface="+mn-ea"/>
                <a:ea typeface="+mn-ea"/>
              </a:rPr>
              <a:t> </a:t>
            </a:r>
            <a:r>
              <a:rPr lang="ko-KR" altLang="en-US" sz="1600" dirty="0">
                <a:latin typeface="+mn-ea"/>
                <a:ea typeface="+mn-ea"/>
              </a:rPr>
              <a:t>자동 저장된다</a:t>
            </a:r>
            <a:endParaRPr lang="en-US" altLang="ko-KR" sz="1600" dirty="0">
              <a:latin typeface="+mn-ea"/>
              <a:ea typeface="+mn-ea"/>
            </a:endParaRPr>
          </a:p>
          <a:p>
            <a:pPr marL="342900" indent="-342900" defTabSz="995690">
              <a:spcBef>
                <a:spcPct val="20000"/>
              </a:spcBef>
              <a:buFont typeface="+mj-lt"/>
              <a:buAutoNum type="arabicPeriod"/>
            </a:pPr>
            <a:endParaRPr lang="en-US" altLang="ko-KR" sz="1600" dirty="0">
              <a:latin typeface="+mn-ea"/>
              <a:ea typeface="+mn-ea"/>
            </a:endParaRPr>
          </a:p>
          <a:p>
            <a:pPr marL="342900" indent="-342900" defTabSz="995690">
              <a:spcBef>
                <a:spcPct val="20000"/>
              </a:spcBef>
              <a:buFont typeface="+mj-lt"/>
              <a:buAutoNum type="arabicPeriod"/>
            </a:pPr>
            <a:endParaRPr lang="en-US" altLang="ko-KR" sz="1600" dirty="0">
              <a:latin typeface="+mn-ea"/>
              <a:ea typeface="+mn-ea"/>
            </a:endParaRPr>
          </a:p>
          <a:p>
            <a:pPr marL="342900" indent="-342900" defTabSz="995690">
              <a:spcBef>
                <a:spcPct val="20000"/>
              </a:spcBef>
              <a:buFont typeface="+mj-lt"/>
              <a:buAutoNum type="arabicPeriod"/>
            </a:pPr>
            <a:endParaRPr lang="en-US" altLang="ko-KR" sz="1600" dirty="0">
              <a:latin typeface="+mn-ea"/>
              <a:ea typeface="+mn-ea"/>
            </a:endParaRPr>
          </a:p>
        </p:txBody>
      </p:sp>
      <p:sp>
        <p:nvSpPr>
          <p:cNvPr id="11"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42</a:t>
            </a:fld>
            <a:endParaRPr lang="ko-KR" altLang="en-US" dirty="0"/>
          </a:p>
        </p:txBody>
      </p:sp>
      <p:sp>
        <p:nvSpPr>
          <p:cNvPr id="5" name="TextBox 4"/>
          <p:cNvSpPr txBox="1"/>
          <p:nvPr/>
        </p:nvSpPr>
        <p:spPr>
          <a:xfrm>
            <a:off x="11054496" y="909229"/>
            <a:ext cx="2949846" cy="6124754"/>
          </a:xfrm>
          <a:prstGeom prst="rect">
            <a:avLst/>
          </a:prstGeom>
          <a:noFill/>
        </p:spPr>
        <p:txBody>
          <a:bodyPr wrap="none" rtlCol="0">
            <a:spAutoFit/>
          </a:bodyPr>
          <a:lstStyle/>
          <a:p>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Ncm2150</a:t>
            </a:r>
            <a:r>
              <a:rPr lang="ko-KR" altLang="en-US" sz="1400" dirty="0">
                <a:latin typeface="+mn-ea"/>
                <a:ea typeface="+mn-ea"/>
              </a:rPr>
              <a:t>은 </a:t>
            </a:r>
            <a:r>
              <a:rPr lang="en-US" altLang="ko-KR" sz="1400" dirty="0">
                <a:latin typeface="+mn-ea"/>
                <a:ea typeface="+mn-ea"/>
              </a:rPr>
              <a:t>controller</a:t>
            </a:r>
          </a:p>
          <a:p>
            <a:endParaRPr lang="en-US" altLang="ko-KR" sz="1400" dirty="0">
              <a:latin typeface="+mn-ea"/>
              <a:ea typeface="+mn-ea"/>
            </a:endParaRPr>
          </a:p>
          <a:p>
            <a:r>
              <a:rPr lang="en-US" altLang="ko-KR" sz="1400" dirty="0">
                <a:latin typeface="+mn-ea"/>
                <a:ea typeface="+mn-ea"/>
              </a:rPr>
              <a:t>DSC TEST</a:t>
            </a:r>
          </a:p>
          <a:p>
            <a:r>
              <a:rPr lang="en-US" altLang="ko-KR" sz="1400" dirty="0">
                <a:latin typeface="+mn-ea"/>
                <a:ea typeface="+mn-ea"/>
              </a:rPr>
              <a:t>2</a:t>
            </a:r>
            <a:r>
              <a:rPr lang="ko-KR" altLang="en-US" sz="1400" dirty="0">
                <a:latin typeface="+mn-ea"/>
                <a:ea typeface="+mn-ea"/>
              </a:rPr>
              <a:t>차 통신</a:t>
            </a:r>
            <a:endParaRPr lang="en-US" altLang="ko-KR" sz="1400" dirty="0">
              <a:latin typeface="+mn-ea"/>
              <a:ea typeface="+mn-ea"/>
            </a:endParaRPr>
          </a:p>
          <a:p>
            <a:r>
              <a:rPr lang="ko-KR" altLang="en-US" sz="1400" dirty="0">
                <a:latin typeface="+mn-ea"/>
                <a:ea typeface="+mn-ea"/>
              </a:rPr>
              <a:t>조난</a:t>
            </a:r>
            <a:endParaRPr lang="en-US" altLang="ko-KR" sz="1400" dirty="0">
              <a:latin typeface="+mn-ea"/>
              <a:ea typeface="+mn-ea"/>
            </a:endParaRPr>
          </a:p>
          <a:p>
            <a:r>
              <a:rPr lang="ko-KR" altLang="en-US" sz="1400" dirty="0">
                <a:latin typeface="+mn-ea"/>
                <a:ea typeface="+mn-ea"/>
              </a:rPr>
              <a:t>조난중계</a:t>
            </a:r>
            <a:endParaRPr lang="en-US" altLang="ko-KR" sz="1400" dirty="0">
              <a:latin typeface="+mn-ea"/>
              <a:ea typeface="+mn-ea"/>
            </a:endParaRPr>
          </a:p>
          <a:p>
            <a:r>
              <a:rPr lang="ko-KR" altLang="en-US" sz="1400" dirty="0" err="1">
                <a:latin typeface="+mn-ea"/>
                <a:ea typeface="+mn-ea"/>
              </a:rPr>
              <a:t>수신증</a:t>
            </a:r>
            <a:r>
              <a:rPr lang="ko-KR" altLang="en-US" sz="1400" dirty="0">
                <a:latin typeface="+mn-ea"/>
                <a:ea typeface="+mn-ea"/>
              </a:rPr>
              <a:t> 동영상</a:t>
            </a:r>
            <a:endParaRPr lang="en-US" altLang="ko-KR" sz="1400" dirty="0">
              <a:latin typeface="+mn-ea"/>
              <a:ea typeface="+mn-ea"/>
            </a:endParaRPr>
          </a:p>
          <a:p>
            <a:r>
              <a:rPr lang="ko-KR" altLang="en-US" sz="1400" dirty="0">
                <a:latin typeface="+mn-ea"/>
                <a:ea typeface="+mn-ea"/>
              </a:rPr>
              <a:t>찍을 것</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ATT: ATTENUATOR</a:t>
            </a:r>
          </a:p>
          <a:p>
            <a:r>
              <a:rPr lang="ko-KR" altLang="en-US" sz="1400" dirty="0" err="1">
                <a:latin typeface="+mn-ea"/>
                <a:ea typeface="+mn-ea"/>
              </a:rPr>
              <a:t>교신시</a:t>
            </a:r>
            <a:r>
              <a:rPr lang="ko-KR" altLang="en-US" sz="1400" dirty="0">
                <a:latin typeface="+mn-ea"/>
                <a:ea typeface="+mn-ea"/>
              </a:rPr>
              <a:t> </a:t>
            </a:r>
            <a:r>
              <a:rPr lang="ko-KR" altLang="en-US" sz="1400" dirty="0" err="1">
                <a:latin typeface="+mn-ea"/>
                <a:ea typeface="+mn-ea"/>
              </a:rPr>
              <a:t>강한신호를</a:t>
            </a:r>
            <a:r>
              <a:rPr lang="ko-KR" altLang="en-US" sz="1400" dirty="0">
                <a:latin typeface="+mn-ea"/>
                <a:ea typeface="+mn-ea"/>
              </a:rPr>
              <a:t> </a:t>
            </a:r>
            <a:r>
              <a:rPr lang="ko-KR" altLang="en-US" sz="1400" dirty="0" err="1">
                <a:latin typeface="+mn-ea"/>
                <a:ea typeface="+mn-ea"/>
              </a:rPr>
              <a:t>받을때</a:t>
            </a:r>
            <a:endParaRPr lang="en-US" altLang="ko-KR" sz="1400" dirty="0">
              <a:latin typeface="+mn-ea"/>
              <a:ea typeface="+mn-ea"/>
            </a:endParaRPr>
          </a:p>
          <a:p>
            <a:r>
              <a:rPr lang="ko-KR" altLang="en-US" sz="1400" dirty="0">
                <a:latin typeface="+mn-ea"/>
                <a:ea typeface="+mn-ea"/>
              </a:rPr>
              <a:t>수신신호를 감쇠시킨다</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RF GAIN(RADIO FREQUENCY)</a:t>
            </a:r>
          </a:p>
          <a:p>
            <a:r>
              <a:rPr lang="ko-KR" altLang="en-US" sz="1400" dirty="0">
                <a:latin typeface="+mn-ea"/>
                <a:ea typeface="+mn-ea"/>
              </a:rPr>
              <a:t>수신 신호 확대한다</a:t>
            </a:r>
            <a:endParaRPr lang="en-US" altLang="ko-KR" sz="1400" dirty="0">
              <a:latin typeface="+mn-ea"/>
              <a:ea typeface="+mn-ea"/>
            </a:endParaRPr>
          </a:p>
          <a:p>
            <a:r>
              <a:rPr lang="ko-KR" altLang="en-US" sz="1400" dirty="0">
                <a:latin typeface="+mn-ea"/>
                <a:ea typeface="+mn-ea"/>
              </a:rPr>
              <a:t>너무 올리면 잡음이 강해 신호음을</a:t>
            </a:r>
            <a:endParaRPr lang="en-US" altLang="ko-KR" sz="1400" dirty="0">
              <a:latin typeface="+mn-ea"/>
              <a:ea typeface="+mn-ea"/>
            </a:endParaRPr>
          </a:p>
          <a:p>
            <a:r>
              <a:rPr lang="ko-KR" altLang="en-US" sz="1400" dirty="0">
                <a:latin typeface="+mn-ea"/>
                <a:ea typeface="+mn-ea"/>
              </a:rPr>
              <a:t>줄인다</a:t>
            </a:r>
            <a:endParaRPr lang="en-US" altLang="ko-KR" sz="1400" dirty="0">
              <a:latin typeface="+mn-ea"/>
              <a:ea typeface="+mn-ea"/>
            </a:endParaRPr>
          </a:p>
          <a:p>
            <a:r>
              <a:rPr lang="en-US" altLang="ko-KR" sz="1400" dirty="0">
                <a:latin typeface="+mn-ea"/>
                <a:ea typeface="+mn-ea"/>
              </a:rPr>
              <a:t>12</a:t>
            </a:r>
            <a:r>
              <a:rPr lang="ko-KR" altLang="en-US" sz="1400" dirty="0" err="1">
                <a:latin typeface="+mn-ea"/>
                <a:ea typeface="+mn-ea"/>
              </a:rPr>
              <a:t>시방향</a:t>
            </a:r>
            <a:r>
              <a:rPr lang="ko-KR" altLang="en-US" sz="1400" dirty="0">
                <a:latin typeface="+mn-ea"/>
                <a:ea typeface="+mn-ea"/>
              </a:rPr>
              <a:t> 부근에 설정한다</a:t>
            </a:r>
            <a:endParaRPr lang="en-US" altLang="ko-KR" sz="1400" dirty="0">
              <a:latin typeface="+mn-ea"/>
              <a:ea typeface="+mn-ea"/>
            </a:endParaRPr>
          </a:p>
          <a:p>
            <a:r>
              <a:rPr lang="ko-KR" altLang="en-US" sz="1400" dirty="0">
                <a:latin typeface="+mn-ea"/>
                <a:ea typeface="+mn-ea"/>
              </a:rPr>
              <a:t> </a:t>
            </a:r>
            <a:endParaRPr lang="en-US" altLang="ko-KR" sz="1400" dirty="0">
              <a:latin typeface="+mn-ea"/>
              <a:ea typeface="+mn-ea"/>
            </a:endParaRPr>
          </a:p>
          <a:p>
            <a:r>
              <a:rPr lang="en-US" altLang="ko-KR" sz="1400" dirty="0">
                <a:latin typeface="+mn-ea"/>
                <a:ea typeface="+mn-ea"/>
              </a:rPr>
              <a:t>NR: NOISE REDUCTION</a:t>
            </a:r>
          </a:p>
          <a:p>
            <a:r>
              <a:rPr lang="en-US" altLang="ko-KR" sz="1400" dirty="0">
                <a:latin typeface="+mn-ea"/>
                <a:ea typeface="+mn-ea"/>
              </a:rPr>
              <a:t>TEST CALL: TEST CALL</a:t>
            </a:r>
            <a:r>
              <a:rPr lang="ko-KR" altLang="en-US" sz="1400" dirty="0">
                <a:latin typeface="+mn-ea"/>
                <a:ea typeface="+mn-ea"/>
              </a:rPr>
              <a:t>메뉴 나타남</a:t>
            </a:r>
            <a:endParaRPr lang="en-US" altLang="ko-KR" sz="1400" dirty="0">
              <a:latin typeface="+mn-ea"/>
              <a:ea typeface="+mn-ea"/>
            </a:endParaRPr>
          </a:p>
          <a:p>
            <a:r>
              <a:rPr lang="en-US" altLang="ko-KR" sz="1400" dirty="0">
                <a:latin typeface="+mn-ea"/>
                <a:ea typeface="+mn-ea"/>
              </a:rPr>
              <a:t>TEST:</a:t>
            </a:r>
            <a:r>
              <a:rPr lang="ko-KR" altLang="en-US" sz="1400" dirty="0">
                <a:latin typeface="+mn-ea"/>
                <a:ea typeface="+mn-ea"/>
              </a:rPr>
              <a:t>자체진단메뉴</a:t>
            </a:r>
            <a:endParaRPr lang="en-US" altLang="ko-KR" sz="1400" dirty="0">
              <a:latin typeface="+mn-ea"/>
              <a:ea typeface="+mn-ea"/>
            </a:endParaRPr>
          </a:p>
          <a:p>
            <a:r>
              <a:rPr lang="en-US" altLang="ko-KR" sz="1400" dirty="0">
                <a:latin typeface="+mn-ea"/>
                <a:ea typeface="+mn-ea"/>
              </a:rPr>
              <a:t>SP: SP ON/OFF</a:t>
            </a:r>
          </a:p>
          <a:p>
            <a:r>
              <a:rPr lang="en-US" altLang="ko-KR" sz="1400" dirty="0">
                <a:latin typeface="+mn-ea"/>
                <a:ea typeface="+mn-ea"/>
              </a:rPr>
              <a:t>PWR RDC: POWER REDUCTOPM</a:t>
            </a:r>
          </a:p>
          <a:p>
            <a:r>
              <a:rPr lang="en-US" altLang="ko-KR" sz="1400" dirty="0">
                <a:latin typeface="+mn-ea"/>
                <a:ea typeface="+mn-ea"/>
              </a:rPr>
              <a:t>2150:LO/HI</a:t>
            </a:r>
          </a:p>
          <a:p>
            <a:r>
              <a:rPr lang="en-US" altLang="ko-KR" sz="1400" dirty="0">
                <a:latin typeface="+mn-ea"/>
                <a:ea typeface="+mn-ea"/>
              </a:rPr>
              <a:t>2250/2500: LO/ME/FU</a:t>
            </a:r>
            <a:endParaRPr lang="ko-KR" altLang="en-US" sz="1400" dirty="0">
              <a:latin typeface="+mn-ea"/>
              <a:ea typeface="+mn-ea"/>
            </a:endParaRPr>
          </a:p>
        </p:txBody>
      </p:sp>
      <p:pic>
        <p:nvPicPr>
          <p:cNvPr id="6" name="그림 5"/>
          <p:cNvPicPr>
            <a:picLocks noChangeAspect="1"/>
          </p:cNvPicPr>
          <p:nvPr/>
        </p:nvPicPr>
        <p:blipFill>
          <a:blip r:embed="rId3"/>
          <a:stretch>
            <a:fillRect/>
          </a:stretch>
        </p:blipFill>
        <p:spPr>
          <a:xfrm>
            <a:off x="3774825" y="3852639"/>
            <a:ext cx="3024336" cy="1823081"/>
          </a:xfrm>
          <a:prstGeom prst="rect">
            <a:avLst/>
          </a:prstGeom>
        </p:spPr>
      </p:pic>
      <p:sp>
        <p:nvSpPr>
          <p:cNvPr id="8" name="직사각형 7"/>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4492466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8"/>
          <p:cNvSpPr>
            <a:spLocks noGrp="1"/>
          </p:cNvSpPr>
          <p:nvPr>
            <p:ph type="sldNum" sz="quarter" idx="4"/>
          </p:nvPr>
        </p:nvSpPr>
        <p:spPr>
          <a:prstGeom prst="rect">
            <a:avLst/>
          </a:prstGeom>
        </p:spPr>
        <p:txBody>
          <a:bodyPr/>
          <a:lstStyle/>
          <a:p>
            <a:fld id="{31095832-68CD-478A-AD98-E2BAD6DB9178}" type="slidenum">
              <a:rPr lang="ko-KR" altLang="en-US" smtClean="0"/>
              <a:pPr/>
              <a:t>43</a:t>
            </a:fld>
            <a:endParaRPr lang="ko-KR" altLang="en-US"/>
          </a:p>
        </p:txBody>
      </p:sp>
      <p:graphicFrame>
        <p:nvGraphicFramePr>
          <p:cNvPr id="10" name="표 9"/>
          <p:cNvGraphicFramePr>
            <a:graphicFrameLocks noGrp="1"/>
          </p:cNvGraphicFramePr>
          <p:nvPr>
            <p:extLst>
              <p:ext uri="{D42A27DB-BD31-4B8C-83A1-F6EECF244321}">
                <p14:modId xmlns:p14="http://schemas.microsoft.com/office/powerpoint/2010/main" val="148188514"/>
              </p:ext>
            </p:extLst>
          </p:nvPr>
        </p:nvGraphicFramePr>
        <p:xfrm>
          <a:off x="522164" y="972319"/>
          <a:ext cx="9516383" cy="6048672"/>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895046">
                <a:tc>
                  <a:txBody>
                    <a:bodyPr/>
                    <a:lstStyle/>
                    <a:p>
                      <a:pPr latinLnBrk="1"/>
                      <a:r>
                        <a:rPr lang="en-US" altLang="ko-KR" sz="2200" dirty="0" smtClean="0">
                          <a:solidFill>
                            <a:schemeClr val="tx1"/>
                          </a:solidFill>
                          <a:latin typeface="+mn-ea"/>
                          <a:ea typeface="+mn-ea"/>
                        </a:rPr>
                        <a:t>3-4 </a:t>
                      </a:r>
                      <a:r>
                        <a:rPr lang="en-US" altLang="ko-KR" sz="2200" dirty="0">
                          <a:solidFill>
                            <a:schemeClr val="tx1"/>
                          </a:solidFill>
                          <a:latin typeface="+mn-ea"/>
                          <a:ea typeface="+mn-ea"/>
                        </a:rPr>
                        <a:t>INMARSAT SYSTEM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153626">
                <a:tc>
                  <a:txBody>
                    <a:bodyPr/>
                    <a:lstStyle/>
                    <a:p>
                      <a:pPr marL="0" indent="0" latinLnBrk="1">
                        <a:buNone/>
                      </a:pPr>
                      <a:endParaRPr lang="en-US" altLang="ko-KR" sz="2000" dirty="0">
                        <a:latin typeface="+mn-ea"/>
                        <a:ea typeface="+mn-ea"/>
                      </a:endParaRPr>
                    </a:p>
                    <a:p>
                      <a:pPr marL="0" indent="0" latinLnBrk="1">
                        <a:buNone/>
                      </a:pPr>
                      <a:r>
                        <a:rPr lang="en-US" altLang="ko-KR" sz="1800" dirty="0" smtClean="0">
                          <a:latin typeface="+mn-ea"/>
                          <a:ea typeface="+mn-ea"/>
                        </a:rPr>
                        <a:t>INMARSAT (</a:t>
                      </a:r>
                      <a:r>
                        <a:rPr lang="en-US" altLang="ko-KR" sz="1800" dirty="0">
                          <a:latin typeface="+mn-ea"/>
                          <a:ea typeface="+mn-ea"/>
                        </a:rPr>
                        <a:t>International Maritime Satellite </a:t>
                      </a:r>
                      <a:r>
                        <a:rPr lang="en-US" altLang="ko-KR" sz="1800" dirty="0" smtClean="0">
                          <a:latin typeface="+mn-ea"/>
                          <a:ea typeface="+mn-ea"/>
                        </a:rPr>
                        <a:t>Organization: </a:t>
                      </a:r>
                      <a:r>
                        <a:rPr lang="ko-KR" altLang="en-US" sz="1800" dirty="0">
                          <a:latin typeface="+mn-ea"/>
                          <a:ea typeface="+mn-ea"/>
                        </a:rPr>
                        <a:t>국제해사위성기구</a:t>
                      </a:r>
                      <a:r>
                        <a:rPr lang="en-US" altLang="ko-KR" sz="1800" dirty="0">
                          <a:latin typeface="+mn-ea"/>
                          <a:ea typeface="+mn-ea"/>
                        </a:rPr>
                        <a:t>)</a:t>
                      </a:r>
                      <a:r>
                        <a:rPr lang="ko-KR" altLang="en-US" sz="1800" dirty="0">
                          <a:latin typeface="+mn-ea"/>
                          <a:ea typeface="+mn-ea"/>
                        </a:rPr>
                        <a:t>에서 승인된 </a:t>
                      </a:r>
                      <a:r>
                        <a:rPr lang="ko-KR" altLang="en-US" sz="1800" dirty="0" err="1">
                          <a:latin typeface="+mn-ea"/>
                          <a:ea typeface="+mn-ea"/>
                        </a:rPr>
                        <a:t>선박지구국</a:t>
                      </a:r>
                      <a:r>
                        <a:rPr lang="en-US" altLang="ko-KR" sz="1800" dirty="0">
                          <a:latin typeface="+mn-ea"/>
                          <a:ea typeface="+mn-ea"/>
                        </a:rPr>
                        <a:t>(Ship Earth Station)</a:t>
                      </a:r>
                      <a:r>
                        <a:rPr lang="ko-KR" altLang="en-US" sz="1800" dirty="0">
                          <a:latin typeface="+mn-ea"/>
                          <a:ea typeface="+mn-ea"/>
                        </a:rPr>
                        <a:t>은 </a:t>
                      </a:r>
                      <a:r>
                        <a:rPr lang="en-US" altLang="ko-KR" sz="1800" dirty="0">
                          <a:latin typeface="+mn-ea"/>
                          <a:ea typeface="+mn-ea"/>
                        </a:rPr>
                        <a:t>INMARSAT </a:t>
                      </a:r>
                      <a:r>
                        <a:rPr lang="ko-KR" altLang="en-US" sz="1800" dirty="0">
                          <a:latin typeface="+mn-ea"/>
                          <a:ea typeface="+mn-ea"/>
                        </a:rPr>
                        <a:t>해사정지위성을 이용하여 통신을 행하는   </a:t>
                      </a:r>
                      <a:r>
                        <a:rPr lang="en-US" altLang="ko-KR" sz="1800" dirty="0">
                          <a:latin typeface="+mn-ea"/>
                          <a:ea typeface="+mn-ea"/>
                        </a:rPr>
                        <a:t/>
                      </a:r>
                      <a:br>
                        <a:rPr lang="en-US" altLang="ko-KR" sz="1800" dirty="0">
                          <a:latin typeface="+mn-ea"/>
                          <a:ea typeface="+mn-ea"/>
                        </a:rPr>
                      </a:br>
                      <a:r>
                        <a:rPr lang="ko-KR" altLang="en-US" sz="1800" dirty="0">
                          <a:latin typeface="+mn-ea"/>
                          <a:ea typeface="+mn-ea"/>
                        </a:rPr>
                        <a:t>위성통신설비로</a:t>
                      </a:r>
                      <a:r>
                        <a:rPr lang="en-US" altLang="ko-KR" sz="1800" dirty="0">
                          <a:latin typeface="+mn-ea"/>
                          <a:ea typeface="+mn-ea"/>
                        </a:rPr>
                        <a:t>, </a:t>
                      </a:r>
                      <a:r>
                        <a:rPr lang="ko-KR" altLang="en-US" sz="1800" dirty="0">
                          <a:latin typeface="+mn-ea"/>
                          <a:ea typeface="+mn-ea"/>
                        </a:rPr>
                        <a:t>육상 대 선박의 조난경보의 청취를 계속 유지할 수 있으며</a:t>
                      </a:r>
                      <a:r>
                        <a:rPr lang="en-US" altLang="ko-KR" sz="1800" dirty="0">
                          <a:latin typeface="+mn-ea"/>
                          <a:ea typeface="+mn-ea"/>
                        </a:rPr>
                        <a:t>, </a:t>
                      </a:r>
                      <a:r>
                        <a:rPr lang="ko-KR" altLang="en-US" sz="1800" dirty="0">
                          <a:latin typeface="+mn-ea"/>
                          <a:ea typeface="+mn-ea"/>
                        </a:rPr>
                        <a:t>선박의 통상 조선위치에서 조난경보신호를 발신할 수 </a:t>
                      </a:r>
                      <a:r>
                        <a:rPr lang="ko-KR" altLang="en-US" sz="1800" dirty="0" smtClean="0">
                          <a:latin typeface="+mn-ea"/>
                          <a:ea typeface="+mn-ea"/>
                        </a:rPr>
                        <a:t>있으며</a:t>
                      </a:r>
                      <a:r>
                        <a:rPr lang="en-US" altLang="ko-KR" sz="1800" dirty="0" smtClean="0">
                          <a:latin typeface="+mn-ea"/>
                          <a:ea typeface="+mn-ea"/>
                        </a:rPr>
                        <a:t>. </a:t>
                      </a:r>
                      <a:r>
                        <a:rPr lang="ko-KR" altLang="en-US" sz="1800" dirty="0">
                          <a:latin typeface="+mn-ea"/>
                          <a:ea typeface="+mn-ea"/>
                        </a:rPr>
                        <a:t>또한 일반위성통신의 송</a:t>
                      </a:r>
                      <a:r>
                        <a:rPr lang="en-US" altLang="ko-KR" sz="1800" dirty="0">
                          <a:latin typeface="+mn-ea"/>
                          <a:ea typeface="+mn-ea"/>
                        </a:rPr>
                        <a:t>·</a:t>
                      </a:r>
                      <a:r>
                        <a:rPr lang="ko-KR" altLang="en-US" sz="1800" dirty="0">
                          <a:latin typeface="+mn-ea"/>
                          <a:ea typeface="+mn-ea"/>
                        </a:rPr>
                        <a:t>수신이 </a:t>
                      </a:r>
                      <a:r>
                        <a:rPr lang="ko-KR" altLang="en-US" sz="1800" dirty="0" smtClean="0">
                          <a:latin typeface="+mn-ea"/>
                          <a:ea typeface="+mn-ea"/>
                        </a:rPr>
                        <a:t>가능한</a:t>
                      </a:r>
                      <a:r>
                        <a:rPr lang="en-US" altLang="ko-KR" sz="1800" dirty="0" smtClean="0">
                          <a:latin typeface="+mn-ea"/>
                          <a:ea typeface="+mn-ea"/>
                        </a:rPr>
                        <a:t> </a:t>
                      </a:r>
                      <a:r>
                        <a:rPr lang="en-US" altLang="ko-KR" sz="1800" b="1" dirty="0">
                          <a:solidFill>
                            <a:srgbClr val="0000C4"/>
                          </a:solidFill>
                          <a:latin typeface="+mn-ea"/>
                          <a:ea typeface="+mn-ea"/>
                        </a:rPr>
                        <a:t>GMDSS </a:t>
                      </a:r>
                      <a:r>
                        <a:rPr lang="ko-KR" altLang="en-US" sz="1800" b="1" dirty="0">
                          <a:solidFill>
                            <a:srgbClr val="0000C4"/>
                          </a:solidFill>
                          <a:latin typeface="+mn-ea"/>
                          <a:ea typeface="+mn-ea"/>
                        </a:rPr>
                        <a:t>법정 장비인 </a:t>
                      </a:r>
                      <a:r>
                        <a:rPr lang="en-US" altLang="ko-KR" sz="1800" b="1" dirty="0">
                          <a:solidFill>
                            <a:srgbClr val="0000C4"/>
                          </a:solidFill>
                          <a:latin typeface="+mn-ea"/>
                          <a:ea typeface="+mn-ea"/>
                        </a:rPr>
                        <a:t>Inmarsat-C</a:t>
                      </a:r>
                      <a:r>
                        <a:rPr lang="ko-KR" altLang="en-US" sz="1800" dirty="0">
                          <a:latin typeface="+mn-ea"/>
                          <a:ea typeface="+mn-ea"/>
                        </a:rPr>
                        <a:t>가 있으며 추가로 선주사의 옵션에 따라 전화</a:t>
                      </a:r>
                      <a:r>
                        <a:rPr lang="en-US" altLang="ko-KR" sz="1800" dirty="0">
                          <a:latin typeface="+mn-ea"/>
                          <a:ea typeface="+mn-ea"/>
                        </a:rPr>
                        <a:t>, </a:t>
                      </a:r>
                      <a:r>
                        <a:rPr lang="ko-KR" altLang="en-US" sz="1800" dirty="0">
                          <a:latin typeface="+mn-ea"/>
                          <a:ea typeface="+mn-ea"/>
                        </a:rPr>
                        <a:t>팩시밀리 및 데이터 통신을 할 수 있는 </a:t>
                      </a:r>
                      <a:r>
                        <a:rPr lang="en-US" altLang="ko-KR" sz="1800" dirty="0" smtClean="0">
                          <a:latin typeface="+mn-ea"/>
                          <a:ea typeface="+mn-ea"/>
                        </a:rPr>
                        <a:t>4</a:t>
                      </a:r>
                      <a:r>
                        <a:rPr lang="ko-KR" altLang="en-US" sz="1800" dirty="0" smtClean="0">
                          <a:latin typeface="+mn-ea"/>
                          <a:ea typeface="+mn-ea"/>
                        </a:rPr>
                        <a:t>세대 통신 방식인 </a:t>
                      </a:r>
                      <a:r>
                        <a:rPr lang="en-US" altLang="ko-KR" sz="1800" dirty="0" smtClean="0">
                          <a:latin typeface="+mn-ea"/>
                          <a:ea typeface="+mn-ea"/>
                        </a:rPr>
                        <a:t>FBB (</a:t>
                      </a:r>
                      <a:r>
                        <a:rPr lang="en-US" altLang="ko-KR" sz="1800" dirty="0" err="1" smtClean="0">
                          <a:latin typeface="+mn-ea"/>
                          <a:ea typeface="+mn-ea"/>
                        </a:rPr>
                        <a:t>FleetBroadband</a:t>
                      </a:r>
                      <a:r>
                        <a:rPr lang="en-US" altLang="ko-KR" sz="1800" dirty="0" smtClean="0">
                          <a:latin typeface="+mn-ea"/>
                          <a:ea typeface="+mn-ea"/>
                        </a:rPr>
                        <a:t>) </a:t>
                      </a:r>
                      <a:r>
                        <a:rPr lang="ko-KR" altLang="en-US" sz="1800" dirty="0" smtClean="0">
                          <a:latin typeface="+mn-ea"/>
                          <a:ea typeface="+mn-ea"/>
                        </a:rPr>
                        <a:t>및 </a:t>
                      </a:r>
                      <a:r>
                        <a:rPr lang="en-US" altLang="ko-KR" sz="1800" b="0" dirty="0" smtClean="0">
                          <a:latin typeface="+mn-ea"/>
                          <a:ea typeface="+mn-ea"/>
                        </a:rPr>
                        <a:t>5</a:t>
                      </a:r>
                      <a:r>
                        <a:rPr lang="ko-KR" altLang="en-US" sz="1800" b="0" dirty="0">
                          <a:latin typeface="+mn-ea"/>
                          <a:ea typeface="+mn-ea"/>
                        </a:rPr>
                        <a:t>세대 </a:t>
                      </a:r>
                      <a:r>
                        <a:rPr lang="ko-KR" altLang="en-US" sz="1800" b="0" dirty="0" smtClean="0">
                          <a:latin typeface="+mn-ea"/>
                          <a:ea typeface="+mn-ea"/>
                        </a:rPr>
                        <a:t>통신 방식인 </a:t>
                      </a:r>
                      <a:r>
                        <a:rPr lang="en-US" altLang="ko-KR" sz="1800" b="0" dirty="0">
                          <a:latin typeface="+mn-ea"/>
                          <a:ea typeface="+mn-ea"/>
                        </a:rPr>
                        <a:t>VSAT (Very Small Aperture Terminal)</a:t>
                      </a:r>
                      <a:r>
                        <a:rPr lang="ko-KR" altLang="en-US" sz="1800" b="0" dirty="0">
                          <a:latin typeface="+mn-ea"/>
                          <a:ea typeface="+mn-ea"/>
                        </a:rPr>
                        <a:t>이 </a:t>
                      </a:r>
                      <a:r>
                        <a:rPr lang="ko-KR" altLang="en-US" sz="1800" b="0" dirty="0" smtClean="0">
                          <a:latin typeface="+mn-ea"/>
                          <a:ea typeface="+mn-ea"/>
                        </a:rPr>
                        <a:t>있다</a:t>
                      </a:r>
                      <a:r>
                        <a:rPr lang="en-US" altLang="ko-KR" sz="1800" b="0" dirty="0">
                          <a:latin typeface="+mn-ea"/>
                          <a:ea typeface="+mn-ea"/>
                        </a:rPr>
                        <a:t>.</a:t>
                      </a:r>
                    </a:p>
                    <a:p>
                      <a:pPr marL="0" indent="0" latinLnBrk="1">
                        <a:buNone/>
                      </a:pPr>
                      <a:endParaRPr lang="en-US" altLang="ko-KR" sz="2000" dirty="0">
                        <a:latin typeface="+mn-ea"/>
                        <a:ea typeface="+mn-ea"/>
                      </a:endParaRPr>
                    </a:p>
                    <a:p>
                      <a:pPr marL="0" indent="0" latinLnBrk="1">
                        <a:buNone/>
                      </a:pPr>
                      <a:endParaRPr lang="en-US" altLang="ko-KR" sz="20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96" y="4572719"/>
            <a:ext cx="6416040" cy="137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956" y="4187328"/>
            <a:ext cx="2098070" cy="17643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819308" y="2988543"/>
            <a:ext cx="1872208" cy="523220"/>
          </a:xfrm>
          <a:prstGeom prst="rect">
            <a:avLst/>
          </a:prstGeom>
          <a:noFill/>
        </p:spPr>
        <p:txBody>
          <a:bodyPr wrap="square" rtlCol="0">
            <a:spAutoFit/>
          </a:bodyPr>
          <a:lstStyle/>
          <a:p>
            <a:r>
              <a:rPr lang="en-US" altLang="ko-KR" sz="1400" dirty="0">
                <a:latin typeface="+mn-ea"/>
                <a:ea typeface="+mn-ea"/>
              </a:rPr>
              <a:t>Inmarsat F77</a:t>
            </a:r>
            <a:r>
              <a:rPr lang="ko-KR" altLang="en-US" sz="1400" dirty="0">
                <a:latin typeface="+mn-ea"/>
                <a:ea typeface="+mn-ea"/>
              </a:rPr>
              <a:t>은 </a:t>
            </a:r>
            <a:r>
              <a:rPr lang="en-US" altLang="ko-KR" sz="1400" dirty="0">
                <a:latin typeface="+mn-ea"/>
                <a:ea typeface="+mn-ea"/>
              </a:rPr>
              <a:t>2020. 12.1 </a:t>
            </a:r>
            <a:r>
              <a:rPr lang="ko-KR" altLang="en-US" sz="1400" dirty="0">
                <a:latin typeface="+mn-ea"/>
                <a:ea typeface="+mn-ea"/>
              </a:rPr>
              <a:t>서비스</a:t>
            </a:r>
            <a:r>
              <a:rPr lang="en-US" altLang="ko-KR" sz="1400" dirty="0">
                <a:latin typeface="+mn-ea"/>
                <a:ea typeface="+mn-ea"/>
              </a:rPr>
              <a:t> </a:t>
            </a:r>
            <a:r>
              <a:rPr lang="ko-KR" altLang="en-US" sz="1400" dirty="0">
                <a:latin typeface="+mn-ea"/>
                <a:ea typeface="+mn-ea"/>
              </a:rPr>
              <a:t>중지</a:t>
            </a:r>
          </a:p>
        </p:txBody>
      </p:sp>
      <p:sp>
        <p:nvSpPr>
          <p:cNvPr id="3" name="TextBox 2"/>
          <p:cNvSpPr txBox="1"/>
          <p:nvPr/>
        </p:nvSpPr>
        <p:spPr>
          <a:xfrm>
            <a:off x="2740669" y="6320515"/>
            <a:ext cx="5125506" cy="369332"/>
          </a:xfrm>
          <a:prstGeom prst="rect">
            <a:avLst/>
          </a:prstGeom>
          <a:noFill/>
        </p:spPr>
        <p:txBody>
          <a:bodyPr wrap="none" rtlCol="0">
            <a:spAutoFit/>
          </a:bodyPr>
          <a:lstStyle/>
          <a:p>
            <a:r>
              <a:rPr lang="en-US" altLang="ko-KR" b="1" dirty="0">
                <a:solidFill>
                  <a:srgbClr val="FF0000"/>
                </a:solidFill>
                <a:latin typeface="+mn-ea"/>
                <a:ea typeface="+mn-ea"/>
              </a:rPr>
              <a:t>Q. </a:t>
            </a:r>
            <a:r>
              <a:rPr lang="ko-KR" altLang="en-US" b="1" dirty="0">
                <a:solidFill>
                  <a:srgbClr val="FF0000"/>
                </a:solidFill>
                <a:latin typeface="+mn-ea"/>
                <a:ea typeface="+mn-ea"/>
              </a:rPr>
              <a:t>왜 </a:t>
            </a:r>
            <a:r>
              <a:rPr lang="en-US" altLang="ko-KR" b="1" dirty="0">
                <a:solidFill>
                  <a:srgbClr val="FF0000"/>
                </a:solidFill>
                <a:latin typeface="+mn-ea"/>
                <a:ea typeface="+mn-ea"/>
              </a:rPr>
              <a:t>Inmarsat-C</a:t>
            </a:r>
            <a:r>
              <a:rPr lang="ko-KR" altLang="en-US" b="1" dirty="0">
                <a:solidFill>
                  <a:srgbClr val="FF0000"/>
                </a:solidFill>
                <a:latin typeface="+mn-ea"/>
                <a:ea typeface="+mn-ea"/>
              </a:rPr>
              <a:t>에만 조난전용버튼이 있는가</a:t>
            </a:r>
            <a:r>
              <a:rPr lang="en-US" altLang="ko-KR" b="1" dirty="0">
                <a:solidFill>
                  <a:srgbClr val="FF0000"/>
                </a:solidFill>
                <a:latin typeface="+mn-ea"/>
                <a:ea typeface="+mn-ea"/>
              </a:rPr>
              <a:t>?</a:t>
            </a:r>
            <a:endParaRPr lang="ko-KR" altLang="en-US" b="1" dirty="0">
              <a:solidFill>
                <a:srgbClr val="FF0000"/>
              </a:solidFill>
              <a:latin typeface="+mn-ea"/>
              <a:ea typeface="+mn-ea"/>
            </a:endParaRPr>
          </a:p>
        </p:txBody>
      </p:sp>
      <p:sp>
        <p:nvSpPr>
          <p:cNvPr id="11" name="직사각형 10"/>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743112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44</a:t>
            </a:fld>
            <a:endParaRPr lang="ko-KR" altLang="en-US" dirty="0"/>
          </a:p>
        </p:txBody>
      </p:sp>
      <p:graphicFrame>
        <p:nvGraphicFramePr>
          <p:cNvPr id="9" name="표 8"/>
          <p:cNvGraphicFramePr>
            <a:graphicFrameLocks noGrp="1"/>
          </p:cNvGraphicFramePr>
          <p:nvPr>
            <p:extLst/>
          </p:nvPr>
        </p:nvGraphicFramePr>
        <p:xfrm>
          <a:off x="450156" y="787006"/>
          <a:ext cx="9865096" cy="6260013"/>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617361">
                <a:tc>
                  <a:txBody>
                    <a:bodyPr/>
                    <a:lstStyle/>
                    <a:p>
                      <a:pPr algn="l" latinLnBrk="1"/>
                      <a:r>
                        <a:rPr lang="en-US" altLang="ko-KR" sz="2000" dirty="0" smtClean="0">
                          <a:solidFill>
                            <a:schemeClr val="tx1"/>
                          </a:solidFill>
                          <a:latin typeface="+mn-ea"/>
                          <a:ea typeface="+mn-ea"/>
                        </a:rPr>
                        <a:t>Inmarsat-C coverage map after completed migration</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0" marR="0" indent="0" algn="l" defTabSz="995690" rtl="0" eaLnBrk="1" fontAlgn="auto" latinLnBrk="1" hangingPunct="1">
                        <a:lnSpc>
                          <a:spcPct val="100000"/>
                        </a:lnSpc>
                        <a:spcBef>
                          <a:spcPts val="0"/>
                        </a:spcBef>
                        <a:spcAft>
                          <a:spcPts val="0"/>
                        </a:spcAft>
                        <a:buClrTx/>
                        <a:buSzTx/>
                        <a:buFont typeface="Wingdings" panose="05000000000000000000" pitchFamily="2" charset="2"/>
                        <a:buNone/>
                        <a:tabLst/>
                        <a:defRPr/>
                      </a:pPr>
                      <a:r>
                        <a:rPr lang="en-US" altLang="ko-KR" sz="1800" b="0" dirty="0" smtClean="0">
                          <a:latin typeface="+mn-ea"/>
                          <a:ea typeface="+mn-ea"/>
                        </a:rPr>
                        <a:t>I-3 (Inmarsat-C)</a:t>
                      </a:r>
                      <a:r>
                        <a:rPr lang="ko-KR" altLang="en-US" sz="1800" b="0" dirty="0" smtClean="0">
                          <a:latin typeface="+mn-ea"/>
                          <a:ea typeface="+mn-ea"/>
                        </a:rPr>
                        <a:t>의 위성이 수명이 다해서 </a:t>
                      </a:r>
                      <a:r>
                        <a:rPr lang="en-US" altLang="ko-KR" sz="1800" b="0" dirty="0" smtClean="0">
                          <a:latin typeface="+mn-ea"/>
                          <a:ea typeface="+mn-ea"/>
                        </a:rPr>
                        <a:t>I-4 (FB)</a:t>
                      </a:r>
                      <a:r>
                        <a:rPr lang="ko-KR" altLang="en-US" sz="1800" b="0" dirty="0" smtClean="0">
                          <a:latin typeface="+mn-ea"/>
                          <a:ea typeface="+mn-ea"/>
                        </a:rPr>
                        <a:t>로의 위성 이전이</a:t>
                      </a:r>
                      <a:r>
                        <a:rPr lang="en-US" altLang="ko-KR" sz="1800" b="0" dirty="0" smtClean="0">
                          <a:latin typeface="+mn-ea"/>
                          <a:ea typeface="+mn-ea"/>
                        </a:rPr>
                        <a:t> 2018</a:t>
                      </a:r>
                      <a:r>
                        <a:rPr lang="ko-KR" altLang="en-US" sz="1800" b="0" dirty="0" smtClean="0">
                          <a:latin typeface="+mn-ea"/>
                          <a:ea typeface="+mn-ea"/>
                        </a:rPr>
                        <a:t>년 </a:t>
                      </a:r>
                      <a:r>
                        <a:rPr lang="en-US" altLang="ko-KR" sz="1800" b="0" dirty="0" smtClean="0">
                          <a:latin typeface="+mn-ea"/>
                          <a:ea typeface="+mn-ea"/>
                        </a:rPr>
                        <a:t>12</a:t>
                      </a:r>
                      <a:r>
                        <a:rPr lang="ko-KR" altLang="en-US" sz="1800" b="0" dirty="0" smtClean="0">
                          <a:latin typeface="+mn-ea"/>
                          <a:ea typeface="+mn-ea"/>
                        </a:rPr>
                        <a:t>월에 완료됨</a:t>
                      </a:r>
                      <a:r>
                        <a:rPr lang="en-US" altLang="ko-KR" sz="1800" b="0" dirty="0" smtClean="0">
                          <a:latin typeface="+mn-ea"/>
                          <a:ea typeface="+mn-ea"/>
                        </a:rPr>
                        <a:t/>
                      </a:r>
                      <a:br>
                        <a:rPr lang="en-US" altLang="ko-KR" sz="1800" b="0" dirty="0" smtClean="0">
                          <a:latin typeface="+mn-ea"/>
                          <a:ea typeface="+mn-ea"/>
                        </a:rPr>
                      </a:br>
                      <a:r>
                        <a:rPr lang="en-US" altLang="ko-KR" sz="1800" b="0" dirty="0" smtClean="0">
                          <a:latin typeface="+mn-ea"/>
                          <a:ea typeface="+mn-ea"/>
                        </a:rPr>
                        <a:t>(Coverage</a:t>
                      </a:r>
                      <a:r>
                        <a:rPr lang="ko-KR" altLang="en-US" sz="1800" b="0" dirty="0" smtClean="0">
                          <a:latin typeface="+mn-ea"/>
                          <a:ea typeface="+mn-ea"/>
                        </a:rPr>
                        <a:t>가 서쪽으로 </a:t>
                      </a:r>
                      <a:r>
                        <a:rPr lang="en-US" altLang="ko-KR" sz="1800" b="0" dirty="0" smtClean="0">
                          <a:latin typeface="+mn-ea"/>
                          <a:ea typeface="+mn-ea"/>
                        </a:rPr>
                        <a:t>40</a:t>
                      </a:r>
                      <a:r>
                        <a:rPr lang="ko-KR" altLang="en-US" sz="1800" b="0" dirty="0" smtClean="0">
                          <a:latin typeface="+mn-ea"/>
                          <a:ea typeface="+mn-ea"/>
                        </a:rPr>
                        <a:t>도 이동</a:t>
                      </a:r>
                      <a:r>
                        <a:rPr lang="en-US" altLang="ko-KR" sz="1800" b="0" dirty="0" smtClean="0">
                          <a:latin typeface="+mn-ea"/>
                          <a:ea typeface="+mn-ea"/>
                        </a:rPr>
                        <a:t>)</a:t>
                      </a:r>
                      <a:endParaRPr kumimoji="1" lang="en-US" altLang="ko-KR" sz="1800" b="0" i="0" u="none" strike="noStrike" cap="none" normalizeH="0" baseline="0" dirty="0" smtClean="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2" name="그림 1"/>
          <p:cNvPicPr>
            <a:picLocks noChangeAspect="1"/>
          </p:cNvPicPr>
          <p:nvPr/>
        </p:nvPicPr>
        <p:blipFill>
          <a:blip r:embed="rId3"/>
          <a:stretch>
            <a:fillRect/>
          </a:stretch>
        </p:blipFill>
        <p:spPr>
          <a:xfrm>
            <a:off x="512917" y="2234975"/>
            <a:ext cx="7722858" cy="4770530"/>
          </a:xfrm>
          <a:prstGeom prst="rect">
            <a:avLst/>
          </a:prstGeom>
        </p:spPr>
      </p:pic>
      <p:graphicFrame>
        <p:nvGraphicFramePr>
          <p:cNvPr id="14" name="표 13"/>
          <p:cNvGraphicFramePr>
            <a:graphicFrameLocks noGrp="1"/>
          </p:cNvGraphicFramePr>
          <p:nvPr>
            <p:extLst/>
          </p:nvPr>
        </p:nvGraphicFramePr>
        <p:xfrm>
          <a:off x="8460029" y="2207094"/>
          <a:ext cx="1620672" cy="1706880"/>
        </p:xfrm>
        <a:graphic>
          <a:graphicData uri="http://schemas.openxmlformats.org/drawingml/2006/table">
            <a:tbl>
              <a:tblPr firstRow="1" bandRow="1">
                <a:tableStyleId>{5C22544A-7EE6-4342-B048-85BDC9FD1C3A}</a:tableStyleId>
              </a:tblPr>
              <a:tblGrid>
                <a:gridCol w="810336">
                  <a:extLst>
                    <a:ext uri="{9D8B030D-6E8A-4147-A177-3AD203B41FA5}">
                      <a16:colId xmlns:a16="http://schemas.microsoft.com/office/drawing/2014/main" val="3527707173"/>
                    </a:ext>
                  </a:extLst>
                </a:gridCol>
                <a:gridCol w="810336">
                  <a:extLst>
                    <a:ext uri="{9D8B030D-6E8A-4147-A177-3AD203B41FA5}">
                      <a16:colId xmlns:a16="http://schemas.microsoft.com/office/drawing/2014/main" val="2679689411"/>
                    </a:ext>
                  </a:extLst>
                </a:gridCol>
              </a:tblGrid>
              <a:tr h="249081">
                <a:tc gridSpan="2">
                  <a:txBody>
                    <a:bodyPr/>
                    <a:lstStyle/>
                    <a:p>
                      <a:pPr algn="ctr" latinLnBrk="1"/>
                      <a:r>
                        <a:rPr lang="en-US" altLang="ko-KR" sz="1400" dirty="0" smtClean="0">
                          <a:latin typeface="+mn-ea"/>
                          <a:ea typeface="+mn-ea"/>
                        </a:rPr>
                        <a:t>Migration</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tc hMerge="1">
                  <a:txBody>
                    <a:bodyPr/>
                    <a:lstStyle/>
                    <a:p>
                      <a:pPr latinLnBrk="1"/>
                      <a:endParaRPr lang="ko-KR" altLang="en-US"/>
                    </a:p>
                  </a:txBody>
                  <a:tcPr/>
                </a:tc>
                <a:extLst>
                  <a:ext uri="{0D108BD9-81ED-4DB2-BD59-A6C34878D82A}">
                    <a16:rowId xmlns:a16="http://schemas.microsoft.com/office/drawing/2014/main" val="1925134528"/>
                  </a:ext>
                </a:extLst>
              </a:tr>
              <a:tr h="198197">
                <a:tc>
                  <a:txBody>
                    <a:bodyPr/>
                    <a:lstStyle/>
                    <a:p>
                      <a:pPr algn="ctr" latinLnBrk="1"/>
                      <a:r>
                        <a:rPr lang="en-US" altLang="ko-KR" sz="1400" b="1" dirty="0" smtClean="0">
                          <a:latin typeface="+mn-ea"/>
                          <a:ea typeface="+mn-ea"/>
                        </a:rPr>
                        <a:t>I-3</a:t>
                      </a:r>
                      <a:endParaRPr lang="ko-KR" altLang="en-US" sz="1400" b="1"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400" b="1" dirty="0" smtClean="0">
                          <a:latin typeface="+mn-ea"/>
                          <a:ea typeface="+mn-ea"/>
                        </a:rPr>
                        <a:t>I-4</a:t>
                      </a:r>
                      <a:endParaRPr lang="ko-KR" altLang="en-US" sz="1400" b="1"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1437428769"/>
                  </a:ext>
                </a:extLst>
              </a:tr>
              <a:tr h="235235">
                <a:tc>
                  <a:txBody>
                    <a:bodyPr/>
                    <a:lstStyle/>
                    <a:p>
                      <a:pPr algn="ctr" latinLnBrk="1"/>
                      <a:r>
                        <a:rPr lang="en-US" altLang="ko-KR" sz="1200" dirty="0" smtClean="0">
                          <a:latin typeface="+mn-ea"/>
                          <a:ea typeface="+mn-ea"/>
                        </a:rPr>
                        <a:t>AOR-W</a:t>
                      </a: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200" dirty="0" smtClean="0">
                          <a:latin typeface="+mn-ea"/>
                          <a:ea typeface="+mn-ea"/>
                        </a:rPr>
                        <a:t>AMER</a:t>
                      </a: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2006187945"/>
                  </a:ext>
                </a:extLst>
              </a:tr>
              <a:tr h="235235">
                <a:tc>
                  <a:txBody>
                    <a:bodyPr/>
                    <a:lstStyle/>
                    <a:p>
                      <a:pPr algn="ctr" latinLnBrk="1"/>
                      <a:r>
                        <a:rPr lang="en-US" altLang="ko-KR" sz="1200" dirty="0" smtClean="0">
                          <a:latin typeface="+mn-ea"/>
                          <a:ea typeface="+mn-ea"/>
                        </a:rPr>
                        <a:t>AOR-E</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200" dirty="0" smtClean="0">
                          <a:latin typeface="+mn-ea"/>
                          <a:ea typeface="+mn-ea"/>
                        </a:rPr>
                        <a:t>AOR-E</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2202918038"/>
                  </a:ext>
                </a:extLst>
              </a:tr>
              <a:tr h="235235">
                <a:tc>
                  <a:txBody>
                    <a:bodyPr/>
                    <a:lstStyle/>
                    <a:p>
                      <a:pPr algn="ctr" latinLnBrk="1"/>
                      <a:r>
                        <a:rPr lang="en-US" altLang="ko-KR" sz="1200" dirty="0" smtClean="0">
                          <a:latin typeface="+mn-ea"/>
                          <a:ea typeface="+mn-ea"/>
                        </a:rPr>
                        <a:t>POR</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200" dirty="0" smtClean="0">
                          <a:latin typeface="+mn-ea"/>
                          <a:ea typeface="+mn-ea"/>
                        </a:rPr>
                        <a:t>APAC</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4025891851"/>
                  </a:ext>
                </a:extLst>
              </a:tr>
              <a:tr h="235235">
                <a:tc>
                  <a:txBody>
                    <a:bodyPr/>
                    <a:lstStyle/>
                    <a:p>
                      <a:pPr algn="ctr" latinLnBrk="1"/>
                      <a:r>
                        <a:rPr lang="en-US" altLang="ko-KR" sz="1200" dirty="0" smtClean="0">
                          <a:latin typeface="+mn-ea"/>
                          <a:ea typeface="+mn-ea"/>
                        </a:rPr>
                        <a:t>IOR</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200" dirty="0" smtClean="0">
                          <a:latin typeface="+mn-ea"/>
                          <a:ea typeface="+mn-ea"/>
                        </a:rPr>
                        <a:t>EMEA</a:t>
                      </a:r>
                      <a:endParaRPr lang="ko-KR" altLang="en-US" sz="120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3509837490"/>
                  </a:ext>
                </a:extLst>
              </a:tr>
            </a:tbl>
          </a:graphicData>
        </a:graphic>
      </p:graphicFrame>
      <p:graphicFrame>
        <p:nvGraphicFramePr>
          <p:cNvPr id="15" name="표 14"/>
          <p:cNvGraphicFramePr>
            <a:graphicFrameLocks noGrp="1"/>
          </p:cNvGraphicFramePr>
          <p:nvPr>
            <p:extLst/>
          </p:nvPr>
        </p:nvGraphicFramePr>
        <p:xfrm>
          <a:off x="8460029" y="4128662"/>
          <a:ext cx="1593948" cy="1033333"/>
        </p:xfrm>
        <a:graphic>
          <a:graphicData uri="http://schemas.openxmlformats.org/drawingml/2006/table">
            <a:tbl>
              <a:tblPr firstRow="1" bandRow="1">
                <a:tableStyleId>{5C22544A-7EE6-4342-B048-85BDC9FD1C3A}</a:tableStyleId>
              </a:tblPr>
              <a:tblGrid>
                <a:gridCol w="1593948">
                  <a:extLst>
                    <a:ext uri="{9D8B030D-6E8A-4147-A177-3AD203B41FA5}">
                      <a16:colId xmlns:a16="http://schemas.microsoft.com/office/drawing/2014/main" val="3527707173"/>
                    </a:ext>
                  </a:extLst>
                </a:gridCol>
              </a:tblGrid>
              <a:tr h="274521">
                <a:tc>
                  <a:txBody>
                    <a:bodyPr/>
                    <a:lstStyle/>
                    <a:p>
                      <a:pPr algn="ctr" latinLnBrk="1"/>
                      <a:r>
                        <a:rPr lang="en-US" altLang="ko-KR" sz="1400" dirty="0" smtClean="0">
                          <a:latin typeface="+mn-ea"/>
                          <a:ea typeface="+mn-ea"/>
                        </a:rPr>
                        <a:t>I-3 satellite</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925134528"/>
                  </a:ext>
                </a:extLst>
              </a:tr>
              <a:tr h="274521">
                <a:tc>
                  <a:txBody>
                    <a:bodyPr/>
                    <a:lstStyle/>
                    <a:p>
                      <a:pPr algn="ctr" latinLnBrk="1"/>
                      <a:r>
                        <a:rPr lang="en-US" altLang="ko-KR" sz="1400" b="1" dirty="0" smtClean="0">
                          <a:latin typeface="+mn-ea"/>
                          <a:ea typeface="+mn-ea"/>
                        </a:rPr>
                        <a:t>INM-C</a:t>
                      </a:r>
                      <a:endParaRPr lang="ko-KR" altLang="en-US" sz="1400" b="1"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1437428769"/>
                  </a:ext>
                </a:extLst>
              </a:tr>
              <a:tr h="423733">
                <a:tc>
                  <a:txBody>
                    <a:bodyPr/>
                    <a:lstStyle/>
                    <a:p>
                      <a:pPr algn="ctr" latinLnBrk="1"/>
                      <a:r>
                        <a:rPr lang="en-US" altLang="ko-KR" sz="1400" dirty="0" smtClean="0">
                          <a:latin typeface="+mn-ea"/>
                          <a:ea typeface="+mn-ea"/>
                        </a:rPr>
                        <a:t>In operation</a:t>
                      </a: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2006187945"/>
                  </a:ext>
                </a:extLst>
              </a:tr>
            </a:tbl>
          </a:graphicData>
        </a:graphic>
      </p:graphicFrame>
      <p:graphicFrame>
        <p:nvGraphicFramePr>
          <p:cNvPr id="17" name="표 16"/>
          <p:cNvGraphicFramePr>
            <a:graphicFrameLocks noGrp="1"/>
          </p:cNvGraphicFramePr>
          <p:nvPr>
            <p:extLst/>
          </p:nvPr>
        </p:nvGraphicFramePr>
        <p:xfrm>
          <a:off x="8289256" y="5334062"/>
          <a:ext cx="1962218" cy="609600"/>
        </p:xfrm>
        <a:graphic>
          <a:graphicData uri="http://schemas.openxmlformats.org/drawingml/2006/table">
            <a:tbl>
              <a:tblPr firstRow="1" bandRow="1">
                <a:tableStyleId>{5C22544A-7EE6-4342-B048-85BDC9FD1C3A}</a:tableStyleId>
              </a:tblPr>
              <a:tblGrid>
                <a:gridCol w="1962218">
                  <a:extLst>
                    <a:ext uri="{9D8B030D-6E8A-4147-A177-3AD203B41FA5}">
                      <a16:colId xmlns:a16="http://schemas.microsoft.com/office/drawing/2014/main" val="3527707173"/>
                    </a:ext>
                  </a:extLst>
                </a:gridCol>
              </a:tblGrid>
              <a:tr h="249081">
                <a:tc>
                  <a:txBody>
                    <a:bodyPr/>
                    <a:lstStyle/>
                    <a:p>
                      <a:pPr algn="ctr" latinLnBrk="1"/>
                      <a:r>
                        <a:rPr lang="en-US" altLang="ko-KR" sz="1400" dirty="0" smtClean="0">
                          <a:latin typeface="+mn-ea"/>
                          <a:ea typeface="+mn-ea"/>
                        </a:rPr>
                        <a:t>I-4 satellite</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925134528"/>
                  </a:ext>
                </a:extLst>
              </a:tr>
              <a:tr h="198197">
                <a:tc>
                  <a:txBody>
                    <a:bodyPr/>
                    <a:lstStyle/>
                    <a:p>
                      <a:pPr algn="ctr" latinLnBrk="1"/>
                      <a:r>
                        <a:rPr lang="en-US" altLang="ko-KR" sz="1400" b="0" dirty="0" err="1" smtClean="0">
                          <a:latin typeface="+mn-ea"/>
                          <a:ea typeface="+mn-ea"/>
                        </a:rPr>
                        <a:t>Fleetbroadband</a:t>
                      </a:r>
                      <a:r>
                        <a:rPr lang="en-US" altLang="ko-KR" sz="1400" b="0" dirty="0" smtClean="0">
                          <a:latin typeface="+mn-ea"/>
                          <a:ea typeface="+mn-ea"/>
                        </a:rPr>
                        <a:t> (FB)</a:t>
                      </a:r>
                      <a:endParaRPr lang="ko-KR" altLang="en-US" sz="1400" b="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1437428769"/>
                  </a:ext>
                </a:extLst>
              </a:tr>
            </a:tbl>
          </a:graphicData>
        </a:graphic>
      </p:graphicFrame>
      <p:graphicFrame>
        <p:nvGraphicFramePr>
          <p:cNvPr id="18" name="표 17"/>
          <p:cNvGraphicFramePr>
            <a:graphicFrameLocks noGrp="1"/>
          </p:cNvGraphicFramePr>
          <p:nvPr>
            <p:extLst/>
          </p:nvPr>
        </p:nvGraphicFramePr>
        <p:xfrm>
          <a:off x="8298536" y="6190540"/>
          <a:ext cx="1962218" cy="609600"/>
        </p:xfrm>
        <a:graphic>
          <a:graphicData uri="http://schemas.openxmlformats.org/drawingml/2006/table">
            <a:tbl>
              <a:tblPr firstRow="1" bandRow="1">
                <a:tableStyleId>{5C22544A-7EE6-4342-B048-85BDC9FD1C3A}</a:tableStyleId>
              </a:tblPr>
              <a:tblGrid>
                <a:gridCol w="1962218">
                  <a:extLst>
                    <a:ext uri="{9D8B030D-6E8A-4147-A177-3AD203B41FA5}">
                      <a16:colId xmlns:a16="http://schemas.microsoft.com/office/drawing/2014/main" val="3527707173"/>
                    </a:ext>
                  </a:extLst>
                </a:gridCol>
              </a:tblGrid>
              <a:tr h="249081">
                <a:tc>
                  <a:txBody>
                    <a:bodyPr/>
                    <a:lstStyle/>
                    <a:p>
                      <a:pPr algn="ctr" latinLnBrk="1"/>
                      <a:r>
                        <a:rPr lang="en-US" altLang="ko-KR" sz="1400" dirty="0" smtClean="0">
                          <a:latin typeface="+mn-ea"/>
                          <a:ea typeface="+mn-ea"/>
                        </a:rPr>
                        <a:t>I-5 satellite</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925134528"/>
                  </a:ext>
                </a:extLst>
              </a:tr>
              <a:tr h="198197">
                <a:tc>
                  <a:txBody>
                    <a:bodyPr/>
                    <a:lstStyle/>
                    <a:p>
                      <a:pPr algn="ctr" latinLnBrk="1"/>
                      <a:r>
                        <a:rPr lang="en-US" altLang="ko-KR" sz="1400" b="0" dirty="0" smtClean="0">
                          <a:latin typeface="+mn-ea"/>
                          <a:ea typeface="+mn-ea"/>
                        </a:rPr>
                        <a:t>VSAT (Fleet Xpress)</a:t>
                      </a:r>
                      <a:endParaRPr lang="ko-KR" altLang="en-US" sz="1400" b="0"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1437428769"/>
                  </a:ext>
                </a:extLst>
              </a:tr>
            </a:tbl>
          </a:graphicData>
        </a:graphic>
      </p:graphicFrame>
      <p:sp>
        <p:nvSpPr>
          <p:cNvPr id="10" name="직사각형 9"/>
          <p:cNvSpPr/>
          <p:nvPr/>
        </p:nvSpPr>
        <p:spPr>
          <a:xfrm>
            <a:off x="3798528" y="6818355"/>
            <a:ext cx="3168352" cy="276999"/>
          </a:xfrm>
          <a:prstGeom prst="rect">
            <a:avLst/>
          </a:prstGeom>
        </p:spPr>
        <p:txBody>
          <a:bodyPr wrap="square">
            <a:spAutoFit/>
          </a:bodyPr>
          <a:lstStyle/>
          <a:p>
            <a:r>
              <a:rPr lang="en-US" altLang="ko-KR" sz="1200" dirty="0" smtClean="0">
                <a:latin typeface="맑은 고딕" panose="020B0503020000020004" pitchFamily="50" charset="-127"/>
                <a:ea typeface="맑은 고딕" panose="020B0503020000020004" pitchFamily="50" charset="-127"/>
              </a:rPr>
              <a:t>↑</a:t>
            </a:r>
            <a:r>
              <a:rPr lang="en-US" altLang="ko-KR" sz="1200" dirty="0" smtClean="0">
                <a:latin typeface="+mn-ea"/>
                <a:ea typeface="+mn-ea"/>
              </a:rPr>
              <a:t>https://www.inmarsat.com</a:t>
            </a:r>
            <a:endParaRPr lang="ko-KR" altLang="en-US" sz="1200" dirty="0">
              <a:latin typeface="+mn-ea"/>
              <a:ea typeface="+mn-ea"/>
            </a:endParaRPr>
          </a:p>
        </p:txBody>
      </p:sp>
      <p:sp>
        <p:nvSpPr>
          <p:cNvPr id="20" name="TextBox 19"/>
          <p:cNvSpPr txBox="1"/>
          <p:nvPr/>
        </p:nvSpPr>
        <p:spPr bwMode="auto">
          <a:xfrm>
            <a:off x="797217" y="5042619"/>
            <a:ext cx="4492270" cy="1350105"/>
          </a:xfrm>
          <a:prstGeom prst="rect">
            <a:avLst/>
          </a:prstGeom>
          <a:solidFill>
            <a:schemeClr val="bg1"/>
          </a:solidFill>
          <a:ln w="9525">
            <a:solidFill>
              <a:schemeClr val="tx1"/>
            </a:solidFill>
            <a:miter lim="800000"/>
            <a:headEnd/>
            <a:tailEnd/>
          </a:ln>
        </p:spPr>
        <p:txBody>
          <a:bodyPr wrap="square" lIns="99560" tIns="49780" rIns="99560" bIns="49780">
            <a:spAutoFit/>
          </a:bodyPr>
          <a:lstStyle/>
          <a:p>
            <a:pPr marL="371656" indent="-371656" defTabSz="993962" eaLnBrk="0" hangingPunct="0">
              <a:lnSpc>
                <a:spcPct val="80000"/>
              </a:lnSpc>
              <a:spcBef>
                <a:spcPct val="20000"/>
              </a:spcBef>
              <a:defRPr/>
            </a:pPr>
            <a:r>
              <a:rPr kumimoji="0" lang="en-US" altLang="ko-KR" sz="1400" b="1" dirty="0" smtClean="0">
                <a:latin typeface="+mn-ea"/>
                <a:ea typeface="+mn-ea"/>
              </a:rPr>
              <a:t>FB </a:t>
            </a:r>
            <a:r>
              <a:rPr kumimoji="0" lang="ko-KR" altLang="en-US" sz="1400" b="1" dirty="0" smtClean="0">
                <a:latin typeface="+mn-ea"/>
                <a:ea typeface="+mn-ea"/>
              </a:rPr>
              <a:t>전화 </a:t>
            </a:r>
            <a:r>
              <a:rPr kumimoji="0" lang="ko-KR" altLang="en-US" sz="1400" b="1" dirty="0" err="1" smtClean="0">
                <a:latin typeface="+mn-ea"/>
                <a:ea typeface="+mn-ea"/>
              </a:rPr>
              <a:t>해역번호</a:t>
            </a:r>
            <a:r>
              <a:rPr kumimoji="0" lang="en-US" altLang="ko-KR" sz="1400" b="1" dirty="0" smtClean="0">
                <a:latin typeface="+mn-ea"/>
                <a:ea typeface="+mn-ea"/>
              </a:rPr>
              <a:t> </a:t>
            </a:r>
          </a:p>
          <a:p>
            <a:pPr marL="371656" indent="-371656" defTabSz="993962" eaLnBrk="0" hangingPunct="0">
              <a:lnSpc>
                <a:spcPct val="80000"/>
              </a:lnSpc>
              <a:spcBef>
                <a:spcPct val="20000"/>
              </a:spcBef>
              <a:defRPr/>
            </a:pPr>
            <a:r>
              <a:rPr kumimoji="0" lang="en-US" altLang="ko-KR" sz="1400" b="1" dirty="0" smtClean="0">
                <a:latin typeface="+mn-ea"/>
                <a:ea typeface="+mn-ea"/>
              </a:rPr>
              <a:t>(</a:t>
            </a:r>
            <a:r>
              <a:rPr kumimoji="0" lang="ko-KR" altLang="en-US" sz="1400" b="1" dirty="0" smtClean="0">
                <a:latin typeface="+mn-ea"/>
                <a:ea typeface="+mn-ea"/>
              </a:rPr>
              <a:t>전 </a:t>
            </a:r>
            <a:r>
              <a:rPr kumimoji="0" lang="ko-KR" altLang="en-US" sz="1400" b="1" dirty="0">
                <a:latin typeface="+mn-ea"/>
                <a:ea typeface="+mn-ea"/>
              </a:rPr>
              <a:t>해역 </a:t>
            </a:r>
            <a:r>
              <a:rPr kumimoji="0" lang="en-US" altLang="ko-KR" sz="1400" b="1" dirty="0">
                <a:latin typeface="+mn-ea"/>
                <a:ea typeface="+mn-ea"/>
              </a:rPr>
              <a:t>870</a:t>
            </a:r>
            <a:r>
              <a:rPr kumimoji="0" lang="ko-KR" altLang="en-US" sz="1400" b="1" dirty="0">
                <a:latin typeface="+mn-ea"/>
                <a:ea typeface="+mn-ea"/>
              </a:rPr>
              <a:t>으로 </a:t>
            </a:r>
            <a:r>
              <a:rPr kumimoji="0" lang="ko-KR" altLang="en-US" sz="1400" b="1" dirty="0" smtClean="0">
                <a:latin typeface="+mn-ea"/>
                <a:ea typeface="+mn-ea"/>
              </a:rPr>
              <a:t>통일</a:t>
            </a:r>
            <a:r>
              <a:rPr kumimoji="0" lang="en-US" altLang="ko-KR" sz="1400" b="1" dirty="0" smtClean="0">
                <a:latin typeface="+mn-ea"/>
                <a:ea typeface="+mn-ea"/>
              </a:rPr>
              <a:t>, </a:t>
            </a:r>
            <a:r>
              <a:rPr kumimoji="0" lang="ko-KR" altLang="en-US" sz="1400" b="1" dirty="0" smtClean="0">
                <a:latin typeface="+mn-ea"/>
                <a:ea typeface="+mn-ea"/>
              </a:rPr>
              <a:t>한국</a:t>
            </a:r>
            <a:r>
              <a:rPr kumimoji="0" lang="en-US" altLang="ko-KR" sz="1400" b="1" dirty="0" smtClean="0">
                <a:latin typeface="+mn-ea"/>
                <a:ea typeface="+mn-ea"/>
              </a:rPr>
              <a:t> 82)</a:t>
            </a:r>
            <a:endParaRPr kumimoji="0" lang="en-US" altLang="ko-KR" sz="1400" b="1" dirty="0">
              <a:latin typeface="+mn-ea"/>
              <a:ea typeface="+mn-ea"/>
            </a:endParaRPr>
          </a:p>
          <a:p>
            <a:pPr marL="371656" indent="-371656" defTabSz="993962" eaLnBrk="0" hangingPunct="0">
              <a:lnSpc>
                <a:spcPct val="80000"/>
              </a:lnSpc>
              <a:spcBef>
                <a:spcPct val="20000"/>
              </a:spcBef>
              <a:defRPr/>
            </a:pPr>
            <a:endParaRPr kumimoji="0" lang="en-US" altLang="ko-KR" sz="1400" b="1" dirty="0">
              <a:latin typeface="+mn-ea"/>
              <a:ea typeface="+mn-ea"/>
            </a:endParaRPr>
          </a:p>
          <a:p>
            <a:pPr marL="371656" indent="-371656" defTabSz="993962" eaLnBrk="0" hangingPunct="0">
              <a:lnSpc>
                <a:spcPct val="80000"/>
              </a:lnSpc>
              <a:spcBef>
                <a:spcPct val="20000"/>
              </a:spcBef>
              <a:defRPr/>
            </a:pPr>
            <a:r>
              <a:rPr kumimoji="0" lang="en-US" altLang="ko-KR" sz="1400" b="1" dirty="0" smtClean="0">
                <a:latin typeface="+mn-ea"/>
                <a:ea typeface="+mn-ea"/>
              </a:rPr>
              <a:t>Inmarsat-C Telex</a:t>
            </a:r>
            <a:r>
              <a:rPr kumimoji="0" lang="ko-KR" altLang="en-US" sz="1400" b="1" dirty="0">
                <a:latin typeface="+mn-ea"/>
                <a:ea typeface="+mn-ea"/>
              </a:rPr>
              <a:t>의 </a:t>
            </a:r>
            <a:r>
              <a:rPr kumimoji="0" lang="ko-KR" altLang="en-US" sz="1400" b="1" dirty="0" err="1" smtClean="0">
                <a:latin typeface="+mn-ea"/>
                <a:ea typeface="+mn-ea"/>
              </a:rPr>
              <a:t>해역번호</a:t>
            </a:r>
            <a:endParaRPr kumimoji="0" lang="en-US" altLang="ko-KR" sz="1400" b="1" dirty="0">
              <a:latin typeface="+mn-ea"/>
              <a:ea typeface="+mn-ea"/>
            </a:endParaRPr>
          </a:p>
          <a:p>
            <a:pPr marL="371656" indent="-371656" defTabSz="993962" eaLnBrk="0" hangingPunct="0">
              <a:lnSpc>
                <a:spcPct val="80000"/>
              </a:lnSpc>
              <a:spcBef>
                <a:spcPct val="20000"/>
              </a:spcBef>
              <a:defRPr/>
            </a:pPr>
            <a:r>
              <a:rPr kumimoji="0" lang="en-US" altLang="ko-KR" sz="1400" b="1" dirty="0" smtClean="0">
                <a:latin typeface="+mn-ea"/>
                <a:ea typeface="+mn-ea"/>
              </a:rPr>
              <a:t>AOR-E (</a:t>
            </a:r>
            <a:r>
              <a:rPr kumimoji="0" lang="en-US" altLang="ko-KR" sz="1400" b="1" dirty="0">
                <a:latin typeface="+mn-ea"/>
                <a:ea typeface="+mn-ea"/>
              </a:rPr>
              <a:t>581), </a:t>
            </a:r>
            <a:r>
              <a:rPr kumimoji="0" lang="en-US" altLang="ko-KR" sz="1400" b="1" dirty="0" smtClean="0">
                <a:latin typeface="+mn-ea"/>
                <a:ea typeface="+mn-ea"/>
              </a:rPr>
              <a:t>POR (</a:t>
            </a:r>
            <a:r>
              <a:rPr kumimoji="0" lang="en-US" altLang="ko-KR" sz="1400" b="1" dirty="0">
                <a:latin typeface="+mn-ea"/>
                <a:ea typeface="+mn-ea"/>
              </a:rPr>
              <a:t>582), </a:t>
            </a:r>
            <a:r>
              <a:rPr kumimoji="0" lang="en-US" altLang="ko-KR" sz="1400" b="1" dirty="0" smtClean="0">
                <a:latin typeface="+mn-ea"/>
                <a:ea typeface="+mn-ea"/>
              </a:rPr>
              <a:t>IOR (</a:t>
            </a:r>
            <a:r>
              <a:rPr kumimoji="0" lang="en-US" altLang="ko-KR" sz="1400" b="1" dirty="0">
                <a:latin typeface="+mn-ea"/>
                <a:ea typeface="+mn-ea"/>
              </a:rPr>
              <a:t>583), </a:t>
            </a:r>
            <a:r>
              <a:rPr kumimoji="0" lang="en-US" altLang="ko-KR" sz="1400" b="1" dirty="0" smtClean="0">
                <a:latin typeface="+mn-ea"/>
                <a:ea typeface="+mn-ea"/>
              </a:rPr>
              <a:t>AOR-W (</a:t>
            </a:r>
            <a:r>
              <a:rPr kumimoji="0" lang="en-US" altLang="ko-KR" sz="1400" b="1" dirty="0">
                <a:latin typeface="+mn-ea"/>
                <a:ea typeface="+mn-ea"/>
              </a:rPr>
              <a:t>584</a:t>
            </a:r>
            <a:r>
              <a:rPr kumimoji="0" lang="en-US" altLang="ko-KR" sz="1400" b="1" dirty="0" smtClean="0">
                <a:latin typeface="+mn-ea"/>
                <a:ea typeface="+mn-ea"/>
              </a:rPr>
              <a:t>)</a:t>
            </a:r>
          </a:p>
          <a:p>
            <a:pPr marL="371656" indent="-371656" defTabSz="993962" eaLnBrk="0" hangingPunct="0">
              <a:lnSpc>
                <a:spcPct val="80000"/>
              </a:lnSpc>
              <a:spcBef>
                <a:spcPct val="20000"/>
              </a:spcBef>
              <a:defRPr/>
            </a:pPr>
            <a:r>
              <a:rPr kumimoji="0" lang="en-US" altLang="ko-KR" sz="1400" b="1" dirty="0" smtClean="0">
                <a:latin typeface="+mn-ea"/>
                <a:ea typeface="+mn-ea"/>
              </a:rPr>
              <a:t>(</a:t>
            </a:r>
            <a:r>
              <a:rPr kumimoji="0" lang="ko-KR" altLang="en-US" sz="1400" b="1" dirty="0" smtClean="0">
                <a:latin typeface="+mn-ea"/>
                <a:ea typeface="+mn-ea"/>
              </a:rPr>
              <a:t>한국 </a:t>
            </a:r>
            <a:r>
              <a:rPr kumimoji="0" lang="en-US" altLang="ko-KR" sz="1400" b="1" dirty="0" smtClean="0">
                <a:latin typeface="+mn-ea"/>
                <a:ea typeface="+mn-ea"/>
              </a:rPr>
              <a:t>801)</a:t>
            </a:r>
            <a:endParaRPr kumimoji="0" lang="ko-KR" altLang="en-US" sz="1400" b="1" dirty="0">
              <a:latin typeface="+mn-ea"/>
              <a:ea typeface="+mn-ea"/>
            </a:endParaRPr>
          </a:p>
        </p:txBody>
      </p:sp>
      <p:sp>
        <p:nvSpPr>
          <p:cNvPr id="16" name="직사각형 15"/>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5018762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45</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4091793067"/>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a:t>
                      </a:r>
                      <a:r>
                        <a:rPr lang="en-US" altLang="ko-KR" sz="2200" dirty="0">
                          <a:solidFill>
                            <a:schemeClr val="tx1"/>
                          </a:solidFill>
                          <a:latin typeface="+mn-ea"/>
                          <a:ea typeface="+mn-ea"/>
                        </a:rPr>
                        <a:t>INMARSAT SYSTEM </a:t>
                      </a:r>
                    </a:p>
                    <a:p>
                      <a:pPr latinLnBrk="1"/>
                      <a:r>
                        <a:rPr lang="en-US" altLang="ko-KR" sz="2000" dirty="0">
                          <a:solidFill>
                            <a:schemeClr val="tx1"/>
                          </a:solidFill>
                          <a:latin typeface="+mn-ea"/>
                          <a:ea typeface="+mn-ea"/>
                        </a:rPr>
                        <a:t>I-4 Satellite Network Configuration</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a:buFont typeface="+mj-lt"/>
              <a:buAutoNum type="arabicPeriod"/>
            </a:pPr>
            <a:r>
              <a:rPr lang="ko-KR" altLang="en-US" sz="1600" dirty="0">
                <a:latin typeface="+mn-ea"/>
                <a:ea typeface="+mn-ea"/>
              </a:rPr>
              <a:t>기존</a:t>
            </a:r>
            <a:r>
              <a:rPr lang="en-US" altLang="ko-KR" sz="1600" dirty="0">
                <a:latin typeface="+mn-ea"/>
                <a:ea typeface="+mn-ea"/>
              </a:rPr>
              <a:t> 3</a:t>
            </a:r>
            <a:r>
              <a:rPr lang="ko-KR" altLang="en-US" sz="1600" dirty="0">
                <a:latin typeface="+mn-ea"/>
                <a:ea typeface="+mn-ea"/>
              </a:rPr>
              <a:t>세대 위성이 </a:t>
            </a:r>
            <a:r>
              <a:rPr lang="en-US" altLang="ko-KR" sz="1600" dirty="0">
                <a:latin typeface="+mn-ea"/>
                <a:ea typeface="+mn-ea"/>
              </a:rPr>
              <a:t>2018. 12. 12</a:t>
            </a:r>
            <a:r>
              <a:rPr lang="ko-KR" altLang="en-US" sz="1600" dirty="0">
                <a:latin typeface="+mn-ea"/>
                <a:ea typeface="+mn-ea"/>
              </a:rPr>
              <a:t>부 </a:t>
            </a:r>
            <a:r>
              <a:rPr lang="en-US" altLang="ko-KR" sz="1600" dirty="0">
                <a:latin typeface="+mn-ea"/>
                <a:ea typeface="+mn-ea"/>
              </a:rPr>
              <a:t>4</a:t>
            </a:r>
            <a:r>
              <a:rPr lang="ko-KR" altLang="en-US" sz="1600" dirty="0">
                <a:latin typeface="+mn-ea"/>
                <a:ea typeface="+mn-ea"/>
              </a:rPr>
              <a:t>세대 위성으로 </a:t>
            </a:r>
            <a:r>
              <a:rPr lang="en-US" altLang="ko-KR" sz="1600" dirty="0">
                <a:latin typeface="+mn-ea"/>
                <a:ea typeface="+mn-ea"/>
              </a:rPr>
              <a:t>Migration </a:t>
            </a:r>
            <a:r>
              <a:rPr lang="ko-KR" altLang="en-US" sz="1600" dirty="0">
                <a:latin typeface="+mn-ea"/>
                <a:ea typeface="+mn-ea"/>
              </a:rPr>
              <a:t>종료하여</a:t>
            </a:r>
            <a:r>
              <a:rPr lang="en-US" altLang="ko-KR" sz="1600" dirty="0">
                <a:latin typeface="+mn-ea"/>
                <a:ea typeface="+mn-ea"/>
              </a:rPr>
              <a:t/>
            </a:r>
            <a:br>
              <a:rPr lang="en-US" altLang="ko-KR" sz="1600" dirty="0">
                <a:latin typeface="+mn-ea"/>
                <a:ea typeface="+mn-ea"/>
              </a:rPr>
            </a:br>
            <a:r>
              <a:rPr lang="en-US" altLang="ko-KR" sz="1600" dirty="0">
                <a:latin typeface="+mn-ea"/>
                <a:ea typeface="+mn-ea"/>
              </a:rPr>
              <a:t>4</a:t>
            </a:r>
            <a:r>
              <a:rPr lang="ko-KR" altLang="en-US" sz="1600" dirty="0">
                <a:latin typeface="+mn-ea"/>
                <a:ea typeface="+mn-ea"/>
              </a:rPr>
              <a:t>세대 위성인 </a:t>
            </a:r>
            <a:r>
              <a:rPr lang="en-US" altLang="ko-KR" sz="1600" dirty="0">
                <a:latin typeface="+mn-ea"/>
                <a:ea typeface="+mn-ea"/>
              </a:rPr>
              <a:t>AMER, APAC, EMEA 3</a:t>
            </a:r>
            <a:r>
              <a:rPr lang="ko-KR" altLang="en-US" sz="1600" dirty="0">
                <a:latin typeface="+mn-ea"/>
                <a:ea typeface="+mn-ea"/>
              </a:rPr>
              <a:t>개와 </a:t>
            </a:r>
            <a:r>
              <a:rPr lang="en-US" altLang="ko-KR" sz="1600" dirty="0">
                <a:latin typeface="+mn-ea"/>
                <a:ea typeface="+mn-ea"/>
              </a:rPr>
              <a:t>3</a:t>
            </a:r>
            <a:r>
              <a:rPr lang="ko-KR" altLang="en-US" sz="1600" dirty="0">
                <a:latin typeface="+mn-ea"/>
                <a:ea typeface="+mn-ea"/>
              </a:rPr>
              <a:t>세대 위성인 </a:t>
            </a:r>
            <a:r>
              <a:rPr lang="en-US" altLang="ko-KR" sz="1600" dirty="0">
                <a:latin typeface="+mn-ea"/>
                <a:ea typeface="+mn-ea"/>
              </a:rPr>
              <a:t>AOR-E(</a:t>
            </a:r>
            <a:r>
              <a:rPr lang="ko-KR" altLang="en-US" sz="1600" dirty="0">
                <a:latin typeface="+mn-ea"/>
                <a:ea typeface="+mn-ea"/>
              </a:rPr>
              <a:t>이전 </a:t>
            </a:r>
            <a:r>
              <a:rPr lang="en-US" altLang="ko-KR" sz="1600" dirty="0">
                <a:latin typeface="+mn-ea"/>
                <a:ea typeface="+mn-ea"/>
              </a:rPr>
              <a:t>3</a:t>
            </a:r>
            <a:r>
              <a:rPr lang="ko-KR" altLang="en-US" sz="1600" dirty="0">
                <a:latin typeface="+mn-ea"/>
                <a:ea typeface="+mn-ea"/>
              </a:rPr>
              <a:t>세대 위성인 </a:t>
            </a:r>
            <a:r>
              <a:rPr lang="en-US" altLang="ko-KR" sz="1600" dirty="0">
                <a:latin typeface="+mn-ea"/>
                <a:ea typeface="+mn-ea"/>
              </a:rPr>
              <a:t>AOR-E)</a:t>
            </a:r>
            <a:br>
              <a:rPr lang="en-US" altLang="ko-KR" sz="1600" dirty="0">
                <a:latin typeface="+mn-ea"/>
                <a:ea typeface="+mn-ea"/>
              </a:rPr>
            </a:br>
            <a:r>
              <a:rPr lang="en-US" altLang="ko-KR" sz="1600" dirty="0">
                <a:latin typeface="+mn-ea"/>
                <a:ea typeface="+mn-ea"/>
              </a:rPr>
              <a:t>1</a:t>
            </a:r>
            <a:r>
              <a:rPr lang="ko-KR" altLang="en-US" sz="1600" dirty="0">
                <a:latin typeface="+mn-ea"/>
                <a:ea typeface="+mn-ea"/>
              </a:rPr>
              <a:t>개로 총 </a:t>
            </a:r>
            <a:r>
              <a:rPr lang="en-US" altLang="ko-KR" sz="1600" dirty="0">
                <a:latin typeface="+mn-ea"/>
                <a:ea typeface="+mn-ea"/>
              </a:rPr>
              <a:t>4</a:t>
            </a:r>
            <a:r>
              <a:rPr lang="ko-KR" altLang="en-US" sz="1600" dirty="0">
                <a:latin typeface="+mn-ea"/>
                <a:ea typeface="+mn-ea"/>
              </a:rPr>
              <a:t>개가 </a:t>
            </a:r>
            <a:r>
              <a:rPr lang="ko-KR" altLang="en-US" sz="1600" dirty="0" err="1">
                <a:latin typeface="+mn-ea"/>
                <a:ea typeface="+mn-ea"/>
              </a:rPr>
              <a:t>운용중임</a:t>
            </a:r>
            <a:endParaRPr lang="en-US" altLang="ko-KR" sz="1600" dirty="0">
              <a:latin typeface="+mn-ea"/>
              <a:ea typeface="+mn-ea"/>
            </a:endParaRPr>
          </a:p>
          <a:p>
            <a:pPr marL="342900" indent="-342900">
              <a:buFont typeface="+mj-lt"/>
              <a:buAutoNum type="arabicPeriod"/>
            </a:pPr>
            <a:r>
              <a:rPr lang="en-US" altLang="ko-KR" sz="1600" dirty="0">
                <a:latin typeface="+mn-ea"/>
                <a:ea typeface="+mn-ea"/>
              </a:rPr>
              <a:t>NCS</a:t>
            </a:r>
            <a:r>
              <a:rPr lang="ko-KR" altLang="en-US" sz="1600" dirty="0">
                <a:latin typeface="+mn-ea"/>
                <a:ea typeface="+mn-ea"/>
              </a:rPr>
              <a:t> </a:t>
            </a:r>
            <a:r>
              <a:rPr lang="ko-KR" altLang="en-US" sz="1600" dirty="0" smtClean="0">
                <a:latin typeface="+mn-ea"/>
                <a:ea typeface="+mn-ea"/>
              </a:rPr>
              <a:t>설정 시 </a:t>
            </a:r>
            <a:r>
              <a:rPr lang="ko-KR" altLang="en-US" sz="1600" dirty="0">
                <a:latin typeface="+mn-ea"/>
                <a:ea typeface="+mn-ea"/>
              </a:rPr>
              <a:t>현재 기기에 나타나는 </a:t>
            </a:r>
            <a:r>
              <a:rPr lang="en-US" altLang="ko-KR" sz="1600" dirty="0">
                <a:latin typeface="+mn-ea"/>
                <a:ea typeface="+mn-ea"/>
              </a:rPr>
              <a:t>AOR-W, AOR-E, IOR, POR</a:t>
            </a:r>
            <a:r>
              <a:rPr lang="ko-KR" altLang="en-US" sz="1600" dirty="0">
                <a:latin typeface="+mn-ea"/>
                <a:ea typeface="+mn-ea"/>
              </a:rPr>
              <a:t>을 설정하면 자동으로 </a:t>
            </a:r>
            <a:r>
              <a:rPr lang="en-US" altLang="ko-KR" sz="1600" dirty="0">
                <a:latin typeface="+mn-ea"/>
                <a:ea typeface="+mn-ea"/>
              </a:rPr>
              <a:t>4</a:t>
            </a:r>
            <a:r>
              <a:rPr lang="ko-KR" altLang="en-US" sz="1600" dirty="0">
                <a:latin typeface="+mn-ea"/>
                <a:ea typeface="+mn-ea"/>
              </a:rPr>
              <a:t>세대 위성으로 </a:t>
            </a:r>
            <a:r>
              <a:rPr lang="en-US" altLang="ko-KR" sz="1600" dirty="0">
                <a:latin typeface="+mn-ea"/>
                <a:ea typeface="+mn-ea"/>
              </a:rPr>
              <a:t>Login </a:t>
            </a:r>
            <a:r>
              <a:rPr lang="ko-KR" altLang="en-US" sz="1600" dirty="0">
                <a:latin typeface="+mn-ea"/>
                <a:ea typeface="+mn-ea"/>
              </a:rPr>
              <a:t>함</a:t>
            </a:r>
            <a:endParaRPr lang="en-US" altLang="ko-KR" sz="1600" dirty="0">
              <a:latin typeface="+mn-ea"/>
              <a:ea typeface="+mn-ea"/>
            </a:endParaRPr>
          </a:p>
          <a:p>
            <a:pPr marL="342900" indent="-342900">
              <a:buFont typeface="+mj-lt"/>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2" name="그림 11"/>
          <p:cNvPicPr>
            <a:picLocks noChangeAspect="1"/>
          </p:cNvPicPr>
          <p:nvPr/>
        </p:nvPicPr>
        <p:blipFill>
          <a:blip r:embed="rId2"/>
          <a:stretch>
            <a:fillRect/>
          </a:stretch>
        </p:blipFill>
        <p:spPr>
          <a:xfrm>
            <a:off x="700569" y="4212679"/>
            <a:ext cx="3998059" cy="1665835"/>
          </a:xfrm>
          <a:prstGeom prst="rect">
            <a:avLst/>
          </a:prstGeom>
        </p:spPr>
      </p:pic>
      <p:pic>
        <p:nvPicPr>
          <p:cNvPr id="14" name="그림 13"/>
          <p:cNvPicPr>
            <a:picLocks noChangeAspect="1"/>
          </p:cNvPicPr>
          <p:nvPr/>
        </p:nvPicPr>
        <p:blipFill>
          <a:blip r:embed="rId3"/>
          <a:stretch>
            <a:fillRect/>
          </a:stretch>
        </p:blipFill>
        <p:spPr>
          <a:xfrm>
            <a:off x="4690218" y="3312046"/>
            <a:ext cx="5238750" cy="3467100"/>
          </a:xfrm>
          <a:prstGeom prst="rect">
            <a:avLst/>
          </a:prstGeom>
          <a:ln w="3175">
            <a:solidFill>
              <a:schemeClr val="tx1"/>
            </a:solidFill>
          </a:ln>
        </p:spPr>
      </p:pic>
      <p:sp>
        <p:nvSpPr>
          <p:cNvPr id="16" name="TextBox 15"/>
          <p:cNvSpPr txBox="1"/>
          <p:nvPr/>
        </p:nvSpPr>
        <p:spPr>
          <a:xfrm>
            <a:off x="6799508" y="4644727"/>
            <a:ext cx="1346394" cy="369332"/>
          </a:xfrm>
          <a:prstGeom prst="rect">
            <a:avLst/>
          </a:prstGeom>
          <a:noFill/>
        </p:spPr>
        <p:txBody>
          <a:bodyPr wrap="none" rtlCol="0">
            <a:spAutoFit/>
          </a:bodyPr>
          <a:lstStyle/>
          <a:p>
            <a:r>
              <a:rPr lang="en-US" altLang="ko-KR" b="1" dirty="0">
                <a:solidFill>
                  <a:srgbClr val="0000C4"/>
                </a:solidFill>
                <a:latin typeface="+mn-ea"/>
                <a:ea typeface="+mn-ea"/>
              </a:rPr>
              <a:t>I4 Satellite</a:t>
            </a:r>
            <a:endParaRPr lang="ko-KR" altLang="en-US" b="1" dirty="0">
              <a:solidFill>
                <a:srgbClr val="0000C4"/>
              </a:solidFill>
              <a:latin typeface="+mn-ea"/>
              <a:ea typeface="+mn-ea"/>
            </a:endParaRPr>
          </a:p>
        </p:txBody>
      </p:sp>
      <p:sp>
        <p:nvSpPr>
          <p:cNvPr id="10" name="직사각형 9"/>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31684228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46</a:t>
            </a:fld>
            <a:endParaRPr lang="ko-KR" altLang="en-US" dirty="0"/>
          </a:p>
        </p:txBody>
      </p:sp>
      <p:graphicFrame>
        <p:nvGraphicFramePr>
          <p:cNvPr id="9" name="표 8"/>
          <p:cNvGraphicFramePr>
            <a:graphicFrameLocks noGrp="1"/>
          </p:cNvGraphicFramePr>
          <p:nvPr>
            <p:extLst/>
          </p:nvPr>
        </p:nvGraphicFramePr>
        <p:xfrm>
          <a:off x="450156" y="787006"/>
          <a:ext cx="9865096" cy="6260013"/>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617361">
                <a:tc>
                  <a:txBody>
                    <a:bodyPr/>
                    <a:lstStyle/>
                    <a:p>
                      <a:pPr algn="l" latinLnBrk="1"/>
                      <a:r>
                        <a:rPr lang="en-US" altLang="ko-KR" sz="2000" dirty="0" smtClean="0">
                          <a:solidFill>
                            <a:schemeClr val="tx1"/>
                          </a:solidFill>
                          <a:latin typeface="+mn-ea"/>
                          <a:ea typeface="+mn-ea"/>
                        </a:rPr>
                        <a:t>Fleet Xpress coverage map</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0" marR="0" indent="0" algn="l" defTabSz="995690" rtl="0" eaLnBrk="1" fontAlgn="auto" latinLnBrk="1" hangingPunct="1">
                        <a:lnSpc>
                          <a:spcPct val="100000"/>
                        </a:lnSpc>
                        <a:spcBef>
                          <a:spcPts val="0"/>
                        </a:spcBef>
                        <a:spcAft>
                          <a:spcPts val="0"/>
                        </a:spcAft>
                        <a:buClrTx/>
                        <a:buSzTx/>
                        <a:buFont typeface="Wingdings" panose="05000000000000000000" pitchFamily="2" charset="2"/>
                        <a:buNone/>
                        <a:tabLst/>
                        <a:defRPr/>
                      </a:pPr>
                      <a:r>
                        <a:rPr lang="en-US" altLang="ko-KR" sz="1800" b="0" i="0" kern="1200" dirty="0" smtClean="0">
                          <a:solidFill>
                            <a:schemeClr val="dk1"/>
                          </a:solidFill>
                          <a:effectLst/>
                          <a:latin typeface="+mn-ea"/>
                          <a:ea typeface="+mn-ea"/>
                          <a:cs typeface="+mn-cs"/>
                        </a:rPr>
                        <a:t>VSAT (Very Small Aperture Terminal)</a:t>
                      </a:r>
                      <a:r>
                        <a:rPr lang="en-US" altLang="ko-KR" sz="1800" b="1" i="0" kern="1200" dirty="0" smtClean="0">
                          <a:solidFill>
                            <a:srgbClr val="0000CC"/>
                          </a:solidFill>
                          <a:effectLst/>
                          <a:latin typeface="+mn-ea"/>
                          <a:ea typeface="+mn-ea"/>
                          <a:cs typeface="+mn-cs"/>
                        </a:rPr>
                        <a:t>: </a:t>
                      </a:r>
                      <a:r>
                        <a:rPr lang="ko-KR" altLang="en-US" sz="1800" b="0" i="0" kern="1200" dirty="0" smtClean="0">
                          <a:solidFill>
                            <a:schemeClr val="dk1"/>
                          </a:solidFill>
                          <a:effectLst/>
                          <a:latin typeface="+mn-ea"/>
                          <a:ea typeface="+mn-ea"/>
                          <a:cs typeface="+mn-cs"/>
                        </a:rPr>
                        <a:t>초소형 조리개 터미널</a:t>
                      </a:r>
                      <a:r>
                        <a:rPr lang="en-US" altLang="ko-KR" sz="1800" b="0" i="0" kern="1200" dirty="0" smtClean="0">
                          <a:solidFill>
                            <a:schemeClr val="dk1"/>
                          </a:solidFill>
                          <a:effectLst/>
                          <a:latin typeface="+mn-ea"/>
                          <a:ea typeface="+mn-ea"/>
                          <a:cs typeface="+mn-cs"/>
                        </a:rPr>
                        <a:t>)</a:t>
                      </a:r>
                      <a:r>
                        <a:rPr lang="ko-KR" altLang="en-US" sz="1800" b="0" i="0" kern="1200" dirty="0" smtClean="0">
                          <a:solidFill>
                            <a:schemeClr val="dk1"/>
                          </a:solidFill>
                          <a:effectLst/>
                          <a:latin typeface="+mn-ea"/>
                          <a:ea typeface="+mn-ea"/>
                          <a:cs typeface="+mn-cs"/>
                        </a:rPr>
                        <a:t>는 </a:t>
                      </a:r>
                      <a:r>
                        <a:rPr lang="en-US" altLang="ko-KR" sz="1800" b="0" i="0" kern="1200" dirty="0" smtClean="0">
                          <a:solidFill>
                            <a:schemeClr val="dk1"/>
                          </a:solidFill>
                          <a:effectLst/>
                          <a:latin typeface="+mn-ea"/>
                          <a:ea typeface="+mn-ea"/>
                          <a:cs typeface="+mn-cs"/>
                        </a:rPr>
                        <a:t>TV </a:t>
                      </a:r>
                      <a:r>
                        <a:rPr lang="ko-KR" altLang="en-US" sz="1800" b="0" i="0" kern="1200" dirty="0" smtClean="0">
                          <a:solidFill>
                            <a:schemeClr val="dk1"/>
                          </a:solidFill>
                          <a:effectLst/>
                          <a:latin typeface="+mn-ea"/>
                          <a:ea typeface="+mn-ea"/>
                          <a:cs typeface="+mn-cs"/>
                        </a:rPr>
                        <a:t>방송을 제외한 위성 통신 네트워크를 통해 데이터</a:t>
                      </a:r>
                      <a:r>
                        <a:rPr lang="en-US" altLang="ko-KR" sz="1800" b="0" i="0" kern="1200" dirty="0" smtClean="0">
                          <a:solidFill>
                            <a:schemeClr val="dk1"/>
                          </a:solidFill>
                          <a:effectLst/>
                          <a:latin typeface="+mn-ea"/>
                          <a:ea typeface="+mn-ea"/>
                          <a:cs typeface="+mn-cs"/>
                        </a:rPr>
                        <a:t>, </a:t>
                      </a:r>
                      <a:r>
                        <a:rPr lang="ko-KR" altLang="en-US" sz="1800" b="0" i="0" kern="1200" dirty="0" smtClean="0">
                          <a:solidFill>
                            <a:schemeClr val="dk1"/>
                          </a:solidFill>
                          <a:effectLst/>
                          <a:latin typeface="+mn-ea"/>
                          <a:ea typeface="+mn-ea"/>
                          <a:cs typeface="+mn-cs"/>
                        </a:rPr>
                        <a:t>음성</a:t>
                      </a:r>
                      <a:r>
                        <a:rPr lang="en-US" altLang="ko-KR" sz="1800" b="0" i="0" kern="1200" dirty="0" smtClean="0">
                          <a:solidFill>
                            <a:schemeClr val="dk1"/>
                          </a:solidFill>
                          <a:effectLst/>
                          <a:latin typeface="+mn-ea"/>
                          <a:ea typeface="+mn-ea"/>
                          <a:cs typeface="+mn-cs"/>
                        </a:rPr>
                        <a:t>, </a:t>
                      </a:r>
                      <a:r>
                        <a:rPr lang="ko-KR" altLang="en-US" sz="1800" b="0" i="0" kern="1200" dirty="0" smtClean="0">
                          <a:solidFill>
                            <a:schemeClr val="dk1"/>
                          </a:solidFill>
                          <a:effectLst/>
                          <a:latin typeface="+mn-ea"/>
                          <a:ea typeface="+mn-ea"/>
                          <a:cs typeface="+mn-cs"/>
                        </a:rPr>
                        <a:t>영상 신호를 전송</a:t>
                      </a:r>
                      <a:r>
                        <a:rPr lang="en-US" altLang="ko-KR" sz="1800" b="0" i="0" kern="1200" dirty="0" smtClean="0">
                          <a:solidFill>
                            <a:schemeClr val="dk1"/>
                          </a:solidFill>
                          <a:effectLst/>
                          <a:latin typeface="+mn-ea"/>
                          <a:ea typeface="+mn-ea"/>
                          <a:cs typeface="+mn-cs"/>
                        </a:rPr>
                        <a:t>/</a:t>
                      </a:r>
                      <a:r>
                        <a:rPr lang="ko-KR" altLang="en-US" sz="1800" b="0" i="0" kern="1200" dirty="0" smtClean="0">
                          <a:solidFill>
                            <a:schemeClr val="dk1"/>
                          </a:solidFill>
                          <a:effectLst/>
                          <a:latin typeface="+mn-ea"/>
                          <a:ea typeface="+mn-ea"/>
                          <a:cs typeface="+mn-cs"/>
                        </a:rPr>
                        <a:t>수신하는 데 사용되는 소형 </a:t>
                      </a:r>
                      <a:r>
                        <a:rPr lang="ko-KR" altLang="en-US" sz="1800" b="0" i="0" kern="1200" dirty="0" err="1" smtClean="0">
                          <a:solidFill>
                            <a:schemeClr val="dk1"/>
                          </a:solidFill>
                          <a:effectLst/>
                          <a:latin typeface="+mn-ea"/>
                          <a:ea typeface="+mn-ea"/>
                          <a:cs typeface="+mn-cs"/>
                        </a:rPr>
                        <a:t>지구국임</a:t>
                      </a:r>
                      <a:endParaRPr kumimoji="1" lang="en-US" altLang="ko-KR" sz="1800" b="0" i="0" u="none" strike="noStrike" cap="none" normalizeH="0" baseline="0" dirty="0" smtClean="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graphicFrame>
        <p:nvGraphicFramePr>
          <p:cNvPr id="14" name="표 13"/>
          <p:cNvGraphicFramePr>
            <a:graphicFrameLocks noGrp="1"/>
          </p:cNvGraphicFramePr>
          <p:nvPr>
            <p:extLst/>
          </p:nvPr>
        </p:nvGraphicFramePr>
        <p:xfrm>
          <a:off x="8460800" y="2517719"/>
          <a:ext cx="1620672" cy="1097280"/>
        </p:xfrm>
        <a:graphic>
          <a:graphicData uri="http://schemas.openxmlformats.org/drawingml/2006/table">
            <a:tbl>
              <a:tblPr firstRow="1" bandRow="1">
                <a:tableStyleId>{5C22544A-7EE6-4342-B048-85BDC9FD1C3A}</a:tableStyleId>
              </a:tblPr>
              <a:tblGrid>
                <a:gridCol w="810336">
                  <a:extLst>
                    <a:ext uri="{9D8B030D-6E8A-4147-A177-3AD203B41FA5}">
                      <a16:colId xmlns:a16="http://schemas.microsoft.com/office/drawing/2014/main" val="3527707173"/>
                    </a:ext>
                  </a:extLst>
                </a:gridCol>
                <a:gridCol w="810336">
                  <a:extLst>
                    <a:ext uri="{9D8B030D-6E8A-4147-A177-3AD203B41FA5}">
                      <a16:colId xmlns:a16="http://schemas.microsoft.com/office/drawing/2014/main" val="2679689411"/>
                    </a:ext>
                  </a:extLst>
                </a:gridCol>
              </a:tblGrid>
              <a:tr h="249081">
                <a:tc gridSpan="2">
                  <a:txBody>
                    <a:bodyPr/>
                    <a:lstStyle/>
                    <a:p>
                      <a:pPr algn="ctr" latinLnBrk="1"/>
                      <a:r>
                        <a:rPr lang="en-US" altLang="ko-KR" sz="1400" dirty="0" smtClean="0">
                          <a:latin typeface="+mn-ea"/>
                          <a:ea typeface="+mn-ea"/>
                        </a:rPr>
                        <a:t>VSAT</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tc hMerge="1">
                  <a:txBody>
                    <a:bodyPr/>
                    <a:lstStyle/>
                    <a:p>
                      <a:pPr latinLnBrk="1"/>
                      <a:endParaRPr lang="ko-KR" altLang="en-US"/>
                    </a:p>
                  </a:txBody>
                  <a:tcPr/>
                </a:tc>
                <a:extLst>
                  <a:ext uri="{0D108BD9-81ED-4DB2-BD59-A6C34878D82A}">
                    <a16:rowId xmlns:a16="http://schemas.microsoft.com/office/drawing/2014/main" val="1925134528"/>
                  </a:ext>
                </a:extLst>
              </a:tr>
              <a:tr h="198197">
                <a:tc>
                  <a:txBody>
                    <a:bodyPr/>
                    <a:lstStyle/>
                    <a:p>
                      <a:pPr algn="ctr" latinLnBrk="1"/>
                      <a:r>
                        <a:rPr lang="en-US" altLang="ko-KR" sz="1400" b="1" dirty="0" smtClean="0">
                          <a:latin typeface="+mn-ea"/>
                          <a:ea typeface="+mn-ea"/>
                        </a:rPr>
                        <a:t>Fleet Xpress</a:t>
                      </a:r>
                      <a:endParaRPr lang="ko-KR" altLang="en-US" sz="1400" b="1"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400" b="1" dirty="0" smtClean="0">
                          <a:latin typeface="+mn-ea"/>
                          <a:ea typeface="+mn-ea"/>
                        </a:rPr>
                        <a:t>Xpress</a:t>
                      </a:r>
                      <a:br>
                        <a:rPr lang="en-US" altLang="ko-KR" sz="1400" b="1" dirty="0" smtClean="0">
                          <a:latin typeface="+mn-ea"/>
                          <a:ea typeface="+mn-ea"/>
                        </a:rPr>
                      </a:br>
                      <a:r>
                        <a:rPr lang="en-US" altLang="ko-KR" sz="1400" b="1" dirty="0" smtClean="0">
                          <a:latin typeface="+mn-ea"/>
                          <a:ea typeface="+mn-ea"/>
                        </a:rPr>
                        <a:t>Link</a:t>
                      </a:r>
                      <a:endParaRPr lang="ko-KR" altLang="en-US" sz="1400" b="1" dirty="0">
                        <a:latin typeface="+mn-ea"/>
                        <a:ea typeface="+mn-ea"/>
                      </a:endParaRP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1437428769"/>
                  </a:ext>
                </a:extLst>
              </a:tr>
              <a:tr h="235235">
                <a:tc>
                  <a:txBody>
                    <a:bodyPr/>
                    <a:lstStyle/>
                    <a:p>
                      <a:pPr algn="ctr" latinLnBrk="1"/>
                      <a:r>
                        <a:rPr lang="en-US" altLang="ko-KR" sz="1200" dirty="0" err="1" smtClean="0">
                          <a:latin typeface="+mn-ea"/>
                          <a:ea typeface="+mn-ea"/>
                        </a:rPr>
                        <a:t>Ka</a:t>
                      </a:r>
                      <a:r>
                        <a:rPr lang="en-US" altLang="ko-KR" sz="1200" dirty="0" smtClean="0">
                          <a:latin typeface="+mn-ea"/>
                          <a:ea typeface="+mn-ea"/>
                        </a:rPr>
                        <a:t> band</a:t>
                      </a: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tc>
                  <a:txBody>
                    <a:bodyPr/>
                    <a:lstStyle/>
                    <a:p>
                      <a:pPr algn="ctr" latinLnBrk="1"/>
                      <a:r>
                        <a:rPr lang="en-US" altLang="ko-KR" sz="1200" dirty="0" smtClean="0">
                          <a:latin typeface="+mn-ea"/>
                          <a:ea typeface="+mn-ea"/>
                        </a:rPr>
                        <a:t>Ku band</a:t>
                      </a:r>
                    </a:p>
                  </a:txBody>
                  <a:tcPr>
                    <a:lnL w="9525" cap="flat" cmpd="sng" algn="ctr">
                      <a:solidFill>
                        <a:srgbClr val="0000CC"/>
                      </a:solidFill>
                      <a:prstDash val="sysDot"/>
                      <a:round/>
                      <a:headEnd type="none" w="med" len="med"/>
                      <a:tailEnd type="none" w="med" len="med"/>
                    </a:lnL>
                    <a:lnR w="9525" cap="flat" cmpd="sng" algn="ctr">
                      <a:solidFill>
                        <a:srgbClr val="0000CC"/>
                      </a:solidFill>
                      <a:prstDash val="sysDot"/>
                      <a:round/>
                      <a:headEnd type="none" w="med" len="med"/>
                      <a:tailEnd type="none" w="med" len="med"/>
                    </a:lnR>
                    <a:lnT w="9525"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noFill/>
                  </a:tcPr>
                </a:tc>
                <a:extLst>
                  <a:ext uri="{0D108BD9-81ED-4DB2-BD59-A6C34878D82A}">
                    <a16:rowId xmlns:a16="http://schemas.microsoft.com/office/drawing/2014/main" val="2006187945"/>
                  </a:ext>
                </a:extLst>
              </a:tr>
            </a:tbl>
          </a:graphicData>
        </a:graphic>
      </p:graphicFrame>
      <p:pic>
        <p:nvPicPr>
          <p:cNvPr id="16" name="그림 15"/>
          <p:cNvPicPr>
            <a:picLocks noChangeAspect="1"/>
          </p:cNvPicPr>
          <p:nvPr/>
        </p:nvPicPr>
        <p:blipFill>
          <a:blip r:embed="rId3"/>
          <a:stretch>
            <a:fillRect/>
          </a:stretch>
        </p:blipFill>
        <p:spPr>
          <a:xfrm>
            <a:off x="542171" y="2441047"/>
            <a:ext cx="7826614" cy="4733838"/>
          </a:xfrm>
          <a:prstGeom prst="rect">
            <a:avLst/>
          </a:prstGeom>
        </p:spPr>
      </p:pic>
      <p:sp>
        <p:nvSpPr>
          <p:cNvPr id="19" name="직사각형 18"/>
          <p:cNvSpPr/>
          <p:nvPr/>
        </p:nvSpPr>
        <p:spPr>
          <a:xfrm>
            <a:off x="3366500" y="6888103"/>
            <a:ext cx="3168352" cy="276999"/>
          </a:xfrm>
          <a:prstGeom prst="rect">
            <a:avLst/>
          </a:prstGeom>
        </p:spPr>
        <p:txBody>
          <a:bodyPr wrap="square">
            <a:spAutoFit/>
          </a:bodyPr>
          <a:lstStyle/>
          <a:p>
            <a:r>
              <a:rPr lang="en-US" altLang="ko-KR" sz="1200" dirty="0" smtClean="0">
                <a:latin typeface="맑은 고딕" panose="020B0503020000020004" pitchFamily="50" charset="-127"/>
                <a:ea typeface="맑은 고딕" panose="020B0503020000020004" pitchFamily="50" charset="-127"/>
              </a:rPr>
              <a:t>↑</a:t>
            </a:r>
            <a:r>
              <a:rPr lang="en-US" altLang="ko-KR" sz="1200" dirty="0" smtClean="0">
                <a:latin typeface="+mn-ea"/>
                <a:ea typeface="+mn-ea"/>
              </a:rPr>
              <a:t>https://www.inmarsat.com</a:t>
            </a:r>
            <a:endParaRPr lang="ko-KR" altLang="en-US" sz="1200" dirty="0">
              <a:latin typeface="+mn-ea"/>
              <a:ea typeface="+mn-ea"/>
            </a:endParaRPr>
          </a:p>
        </p:txBody>
      </p:sp>
      <p:graphicFrame>
        <p:nvGraphicFramePr>
          <p:cNvPr id="20" name="표 19"/>
          <p:cNvGraphicFramePr>
            <a:graphicFrameLocks noGrp="1"/>
          </p:cNvGraphicFramePr>
          <p:nvPr>
            <p:extLst/>
          </p:nvPr>
        </p:nvGraphicFramePr>
        <p:xfrm>
          <a:off x="8460800" y="3963676"/>
          <a:ext cx="1620672" cy="304800"/>
        </p:xfrm>
        <a:graphic>
          <a:graphicData uri="http://schemas.openxmlformats.org/drawingml/2006/table">
            <a:tbl>
              <a:tblPr firstRow="1" bandRow="1">
                <a:tableStyleId>{5C22544A-7EE6-4342-B048-85BDC9FD1C3A}</a:tableStyleId>
              </a:tblPr>
              <a:tblGrid>
                <a:gridCol w="1620672">
                  <a:extLst>
                    <a:ext uri="{9D8B030D-6E8A-4147-A177-3AD203B41FA5}">
                      <a16:colId xmlns:a16="http://schemas.microsoft.com/office/drawing/2014/main" val="3527707173"/>
                    </a:ext>
                  </a:extLst>
                </a:gridCol>
              </a:tblGrid>
              <a:tr h="249081">
                <a:tc>
                  <a:txBody>
                    <a:bodyPr/>
                    <a:lstStyle/>
                    <a:p>
                      <a:pPr algn="ctr" latinLnBrk="1"/>
                      <a:r>
                        <a:rPr lang="en-US" altLang="ko-KR" sz="1400" dirty="0" smtClean="0">
                          <a:latin typeface="+mn-ea"/>
                          <a:ea typeface="+mn-ea"/>
                        </a:rPr>
                        <a:t>Fleet Xpress</a:t>
                      </a:r>
                      <a:endParaRPr lang="ko-KR" altLang="en-US" sz="1400" dirty="0">
                        <a:latin typeface="+mn-ea"/>
                        <a:ea typeface="+mn-ea"/>
                      </a:endParaRPr>
                    </a:p>
                  </a:txBody>
                  <a:tcPr>
                    <a:lnL w="6350" cap="flat" cmpd="sng" algn="ctr">
                      <a:solidFill>
                        <a:srgbClr val="0000CC"/>
                      </a:solidFill>
                      <a:prstDash val="sysDot"/>
                      <a:round/>
                      <a:headEnd type="none" w="med" len="med"/>
                      <a:tailEnd type="none" w="med" len="med"/>
                    </a:lnL>
                    <a:lnR w="6350" cap="flat" cmpd="sng" algn="ctr">
                      <a:solidFill>
                        <a:srgbClr val="0000CC"/>
                      </a:solidFill>
                      <a:prstDash val="sysDot"/>
                      <a:round/>
                      <a:headEnd type="none" w="med" len="med"/>
                      <a:tailEnd type="none" w="med" len="med"/>
                    </a:lnR>
                    <a:lnT w="6350" cap="flat" cmpd="sng" algn="ctr">
                      <a:solidFill>
                        <a:srgbClr val="0000CC"/>
                      </a:solidFill>
                      <a:prstDash val="sysDot"/>
                      <a:round/>
                      <a:headEnd type="none" w="med" len="med"/>
                      <a:tailEnd type="none" w="med" len="med"/>
                    </a:lnT>
                    <a:lnB w="9525" cap="flat" cmpd="sng" algn="ctr">
                      <a:solidFill>
                        <a:srgbClr val="0000CC"/>
                      </a:solidFill>
                      <a:prstDash val="sysDot"/>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925134528"/>
                  </a:ext>
                </a:extLst>
              </a:tr>
            </a:tbl>
          </a:graphicData>
        </a:graphic>
      </p:graphicFrame>
      <p:pic>
        <p:nvPicPr>
          <p:cNvPr id="22" name="그림 21"/>
          <p:cNvPicPr>
            <a:picLocks noChangeAspect="1"/>
          </p:cNvPicPr>
          <p:nvPr/>
        </p:nvPicPr>
        <p:blipFill>
          <a:blip r:embed="rId4"/>
          <a:stretch>
            <a:fillRect/>
          </a:stretch>
        </p:blipFill>
        <p:spPr>
          <a:xfrm>
            <a:off x="8335502" y="4284687"/>
            <a:ext cx="1871268" cy="1928934"/>
          </a:xfrm>
          <a:prstGeom prst="rect">
            <a:avLst/>
          </a:prstGeom>
        </p:spPr>
      </p:pic>
      <p:sp>
        <p:nvSpPr>
          <p:cNvPr id="23" name="TextBox 22"/>
          <p:cNvSpPr txBox="1"/>
          <p:nvPr/>
        </p:nvSpPr>
        <p:spPr>
          <a:xfrm>
            <a:off x="9336812" y="4348982"/>
            <a:ext cx="606256" cy="246221"/>
          </a:xfrm>
          <a:prstGeom prst="rect">
            <a:avLst/>
          </a:prstGeom>
          <a:noFill/>
        </p:spPr>
        <p:txBody>
          <a:bodyPr wrap="none" rtlCol="0">
            <a:spAutoFit/>
          </a:bodyPr>
          <a:lstStyle/>
          <a:p>
            <a:r>
              <a:rPr lang="en-US" altLang="ko-KR" sz="1000" b="1" dirty="0" smtClean="0">
                <a:latin typeface="+mn-ea"/>
                <a:ea typeface="+mn-ea"/>
              </a:rPr>
              <a:t>GX(</a:t>
            </a:r>
            <a:r>
              <a:rPr lang="en-US" altLang="ko-KR" sz="1000" b="1" dirty="0" err="1" smtClean="0">
                <a:latin typeface="+mn-ea"/>
                <a:ea typeface="+mn-ea"/>
              </a:rPr>
              <a:t>Ka</a:t>
            </a:r>
            <a:r>
              <a:rPr lang="en-US" altLang="ko-KR" sz="1000" b="1" dirty="0" smtClean="0">
                <a:latin typeface="+mn-ea"/>
                <a:ea typeface="+mn-ea"/>
              </a:rPr>
              <a:t>)</a:t>
            </a:r>
            <a:endParaRPr lang="ko-KR" altLang="en-US" sz="1000" b="1" dirty="0">
              <a:latin typeface="+mn-ea"/>
              <a:ea typeface="+mn-ea"/>
            </a:endParaRPr>
          </a:p>
        </p:txBody>
      </p:sp>
      <p:sp>
        <p:nvSpPr>
          <p:cNvPr id="24" name="TextBox 23"/>
          <p:cNvSpPr txBox="1"/>
          <p:nvPr/>
        </p:nvSpPr>
        <p:spPr>
          <a:xfrm>
            <a:off x="8313966" y="5436311"/>
            <a:ext cx="360996" cy="246221"/>
          </a:xfrm>
          <a:prstGeom prst="rect">
            <a:avLst/>
          </a:prstGeom>
          <a:noFill/>
        </p:spPr>
        <p:txBody>
          <a:bodyPr wrap="none" rtlCol="0">
            <a:spAutoFit/>
          </a:bodyPr>
          <a:lstStyle/>
          <a:p>
            <a:r>
              <a:rPr lang="en-US" altLang="ko-KR" sz="1000" b="1" dirty="0" smtClean="0">
                <a:latin typeface="+mn-ea"/>
                <a:ea typeface="+mn-ea"/>
              </a:rPr>
              <a:t>GX</a:t>
            </a:r>
            <a:endParaRPr lang="ko-KR" altLang="en-US" sz="1000" b="1" dirty="0">
              <a:latin typeface="+mn-ea"/>
              <a:ea typeface="+mn-ea"/>
            </a:endParaRPr>
          </a:p>
        </p:txBody>
      </p:sp>
      <p:sp>
        <p:nvSpPr>
          <p:cNvPr id="25" name="TextBox 24"/>
          <p:cNvSpPr txBox="1"/>
          <p:nvPr/>
        </p:nvSpPr>
        <p:spPr>
          <a:xfrm>
            <a:off x="8958182" y="5434723"/>
            <a:ext cx="333746" cy="246221"/>
          </a:xfrm>
          <a:prstGeom prst="rect">
            <a:avLst/>
          </a:prstGeom>
          <a:noFill/>
        </p:spPr>
        <p:txBody>
          <a:bodyPr wrap="none" rtlCol="0">
            <a:spAutoFit/>
          </a:bodyPr>
          <a:lstStyle/>
          <a:p>
            <a:r>
              <a:rPr lang="en-US" altLang="ko-KR" sz="1000" b="1" dirty="0" smtClean="0">
                <a:latin typeface="+mn-ea"/>
                <a:ea typeface="+mn-ea"/>
              </a:rPr>
              <a:t>FB</a:t>
            </a:r>
            <a:endParaRPr lang="ko-KR" altLang="en-US" sz="1000" b="1" dirty="0">
              <a:latin typeface="+mn-ea"/>
              <a:ea typeface="+mn-ea"/>
            </a:endParaRPr>
          </a:p>
        </p:txBody>
      </p:sp>
      <p:sp>
        <p:nvSpPr>
          <p:cNvPr id="26" name="TextBox 25"/>
          <p:cNvSpPr txBox="1"/>
          <p:nvPr/>
        </p:nvSpPr>
        <p:spPr>
          <a:xfrm>
            <a:off x="8579345" y="5935213"/>
            <a:ext cx="543739" cy="400110"/>
          </a:xfrm>
          <a:prstGeom prst="rect">
            <a:avLst/>
          </a:prstGeom>
          <a:solidFill>
            <a:schemeClr val="bg1"/>
          </a:solidFill>
        </p:spPr>
        <p:txBody>
          <a:bodyPr wrap="none" rtlCol="0">
            <a:spAutoFit/>
          </a:bodyPr>
          <a:lstStyle/>
          <a:p>
            <a:r>
              <a:rPr lang="en-US" altLang="ko-KR" sz="1000" b="1" dirty="0" smtClean="0">
                <a:latin typeface="+mn-ea"/>
                <a:ea typeface="+mn-ea"/>
              </a:rPr>
              <a:t>NSD</a:t>
            </a:r>
          </a:p>
          <a:p>
            <a:r>
              <a:rPr lang="en-US" altLang="ko-KR" sz="1000" b="1" dirty="0" smtClean="0">
                <a:latin typeface="+mn-ea"/>
                <a:ea typeface="+mn-ea"/>
              </a:rPr>
              <a:t>(Ship)</a:t>
            </a:r>
            <a:endParaRPr lang="ko-KR" altLang="en-US" sz="1000" b="1" dirty="0">
              <a:latin typeface="+mn-ea"/>
              <a:ea typeface="+mn-ea"/>
            </a:endParaRPr>
          </a:p>
        </p:txBody>
      </p:sp>
      <p:sp>
        <p:nvSpPr>
          <p:cNvPr id="27" name="TextBox 26"/>
          <p:cNvSpPr txBox="1"/>
          <p:nvPr/>
        </p:nvSpPr>
        <p:spPr>
          <a:xfrm>
            <a:off x="9161964" y="5909868"/>
            <a:ext cx="1114408" cy="430887"/>
          </a:xfrm>
          <a:prstGeom prst="rect">
            <a:avLst/>
          </a:prstGeom>
          <a:solidFill>
            <a:schemeClr val="bg1"/>
          </a:solidFill>
        </p:spPr>
        <p:txBody>
          <a:bodyPr wrap="none" rtlCol="0">
            <a:spAutoFit/>
          </a:bodyPr>
          <a:lstStyle/>
          <a:p>
            <a:pPr algn="ctr"/>
            <a:r>
              <a:rPr lang="en-US" altLang="ko-KR" sz="1100" b="1" dirty="0" smtClean="0">
                <a:latin typeface="+mn-ea"/>
                <a:ea typeface="+mn-ea"/>
              </a:rPr>
              <a:t>Inmarsat core</a:t>
            </a:r>
          </a:p>
          <a:p>
            <a:pPr algn="ctr"/>
            <a:r>
              <a:rPr lang="en-US" altLang="ko-KR" sz="1100" b="1" dirty="0" smtClean="0">
                <a:latin typeface="+mn-ea"/>
                <a:ea typeface="+mn-ea"/>
              </a:rPr>
              <a:t>network</a:t>
            </a:r>
            <a:endParaRPr lang="ko-KR" altLang="en-US" sz="1100" b="1" dirty="0">
              <a:latin typeface="+mn-ea"/>
              <a:ea typeface="+mn-ea"/>
            </a:endParaRPr>
          </a:p>
        </p:txBody>
      </p:sp>
      <p:sp>
        <p:nvSpPr>
          <p:cNvPr id="28" name="TextBox 27"/>
          <p:cNvSpPr txBox="1"/>
          <p:nvPr/>
        </p:nvSpPr>
        <p:spPr>
          <a:xfrm>
            <a:off x="9090638" y="4945098"/>
            <a:ext cx="492443" cy="246221"/>
          </a:xfrm>
          <a:prstGeom prst="rect">
            <a:avLst/>
          </a:prstGeom>
          <a:noFill/>
        </p:spPr>
        <p:txBody>
          <a:bodyPr wrap="none" rtlCol="0">
            <a:spAutoFit/>
          </a:bodyPr>
          <a:lstStyle/>
          <a:p>
            <a:r>
              <a:rPr lang="en-US" altLang="ko-KR" sz="1000" b="1" dirty="0" smtClean="0">
                <a:latin typeface="+mn-ea"/>
                <a:ea typeface="+mn-ea"/>
              </a:rPr>
              <a:t>FB(L)</a:t>
            </a:r>
            <a:endParaRPr lang="ko-KR" altLang="en-US" sz="1000" b="1" dirty="0">
              <a:latin typeface="+mn-ea"/>
              <a:ea typeface="+mn-ea"/>
            </a:endParaRPr>
          </a:p>
        </p:txBody>
      </p:sp>
      <p:sp>
        <p:nvSpPr>
          <p:cNvPr id="29" name="직사각형 28"/>
          <p:cNvSpPr/>
          <p:nvPr/>
        </p:nvSpPr>
        <p:spPr>
          <a:xfrm>
            <a:off x="10891316" y="1748549"/>
            <a:ext cx="1440160" cy="1384995"/>
          </a:xfrm>
          <a:prstGeom prst="rect">
            <a:avLst/>
          </a:prstGeom>
        </p:spPr>
        <p:txBody>
          <a:bodyPr wrap="square">
            <a:spAutoFit/>
          </a:bodyPr>
          <a:lstStyle/>
          <a:p>
            <a:r>
              <a:rPr lang="en-US" altLang="ko-KR" sz="1400" dirty="0" err="1">
                <a:solidFill>
                  <a:srgbClr val="000000"/>
                </a:solidFill>
                <a:latin typeface="+mn-ea"/>
                <a:ea typeface="+mn-ea"/>
              </a:rPr>
              <a:t>Ka</a:t>
            </a:r>
            <a:r>
              <a:rPr lang="en-US" altLang="ko-KR" sz="1400" dirty="0">
                <a:solidFill>
                  <a:srgbClr val="000000"/>
                </a:solidFill>
                <a:latin typeface="+mn-ea"/>
                <a:ea typeface="+mn-ea"/>
              </a:rPr>
              <a:t>-band Global Xpress </a:t>
            </a:r>
            <a:r>
              <a:rPr lang="en-US" altLang="ko-KR" sz="1400" dirty="0" smtClean="0">
                <a:solidFill>
                  <a:srgbClr val="000000"/>
                </a:solidFill>
                <a:latin typeface="+mn-ea"/>
                <a:ea typeface="+mn-ea"/>
              </a:rPr>
              <a:t>network</a:t>
            </a:r>
          </a:p>
          <a:p>
            <a:endParaRPr lang="en-US" altLang="ko-KR" sz="1400" dirty="0">
              <a:solidFill>
                <a:srgbClr val="000000"/>
              </a:solidFill>
              <a:latin typeface="+mn-ea"/>
              <a:ea typeface="+mn-ea"/>
            </a:endParaRPr>
          </a:p>
          <a:p>
            <a:r>
              <a:rPr lang="en-US" altLang="ko-KR" sz="1400" dirty="0" smtClean="0">
                <a:solidFill>
                  <a:srgbClr val="000000"/>
                </a:solidFill>
                <a:latin typeface="+mn-ea"/>
                <a:ea typeface="+mn-ea"/>
              </a:rPr>
              <a:t>NSD: network switching device)</a:t>
            </a:r>
            <a:endParaRPr lang="ko-KR" altLang="en-US" sz="1400" dirty="0">
              <a:latin typeface="+mn-ea"/>
              <a:ea typeface="+mn-ea"/>
            </a:endParaRPr>
          </a:p>
        </p:txBody>
      </p:sp>
      <p:sp>
        <p:nvSpPr>
          <p:cNvPr id="31" name="직사각형 30"/>
          <p:cNvSpPr/>
          <p:nvPr/>
        </p:nvSpPr>
        <p:spPr>
          <a:xfrm>
            <a:off x="10799925" y="3183050"/>
            <a:ext cx="1953270" cy="2462213"/>
          </a:xfrm>
          <a:prstGeom prst="rect">
            <a:avLst/>
          </a:prstGeom>
        </p:spPr>
        <p:txBody>
          <a:bodyPr wrap="square">
            <a:spAutoFit/>
          </a:bodyPr>
          <a:lstStyle/>
          <a:p>
            <a:r>
              <a:rPr lang="en-US" altLang="ko-KR" sz="1400" dirty="0">
                <a:latin typeface="+mn-ea"/>
                <a:ea typeface="+mn-ea"/>
              </a:rPr>
              <a:t>The vessel is equipped with two satellite equipment.  If </a:t>
            </a:r>
            <a:r>
              <a:rPr lang="en-US" altLang="ko-KR" sz="1400" dirty="0" err="1">
                <a:latin typeface="+mn-ea"/>
                <a:ea typeface="+mn-ea"/>
              </a:rPr>
              <a:t>Ka</a:t>
            </a:r>
            <a:r>
              <a:rPr lang="en-US" altLang="ko-KR" sz="1400" dirty="0">
                <a:latin typeface="+mn-ea"/>
                <a:ea typeface="+mn-ea"/>
              </a:rPr>
              <a:t>-band service is not available </a:t>
            </a:r>
            <a:r>
              <a:rPr lang="en-US" altLang="ko-KR" sz="1400" dirty="0" err="1">
                <a:latin typeface="+mn-ea"/>
                <a:ea typeface="+mn-ea"/>
              </a:rPr>
              <a:t>Fbb</a:t>
            </a:r>
            <a:r>
              <a:rPr lang="en-US" altLang="ko-KR" sz="1400" dirty="0">
                <a:latin typeface="+mn-ea"/>
                <a:ea typeface="+mn-ea"/>
              </a:rPr>
              <a:t> is available through L-band by auto-switching via Network Switching Device (NSD) equipment.</a:t>
            </a:r>
            <a:endParaRPr lang="ko-KR" altLang="en-US" sz="1400" dirty="0">
              <a:latin typeface="+mn-ea"/>
              <a:ea typeface="+mn-ea"/>
            </a:endParaRPr>
          </a:p>
        </p:txBody>
      </p:sp>
      <p:sp>
        <p:nvSpPr>
          <p:cNvPr id="21" name="직사각형 20"/>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1726393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47</a:t>
            </a:fld>
            <a:endParaRPr lang="ko-KR" altLang="en-US" dirty="0"/>
          </a:p>
        </p:txBody>
      </p:sp>
      <p:graphicFrame>
        <p:nvGraphicFramePr>
          <p:cNvPr id="9" name="표 8"/>
          <p:cNvGraphicFramePr>
            <a:graphicFrameLocks noGrp="1"/>
          </p:cNvGraphicFramePr>
          <p:nvPr>
            <p:extLst/>
          </p:nvPr>
        </p:nvGraphicFramePr>
        <p:xfrm>
          <a:off x="316066" y="677841"/>
          <a:ext cx="9865096" cy="6411947"/>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632345">
                <a:tc>
                  <a:txBody>
                    <a:bodyPr/>
                    <a:lstStyle/>
                    <a:p>
                      <a:pPr algn="l" latinLnBrk="1"/>
                      <a:r>
                        <a:rPr lang="en-US" altLang="ko-KR" sz="2000" dirty="0" smtClean="0">
                          <a:solidFill>
                            <a:schemeClr val="tx1"/>
                          </a:solidFill>
                          <a:latin typeface="+mn-ea"/>
                          <a:ea typeface="+mn-ea"/>
                        </a:rPr>
                        <a:t>All Inmarsat systems by generation</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79602">
                <a:tc>
                  <a:txBody>
                    <a:bodyPr/>
                    <a:lstStyle/>
                    <a:p>
                      <a:pPr marL="0" marR="0" indent="0" algn="l" defTabSz="995690" rtl="0" eaLnBrk="1" fontAlgn="auto" latinLnBrk="1" hangingPunct="1">
                        <a:lnSpc>
                          <a:spcPct val="100000"/>
                        </a:lnSpc>
                        <a:spcBef>
                          <a:spcPts val="0"/>
                        </a:spcBef>
                        <a:spcAft>
                          <a:spcPts val="0"/>
                        </a:spcAft>
                        <a:buClrTx/>
                        <a:buSzTx/>
                        <a:buFont typeface="Wingdings" panose="05000000000000000000" pitchFamily="2" charset="2"/>
                        <a:buNone/>
                        <a:tabLst/>
                        <a:defRPr/>
                      </a:pPr>
                      <a:endParaRPr kumimoji="1" lang="en-US" altLang="ko-KR" sz="1800" b="0" i="0" u="none" strike="noStrike" cap="none" normalizeH="0" baseline="0" dirty="0" smtClean="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18" name="그림 17"/>
          <p:cNvPicPr>
            <a:picLocks noChangeAspect="1"/>
          </p:cNvPicPr>
          <p:nvPr/>
        </p:nvPicPr>
        <p:blipFill>
          <a:blip r:embed="rId3"/>
          <a:stretch>
            <a:fillRect/>
          </a:stretch>
        </p:blipFill>
        <p:spPr>
          <a:xfrm>
            <a:off x="582322" y="2365175"/>
            <a:ext cx="1747717" cy="1441697"/>
          </a:xfrm>
          <a:prstGeom prst="rect">
            <a:avLst/>
          </a:prstGeom>
        </p:spPr>
      </p:pic>
      <p:pic>
        <p:nvPicPr>
          <p:cNvPr id="29" name="그림 28"/>
          <p:cNvPicPr>
            <a:picLocks noChangeAspect="1"/>
          </p:cNvPicPr>
          <p:nvPr/>
        </p:nvPicPr>
        <p:blipFill>
          <a:blip r:embed="rId4"/>
          <a:stretch>
            <a:fillRect/>
          </a:stretch>
        </p:blipFill>
        <p:spPr>
          <a:xfrm>
            <a:off x="540882" y="4289263"/>
            <a:ext cx="1830595" cy="1110120"/>
          </a:xfrm>
          <a:prstGeom prst="rect">
            <a:avLst/>
          </a:prstGeom>
        </p:spPr>
      </p:pic>
      <p:pic>
        <p:nvPicPr>
          <p:cNvPr id="30" name="Picture 2" descr="Product Thumb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033" y="2958736"/>
            <a:ext cx="1962891" cy="16079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Product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4252" y="2898798"/>
            <a:ext cx="2008478" cy="1647982"/>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7"/>
          <a:stretch>
            <a:fillRect/>
          </a:stretch>
        </p:blipFill>
        <p:spPr>
          <a:xfrm>
            <a:off x="8244704" y="3035907"/>
            <a:ext cx="1812429" cy="1423320"/>
          </a:xfrm>
          <a:prstGeom prst="rect">
            <a:avLst/>
          </a:prstGeom>
        </p:spPr>
      </p:pic>
      <p:sp>
        <p:nvSpPr>
          <p:cNvPr id="34" name="직사각형 33"/>
          <p:cNvSpPr/>
          <p:nvPr/>
        </p:nvSpPr>
        <p:spPr>
          <a:xfrm>
            <a:off x="7191176" y="6223161"/>
            <a:ext cx="2875859" cy="646331"/>
          </a:xfrm>
          <a:prstGeom prst="rect">
            <a:avLst/>
          </a:prstGeom>
        </p:spPr>
        <p:txBody>
          <a:bodyPr wrap="square">
            <a:spAutoFit/>
          </a:bodyPr>
          <a:lstStyle/>
          <a:p>
            <a:r>
              <a:rPr lang="en-US" altLang="ko-KR" sz="1200" dirty="0" smtClean="0">
                <a:latin typeface="맑은 고딕" panose="020B0503020000020004" pitchFamily="50" charset="-127"/>
                <a:ea typeface="맑은 고딕" panose="020B0503020000020004" pitchFamily="50" charset="-127"/>
              </a:rPr>
              <a:t>↑ </a:t>
            </a:r>
            <a:r>
              <a:rPr lang="en-US" altLang="ko-KR" sz="1200" dirty="0" smtClean="0">
                <a:latin typeface="+mn-ea"/>
                <a:ea typeface="+mn-ea"/>
              </a:rPr>
              <a:t>http</a:t>
            </a:r>
            <a:r>
              <a:rPr lang="en-US" altLang="ko-KR" sz="1200" dirty="0">
                <a:latin typeface="+mn-ea"/>
                <a:ea typeface="+mn-ea"/>
              </a:rPr>
              <a:t>://</a:t>
            </a:r>
            <a:r>
              <a:rPr lang="en-US" altLang="ko-KR" sz="1200" dirty="0" smtClean="0">
                <a:latin typeface="+mn-ea"/>
                <a:ea typeface="+mn-ea"/>
              </a:rPr>
              <a:t>www.jrc.co.jp</a:t>
            </a:r>
          </a:p>
          <a:p>
            <a:r>
              <a:rPr lang="en-US" altLang="ko-KR" sz="1200" dirty="0" smtClean="0">
                <a:latin typeface="맑은 고딕" panose="020B0503020000020004" pitchFamily="50" charset="-127"/>
                <a:ea typeface="맑은 고딕" panose="020B0503020000020004" pitchFamily="50" charset="-127"/>
              </a:rPr>
              <a:t>↑ </a:t>
            </a:r>
            <a:r>
              <a:rPr lang="en-US" altLang="ko-KR" sz="1200" dirty="0" smtClean="0">
                <a:latin typeface="+mn-ea"/>
                <a:ea typeface="+mn-ea"/>
              </a:rPr>
              <a:t>https</a:t>
            </a:r>
            <a:r>
              <a:rPr lang="en-US" altLang="ko-KR" sz="1200" dirty="0">
                <a:latin typeface="+mn-ea"/>
                <a:ea typeface="+mn-ea"/>
              </a:rPr>
              <a:t>://</a:t>
            </a:r>
            <a:r>
              <a:rPr lang="en-US" altLang="ko-KR" sz="1200" dirty="0" smtClean="0">
                <a:latin typeface="+mn-ea"/>
                <a:ea typeface="+mn-ea"/>
              </a:rPr>
              <a:t>www.satcomglobal.comk</a:t>
            </a:r>
          </a:p>
          <a:p>
            <a:r>
              <a:rPr lang="en-US" altLang="ko-KR" sz="1200" dirty="0" smtClean="0">
                <a:latin typeface="맑은 고딕" panose="020B0503020000020004" pitchFamily="50" charset="-127"/>
                <a:ea typeface="맑은 고딕" panose="020B0503020000020004" pitchFamily="50" charset="-127"/>
              </a:rPr>
              <a:t>↑ </a:t>
            </a:r>
            <a:r>
              <a:rPr lang="en-US" altLang="ko-KR" sz="1200" dirty="0" smtClean="0">
                <a:latin typeface="+mn-ea"/>
                <a:ea typeface="+mn-ea"/>
              </a:rPr>
              <a:t>https://www2.inmarsat.com</a:t>
            </a:r>
            <a:endParaRPr lang="ko-KR" altLang="en-US" sz="1200" dirty="0">
              <a:latin typeface="+mn-ea"/>
              <a:ea typeface="+mn-ea"/>
            </a:endParaRPr>
          </a:p>
        </p:txBody>
      </p:sp>
      <p:sp>
        <p:nvSpPr>
          <p:cNvPr id="36" name="직사각형 35"/>
          <p:cNvSpPr/>
          <p:nvPr/>
        </p:nvSpPr>
        <p:spPr>
          <a:xfrm>
            <a:off x="370065" y="5920237"/>
            <a:ext cx="3417968" cy="738664"/>
          </a:xfrm>
          <a:prstGeom prst="rect">
            <a:avLst/>
          </a:prstGeom>
          <a:ln>
            <a:solidFill>
              <a:schemeClr val="accent1"/>
            </a:solidFill>
          </a:ln>
        </p:spPr>
        <p:txBody>
          <a:bodyPr wrap="square">
            <a:spAutoFit/>
          </a:bodyPr>
          <a:lstStyle/>
          <a:p>
            <a:r>
              <a:rPr lang="en-US" altLang="ko-KR" sz="1400" dirty="0">
                <a:latin typeface="+mn-ea"/>
                <a:ea typeface="+mn-ea"/>
              </a:rPr>
              <a:t>F77 </a:t>
            </a:r>
            <a:r>
              <a:rPr lang="ko-KR" altLang="en-US" sz="1400" dirty="0">
                <a:latin typeface="+mn-ea"/>
                <a:ea typeface="+mn-ea"/>
              </a:rPr>
              <a:t>역시 </a:t>
            </a:r>
            <a:r>
              <a:rPr lang="en-US" altLang="ko-KR" sz="1400" dirty="0" smtClean="0">
                <a:latin typeface="+mn-ea"/>
                <a:ea typeface="+mn-ea"/>
              </a:rPr>
              <a:t>GMDSS </a:t>
            </a:r>
            <a:r>
              <a:rPr lang="ko-KR" altLang="en-US" sz="1400" b="1" dirty="0" smtClean="0">
                <a:solidFill>
                  <a:srgbClr val="0000C4"/>
                </a:solidFill>
                <a:latin typeface="+mn-ea"/>
                <a:ea typeface="+mn-ea"/>
              </a:rPr>
              <a:t>전화</a:t>
            </a:r>
            <a:r>
              <a:rPr lang="ko-KR" altLang="en-US" sz="1400" dirty="0" smtClean="0">
                <a:latin typeface="+mn-ea"/>
                <a:ea typeface="+mn-ea"/>
              </a:rPr>
              <a:t> </a:t>
            </a:r>
            <a:r>
              <a:rPr lang="ko-KR" altLang="en-US" sz="1400" dirty="0">
                <a:latin typeface="+mn-ea"/>
                <a:ea typeface="+mn-ea"/>
              </a:rPr>
              <a:t>안전 서비스로 </a:t>
            </a:r>
            <a:r>
              <a:rPr lang="en-US" altLang="ko-KR" sz="1400" dirty="0" smtClean="0">
                <a:latin typeface="+mn-ea"/>
                <a:ea typeface="+mn-ea"/>
              </a:rPr>
              <a:t/>
            </a:r>
            <a:br>
              <a:rPr lang="en-US" altLang="ko-KR" sz="1400" dirty="0" smtClean="0">
                <a:latin typeface="+mn-ea"/>
                <a:ea typeface="+mn-ea"/>
              </a:rPr>
            </a:br>
            <a:r>
              <a:rPr lang="ko-KR" altLang="en-US" sz="1400" dirty="0" smtClean="0">
                <a:latin typeface="+mn-ea"/>
                <a:ea typeface="+mn-ea"/>
              </a:rPr>
              <a:t>승인을 </a:t>
            </a:r>
            <a:r>
              <a:rPr lang="ko-KR" altLang="en-US" sz="1400" dirty="0">
                <a:latin typeface="+mn-ea"/>
                <a:ea typeface="+mn-ea"/>
              </a:rPr>
              <a:t>받았으나 </a:t>
            </a:r>
            <a:r>
              <a:rPr lang="en-US" altLang="ko-KR" sz="1400" dirty="0">
                <a:latin typeface="+mn-ea"/>
                <a:ea typeface="+mn-ea"/>
              </a:rPr>
              <a:t>2020</a:t>
            </a:r>
            <a:r>
              <a:rPr lang="ko-KR" altLang="en-US" sz="1400" dirty="0">
                <a:latin typeface="+mn-ea"/>
                <a:ea typeface="+mn-ea"/>
              </a:rPr>
              <a:t>년 </a:t>
            </a:r>
            <a:r>
              <a:rPr lang="en-US" altLang="ko-KR" sz="1400" dirty="0">
                <a:latin typeface="+mn-ea"/>
                <a:ea typeface="+mn-ea"/>
              </a:rPr>
              <a:t>12</a:t>
            </a:r>
            <a:r>
              <a:rPr lang="ko-KR" altLang="en-US" sz="1400" dirty="0">
                <a:latin typeface="+mn-ea"/>
                <a:ea typeface="+mn-ea"/>
              </a:rPr>
              <a:t>월 </a:t>
            </a:r>
            <a:r>
              <a:rPr lang="en-US" altLang="ko-KR" sz="1400" dirty="0">
                <a:latin typeface="+mn-ea"/>
                <a:ea typeface="+mn-ea"/>
              </a:rPr>
              <a:t>1</a:t>
            </a:r>
            <a:r>
              <a:rPr lang="ko-KR" altLang="en-US" sz="1400" dirty="0">
                <a:latin typeface="+mn-ea"/>
                <a:ea typeface="+mn-ea"/>
              </a:rPr>
              <a:t>일 </a:t>
            </a:r>
            <a:r>
              <a:rPr lang="en-US" altLang="ko-KR" sz="1400" dirty="0" smtClean="0">
                <a:latin typeface="+mn-ea"/>
                <a:ea typeface="+mn-ea"/>
              </a:rPr>
              <a:t/>
            </a:r>
            <a:br>
              <a:rPr lang="en-US" altLang="ko-KR" sz="1400" dirty="0" smtClean="0">
                <a:latin typeface="+mn-ea"/>
                <a:ea typeface="+mn-ea"/>
              </a:rPr>
            </a:br>
            <a:r>
              <a:rPr lang="ko-KR" altLang="en-US" sz="1400" dirty="0" smtClean="0">
                <a:latin typeface="+mn-ea"/>
                <a:ea typeface="+mn-ea"/>
              </a:rPr>
              <a:t>서비스가 종료됨</a:t>
            </a:r>
            <a:endParaRPr lang="ko-KR" altLang="en-US" sz="1400" dirty="0">
              <a:latin typeface="+mn-ea"/>
              <a:ea typeface="+mn-ea"/>
            </a:endParaRPr>
          </a:p>
        </p:txBody>
      </p:sp>
      <p:sp>
        <p:nvSpPr>
          <p:cNvPr id="37" name="TextBox 36"/>
          <p:cNvSpPr txBox="1"/>
          <p:nvPr/>
        </p:nvSpPr>
        <p:spPr>
          <a:xfrm>
            <a:off x="3911465" y="4598623"/>
            <a:ext cx="1641155" cy="523220"/>
          </a:xfrm>
          <a:prstGeom prst="rect">
            <a:avLst/>
          </a:prstGeom>
          <a:noFill/>
          <a:ln>
            <a:solidFill>
              <a:schemeClr val="accent1"/>
            </a:solidFill>
          </a:ln>
        </p:spPr>
        <p:txBody>
          <a:bodyPr wrap="none" rtlCol="0">
            <a:spAutoFit/>
          </a:bodyPr>
          <a:lstStyle/>
          <a:p>
            <a:r>
              <a:rPr lang="en-US" altLang="ko-KR" sz="1600" dirty="0" err="1" smtClean="0">
                <a:latin typeface="+mn-ea"/>
                <a:ea typeface="+mn-ea"/>
              </a:rPr>
              <a:t>FleetBroadband</a:t>
            </a:r>
            <a:endParaRPr lang="en-US" altLang="ko-KR" sz="1600" dirty="0" smtClean="0">
              <a:latin typeface="+mn-ea"/>
              <a:ea typeface="+mn-ea"/>
            </a:endParaRPr>
          </a:p>
          <a:p>
            <a:pPr algn="ctr"/>
            <a:r>
              <a:rPr lang="en-US" altLang="ko-KR" sz="1200" dirty="0" smtClean="0">
                <a:latin typeface="+mn-ea"/>
                <a:ea typeface="+mn-ea"/>
              </a:rPr>
              <a:t>(L band)</a:t>
            </a:r>
            <a:endParaRPr lang="ko-KR" altLang="en-US" sz="1200" dirty="0">
              <a:latin typeface="+mn-ea"/>
              <a:ea typeface="+mn-ea"/>
            </a:endParaRPr>
          </a:p>
        </p:txBody>
      </p:sp>
      <p:sp>
        <p:nvSpPr>
          <p:cNvPr id="38" name="TextBox 37"/>
          <p:cNvSpPr txBox="1"/>
          <p:nvPr/>
        </p:nvSpPr>
        <p:spPr>
          <a:xfrm>
            <a:off x="6528646" y="4598623"/>
            <a:ext cx="1231747" cy="584775"/>
          </a:xfrm>
          <a:prstGeom prst="rect">
            <a:avLst/>
          </a:prstGeom>
          <a:noFill/>
          <a:ln>
            <a:solidFill>
              <a:schemeClr val="accent1"/>
            </a:solidFill>
          </a:ln>
        </p:spPr>
        <p:txBody>
          <a:bodyPr wrap="none" rtlCol="0">
            <a:spAutoFit/>
          </a:bodyPr>
          <a:lstStyle/>
          <a:p>
            <a:pPr algn="ctr"/>
            <a:r>
              <a:rPr lang="en-US" altLang="ko-KR" sz="1600" dirty="0" smtClean="0">
                <a:latin typeface="+mn-ea"/>
                <a:ea typeface="+mn-ea"/>
              </a:rPr>
              <a:t>Xpress Link</a:t>
            </a:r>
            <a:br>
              <a:rPr lang="en-US" altLang="ko-KR" sz="1600" dirty="0" smtClean="0">
                <a:latin typeface="+mn-ea"/>
                <a:ea typeface="+mn-ea"/>
              </a:rPr>
            </a:br>
            <a:r>
              <a:rPr lang="en-US" altLang="ko-KR" sz="1600" dirty="0" smtClean="0">
                <a:latin typeface="+mn-ea"/>
                <a:ea typeface="+mn-ea"/>
              </a:rPr>
              <a:t>(</a:t>
            </a:r>
            <a:r>
              <a:rPr lang="en-US" altLang="ko-KR" sz="1200" dirty="0" smtClean="0">
                <a:latin typeface="+mn-ea"/>
                <a:ea typeface="+mn-ea"/>
              </a:rPr>
              <a:t>Ku band)</a:t>
            </a:r>
            <a:endParaRPr lang="ko-KR" altLang="en-US" sz="1200" dirty="0">
              <a:latin typeface="+mn-ea"/>
              <a:ea typeface="+mn-ea"/>
            </a:endParaRPr>
          </a:p>
        </p:txBody>
      </p:sp>
      <p:sp>
        <p:nvSpPr>
          <p:cNvPr id="39" name="TextBox 38"/>
          <p:cNvSpPr txBox="1"/>
          <p:nvPr/>
        </p:nvSpPr>
        <p:spPr>
          <a:xfrm>
            <a:off x="8724794" y="4598623"/>
            <a:ext cx="1305486" cy="584775"/>
          </a:xfrm>
          <a:prstGeom prst="rect">
            <a:avLst/>
          </a:prstGeom>
          <a:noFill/>
          <a:ln>
            <a:solidFill>
              <a:schemeClr val="accent1"/>
            </a:solidFill>
          </a:ln>
        </p:spPr>
        <p:txBody>
          <a:bodyPr wrap="none" rtlCol="0">
            <a:spAutoFit/>
          </a:bodyPr>
          <a:lstStyle/>
          <a:p>
            <a:pPr algn="ctr"/>
            <a:r>
              <a:rPr lang="en-US" altLang="ko-KR" sz="1600" dirty="0" smtClean="0">
                <a:latin typeface="+mn-ea"/>
                <a:ea typeface="+mn-ea"/>
              </a:rPr>
              <a:t>Fleet Xpress</a:t>
            </a:r>
            <a:br>
              <a:rPr lang="en-US" altLang="ko-KR" sz="1600" dirty="0" smtClean="0">
                <a:latin typeface="+mn-ea"/>
                <a:ea typeface="+mn-ea"/>
              </a:rPr>
            </a:br>
            <a:r>
              <a:rPr lang="en-US" altLang="ko-KR" sz="1600" dirty="0" smtClean="0">
                <a:latin typeface="+mn-ea"/>
                <a:ea typeface="+mn-ea"/>
              </a:rPr>
              <a:t>(</a:t>
            </a:r>
            <a:r>
              <a:rPr lang="en-US" altLang="ko-KR" sz="1200" dirty="0" err="1" smtClean="0">
                <a:latin typeface="+mn-ea"/>
                <a:ea typeface="+mn-ea"/>
              </a:rPr>
              <a:t>Ka</a:t>
            </a:r>
            <a:r>
              <a:rPr lang="en-US" altLang="ko-KR" sz="1200" dirty="0" smtClean="0">
                <a:latin typeface="+mn-ea"/>
                <a:ea typeface="+mn-ea"/>
              </a:rPr>
              <a:t> band)</a:t>
            </a:r>
            <a:endParaRPr lang="ko-KR" altLang="en-US" sz="1200" dirty="0">
              <a:latin typeface="+mn-ea"/>
              <a:ea typeface="+mn-ea"/>
            </a:endParaRPr>
          </a:p>
        </p:txBody>
      </p:sp>
      <p:sp>
        <p:nvSpPr>
          <p:cNvPr id="40" name="TextBox 39"/>
          <p:cNvSpPr txBox="1"/>
          <p:nvPr/>
        </p:nvSpPr>
        <p:spPr>
          <a:xfrm>
            <a:off x="1039621" y="3772861"/>
            <a:ext cx="1190198" cy="338554"/>
          </a:xfrm>
          <a:prstGeom prst="rect">
            <a:avLst/>
          </a:prstGeom>
          <a:noFill/>
        </p:spPr>
        <p:txBody>
          <a:bodyPr wrap="none" rtlCol="0">
            <a:spAutoFit/>
          </a:bodyPr>
          <a:lstStyle/>
          <a:p>
            <a:r>
              <a:rPr lang="en-US" altLang="ko-KR" sz="1600" dirty="0" smtClean="0">
                <a:latin typeface="+mn-ea"/>
                <a:ea typeface="+mn-ea"/>
              </a:rPr>
              <a:t>Inmarsat-C</a:t>
            </a:r>
            <a:endParaRPr lang="ko-KR" altLang="en-US" sz="1600" dirty="0">
              <a:latin typeface="+mn-ea"/>
              <a:ea typeface="+mn-ea"/>
            </a:endParaRPr>
          </a:p>
        </p:txBody>
      </p:sp>
      <p:sp>
        <p:nvSpPr>
          <p:cNvPr id="41" name="TextBox 40"/>
          <p:cNvSpPr txBox="1"/>
          <p:nvPr/>
        </p:nvSpPr>
        <p:spPr>
          <a:xfrm>
            <a:off x="870073" y="5446901"/>
            <a:ext cx="1907766" cy="338554"/>
          </a:xfrm>
          <a:prstGeom prst="rect">
            <a:avLst/>
          </a:prstGeom>
          <a:noFill/>
        </p:spPr>
        <p:txBody>
          <a:bodyPr wrap="none" rtlCol="0">
            <a:spAutoFit/>
          </a:bodyPr>
          <a:lstStyle/>
          <a:p>
            <a:r>
              <a:rPr lang="en-US" altLang="ko-KR" sz="1600" dirty="0" smtClean="0">
                <a:latin typeface="+mn-ea"/>
                <a:ea typeface="+mn-ea"/>
              </a:rPr>
              <a:t>Inmarsat Fleet F77</a:t>
            </a:r>
            <a:endParaRPr lang="ko-KR" altLang="en-US" sz="1600" dirty="0">
              <a:latin typeface="+mn-ea"/>
              <a:ea typeface="+mn-ea"/>
            </a:endParaRPr>
          </a:p>
        </p:txBody>
      </p:sp>
      <p:sp>
        <p:nvSpPr>
          <p:cNvPr id="42" name="직사각형 41"/>
          <p:cNvSpPr/>
          <p:nvPr/>
        </p:nvSpPr>
        <p:spPr>
          <a:xfrm>
            <a:off x="370065" y="1433274"/>
            <a:ext cx="3662036" cy="738664"/>
          </a:xfrm>
          <a:prstGeom prst="rect">
            <a:avLst/>
          </a:prstGeom>
          <a:ln>
            <a:solidFill>
              <a:schemeClr val="accent1"/>
            </a:solidFill>
          </a:ln>
        </p:spPr>
        <p:txBody>
          <a:bodyPr wrap="square">
            <a:spAutoFit/>
          </a:bodyPr>
          <a:lstStyle/>
          <a:p>
            <a:r>
              <a:rPr lang="en-US" altLang="ko-KR" sz="1400" dirty="0">
                <a:solidFill>
                  <a:srgbClr val="000000"/>
                </a:solidFill>
                <a:latin typeface="+mn-ea"/>
                <a:ea typeface="+mn-ea"/>
              </a:rPr>
              <a:t>Inmarsat-C</a:t>
            </a:r>
            <a:r>
              <a:rPr lang="ko-KR" altLang="en-US" sz="1400" dirty="0">
                <a:solidFill>
                  <a:srgbClr val="000000"/>
                </a:solidFill>
                <a:latin typeface="+mn-ea"/>
                <a:ea typeface="+mn-ea"/>
              </a:rPr>
              <a:t>는 </a:t>
            </a:r>
            <a:r>
              <a:rPr lang="ko-KR" altLang="en-US" sz="1400" b="1" dirty="0">
                <a:solidFill>
                  <a:srgbClr val="0000C4"/>
                </a:solidFill>
                <a:latin typeface="+mn-ea"/>
                <a:ea typeface="+mn-ea"/>
              </a:rPr>
              <a:t>텔렉스</a:t>
            </a:r>
            <a:r>
              <a:rPr lang="ko-KR" altLang="en-US" sz="1400" dirty="0">
                <a:solidFill>
                  <a:srgbClr val="000000"/>
                </a:solidFill>
                <a:latin typeface="+mn-ea"/>
                <a:ea typeface="+mn-ea"/>
              </a:rPr>
              <a:t> 안전 서비스로 승인된 </a:t>
            </a:r>
            <a:r>
              <a:rPr lang="en-US" altLang="ko-KR" sz="1400" dirty="0" smtClean="0">
                <a:solidFill>
                  <a:srgbClr val="000000"/>
                </a:solidFill>
                <a:latin typeface="+mn-ea"/>
                <a:ea typeface="+mn-ea"/>
              </a:rPr>
              <a:t>GMDSS </a:t>
            </a:r>
            <a:r>
              <a:rPr lang="ko-KR" altLang="en-US" sz="1400" dirty="0" smtClean="0">
                <a:solidFill>
                  <a:srgbClr val="000000"/>
                </a:solidFill>
                <a:latin typeface="+mn-ea"/>
                <a:ea typeface="+mn-ea"/>
              </a:rPr>
              <a:t>기기로 </a:t>
            </a:r>
            <a:r>
              <a:rPr lang="ko-KR" altLang="en-US" sz="1400" dirty="0">
                <a:solidFill>
                  <a:srgbClr val="000000"/>
                </a:solidFill>
                <a:latin typeface="+mn-ea"/>
                <a:ea typeface="+mn-ea"/>
              </a:rPr>
              <a:t>현재도 운용 </a:t>
            </a:r>
            <a:r>
              <a:rPr lang="ko-KR" altLang="en-US" sz="1400" dirty="0" smtClean="0">
                <a:solidFill>
                  <a:srgbClr val="000000"/>
                </a:solidFill>
                <a:latin typeface="+mn-ea"/>
                <a:ea typeface="+mn-ea"/>
              </a:rPr>
              <a:t>중임</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en-US" altLang="ko-KR" sz="1400" b="1" dirty="0" smtClean="0">
                <a:solidFill>
                  <a:srgbClr val="0000C4"/>
                </a:solidFill>
                <a:latin typeface="+mn-ea"/>
                <a:ea typeface="+mn-ea"/>
              </a:rPr>
              <a:t>(GMDSS </a:t>
            </a:r>
            <a:r>
              <a:rPr lang="ko-KR" altLang="en-US" sz="1400" b="1" dirty="0" smtClean="0">
                <a:solidFill>
                  <a:srgbClr val="0000C4"/>
                </a:solidFill>
                <a:latin typeface="+mn-ea"/>
                <a:ea typeface="+mn-ea"/>
              </a:rPr>
              <a:t>법정 장비</a:t>
            </a:r>
            <a:r>
              <a:rPr lang="en-US" altLang="ko-KR" sz="1400" b="1" dirty="0">
                <a:solidFill>
                  <a:srgbClr val="0000C4"/>
                </a:solidFill>
                <a:latin typeface="+mn-ea"/>
                <a:ea typeface="+mn-ea"/>
              </a:rPr>
              <a:t>).</a:t>
            </a:r>
            <a:endParaRPr lang="ko-KR" altLang="en-US" sz="1400" b="1" dirty="0">
              <a:solidFill>
                <a:srgbClr val="0000C4"/>
              </a:solidFill>
              <a:latin typeface="+mn-ea"/>
              <a:ea typeface="+mn-ea"/>
            </a:endParaRPr>
          </a:p>
        </p:txBody>
      </p:sp>
      <p:sp>
        <p:nvSpPr>
          <p:cNvPr id="43" name="TextBox 42"/>
          <p:cNvSpPr txBox="1"/>
          <p:nvPr/>
        </p:nvSpPr>
        <p:spPr>
          <a:xfrm>
            <a:off x="5497045" y="1427676"/>
            <a:ext cx="3077884" cy="769441"/>
          </a:xfrm>
          <a:prstGeom prst="rect">
            <a:avLst/>
          </a:prstGeom>
          <a:noFill/>
          <a:ln>
            <a:solidFill>
              <a:schemeClr val="dk1">
                <a:shade val="95000"/>
                <a:satMod val="105000"/>
              </a:schemeClr>
            </a:solidFill>
          </a:ln>
        </p:spPr>
        <p:txBody>
          <a:bodyPr wrap="square" rtlCol="0">
            <a:spAutoFit/>
          </a:bodyPr>
          <a:lstStyle/>
          <a:p>
            <a:pPr algn="ctr"/>
            <a:r>
              <a:rPr lang="en-US" altLang="ko-KR" sz="1600" b="1" dirty="0" smtClean="0">
                <a:latin typeface="+mn-ea"/>
                <a:ea typeface="+mn-ea"/>
              </a:rPr>
              <a:t>Fleet Xpress</a:t>
            </a:r>
          </a:p>
          <a:p>
            <a:r>
              <a:rPr lang="ko-KR" altLang="en-US" sz="1400" dirty="0">
                <a:latin typeface="+mn-ea"/>
                <a:ea typeface="+mn-ea"/>
              </a:rPr>
              <a:t>요즘 가장 많이 사용되는 </a:t>
            </a:r>
            <a:r>
              <a:rPr lang="ko-KR" altLang="en-US" sz="1400" dirty="0" err="1" smtClean="0">
                <a:latin typeface="+mn-ea"/>
                <a:ea typeface="+mn-ea"/>
              </a:rPr>
              <a:t>시스템임</a:t>
            </a:r>
            <a:r>
              <a:rPr lang="en-US" altLang="ko-KR" sz="1400" dirty="0" smtClean="0">
                <a:latin typeface="+mn-ea"/>
                <a:ea typeface="+mn-ea"/>
              </a:rPr>
              <a:t>Fleet Xpress: main, FB: back-up</a:t>
            </a:r>
            <a:endParaRPr lang="ko-KR" altLang="en-US" sz="1400" dirty="0">
              <a:latin typeface="+mn-ea"/>
              <a:ea typeface="+mn-ea"/>
            </a:endParaRPr>
          </a:p>
        </p:txBody>
      </p:sp>
      <p:sp>
        <p:nvSpPr>
          <p:cNvPr id="44" name="TextBox 43"/>
          <p:cNvSpPr txBox="1"/>
          <p:nvPr/>
        </p:nvSpPr>
        <p:spPr>
          <a:xfrm>
            <a:off x="7923340" y="5203240"/>
            <a:ext cx="651589" cy="338554"/>
          </a:xfrm>
          <a:prstGeom prst="rect">
            <a:avLst/>
          </a:prstGeom>
          <a:noFill/>
          <a:ln>
            <a:solidFill>
              <a:schemeClr val="accent1"/>
            </a:solidFill>
          </a:ln>
        </p:spPr>
        <p:txBody>
          <a:bodyPr wrap="none" rtlCol="0">
            <a:spAutoFit/>
          </a:bodyPr>
          <a:lstStyle/>
          <a:p>
            <a:r>
              <a:rPr lang="en-US" altLang="ko-KR" sz="1600" dirty="0" smtClean="0">
                <a:latin typeface="+mn-ea"/>
                <a:ea typeface="+mn-ea"/>
              </a:rPr>
              <a:t>VSAT</a:t>
            </a:r>
            <a:endParaRPr lang="ko-KR" altLang="en-US" sz="1600" dirty="0">
              <a:latin typeface="+mn-ea"/>
              <a:ea typeface="+mn-ea"/>
            </a:endParaRPr>
          </a:p>
        </p:txBody>
      </p:sp>
      <p:cxnSp>
        <p:nvCxnSpPr>
          <p:cNvPr id="5" name="직선 연결선 4"/>
          <p:cNvCxnSpPr>
            <a:endCxn id="44" idx="1"/>
          </p:cNvCxnSpPr>
          <p:nvPr/>
        </p:nvCxnSpPr>
        <p:spPr bwMode="auto">
          <a:xfrm>
            <a:off x="7300666" y="5440512"/>
            <a:ext cx="778821" cy="189119"/>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cxnSp>
        <p:nvCxnSpPr>
          <p:cNvPr id="45" name="직선 연결선 44"/>
          <p:cNvCxnSpPr>
            <a:endCxn id="39" idx="2"/>
          </p:cNvCxnSpPr>
          <p:nvPr/>
        </p:nvCxnSpPr>
        <p:spPr bwMode="auto">
          <a:xfrm flipV="1">
            <a:off x="8731076" y="5440512"/>
            <a:ext cx="802608" cy="189121"/>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cxnSp>
        <p:nvCxnSpPr>
          <p:cNvPr id="10" name="직선 연결선 9"/>
          <p:cNvCxnSpPr>
            <a:stCxn id="30" idx="0"/>
            <a:endCxn id="43" idx="2"/>
          </p:cNvCxnSpPr>
          <p:nvPr/>
        </p:nvCxnSpPr>
        <p:spPr bwMode="auto">
          <a:xfrm flipV="1">
            <a:off x="4769479" y="2412561"/>
            <a:ext cx="2266508" cy="546175"/>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cxnSp>
        <p:nvCxnSpPr>
          <p:cNvPr id="15" name="직선 연결선 14"/>
          <p:cNvCxnSpPr>
            <a:stCxn id="43" idx="2"/>
            <a:endCxn id="2" idx="0"/>
          </p:cNvCxnSpPr>
          <p:nvPr/>
        </p:nvCxnSpPr>
        <p:spPr bwMode="auto">
          <a:xfrm>
            <a:off x="7035987" y="2412561"/>
            <a:ext cx="2114932" cy="623346"/>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2487297" y="3909042"/>
            <a:ext cx="486030" cy="369332"/>
          </a:xfrm>
          <a:prstGeom prst="rect">
            <a:avLst/>
          </a:prstGeom>
          <a:solidFill>
            <a:schemeClr val="tx1">
              <a:lumMod val="85000"/>
              <a:lumOff val="15000"/>
            </a:schemeClr>
          </a:solidFill>
          <a:ln>
            <a:solidFill>
              <a:schemeClr val="dk1">
                <a:shade val="95000"/>
                <a:satMod val="105000"/>
              </a:schemeClr>
            </a:solidFill>
          </a:ln>
        </p:spPr>
        <p:txBody>
          <a:bodyPr wrap="none" rtlCol="0">
            <a:spAutoFit/>
          </a:bodyPr>
          <a:lstStyle/>
          <a:p>
            <a:r>
              <a:rPr lang="en-US" altLang="ko-KR" b="1" dirty="0" smtClean="0">
                <a:solidFill>
                  <a:schemeClr val="bg1"/>
                </a:solidFill>
                <a:latin typeface="+mn-ea"/>
                <a:ea typeface="+mn-ea"/>
              </a:rPr>
              <a:t>I-3</a:t>
            </a:r>
            <a:endParaRPr lang="ko-KR" altLang="en-US" b="1" dirty="0">
              <a:solidFill>
                <a:schemeClr val="bg1"/>
              </a:solidFill>
              <a:latin typeface="+mn-ea"/>
              <a:ea typeface="+mn-ea"/>
            </a:endParaRPr>
          </a:p>
        </p:txBody>
      </p:sp>
      <p:sp>
        <p:nvSpPr>
          <p:cNvPr id="47" name="TextBox 46"/>
          <p:cNvSpPr txBox="1"/>
          <p:nvPr/>
        </p:nvSpPr>
        <p:spPr>
          <a:xfrm>
            <a:off x="4602981" y="5165680"/>
            <a:ext cx="486030" cy="369332"/>
          </a:xfrm>
          <a:prstGeom prst="rect">
            <a:avLst/>
          </a:prstGeom>
          <a:solidFill>
            <a:schemeClr val="tx1">
              <a:lumMod val="85000"/>
              <a:lumOff val="15000"/>
            </a:schemeClr>
          </a:solidFill>
          <a:ln>
            <a:solidFill>
              <a:schemeClr val="dk1">
                <a:shade val="95000"/>
                <a:satMod val="105000"/>
              </a:schemeClr>
            </a:solidFill>
          </a:ln>
        </p:spPr>
        <p:txBody>
          <a:bodyPr wrap="none" rtlCol="0">
            <a:spAutoFit/>
          </a:bodyPr>
          <a:lstStyle/>
          <a:p>
            <a:r>
              <a:rPr lang="en-US" altLang="ko-KR" b="1" dirty="0" smtClean="0">
                <a:solidFill>
                  <a:schemeClr val="bg1"/>
                </a:solidFill>
                <a:latin typeface="+mn-ea"/>
                <a:ea typeface="+mn-ea"/>
              </a:rPr>
              <a:t>I-4</a:t>
            </a:r>
            <a:endParaRPr lang="ko-KR" altLang="en-US" b="1" dirty="0">
              <a:solidFill>
                <a:schemeClr val="bg1"/>
              </a:solidFill>
              <a:latin typeface="+mn-ea"/>
              <a:ea typeface="+mn-ea"/>
            </a:endParaRPr>
          </a:p>
        </p:txBody>
      </p:sp>
      <p:sp>
        <p:nvSpPr>
          <p:cNvPr id="48" name="TextBox 47"/>
          <p:cNvSpPr txBox="1"/>
          <p:nvPr/>
        </p:nvSpPr>
        <p:spPr>
          <a:xfrm>
            <a:off x="8002774" y="5579551"/>
            <a:ext cx="515933" cy="369332"/>
          </a:xfrm>
          <a:prstGeom prst="rect">
            <a:avLst/>
          </a:prstGeom>
          <a:solidFill>
            <a:schemeClr val="tx1">
              <a:lumMod val="85000"/>
              <a:lumOff val="15000"/>
            </a:schemeClr>
          </a:solidFill>
          <a:ln>
            <a:solidFill>
              <a:schemeClr val="dk1">
                <a:shade val="95000"/>
                <a:satMod val="105000"/>
              </a:schemeClr>
            </a:solidFill>
          </a:ln>
        </p:spPr>
        <p:txBody>
          <a:bodyPr wrap="square" rtlCol="0">
            <a:spAutoFit/>
          </a:bodyPr>
          <a:lstStyle/>
          <a:p>
            <a:r>
              <a:rPr lang="en-US" altLang="ko-KR" b="1" dirty="0" smtClean="0">
                <a:solidFill>
                  <a:schemeClr val="bg1"/>
                </a:solidFill>
                <a:latin typeface="+mn-ea"/>
                <a:ea typeface="+mn-ea"/>
              </a:rPr>
              <a:t>I-5</a:t>
            </a:r>
            <a:endParaRPr lang="ko-KR" altLang="en-US" b="1" dirty="0">
              <a:solidFill>
                <a:schemeClr val="bg1"/>
              </a:solidFill>
              <a:latin typeface="+mn-ea"/>
              <a:ea typeface="+mn-ea"/>
            </a:endParaRPr>
          </a:p>
        </p:txBody>
      </p:sp>
      <p:cxnSp>
        <p:nvCxnSpPr>
          <p:cNvPr id="50" name="직선 연결선 49"/>
          <p:cNvCxnSpPr>
            <a:endCxn id="18" idx="3"/>
          </p:cNvCxnSpPr>
          <p:nvPr/>
        </p:nvCxnSpPr>
        <p:spPr bwMode="auto">
          <a:xfrm flipH="1" flipV="1">
            <a:off x="2330039" y="3086024"/>
            <a:ext cx="365938" cy="795550"/>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cxnSp>
        <p:nvCxnSpPr>
          <p:cNvPr id="52" name="직선 연결선 51"/>
          <p:cNvCxnSpPr>
            <a:stCxn id="46" idx="2"/>
          </p:cNvCxnSpPr>
          <p:nvPr/>
        </p:nvCxnSpPr>
        <p:spPr bwMode="auto">
          <a:xfrm flipH="1">
            <a:off x="2371477" y="4278374"/>
            <a:ext cx="358835" cy="581859"/>
          </a:xfrm>
          <a:prstGeom prst="line">
            <a:avLst/>
          </a:prstGeom>
          <a:ln cmpd="thickThin">
            <a:headEnd type="none" w="med" len="med"/>
            <a:tailEnd type="none"/>
          </a:ln>
        </p:spPr>
        <p:style>
          <a:lnRef idx="1">
            <a:schemeClr val="dk1"/>
          </a:lnRef>
          <a:fillRef idx="0">
            <a:schemeClr val="dk1"/>
          </a:fillRef>
          <a:effectRef idx="0">
            <a:schemeClr val="dk1"/>
          </a:effectRef>
          <a:fontRef idx="minor">
            <a:schemeClr val="tx1"/>
          </a:fontRef>
        </p:style>
      </p:cxnSp>
      <p:sp>
        <p:nvSpPr>
          <p:cNvPr id="57" name="직사각형 56"/>
          <p:cNvSpPr/>
          <p:nvPr/>
        </p:nvSpPr>
        <p:spPr>
          <a:xfrm>
            <a:off x="10828640" y="815193"/>
            <a:ext cx="2089651" cy="5509200"/>
          </a:xfrm>
          <a:prstGeom prst="rect">
            <a:avLst/>
          </a:prstGeom>
        </p:spPr>
        <p:txBody>
          <a:bodyPr wrap="square">
            <a:spAutoFit/>
          </a:bodyPr>
          <a:lstStyle/>
          <a:p>
            <a:r>
              <a:rPr lang="en-US" altLang="ko-KR" sz="1400" dirty="0">
                <a:latin typeface="+mn-ea"/>
                <a:ea typeface="+mn-ea"/>
              </a:rPr>
              <a:t>Directional Antennas provide much better link quality than </a:t>
            </a:r>
            <a:r>
              <a:rPr lang="en-US" altLang="ko-KR" sz="1400" dirty="0" err="1">
                <a:latin typeface="+mn-ea"/>
                <a:ea typeface="+mn-ea"/>
              </a:rPr>
              <a:t>omni</a:t>
            </a:r>
            <a:r>
              <a:rPr lang="en-US" altLang="ko-KR" sz="1400" dirty="0">
                <a:latin typeface="+mn-ea"/>
                <a:ea typeface="+mn-ea"/>
              </a:rPr>
              <a:t>-directional antennas, which have a 360-degree pattern. Antennas for long-range point-to-point and point to multipoint links are always directional rather than </a:t>
            </a:r>
            <a:r>
              <a:rPr lang="en-US" altLang="ko-KR" sz="1400" dirty="0" err="1">
                <a:latin typeface="+mn-ea"/>
                <a:ea typeface="+mn-ea"/>
              </a:rPr>
              <a:t>omni</a:t>
            </a:r>
            <a:r>
              <a:rPr lang="en-US" altLang="ko-KR" sz="1400" dirty="0">
                <a:latin typeface="+mn-ea"/>
                <a:ea typeface="+mn-ea"/>
              </a:rPr>
              <a:t>-directional</a:t>
            </a:r>
            <a:r>
              <a:rPr lang="en-US" altLang="ko-KR" sz="1400" dirty="0" smtClean="0">
                <a:latin typeface="+mn-ea"/>
                <a:ea typeface="+mn-ea"/>
              </a:rPr>
              <a:t>.</a:t>
            </a:r>
          </a:p>
          <a:p>
            <a:endParaRPr lang="en-US" altLang="ko-KR" sz="1400" dirty="0" smtClean="0">
              <a:latin typeface="+mn-ea"/>
              <a:ea typeface="+mn-ea"/>
            </a:endParaRPr>
          </a:p>
          <a:p>
            <a:r>
              <a:rPr lang="ko-KR" altLang="en-US" sz="1200" dirty="0">
                <a:latin typeface="+mn-ea"/>
                <a:ea typeface="+mn-ea"/>
              </a:rPr>
              <a:t>지향성 안테나는 </a:t>
            </a:r>
            <a:r>
              <a:rPr lang="en-US" altLang="ko-KR" sz="1200" dirty="0">
                <a:latin typeface="+mn-ea"/>
                <a:ea typeface="+mn-ea"/>
              </a:rPr>
              <a:t>360</a:t>
            </a:r>
            <a:r>
              <a:rPr lang="ko-KR" altLang="en-US" sz="1200" dirty="0">
                <a:latin typeface="+mn-ea"/>
                <a:ea typeface="+mn-ea"/>
              </a:rPr>
              <a:t>도 패턴을 가진 </a:t>
            </a:r>
            <a:r>
              <a:rPr lang="ko-KR" altLang="en-US" sz="1200" dirty="0" err="1">
                <a:latin typeface="+mn-ea"/>
                <a:ea typeface="+mn-ea"/>
              </a:rPr>
              <a:t>전방향</a:t>
            </a:r>
            <a:r>
              <a:rPr lang="ko-KR" altLang="en-US" sz="1200" dirty="0">
                <a:latin typeface="+mn-ea"/>
                <a:ea typeface="+mn-ea"/>
              </a:rPr>
              <a:t> 안테나보다 훨씬 더 나은 링크 품질을 제공합니다</a:t>
            </a:r>
            <a:r>
              <a:rPr lang="en-US" altLang="ko-KR" sz="1200" dirty="0">
                <a:latin typeface="+mn-ea"/>
                <a:ea typeface="+mn-ea"/>
              </a:rPr>
              <a:t>. </a:t>
            </a:r>
            <a:r>
              <a:rPr lang="ko-KR" altLang="en-US" sz="1200" dirty="0">
                <a:latin typeface="+mn-ea"/>
                <a:ea typeface="+mn-ea"/>
              </a:rPr>
              <a:t>장거리 포인트 투 포인트 및 포인트 투 포인트 링크를 위한 안테나는 항상 전방향성보다는 </a:t>
            </a:r>
            <a:r>
              <a:rPr lang="ko-KR" altLang="en-US" sz="1200" dirty="0" smtClean="0">
                <a:latin typeface="+mn-ea"/>
                <a:ea typeface="+mn-ea"/>
              </a:rPr>
              <a:t>방향성이다</a:t>
            </a:r>
            <a:endParaRPr lang="en-US" altLang="ko-KR" sz="1200" dirty="0" smtClean="0">
              <a:latin typeface="+mn-ea"/>
              <a:ea typeface="+mn-ea"/>
            </a:endParaRPr>
          </a:p>
          <a:p>
            <a:endParaRPr lang="en-US" altLang="ko-KR" sz="1200" dirty="0">
              <a:latin typeface="+mn-ea"/>
              <a:ea typeface="+mn-ea"/>
            </a:endParaRPr>
          </a:p>
          <a:p>
            <a:r>
              <a:rPr lang="en-US" altLang="ko-KR" sz="1200" dirty="0">
                <a:latin typeface="+mn-ea"/>
                <a:ea typeface="+mn-ea"/>
              </a:rPr>
              <a:t>These models use directional antennas and can not be used for distress communication</a:t>
            </a:r>
            <a:endParaRPr lang="ko-KR" altLang="en-US" sz="1200" dirty="0">
              <a:latin typeface="+mn-ea"/>
              <a:ea typeface="+mn-ea"/>
            </a:endParaRPr>
          </a:p>
        </p:txBody>
      </p:sp>
      <p:sp>
        <p:nvSpPr>
          <p:cNvPr id="58" name="TextBox 57"/>
          <p:cNvSpPr txBox="1"/>
          <p:nvPr/>
        </p:nvSpPr>
        <p:spPr>
          <a:xfrm>
            <a:off x="-2530680" y="2598433"/>
            <a:ext cx="2183034" cy="2492990"/>
          </a:xfrm>
          <a:prstGeom prst="rect">
            <a:avLst/>
          </a:prstGeom>
          <a:noFill/>
        </p:spPr>
        <p:txBody>
          <a:bodyPr wrap="none" rtlCol="0">
            <a:spAutoFit/>
          </a:bodyPr>
          <a:lstStyle/>
          <a:p>
            <a:r>
              <a:rPr lang="en-US" altLang="ko-KR" sz="1200" dirty="0" smtClean="0">
                <a:latin typeface="+mn-ea"/>
                <a:ea typeface="+mn-ea"/>
              </a:rPr>
              <a:t>The migration of</a:t>
            </a:r>
          </a:p>
          <a:p>
            <a:r>
              <a:rPr lang="en-US" altLang="ko-KR" sz="1200" dirty="0" smtClean="0">
                <a:latin typeface="+mn-ea"/>
                <a:ea typeface="+mn-ea"/>
              </a:rPr>
              <a:t>POR(I3) to APAC(I4) satellite</a:t>
            </a:r>
          </a:p>
          <a:p>
            <a:r>
              <a:rPr lang="en-US" altLang="ko-KR" sz="1200" dirty="0" smtClean="0">
                <a:latin typeface="+mn-ea"/>
                <a:ea typeface="+mn-ea"/>
              </a:rPr>
              <a:t>has been completed </a:t>
            </a:r>
          </a:p>
          <a:p>
            <a:endParaRPr lang="en-US" altLang="ko-KR" sz="1200" dirty="0">
              <a:latin typeface="+mn-ea"/>
              <a:ea typeface="+mn-ea"/>
            </a:endParaRPr>
          </a:p>
          <a:p>
            <a:r>
              <a:rPr lang="en-US" altLang="ko-KR" sz="1200" dirty="0" smtClean="0">
                <a:latin typeface="+mn-ea"/>
                <a:ea typeface="+mn-ea"/>
              </a:rPr>
              <a:t>VSAT</a:t>
            </a:r>
            <a:r>
              <a:rPr lang="ko-KR" altLang="en-US" sz="1200" dirty="0" smtClean="0">
                <a:latin typeface="+mn-ea"/>
                <a:ea typeface="+mn-ea"/>
              </a:rPr>
              <a:t>는 </a:t>
            </a:r>
            <a:r>
              <a:rPr lang="en-US" altLang="ko-KR" sz="1200" dirty="0" smtClean="0">
                <a:latin typeface="+mn-ea"/>
                <a:ea typeface="+mn-ea"/>
              </a:rPr>
              <a:t>KU Band </a:t>
            </a:r>
            <a:r>
              <a:rPr lang="ko-KR" altLang="en-US" sz="1200" dirty="0" smtClean="0">
                <a:latin typeface="+mn-ea"/>
                <a:ea typeface="+mn-ea"/>
              </a:rPr>
              <a:t>사용</a:t>
            </a:r>
            <a:endParaRPr lang="en-US" altLang="ko-KR" sz="1200" dirty="0" smtClean="0">
              <a:latin typeface="+mn-ea"/>
              <a:ea typeface="+mn-ea"/>
            </a:endParaRPr>
          </a:p>
          <a:p>
            <a:endParaRPr lang="en-US" altLang="ko-KR" sz="1200" dirty="0" smtClean="0">
              <a:latin typeface="+mn-ea"/>
              <a:ea typeface="+mn-ea"/>
            </a:endParaRPr>
          </a:p>
          <a:p>
            <a:r>
              <a:rPr lang="en-US" altLang="ko-KR" sz="1200" dirty="0" smtClean="0">
                <a:latin typeface="+mn-ea"/>
                <a:ea typeface="+mn-ea"/>
              </a:rPr>
              <a:t>Fleet </a:t>
            </a:r>
            <a:r>
              <a:rPr lang="en-US" altLang="ko-KR" sz="1200" dirty="0" err="1" smtClean="0">
                <a:latin typeface="+mn-ea"/>
                <a:ea typeface="+mn-ea"/>
              </a:rPr>
              <a:t>Xpresss</a:t>
            </a:r>
            <a:r>
              <a:rPr lang="ko-KR" altLang="en-US" sz="1200" dirty="0" smtClean="0">
                <a:latin typeface="+mn-ea"/>
                <a:ea typeface="+mn-ea"/>
              </a:rPr>
              <a:t>는 </a:t>
            </a:r>
            <a:r>
              <a:rPr lang="en-US" altLang="ko-KR" sz="1200" dirty="0" smtClean="0">
                <a:latin typeface="+mn-ea"/>
                <a:ea typeface="+mn-ea"/>
              </a:rPr>
              <a:t>KA</a:t>
            </a:r>
            <a:r>
              <a:rPr lang="ko-KR" altLang="en-US" sz="1200" dirty="0" smtClean="0">
                <a:latin typeface="+mn-ea"/>
                <a:ea typeface="+mn-ea"/>
              </a:rPr>
              <a:t>와 </a:t>
            </a:r>
            <a:r>
              <a:rPr lang="en-US" altLang="ko-KR" sz="1200" dirty="0" smtClean="0">
                <a:latin typeface="+mn-ea"/>
                <a:ea typeface="+mn-ea"/>
              </a:rPr>
              <a:t>L Band</a:t>
            </a:r>
          </a:p>
          <a:p>
            <a:r>
              <a:rPr lang="ko-KR" altLang="en-US" sz="1200" dirty="0" smtClean="0">
                <a:latin typeface="+mn-ea"/>
                <a:ea typeface="+mn-ea"/>
              </a:rPr>
              <a:t>사용 </a:t>
            </a:r>
            <a:r>
              <a:rPr lang="en-US" altLang="ko-KR" sz="1200" dirty="0" smtClean="0">
                <a:latin typeface="+mn-ea"/>
                <a:ea typeface="+mn-ea"/>
              </a:rPr>
              <a:t>(4G + 5G </a:t>
            </a:r>
            <a:r>
              <a:rPr lang="ko-KR" altLang="en-US" sz="1200" dirty="0" err="1" smtClean="0">
                <a:latin typeface="+mn-ea"/>
                <a:ea typeface="+mn-ea"/>
              </a:rPr>
              <a:t>혼합사용</a:t>
            </a:r>
            <a:r>
              <a:rPr lang="en-US" altLang="ko-KR" sz="1200" dirty="0" smtClean="0">
                <a:latin typeface="+mn-ea"/>
                <a:ea typeface="+mn-ea"/>
              </a:rPr>
              <a:t>)</a:t>
            </a:r>
          </a:p>
          <a:p>
            <a:r>
              <a:rPr lang="en-US" altLang="ko-KR" sz="1200" dirty="0" err="1" smtClean="0">
                <a:latin typeface="+mn-ea"/>
                <a:ea typeface="+mn-ea"/>
              </a:rPr>
              <a:t>Ka</a:t>
            </a:r>
            <a:r>
              <a:rPr lang="en-US" altLang="ko-KR" sz="1200" dirty="0" smtClean="0">
                <a:latin typeface="+mn-ea"/>
                <a:ea typeface="+mn-ea"/>
              </a:rPr>
              <a:t> band</a:t>
            </a:r>
            <a:r>
              <a:rPr lang="ko-KR" altLang="en-US" sz="1200" dirty="0" smtClean="0">
                <a:latin typeface="+mn-ea"/>
                <a:ea typeface="+mn-ea"/>
              </a:rPr>
              <a:t>가 </a:t>
            </a:r>
            <a:r>
              <a:rPr lang="ko-KR" altLang="en-US" sz="1200" dirty="0" err="1" smtClean="0">
                <a:latin typeface="+mn-ea"/>
                <a:ea typeface="+mn-ea"/>
              </a:rPr>
              <a:t>사용부락시</a:t>
            </a:r>
            <a:endParaRPr lang="en-US" altLang="ko-KR" sz="1200" dirty="0" smtClean="0">
              <a:latin typeface="+mn-ea"/>
              <a:ea typeface="+mn-ea"/>
            </a:endParaRPr>
          </a:p>
          <a:p>
            <a:r>
              <a:rPr lang="ko-KR" altLang="en-US" sz="1200" dirty="0" smtClean="0">
                <a:latin typeface="+mn-ea"/>
                <a:ea typeface="+mn-ea"/>
              </a:rPr>
              <a:t>바로 </a:t>
            </a:r>
            <a:r>
              <a:rPr lang="en-US" altLang="ko-KR" sz="1200" dirty="0" smtClean="0">
                <a:latin typeface="+mn-ea"/>
                <a:ea typeface="+mn-ea"/>
              </a:rPr>
              <a:t>L BAND</a:t>
            </a:r>
            <a:r>
              <a:rPr lang="ko-KR" altLang="en-US" sz="1200" dirty="0" smtClean="0">
                <a:latin typeface="+mn-ea"/>
                <a:ea typeface="+mn-ea"/>
              </a:rPr>
              <a:t>로 무제한 </a:t>
            </a:r>
            <a:r>
              <a:rPr lang="en-US" altLang="ko-KR" sz="1200" dirty="0" smtClean="0">
                <a:latin typeface="+mn-ea"/>
                <a:ea typeface="+mn-ea"/>
              </a:rPr>
              <a:t>data</a:t>
            </a:r>
          </a:p>
          <a:p>
            <a:r>
              <a:rPr lang="en-US" altLang="ko-KR" sz="1200" dirty="0" smtClean="0">
                <a:latin typeface="+mn-ea"/>
                <a:ea typeface="+mn-ea"/>
              </a:rPr>
              <a:t>Service</a:t>
            </a:r>
            <a:r>
              <a:rPr lang="ko-KR" altLang="en-US" sz="1200" dirty="0" smtClean="0">
                <a:latin typeface="+mn-ea"/>
                <a:ea typeface="+mn-ea"/>
              </a:rPr>
              <a:t>가 가능함</a:t>
            </a:r>
            <a:endParaRPr lang="en-US" altLang="ko-KR" sz="1200" dirty="0" smtClean="0">
              <a:latin typeface="+mn-ea"/>
              <a:ea typeface="+mn-ea"/>
            </a:endParaRPr>
          </a:p>
          <a:p>
            <a:r>
              <a:rPr lang="ko-KR" altLang="en-US" sz="1200" dirty="0" smtClean="0">
                <a:latin typeface="+mn-ea"/>
                <a:ea typeface="+mn-ea"/>
              </a:rPr>
              <a:t>현재 전세계에서 가장 많이</a:t>
            </a:r>
            <a:endParaRPr lang="en-US" altLang="ko-KR" sz="1200" dirty="0" smtClean="0">
              <a:latin typeface="+mn-ea"/>
              <a:ea typeface="+mn-ea"/>
            </a:endParaRPr>
          </a:p>
          <a:p>
            <a:r>
              <a:rPr lang="ko-KR" altLang="en-US" sz="1200" dirty="0" smtClean="0">
                <a:latin typeface="+mn-ea"/>
                <a:ea typeface="+mn-ea"/>
              </a:rPr>
              <a:t>사용하는 </a:t>
            </a:r>
            <a:r>
              <a:rPr lang="ko-KR" altLang="en-US" sz="1200" dirty="0" err="1" smtClean="0">
                <a:latin typeface="+mn-ea"/>
                <a:ea typeface="+mn-ea"/>
              </a:rPr>
              <a:t>시스쳄임</a:t>
            </a:r>
            <a:endParaRPr lang="ko-KR" altLang="en-US" sz="1200" dirty="0">
              <a:latin typeface="+mn-ea"/>
              <a:ea typeface="+mn-ea"/>
            </a:endParaRPr>
          </a:p>
        </p:txBody>
      </p:sp>
      <p:cxnSp>
        <p:nvCxnSpPr>
          <p:cNvPr id="17" name="직선 연결선 16"/>
          <p:cNvCxnSpPr/>
          <p:nvPr/>
        </p:nvCxnSpPr>
        <p:spPr>
          <a:xfrm>
            <a:off x="582322" y="5616178"/>
            <a:ext cx="2391005" cy="0"/>
          </a:xfrm>
          <a:prstGeom prst="line">
            <a:avLst/>
          </a:prstGeom>
          <a:ln>
            <a:headEnd w="med" len="med"/>
            <a:tailEnd w="med" len="med"/>
          </a:ln>
        </p:spPr>
        <p:style>
          <a:lnRef idx="1">
            <a:schemeClr val="accent2"/>
          </a:lnRef>
          <a:fillRef idx="0">
            <a:schemeClr val="accent2"/>
          </a:fillRef>
          <a:effectRef idx="0">
            <a:schemeClr val="accent2"/>
          </a:effectRef>
          <a:fontRef idx="minor">
            <a:schemeClr val="tx1"/>
          </a:fontRef>
        </p:style>
      </p:cxnSp>
      <p:sp>
        <p:nvSpPr>
          <p:cNvPr id="49" name="직사각형 48"/>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1210526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628" y="1827408"/>
            <a:ext cx="4338936" cy="2402112"/>
          </a:xfrm>
          <a:prstGeom prst="rect">
            <a:avLst/>
          </a:prstGeom>
          <a:ln>
            <a:solidFill>
              <a:schemeClr val="tx1"/>
            </a:solidFill>
          </a:ln>
          <a:effectLst/>
        </p:spPr>
      </p:pic>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2665" y="4469009"/>
            <a:ext cx="4297898" cy="2112689"/>
          </a:xfrm>
          <a:prstGeom prst="rect">
            <a:avLst/>
          </a:prstGeom>
          <a:ln>
            <a:solidFill>
              <a:schemeClr val="tx1"/>
            </a:solidFill>
          </a:ln>
          <a:effectLst/>
        </p:spPr>
      </p:pic>
      <p:graphicFrame>
        <p:nvGraphicFramePr>
          <p:cNvPr id="9" name="표 8"/>
          <p:cNvGraphicFramePr>
            <a:graphicFrameLocks noGrp="1"/>
          </p:cNvGraphicFramePr>
          <p:nvPr/>
        </p:nvGraphicFramePr>
        <p:xfrm>
          <a:off x="672051" y="972319"/>
          <a:ext cx="9178512" cy="538591"/>
        </p:xfrm>
        <a:graphic>
          <a:graphicData uri="http://schemas.openxmlformats.org/drawingml/2006/table">
            <a:tbl>
              <a:tblPr firstRow="1" bandRow="1">
                <a:tableStyleId>{5C22544A-7EE6-4342-B048-85BDC9FD1C3A}</a:tableStyleId>
              </a:tblPr>
              <a:tblGrid>
                <a:gridCol w="9178512">
                  <a:extLst>
                    <a:ext uri="{9D8B030D-6E8A-4147-A177-3AD203B41FA5}">
                      <a16:colId xmlns:a16="http://schemas.microsoft.com/office/drawing/2014/main" val="20000"/>
                    </a:ext>
                  </a:extLst>
                </a:gridCol>
              </a:tblGrid>
              <a:tr h="538591">
                <a:tc>
                  <a:txBody>
                    <a:bodyPr/>
                    <a:lstStyle/>
                    <a:p>
                      <a:pPr latinLnBrk="1"/>
                      <a:r>
                        <a:rPr lang="en-US" altLang="ko-KR" sz="2200" dirty="0">
                          <a:solidFill>
                            <a:srgbClr val="000066"/>
                          </a:solidFill>
                          <a:latin typeface="+mn-ea"/>
                          <a:ea typeface="+mn-ea"/>
                        </a:rPr>
                        <a:t>Inmarsat (Inmarsat-C antenna &amp; Main unit)</a:t>
                      </a:r>
                      <a:endParaRPr lang="ko-KR" altLang="en-US" sz="22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7"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48</a:t>
            </a:fld>
            <a:endParaRPr lang="ko-KR" altLang="en-US" dirty="0"/>
          </a:p>
        </p:txBody>
      </p:sp>
      <p:sp>
        <p:nvSpPr>
          <p:cNvPr id="2" name="TextBox 1"/>
          <p:cNvSpPr txBox="1"/>
          <p:nvPr/>
        </p:nvSpPr>
        <p:spPr>
          <a:xfrm>
            <a:off x="3343566" y="6732959"/>
            <a:ext cx="4040530" cy="338554"/>
          </a:xfrm>
          <a:prstGeom prst="rect">
            <a:avLst/>
          </a:prstGeom>
          <a:noFill/>
        </p:spPr>
        <p:txBody>
          <a:bodyPr wrap="none" rtlCol="0">
            <a:spAutoFit/>
          </a:bodyPr>
          <a:lstStyle/>
          <a:p>
            <a:r>
              <a:rPr lang="ko-KR" altLang="en-US" sz="1600" b="1" dirty="0">
                <a:latin typeface="+mn-ea"/>
                <a:ea typeface="+mn-ea"/>
              </a:rPr>
              <a:t>무지향성 </a:t>
            </a:r>
            <a:r>
              <a:rPr lang="ko-KR" altLang="en-US" sz="1600" b="1" dirty="0" smtClean="0">
                <a:latin typeface="+mn-ea"/>
                <a:ea typeface="+mn-ea"/>
              </a:rPr>
              <a:t>안테나</a:t>
            </a:r>
            <a:r>
              <a:rPr lang="en-US" altLang="ko-KR" sz="1600" b="1" dirty="0" smtClean="0">
                <a:latin typeface="+mn-ea"/>
                <a:ea typeface="+mn-ea"/>
              </a:rPr>
              <a:t>/Store </a:t>
            </a:r>
            <a:r>
              <a:rPr lang="en-US" altLang="ko-KR" sz="1600" b="1" dirty="0">
                <a:latin typeface="+mn-ea"/>
                <a:ea typeface="+mn-ea"/>
              </a:rPr>
              <a:t>&amp; Forward </a:t>
            </a:r>
            <a:r>
              <a:rPr lang="ko-KR" altLang="en-US" sz="1600" b="1" dirty="0">
                <a:latin typeface="+mn-ea"/>
                <a:ea typeface="+mn-ea"/>
              </a:rPr>
              <a:t>방식</a:t>
            </a:r>
          </a:p>
        </p:txBody>
      </p:sp>
      <p:sp>
        <p:nvSpPr>
          <p:cNvPr id="3" name="TextBox 2"/>
          <p:cNvSpPr txBox="1"/>
          <p:nvPr/>
        </p:nvSpPr>
        <p:spPr>
          <a:xfrm>
            <a:off x="10819308" y="2484487"/>
            <a:ext cx="2331087" cy="2031325"/>
          </a:xfrm>
          <a:prstGeom prst="rect">
            <a:avLst/>
          </a:prstGeom>
          <a:noFill/>
        </p:spPr>
        <p:txBody>
          <a:bodyPr wrap="none" rtlCol="0">
            <a:spAutoFit/>
          </a:bodyPr>
          <a:lstStyle/>
          <a:p>
            <a:r>
              <a:rPr lang="ko-KR" altLang="en-US" sz="1400" dirty="0">
                <a:latin typeface="+mn-ea"/>
                <a:ea typeface="+mn-ea"/>
              </a:rPr>
              <a:t>안테나케이블 통상 </a:t>
            </a:r>
            <a:r>
              <a:rPr lang="en-US" altLang="ko-KR" sz="1400" dirty="0">
                <a:latin typeface="+mn-ea"/>
                <a:ea typeface="+mn-ea"/>
              </a:rPr>
              <a:t>30</a:t>
            </a:r>
            <a:r>
              <a:rPr lang="ko-KR" altLang="en-US" sz="1400" dirty="0">
                <a:latin typeface="+mn-ea"/>
                <a:ea typeface="+mn-ea"/>
              </a:rPr>
              <a:t>미터</a:t>
            </a:r>
            <a:endParaRPr lang="en-US" altLang="ko-KR" sz="1400" dirty="0">
              <a:latin typeface="+mn-ea"/>
              <a:ea typeface="+mn-ea"/>
            </a:endParaRPr>
          </a:p>
          <a:p>
            <a:endParaRPr lang="en-US" altLang="ko-KR" sz="1400" dirty="0">
              <a:latin typeface="+mn-ea"/>
              <a:ea typeface="+mn-ea"/>
            </a:endParaRPr>
          </a:p>
          <a:p>
            <a:r>
              <a:rPr lang="en-US" altLang="ko-KR" sz="1400" dirty="0">
                <a:latin typeface="+mn-ea"/>
                <a:ea typeface="+mn-ea"/>
              </a:rPr>
              <a:t>TX : 1626.5 ~ 1646.5 MHz</a:t>
            </a:r>
          </a:p>
          <a:p>
            <a:r>
              <a:rPr lang="en-US" altLang="ko-KR" sz="1400" dirty="0">
                <a:latin typeface="+mn-ea"/>
                <a:ea typeface="+mn-ea"/>
              </a:rPr>
              <a:t>RX : 1530.0 ~ 1545.0 MHz</a:t>
            </a:r>
          </a:p>
          <a:p>
            <a:endParaRPr lang="en-US" altLang="ko-KR" sz="1400" dirty="0">
              <a:latin typeface="+mn-ea"/>
              <a:ea typeface="+mn-ea"/>
            </a:endParaRPr>
          </a:p>
          <a:p>
            <a:r>
              <a:rPr lang="ko-KR" altLang="en-US" sz="1400" dirty="0">
                <a:latin typeface="+mn-ea"/>
                <a:ea typeface="+mn-ea"/>
              </a:rPr>
              <a:t>출력 </a:t>
            </a:r>
            <a:r>
              <a:rPr lang="en-US" altLang="ko-KR" sz="1400" dirty="0">
                <a:latin typeface="+mn-ea"/>
                <a:ea typeface="+mn-ea"/>
              </a:rPr>
              <a:t>17W</a:t>
            </a:r>
          </a:p>
          <a:p>
            <a:endParaRPr lang="en-US" altLang="ko-KR" sz="1400" dirty="0">
              <a:latin typeface="+mn-ea"/>
              <a:ea typeface="+mn-ea"/>
            </a:endParaRPr>
          </a:p>
          <a:p>
            <a:r>
              <a:rPr lang="en-US" altLang="ko-KR" sz="1400" dirty="0">
                <a:latin typeface="+mn-ea"/>
                <a:ea typeface="+mn-ea"/>
              </a:rPr>
              <a:t>hemisphere</a:t>
            </a:r>
          </a:p>
          <a:p>
            <a:endParaRPr lang="ko-KR" altLang="en-US" sz="1400" dirty="0">
              <a:latin typeface="+mn-ea"/>
              <a:ea typeface="+mn-ea"/>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85800" y="2238459"/>
            <a:ext cx="1885856" cy="11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670887" y="3780631"/>
            <a:ext cx="1315681" cy="276999"/>
          </a:xfrm>
          <a:prstGeom prst="rect">
            <a:avLst/>
          </a:prstGeom>
          <a:noFill/>
        </p:spPr>
        <p:txBody>
          <a:bodyPr wrap="none" rtlCol="0">
            <a:spAutoFit/>
          </a:bodyPr>
          <a:lstStyle/>
          <a:p>
            <a:r>
              <a:rPr lang="en-US" altLang="ko-KR" sz="1200" b="1" dirty="0">
                <a:latin typeface="+mn-ea"/>
                <a:ea typeface="+mn-ea"/>
              </a:rPr>
              <a:t>Helical antenna</a:t>
            </a:r>
            <a:endParaRPr lang="ko-KR" altLang="en-US" sz="1200" b="1" dirty="0">
              <a:latin typeface="+mn-ea"/>
              <a:ea typeface="+mn-ea"/>
            </a:endParaRPr>
          </a:p>
        </p:txBody>
      </p:sp>
      <p:sp>
        <p:nvSpPr>
          <p:cNvPr id="13" name="TextBox 12"/>
          <p:cNvSpPr txBox="1"/>
          <p:nvPr/>
        </p:nvSpPr>
        <p:spPr>
          <a:xfrm>
            <a:off x="-2502172" y="1894775"/>
            <a:ext cx="1795813" cy="1600438"/>
          </a:xfrm>
          <a:prstGeom prst="rect">
            <a:avLst/>
          </a:prstGeom>
          <a:noFill/>
        </p:spPr>
        <p:txBody>
          <a:bodyPr wrap="none" rtlCol="0">
            <a:spAutoFit/>
          </a:bodyPr>
          <a:lstStyle/>
          <a:p>
            <a:r>
              <a:rPr lang="en-US" altLang="ko-KR" sz="1400" dirty="0" err="1">
                <a:latin typeface="+mn-ea"/>
                <a:ea typeface="+mn-ea"/>
              </a:rPr>
              <a:t>Furuno</a:t>
            </a:r>
            <a:endParaRPr lang="en-US" altLang="ko-KR" sz="1400" dirty="0">
              <a:latin typeface="+mn-ea"/>
              <a:ea typeface="+mn-ea"/>
            </a:endParaRPr>
          </a:p>
          <a:p>
            <a:r>
              <a:rPr lang="en-US" altLang="ko-KR" sz="1400" dirty="0">
                <a:latin typeface="+mn-ea"/>
                <a:ea typeface="+mn-ea"/>
              </a:rPr>
              <a:t>Polarization:</a:t>
            </a:r>
          </a:p>
          <a:p>
            <a:r>
              <a:rPr lang="en-US" altLang="ko-KR" sz="1400" dirty="0">
                <a:latin typeface="+mn-ea"/>
                <a:ea typeface="+mn-ea"/>
              </a:rPr>
              <a:t>Right-hand circular</a:t>
            </a:r>
          </a:p>
          <a:p>
            <a:r>
              <a:rPr lang="en-US" altLang="ko-KR" sz="1400" dirty="0">
                <a:latin typeface="+mn-ea"/>
                <a:ea typeface="+mn-ea"/>
              </a:rPr>
              <a:t>Polarization</a:t>
            </a:r>
          </a:p>
          <a:p>
            <a:endParaRPr lang="en-US" altLang="ko-KR" sz="1400" dirty="0">
              <a:latin typeface="+mn-ea"/>
              <a:ea typeface="+mn-ea"/>
            </a:endParaRPr>
          </a:p>
          <a:p>
            <a:r>
              <a:rPr lang="en-US" altLang="ko-KR" sz="1400" dirty="0">
                <a:latin typeface="+mn-ea"/>
                <a:ea typeface="+mn-ea"/>
              </a:rPr>
              <a:t>Receiving</a:t>
            </a:r>
            <a:r>
              <a:rPr lang="ko-KR" altLang="en-US" sz="1400" dirty="0">
                <a:latin typeface="+mn-ea"/>
                <a:ea typeface="+mn-ea"/>
              </a:rPr>
              <a:t> </a:t>
            </a:r>
            <a:r>
              <a:rPr lang="en-US" altLang="ko-KR" sz="1400" dirty="0">
                <a:latin typeface="+mn-ea"/>
                <a:ea typeface="+mn-ea"/>
              </a:rPr>
              <a:t>gain</a:t>
            </a:r>
          </a:p>
          <a:p>
            <a:r>
              <a:rPr lang="en-US" altLang="ko-KR" sz="1400" dirty="0">
                <a:latin typeface="+mn-ea"/>
                <a:ea typeface="+mn-ea"/>
              </a:rPr>
              <a:t>33 to 40dB</a:t>
            </a:r>
            <a:endParaRPr lang="ko-KR" altLang="en-US" sz="1400" dirty="0">
              <a:latin typeface="+mn-ea"/>
              <a:ea typeface="+mn-ea"/>
            </a:endParaRPr>
          </a:p>
        </p:txBody>
      </p:sp>
      <p:pic>
        <p:nvPicPr>
          <p:cNvPr id="14" name="그림 13"/>
          <p:cNvPicPr>
            <a:picLocks noChangeAspect="1"/>
          </p:cNvPicPr>
          <p:nvPr/>
        </p:nvPicPr>
        <p:blipFill>
          <a:blip r:embed="rId5"/>
          <a:stretch>
            <a:fillRect/>
          </a:stretch>
        </p:blipFill>
        <p:spPr>
          <a:xfrm>
            <a:off x="2208183" y="4762784"/>
            <a:ext cx="1323975" cy="1676400"/>
          </a:xfrm>
          <a:prstGeom prst="rect">
            <a:avLst/>
          </a:prstGeom>
          <a:ln w="3175">
            <a:solidFill>
              <a:schemeClr val="tx1"/>
            </a:solidFill>
          </a:ln>
        </p:spPr>
      </p:pic>
      <p:pic>
        <p:nvPicPr>
          <p:cNvPr id="15" name="그림 14"/>
          <p:cNvPicPr>
            <a:picLocks noChangeAspect="1"/>
          </p:cNvPicPr>
          <p:nvPr/>
        </p:nvPicPr>
        <p:blipFill>
          <a:blip r:embed="rId6"/>
          <a:stretch>
            <a:fillRect/>
          </a:stretch>
        </p:blipFill>
        <p:spPr>
          <a:xfrm>
            <a:off x="672051" y="1871903"/>
            <a:ext cx="4396241" cy="2597106"/>
          </a:xfrm>
          <a:prstGeom prst="rect">
            <a:avLst/>
          </a:prstGeom>
          <a:ln w="3175">
            <a:solidFill>
              <a:schemeClr val="tx1"/>
            </a:solidFill>
          </a:ln>
        </p:spPr>
      </p:pic>
      <p:sp>
        <p:nvSpPr>
          <p:cNvPr id="17" name="직사각형 16"/>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18961489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30" y="1637043"/>
            <a:ext cx="6147283" cy="3890216"/>
          </a:xfrm>
          <a:prstGeom prst="rect">
            <a:avLst/>
          </a:prstGeom>
          <a:ln>
            <a:solidFill>
              <a:schemeClr val="tx2"/>
            </a:solidFill>
          </a:ln>
        </p:spPr>
      </p:pic>
      <p:graphicFrame>
        <p:nvGraphicFramePr>
          <p:cNvPr id="10" name="표 9"/>
          <p:cNvGraphicFramePr>
            <a:graphicFrameLocks noGrp="1"/>
          </p:cNvGraphicFramePr>
          <p:nvPr/>
        </p:nvGraphicFramePr>
        <p:xfrm>
          <a:off x="209931" y="900311"/>
          <a:ext cx="10273541" cy="610599"/>
        </p:xfrm>
        <a:graphic>
          <a:graphicData uri="http://schemas.openxmlformats.org/drawingml/2006/table">
            <a:tbl>
              <a:tblPr firstRow="1" bandRow="1">
                <a:tableStyleId>{5C22544A-7EE6-4342-B048-85BDC9FD1C3A}</a:tableStyleId>
              </a:tblPr>
              <a:tblGrid>
                <a:gridCol w="10273541">
                  <a:extLst>
                    <a:ext uri="{9D8B030D-6E8A-4147-A177-3AD203B41FA5}">
                      <a16:colId xmlns:a16="http://schemas.microsoft.com/office/drawing/2014/main" val="20000"/>
                    </a:ext>
                  </a:extLst>
                </a:gridCol>
              </a:tblGrid>
              <a:tr h="610599">
                <a:tc>
                  <a:txBody>
                    <a:bodyPr/>
                    <a:lstStyle/>
                    <a:p>
                      <a:pPr latinLnBrk="1"/>
                      <a:r>
                        <a:rPr lang="en-US" altLang="ko-KR" sz="2200" dirty="0">
                          <a:solidFill>
                            <a:srgbClr val="000066"/>
                          </a:solidFill>
                          <a:latin typeface="+mn-ea"/>
                          <a:ea typeface="+mn-ea"/>
                        </a:rPr>
                        <a:t>Inmarsat (Inmarsat FBB &amp; VSAT Antenna)     </a:t>
                      </a:r>
                      <a:endParaRPr lang="ko-KR" altLang="en-US" sz="22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4" name="직사각형 3"/>
          <p:cNvSpPr/>
          <p:nvPr/>
        </p:nvSpPr>
        <p:spPr>
          <a:xfrm>
            <a:off x="209931" y="1637043"/>
            <a:ext cx="10273541" cy="50810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5" name="직사각형 4"/>
          <p:cNvSpPr/>
          <p:nvPr/>
        </p:nvSpPr>
        <p:spPr>
          <a:xfrm>
            <a:off x="216112" y="5542150"/>
            <a:ext cx="10165126" cy="885373"/>
          </a:xfrm>
          <a:prstGeom prst="rect">
            <a:avLst/>
          </a:prstGeom>
        </p:spPr>
        <p:txBody>
          <a:bodyPr wrap="square" lIns="99569" tIns="49785" rIns="99569" bIns="49785">
            <a:spAutoFit/>
          </a:bodyPr>
          <a:lstStyle/>
          <a:p>
            <a:r>
              <a:rPr lang="en-US" altLang="ko-KR" sz="1700" dirty="0">
                <a:latin typeface="+mn-ea"/>
                <a:ea typeface="+mn-ea"/>
              </a:rPr>
              <a:t>Inmarsat FBB</a:t>
            </a:r>
            <a:r>
              <a:rPr lang="ko-KR" altLang="en-US" sz="1700" dirty="0">
                <a:latin typeface="+mn-ea"/>
                <a:ea typeface="+mn-ea"/>
              </a:rPr>
              <a:t>와 </a:t>
            </a:r>
            <a:r>
              <a:rPr lang="en-US" altLang="ko-KR" sz="1700" dirty="0">
                <a:latin typeface="+mn-ea"/>
                <a:ea typeface="+mn-ea"/>
              </a:rPr>
              <a:t>VSAT</a:t>
            </a:r>
            <a:r>
              <a:rPr lang="ko-KR" altLang="en-US" sz="1700" dirty="0">
                <a:latin typeface="+mn-ea"/>
                <a:ea typeface="+mn-ea"/>
              </a:rPr>
              <a:t>은 지향성 안테나이고 </a:t>
            </a:r>
            <a:r>
              <a:rPr lang="en-US" altLang="ko-KR" sz="1700" dirty="0">
                <a:latin typeface="+mn-ea"/>
                <a:ea typeface="+mn-ea"/>
              </a:rPr>
              <a:t>Real time </a:t>
            </a:r>
            <a:r>
              <a:rPr lang="ko-KR" altLang="en-US" sz="1700" dirty="0">
                <a:latin typeface="+mn-ea"/>
                <a:ea typeface="+mn-ea"/>
              </a:rPr>
              <a:t>방식이다</a:t>
            </a:r>
            <a:r>
              <a:rPr lang="en-US" altLang="ko-KR" sz="1700" dirty="0">
                <a:latin typeface="+mn-ea"/>
                <a:ea typeface="+mn-ea"/>
              </a:rPr>
              <a:t>. </a:t>
            </a:r>
            <a:r>
              <a:rPr lang="ko-KR" altLang="en-US" sz="1700" dirty="0">
                <a:latin typeface="+mn-ea"/>
                <a:ea typeface="+mn-ea"/>
              </a:rPr>
              <a:t>그러나 </a:t>
            </a:r>
            <a:r>
              <a:rPr lang="en-US" altLang="ko-KR" sz="1700" dirty="0">
                <a:latin typeface="+mn-ea"/>
                <a:ea typeface="+mn-ea"/>
              </a:rPr>
              <a:t>Inmarsat-C </a:t>
            </a:r>
            <a:r>
              <a:rPr lang="ko-KR" altLang="en-US" sz="1700" dirty="0">
                <a:latin typeface="+mn-ea"/>
                <a:ea typeface="+mn-ea"/>
              </a:rPr>
              <a:t>안테나는 무지향성 안테나로 </a:t>
            </a:r>
            <a:r>
              <a:rPr lang="en-US" altLang="ko-KR" sz="1700" dirty="0">
                <a:latin typeface="+mn-ea"/>
                <a:ea typeface="+mn-ea"/>
              </a:rPr>
              <a:t>Store and Forward </a:t>
            </a:r>
            <a:r>
              <a:rPr lang="ko-KR" altLang="en-US" sz="1700" dirty="0">
                <a:latin typeface="+mn-ea"/>
                <a:ea typeface="+mn-ea"/>
              </a:rPr>
              <a:t>방식으로 설정한 </a:t>
            </a:r>
            <a:r>
              <a:rPr lang="ko-KR" altLang="en-US" sz="1700" dirty="0" err="1">
                <a:latin typeface="+mn-ea"/>
                <a:ea typeface="+mn-ea"/>
              </a:rPr>
              <a:t>지구국에서</a:t>
            </a:r>
            <a:r>
              <a:rPr lang="ko-KR" altLang="en-US" sz="1700" dirty="0">
                <a:latin typeface="+mn-ea"/>
                <a:ea typeface="+mn-ea"/>
              </a:rPr>
              <a:t> 받아서 다시 보내주는 방식이다</a:t>
            </a:r>
            <a:endParaRPr lang="en-US" altLang="ko-KR" sz="1700" dirty="0">
              <a:latin typeface="+mn-ea"/>
              <a:ea typeface="+mn-ea"/>
            </a:endParaRPr>
          </a:p>
          <a:p>
            <a:r>
              <a:rPr lang="en-US" altLang="ko-KR" sz="1700" dirty="0">
                <a:latin typeface="+mn-ea"/>
                <a:ea typeface="+mn-ea"/>
              </a:rPr>
              <a:t>Inmarsat-C</a:t>
            </a:r>
            <a:r>
              <a:rPr lang="ko-KR" altLang="en-US" sz="1700" dirty="0">
                <a:latin typeface="+mn-ea"/>
                <a:ea typeface="+mn-ea"/>
              </a:rPr>
              <a:t>는 무지향성 안테나이기 때문에 </a:t>
            </a:r>
            <a:r>
              <a:rPr lang="en-US" altLang="ko-KR" sz="1700" dirty="0">
                <a:latin typeface="+mn-ea"/>
                <a:ea typeface="+mn-ea"/>
              </a:rPr>
              <a:t>Distress Button</a:t>
            </a:r>
            <a:r>
              <a:rPr lang="ko-KR" altLang="en-US" sz="1700" dirty="0">
                <a:latin typeface="+mn-ea"/>
                <a:ea typeface="+mn-ea"/>
              </a:rPr>
              <a:t>이 달려 있고 법정장비이다  </a:t>
            </a:r>
          </a:p>
        </p:txBody>
      </p:sp>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49</a:t>
            </a:fld>
            <a:endParaRPr lang="ko-KR" altLang="en-US" dirty="0"/>
          </a:p>
        </p:txBody>
      </p:sp>
      <p:sp>
        <p:nvSpPr>
          <p:cNvPr id="6" name="TextBox 5"/>
          <p:cNvSpPr txBox="1"/>
          <p:nvPr/>
        </p:nvSpPr>
        <p:spPr>
          <a:xfrm>
            <a:off x="-2718196" y="2556495"/>
            <a:ext cx="2347117" cy="2462213"/>
          </a:xfrm>
          <a:prstGeom prst="rect">
            <a:avLst/>
          </a:prstGeom>
          <a:noFill/>
        </p:spPr>
        <p:txBody>
          <a:bodyPr wrap="none" rtlCol="0">
            <a:spAutoFit/>
          </a:bodyPr>
          <a:lstStyle/>
          <a:p>
            <a:r>
              <a:rPr lang="en-US" altLang="ko-KR" sz="1400" dirty="0">
                <a:latin typeface="+mn-ea"/>
                <a:ea typeface="+mn-ea"/>
              </a:rPr>
              <a:t>INMARSAT-B </a:t>
            </a:r>
            <a:r>
              <a:rPr lang="ko-KR" altLang="en-US" sz="1400" dirty="0">
                <a:latin typeface="+mn-ea"/>
                <a:ea typeface="+mn-ea"/>
              </a:rPr>
              <a:t>서비스 중단</a:t>
            </a:r>
            <a:endParaRPr lang="en-US" altLang="ko-KR" sz="1400" dirty="0">
              <a:latin typeface="+mn-ea"/>
              <a:ea typeface="+mn-ea"/>
            </a:endParaRPr>
          </a:p>
          <a:p>
            <a:r>
              <a:rPr lang="en-US" altLang="ko-KR" sz="1400" dirty="0">
                <a:latin typeface="+mn-ea"/>
                <a:ea typeface="+mn-ea"/>
              </a:rPr>
              <a:t>2016.12.31</a:t>
            </a:r>
            <a:r>
              <a:rPr lang="ko-KR" altLang="en-US" sz="1400" dirty="0">
                <a:latin typeface="+mn-ea"/>
                <a:ea typeface="+mn-ea"/>
              </a:rPr>
              <a:t>부</a:t>
            </a:r>
            <a:endParaRPr lang="en-US" altLang="ko-KR" sz="1400" dirty="0">
              <a:latin typeface="+mn-ea"/>
              <a:ea typeface="+mn-ea"/>
            </a:endParaRPr>
          </a:p>
          <a:p>
            <a:endParaRPr lang="en-US" altLang="ko-KR" sz="1400" dirty="0">
              <a:latin typeface="+mn-ea"/>
              <a:ea typeface="+mn-ea"/>
            </a:endParaRPr>
          </a:p>
          <a:p>
            <a:r>
              <a:rPr lang="en-US" altLang="ko-KR" sz="1400" dirty="0">
                <a:solidFill>
                  <a:srgbClr val="FF0000"/>
                </a:solidFill>
                <a:latin typeface="+mn-ea"/>
                <a:ea typeface="+mn-ea"/>
              </a:rPr>
              <a:t>2020</a:t>
            </a:r>
            <a:r>
              <a:rPr lang="ko-KR" altLang="en-US" sz="1400" dirty="0">
                <a:solidFill>
                  <a:srgbClr val="FF0000"/>
                </a:solidFill>
                <a:latin typeface="+mn-ea"/>
                <a:ea typeface="+mn-ea"/>
              </a:rPr>
              <a:t>년</a:t>
            </a:r>
            <a:r>
              <a:rPr lang="en-US" altLang="ko-KR" sz="1400" dirty="0">
                <a:solidFill>
                  <a:srgbClr val="FF0000"/>
                </a:solidFill>
                <a:latin typeface="+mn-ea"/>
                <a:ea typeface="+mn-ea"/>
              </a:rPr>
              <a:t> </a:t>
            </a:r>
            <a:r>
              <a:rPr lang="ko-KR" altLang="en-US" sz="1400" dirty="0">
                <a:solidFill>
                  <a:srgbClr val="FF0000"/>
                </a:solidFill>
                <a:latin typeface="+mn-ea"/>
                <a:ea typeface="+mn-ea"/>
              </a:rPr>
              <a:t>이후</a:t>
            </a:r>
            <a:endParaRPr lang="en-US" altLang="ko-KR" sz="1400" dirty="0">
              <a:solidFill>
                <a:srgbClr val="FF0000"/>
              </a:solidFill>
              <a:latin typeface="+mn-ea"/>
              <a:ea typeface="+mn-ea"/>
            </a:endParaRPr>
          </a:p>
          <a:p>
            <a:r>
              <a:rPr lang="en-US" altLang="ko-KR" sz="1400" dirty="0">
                <a:solidFill>
                  <a:srgbClr val="FF0000"/>
                </a:solidFill>
                <a:latin typeface="+mn-ea"/>
                <a:ea typeface="+mn-ea"/>
              </a:rPr>
              <a:t>INM-FBB</a:t>
            </a:r>
            <a:r>
              <a:rPr lang="ko-KR" altLang="en-US" sz="1400" dirty="0">
                <a:solidFill>
                  <a:srgbClr val="FF0000"/>
                </a:solidFill>
                <a:latin typeface="+mn-ea"/>
                <a:ea typeface="+mn-ea"/>
              </a:rPr>
              <a:t>를 법정장비로</a:t>
            </a:r>
            <a:endParaRPr lang="en-US" altLang="ko-KR" sz="1400" dirty="0">
              <a:solidFill>
                <a:srgbClr val="FF0000"/>
              </a:solidFill>
              <a:latin typeface="+mn-ea"/>
              <a:ea typeface="+mn-ea"/>
            </a:endParaRPr>
          </a:p>
          <a:p>
            <a:r>
              <a:rPr lang="ko-KR" altLang="en-US" sz="1400" dirty="0">
                <a:solidFill>
                  <a:srgbClr val="FF0000"/>
                </a:solidFill>
                <a:latin typeface="+mn-ea"/>
                <a:ea typeface="+mn-ea"/>
              </a:rPr>
              <a:t>도입예정이라고 함</a:t>
            </a:r>
            <a:endParaRPr lang="en-US" altLang="ko-KR" sz="1400" dirty="0">
              <a:solidFill>
                <a:srgbClr val="FF0000"/>
              </a:solidFill>
              <a:latin typeface="+mn-ea"/>
              <a:ea typeface="+mn-ea"/>
            </a:endParaRPr>
          </a:p>
          <a:p>
            <a:endParaRPr lang="en-US" altLang="ko-KR" sz="1400" dirty="0">
              <a:latin typeface="+mn-ea"/>
              <a:ea typeface="+mn-ea"/>
            </a:endParaRPr>
          </a:p>
          <a:p>
            <a:r>
              <a:rPr lang="en-US" altLang="ko-KR" sz="1400" dirty="0">
                <a:latin typeface="+mn-ea"/>
                <a:ea typeface="+mn-ea"/>
              </a:rPr>
              <a:t>INM-FBB</a:t>
            </a:r>
            <a:r>
              <a:rPr lang="ko-KR" altLang="en-US" sz="1400" dirty="0">
                <a:latin typeface="+mn-ea"/>
                <a:ea typeface="+mn-ea"/>
              </a:rPr>
              <a:t>를 이용하여</a:t>
            </a:r>
            <a:endParaRPr lang="en-US" altLang="ko-KR" sz="1400" dirty="0">
              <a:latin typeface="+mn-ea"/>
              <a:ea typeface="+mn-ea"/>
            </a:endParaRPr>
          </a:p>
          <a:p>
            <a:r>
              <a:rPr lang="en-US" altLang="ko-KR" sz="1400" dirty="0">
                <a:latin typeface="+mn-ea"/>
                <a:ea typeface="+mn-ea"/>
              </a:rPr>
              <a:t>SSAS, LRIT, EGC</a:t>
            </a:r>
            <a:r>
              <a:rPr lang="ko-KR" altLang="en-US" sz="1400" dirty="0">
                <a:latin typeface="+mn-ea"/>
                <a:ea typeface="+mn-ea"/>
              </a:rPr>
              <a:t>등 사용 </a:t>
            </a:r>
            <a:endParaRPr lang="en-US" altLang="ko-KR" sz="1400" dirty="0">
              <a:latin typeface="+mn-ea"/>
              <a:ea typeface="+mn-ea"/>
            </a:endParaRPr>
          </a:p>
          <a:p>
            <a:r>
              <a:rPr lang="ko-KR" altLang="en-US" sz="1400" dirty="0">
                <a:latin typeface="+mn-ea"/>
                <a:ea typeface="+mn-ea"/>
              </a:rPr>
              <a:t>가능한 시스템 탑재해야 됨</a:t>
            </a:r>
            <a:endParaRPr lang="en-US" altLang="ko-KR" sz="1400" dirty="0">
              <a:latin typeface="+mn-ea"/>
              <a:ea typeface="+mn-ea"/>
            </a:endParaRPr>
          </a:p>
          <a:p>
            <a:r>
              <a:rPr lang="en-US" altLang="ko-KR" sz="1400" dirty="0">
                <a:latin typeface="+mn-ea"/>
                <a:ea typeface="+mn-ea"/>
              </a:rPr>
              <a:t> </a:t>
            </a:r>
            <a:endParaRPr lang="ko-KR" altLang="en-US" sz="1400" dirty="0">
              <a:latin typeface="+mn-ea"/>
              <a:ea typeface="+mn-ea"/>
            </a:endParaRPr>
          </a:p>
        </p:txBody>
      </p:sp>
      <p:sp>
        <p:nvSpPr>
          <p:cNvPr id="7" name="AutoShape 2" descr="Intellian v85NX 85cm Ku-Ka band Convertable VSAT Anten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9" name="그림 8"/>
          <p:cNvPicPr>
            <a:picLocks noChangeAspect="1"/>
          </p:cNvPicPr>
          <p:nvPr/>
        </p:nvPicPr>
        <p:blipFill>
          <a:blip r:embed="rId3"/>
          <a:stretch>
            <a:fillRect/>
          </a:stretch>
        </p:blipFill>
        <p:spPr>
          <a:xfrm>
            <a:off x="6554083" y="2415953"/>
            <a:ext cx="3732518" cy="2296934"/>
          </a:xfrm>
          <a:prstGeom prst="rect">
            <a:avLst/>
          </a:prstGeom>
          <a:ln w="3175">
            <a:solidFill>
              <a:schemeClr val="tx1"/>
            </a:solidFill>
          </a:ln>
        </p:spPr>
      </p:pic>
      <p:sp>
        <p:nvSpPr>
          <p:cNvPr id="3" name="TextBox 2"/>
          <p:cNvSpPr txBox="1"/>
          <p:nvPr/>
        </p:nvSpPr>
        <p:spPr>
          <a:xfrm>
            <a:off x="5202684" y="2155507"/>
            <a:ext cx="601447" cy="369332"/>
          </a:xfrm>
          <a:prstGeom prst="rect">
            <a:avLst/>
          </a:prstGeom>
          <a:noFill/>
        </p:spPr>
        <p:txBody>
          <a:bodyPr wrap="none" rtlCol="0">
            <a:spAutoFit/>
          </a:bodyPr>
          <a:lstStyle/>
          <a:p>
            <a:r>
              <a:rPr lang="en-US" altLang="ko-KR" b="1" dirty="0">
                <a:latin typeface="+mn-ea"/>
                <a:ea typeface="+mn-ea"/>
              </a:rPr>
              <a:t>FBB</a:t>
            </a:r>
            <a:endParaRPr lang="ko-KR" altLang="en-US" b="1" dirty="0">
              <a:latin typeface="+mn-ea"/>
              <a:ea typeface="+mn-ea"/>
            </a:endParaRPr>
          </a:p>
        </p:txBody>
      </p:sp>
      <p:sp>
        <p:nvSpPr>
          <p:cNvPr id="11" name="TextBox 10"/>
          <p:cNvSpPr txBox="1"/>
          <p:nvPr/>
        </p:nvSpPr>
        <p:spPr>
          <a:xfrm>
            <a:off x="9482866" y="2524839"/>
            <a:ext cx="746423" cy="369332"/>
          </a:xfrm>
          <a:prstGeom prst="rect">
            <a:avLst/>
          </a:prstGeom>
          <a:noFill/>
        </p:spPr>
        <p:txBody>
          <a:bodyPr wrap="none" rtlCol="0">
            <a:spAutoFit/>
          </a:bodyPr>
          <a:lstStyle/>
          <a:p>
            <a:r>
              <a:rPr lang="en-US" altLang="ko-KR" b="1" dirty="0">
                <a:latin typeface="+mn-ea"/>
                <a:ea typeface="+mn-ea"/>
              </a:rPr>
              <a:t>VSAT</a:t>
            </a:r>
            <a:endParaRPr lang="ko-KR" altLang="en-US" b="1" dirty="0">
              <a:latin typeface="+mn-ea"/>
              <a:ea typeface="+mn-ea"/>
            </a:endParaRPr>
          </a:p>
        </p:txBody>
      </p:sp>
      <p:sp>
        <p:nvSpPr>
          <p:cNvPr id="12" name="TextBox 11"/>
          <p:cNvSpPr txBox="1"/>
          <p:nvPr/>
        </p:nvSpPr>
        <p:spPr>
          <a:xfrm>
            <a:off x="7650956" y="3060551"/>
            <a:ext cx="938077" cy="307777"/>
          </a:xfrm>
          <a:prstGeom prst="rect">
            <a:avLst/>
          </a:prstGeom>
          <a:noFill/>
        </p:spPr>
        <p:txBody>
          <a:bodyPr wrap="none" rtlCol="0">
            <a:spAutoFit/>
          </a:bodyPr>
          <a:lstStyle/>
          <a:p>
            <a:r>
              <a:rPr lang="en-US" altLang="ko-KR" sz="1400" dirty="0">
                <a:latin typeface="+mn-ea"/>
                <a:ea typeface="+mn-ea"/>
              </a:rPr>
              <a:t>RADOME</a:t>
            </a:r>
            <a:endParaRPr lang="ko-KR" altLang="en-US" sz="1400" dirty="0">
              <a:latin typeface="+mn-ea"/>
              <a:ea typeface="+mn-ea"/>
            </a:endParaRPr>
          </a:p>
        </p:txBody>
      </p:sp>
      <p:sp>
        <p:nvSpPr>
          <p:cNvPr id="14" name="직사각형 13"/>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18766064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표 8"/>
          <p:cNvGraphicFramePr>
            <a:graphicFrameLocks noGrp="1"/>
          </p:cNvGraphicFramePr>
          <p:nvPr>
            <p:extLst/>
          </p:nvPr>
        </p:nvGraphicFramePr>
        <p:xfrm>
          <a:off x="666180" y="756295"/>
          <a:ext cx="9516383" cy="5774278"/>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854443">
                <a:tc>
                  <a:txBody>
                    <a:bodyPr/>
                    <a:lstStyle/>
                    <a:p>
                      <a:pPr marL="0" marR="0" lvl="0" indent="0" algn="l" defTabSz="995690" rtl="0" eaLnBrk="1" latinLnBrk="1" hangingPunct="1">
                        <a:lnSpc>
                          <a:spcPct val="100000"/>
                        </a:lnSpc>
                        <a:spcBef>
                          <a:spcPts val="0"/>
                        </a:spcBef>
                        <a:spcAft>
                          <a:spcPts val="0"/>
                        </a:spcAft>
                        <a:buClrTx/>
                        <a:buFontTx/>
                        <a:buNone/>
                        <a:defRPr/>
                      </a:pPr>
                      <a:r>
                        <a:rPr lang="en-US" altLang="ko-KR" sz="2200" dirty="0">
                          <a:solidFill>
                            <a:schemeClr val="tx1"/>
                          </a:solidFill>
                          <a:latin typeface="+mn-ea"/>
                          <a:ea typeface="+mn-ea"/>
                        </a:rPr>
                        <a:t>1-1 Distress Alert/Call/Message</a:t>
                      </a:r>
                      <a:r>
                        <a:rPr lang="en-US" altLang="ko-KR" sz="2200" dirty="0">
                          <a:solidFill>
                            <a:srgbClr val="0000C4"/>
                          </a:solidFill>
                          <a:latin typeface="+mn-ea"/>
                          <a:ea typeface="+mn-ea"/>
                        </a:rPr>
                        <a:t/>
                      </a:r>
                      <a:br>
                        <a:rPr lang="en-US" altLang="ko-KR" sz="2200" dirty="0">
                          <a:solidFill>
                            <a:srgbClr val="0000C4"/>
                          </a:solidFill>
                          <a:latin typeface="+mn-ea"/>
                          <a:ea typeface="+mn-ea"/>
                        </a:rPr>
                      </a:br>
                      <a:r>
                        <a:rPr lang="en-US" altLang="ko-KR" sz="2000" b="1" dirty="0">
                          <a:solidFill>
                            <a:srgbClr val="0000C4"/>
                          </a:solidFill>
                          <a:latin typeface="+mn-ea"/>
                          <a:ea typeface="+mn-ea"/>
                        </a:rPr>
                        <a:t>GMDSS (Global Maritime Distress and Safety System)</a:t>
                      </a:r>
                      <a:r>
                        <a:rPr lang="en-US" altLang="ko-KR" sz="2200" b="1" dirty="0">
                          <a:solidFill>
                            <a:schemeClr val="tx1"/>
                          </a:solidFill>
                          <a:latin typeface="+mn-ea"/>
                          <a:ea typeface="+mn-ea"/>
                        </a:rPr>
                        <a:t>      </a:t>
                      </a:r>
                      <a:endParaRPr lang="ko-KR" altLang="en-US" sz="2200" b="1" dirty="0">
                        <a:solidFill>
                          <a:schemeClr val="tx1"/>
                        </a:solidFill>
                        <a:latin typeface="+mn-ea"/>
                        <a:ea typeface="+mn-ea"/>
                      </a:endParaRPr>
                    </a:p>
                  </a:txBody>
                  <a:tcPr marL="106943" marR="106943" marT="50413" marB="50413">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extLst>
                  <a:ext uri="{0D108BD9-81ED-4DB2-BD59-A6C34878D82A}">
                    <a16:rowId xmlns:a16="http://schemas.microsoft.com/office/drawing/2014/main" val="10000"/>
                  </a:ext>
                </a:extLst>
              </a:tr>
              <a:tr h="4919835">
                <a:tc>
                  <a:txBody>
                    <a:bodyPr/>
                    <a:lstStyle/>
                    <a:p>
                      <a:pPr marL="0" lvl="0" indent="0" latinLnBrk="1">
                        <a:buNone/>
                        <a:defRPr/>
                      </a:pPr>
                      <a:endParaRPr lang="en-US" altLang="ko-KR" sz="2000" dirty="0">
                        <a:latin typeface="+mn-ea"/>
                        <a:ea typeface="+mn-ea"/>
                      </a:endParaRPr>
                    </a:p>
                    <a:p>
                      <a:pPr marL="0" lvl="0" indent="0" latinLnBrk="1">
                        <a:buNone/>
                        <a:defRPr/>
                      </a:pPr>
                      <a:endParaRPr lang="en-US" altLang="ko-KR" sz="1800" dirty="0">
                        <a:latin typeface="+mn-ea"/>
                        <a:ea typeface="+mn-ea"/>
                      </a:endParaRPr>
                    </a:p>
                    <a:p>
                      <a:pPr marL="0" lvl="0" indent="0" latinLnBrk="1">
                        <a:buNone/>
                        <a:defRPr/>
                      </a:pPr>
                      <a:endParaRPr lang="en-US" altLang="ko-KR" sz="1800" dirty="0">
                        <a:latin typeface="+mn-ea"/>
                        <a:ea typeface="+mn-ea"/>
                      </a:endParaRPr>
                    </a:p>
                    <a:p>
                      <a:pPr marL="0" lvl="0" indent="0" latinLnBrk="1">
                        <a:buNone/>
                        <a:defRPr/>
                      </a:pPr>
                      <a:endParaRPr lang="en-US" altLang="ko-KR" sz="1800" dirty="0">
                        <a:latin typeface="+mn-ea"/>
                        <a:ea typeface="+mn-ea"/>
                      </a:endParaRPr>
                    </a:p>
                    <a:p>
                      <a:pPr marL="0" lvl="0" indent="0" latinLnBrk="1">
                        <a:buNone/>
                        <a:defRPr/>
                      </a:pPr>
                      <a:endParaRPr lang="en-US" altLang="ko-KR" sz="1800" dirty="0">
                        <a:latin typeface="+mn-ea"/>
                        <a:ea typeface="+mn-ea"/>
                      </a:endParaRPr>
                    </a:p>
                    <a:p>
                      <a:pPr marL="0" lvl="0" indent="0" latinLnBrk="1">
                        <a:buNone/>
                        <a:defRPr/>
                      </a:pPr>
                      <a:endParaRPr lang="en-US" altLang="ko-KR" sz="1800" dirty="0">
                        <a:latin typeface="+mn-ea"/>
                        <a:ea typeface="+mn-ea"/>
                      </a:endParaRPr>
                    </a:p>
                    <a:p>
                      <a:pPr marL="0" lvl="0" indent="0" latinLnBrk="1">
                        <a:buNone/>
                        <a:defRPr/>
                      </a:pPr>
                      <a:endParaRPr lang="en-US" altLang="ko-KR" sz="2000" dirty="0">
                        <a:latin typeface="+mn-ea"/>
                        <a:ea typeface="+mn-ea"/>
                      </a:endParaRPr>
                    </a:p>
                  </a:txBody>
                  <a:tcPr marL="106943" marR="106943" marT="50413" marB="50413">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11" name="그룹 10"/>
          <p:cNvGrpSpPr/>
          <p:nvPr/>
        </p:nvGrpSpPr>
        <p:grpSpPr>
          <a:xfrm>
            <a:off x="1817164" y="1487548"/>
            <a:ext cx="5760640" cy="1368151"/>
            <a:chOff x="1817164" y="1487548"/>
            <a:chExt cx="5760640" cy="1368151"/>
          </a:xfrm>
        </p:grpSpPr>
        <p:sp>
          <p:nvSpPr>
            <p:cNvPr id="12" name="오른쪽 화살표 11">
              <a:hlinkClick r:id="" action="ppaction://noaction"/>
            </p:cNvPr>
            <p:cNvSpPr/>
            <p:nvPr/>
          </p:nvSpPr>
          <p:spPr>
            <a:xfrm>
              <a:off x="2249211" y="1487548"/>
              <a:ext cx="4896544" cy="1368151"/>
            </a:xfrm>
            <a:prstGeom prst="rightArrow">
              <a:avLst>
                <a:gd name="adj1" fmla="val 50000"/>
                <a:gd name="adj2" fmla="val 50000"/>
              </a:avLst>
            </a:prstGeom>
            <a:solidFill>
              <a:srgbClr val="FF0000"/>
            </a:solidFill>
            <a:ln>
              <a:noFill/>
            </a:ln>
            <a:effectLst/>
          </p:spPr>
          <p:style>
            <a:lnRef idx="0">
              <a:scrgbClr r="0" g="0" b="0"/>
            </a:lnRef>
            <a:fillRef idx="1">
              <a:scrgbClr r="0" g="0" b="0"/>
            </a:fillRef>
            <a:effectRef idx="0">
              <a:scrgbClr r="0" g="0" b="0"/>
            </a:effectRef>
            <a:fontRef idx="minor">
              <a:scrgbClr r="0" g="0" b="0"/>
            </a:fontRef>
          </p:style>
        </p:sp>
        <p:sp>
          <p:nvSpPr>
            <p:cNvPr id="13" name="모서리가 둥근 직사각형 12"/>
            <p:cNvSpPr/>
            <p:nvPr/>
          </p:nvSpPr>
          <p:spPr>
            <a:xfrm>
              <a:off x="1817164" y="1897993"/>
              <a:ext cx="1728192" cy="547260"/>
            </a:xfrm>
            <a:prstGeom prst="roundRect">
              <a:avLst>
                <a:gd name="adj" fmla="val 16667"/>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sp>
        <p:sp>
          <p:nvSpPr>
            <p:cNvPr id="14" name="TextBox 13"/>
            <p:cNvSpPr txBox="1"/>
            <p:nvPr/>
          </p:nvSpPr>
          <p:spPr>
            <a:xfrm>
              <a:off x="1843879" y="1924708"/>
              <a:ext cx="1674762" cy="493830"/>
            </a:xfrm>
            <a:prstGeom prst="rect">
              <a:avLst/>
            </a:prstGeom>
          </p:spPr>
          <p:style>
            <a:lnRef idx="0">
              <a:schemeClr val="accent1"/>
            </a:lnRef>
            <a:fillRef idx="0">
              <a:schemeClr val="accent1"/>
            </a:fillRef>
            <a:effectRef idx="0">
              <a:schemeClr val="accent1"/>
            </a:effectRef>
            <a:fontRef idx="minor">
              <a:schemeClr val="lt1"/>
            </a:fontRef>
          </p:style>
          <p:txBody>
            <a:bodyPr vert="horz" wrap="square" lIns="53340" tIns="53340" rIns="53340" bIns="53340" anchor="ctr" anchorCtr="0">
              <a:noAutofit/>
            </a:bodyPr>
            <a:lstStyle/>
            <a:p>
              <a:pPr lvl="0" algn="ctr" defTabSz="622300" latinLnBrk="1">
                <a:lnSpc>
                  <a:spcPct val="90000"/>
                </a:lnSpc>
                <a:spcBef>
                  <a:spcPct val="0"/>
                </a:spcBef>
                <a:spcAft>
                  <a:spcPct val="35000"/>
                </a:spcAft>
                <a:defRPr/>
              </a:pPr>
              <a:r>
                <a:rPr lang="en-US" altLang="ko-KR" sz="1400" b="1" kern="1200" dirty="0">
                  <a:solidFill>
                    <a:schemeClr val="tx1"/>
                  </a:solidFill>
                  <a:latin typeface="+mn-ea"/>
                  <a:ea typeface="+mn-ea"/>
                </a:rPr>
                <a:t>Distress Alert</a:t>
              </a:r>
              <a:r>
                <a:rPr lang="en-US" altLang="ko-KR" sz="1400" b="1" kern="1200" dirty="0">
                  <a:latin typeface="+mn-ea"/>
                  <a:ea typeface="+mn-ea"/>
                </a:rPr>
                <a:t/>
              </a:r>
              <a:br>
                <a:rPr lang="en-US" altLang="ko-KR" sz="1400" b="1" kern="1200" dirty="0">
                  <a:latin typeface="+mn-ea"/>
                  <a:ea typeface="+mn-ea"/>
                </a:rPr>
              </a:br>
              <a:r>
                <a:rPr lang="en-US" altLang="ko-KR" sz="1400" b="1" kern="1200" dirty="0">
                  <a:solidFill>
                    <a:schemeClr val="tx1"/>
                  </a:solidFill>
                  <a:latin typeface="+mn-ea"/>
                  <a:ea typeface="+mn-ea"/>
                </a:rPr>
                <a:t>(</a:t>
              </a:r>
              <a:r>
                <a:rPr lang="ko-KR" altLang="en-US" sz="1400" b="1" kern="1200" dirty="0" err="1">
                  <a:solidFill>
                    <a:schemeClr val="tx1"/>
                  </a:solidFill>
                  <a:latin typeface="+mn-ea"/>
                  <a:ea typeface="+mn-ea"/>
                </a:rPr>
                <a:t>조난경보</a:t>
              </a:r>
              <a:r>
                <a:rPr lang="en-US" altLang="ko-KR" sz="1400" b="1" kern="1200" dirty="0">
                  <a:solidFill>
                    <a:schemeClr val="tx1"/>
                  </a:solidFill>
                  <a:latin typeface="+mn-ea"/>
                  <a:ea typeface="+mn-ea"/>
                </a:rPr>
                <a:t>)</a:t>
              </a:r>
              <a:endParaRPr lang="ko-KR" altLang="en-US" sz="1400" b="1" kern="1200" dirty="0">
                <a:solidFill>
                  <a:schemeClr val="tx1"/>
                </a:solidFill>
                <a:latin typeface="+mn-ea"/>
                <a:ea typeface="+mn-ea"/>
              </a:endParaRPr>
            </a:p>
          </p:txBody>
        </p:sp>
        <p:sp>
          <p:nvSpPr>
            <p:cNvPr id="15" name="모서리가 둥근 직사각형 14"/>
            <p:cNvSpPr/>
            <p:nvPr/>
          </p:nvSpPr>
          <p:spPr>
            <a:xfrm>
              <a:off x="3833388" y="1897993"/>
              <a:ext cx="1728192" cy="547260"/>
            </a:xfrm>
            <a:prstGeom prst="roundRect">
              <a:avLst>
                <a:gd name="adj" fmla="val 16667"/>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sp>
        <p:sp>
          <p:nvSpPr>
            <p:cNvPr id="16" name="TextBox 15"/>
            <p:cNvSpPr txBox="1"/>
            <p:nvPr/>
          </p:nvSpPr>
          <p:spPr>
            <a:xfrm>
              <a:off x="3860103" y="1924708"/>
              <a:ext cx="1674762" cy="493830"/>
            </a:xfrm>
            <a:prstGeom prst="rect">
              <a:avLst/>
            </a:prstGeom>
          </p:spPr>
          <p:style>
            <a:lnRef idx="0">
              <a:schemeClr val="accent1"/>
            </a:lnRef>
            <a:fillRef idx="0">
              <a:schemeClr val="accent1"/>
            </a:fillRef>
            <a:effectRef idx="0">
              <a:schemeClr val="accent1"/>
            </a:effectRef>
            <a:fontRef idx="minor">
              <a:schemeClr val="lt1"/>
            </a:fontRef>
          </p:style>
          <p:txBody>
            <a:bodyPr vert="horz" wrap="square" lIns="53340" tIns="53340" rIns="53340" bIns="53340" anchor="ctr" anchorCtr="0">
              <a:noAutofit/>
            </a:bodyPr>
            <a:lstStyle/>
            <a:p>
              <a:pPr lvl="0" algn="ctr" defTabSz="622300" latinLnBrk="1">
                <a:lnSpc>
                  <a:spcPct val="90000"/>
                </a:lnSpc>
                <a:spcBef>
                  <a:spcPct val="0"/>
                </a:spcBef>
                <a:spcAft>
                  <a:spcPct val="35000"/>
                </a:spcAft>
                <a:defRPr/>
              </a:pPr>
              <a:r>
                <a:rPr lang="en-US" altLang="ko-KR" sz="1400" b="1" kern="1200" dirty="0">
                  <a:solidFill>
                    <a:schemeClr val="tx1"/>
                  </a:solidFill>
                  <a:latin typeface="+mn-ea"/>
                  <a:ea typeface="+mn-ea"/>
                </a:rPr>
                <a:t>Distress Call</a:t>
              </a:r>
              <a:br>
                <a:rPr lang="en-US" altLang="ko-KR" sz="1400" b="1" kern="1200" dirty="0">
                  <a:solidFill>
                    <a:schemeClr val="tx1"/>
                  </a:solidFill>
                  <a:latin typeface="+mn-ea"/>
                  <a:ea typeface="+mn-ea"/>
                </a:rPr>
              </a:br>
              <a:r>
                <a:rPr lang="en-US" altLang="ko-KR" sz="1400" b="1" kern="1200" dirty="0">
                  <a:solidFill>
                    <a:schemeClr val="tx1"/>
                  </a:solidFill>
                  <a:latin typeface="+mn-ea"/>
                  <a:ea typeface="+mn-ea"/>
                </a:rPr>
                <a:t>(</a:t>
              </a:r>
              <a:r>
                <a:rPr lang="ko-KR" altLang="en-US" sz="1400" b="1" kern="1200" dirty="0" err="1">
                  <a:solidFill>
                    <a:schemeClr val="tx1"/>
                  </a:solidFill>
                  <a:latin typeface="+mn-ea"/>
                  <a:ea typeface="+mn-ea"/>
                </a:rPr>
                <a:t>조난호출</a:t>
              </a:r>
              <a:r>
                <a:rPr lang="en-US" altLang="ko-KR" sz="1400" b="1" kern="1200" dirty="0">
                  <a:solidFill>
                    <a:schemeClr val="tx1"/>
                  </a:solidFill>
                  <a:latin typeface="+mn-ea"/>
                  <a:ea typeface="+mn-ea"/>
                </a:rPr>
                <a:t>)</a:t>
              </a:r>
              <a:endParaRPr lang="ko-KR" altLang="en-US" sz="1400" b="1" kern="1200" dirty="0">
                <a:solidFill>
                  <a:schemeClr val="tx1"/>
                </a:solidFill>
                <a:latin typeface="+mn-ea"/>
                <a:ea typeface="+mn-ea"/>
              </a:endParaRPr>
            </a:p>
          </p:txBody>
        </p:sp>
        <p:sp>
          <p:nvSpPr>
            <p:cNvPr id="17" name="모서리가 둥근 직사각형 16"/>
            <p:cNvSpPr/>
            <p:nvPr/>
          </p:nvSpPr>
          <p:spPr>
            <a:xfrm>
              <a:off x="5849612" y="1897993"/>
              <a:ext cx="1728192" cy="547260"/>
            </a:xfrm>
            <a:prstGeom prst="roundRect">
              <a:avLst>
                <a:gd name="adj" fmla="val 16667"/>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sp>
        <p:sp>
          <p:nvSpPr>
            <p:cNvPr id="18" name="TextBox 17"/>
            <p:cNvSpPr txBox="1"/>
            <p:nvPr/>
          </p:nvSpPr>
          <p:spPr>
            <a:xfrm>
              <a:off x="5876327" y="1924708"/>
              <a:ext cx="1674762" cy="493830"/>
            </a:xfrm>
            <a:prstGeom prst="rect">
              <a:avLst/>
            </a:prstGeom>
          </p:spPr>
          <p:style>
            <a:lnRef idx="0">
              <a:schemeClr val="accent1"/>
            </a:lnRef>
            <a:fillRef idx="0">
              <a:schemeClr val="accent1"/>
            </a:fillRef>
            <a:effectRef idx="0">
              <a:schemeClr val="accent1"/>
            </a:effectRef>
            <a:fontRef idx="minor">
              <a:schemeClr val="lt1"/>
            </a:fontRef>
          </p:style>
          <p:txBody>
            <a:bodyPr vert="horz" wrap="square" lIns="53340" tIns="53340" rIns="53340" bIns="53340" anchor="ctr" anchorCtr="0">
              <a:noAutofit/>
            </a:bodyPr>
            <a:lstStyle/>
            <a:p>
              <a:pPr lvl="0" algn="ctr" defTabSz="622300" latinLnBrk="1">
                <a:lnSpc>
                  <a:spcPct val="90000"/>
                </a:lnSpc>
                <a:spcBef>
                  <a:spcPct val="0"/>
                </a:spcBef>
                <a:spcAft>
                  <a:spcPct val="35000"/>
                </a:spcAft>
                <a:defRPr/>
              </a:pPr>
              <a:r>
                <a:rPr lang="en-US" altLang="ko-KR" sz="1400" b="1" kern="1200" dirty="0">
                  <a:solidFill>
                    <a:schemeClr val="tx1"/>
                  </a:solidFill>
                  <a:latin typeface="+mn-ea"/>
                  <a:ea typeface="+mn-ea"/>
                </a:rPr>
                <a:t>Distress Message</a:t>
              </a:r>
              <a:br>
                <a:rPr lang="en-US" altLang="ko-KR" sz="1400" b="1" kern="1200" dirty="0">
                  <a:solidFill>
                    <a:schemeClr val="tx1"/>
                  </a:solidFill>
                  <a:latin typeface="+mn-ea"/>
                  <a:ea typeface="+mn-ea"/>
                </a:rPr>
              </a:br>
              <a:r>
                <a:rPr lang="en-US" altLang="ko-KR" sz="1400" b="1" kern="1200" dirty="0">
                  <a:solidFill>
                    <a:schemeClr val="tx1"/>
                  </a:solidFill>
                  <a:latin typeface="+mn-ea"/>
                  <a:ea typeface="+mn-ea"/>
                </a:rPr>
                <a:t>(</a:t>
              </a:r>
              <a:r>
                <a:rPr lang="ko-KR" altLang="en-US" sz="1400" b="1" kern="1200" dirty="0" err="1" smtClean="0">
                  <a:solidFill>
                    <a:schemeClr val="tx1"/>
                  </a:solidFill>
                  <a:latin typeface="+mn-ea"/>
                  <a:ea typeface="+mn-ea"/>
                </a:rPr>
                <a:t>조난통보</a:t>
              </a:r>
              <a:r>
                <a:rPr lang="en-US" altLang="ko-KR" sz="1400" b="1" kern="1200" dirty="0" smtClean="0">
                  <a:solidFill>
                    <a:schemeClr val="tx1"/>
                  </a:solidFill>
                  <a:latin typeface="+mn-ea"/>
                  <a:ea typeface="+mn-ea"/>
                </a:rPr>
                <a:t>)</a:t>
              </a:r>
              <a:r>
                <a:rPr lang="en-US" altLang="ko-KR" sz="1400" b="1" kern="1200" dirty="0" smtClean="0">
                  <a:latin typeface="+mn-ea"/>
                  <a:ea typeface="+mn-ea"/>
                </a:rPr>
                <a:t>)</a:t>
              </a:r>
              <a:endParaRPr lang="ko-KR" altLang="en-US" sz="1400" b="1" kern="1200" dirty="0">
                <a:latin typeface="+mn-ea"/>
                <a:ea typeface="+mn-ea"/>
              </a:endParaRPr>
            </a:p>
          </p:txBody>
        </p:sp>
      </p:grpSp>
      <p:sp>
        <p:nvSpPr>
          <p:cNvPr id="3" name="직사각형 2"/>
          <p:cNvSpPr/>
          <p:nvPr/>
        </p:nvSpPr>
        <p:spPr>
          <a:xfrm>
            <a:off x="0" y="0"/>
            <a:ext cx="3634328" cy="461665"/>
          </a:xfrm>
          <a:prstGeom prst="rect">
            <a:avLst/>
          </a:prstGeom>
        </p:spPr>
        <p:txBody>
          <a:bodyPr wrap="none">
            <a:spAutoFit/>
          </a:bodyPr>
          <a:lstStyle/>
          <a:p>
            <a:pPr lvl="0">
              <a:defRPr/>
            </a:pPr>
            <a:r>
              <a:rPr lang="ko-KR" altLang="en-US" sz="2400" b="1">
                <a:solidFill>
                  <a:schemeClr val="bg1"/>
                </a:solidFill>
                <a:latin typeface="+mn-ea"/>
                <a:ea typeface="+mn-ea"/>
              </a:rPr>
              <a:t>제</a:t>
            </a:r>
            <a:r>
              <a:rPr lang="en-US" altLang="ko-KR" sz="2400" b="1">
                <a:solidFill>
                  <a:schemeClr val="bg1"/>
                </a:solidFill>
                <a:latin typeface="+mn-ea"/>
                <a:ea typeface="+mn-ea"/>
              </a:rPr>
              <a:t>1</a:t>
            </a:r>
            <a:r>
              <a:rPr lang="ko-KR" altLang="en-US" sz="2400" b="1">
                <a:solidFill>
                  <a:schemeClr val="bg1"/>
                </a:solidFill>
                <a:latin typeface="+mn-ea"/>
                <a:ea typeface="+mn-ea"/>
              </a:rPr>
              <a:t>장 </a:t>
            </a:r>
            <a:r>
              <a:rPr lang="en-US" altLang="ko-KR" sz="2400" b="1">
                <a:solidFill>
                  <a:schemeClr val="bg1"/>
                </a:solidFill>
                <a:latin typeface="+mn-ea"/>
                <a:ea typeface="+mn-ea"/>
              </a:rPr>
              <a:t>GMDSS </a:t>
            </a:r>
            <a:r>
              <a:rPr lang="ko-KR" altLang="en-US" sz="2400" b="1">
                <a:solidFill>
                  <a:schemeClr val="bg1"/>
                </a:solidFill>
                <a:latin typeface="+mn-ea"/>
                <a:ea typeface="+mn-ea"/>
              </a:rPr>
              <a:t>기본 이해</a:t>
            </a:r>
            <a:endParaRPr lang="en-US" altLang="ko-KR" sz="2400" b="1">
              <a:solidFill>
                <a:schemeClr val="bg1"/>
              </a:solidFill>
              <a:latin typeface="+mn-ea"/>
              <a:ea typeface="+mn-ea"/>
            </a:endParaRPr>
          </a:p>
        </p:txBody>
      </p:sp>
      <p:graphicFrame>
        <p:nvGraphicFramePr>
          <p:cNvPr id="5" name="표 4"/>
          <p:cNvGraphicFramePr>
            <a:graphicFrameLocks noGrp="1"/>
          </p:cNvGraphicFramePr>
          <p:nvPr>
            <p:extLst/>
          </p:nvPr>
        </p:nvGraphicFramePr>
        <p:xfrm>
          <a:off x="1287547" y="2766784"/>
          <a:ext cx="6615472" cy="3398520"/>
        </p:xfrm>
        <a:graphic>
          <a:graphicData uri="http://schemas.openxmlformats.org/drawingml/2006/table">
            <a:tbl>
              <a:tblPr firstRow="1" bandRow="1">
                <a:tableStyleId>{5C22544A-7EE6-4342-B048-85BDC9FD1C3A}</a:tableStyleId>
              </a:tblPr>
              <a:tblGrid>
                <a:gridCol w="1432770">
                  <a:extLst>
                    <a:ext uri="{9D8B030D-6E8A-4147-A177-3AD203B41FA5}">
                      <a16:colId xmlns:a16="http://schemas.microsoft.com/office/drawing/2014/main" val="20000"/>
                    </a:ext>
                  </a:extLst>
                </a:gridCol>
                <a:gridCol w="2609975">
                  <a:extLst>
                    <a:ext uri="{9D8B030D-6E8A-4147-A177-3AD203B41FA5}">
                      <a16:colId xmlns:a16="http://schemas.microsoft.com/office/drawing/2014/main" val="20001"/>
                    </a:ext>
                  </a:extLst>
                </a:gridCol>
                <a:gridCol w="2572727">
                  <a:extLst>
                    <a:ext uri="{9D8B030D-6E8A-4147-A177-3AD203B41FA5}">
                      <a16:colId xmlns:a16="http://schemas.microsoft.com/office/drawing/2014/main" val="20002"/>
                    </a:ext>
                  </a:extLst>
                </a:gridCol>
              </a:tblGrid>
              <a:tr h="370840">
                <a:tc>
                  <a:txBody>
                    <a:bodyPr/>
                    <a:lstStyle/>
                    <a:p>
                      <a:pPr lvl="0" algn="ctr" latinLnBrk="1">
                        <a:defRPr/>
                      </a:pPr>
                      <a:r>
                        <a:rPr lang="ko-KR" altLang="en-US" sz="1600" b="1" dirty="0">
                          <a:solidFill>
                            <a:schemeClr val="tx1"/>
                          </a:solidFill>
                          <a:latin typeface="+mn-ea"/>
                          <a:ea typeface="+mn-ea"/>
                        </a:rPr>
                        <a:t>구분</a:t>
                      </a: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a:solidFill>
                            <a:schemeClr val="tx1"/>
                          </a:solidFill>
                          <a:latin typeface="+mn-ea"/>
                          <a:ea typeface="+mn-ea"/>
                        </a:rPr>
                        <a:t>DSC</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ko-KR" altLang="en-US" sz="1600" b="1">
                          <a:solidFill>
                            <a:schemeClr val="tx1"/>
                          </a:solidFill>
                          <a:latin typeface="+mn-ea"/>
                          <a:ea typeface="+mn-ea"/>
                        </a:rPr>
                        <a:t>무선전화</a:t>
                      </a: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extLst>
                  <a:ext uri="{0D108BD9-81ED-4DB2-BD59-A6C34878D82A}">
                    <a16:rowId xmlns:a16="http://schemas.microsoft.com/office/drawing/2014/main" val="10000"/>
                  </a:ext>
                </a:extLst>
              </a:tr>
              <a:tr h="370840">
                <a:tc>
                  <a:txBody>
                    <a:bodyPr/>
                    <a:lstStyle/>
                    <a:p>
                      <a:pPr lvl="0" algn="ctr" latinLnBrk="1">
                        <a:defRPr/>
                      </a:pPr>
                      <a:r>
                        <a:rPr lang="en-US" altLang="ko-KR" sz="1600" b="1">
                          <a:solidFill>
                            <a:schemeClr val="tx1"/>
                          </a:solidFill>
                          <a:latin typeface="+mn-ea"/>
                          <a:ea typeface="+mn-ea"/>
                        </a:rPr>
                        <a:t>VHF</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a:solidFill>
                            <a:schemeClr val="tx1"/>
                          </a:solidFill>
                          <a:latin typeface="+mn-ea"/>
                          <a:ea typeface="+mn-ea"/>
                        </a:rPr>
                        <a:t>CH.70</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a:solidFill>
                            <a:schemeClr val="tx1"/>
                          </a:solidFill>
                          <a:latin typeface="+mn-ea"/>
                          <a:ea typeface="+mn-ea"/>
                        </a:rPr>
                        <a:t>CH.16</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extLst>
                  <a:ext uri="{0D108BD9-81ED-4DB2-BD59-A6C34878D82A}">
                    <a16:rowId xmlns:a16="http://schemas.microsoft.com/office/drawing/2014/main" val="10001"/>
                  </a:ext>
                </a:extLst>
              </a:tr>
              <a:tr h="370840">
                <a:tc>
                  <a:txBody>
                    <a:bodyPr/>
                    <a:lstStyle/>
                    <a:p>
                      <a:pPr lvl="0" algn="ctr" latinLnBrk="1">
                        <a:defRPr/>
                      </a:pPr>
                      <a:r>
                        <a:rPr lang="en-US" altLang="ko-KR" sz="1600" b="1">
                          <a:solidFill>
                            <a:schemeClr val="tx1"/>
                          </a:solidFill>
                          <a:latin typeface="+mn-ea"/>
                          <a:ea typeface="+mn-ea"/>
                        </a:rPr>
                        <a:t>MF</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a:solidFill>
                            <a:schemeClr val="tx1"/>
                          </a:solidFill>
                          <a:latin typeface="+mn-ea"/>
                          <a:ea typeface="+mn-ea"/>
                        </a:rPr>
                        <a:t>2187.5 kHz</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a:solidFill>
                            <a:schemeClr val="tx1"/>
                          </a:solidFill>
                          <a:latin typeface="+mn-ea"/>
                          <a:ea typeface="+mn-ea"/>
                        </a:rPr>
                        <a:t>2182.0 kHz</a:t>
                      </a:r>
                      <a:endParaRPr lang="ko-KR" altLang="en-US" sz="1600" b="1">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extLst>
                  <a:ext uri="{0D108BD9-81ED-4DB2-BD59-A6C34878D82A}">
                    <a16:rowId xmlns:a16="http://schemas.microsoft.com/office/drawing/2014/main" val="10002"/>
                  </a:ext>
                </a:extLst>
              </a:tr>
              <a:tr h="370840">
                <a:tc>
                  <a:txBody>
                    <a:bodyPr/>
                    <a:lstStyle/>
                    <a:p>
                      <a:pPr lvl="0" algn="ctr" latinLnBrk="1">
                        <a:defRPr/>
                      </a:pPr>
                      <a:r>
                        <a:rPr lang="en-US" altLang="ko-KR" sz="1600" b="1" dirty="0">
                          <a:solidFill>
                            <a:schemeClr val="tx1"/>
                          </a:solidFill>
                          <a:latin typeface="+mn-ea"/>
                          <a:ea typeface="+mn-ea"/>
                        </a:rPr>
                        <a:t>HF</a:t>
                      </a:r>
                      <a:endParaRPr lang="ko-KR" altLang="en-US" sz="1600" b="1" dirty="0">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dirty="0">
                          <a:solidFill>
                            <a:schemeClr val="tx1"/>
                          </a:solidFill>
                          <a:latin typeface="+mn-ea"/>
                          <a:ea typeface="+mn-ea"/>
                        </a:rPr>
                        <a:t>(401) 4207.5 kHz</a:t>
                      </a:r>
                      <a:br>
                        <a:rPr lang="en-US" altLang="ko-KR" sz="1600" b="1" dirty="0">
                          <a:solidFill>
                            <a:schemeClr val="tx1"/>
                          </a:solidFill>
                          <a:latin typeface="+mn-ea"/>
                          <a:ea typeface="+mn-ea"/>
                        </a:rPr>
                      </a:b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(601) 6312.0 kHz</a:t>
                      </a:r>
                      <a:br>
                        <a:rPr lang="en-US" altLang="ko-KR" sz="1600" b="1" dirty="0">
                          <a:solidFill>
                            <a:schemeClr val="tx1"/>
                          </a:solidFill>
                          <a:latin typeface="+mn-ea"/>
                          <a:ea typeface="+mn-ea"/>
                        </a:rPr>
                      </a:b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(801) 8414.5 kHz</a:t>
                      </a:r>
                      <a:br>
                        <a:rPr lang="en-US" altLang="ko-KR" sz="1600" b="1" dirty="0">
                          <a:solidFill>
                            <a:schemeClr val="tx1"/>
                          </a:solidFill>
                          <a:latin typeface="+mn-ea"/>
                          <a:ea typeface="+mn-ea"/>
                        </a:rPr>
                      </a:b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(1201) 12577.0 kHz</a:t>
                      </a:r>
                    </a:p>
                    <a:p>
                      <a:pPr lvl="0" algn="ctr" latinLnBrk="1">
                        <a:defRPr/>
                      </a:pPr>
                      <a:r>
                        <a:rPr lang="en-US" altLang="ko-KR" sz="1600" b="1" dirty="0">
                          <a:solidFill>
                            <a:schemeClr val="tx1"/>
                          </a:solidFill>
                          <a:latin typeface="+mn-ea"/>
                          <a:ea typeface="+mn-ea"/>
                        </a:rPr>
                        <a:t/>
                      </a:r>
                      <a:br>
                        <a:rPr lang="en-US" altLang="ko-KR" sz="1600" b="1" dirty="0">
                          <a:solidFill>
                            <a:schemeClr val="tx1"/>
                          </a:solidFill>
                          <a:latin typeface="+mn-ea"/>
                          <a:ea typeface="+mn-ea"/>
                        </a:rPr>
                      </a:br>
                      <a:r>
                        <a:rPr lang="en-US" altLang="ko-KR" sz="1600" b="1" dirty="0">
                          <a:solidFill>
                            <a:schemeClr val="tx1"/>
                          </a:solidFill>
                          <a:latin typeface="+mn-ea"/>
                          <a:ea typeface="+mn-ea"/>
                        </a:rPr>
                        <a:t>(1601) 16804.5 kHz</a:t>
                      </a:r>
                      <a:endParaRPr lang="ko-KR" altLang="en-US" sz="1600" b="1" dirty="0">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tc>
                  <a:txBody>
                    <a:bodyPr/>
                    <a:lstStyle/>
                    <a:p>
                      <a:pPr lvl="0" algn="ctr" latinLnBrk="1">
                        <a:defRPr/>
                      </a:pPr>
                      <a:r>
                        <a:rPr lang="en-US" altLang="ko-KR" sz="1600" b="1" dirty="0">
                          <a:solidFill>
                            <a:schemeClr val="tx1"/>
                          </a:solidFill>
                          <a:latin typeface="+mn-ea"/>
                          <a:ea typeface="+mn-ea"/>
                        </a:rPr>
                        <a:t>4125.0 kHz</a:t>
                      </a:r>
                    </a:p>
                    <a:p>
                      <a:pPr lvl="0" algn="ctr" latinLnBrk="1">
                        <a:defRPr/>
                      </a:pP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6215.0 kHz</a:t>
                      </a:r>
                    </a:p>
                    <a:p>
                      <a:pPr lvl="0" algn="ctr" latinLnBrk="1">
                        <a:defRPr/>
                      </a:pP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8291.0 kHz</a:t>
                      </a:r>
                    </a:p>
                    <a:p>
                      <a:pPr lvl="0" algn="ctr" latinLnBrk="1">
                        <a:defRPr/>
                      </a:pP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12290.0 kHz</a:t>
                      </a:r>
                    </a:p>
                    <a:p>
                      <a:pPr lvl="0" algn="ctr" latinLnBrk="1">
                        <a:defRPr/>
                      </a:pPr>
                      <a:endParaRPr lang="en-US" altLang="ko-KR" sz="1600" b="1" dirty="0">
                        <a:solidFill>
                          <a:schemeClr val="tx1"/>
                        </a:solidFill>
                        <a:latin typeface="+mn-ea"/>
                        <a:ea typeface="+mn-ea"/>
                      </a:endParaRPr>
                    </a:p>
                    <a:p>
                      <a:pPr lvl="0" algn="ctr" latinLnBrk="1">
                        <a:defRPr/>
                      </a:pPr>
                      <a:r>
                        <a:rPr lang="en-US" altLang="ko-KR" sz="1600" b="1" dirty="0">
                          <a:solidFill>
                            <a:schemeClr val="tx1"/>
                          </a:solidFill>
                          <a:latin typeface="+mn-ea"/>
                          <a:ea typeface="+mn-ea"/>
                        </a:rPr>
                        <a:t>16420.0 kHz</a:t>
                      </a:r>
                      <a:endParaRPr lang="ko-KR" altLang="en-US" sz="1600" b="1" dirty="0">
                        <a:solidFill>
                          <a:schemeClr val="tx1"/>
                        </a:solidFill>
                        <a:latin typeface="+mn-ea"/>
                        <a:ea typeface="+mn-ea"/>
                      </a:endParaRPr>
                    </a:p>
                  </a:txBody>
                  <a:tcPr>
                    <a:lnL w="12700" cap="flat" cmpd="sng" algn="ctr">
                      <a:solidFill>
                        <a:schemeClr val="tx1"/>
                      </a:solidFill>
                      <a:prstDash val="solid"/>
                      <a:round/>
                      <a:headEnd w="med" len="med"/>
                      <a:tailEnd w="med" len="med"/>
                    </a:lnL>
                    <a:lnR w="12700" cap="flat" cmpd="sng" algn="ctr">
                      <a:solidFill>
                        <a:schemeClr val="tx1"/>
                      </a:solidFill>
                      <a:prstDash val="solid"/>
                      <a:round/>
                      <a:headEnd w="med" len="med"/>
                      <a:tailEnd w="med" len="med"/>
                    </a:lnR>
                    <a:lnT w="12700" cap="flat" cmpd="sng" algn="ctr">
                      <a:solidFill>
                        <a:schemeClr val="tx1"/>
                      </a:solidFill>
                      <a:prstDash val="solid"/>
                      <a:round/>
                      <a:headEnd w="med" len="med"/>
                      <a:tailEnd w="med" len="med"/>
                    </a:lnT>
                    <a:lnB w="12700" cap="flat" cmpd="sng" algn="ctr">
                      <a:solidFill>
                        <a:schemeClr val="tx1"/>
                      </a:solidFill>
                      <a:prstDash val="solid"/>
                      <a:round/>
                      <a:headEnd w="med" len="med"/>
                      <a:tailEnd w="med" len="med"/>
                    </a:lnB>
                    <a:noFill/>
                  </a:tcPr>
                </a:tc>
                <a:extLst>
                  <a:ext uri="{0D108BD9-81ED-4DB2-BD59-A6C34878D82A}">
                    <a16:rowId xmlns:a16="http://schemas.microsoft.com/office/drawing/2014/main" val="10003"/>
                  </a:ext>
                </a:extLst>
              </a:tr>
            </a:tbl>
          </a:graphicData>
        </a:graphic>
      </p:graphicFrame>
      <p:sp>
        <p:nvSpPr>
          <p:cNvPr id="7" name="TextBox 6"/>
          <p:cNvSpPr txBox="1"/>
          <p:nvPr/>
        </p:nvSpPr>
        <p:spPr>
          <a:xfrm>
            <a:off x="8130370" y="3924647"/>
            <a:ext cx="1824842" cy="2308324"/>
          </a:xfrm>
          <a:prstGeom prst="rect">
            <a:avLst/>
          </a:prstGeom>
          <a:noFill/>
          <a:ln>
            <a:solidFill>
              <a:schemeClr val="tx1"/>
            </a:solidFill>
          </a:ln>
        </p:spPr>
        <p:txBody>
          <a:bodyPr wrap="square">
            <a:spAutoFit/>
          </a:bodyPr>
          <a:lstStyle/>
          <a:p>
            <a:pPr lvl="0">
              <a:defRPr/>
            </a:pPr>
            <a:r>
              <a:rPr lang="en-US" altLang="ko-KR" sz="1600" b="1" dirty="0">
                <a:latin typeface="+mn-ea"/>
                <a:ea typeface="+mn-ea"/>
              </a:rPr>
              <a:t>2024. 1. 1</a:t>
            </a:r>
            <a:r>
              <a:rPr lang="ko-KR" altLang="en-US" sz="1600" b="1" dirty="0">
                <a:latin typeface="+mn-ea"/>
                <a:ea typeface="+mn-ea"/>
              </a:rPr>
              <a:t>부</a:t>
            </a:r>
            <a:r>
              <a:rPr lang="en-US" altLang="ko-KR" sz="1600" b="1" dirty="0">
                <a:latin typeface="+mn-ea"/>
                <a:ea typeface="+mn-ea"/>
              </a:rPr>
              <a:t/>
            </a:r>
            <a:br>
              <a:rPr lang="en-US" altLang="ko-KR" sz="1600" b="1" dirty="0">
                <a:latin typeface="+mn-ea"/>
                <a:ea typeface="+mn-ea"/>
              </a:rPr>
            </a:br>
            <a:r>
              <a:rPr lang="en-US" altLang="ko-KR" sz="1600" b="1" dirty="0">
                <a:latin typeface="+mn-ea"/>
                <a:ea typeface="+mn-ea"/>
              </a:rPr>
              <a:t>MF/HF Radio</a:t>
            </a:r>
            <a:r>
              <a:rPr lang="ko-KR" altLang="en-US" sz="1600" b="1" dirty="0">
                <a:latin typeface="+mn-ea"/>
                <a:ea typeface="+mn-ea"/>
              </a:rPr>
              <a:t>의</a:t>
            </a:r>
            <a:endParaRPr lang="en-US" altLang="ko-KR" sz="1600" b="1" dirty="0">
              <a:latin typeface="+mn-ea"/>
              <a:ea typeface="+mn-ea"/>
            </a:endParaRPr>
          </a:p>
          <a:p>
            <a:pPr lvl="0">
              <a:defRPr/>
            </a:pPr>
            <a:r>
              <a:rPr lang="en-US" altLang="ko-KR" sz="1600" b="1" dirty="0" smtClean="0">
                <a:latin typeface="+mn-ea"/>
                <a:ea typeface="+mn-ea"/>
              </a:rPr>
              <a:t>NBDP</a:t>
            </a:r>
            <a:r>
              <a:rPr lang="ko-KR" altLang="en-US" sz="1600" b="1" dirty="0" smtClean="0">
                <a:latin typeface="+mn-ea"/>
                <a:ea typeface="+mn-ea"/>
              </a:rPr>
              <a:t>의</a:t>
            </a:r>
            <a:r>
              <a:rPr lang="en-US" altLang="ko-KR" sz="1600" b="1" dirty="0" smtClean="0">
                <a:latin typeface="+mn-ea"/>
                <a:ea typeface="+mn-ea"/>
              </a:rPr>
              <a:t/>
            </a:r>
            <a:br>
              <a:rPr lang="en-US" altLang="ko-KR" sz="1600" b="1" dirty="0" smtClean="0">
                <a:latin typeface="+mn-ea"/>
                <a:ea typeface="+mn-ea"/>
              </a:rPr>
            </a:br>
            <a:r>
              <a:rPr lang="ko-KR" altLang="en-US" sz="1600" b="1" dirty="0" smtClean="0">
                <a:latin typeface="+mn-ea"/>
                <a:ea typeface="+mn-ea"/>
              </a:rPr>
              <a:t>조난주파수는</a:t>
            </a:r>
            <a:endParaRPr lang="en-US" altLang="ko-KR" sz="1600" b="1" dirty="0" smtClean="0">
              <a:latin typeface="+mn-ea"/>
              <a:ea typeface="+mn-ea"/>
            </a:endParaRPr>
          </a:p>
          <a:p>
            <a:pPr lvl="0">
              <a:defRPr/>
            </a:pPr>
            <a:r>
              <a:rPr lang="ko-KR" altLang="en-US" sz="1600" b="1" dirty="0" smtClean="0">
                <a:latin typeface="+mn-ea"/>
                <a:ea typeface="+mn-ea"/>
              </a:rPr>
              <a:t>사용하지 않고</a:t>
            </a:r>
            <a:endParaRPr lang="en-US" altLang="ko-KR" sz="1600" b="1" dirty="0" smtClean="0">
              <a:latin typeface="+mn-ea"/>
              <a:ea typeface="+mn-ea"/>
            </a:endParaRPr>
          </a:p>
          <a:p>
            <a:pPr lvl="0">
              <a:defRPr/>
            </a:pPr>
            <a:r>
              <a:rPr lang="en-US" altLang="ko-KR" sz="1600" b="1" dirty="0" smtClean="0">
                <a:latin typeface="+mn-ea"/>
                <a:ea typeface="+mn-ea"/>
              </a:rPr>
              <a:t>NBDP</a:t>
            </a:r>
            <a:r>
              <a:rPr lang="ko-KR" altLang="en-US" sz="1600" b="1" dirty="0">
                <a:latin typeface="+mn-ea"/>
                <a:ea typeface="+mn-ea"/>
              </a:rPr>
              <a:t>는 단지 </a:t>
            </a:r>
            <a:r>
              <a:rPr lang="en-US" altLang="ko-KR" sz="1600" b="1" dirty="0">
                <a:latin typeface="+mn-ea"/>
                <a:ea typeface="+mn-ea"/>
              </a:rPr>
              <a:t>MSI </a:t>
            </a:r>
            <a:r>
              <a:rPr lang="ko-KR" altLang="en-US" sz="1600" b="1" dirty="0">
                <a:latin typeface="+mn-ea"/>
                <a:ea typeface="+mn-ea"/>
              </a:rPr>
              <a:t>수신 전용으로 사용함</a:t>
            </a:r>
          </a:p>
          <a:p>
            <a:pPr lvl="0">
              <a:defRPr/>
            </a:pPr>
            <a:r>
              <a:rPr lang="en-US" altLang="ko-KR" sz="1600" b="1" dirty="0">
                <a:latin typeface="+mn-ea"/>
                <a:ea typeface="+mn-ea"/>
              </a:rPr>
              <a:t>(MSC. 105)</a:t>
            </a:r>
            <a:endParaRPr lang="ko-KR" altLang="en-US" sz="1600" b="1" dirty="0">
              <a:latin typeface="+mn-ea"/>
              <a:ea typeface="+mn-ea"/>
            </a:endParaRPr>
          </a:p>
        </p:txBody>
      </p:sp>
      <p:sp>
        <p:nvSpPr>
          <p:cNvPr id="10" name="TextBox 9"/>
          <p:cNvSpPr txBox="1"/>
          <p:nvPr/>
        </p:nvSpPr>
        <p:spPr>
          <a:xfrm>
            <a:off x="666179" y="6597520"/>
            <a:ext cx="9516383" cy="584775"/>
          </a:xfrm>
          <a:prstGeom prst="rect">
            <a:avLst/>
          </a:prstGeom>
          <a:noFill/>
          <a:ln w="25400">
            <a:solidFill>
              <a:srgbClr val="0000FF"/>
            </a:solidFill>
          </a:ln>
        </p:spPr>
        <p:txBody>
          <a:bodyPr wrap="square">
            <a:spAutoFit/>
          </a:bodyPr>
          <a:lstStyle/>
          <a:p>
            <a:pPr lvl="0">
              <a:defRPr/>
            </a:pPr>
            <a:r>
              <a:rPr lang="ko-KR" altLang="en-US" sz="1600" b="1">
                <a:latin typeface="+mn-ea"/>
                <a:ea typeface="+mn-ea"/>
              </a:rPr>
              <a:t>발신한 </a:t>
            </a:r>
            <a:r>
              <a:rPr lang="en-US" altLang="ko-KR" sz="1600" b="1">
                <a:latin typeface="+mn-ea"/>
                <a:ea typeface="+mn-ea"/>
              </a:rPr>
              <a:t>Distress Alert</a:t>
            </a:r>
            <a:r>
              <a:rPr lang="ko-KR" altLang="en-US" sz="1600" b="1">
                <a:latin typeface="+mn-ea"/>
                <a:ea typeface="+mn-ea"/>
              </a:rPr>
              <a:t>는 </a:t>
            </a:r>
            <a:r>
              <a:rPr lang="en-US" altLang="ko-KR" sz="1600" b="1">
                <a:latin typeface="+mn-ea"/>
                <a:ea typeface="+mn-ea"/>
              </a:rPr>
              <a:t>20</a:t>
            </a:r>
            <a:r>
              <a:rPr lang="ko-KR" altLang="en-US" sz="1600" b="1">
                <a:latin typeface="+mn-ea"/>
                <a:ea typeface="+mn-ea"/>
              </a:rPr>
              <a:t>개까지 저장되고 수신한 </a:t>
            </a:r>
            <a:r>
              <a:rPr lang="en-US" altLang="ko-KR" sz="1600" b="1">
                <a:latin typeface="+mn-ea"/>
                <a:ea typeface="+mn-ea"/>
              </a:rPr>
              <a:t>Distress Alert</a:t>
            </a:r>
            <a:r>
              <a:rPr lang="ko-KR" altLang="en-US" sz="1600" b="1">
                <a:latin typeface="+mn-ea"/>
                <a:ea typeface="+mn-ea"/>
              </a:rPr>
              <a:t>는 </a:t>
            </a:r>
            <a:r>
              <a:rPr lang="en-US" altLang="ko-KR" sz="1600" b="1">
                <a:latin typeface="+mn-ea"/>
                <a:ea typeface="+mn-ea"/>
              </a:rPr>
              <a:t>48</a:t>
            </a:r>
            <a:r>
              <a:rPr lang="ko-KR" altLang="en-US" sz="1600" b="1">
                <a:latin typeface="+mn-ea"/>
                <a:ea typeface="+mn-ea"/>
              </a:rPr>
              <a:t>시간이 지나면 자동 삭제된다</a:t>
            </a:r>
            <a:r>
              <a:rPr lang="en-US" altLang="ko-KR" sz="1600" b="1">
                <a:latin typeface="+mn-ea"/>
                <a:ea typeface="+mn-ea"/>
              </a:rPr>
              <a:t>. </a:t>
            </a:r>
            <a:r>
              <a:rPr lang="ko-KR" altLang="en-US" sz="1600" b="1">
                <a:latin typeface="+mn-ea"/>
                <a:ea typeface="+mn-ea"/>
              </a:rPr>
              <a:t>이는 불필요한 조난중계를 방지하기 위한 것이다</a:t>
            </a:r>
          </a:p>
        </p:txBody>
      </p:sp>
      <p:sp>
        <p:nvSpPr>
          <p:cNvPr id="19" name="Rectangle 35"/>
          <p:cNvSpPr>
            <a:spLocks noChangeArrowheads="1"/>
          </p:cNvSpPr>
          <p:nvPr/>
        </p:nvSpPr>
        <p:spPr bwMode="auto">
          <a:xfrm>
            <a:off x="-1727172" y="1667763"/>
            <a:ext cx="1267984" cy="1018670"/>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endParaRPr lang="ko-KR" altLang="en-US" sz="1000" b="1" dirty="0">
              <a:solidFill>
                <a:srgbClr val="FF0066"/>
              </a:solidFill>
              <a:latin typeface="Times New Roman" pitchFamily="18" charset="0"/>
            </a:endParaRPr>
          </a:p>
          <a:p>
            <a:pPr algn="ctr" defTabSz="902344"/>
            <a:endParaRPr lang="ko-KR" altLang="en-US" sz="1000" b="1" dirty="0">
              <a:solidFill>
                <a:srgbClr val="FF0066"/>
              </a:solidFill>
              <a:latin typeface="Times New Roman" pitchFamily="18" charset="0"/>
            </a:endParaRPr>
          </a:p>
          <a:p>
            <a:pPr algn="ctr" defTabSz="902344"/>
            <a:r>
              <a:rPr lang="en-US" altLang="ko-KR" sz="1000" b="1" dirty="0">
                <a:solidFill>
                  <a:srgbClr val="FF0066"/>
                </a:solidFill>
                <a:latin typeface="Times New Roman" pitchFamily="18" charset="0"/>
              </a:rPr>
              <a:t>RTF</a:t>
            </a:r>
            <a:r>
              <a:rPr lang="en-US" altLang="ko-KR" sz="1000" b="1" dirty="0">
                <a:latin typeface="Times New Roman" pitchFamily="18" charset="0"/>
              </a:rPr>
              <a:t/>
            </a:r>
            <a:br>
              <a:rPr lang="en-US" altLang="ko-KR" sz="1000" b="1" dirty="0">
                <a:latin typeface="Times New Roman" pitchFamily="18" charset="0"/>
              </a:rPr>
            </a:br>
            <a:r>
              <a:rPr lang="en-US" altLang="ko-KR" sz="1000" b="1" dirty="0">
                <a:latin typeface="Times New Roman" pitchFamily="18" charset="0"/>
              </a:rPr>
              <a:t>4125</a:t>
            </a:r>
            <a:br>
              <a:rPr lang="en-US" altLang="ko-KR" sz="1000" b="1" dirty="0">
                <a:latin typeface="Times New Roman" pitchFamily="18" charset="0"/>
              </a:rPr>
            </a:br>
            <a:r>
              <a:rPr lang="en-US" altLang="ko-KR" sz="1000" b="1" dirty="0">
                <a:latin typeface="Times New Roman" pitchFamily="18" charset="0"/>
              </a:rPr>
              <a:t>6215</a:t>
            </a:r>
            <a:br>
              <a:rPr lang="en-US" altLang="ko-KR" sz="1000" b="1" dirty="0">
                <a:latin typeface="Times New Roman" pitchFamily="18" charset="0"/>
              </a:rPr>
            </a:br>
            <a:r>
              <a:rPr lang="en-US" altLang="ko-KR" sz="1000" b="1" dirty="0">
                <a:latin typeface="Times New Roman" pitchFamily="18" charset="0"/>
              </a:rPr>
              <a:t>8291</a:t>
            </a:r>
            <a:br>
              <a:rPr lang="en-US" altLang="ko-KR" sz="1000" b="1" dirty="0">
                <a:latin typeface="Times New Roman" pitchFamily="18" charset="0"/>
              </a:rPr>
            </a:br>
            <a:r>
              <a:rPr lang="en-US" altLang="ko-KR" sz="1000" b="1" dirty="0">
                <a:latin typeface="Times New Roman" pitchFamily="18" charset="0"/>
              </a:rPr>
              <a:t>12290</a:t>
            </a:r>
            <a:br>
              <a:rPr lang="en-US" altLang="ko-KR" sz="1000" b="1" dirty="0">
                <a:latin typeface="Times New Roman" pitchFamily="18" charset="0"/>
              </a:rPr>
            </a:br>
            <a:r>
              <a:rPr lang="en-US" altLang="ko-KR" sz="1000" b="1" dirty="0">
                <a:latin typeface="Times New Roman" pitchFamily="18" charset="0"/>
              </a:rPr>
              <a:t>16420</a:t>
            </a:r>
            <a:br>
              <a:rPr lang="en-US" altLang="ko-KR" sz="1000" b="1" dirty="0">
                <a:latin typeface="Times New Roman" pitchFamily="18" charset="0"/>
              </a:rPr>
            </a:br>
            <a:endParaRPr lang="en-US" altLang="ko-KR" sz="1000" b="1" dirty="0">
              <a:latin typeface="Times New Roman" pitchFamily="18" charset="0"/>
            </a:endParaRPr>
          </a:p>
          <a:p>
            <a:pPr algn="ctr" defTabSz="902344"/>
            <a:endParaRPr lang="ko-KR" altLang="en-US" sz="1000" dirty="0">
              <a:latin typeface="Times New Roman" pitchFamily="18" charset="0"/>
            </a:endParaRPr>
          </a:p>
        </p:txBody>
      </p:sp>
      <p:sp>
        <p:nvSpPr>
          <p:cNvPr id="20" name="Rectangle 36"/>
          <p:cNvSpPr>
            <a:spLocks noChangeArrowheads="1"/>
          </p:cNvSpPr>
          <p:nvPr/>
        </p:nvSpPr>
        <p:spPr bwMode="auto">
          <a:xfrm>
            <a:off x="-1727172" y="3078499"/>
            <a:ext cx="1267984" cy="1018670"/>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endParaRPr lang="ko-KR" altLang="en-US" sz="1000" b="1" dirty="0">
              <a:solidFill>
                <a:srgbClr val="FF0066"/>
              </a:solidFill>
              <a:latin typeface="Times New Roman" pitchFamily="18" charset="0"/>
            </a:endParaRPr>
          </a:p>
          <a:p>
            <a:pPr algn="ctr" defTabSz="902344"/>
            <a:endParaRPr lang="ko-KR" altLang="en-US" sz="1000" b="1" dirty="0">
              <a:solidFill>
                <a:srgbClr val="FF0066"/>
              </a:solidFill>
              <a:latin typeface="Times New Roman" pitchFamily="18" charset="0"/>
            </a:endParaRPr>
          </a:p>
          <a:p>
            <a:pPr algn="ctr" defTabSz="902344"/>
            <a:r>
              <a:rPr lang="en-US" altLang="ko-KR" sz="1000" b="1" dirty="0">
                <a:solidFill>
                  <a:srgbClr val="FF0066"/>
                </a:solidFill>
                <a:latin typeface="Times New Roman" pitchFamily="18" charset="0"/>
              </a:rPr>
              <a:t>NBDP</a:t>
            </a:r>
            <a:r>
              <a:rPr lang="en-US" altLang="ko-KR" sz="1000" b="1" dirty="0">
                <a:latin typeface="Times New Roman" pitchFamily="18" charset="0"/>
              </a:rPr>
              <a:t/>
            </a:r>
            <a:br>
              <a:rPr lang="en-US" altLang="ko-KR" sz="1000" b="1" dirty="0">
                <a:latin typeface="Times New Roman" pitchFamily="18" charset="0"/>
              </a:rPr>
            </a:br>
            <a:r>
              <a:rPr lang="en-US" altLang="ko-KR" sz="1000" b="1" dirty="0">
                <a:latin typeface="Times New Roman" pitchFamily="18" charset="0"/>
              </a:rPr>
              <a:t>4177.5</a:t>
            </a:r>
            <a:br>
              <a:rPr lang="en-US" altLang="ko-KR" sz="1000" b="1" dirty="0">
                <a:latin typeface="Times New Roman" pitchFamily="18" charset="0"/>
              </a:rPr>
            </a:br>
            <a:r>
              <a:rPr lang="en-US" altLang="ko-KR" sz="1000" b="1" dirty="0">
                <a:latin typeface="Times New Roman" pitchFamily="18" charset="0"/>
              </a:rPr>
              <a:t>6268</a:t>
            </a:r>
            <a:br>
              <a:rPr lang="en-US" altLang="ko-KR" sz="1000" b="1" dirty="0">
                <a:latin typeface="Times New Roman" pitchFamily="18" charset="0"/>
              </a:rPr>
            </a:br>
            <a:r>
              <a:rPr lang="en-US" altLang="ko-KR" sz="1000" b="1" dirty="0">
                <a:latin typeface="Times New Roman" pitchFamily="18" charset="0"/>
              </a:rPr>
              <a:t>8376.5</a:t>
            </a:r>
            <a:br>
              <a:rPr lang="en-US" altLang="ko-KR" sz="1000" b="1" dirty="0">
                <a:latin typeface="Times New Roman" pitchFamily="18" charset="0"/>
              </a:rPr>
            </a:br>
            <a:r>
              <a:rPr lang="en-US" altLang="ko-KR" sz="1000" b="1" dirty="0">
                <a:latin typeface="Times New Roman" pitchFamily="18" charset="0"/>
              </a:rPr>
              <a:t>12520</a:t>
            </a:r>
            <a:br>
              <a:rPr lang="en-US" altLang="ko-KR" sz="1000" b="1" dirty="0">
                <a:latin typeface="Times New Roman" pitchFamily="18" charset="0"/>
              </a:rPr>
            </a:br>
            <a:r>
              <a:rPr lang="en-US" altLang="ko-KR" sz="1000" b="1" dirty="0">
                <a:latin typeface="Times New Roman" pitchFamily="18" charset="0"/>
              </a:rPr>
              <a:t>16695</a:t>
            </a:r>
            <a:br>
              <a:rPr lang="en-US" altLang="ko-KR" sz="1000" b="1" dirty="0">
                <a:latin typeface="Times New Roman" pitchFamily="18" charset="0"/>
              </a:rPr>
            </a:br>
            <a:endParaRPr lang="en-US" altLang="ko-KR" sz="1000" b="1" dirty="0">
              <a:latin typeface="Times New Roman" pitchFamily="18" charset="0"/>
            </a:endParaRPr>
          </a:p>
          <a:p>
            <a:pPr algn="ctr" defTabSz="902344"/>
            <a:endParaRPr lang="ko-KR" altLang="en-US" sz="1000" dirty="0">
              <a:latin typeface="Times New Roman" pitchFamily="18" charset="0"/>
            </a:endParaRP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5</a:t>
            </a:fld>
            <a:endParaRPr lang="ko-KR" altLang="en-US"/>
          </a:p>
        </p:txBody>
      </p:sp>
      <p:sp>
        <p:nvSpPr>
          <p:cNvPr id="21" name="TextBox 20"/>
          <p:cNvSpPr txBox="1"/>
          <p:nvPr/>
        </p:nvSpPr>
        <p:spPr>
          <a:xfrm>
            <a:off x="2249211" y="6192019"/>
            <a:ext cx="6988580" cy="338554"/>
          </a:xfrm>
          <a:prstGeom prst="rect">
            <a:avLst/>
          </a:prstGeom>
          <a:noFill/>
        </p:spPr>
        <p:txBody>
          <a:bodyPr wrap="none">
            <a:spAutoFit/>
          </a:bodyPr>
          <a:lstStyle/>
          <a:p>
            <a:pPr lvl="0">
              <a:defRPr/>
            </a:pPr>
            <a:r>
              <a:rPr lang="en-US" altLang="ko-KR" sz="1600" b="1" dirty="0">
                <a:solidFill>
                  <a:srgbClr val="0000FF"/>
                </a:solidFill>
                <a:latin typeface="+mn-ea"/>
                <a:ea typeface="+mn-ea"/>
              </a:rPr>
              <a:t>ITU </a:t>
            </a:r>
            <a:r>
              <a:rPr lang="en-US" altLang="ko-KR" sz="1600" b="1" dirty="0" smtClean="0">
                <a:solidFill>
                  <a:srgbClr val="0000FF"/>
                </a:solidFill>
                <a:latin typeface="+mn-ea"/>
                <a:ea typeface="+mn-ea"/>
              </a:rPr>
              <a:t>DSC Channel number 401: </a:t>
            </a:r>
            <a:r>
              <a:rPr lang="en-US" altLang="ko-KR" sz="1600" b="1" dirty="0">
                <a:solidFill>
                  <a:srgbClr val="0000FF"/>
                </a:solidFill>
                <a:latin typeface="+mn-ea"/>
                <a:ea typeface="+mn-ea"/>
              </a:rPr>
              <a:t>Channel No. 01 on the 4 MHz band</a:t>
            </a:r>
            <a:endParaRPr lang="ko-KR" altLang="en-US" sz="1600" b="1" dirty="0">
              <a:solidFill>
                <a:srgbClr val="0000FF"/>
              </a:solidFill>
              <a:latin typeface="+mn-ea"/>
              <a:ea typeface="+mn-ea"/>
            </a:endParaRPr>
          </a:p>
        </p:txBody>
      </p:sp>
    </p:spTree>
    <p:extLst>
      <p:ext uri="{BB962C8B-B14F-4D97-AF65-F5344CB8AC3E}">
        <p14:creationId xmlns:p14="http://schemas.microsoft.com/office/powerpoint/2010/main" val="3928639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nvGraphicFramePr>
        <p:xfrm>
          <a:off x="546767" y="828303"/>
          <a:ext cx="9768285" cy="436106"/>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432048">
                <a:tc>
                  <a:txBody>
                    <a:bodyPr/>
                    <a:lstStyle/>
                    <a:p>
                      <a:pPr latinLnBrk="1"/>
                      <a:r>
                        <a:rPr lang="en-US" altLang="ko-KR" sz="2200" dirty="0">
                          <a:solidFill>
                            <a:srgbClr val="000066"/>
                          </a:solidFill>
                          <a:latin typeface="+mn-ea"/>
                          <a:ea typeface="+mn-ea"/>
                        </a:rPr>
                        <a:t>Inmarsat System (VSAT) – 5</a:t>
                      </a:r>
                      <a:r>
                        <a:rPr lang="ko-KR" altLang="en-US" sz="2200" dirty="0">
                          <a:solidFill>
                            <a:srgbClr val="000066"/>
                          </a:solidFill>
                          <a:latin typeface="+mn-ea"/>
                          <a:ea typeface="+mn-ea"/>
                        </a:rPr>
                        <a:t>세대 위성</a:t>
                      </a:r>
                      <a:r>
                        <a:rPr lang="en-US" altLang="ko-KR" sz="2200" dirty="0">
                          <a:solidFill>
                            <a:srgbClr val="000066"/>
                          </a:solidFill>
                          <a:latin typeface="+mn-ea"/>
                          <a:ea typeface="+mn-ea"/>
                        </a:rPr>
                        <a:t>     </a:t>
                      </a:r>
                      <a:endParaRPr lang="ko-KR" altLang="en-US" sz="22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8" name="표 7"/>
          <p:cNvGraphicFramePr>
            <a:graphicFrameLocks noGrp="1"/>
          </p:cNvGraphicFramePr>
          <p:nvPr>
            <p:extLst>
              <p:ext uri="{D42A27DB-BD31-4B8C-83A1-F6EECF244321}">
                <p14:modId xmlns:p14="http://schemas.microsoft.com/office/powerpoint/2010/main" val="681311883"/>
              </p:ext>
            </p:extLst>
          </p:nvPr>
        </p:nvGraphicFramePr>
        <p:xfrm>
          <a:off x="522164" y="1417223"/>
          <a:ext cx="9768285" cy="5638027"/>
        </p:xfrm>
        <a:graphic>
          <a:graphicData uri="http://schemas.openxmlformats.org/drawingml/2006/table">
            <a:tbl>
              <a:tblPr firstRow="1" bandRow="1">
                <a:tableStyleId>{5C22544A-7EE6-4342-B048-85BDC9FD1C3A}</a:tableStyleId>
              </a:tblPr>
              <a:tblGrid>
                <a:gridCol w="9768285">
                  <a:extLst>
                    <a:ext uri="{9D8B030D-6E8A-4147-A177-3AD203B41FA5}">
                      <a16:colId xmlns:a16="http://schemas.microsoft.com/office/drawing/2014/main" val="20000"/>
                    </a:ext>
                  </a:extLst>
                </a:gridCol>
              </a:tblGrid>
              <a:tr h="5638027">
                <a:tc>
                  <a:txBody>
                    <a:bodyPr/>
                    <a:lstStyle/>
                    <a:p>
                      <a:pPr marL="0" indent="0" algn="l" latinLnBrk="1">
                        <a:buFont typeface="Arial" panose="020B0604020202020204" pitchFamily="34" charset="0"/>
                        <a:buNone/>
                      </a:pPr>
                      <a:r>
                        <a:rPr lang="ko-KR" altLang="en-US" sz="1800" b="1" dirty="0">
                          <a:solidFill>
                            <a:srgbClr val="0000C4"/>
                          </a:solidFill>
                          <a:latin typeface="+mn-ea"/>
                          <a:ea typeface="+mn-ea"/>
                        </a:rPr>
                        <a:t>선박 </a:t>
                      </a:r>
                      <a:r>
                        <a:rPr lang="ko-KR" altLang="en-US" sz="1800" b="1" dirty="0">
                          <a:solidFill>
                            <a:srgbClr val="0000C4"/>
                          </a:solidFill>
                          <a:latin typeface="맑은 고딕" panose="020B0503020000020004" pitchFamily="50" charset="-127"/>
                          <a:ea typeface="맑은 고딕" panose="020B0503020000020004" pitchFamily="50" charset="-127"/>
                        </a:rPr>
                        <a:t>→ </a:t>
                      </a:r>
                      <a:r>
                        <a:rPr lang="ko-KR" altLang="en-US" sz="1800" b="1" dirty="0" smtClean="0">
                          <a:solidFill>
                            <a:srgbClr val="0000C4"/>
                          </a:solidFill>
                          <a:latin typeface="맑은 고딕" panose="020B0503020000020004" pitchFamily="50" charset="-127"/>
                          <a:ea typeface="맑은 고딕" panose="020B0503020000020004" pitchFamily="50" charset="-127"/>
                        </a:rPr>
                        <a:t>육상</a:t>
                      </a:r>
                      <a:endParaRPr lang="en-US" altLang="ko-KR" sz="1800" b="0" dirty="0">
                        <a:solidFill>
                          <a:schemeClr val="tx1"/>
                        </a:solidFill>
                        <a:latin typeface="+mn-ea"/>
                        <a:ea typeface="+mn-ea"/>
                      </a:endParaRPr>
                    </a:p>
                    <a:p>
                      <a:pPr marL="342900" indent="-342900" algn="l" latinLnBrk="1">
                        <a:buFont typeface="Arial" panose="020B0604020202020204" pitchFamily="34" charset="0"/>
                        <a:buAutoNum type="arabicPeriod"/>
                      </a:pPr>
                      <a:r>
                        <a:rPr lang="ko-KR" altLang="en-US" sz="1800" b="0" dirty="0">
                          <a:solidFill>
                            <a:schemeClr val="tx1"/>
                          </a:solidFill>
                          <a:latin typeface="+mn-ea"/>
                          <a:ea typeface="+mn-ea"/>
                        </a:rPr>
                        <a:t>선박 </a:t>
                      </a:r>
                      <a:r>
                        <a:rPr lang="en-US" altLang="ko-KR" sz="1800" b="0" dirty="0">
                          <a:solidFill>
                            <a:schemeClr val="tx1"/>
                          </a:solidFill>
                          <a:latin typeface="맑은 고딕" panose="020B0503020000020004" pitchFamily="50" charset="-127"/>
                          <a:ea typeface="맑은 고딕" panose="020B0503020000020004" pitchFamily="50" charset="-127"/>
                        </a:rPr>
                        <a:t>FB/I-SAT → </a:t>
                      </a:r>
                      <a:r>
                        <a:rPr lang="ko-KR" altLang="en-US" sz="1800" b="0" dirty="0">
                          <a:solidFill>
                            <a:schemeClr val="tx1"/>
                          </a:solidFill>
                          <a:latin typeface="맑은 고딕" panose="020B0503020000020004" pitchFamily="50" charset="-127"/>
                          <a:ea typeface="맑은 고딕" panose="020B0503020000020004" pitchFamily="50" charset="-127"/>
                        </a:rPr>
                        <a:t>육상 </a:t>
                      </a:r>
                      <a:r>
                        <a:rPr lang="en-US" altLang="ko-KR" sz="1800" b="0" dirty="0">
                          <a:solidFill>
                            <a:schemeClr val="tx1"/>
                          </a:solidFill>
                          <a:latin typeface="맑은 고딕" panose="020B0503020000020004" pitchFamily="50" charset="-127"/>
                          <a:ea typeface="맑은 고딕" panose="020B0503020000020004" pitchFamily="50" charset="-127"/>
                        </a:rPr>
                        <a:t>010-1111-2222</a:t>
                      </a:r>
                      <a:r>
                        <a:rPr lang="ko-KR" altLang="en-US" sz="1800" b="0" dirty="0">
                          <a:solidFill>
                            <a:schemeClr val="tx1"/>
                          </a:solidFill>
                          <a:latin typeface="맑은 고딕" panose="020B0503020000020004" pitchFamily="50" charset="-127"/>
                          <a:ea typeface="맑은 고딕" panose="020B0503020000020004" pitchFamily="50" charset="-127"/>
                        </a:rPr>
                        <a:t>로 전화</a:t>
                      </a:r>
                      <a:r>
                        <a:rPr lang="en-US" altLang="ko-KR" sz="1800" b="0" dirty="0">
                          <a:solidFill>
                            <a:schemeClr val="tx1"/>
                          </a:solidFill>
                          <a:latin typeface="맑은 고딕" panose="020B0503020000020004" pitchFamily="50" charset="-127"/>
                          <a:ea typeface="맑은 고딕" panose="020B0503020000020004" pitchFamily="50" charset="-127"/>
                        </a:rPr>
                        <a:t>: </a:t>
                      </a:r>
                      <a:r>
                        <a:rPr lang="en-US" altLang="ko-KR" sz="1800" b="0" dirty="0" smtClean="0">
                          <a:solidFill>
                            <a:schemeClr val="tx1"/>
                          </a:solidFill>
                          <a:latin typeface="맑은 고딕" panose="020B0503020000020004" pitchFamily="50" charset="-127"/>
                          <a:ea typeface="맑은 고딕" panose="020B0503020000020004" pitchFamily="50" charset="-127"/>
                        </a:rPr>
                        <a:t>0082-10-1111-2222# (#: ending mark)</a:t>
                      </a:r>
                      <a:br>
                        <a:rPr lang="en-US" altLang="ko-KR" sz="1800" b="0" dirty="0" smtClean="0">
                          <a:solidFill>
                            <a:schemeClr val="tx1"/>
                          </a:solidFill>
                          <a:latin typeface="맑은 고딕" panose="020B0503020000020004" pitchFamily="50" charset="-127"/>
                          <a:ea typeface="맑은 고딕" panose="020B0503020000020004" pitchFamily="50" charset="-127"/>
                        </a:rPr>
                      </a:br>
                      <a:endParaRPr lang="en-US" altLang="ko-KR" sz="1800" b="0" dirty="0">
                        <a:solidFill>
                          <a:schemeClr val="tx1"/>
                        </a:solidFill>
                        <a:latin typeface="맑은 고딕" panose="020B0503020000020004" pitchFamily="50" charset="-127"/>
                        <a:ea typeface="맑은 고딕" panose="020B0503020000020004" pitchFamily="50" charset="-127"/>
                      </a:endParaRPr>
                    </a:p>
                    <a:p>
                      <a:pPr marL="342900" indent="-342900" algn="l" latinLnBrk="1">
                        <a:buFont typeface="Arial" panose="020B0604020202020204" pitchFamily="34" charset="0"/>
                        <a:buAutoNum type="arabicPeriod"/>
                      </a:pPr>
                      <a:r>
                        <a:rPr lang="ko-KR" altLang="en-US" sz="1800" b="0" dirty="0">
                          <a:solidFill>
                            <a:schemeClr val="tx1"/>
                          </a:solidFill>
                          <a:latin typeface="맑은 고딕" panose="020B0503020000020004" pitchFamily="50" charset="-127"/>
                          <a:ea typeface="맑은 고딕" panose="020B0503020000020004" pitchFamily="50" charset="-127"/>
                        </a:rPr>
                        <a:t>선박 </a:t>
                      </a:r>
                      <a:r>
                        <a:rPr lang="en-US" altLang="ko-KR" sz="1800" b="0" dirty="0">
                          <a:solidFill>
                            <a:schemeClr val="tx1"/>
                          </a:solidFill>
                          <a:latin typeface="맑은 고딕" panose="020B0503020000020004" pitchFamily="50" charset="-127"/>
                          <a:ea typeface="맑은 고딕" panose="020B0503020000020004" pitchFamily="50" charset="-127"/>
                        </a:rPr>
                        <a:t>VSAT → </a:t>
                      </a:r>
                      <a:r>
                        <a:rPr lang="ko-KR" altLang="en-US" sz="1800" b="0" dirty="0">
                          <a:solidFill>
                            <a:schemeClr val="tx1"/>
                          </a:solidFill>
                          <a:latin typeface="맑은 고딕" panose="020B0503020000020004" pitchFamily="50" charset="-127"/>
                          <a:ea typeface="맑은 고딕" panose="020B0503020000020004" pitchFamily="50" charset="-127"/>
                        </a:rPr>
                        <a:t>육상 </a:t>
                      </a:r>
                      <a:r>
                        <a:rPr lang="en-US" altLang="ko-KR" sz="1800" b="0" dirty="0">
                          <a:solidFill>
                            <a:schemeClr val="tx1"/>
                          </a:solidFill>
                          <a:latin typeface="맑은 고딕" panose="020B0503020000020004" pitchFamily="50" charset="-127"/>
                          <a:ea typeface="맑은 고딕" panose="020B0503020000020004" pitchFamily="50" charset="-127"/>
                        </a:rPr>
                        <a:t>010-1111-2222</a:t>
                      </a:r>
                      <a:r>
                        <a:rPr lang="ko-KR" altLang="en-US" sz="1800" b="0" dirty="0">
                          <a:solidFill>
                            <a:schemeClr val="tx1"/>
                          </a:solidFill>
                          <a:latin typeface="맑은 고딕" panose="020B0503020000020004" pitchFamily="50" charset="-127"/>
                          <a:ea typeface="맑은 고딕" panose="020B0503020000020004" pitchFamily="50" charset="-127"/>
                        </a:rPr>
                        <a:t>로 전화</a:t>
                      </a:r>
                      <a:r>
                        <a:rPr lang="en-US" altLang="ko-KR" sz="1800" b="0" dirty="0">
                          <a:solidFill>
                            <a:schemeClr val="tx1"/>
                          </a:solidFill>
                          <a:latin typeface="맑은 고딕" panose="020B0503020000020004" pitchFamily="50" charset="-127"/>
                          <a:ea typeface="맑은 고딕" panose="020B0503020000020004" pitchFamily="50" charset="-127"/>
                        </a:rPr>
                        <a:t/>
                      </a:r>
                      <a:br>
                        <a:rPr lang="en-US" altLang="ko-KR" sz="1800" b="0" dirty="0">
                          <a:solidFill>
                            <a:schemeClr val="tx1"/>
                          </a:solidFill>
                          <a:latin typeface="맑은 고딕" panose="020B0503020000020004" pitchFamily="50" charset="-127"/>
                          <a:ea typeface="맑은 고딕" panose="020B0503020000020004" pitchFamily="50" charset="-127"/>
                        </a:rPr>
                      </a:br>
                      <a:r>
                        <a:rPr lang="en-US" altLang="ko-KR" sz="1800" b="0" dirty="0">
                          <a:solidFill>
                            <a:schemeClr val="tx1"/>
                          </a:solidFill>
                          <a:latin typeface="맑은 고딕" panose="020B0503020000020004" pitchFamily="50" charset="-127"/>
                          <a:ea typeface="맑은 고딕" panose="020B0503020000020004" pitchFamily="50" charset="-127"/>
                        </a:rPr>
                        <a:t>1) KT &amp; SK TEL(070): 010-1111-2222</a:t>
                      </a:r>
                      <a:br>
                        <a:rPr lang="en-US" altLang="ko-KR" sz="1800" b="0" dirty="0">
                          <a:solidFill>
                            <a:schemeClr val="tx1"/>
                          </a:solidFill>
                          <a:latin typeface="맑은 고딕" panose="020B0503020000020004" pitchFamily="50" charset="-127"/>
                          <a:ea typeface="맑은 고딕" panose="020B0503020000020004" pitchFamily="50" charset="-127"/>
                        </a:rPr>
                      </a:br>
                      <a:r>
                        <a:rPr lang="en-US" altLang="ko-KR" sz="1800" b="0" dirty="0">
                          <a:solidFill>
                            <a:schemeClr val="tx1"/>
                          </a:solidFill>
                          <a:latin typeface="맑은 고딕" panose="020B0503020000020004" pitchFamily="50" charset="-127"/>
                          <a:ea typeface="맑은 고딕" panose="020B0503020000020004" pitchFamily="50" charset="-127"/>
                        </a:rPr>
                        <a:t>2) SYNERSAT(346): 82-10-1111-2222</a:t>
                      </a:r>
                    </a:p>
                    <a:p>
                      <a:pPr marL="342900" indent="-342900" algn="l" latinLnBrk="1">
                        <a:buFont typeface="Arial" panose="020B0604020202020204" pitchFamily="34" charset="0"/>
                        <a:buAutoNum type="arabicPeriod"/>
                      </a:pPr>
                      <a:endParaRPr lang="en-US" altLang="ko-KR" sz="1800" b="0" dirty="0">
                        <a:solidFill>
                          <a:schemeClr val="tx1"/>
                        </a:solidFill>
                        <a:latin typeface="맑은 고딕" panose="020B0503020000020004" pitchFamily="50" charset="-127"/>
                        <a:ea typeface="맑은 고딕" panose="020B0503020000020004" pitchFamily="50" charset="-127"/>
                      </a:endParaRPr>
                    </a:p>
                    <a:p>
                      <a:pPr marL="342900" indent="-342900" algn="l" latinLnBrk="1">
                        <a:buFont typeface="Arial" panose="020B0604020202020204" pitchFamily="34" charset="0"/>
                        <a:buAutoNum type="arabicPeriod"/>
                      </a:pPr>
                      <a:endParaRPr lang="en-US" altLang="ko-KR" sz="1800" b="0" dirty="0">
                        <a:solidFill>
                          <a:schemeClr val="tx1"/>
                        </a:solidFill>
                        <a:latin typeface="맑은 고딕" panose="020B0503020000020004" pitchFamily="50" charset="-127"/>
                        <a:ea typeface="맑은 고딕" panose="020B0503020000020004" pitchFamily="50" charset="-127"/>
                      </a:endParaRPr>
                    </a:p>
                    <a:p>
                      <a:pPr marL="0" indent="0" algn="l" latinLnBrk="1">
                        <a:buFont typeface="Arial" panose="020B0604020202020204" pitchFamily="34" charset="0"/>
                        <a:buNone/>
                      </a:pPr>
                      <a:r>
                        <a:rPr lang="ko-KR" altLang="en-US" sz="1800" b="1" dirty="0">
                          <a:solidFill>
                            <a:srgbClr val="0000C4"/>
                          </a:solidFill>
                          <a:latin typeface="맑은 고딕" panose="020B0503020000020004" pitchFamily="50" charset="-127"/>
                          <a:ea typeface="맑은 고딕" panose="020B0503020000020004" pitchFamily="50" charset="-127"/>
                        </a:rPr>
                        <a:t>육상</a:t>
                      </a:r>
                      <a:r>
                        <a:rPr lang="en-US" altLang="ko-KR" sz="1800" b="1" dirty="0">
                          <a:solidFill>
                            <a:srgbClr val="0000C4"/>
                          </a:solidFill>
                          <a:latin typeface="맑은 고딕" panose="020B0503020000020004" pitchFamily="50" charset="-127"/>
                          <a:ea typeface="맑은 고딕" panose="020B0503020000020004" pitchFamily="50" charset="-127"/>
                        </a:rPr>
                        <a:t> → </a:t>
                      </a:r>
                      <a:r>
                        <a:rPr lang="ko-KR" altLang="en-US" sz="1800" b="1" dirty="0" smtClean="0">
                          <a:solidFill>
                            <a:srgbClr val="0000C4"/>
                          </a:solidFill>
                          <a:latin typeface="맑은 고딕" panose="020B0503020000020004" pitchFamily="50" charset="-127"/>
                          <a:ea typeface="맑은 고딕" panose="020B0503020000020004" pitchFamily="50" charset="-127"/>
                        </a:rPr>
                        <a:t>선박</a:t>
                      </a:r>
                      <a:endParaRPr lang="en-US" altLang="ko-KR" sz="1800" b="0" dirty="0">
                        <a:solidFill>
                          <a:schemeClr val="tx1"/>
                        </a:solidFill>
                        <a:latin typeface="맑은 고딕" panose="020B0503020000020004" pitchFamily="50" charset="-127"/>
                        <a:ea typeface="맑은 고딕" panose="020B0503020000020004" pitchFamily="50" charset="-127"/>
                      </a:endParaRPr>
                    </a:p>
                    <a:p>
                      <a:pPr marL="0" indent="0" algn="l" latinLnBrk="1">
                        <a:buFont typeface="Arial" panose="020B0604020202020204" pitchFamily="34" charset="0"/>
                        <a:buNone/>
                      </a:pPr>
                      <a:r>
                        <a:rPr lang="en-US" altLang="ko-KR" sz="1800" b="0" dirty="0">
                          <a:solidFill>
                            <a:schemeClr val="tx1"/>
                          </a:solidFill>
                          <a:latin typeface="맑은 고딕" panose="020B0503020000020004" pitchFamily="50" charset="-127"/>
                          <a:ea typeface="맑은 고딕" panose="020B0503020000020004" pitchFamily="50" charset="-127"/>
                        </a:rPr>
                        <a:t>1. </a:t>
                      </a:r>
                      <a:r>
                        <a:rPr lang="ko-KR" altLang="en-US" sz="1800" b="0" dirty="0">
                          <a:solidFill>
                            <a:schemeClr val="tx1"/>
                          </a:solidFill>
                          <a:latin typeface="맑은 고딕" panose="020B0503020000020004" pitchFamily="50" charset="-127"/>
                          <a:ea typeface="맑은 고딕" panose="020B0503020000020004" pitchFamily="50" charset="-127"/>
                        </a:rPr>
                        <a:t>육상 → 선박 </a:t>
                      </a:r>
                      <a:r>
                        <a:rPr lang="en-US" altLang="ko-KR" sz="1800" b="0" dirty="0">
                          <a:solidFill>
                            <a:schemeClr val="tx1"/>
                          </a:solidFill>
                          <a:latin typeface="맑은 고딕" panose="020B0503020000020004" pitchFamily="50" charset="-127"/>
                          <a:ea typeface="맑은 고딕" panose="020B0503020000020004" pitchFamily="50" charset="-127"/>
                        </a:rPr>
                        <a:t>FBB/I-SAT</a:t>
                      </a:r>
                      <a:r>
                        <a:rPr lang="ko-KR" altLang="en-US" sz="1800" b="0" dirty="0">
                          <a:solidFill>
                            <a:schemeClr val="tx1"/>
                          </a:solidFill>
                          <a:latin typeface="맑은 고딕" panose="020B0503020000020004" pitchFamily="50" charset="-127"/>
                          <a:ea typeface="맑은 고딕" panose="020B0503020000020004" pitchFamily="50" charset="-127"/>
                        </a:rPr>
                        <a:t>로</a:t>
                      </a:r>
                      <a:r>
                        <a:rPr lang="en-US" altLang="ko-KR" sz="1800" b="0" dirty="0">
                          <a:solidFill>
                            <a:schemeClr val="tx1"/>
                          </a:solidFill>
                          <a:latin typeface="맑은 고딕" panose="020B0503020000020004" pitchFamily="50" charset="-127"/>
                          <a:ea typeface="맑은 고딕" panose="020B0503020000020004" pitchFamily="50" charset="-127"/>
                        </a:rPr>
                        <a:t> </a:t>
                      </a:r>
                      <a:r>
                        <a:rPr lang="ko-KR" altLang="en-US" sz="1800" b="0" dirty="0">
                          <a:solidFill>
                            <a:schemeClr val="tx1"/>
                          </a:solidFill>
                          <a:latin typeface="맑은 고딕" panose="020B0503020000020004" pitchFamily="50" charset="-127"/>
                          <a:ea typeface="맑은 고딕" panose="020B0503020000020004" pitchFamily="50" charset="-127"/>
                        </a:rPr>
                        <a:t>전화</a:t>
                      </a:r>
                      <a:r>
                        <a:rPr lang="en-US" altLang="ko-KR" sz="1800" b="0" dirty="0">
                          <a:solidFill>
                            <a:schemeClr val="tx1"/>
                          </a:solidFill>
                          <a:latin typeface="맑은 고딕" panose="020B0503020000020004" pitchFamily="50" charset="-127"/>
                          <a:ea typeface="맑은 고딕" panose="020B0503020000020004" pitchFamily="50" charset="-127"/>
                        </a:rPr>
                        <a:t>: </a:t>
                      </a:r>
                      <a:r>
                        <a:rPr lang="en-US" altLang="ko-KR" sz="1800" b="1" dirty="0">
                          <a:solidFill>
                            <a:srgbClr val="0000C4"/>
                          </a:solidFill>
                          <a:latin typeface="맑은 고딕" panose="020B0503020000020004" pitchFamily="50" charset="-127"/>
                          <a:ea typeface="맑은 고딕" panose="020B0503020000020004" pitchFamily="50" charset="-127"/>
                        </a:rPr>
                        <a:t>001-870</a:t>
                      </a:r>
                      <a:r>
                        <a:rPr lang="en-US" altLang="ko-KR" sz="1800" b="0" dirty="0">
                          <a:solidFill>
                            <a:schemeClr val="tx1"/>
                          </a:solidFill>
                          <a:latin typeface="맑은 고딕" panose="020B0503020000020004" pitchFamily="50" charset="-127"/>
                          <a:ea typeface="맑은 고딕" panose="020B0503020000020004" pitchFamily="50" charset="-127"/>
                        </a:rPr>
                        <a:t>-773-923-017</a:t>
                      </a:r>
                    </a:p>
                    <a:p>
                      <a:pPr marL="0" indent="0" algn="l" latinLnBrk="1">
                        <a:buFont typeface="Arial" panose="020B0604020202020204" pitchFamily="34" charset="0"/>
                        <a:buNone/>
                      </a:pPr>
                      <a:r>
                        <a:rPr lang="en-US" altLang="ko-KR" sz="1800" b="0" dirty="0">
                          <a:solidFill>
                            <a:schemeClr val="tx1"/>
                          </a:solidFill>
                          <a:latin typeface="맑은 고딕" panose="020B0503020000020004" pitchFamily="50" charset="-127"/>
                          <a:ea typeface="맑은 고딕" panose="020B0503020000020004" pitchFamily="50" charset="-127"/>
                        </a:rPr>
                        <a:t>   (</a:t>
                      </a:r>
                      <a:r>
                        <a:rPr lang="ko-KR" altLang="en-US" sz="1800" b="0" dirty="0" err="1">
                          <a:solidFill>
                            <a:schemeClr val="tx1"/>
                          </a:solidFill>
                          <a:latin typeface="맑은 고딕" panose="020B0503020000020004" pitchFamily="50" charset="-127"/>
                          <a:ea typeface="맑은 고딕" panose="020B0503020000020004" pitchFamily="50" charset="-127"/>
                        </a:rPr>
                        <a:t>전해역</a:t>
                      </a:r>
                      <a:r>
                        <a:rPr lang="ko-KR" altLang="en-US" sz="1800" b="0" dirty="0">
                          <a:solidFill>
                            <a:schemeClr val="tx1"/>
                          </a:solidFill>
                          <a:latin typeface="맑은 고딕" panose="020B0503020000020004" pitchFamily="50" charset="-127"/>
                          <a:ea typeface="맑은 고딕" panose="020B0503020000020004" pitchFamily="50" charset="-127"/>
                        </a:rPr>
                        <a:t> 코드 </a:t>
                      </a:r>
                      <a:r>
                        <a:rPr lang="en-US" altLang="ko-KR" sz="1800" b="0" dirty="0">
                          <a:solidFill>
                            <a:schemeClr val="tx1"/>
                          </a:solidFill>
                          <a:latin typeface="맑은 고딕" panose="020B0503020000020004" pitchFamily="50" charset="-127"/>
                          <a:ea typeface="맑은 고딕" panose="020B0503020000020004" pitchFamily="50" charset="-127"/>
                        </a:rPr>
                        <a:t>870</a:t>
                      </a:r>
                      <a:r>
                        <a:rPr lang="ko-KR" altLang="en-US" sz="1800" b="0" dirty="0">
                          <a:solidFill>
                            <a:schemeClr val="tx1"/>
                          </a:solidFill>
                          <a:latin typeface="맑은 고딕" panose="020B0503020000020004" pitchFamily="50" charset="-127"/>
                          <a:ea typeface="맑은 고딕" panose="020B0503020000020004" pitchFamily="50" charset="-127"/>
                        </a:rPr>
                        <a:t>으로 통합</a:t>
                      </a:r>
                      <a:r>
                        <a:rPr lang="en-US" altLang="ko-KR" sz="1800" b="0" dirty="0">
                          <a:solidFill>
                            <a:schemeClr val="tx1"/>
                          </a:solidFill>
                          <a:latin typeface="맑은 고딕" panose="020B0503020000020004" pitchFamily="50" charset="-127"/>
                          <a:ea typeface="맑은 고딕" panose="020B0503020000020004" pitchFamily="50" charset="-127"/>
                        </a:rPr>
                        <a:t>: 2009.1.1 0001UTC </a:t>
                      </a:r>
                      <a:r>
                        <a:rPr lang="ko-KR" altLang="en-US" sz="1800" b="0" dirty="0">
                          <a:solidFill>
                            <a:schemeClr val="tx1"/>
                          </a:solidFill>
                          <a:latin typeface="맑은 고딕" panose="020B0503020000020004" pitchFamily="50" charset="-127"/>
                          <a:ea typeface="맑은 고딕" panose="020B0503020000020004" pitchFamily="50" charset="-127"/>
                        </a:rPr>
                        <a:t>부터</a:t>
                      </a:r>
                      <a:r>
                        <a:rPr lang="en-US" altLang="ko-KR" sz="1800" b="0" dirty="0" smtClean="0">
                          <a:solidFill>
                            <a:schemeClr val="tx1"/>
                          </a:solidFill>
                          <a:latin typeface="맑은 고딕" panose="020B0503020000020004" pitchFamily="50" charset="-127"/>
                          <a:ea typeface="맑은 고딕" panose="020B0503020000020004" pitchFamily="50" charset="-127"/>
                        </a:rPr>
                        <a:t>)</a:t>
                      </a:r>
                    </a:p>
                    <a:p>
                      <a:pPr marL="0" indent="0" algn="l" latinLnBrk="1">
                        <a:buFont typeface="Arial" panose="020B0604020202020204" pitchFamily="34" charset="0"/>
                        <a:buNone/>
                      </a:pPr>
                      <a:endParaRPr lang="en-US" altLang="ko-KR" sz="1800" b="0" dirty="0">
                        <a:solidFill>
                          <a:schemeClr val="tx1"/>
                        </a:solidFill>
                        <a:latin typeface="맑은 고딕" panose="020B0503020000020004" pitchFamily="50" charset="-127"/>
                        <a:ea typeface="맑은 고딕" panose="020B0503020000020004" pitchFamily="50" charset="-127"/>
                      </a:endParaRPr>
                    </a:p>
                    <a:p>
                      <a:pPr marL="0" indent="0" algn="l" latinLnBrk="1">
                        <a:buFont typeface="Arial" panose="020B0604020202020204" pitchFamily="34" charset="0"/>
                        <a:buNone/>
                      </a:pPr>
                      <a:r>
                        <a:rPr lang="en-US" altLang="ko-KR" sz="1800" b="0" dirty="0">
                          <a:solidFill>
                            <a:schemeClr val="tx1"/>
                          </a:solidFill>
                          <a:latin typeface="맑은 고딕" panose="020B0503020000020004" pitchFamily="50" charset="-127"/>
                          <a:ea typeface="맑은 고딕" panose="020B0503020000020004" pitchFamily="50" charset="-127"/>
                        </a:rPr>
                        <a:t>2. </a:t>
                      </a:r>
                      <a:r>
                        <a:rPr lang="ko-KR" altLang="en-US" sz="1800" b="0" dirty="0">
                          <a:solidFill>
                            <a:schemeClr val="tx1"/>
                          </a:solidFill>
                          <a:latin typeface="맑은 고딕" panose="020B0503020000020004" pitchFamily="50" charset="-127"/>
                          <a:ea typeface="맑은 고딕" panose="020B0503020000020004" pitchFamily="50" charset="-127"/>
                        </a:rPr>
                        <a:t>육상 → 선박 </a:t>
                      </a:r>
                      <a:r>
                        <a:rPr lang="en-US" altLang="ko-KR" sz="1800" b="0" dirty="0">
                          <a:solidFill>
                            <a:schemeClr val="tx1"/>
                          </a:solidFill>
                          <a:latin typeface="맑은 고딕" panose="020B0503020000020004" pitchFamily="50" charset="-127"/>
                          <a:ea typeface="맑은 고딕" panose="020B0503020000020004" pitchFamily="50" charset="-127"/>
                        </a:rPr>
                        <a:t>VSAT 070-1111-2222</a:t>
                      </a:r>
                      <a:r>
                        <a:rPr lang="ko-KR" altLang="en-US" sz="1800" b="0" dirty="0">
                          <a:solidFill>
                            <a:schemeClr val="tx1"/>
                          </a:solidFill>
                          <a:latin typeface="맑은 고딕" panose="020B0503020000020004" pitchFamily="50" charset="-127"/>
                          <a:ea typeface="맑은 고딕" panose="020B0503020000020004" pitchFamily="50" charset="-127"/>
                        </a:rPr>
                        <a:t>로 전화</a:t>
                      </a:r>
                      <a:r>
                        <a:rPr lang="en-US" altLang="ko-KR" sz="1800" b="0" dirty="0">
                          <a:solidFill>
                            <a:schemeClr val="tx1"/>
                          </a:solidFill>
                          <a:latin typeface="맑은 고딕" panose="020B0503020000020004" pitchFamily="50" charset="-127"/>
                          <a:ea typeface="맑은 고딕" panose="020B0503020000020004" pitchFamily="50" charset="-127"/>
                        </a:rPr>
                        <a:t/>
                      </a:r>
                      <a:br>
                        <a:rPr lang="en-US" altLang="ko-KR" sz="1800" b="0" dirty="0">
                          <a:solidFill>
                            <a:schemeClr val="tx1"/>
                          </a:solidFill>
                          <a:latin typeface="맑은 고딕" panose="020B0503020000020004" pitchFamily="50" charset="-127"/>
                          <a:ea typeface="맑은 고딕" panose="020B0503020000020004" pitchFamily="50" charset="-127"/>
                        </a:rPr>
                      </a:br>
                      <a:r>
                        <a:rPr lang="en-US" altLang="ko-KR" sz="1800" b="0" dirty="0">
                          <a:solidFill>
                            <a:schemeClr val="tx1"/>
                          </a:solidFill>
                          <a:latin typeface="맑은 고딕" panose="020B0503020000020004" pitchFamily="50" charset="-127"/>
                          <a:ea typeface="맑은 고딕" panose="020B0503020000020004" pitchFamily="50" charset="-127"/>
                        </a:rPr>
                        <a:t>   1) KT &amp; SK TEL(070), </a:t>
                      </a:r>
                      <a:r>
                        <a:rPr lang="ko-KR" altLang="en-US" sz="1800" b="0" dirty="0">
                          <a:solidFill>
                            <a:schemeClr val="tx1"/>
                          </a:solidFill>
                          <a:latin typeface="맑은 고딕" panose="020B0503020000020004" pitchFamily="50" charset="-127"/>
                          <a:ea typeface="맑은 고딕" panose="020B0503020000020004" pitchFamily="50" charset="-127"/>
                        </a:rPr>
                        <a:t>한국</a:t>
                      </a:r>
                      <a:r>
                        <a:rPr lang="en-US" altLang="ko-KR" sz="1800" b="0" dirty="0">
                          <a:solidFill>
                            <a:schemeClr val="tx1"/>
                          </a:solidFill>
                          <a:latin typeface="맑은 고딕" panose="020B0503020000020004" pitchFamily="50" charset="-127"/>
                          <a:ea typeface="맑은 고딕" panose="020B0503020000020004" pitchFamily="50" charset="-127"/>
                        </a:rPr>
                        <a:t>: 070-1111-2222</a:t>
                      </a:r>
                      <a:br>
                        <a:rPr lang="en-US" altLang="ko-KR" sz="1800" b="0" dirty="0">
                          <a:solidFill>
                            <a:schemeClr val="tx1"/>
                          </a:solidFill>
                          <a:latin typeface="맑은 고딕" panose="020B0503020000020004" pitchFamily="50" charset="-127"/>
                          <a:ea typeface="맑은 고딕" panose="020B0503020000020004" pitchFamily="50" charset="-127"/>
                        </a:rPr>
                      </a:br>
                      <a:r>
                        <a:rPr lang="en-US" altLang="ko-KR" sz="1800" b="0" dirty="0">
                          <a:solidFill>
                            <a:schemeClr val="tx1"/>
                          </a:solidFill>
                          <a:latin typeface="맑은 고딕" panose="020B0503020000020004" pitchFamily="50" charset="-127"/>
                          <a:ea typeface="맑은 고딕" panose="020B0503020000020004" pitchFamily="50" charset="-127"/>
                        </a:rPr>
                        <a:t>   2) </a:t>
                      </a:r>
                      <a:r>
                        <a:rPr lang="ko-KR" altLang="en-US" sz="1800" b="0" dirty="0">
                          <a:solidFill>
                            <a:schemeClr val="tx1"/>
                          </a:solidFill>
                          <a:latin typeface="맑은 고딕" panose="020B0503020000020004" pitchFamily="50" charset="-127"/>
                          <a:ea typeface="맑은 고딕" panose="020B0503020000020004" pitchFamily="50" charset="-127"/>
                        </a:rPr>
                        <a:t>해외에서 선박으로 전화</a:t>
                      </a:r>
                      <a:r>
                        <a:rPr lang="en-US" altLang="ko-KR" sz="1800" b="0" dirty="0">
                          <a:solidFill>
                            <a:schemeClr val="tx1"/>
                          </a:solidFill>
                          <a:latin typeface="맑은 고딕" panose="020B0503020000020004" pitchFamily="50" charset="-127"/>
                          <a:ea typeface="맑은 고딕" panose="020B0503020000020004" pitchFamily="50" charset="-127"/>
                        </a:rPr>
                        <a:t>: </a:t>
                      </a:r>
                      <a:r>
                        <a:rPr lang="en-US" altLang="ko-KR" sz="1800" b="1" dirty="0" smtClean="0">
                          <a:solidFill>
                            <a:srgbClr val="0000C4"/>
                          </a:solidFill>
                          <a:latin typeface="맑은 고딕" panose="020B0503020000020004" pitchFamily="50" charset="-127"/>
                          <a:ea typeface="맑은 고딕" panose="020B0503020000020004" pitchFamily="50" charset="-127"/>
                        </a:rPr>
                        <a:t>0082</a:t>
                      </a:r>
                      <a:r>
                        <a:rPr lang="en-US" altLang="ko-KR" sz="1800" b="0" dirty="0" smtClean="0">
                          <a:solidFill>
                            <a:schemeClr val="tx1"/>
                          </a:solidFill>
                          <a:latin typeface="맑은 고딕" panose="020B0503020000020004" pitchFamily="50" charset="-127"/>
                          <a:ea typeface="맑은 고딕" panose="020B0503020000020004" pitchFamily="50" charset="-127"/>
                        </a:rPr>
                        <a:t>-70-1111-2222</a:t>
                      </a:r>
                    </a:p>
                    <a:p>
                      <a:pPr marL="0" indent="0" algn="l" latinLnBrk="1">
                        <a:buFont typeface="Arial" panose="020B0604020202020204" pitchFamily="34" charset="0"/>
                        <a:buNone/>
                      </a:pPr>
                      <a:endParaRPr lang="en-US" altLang="ko-KR" sz="1800" b="0" dirty="0">
                        <a:solidFill>
                          <a:schemeClr val="tx1"/>
                        </a:solidFill>
                        <a:latin typeface="맑은 고딕" panose="020B0503020000020004" pitchFamily="50" charset="-127"/>
                        <a:ea typeface="맑은 고딕" panose="020B0503020000020004" pitchFamily="50" charset="-127"/>
                      </a:endParaRPr>
                    </a:p>
                    <a:p>
                      <a:pPr marL="0" indent="0" algn="l" latinLnBrk="1">
                        <a:buFont typeface="Arial" panose="020B0604020202020204" pitchFamily="34" charset="0"/>
                        <a:buNone/>
                      </a:pPr>
                      <a:r>
                        <a:rPr lang="en-US" altLang="ko-KR" sz="1800" b="0" dirty="0">
                          <a:solidFill>
                            <a:schemeClr val="tx1"/>
                          </a:solidFill>
                          <a:latin typeface="맑은 고딕" panose="020B0503020000020004" pitchFamily="50" charset="-127"/>
                          <a:ea typeface="맑은 고딕" panose="020B0503020000020004" pitchFamily="50" charset="-127"/>
                        </a:rPr>
                        <a:t>3. </a:t>
                      </a:r>
                      <a:r>
                        <a:rPr lang="ko-KR" altLang="en-US" sz="1800" b="0" dirty="0">
                          <a:solidFill>
                            <a:schemeClr val="tx1"/>
                          </a:solidFill>
                          <a:latin typeface="맑은 고딕" panose="020B0503020000020004" pitchFamily="50" charset="-127"/>
                          <a:ea typeface="맑은 고딕" panose="020B0503020000020004" pitchFamily="50" charset="-127"/>
                        </a:rPr>
                        <a:t>육상 →선박 </a:t>
                      </a:r>
                      <a:r>
                        <a:rPr lang="en-US" altLang="ko-KR" sz="1800" b="0" dirty="0">
                          <a:solidFill>
                            <a:schemeClr val="tx1"/>
                          </a:solidFill>
                          <a:latin typeface="맑은 고딕" panose="020B0503020000020004" pitchFamily="50" charset="-127"/>
                          <a:ea typeface="맑은 고딕" panose="020B0503020000020004" pitchFamily="50" charset="-127"/>
                        </a:rPr>
                        <a:t>VSAT 346-325-2132</a:t>
                      </a:r>
                      <a:r>
                        <a:rPr lang="ko-KR" altLang="en-US" sz="1800" b="0" dirty="0">
                          <a:solidFill>
                            <a:schemeClr val="tx1"/>
                          </a:solidFill>
                          <a:latin typeface="맑은 고딕" panose="020B0503020000020004" pitchFamily="50" charset="-127"/>
                          <a:ea typeface="맑은 고딕" panose="020B0503020000020004" pitchFamily="50" charset="-127"/>
                        </a:rPr>
                        <a:t>로 전화</a:t>
                      </a:r>
                      <a:endParaRPr lang="en-US" altLang="ko-KR" sz="1800" b="0" dirty="0">
                        <a:solidFill>
                          <a:schemeClr val="tx1"/>
                        </a:solidFill>
                        <a:latin typeface="맑은 고딕" panose="020B0503020000020004" pitchFamily="50" charset="-127"/>
                        <a:ea typeface="맑은 고딕" panose="020B0503020000020004" pitchFamily="50" charset="-127"/>
                      </a:endParaRPr>
                    </a:p>
                    <a:p>
                      <a:pPr marL="0" indent="0" algn="l" latinLnBrk="1">
                        <a:buFont typeface="Arial" panose="020B0604020202020204" pitchFamily="34" charset="0"/>
                        <a:buNone/>
                      </a:pPr>
                      <a:r>
                        <a:rPr lang="en-US" altLang="ko-KR" sz="1800" b="0" dirty="0">
                          <a:solidFill>
                            <a:schemeClr val="tx1"/>
                          </a:solidFill>
                          <a:latin typeface="맑은 고딕" panose="020B0503020000020004" pitchFamily="50" charset="-127"/>
                          <a:ea typeface="맑은 고딕" panose="020B0503020000020004" pitchFamily="50" charset="-127"/>
                        </a:rPr>
                        <a:t>   SYNERSAT(346): 001-1-346-326-2132 </a:t>
                      </a:r>
                      <a:r>
                        <a:rPr lang="ko-KR" altLang="en-US" sz="1800" b="0" dirty="0">
                          <a:solidFill>
                            <a:schemeClr val="tx1"/>
                          </a:solidFill>
                          <a:latin typeface="맑은 고딕" panose="020B0503020000020004" pitchFamily="50" charset="-127"/>
                          <a:ea typeface="맑은 고딕" panose="020B0503020000020004" pitchFamily="50" charset="-127"/>
                        </a:rPr>
                        <a:t> </a:t>
                      </a:r>
                      <a:r>
                        <a:rPr lang="en-US" altLang="ko-KR" sz="1800" b="0" dirty="0">
                          <a:solidFill>
                            <a:schemeClr val="tx1"/>
                          </a:solidFill>
                          <a:latin typeface="맑은 고딕" panose="020B0503020000020004" pitchFamily="50" charset="-127"/>
                          <a:ea typeface="맑은 고딕" panose="020B0503020000020004" pitchFamily="50" charset="-127"/>
                        </a:rPr>
                        <a:t>    </a:t>
                      </a:r>
                      <a:endParaRPr lang="en-US" altLang="ko-KR" sz="1800" b="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50</a:t>
            </a:fld>
            <a:endParaRPr lang="ko-KR" altLang="en-US" dirty="0"/>
          </a:p>
        </p:txBody>
      </p:sp>
      <p:pic>
        <p:nvPicPr>
          <p:cNvPr id="3" name="그림 2"/>
          <p:cNvPicPr>
            <a:picLocks noChangeAspect="1"/>
          </p:cNvPicPr>
          <p:nvPr/>
        </p:nvPicPr>
        <p:blipFill>
          <a:blip r:embed="rId2"/>
          <a:stretch>
            <a:fillRect/>
          </a:stretch>
        </p:blipFill>
        <p:spPr>
          <a:xfrm>
            <a:off x="6300527" y="2326129"/>
            <a:ext cx="3941054" cy="732053"/>
          </a:xfrm>
          <a:prstGeom prst="rect">
            <a:avLst/>
          </a:prstGeom>
          <a:ln>
            <a:solidFill>
              <a:schemeClr val="tx1"/>
            </a:solidFill>
          </a:ln>
        </p:spPr>
      </p:pic>
      <p:pic>
        <p:nvPicPr>
          <p:cNvPr id="4" name="그림 3"/>
          <p:cNvPicPr preferRelativeResize="0">
            <a:picLocks/>
          </p:cNvPicPr>
          <p:nvPr/>
        </p:nvPicPr>
        <p:blipFill>
          <a:blip r:embed="rId3"/>
          <a:stretch>
            <a:fillRect/>
          </a:stretch>
        </p:blipFill>
        <p:spPr>
          <a:xfrm>
            <a:off x="6294525" y="4842559"/>
            <a:ext cx="3941054" cy="730800"/>
          </a:xfrm>
          <a:prstGeom prst="rect">
            <a:avLst/>
          </a:prstGeom>
          <a:ln>
            <a:solidFill>
              <a:schemeClr val="tx1"/>
            </a:solidFill>
          </a:ln>
        </p:spPr>
      </p:pic>
      <p:pic>
        <p:nvPicPr>
          <p:cNvPr id="5" name="그림 4"/>
          <p:cNvPicPr preferRelativeResize="0">
            <a:picLocks/>
          </p:cNvPicPr>
          <p:nvPr/>
        </p:nvPicPr>
        <p:blipFill>
          <a:blip r:embed="rId4"/>
          <a:stretch>
            <a:fillRect/>
          </a:stretch>
        </p:blipFill>
        <p:spPr>
          <a:xfrm>
            <a:off x="6300527" y="3134589"/>
            <a:ext cx="3942000" cy="730800"/>
          </a:xfrm>
          <a:prstGeom prst="rect">
            <a:avLst/>
          </a:prstGeom>
          <a:ln>
            <a:solidFill>
              <a:schemeClr val="tx1"/>
            </a:solidFill>
          </a:ln>
        </p:spPr>
      </p:pic>
      <p:sp>
        <p:nvSpPr>
          <p:cNvPr id="10" name="직사각형 9"/>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2641261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FURUNO FELCOM-18</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73384" indent="-373384">
              <a:buAutoNum type="arabicPeriod"/>
            </a:pPr>
            <a:r>
              <a:rPr lang="en-US" altLang="ko-KR" sz="1600" b="1" dirty="0" smtClean="0">
                <a:latin typeface="+mn-ea"/>
                <a:ea typeface="+mn-ea"/>
              </a:rPr>
              <a:t>STORE &amp; FORWARD </a:t>
            </a:r>
            <a:r>
              <a:rPr lang="ko-KR" altLang="en-US" sz="1600" dirty="0" smtClean="0">
                <a:latin typeface="+mn-ea"/>
                <a:ea typeface="+mn-ea"/>
              </a:rPr>
              <a:t>방식</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(VHF </a:t>
            </a:r>
            <a:r>
              <a:rPr lang="ko-KR" altLang="en-US" sz="1600" dirty="0" smtClean="0">
                <a:latin typeface="+mn-ea"/>
                <a:ea typeface="+mn-ea"/>
              </a:rPr>
              <a:t>및 </a:t>
            </a:r>
            <a:r>
              <a:rPr lang="en-US" altLang="ko-KR" sz="1600" dirty="0" smtClean="0">
                <a:latin typeface="+mn-ea"/>
                <a:ea typeface="+mn-ea"/>
              </a:rPr>
              <a:t>MF/HF Radio</a:t>
            </a:r>
            <a:r>
              <a:rPr lang="ko-KR" altLang="en-US" sz="1600" dirty="0" smtClean="0">
                <a:latin typeface="+mn-ea"/>
                <a:ea typeface="+mn-ea"/>
              </a:rPr>
              <a:t>는 </a:t>
            </a:r>
            <a:r>
              <a:rPr lang="en-US" altLang="ko-KR" sz="1600" dirty="0" smtClean="0">
                <a:latin typeface="+mn-ea"/>
                <a:ea typeface="+mn-ea"/>
              </a:rPr>
              <a:t>Distress Alert</a:t>
            </a:r>
            <a:r>
              <a:rPr lang="ko-KR" altLang="en-US" sz="1600" dirty="0" smtClean="0">
                <a:latin typeface="+mn-ea"/>
                <a:ea typeface="+mn-ea"/>
              </a:rPr>
              <a:t>를 전송하면 </a:t>
            </a:r>
            <a:r>
              <a:rPr lang="en-US" altLang="ko-KR" sz="1600" dirty="0" smtClean="0">
                <a:latin typeface="+mn-ea"/>
                <a:ea typeface="+mn-ea"/>
              </a:rPr>
              <a:t>5</a:t>
            </a:r>
            <a:r>
              <a:rPr lang="ko-KR" altLang="en-US" sz="1600" dirty="0" smtClean="0">
                <a:latin typeface="+mn-ea"/>
                <a:ea typeface="+mn-ea"/>
              </a:rPr>
              <a:t>회 연속 전송되고 </a:t>
            </a:r>
            <a:r>
              <a:rPr lang="ko-KR" altLang="en-US" sz="1600" dirty="0" err="1" smtClean="0">
                <a:latin typeface="+mn-ea"/>
                <a:ea typeface="+mn-ea"/>
              </a:rPr>
              <a:t>수신증이</a:t>
            </a:r>
            <a:r>
              <a:rPr lang="ko-KR" altLang="en-US" sz="1600" dirty="0" smtClean="0">
                <a:latin typeface="+mn-ea"/>
                <a:ea typeface="+mn-ea"/>
              </a:rPr>
              <a:t> 없으면 </a:t>
            </a:r>
            <a:r>
              <a:rPr lang="en-US" altLang="ko-KR" sz="1600" dirty="0" smtClean="0">
                <a:latin typeface="+mn-ea"/>
                <a:ea typeface="+mn-ea"/>
              </a:rPr>
              <a:t>3.5~4.5</a:t>
            </a:r>
            <a:r>
              <a:rPr lang="ko-KR" altLang="en-US" sz="1600" dirty="0" smtClean="0">
                <a:latin typeface="+mn-ea"/>
                <a:ea typeface="+mn-ea"/>
              </a:rPr>
              <a:t>분</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간격으로 </a:t>
            </a:r>
            <a:r>
              <a:rPr lang="en-US" altLang="ko-KR" sz="1600" dirty="0" smtClean="0">
                <a:latin typeface="+mn-ea"/>
                <a:ea typeface="+mn-ea"/>
              </a:rPr>
              <a:t>Distress Alert</a:t>
            </a:r>
            <a:r>
              <a:rPr lang="ko-KR" altLang="en-US" sz="1600" dirty="0" smtClean="0">
                <a:latin typeface="+mn-ea"/>
                <a:ea typeface="+mn-ea"/>
              </a:rPr>
              <a:t>가 전송되지만 </a:t>
            </a:r>
            <a:r>
              <a:rPr lang="en-US" altLang="ko-KR" sz="1600" dirty="0" smtClean="0">
                <a:latin typeface="+mn-ea"/>
                <a:ea typeface="+mn-ea"/>
              </a:rPr>
              <a:t>Inmarsat-C</a:t>
            </a:r>
            <a:r>
              <a:rPr lang="ko-KR" altLang="en-US" sz="1600" dirty="0" smtClean="0">
                <a:latin typeface="+mn-ea"/>
                <a:ea typeface="+mn-ea"/>
              </a:rPr>
              <a:t>는 </a:t>
            </a:r>
            <a:r>
              <a:rPr lang="en-US" altLang="ko-KR" sz="1600" dirty="0" smtClean="0">
                <a:latin typeface="+mn-ea"/>
                <a:ea typeface="+mn-ea"/>
              </a:rPr>
              <a:t>Distress Alert</a:t>
            </a:r>
            <a:r>
              <a:rPr lang="ko-KR" altLang="en-US" sz="1600" dirty="0" smtClean="0">
                <a:latin typeface="+mn-ea"/>
                <a:ea typeface="+mn-ea"/>
              </a:rPr>
              <a:t>를 전송하면 전송 후 </a:t>
            </a:r>
            <a:r>
              <a:rPr lang="en-US" altLang="ko-KR" sz="1600" dirty="0" smtClean="0">
                <a:latin typeface="+mn-ea"/>
                <a:ea typeface="+mn-ea"/>
              </a:rPr>
              <a:t>Distress Alert</a:t>
            </a:r>
            <a:r>
              <a:rPr lang="ko-KR" altLang="en-US" sz="1600" dirty="0" smtClean="0">
                <a:latin typeface="+mn-ea"/>
                <a:ea typeface="+mn-ea"/>
              </a:rPr>
              <a:t>가 꺼진다</a:t>
            </a:r>
            <a:r>
              <a:rPr lang="en-US" altLang="ko-KR" sz="1600" dirty="0" smtClean="0">
                <a:latin typeface="+mn-ea"/>
                <a:ea typeface="+mn-ea"/>
              </a:rPr>
              <a:t>. </a:t>
            </a:r>
            <a:r>
              <a:rPr lang="ko-KR" altLang="en-US" sz="1600" dirty="0" smtClean="0">
                <a:latin typeface="+mn-ea"/>
                <a:ea typeface="+mn-ea"/>
              </a:rPr>
              <a:t>통상 </a:t>
            </a:r>
            <a:r>
              <a:rPr lang="en-US" altLang="ko-KR" sz="1600" dirty="0" smtClean="0">
                <a:latin typeface="+mn-ea"/>
                <a:ea typeface="+mn-ea"/>
              </a:rPr>
              <a:t>1</a:t>
            </a:r>
            <a:r>
              <a:rPr lang="ko-KR" altLang="en-US" sz="1600" dirty="0" smtClean="0">
                <a:latin typeface="+mn-ea"/>
                <a:ea typeface="+mn-ea"/>
              </a:rPr>
              <a:t>분 이내 전송이 되고 </a:t>
            </a:r>
            <a:r>
              <a:rPr lang="ko-KR" altLang="en-US" sz="1600" dirty="0" err="1" smtClean="0">
                <a:latin typeface="+mn-ea"/>
                <a:ea typeface="+mn-ea"/>
              </a:rPr>
              <a:t>수신증이</a:t>
            </a:r>
            <a:r>
              <a:rPr lang="ko-KR" altLang="en-US" sz="1600" dirty="0" smtClean="0">
                <a:latin typeface="+mn-ea"/>
                <a:ea typeface="+mn-ea"/>
              </a:rPr>
              <a:t> 오는데 시간이 지나도 </a:t>
            </a:r>
            <a:r>
              <a:rPr lang="ko-KR" altLang="en-US" sz="1600" dirty="0" err="1" smtClean="0">
                <a:latin typeface="+mn-ea"/>
                <a:ea typeface="+mn-ea"/>
              </a:rPr>
              <a:t>수신증이</a:t>
            </a:r>
            <a:r>
              <a:rPr lang="ko-KR" altLang="en-US" sz="1600" dirty="0" smtClean="0">
                <a:latin typeface="+mn-ea"/>
                <a:ea typeface="+mn-ea"/>
              </a:rPr>
              <a:t> 오지 않으면 다시 </a:t>
            </a:r>
            <a:r>
              <a:rPr lang="en-US" altLang="ko-KR" sz="1600" dirty="0" smtClean="0">
                <a:latin typeface="+mn-ea"/>
                <a:ea typeface="+mn-ea"/>
              </a:rPr>
              <a:t>Distress Button</a:t>
            </a:r>
            <a:r>
              <a:rPr lang="ko-KR" altLang="en-US" sz="1600" dirty="0" smtClean="0">
                <a:latin typeface="+mn-ea"/>
                <a:ea typeface="+mn-ea"/>
              </a:rPr>
              <a:t>을 눌러야 한다</a:t>
            </a:r>
            <a:r>
              <a:rPr lang="en-US" altLang="ko-KR" sz="1600" dirty="0" smtClean="0">
                <a:latin typeface="+mn-ea"/>
                <a:ea typeface="+mn-ea"/>
              </a:rPr>
              <a:t>) </a:t>
            </a:r>
            <a:br>
              <a:rPr lang="en-US" altLang="ko-KR" sz="1600" dirty="0" smtClean="0">
                <a:latin typeface="+mn-ea"/>
                <a:ea typeface="+mn-ea"/>
              </a:rPr>
            </a:br>
            <a:r>
              <a:rPr lang="en-US" altLang="ko-KR" sz="1600" dirty="0" smtClean="0">
                <a:latin typeface="+mn-ea"/>
                <a:ea typeface="+mn-ea"/>
              </a:rPr>
              <a:t>Distress Alert</a:t>
            </a:r>
            <a:r>
              <a:rPr lang="ko-KR" altLang="en-US" sz="1600" dirty="0" smtClean="0">
                <a:latin typeface="+mn-ea"/>
                <a:ea typeface="+mn-ea"/>
              </a:rPr>
              <a:t>를 보내면 선택한 </a:t>
            </a:r>
            <a:r>
              <a:rPr lang="ko-KR" altLang="en-US" sz="1600" dirty="0" err="1" smtClean="0">
                <a:latin typeface="+mn-ea"/>
                <a:ea typeface="+mn-ea"/>
              </a:rPr>
              <a:t>지구국으로</a:t>
            </a:r>
            <a:r>
              <a:rPr lang="ko-KR" altLang="en-US" sz="1600" dirty="0" smtClean="0">
                <a:latin typeface="+mn-ea"/>
                <a:ea typeface="+mn-ea"/>
              </a:rPr>
              <a:t> 전송이 되고 </a:t>
            </a:r>
            <a:r>
              <a:rPr lang="ko-KR" altLang="en-US" sz="1600" dirty="0" err="1" smtClean="0">
                <a:latin typeface="+mn-ea"/>
                <a:ea typeface="+mn-ea"/>
              </a:rPr>
              <a:t>지구국은</a:t>
            </a:r>
            <a:r>
              <a:rPr lang="ko-KR" altLang="en-US" sz="1600" dirty="0" smtClean="0">
                <a:latin typeface="+mn-ea"/>
                <a:ea typeface="+mn-ea"/>
              </a:rPr>
              <a:t> 조난 선박의 위치에 가까운 </a:t>
            </a:r>
            <a:r>
              <a:rPr lang="en-US" altLang="ko-KR" sz="1600" dirty="0" smtClean="0">
                <a:latin typeface="+mn-ea"/>
                <a:ea typeface="+mn-ea"/>
              </a:rPr>
              <a:t>MRCC</a:t>
            </a:r>
            <a:r>
              <a:rPr lang="ko-KR" altLang="en-US" sz="1600" dirty="0" smtClean="0">
                <a:latin typeface="+mn-ea"/>
                <a:ea typeface="+mn-ea"/>
              </a:rPr>
              <a:t>에 전송을 하고 </a:t>
            </a:r>
            <a:r>
              <a:rPr lang="en-US" altLang="ko-KR" sz="1600" dirty="0" smtClean="0">
                <a:latin typeface="+mn-ea"/>
                <a:ea typeface="+mn-ea"/>
              </a:rPr>
              <a:t>MRCC-RCC</a:t>
            </a:r>
            <a:r>
              <a:rPr lang="ko-KR" altLang="en-US" sz="1600" dirty="0" smtClean="0">
                <a:latin typeface="+mn-ea"/>
                <a:ea typeface="+mn-ea"/>
              </a:rPr>
              <a:t>는 구조 작업을 하게 된다 </a:t>
            </a:r>
            <a:endParaRPr lang="en-US" altLang="ko-KR" sz="1600" dirty="0" smtClean="0">
              <a:latin typeface="+mn-ea"/>
              <a:ea typeface="+mn-ea"/>
            </a:endParaRPr>
          </a:p>
          <a:p>
            <a:pPr marL="373384" indent="-373384">
              <a:buAutoNum type="arabicPeriod"/>
            </a:pPr>
            <a:r>
              <a:rPr lang="ko-KR" altLang="en-US" sz="1600" dirty="0" smtClean="0">
                <a:latin typeface="+mn-ea"/>
                <a:ea typeface="+mn-ea"/>
              </a:rPr>
              <a:t>무지향성 안테나로 </a:t>
            </a:r>
            <a:r>
              <a:rPr lang="en-US" altLang="ko-KR" sz="1600" dirty="0" smtClean="0">
                <a:latin typeface="+mn-ea"/>
                <a:ea typeface="+mn-ea"/>
              </a:rPr>
              <a:t>SSAS </a:t>
            </a:r>
            <a:r>
              <a:rPr lang="ko-KR" altLang="en-US" sz="1600" dirty="0" smtClean="0">
                <a:latin typeface="+mn-ea"/>
                <a:ea typeface="+mn-ea"/>
              </a:rPr>
              <a:t>및 </a:t>
            </a:r>
            <a:r>
              <a:rPr lang="en-US" altLang="ko-KR" sz="1600" dirty="0" smtClean="0">
                <a:latin typeface="+mn-ea"/>
                <a:ea typeface="+mn-ea"/>
              </a:rPr>
              <a:t>LRIT</a:t>
            </a:r>
            <a:r>
              <a:rPr lang="ko-KR" altLang="en-US" sz="1600" dirty="0" smtClean="0">
                <a:latin typeface="+mn-ea"/>
                <a:ea typeface="+mn-ea"/>
              </a:rPr>
              <a:t>가 내장되어 있다</a:t>
            </a:r>
            <a:endParaRPr lang="en-US" altLang="ko-KR" sz="1600" dirty="0" smtClean="0">
              <a:latin typeface="+mn-ea"/>
              <a:ea typeface="+mn-ea"/>
            </a:endParaRPr>
          </a:p>
          <a:p>
            <a:pPr marL="373384" indent="-373384">
              <a:buAutoNum type="arabicPeriod"/>
            </a:pPr>
            <a:r>
              <a:rPr lang="ko-KR" altLang="en-US" sz="1600" dirty="0" smtClean="0">
                <a:latin typeface="+mn-ea"/>
                <a:ea typeface="+mn-ea"/>
              </a:rPr>
              <a:t>법정 장비로 </a:t>
            </a:r>
            <a:r>
              <a:rPr lang="en-US" altLang="ko-KR" sz="1600" dirty="0" smtClean="0">
                <a:latin typeface="+mn-ea"/>
                <a:ea typeface="+mn-ea"/>
              </a:rPr>
              <a:t>Distress Button</a:t>
            </a:r>
            <a:r>
              <a:rPr lang="ko-KR" altLang="en-US" sz="1600" dirty="0" smtClean="0">
                <a:latin typeface="+mn-ea"/>
                <a:ea typeface="+mn-ea"/>
              </a:rPr>
              <a:t>이 달려있다 </a:t>
            </a:r>
            <a:r>
              <a:rPr lang="en-US" altLang="ko-KR" sz="1600" dirty="0" smtClean="0">
                <a:latin typeface="+mn-ea"/>
                <a:ea typeface="+mn-ea"/>
              </a:rPr>
              <a:t>(Distress Button Test</a:t>
            </a:r>
            <a:r>
              <a:rPr lang="ko-KR" altLang="en-US" sz="1600" dirty="0" smtClean="0">
                <a:latin typeface="+mn-ea"/>
                <a:ea typeface="+mn-ea"/>
              </a:rPr>
              <a:t>는 강제사항은 아니지만 매월 </a:t>
            </a:r>
            <a:r>
              <a:rPr lang="en-US" altLang="ko-KR" sz="1600" dirty="0" smtClean="0">
                <a:latin typeface="+mn-ea"/>
                <a:ea typeface="+mn-ea"/>
              </a:rPr>
              <a:t>1</a:t>
            </a:r>
            <a:r>
              <a:rPr lang="ko-KR" altLang="en-US" sz="1600" dirty="0" smtClean="0">
                <a:latin typeface="+mn-ea"/>
                <a:ea typeface="+mn-ea"/>
              </a:rPr>
              <a:t>회</a:t>
            </a:r>
            <a:r>
              <a:rPr lang="en-US" altLang="ko-KR" sz="1600" dirty="0" smtClean="0">
                <a:latin typeface="+mn-ea"/>
                <a:ea typeface="+mn-ea"/>
              </a:rPr>
              <a:t>)</a:t>
            </a:r>
          </a:p>
          <a:p>
            <a:pPr marL="373384" indent="-373384">
              <a:buAutoNum type="arabicPeriod"/>
            </a:pPr>
            <a:r>
              <a:rPr lang="ko-KR" altLang="en-US" sz="1600" dirty="0" smtClean="0">
                <a:latin typeface="+mn-ea"/>
                <a:ea typeface="+mn-ea"/>
              </a:rPr>
              <a:t>매월 </a:t>
            </a:r>
            <a:r>
              <a:rPr lang="en-US" altLang="ko-KR" sz="1600" dirty="0" smtClean="0">
                <a:latin typeface="+mn-ea"/>
                <a:ea typeface="+mn-ea"/>
              </a:rPr>
              <a:t>1</a:t>
            </a:r>
            <a:r>
              <a:rPr lang="ko-KR" altLang="en-US" sz="1600" dirty="0" smtClean="0">
                <a:latin typeface="+mn-ea"/>
                <a:ea typeface="+mn-ea"/>
              </a:rPr>
              <a:t>회 </a:t>
            </a:r>
            <a:r>
              <a:rPr lang="en-US" altLang="ko-KR" sz="1600" dirty="0" smtClean="0">
                <a:latin typeface="+mn-ea"/>
                <a:ea typeface="+mn-ea"/>
              </a:rPr>
              <a:t>PV Test</a:t>
            </a:r>
            <a:r>
              <a:rPr lang="ko-KR" altLang="en-US" sz="1600" dirty="0" smtClean="0">
                <a:latin typeface="+mn-ea"/>
                <a:ea typeface="+mn-ea"/>
              </a:rPr>
              <a:t>를 한다 </a:t>
            </a:r>
            <a:endParaRPr lang="en-US" altLang="ko-KR" sz="1600" dirty="0" smtClean="0">
              <a:latin typeface="+mn-ea"/>
              <a:ea typeface="+mn-ea"/>
            </a:endParaRPr>
          </a:p>
          <a:p>
            <a:pPr marL="373384" indent="-373384">
              <a:buAutoNum type="arabicPeriod"/>
            </a:pPr>
            <a:r>
              <a:rPr lang="ko-KR" altLang="en-US" sz="1600" dirty="0" smtClean="0">
                <a:latin typeface="+mn-ea"/>
                <a:ea typeface="+mn-ea"/>
              </a:rPr>
              <a:t>매월 </a:t>
            </a:r>
            <a:r>
              <a:rPr lang="en-US" altLang="ko-KR" sz="1600" dirty="0" smtClean="0">
                <a:latin typeface="+mn-ea"/>
                <a:ea typeface="+mn-ea"/>
              </a:rPr>
              <a:t>1</a:t>
            </a:r>
            <a:r>
              <a:rPr lang="ko-KR" altLang="en-US" sz="1600" dirty="0" smtClean="0">
                <a:latin typeface="+mn-ea"/>
                <a:ea typeface="+mn-ea"/>
              </a:rPr>
              <a:t>회 </a:t>
            </a:r>
            <a:r>
              <a:rPr lang="en-US" altLang="ko-KR" sz="1600" dirty="0" smtClean="0">
                <a:latin typeface="+mn-ea"/>
                <a:ea typeface="+mn-ea"/>
              </a:rPr>
              <a:t>EGC Function Test</a:t>
            </a:r>
            <a:r>
              <a:rPr lang="ko-KR" altLang="en-US" sz="1600" dirty="0" smtClean="0">
                <a:latin typeface="+mn-ea"/>
                <a:ea typeface="+mn-ea"/>
              </a:rPr>
              <a:t>를 한다 </a:t>
            </a:r>
            <a:r>
              <a:rPr lang="en-US" altLang="ko-KR" sz="1600" dirty="0" smtClean="0">
                <a:latin typeface="+mn-ea"/>
                <a:ea typeface="+mn-ea"/>
              </a:rPr>
              <a:t>(PV + ROM/RAM Test) </a:t>
            </a:r>
          </a:p>
          <a:p>
            <a:pPr marL="373384" indent="-373384">
              <a:buAutoNum type="arabicPeriod"/>
            </a:pPr>
            <a:r>
              <a:rPr lang="en-US" altLang="ko-KR" sz="1600" dirty="0" smtClean="0">
                <a:latin typeface="+mn-ea"/>
                <a:ea typeface="+mn-ea"/>
              </a:rPr>
              <a:t>NAVAREA </a:t>
            </a:r>
            <a:r>
              <a:rPr lang="ko-KR" altLang="en-US" sz="1600" dirty="0" smtClean="0">
                <a:latin typeface="+mn-ea"/>
                <a:ea typeface="+mn-ea"/>
              </a:rPr>
              <a:t>설정 </a:t>
            </a:r>
            <a:r>
              <a:rPr lang="en-US" altLang="ko-KR" sz="1600" dirty="0" smtClean="0">
                <a:latin typeface="+mn-ea"/>
                <a:ea typeface="+mn-ea"/>
              </a:rPr>
              <a:t>(NAVTEX Station</a:t>
            </a:r>
            <a:r>
              <a:rPr lang="ko-KR" altLang="en-US" sz="1600" dirty="0" smtClean="0">
                <a:latin typeface="+mn-ea"/>
                <a:ea typeface="+mn-ea"/>
              </a:rPr>
              <a:t>이 없는 호주는 </a:t>
            </a:r>
            <a:r>
              <a:rPr lang="en-US" altLang="ko-KR" sz="1600" dirty="0" err="1" smtClean="0">
                <a:latin typeface="+mn-ea"/>
                <a:ea typeface="+mn-ea"/>
              </a:rPr>
              <a:t>Navtex</a:t>
            </a:r>
            <a:r>
              <a:rPr lang="en-US" altLang="ko-KR" sz="1600" dirty="0" smtClean="0">
                <a:latin typeface="+mn-ea"/>
                <a:ea typeface="+mn-ea"/>
              </a:rPr>
              <a:t> Service Area </a:t>
            </a:r>
            <a:r>
              <a:rPr lang="ko-KR" altLang="en-US" sz="1600" dirty="0" smtClean="0">
                <a:latin typeface="+mn-ea"/>
                <a:ea typeface="+mn-ea"/>
              </a:rPr>
              <a:t>설정</a:t>
            </a:r>
            <a:r>
              <a:rPr lang="en-US" altLang="ko-KR" sz="1600" dirty="0" smtClean="0">
                <a:latin typeface="+mn-ea"/>
                <a:ea typeface="+mn-ea"/>
              </a:rPr>
              <a:t>)</a:t>
            </a:r>
            <a:r>
              <a:rPr lang="ko-KR" altLang="en-US" sz="1600" dirty="0" smtClean="0">
                <a:latin typeface="+mn-ea"/>
                <a:ea typeface="+mn-ea"/>
              </a:rPr>
              <a:t> </a:t>
            </a:r>
            <a:endParaRPr lang="en-US" altLang="ko-KR" sz="1600" dirty="0" smtClean="0">
              <a:latin typeface="+mn-ea"/>
              <a:ea typeface="+mn-ea"/>
            </a:endParaRPr>
          </a:p>
          <a:p>
            <a:pPr marL="373384" indent="-373384">
              <a:buAutoNum type="arabicPeriod"/>
            </a:pPr>
            <a:endParaRPr lang="en-US" altLang="ko-KR" sz="1600" dirty="0">
              <a:latin typeface="+mn-ea"/>
              <a:ea typeface="+mn-ea"/>
            </a:endParaRPr>
          </a:p>
          <a:p>
            <a:r>
              <a:rPr lang="en-US" altLang="ko-KR" b="1" dirty="0" smtClean="0">
                <a:latin typeface="+mn-ea"/>
                <a:ea typeface="+mn-ea"/>
              </a:rPr>
              <a:t>PV Test</a:t>
            </a:r>
          </a:p>
          <a:p>
            <a:pPr marL="342900" indent="-342900">
              <a:buFont typeface="+mj-lt"/>
              <a:buAutoNum type="arabicPeriod"/>
            </a:pPr>
            <a:r>
              <a:rPr lang="en-US" altLang="ko-KR" sz="1600" dirty="0" smtClean="0">
                <a:latin typeface="+mn-ea"/>
                <a:ea typeface="+mn-ea"/>
              </a:rPr>
              <a:t>F7(Option) – 8 Test – 1 PV Test</a:t>
            </a:r>
            <a:r>
              <a:rPr lang="ko-KR" altLang="en-US" sz="1600" dirty="0" smtClean="0">
                <a:latin typeface="+mn-ea"/>
                <a:ea typeface="+mn-ea"/>
              </a:rPr>
              <a:t>를 진행한다</a:t>
            </a:r>
            <a:endParaRPr lang="en-US" altLang="ko-KR" sz="1600" dirty="0" smtClean="0">
              <a:latin typeface="+mn-ea"/>
              <a:ea typeface="+mn-ea"/>
            </a:endParaRPr>
          </a:p>
          <a:p>
            <a:pPr marL="342900" indent="-342900">
              <a:buFont typeface="+mj-lt"/>
              <a:buAutoNum type="arabicPeriod"/>
            </a:pPr>
            <a:r>
              <a:rPr lang="en-US" altLang="ko-KR" sz="1600" dirty="0" smtClean="0">
                <a:latin typeface="+mn-ea"/>
                <a:ea typeface="+mn-ea"/>
              </a:rPr>
              <a:t>PV Test</a:t>
            </a:r>
            <a:r>
              <a:rPr lang="ko-KR" altLang="en-US" sz="1600" dirty="0" smtClean="0">
                <a:latin typeface="+mn-ea"/>
                <a:ea typeface="+mn-ea"/>
              </a:rPr>
              <a:t>는 </a:t>
            </a:r>
            <a:r>
              <a:rPr lang="en-US" altLang="ko-KR" sz="1600" dirty="0" smtClean="0">
                <a:latin typeface="+mn-ea"/>
                <a:ea typeface="+mn-ea"/>
              </a:rPr>
              <a:t>Inmarsat-C</a:t>
            </a:r>
            <a:r>
              <a:rPr lang="ko-KR" altLang="en-US" sz="1600" dirty="0" smtClean="0">
                <a:latin typeface="+mn-ea"/>
                <a:ea typeface="+mn-ea"/>
              </a:rPr>
              <a:t>가 정상 작동하는지</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확인하는 것이다</a:t>
            </a:r>
            <a:r>
              <a:rPr lang="en-US" altLang="ko-KR" sz="1600" dirty="0" smtClean="0">
                <a:latin typeface="+mn-ea"/>
                <a:ea typeface="+mn-ea"/>
              </a:rPr>
              <a:t> </a:t>
            </a: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6" name="그림 5"/>
          <p:cNvPicPr>
            <a:picLocks noChangeAspect="1"/>
          </p:cNvPicPr>
          <p:nvPr/>
        </p:nvPicPr>
        <p:blipFill>
          <a:blip r:embed="rId2"/>
          <a:stretch>
            <a:fillRect/>
          </a:stretch>
        </p:blipFill>
        <p:spPr>
          <a:xfrm>
            <a:off x="2552647" y="5614660"/>
            <a:ext cx="2163361" cy="1323221"/>
          </a:xfrm>
          <a:prstGeom prst="rect">
            <a:avLst/>
          </a:prstGeom>
        </p:spPr>
      </p:pic>
      <p:pic>
        <p:nvPicPr>
          <p:cNvPr id="7" name="그림 6"/>
          <p:cNvPicPr>
            <a:picLocks noChangeAspect="1"/>
          </p:cNvPicPr>
          <p:nvPr/>
        </p:nvPicPr>
        <p:blipFill>
          <a:blip r:embed="rId3"/>
          <a:stretch>
            <a:fillRect/>
          </a:stretch>
        </p:blipFill>
        <p:spPr>
          <a:xfrm>
            <a:off x="5207482" y="4731977"/>
            <a:ext cx="4886325" cy="2466975"/>
          </a:xfrm>
          <a:prstGeom prst="rect">
            <a:avLst/>
          </a:prstGeom>
        </p:spPr>
      </p:pic>
      <p:sp>
        <p:nvSpPr>
          <p:cNvPr id="8" name="직사각형 7"/>
          <p:cNvSpPr/>
          <p:nvPr/>
        </p:nvSpPr>
        <p:spPr bwMode="auto">
          <a:xfrm>
            <a:off x="5207482" y="6399529"/>
            <a:ext cx="2952328" cy="216024"/>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9" name="직사각형 8"/>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51</a:t>
            </a:fld>
            <a:endParaRPr lang="ko-KR" altLang="en-US"/>
          </a:p>
        </p:txBody>
      </p:sp>
    </p:spTree>
    <p:extLst>
      <p:ext uri="{BB962C8B-B14F-4D97-AF65-F5344CB8AC3E}">
        <p14:creationId xmlns:p14="http://schemas.microsoft.com/office/powerpoint/2010/main" val="315873176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52</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078770419"/>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1800" dirty="0" smtClean="0">
                          <a:solidFill>
                            <a:schemeClr val="tx1"/>
                          </a:solidFill>
                          <a:latin typeface="+mn-ea"/>
                          <a:ea typeface="+mn-ea"/>
                        </a:rPr>
                        <a:t>FURUNO FELCOM-18</a:t>
                      </a:r>
                      <a:endParaRPr lang="ko-KR" altLang="en-US" sz="18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EGC Function Test</a:t>
            </a:r>
          </a:p>
          <a:p>
            <a:r>
              <a:rPr lang="en-US" altLang="ko-KR" sz="1600" b="1" dirty="0" smtClean="0">
                <a:latin typeface="+mn-ea"/>
                <a:ea typeface="+mn-ea"/>
              </a:rPr>
              <a:t>ROM/RAM Test</a:t>
            </a:r>
          </a:p>
          <a:p>
            <a:pPr marL="342900" indent="-342900">
              <a:buFont typeface="+mj-lt"/>
              <a:buAutoNum type="arabicPeriod"/>
            </a:pPr>
            <a:r>
              <a:rPr lang="en-US" altLang="ko-KR" sz="1600" dirty="0" smtClean="0">
                <a:latin typeface="+mn-ea"/>
                <a:ea typeface="+mn-ea"/>
              </a:rPr>
              <a:t>F7(Option) – 8 Test – 3 Diagnostic Test</a:t>
            </a:r>
            <a:r>
              <a:rPr lang="ko-KR" altLang="en-US" sz="1600" dirty="0" smtClean="0">
                <a:latin typeface="+mn-ea"/>
                <a:ea typeface="+mn-ea"/>
              </a:rPr>
              <a:t>를 진행한다</a:t>
            </a:r>
            <a:endParaRPr lang="en-US" altLang="ko-KR" sz="1600" dirty="0" smtClean="0">
              <a:latin typeface="+mn-ea"/>
              <a:ea typeface="+mn-ea"/>
            </a:endParaRPr>
          </a:p>
          <a:p>
            <a:pPr marL="342900" indent="-342900">
              <a:buFont typeface="+mj-lt"/>
              <a:buAutoNum type="arabicPeriod"/>
            </a:pPr>
            <a:r>
              <a:rPr lang="ko-KR" altLang="en-US" sz="1600" dirty="0" smtClean="0">
                <a:latin typeface="+mn-ea"/>
                <a:ea typeface="+mn-ea"/>
              </a:rPr>
              <a:t>하기</a:t>
            </a:r>
            <a:r>
              <a:rPr lang="en-US" altLang="ko-KR" sz="1600" dirty="0" smtClean="0">
                <a:latin typeface="+mn-ea"/>
                <a:ea typeface="+mn-ea"/>
              </a:rPr>
              <a:t> </a:t>
            </a:r>
            <a:r>
              <a:rPr lang="ko-KR" altLang="en-US" sz="1600" dirty="0" smtClean="0">
                <a:latin typeface="+mn-ea"/>
                <a:ea typeface="+mn-ea"/>
              </a:rPr>
              <a:t>내용중 </a:t>
            </a:r>
            <a:r>
              <a:rPr lang="en-US" altLang="ko-KR" sz="1600" dirty="0" smtClean="0">
                <a:latin typeface="+mn-ea"/>
                <a:ea typeface="+mn-ea"/>
              </a:rPr>
              <a:t>(6)</a:t>
            </a:r>
            <a:r>
              <a:rPr lang="ko-KR" altLang="en-US" sz="1600" dirty="0" smtClean="0">
                <a:latin typeface="+mn-ea"/>
                <a:ea typeface="+mn-ea"/>
              </a:rPr>
              <a:t>항의 </a:t>
            </a:r>
            <a:r>
              <a:rPr lang="en-US" altLang="ko-KR" sz="1600" dirty="0" smtClean="0">
                <a:latin typeface="+mn-ea"/>
                <a:ea typeface="+mn-ea"/>
              </a:rPr>
              <a:t>ROM/RAM/EEPROM</a:t>
            </a:r>
            <a:r>
              <a:rPr lang="ko-KR" altLang="en-US" sz="1600" dirty="0" smtClean="0">
                <a:latin typeface="+mn-ea"/>
                <a:ea typeface="+mn-ea"/>
              </a:rPr>
              <a:t>의 점검 결과 및 기타 전반적인 </a:t>
            </a:r>
            <a:r>
              <a:rPr lang="en-US" altLang="ko-KR" sz="1600" dirty="0" smtClean="0">
                <a:latin typeface="+mn-ea"/>
                <a:ea typeface="+mn-ea"/>
              </a:rPr>
              <a:t>Inmarsat-C</a:t>
            </a:r>
            <a:r>
              <a:rPr lang="ko-KR" altLang="en-US" sz="1600" dirty="0" smtClean="0">
                <a:latin typeface="+mn-ea"/>
                <a:ea typeface="+mn-ea"/>
              </a:rPr>
              <a:t>의 상태를</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확인할 수 있다</a:t>
            </a:r>
            <a:endParaRPr lang="en-US" altLang="ko-KR" sz="1600" dirty="0" smtClean="0">
              <a:latin typeface="+mn-ea"/>
              <a:ea typeface="+mn-ea"/>
            </a:endParaRPr>
          </a:p>
          <a:p>
            <a:pPr marL="342900" indent="-342900">
              <a:buFont typeface="+mj-lt"/>
              <a:buAutoNum type="arabicPeriod"/>
            </a:pPr>
            <a:r>
              <a:rPr lang="en-US" altLang="ko-KR" sz="1600" dirty="0" smtClean="0">
                <a:latin typeface="+mn-ea"/>
                <a:ea typeface="+mn-ea"/>
              </a:rPr>
              <a:t>PV Test + ROM/RAM Test</a:t>
            </a:r>
            <a:r>
              <a:rPr lang="ko-KR" altLang="en-US" sz="1600" dirty="0" smtClean="0">
                <a:latin typeface="+mn-ea"/>
                <a:ea typeface="+mn-ea"/>
              </a:rPr>
              <a:t>를 같이 한다</a:t>
            </a: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9" name="그림 8"/>
          <p:cNvPicPr>
            <a:picLocks noChangeAspect="1"/>
          </p:cNvPicPr>
          <p:nvPr/>
        </p:nvPicPr>
        <p:blipFill>
          <a:blip r:embed="rId2"/>
          <a:stretch>
            <a:fillRect/>
          </a:stretch>
        </p:blipFill>
        <p:spPr>
          <a:xfrm>
            <a:off x="652785" y="3931726"/>
            <a:ext cx="4333875" cy="2743200"/>
          </a:xfrm>
          <a:prstGeom prst="rect">
            <a:avLst/>
          </a:prstGeom>
        </p:spPr>
      </p:pic>
      <p:pic>
        <p:nvPicPr>
          <p:cNvPr id="11" name="그림 10"/>
          <p:cNvPicPr>
            <a:picLocks noChangeAspect="1"/>
          </p:cNvPicPr>
          <p:nvPr/>
        </p:nvPicPr>
        <p:blipFill>
          <a:blip r:embed="rId3"/>
          <a:stretch>
            <a:fillRect/>
          </a:stretch>
        </p:blipFill>
        <p:spPr>
          <a:xfrm>
            <a:off x="4986660" y="3996655"/>
            <a:ext cx="5006595" cy="2613341"/>
          </a:xfrm>
          <a:prstGeom prst="rect">
            <a:avLst/>
          </a:prstGeom>
        </p:spPr>
      </p:pic>
      <p:sp>
        <p:nvSpPr>
          <p:cNvPr id="8" name="직사각형 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90179625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53</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504353552"/>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1800" dirty="0" smtClean="0">
                          <a:solidFill>
                            <a:schemeClr val="tx1"/>
                          </a:solidFill>
                          <a:latin typeface="+mn-ea"/>
                          <a:ea typeface="+mn-ea"/>
                        </a:rPr>
                        <a:t>FURUNO FELCOM-18</a:t>
                      </a:r>
                      <a:endParaRPr lang="ko-KR" altLang="en-US" sz="18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NAVAREA </a:t>
            </a:r>
            <a:r>
              <a:rPr lang="ko-KR" altLang="en-US" b="1" dirty="0" smtClean="0">
                <a:latin typeface="+mn-ea"/>
                <a:ea typeface="+mn-ea"/>
              </a:rPr>
              <a:t>설정</a:t>
            </a:r>
            <a:endParaRPr lang="en-US" altLang="ko-KR" b="1" dirty="0" smtClean="0">
              <a:latin typeface="+mn-ea"/>
              <a:ea typeface="+mn-ea"/>
            </a:endParaRPr>
          </a:p>
          <a:p>
            <a:pPr marL="342900" indent="-342900">
              <a:buFont typeface="+mj-lt"/>
              <a:buAutoNum type="arabicPeriod"/>
            </a:pPr>
            <a:r>
              <a:rPr lang="en-US" altLang="ko-KR" sz="1600" dirty="0" smtClean="0">
                <a:latin typeface="+mn-ea"/>
                <a:ea typeface="+mn-ea"/>
              </a:rPr>
              <a:t>F8(Setup) – 4 EGC Setup </a:t>
            </a:r>
          </a:p>
          <a:p>
            <a:pPr marL="342900" indent="-342900">
              <a:buFont typeface="+mj-lt"/>
              <a:buAutoNum type="arabicPeriod"/>
            </a:pPr>
            <a:r>
              <a:rPr lang="en-US" altLang="ko-KR" sz="1600" dirty="0" err="1" smtClean="0">
                <a:latin typeface="+mn-ea"/>
                <a:ea typeface="+mn-ea"/>
              </a:rPr>
              <a:t>Navarea</a:t>
            </a:r>
            <a:r>
              <a:rPr lang="ko-KR" altLang="en-US" sz="1600" dirty="0" smtClean="0">
                <a:latin typeface="+mn-ea"/>
                <a:ea typeface="+mn-ea"/>
              </a:rPr>
              <a:t>를 설정한다</a:t>
            </a:r>
            <a:endParaRPr lang="en-US" altLang="ko-KR" sz="1600" dirty="0" smtClean="0">
              <a:latin typeface="+mn-ea"/>
              <a:ea typeface="+mn-ea"/>
            </a:endParaRPr>
          </a:p>
          <a:p>
            <a:pPr marL="342900" indent="-342900">
              <a:buFont typeface="+mj-lt"/>
              <a:buAutoNum type="arabicPeriod"/>
            </a:pPr>
            <a:r>
              <a:rPr lang="ko-KR" altLang="en-US" sz="1600" dirty="0" smtClean="0">
                <a:latin typeface="+mn-ea"/>
                <a:ea typeface="+mn-ea"/>
              </a:rPr>
              <a:t>호주 </a:t>
            </a:r>
            <a:r>
              <a:rPr lang="ko-KR" altLang="en-US" sz="1600" dirty="0" err="1" smtClean="0">
                <a:latin typeface="+mn-ea"/>
                <a:ea typeface="+mn-ea"/>
              </a:rPr>
              <a:t>입항시</a:t>
            </a:r>
            <a:r>
              <a:rPr lang="ko-KR" altLang="en-US" sz="1600" dirty="0" smtClean="0">
                <a:latin typeface="+mn-ea"/>
                <a:ea typeface="+mn-ea"/>
              </a:rPr>
              <a:t> </a:t>
            </a:r>
            <a:r>
              <a:rPr lang="en-US" altLang="ko-KR" sz="1600" dirty="0" smtClean="0">
                <a:latin typeface="+mn-ea"/>
                <a:ea typeface="+mn-ea"/>
              </a:rPr>
              <a:t>Coastal Warning</a:t>
            </a:r>
            <a:r>
              <a:rPr lang="ko-KR" altLang="en-US" sz="1600" dirty="0" smtClean="0">
                <a:latin typeface="+mn-ea"/>
                <a:ea typeface="+mn-ea"/>
              </a:rPr>
              <a:t>을 받기 위해 </a:t>
            </a:r>
            <a:r>
              <a:rPr lang="en-US" altLang="ko-KR" sz="1600" dirty="0" smtClean="0">
                <a:latin typeface="+mn-ea"/>
                <a:ea typeface="+mn-ea"/>
              </a:rPr>
              <a:t>NAVTEX Station Code</a:t>
            </a:r>
            <a:r>
              <a:rPr lang="ko-KR" altLang="en-US" sz="1600" dirty="0" smtClean="0">
                <a:latin typeface="+mn-ea"/>
                <a:ea typeface="+mn-ea"/>
              </a:rPr>
              <a:t>에 </a:t>
            </a:r>
            <a:r>
              <a:rPr lang="en-US" altLang="ko-KR" sz="1600" dirty="0" smtClean="0">
                <a:latin typeface="+mn-ea"/>
                <a:ea typeface="+mn-ea"/>
              </a:rPr>
              <a:t>Service Area</a:t>
            </a:r>
            <a:r>
              <a:rPr lang="ko-KR" altLang="en-US" sz="1600" dirty="0" smtClean="0">
                <a:latin typeface="+mn-ea"/>
                <a:ea typeface="+mn-ea"/>
              </a:rPr>
              <a:t>를 같이 입력한다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a:t>
            </a:r>
            <a:r>
              <a:rPr lang="ko-KR" altLang="en-US" sz="1600" dirty="0" smtClean="0">
                <a:latin typeface="+mn-ea"/>
                <a:ea typeface="+mn-ea"/>
              </a:rPr>
              <a:t>호주 </a:t>
            </a:r>
            <a:r>
              <a:rPr lang="en-US" altLang="ko-KR" sz="1600" dirty="0" smtClean="0">
                <a:latin typeface="+mn-ea"/>
                <a:ea typeface="+mn-ea"/>
              </a:rPr>
              <a:t>X, </a:t>
            </a:r>
            <a:r>
              <a:rPr lang="ko-KR" altLang="en-US" sz="1600" dirty="0" smtClean="0">
                <a:latin typeface="+mn-ea"/>
                <a:ea typeface="+mn-ea"/>
              </a:rPr>
              <a:t>브라질 </a:t>
            </a:r>
            <a:r>
              <a:rPr lang="en-US" altLang="ko-KR" sz="1600" dirty="0" smtClean="0">
                <a:latin typeface="+mn-ea"/>
                <a:ea typeface="+mn-ea"/>
              </a:rPr>
              <a:t>V, </a:t>
            </a:r>
            <a:r>
              <a:rPr lang="ko-KR" altLang="en-US" sz="1600" dirty="0" smtClean="0">
                <a:latin typeface="+mn-ea"/>
                <a:ea typeface="+mn-ea"/>
              </a:rPr>
              <a:t>뉴질랜드 </a:t>
            </a:r>
            <a:r>
              <a:rPr lang="en-US" altLang="ko-KR" sz="1600" dirty="0" smtClean="0">
                <a:latin typeface="+mn-ea"/>
                <a:ea typeface="+mn-ea"/>
              </a:rPr>
              <a:t>X1V</a:t>
            </a:r>
            <a:r>
              <a:rPr lang="ko-KR" altLang="en-US" sz="1600" dirty="0" smtClean="0">
                <a:latin typeface="+mn-ea"/>
                <a:ea typeface="+mn-ea"/>
              </a:rPr>
              <a:t>는 </a:t>
            </a:r>
            <a:r>
              <a:rPr lang="en-US" altLang="ko-KR" sz="1600" dirty="0" smtClean="0">
                <a:latin typeface="+mn-ea"/>
                <a:ea typeface="+mn-ea"/>
              </a:rPr>
              <a:t>NAVTEX Station</a:t>
            </a:r>
            <a:r>
              <a:rPr lang="ko-KR" altLang="en-US" sz="1600" dirty="0" smtClean="0">
                <a:latin typeface="+mn-ea"/>
                <a:ea typeface="+mn-ea"/>
              </a:rPr>
              <a:t>이 없다</a:t>
            </a:r>
            <a:r>
              <a:rPr lang="en-US" altLang="ko-KR" sz="1600" dirty="0" smtClean="0">
                <a:latin typeface="+mn-ea"/>
                <a:ea typeface="+mn-ea"/>
              </a:rPr>
              <a:t>)</a:t>
            </a:r>
            <a:r>
              <a:rPr lang="ko-KR" altLang="en-US" sz="1600" dirty="0" smtClean="0">
                <a:latin typeface="+mn-ea"/>
                <a:ea typeface="+mn-ea"/>
              </a:rPr>
              <a:t>  </a:t>
            </a: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6" name="그림 5"/>
          <p:cNvPicPr>
            <a:picLocks noChangeAspect="1"/>
          </p:cNvPicPr>
          <p:nvPr/>
        </p:nvPicPr>
        <p:blipFill>
          <a:blip r:embed="rId2"/>
          <a:stretch>
            <a:fillRect/>
          </a:stretch>
        </p:blipFill>
        <p:spPr>
          <a:xfrm>
            <a:off x="755630" y="3636615"/>
            <a:ext cx="4591050" cy="2895600"/>
          </a:xfrm>
          <a:prstGeom prst="rect">
            <a:avLst/>
          </a:prstGeom>
        </p:spPr>
      </p:pic>
      <p:sp>
        <p:nvSpPr>
          <p:cNvPr id="10" name="직사각형 9"/>
          <p:cNvSpPr/>
          <p:nvPr/>
        </p:nvSpPr>
        <p:spPr>
          <a:xfrm>
            <a:off x="5409818" y="3374844"/>
            <a:ext cx="4596700" cy="3419141"/>
          </a:xfrm>
          <a:prstGeom prst="rect">
            <a:avLst/>
          </a:prstGeom>
          <a:ln>
            <a:solidFill>
              <a:schemeClr val="tx1"/>
            </a:solidFill>
          </a:ln>
        </p:spPr>
        <p:txBody>
          <a:bodyPr wrap="square">
            <a:spAutoFit/>
          </a:bodyPr>
          <a:lstStyle/>
          <a:p>
            <a:r>
              <a:rPr lang="en-US" altLang="ko-KR" sz="1544" b="1" dirty="0">
                <a:solidFill>
                  <a:srgbClr val="000099"/>
                </a:solidFill>
                <a:latin typeface="+mn-ea"/>
                <a:ea typeface="+mn-ea"/>
              </a:rPr>
              <a:t>Receive EGC Area</a:t>
            </a:r>
          </a:p>
          <a:p>
            <a:r>
              <a:rPr lang="en-US" altLang="ko-KR" sz="1544" b="1" dirty="0">
                <a:solidFill>
                  <a:srgbClr val="000000"/>
                </a:solidFill>
                <a:latin typeface="+mn-ea"/>
                <a:ea typeface="+mn-ea"/>
              </a:rPr>
              <a:t>Additional Position </a:t>
            </a:r>
            <a:r>
              <a:rPr lang="en-US" altLang="ko-KR" sz="1544" dirty="0">
                <a:solidFill>
                  <a:srgbClr val="000000"/>
                </a:solidFill>
                <a:latin typeface="+mn-ea"/>
                <a:ea typeface="+mn-ea"/>
              </a:rPr>
              <a:t>: </a:t>
            </a:r>
            <a:r>
              <a:rPr lang="ko-KR" altLang="en-US" sz="1544" dirty="0">
                <a:solidFill>
                  <a:srgbClr val="000000"/>
                </a:solidFill>
                <a:latin typeface="+mn-ea"/>
                <a:ea typeface="+mn-ea"/>
              </a:rPr>
              <a:t>추가로 받고자 하는 지역의 위치를 </a:t>
            </a:r>
            <a:r>
              <a:rPr lang="ko-KR" altLang="en-US" sz="1544" dirty="0" smtClean="0">
                <a:solidFill>
                  <a:srgbClr val="000000"/>
                </a:solidFill>
                <a:latin typeface="+mn-ea"/>
                <a:ea typeface="+mn-ea"/>
              </a:rPr>
              <a:t>입력한다 </a:t>
            </a:r>
            <a:r>
              <a:rPr lang="en-US" altLang="ko-KR" sz="1544" dirty="0" smtClean="0">
                <a:solidFill>
                  <a:srgbClr val="000000"/>
                </a:solidFill>
                <a:latin typeface="+mn-ea"/>
                <a:ea typeface="+mn-ea"/>
              </a:rPr>
              <a:t>(</a:t>
            </a:r>
            <a:r>
              <a:rPr lang="ko-KR" altLang="en-US" sz="1544" dirty="0" smtClean="0">
                <a:solidFill>
                  <a:srgbClr val="000000"/>
                </a:solidFill>
                <a:latin typeface="+mn-ea"/>
                <a:ea typeface="+mn-ea"/>
              </a:rPr>
              <a:t>통상 사용하지 않음</a:t>
            </a:r>
            <a:r>
              <a:rPr lang="en-US" altLang="ko-KR" sz="1544" dirty="0" smtClean="0">
                <a:solidFill>
                  <a:srgbClr val="000000"/>
                </a:solidFill>
                <a:latin typeface="+mn-ea"/>
                <a:ea typeface="+mn-ea"/>
              </a:rPr>
              <a:t>)</a:t>
            </a:r>
            <a:endParaRPr lang="en-US" altLang="ko-KR" sz="1544" dirty="0">
              <a:solidFill>
                <a:srgbClr val="000000"/>
              </a:solidFill>
              <a:latin typeface="+mn-ea"/>
              <a:ea typeface="+mn-ea"/>
            </a:endParaRPr>
          </a:p>
          <a:p>
            <a:r>
              <a:rPr lang="en-US" altLang="ko-KR" sz="1544" b="1" dirty="0" err="1" smtClean="0">
                <a:solidFill>
                  <a:srgbClr val="000000"/>
                </a:solidFill>
                <a:latin typeface="+mn-ea"/>
                <a:ea typeface="+mn-ea"/>
              </a:rPr>
              <a:t>Navarea</a:t>
            </a:r>
            <a:r>
              <a:rPr lang="en-US" altLang="ko-KR" sz="1544" dirty="0" smtClean="0">
                <a:solidFill>
                  <a:srgbClr val="000000"/>
                </a:solidFill>
                <a:latin typeface="+mn-ea"/>
                <a:ea typeface="+mn-ea"/>
              </a:rPr>
              <a:t> </a:t>
            </a:r>
            <a:r>
              <a:rPr lang="en-US" altLang="ko-KR" sz="1544" dirty="0">
                <a:solidFill>
                  <a:srgbClr val="000000"/>
                </a:solidFill>
                <a:latin typeface="+mn-ea"/>
                <a:ea typeface="+mn-ea"/>
              </a:rPr>
              <a:t>: </a:t>
            </a:r>
            <a:r>
              <a:rPr lang="en-US" altLang="ko-KR" sz="1544" dirty="0" smtClean="0">
                <a:solidFill>
                  <a:srgbClr val="000000"/>
                </a:solidFill>
                <a:latin typeface="+mn-ea"/>
                <a:ea typeface="+mn-ea"/>
              </a:rPr>
              <a:t>NAVAREA No</a:t>
            </a:r>
            <a:r>
              <a:rPr lang="en-US" altLang="ko-KR" sz="1544" dirty="0">
                <a:solidFill>
                  <a:srgbClr val="000000"/>
                </a:solidFill>
                <a:latin typeface="+mn-ea"/>
                <a:ea typeface="+mn-ea"/>
              </a:rPr>
              <a:t>. </a:t>
            </a:r>
            <a:r>
              <a:rPr lang="ko-KR" altLang="en-US" sz="1544" dirty="0" err="1" smtClean="0">
                <a:solidFill>
                  <a:srgbClr val="000000"/>
                </a:solidFill>
                <a:latin typeface="+mn-ea"/>
                <a:ea typeface="+mn-ea"/>
              </a:rPr>
              <a:t>두자리로</a:t>
            </a:r>
            <a:r>
              <a:rPr lang="ko-KR" altLang="en-US" sz="1544" dirty="0" smtClean="0">
                <a:solidFill>
                  <a:srgbClr val="000000"/>
                </a:solidFill>
                <a:latin typeface="+mn-ea"/>
                <a:ea typeface="+mn-ea"/>
              </a:rPr>
              <a:t> 입력한다</a:t>
            </a:r>
            <a:endParaRPr lang="en-US" altLang="ko-KR" sz="1544" dirty="0">
              <a:solidFill>
                <a:srgbClr val="000000"/>
              </a:solidFill>
              <a:latin typeface="+mn-ea"/>
              <a:ea typeface="+mn-ea"/>
            </a:endParaRPr>
          </a:p>
          <a:p>
            <a:r>
              <a:rPr lang="en-US" altLang="ko-KR" sz="1544" b="1" dirty="0" smtClean="0">
                <a:solidFill>
                  <a:srgbClr val="000000"/>
                </a:solidFill>
                <a:latin typeface="+mn-ea"/>
                <a:ea typeface="+mn-ea"/>
              </a:rPr>
              <a:t>Fixed</a:t>
            </a:r>
            <a:r>
              <a:rPr lang="ko-KR" altLang="en-US" sz="1544" b="1" dirty="0" smtClean="0">
                <a:solidFill>
                  <a:srgbClr val="000000"/>
                </a:solidFill>
                <a:latin typeface="+mn-ea"/>
                <a:ea typeface="+mn-ea"/>
              </a:rPr>
              <a:t> </a:t>
            </a:r>
            <a:r>
              <a:rPr lang="en-US" altLang="ko-KR" sz="1544" b="1" dirty="0">
                <a:solidFill>
                  <a:srgbClr val="000000"/>
                </a:solidFill>
                <a:latin typeface="+mn-ea"/>
                <a:ea typeface="+mn-ea"/>
              </a:rPr>
              <a:t>Area </a:t>
            </a:r>
            <a:r>
              <a:rPr lang="en-US" altLang="ko-KR" sz="1544" dirty="0">
                <a:solidFill>
                  <a:srgbClr val="000000"/>
                </a:solidFill>
                <a:latin typeface="+mn-ea"/>
                <a:ea typeface="+mn-ea"/>
              </a:rPr>
              <a:t>: </a:t>
            </a:r>
            <a:r>
              <a:rPr lang="ko-KR" altLang="en-US" sz="1544" dirty="0" smtClean="0">
                <a:solidFill>
                  <a:srgbClr val="000000"/>
                </a:solidFill>
                <a:latin typeface="+mn-ea"/>
                <a:ea typeface="+mn-ea"/>
              </a:rPr>
              <a:t>통상 사용하지 않음</a:t>
            </a:r>
            <a:endParaRPr lang="en-US" altLang="ko-KR" sz="1544" dirty="0">
              <a:solidFill>
                <a:srgbClr val="000000"/>
              </a:solidFill>
              <a:latin typeface="+mn-ea"/>
              <a:ea typeface="+mn-ea"/>
            </a:endParaRPr>
          </a:p>
          <a:p>
            <a:r>
              <a:rPr lang="en-US" altLang="ko-KR" sz="1544" b="1" dirty="0">
                <a:solidFill>
                  <a:srgbClr val="000000"/>
                </a:solidFill>
                <a:latin typeface="+mn-ea"/>
                <a:ea typeface="+mn-ea"/>
              </a:rPr>
              <a:t>Waypoint</a:t>
            </a:r>
            <a:r>
              <a:rPr lang="en-US" altLang="ko-KR" sz="1544" dirty="0">
                <a:solidFill>
                  <a:srgbClr val="000000"/>
                </a:solidFill>
                <a:latin typeface="+mn-ea"/>
                <a:ea typeface="+mn-ea"/>
              </a:rPr>
              <a:t> : </a:t>
            </a:r>
            <a:r>
              <a:rPr lang="ko-KR" altLang="en-US" sz="1544" dirty="0" smtClean="0">
                <a:solidFill>
                  <a:srgbClr val="000000"/>
                </a:solidFill>
                <a:latin typeface="+mn-ea"/>
                <a:ea typeface="+mn-ea"/>
              </a:rPr>
              <a:t>통상 사용하지 않음</a:t>
            </a:r>
            <a:endParaRPr lang="en-US" altLang="ko-KR" sz="1544" dirty="0">
              <a:solidFill>
                <a:srgbClr val="000000"/>
              </a:solidFill>
              <a:latin typeface="+mn-ea"/>
              <a:ea typeface="+mn-ea"/>
            </a:endParaRPr>
          </a:p>
          <a:p>
            <a:endParaRPr lang="en-US" altLang="ko-KR" sz="1544" dirty="0">
              <a:solidFill>
                <a:srgbClr val="000000"/>
              </a:solidFill>
              <a:latin typeface="+mn-ea"/>
              <a:ea typeface="+mn-ea"/>
            </a:endParaRPr>
          </a:p>
          <a:p>
            <a:r>
              <a:rPr lang="en-US" altLang="ko-KR" sz="1544" b="1" dirty="0">
                <a:solidFill>
                  <a:srgbClr val="000099"/>
                </a:solidFill>
                <a:latin typeface="+mn-ea"/>
                <a:ea typeface="+mn-ea"/>
              </a:rPr>
              <a:t>NAVTEX</a:t>
            </a:r>
          </a:p>
          <a:p>
            <a:r>
              <a:rPr lang="en-US" altLang="ko-KR" sz="1544" b="1" dirty="0">
                <a:latin typeface="+mn-ea"/>
                <a:ea typeface="+mn-ea"/>
              </a:rPr>
              <a:t>Station Code </a:t>
            </a:r>
            <a:r>
              <a:rPr lang="en-US" altLang="ko-KR" sz="1544" dirty="0">
                <a:solidFill>
                  <a:srgbClr val="000000"/>
                </a:solidFill>
                <a:latin typeface="+mn-ea"/>
                <a:ea typeface="+mn-ea"/>
              </a:rPr>
              <a:t>: </a:t>
            </a:r>
            <a:r>
              <a:rPr lang="ko-KR" altLang="en-US" sz="1544" dirty="0">
                <a:solidFill>
                  <a:srgbClr val="000000"/>
                </a:solidFill>
                <a:latin typeface="+mn-ea"/>
                <a:ea typeface="+mn-ea"/>
              </a:rPr>
              <a:t>해당 해역에 있는 </a:t>
            </a:r>
            <a:r>
              <a:rPr lang="en-US" altLang="ko-KR" sz="1544" dirty="0">
                <a:solidFill>
                  <a:srgbClr val="000000"/>
                </a:solidFill>
                <a:latin typeface="+mn-ea"/>
                <a:ea typeface="+mn-ea"/>
              </a:rPr>
              <a:t>NAVTEX </a:t>
            </a:r>
            <a:r>
              <a:rPr lang="ko-KR" altLang="en-US" sz="1544" dirty="0">
                <a:solidFill>
                  <a:srgbClr val="000000"/>
                </a:solidFill>
                <a:latin typeface="+mn-ea"/>
                <a:ea typeface="+mn-ea"/>
              </a:rPr>
              <a:t>국의 </a:t>
            </a:r>
            <a:r>
              <a:rPr lang="en-US" altLang="ko-KR" sz="1544" dirty="0">
                <a:solidFill>
                  <a:srgbClr val="000000"/>
                </a:solidFill>
                <a:latin typeface="+mn-ea"/>
                <a:ea typeface="+mn-ea"/>
              </a:rPr>
              <a:t>Code</a:t>
            </a:r>
            <a:r>
              <a:rPr lang="ko-KR" altLang="en-US" sz="1544" dirty="0">
                <a:solidFill>
                  <a:srgbClr val="000000"/>
                </a:solidFill>
                <a:latin typeface="+mn-ea"/>
                <a:ea typeface="+mn-ea"/>
              </a:rPr>
              <a:t>를 </a:t>
            </a:r>
            <a:r>
              <a:rPr lang="ko-KR" altLang="en-US" sz="1544" dirty="0" smtClean="0">
                <a:solidFill>
                  <a:srgbClr val="000000"/>
                </a:solidFill>
                <a:latin typeface="+mn-ea"/>
                <a:ea typeface="+mn-ea"/>
              </a:rPr>
              <a:t>입력한다</a:t>
            </a:r>
            <a:endParaRPr lang="en-US" altLang="ko-KR" sz="1544" dirty="0" smtClean="0">
              <a:solidFill>
                <a:srgbClr val="000000"/>
              </a:solidFill>
              <a:latin typeface="+mn-ea"/>
              <a:ea typeface="+mn-ea"/>
            </a:endParaRPr>
          </a:p>
          <a:p>
            <a:endParaRPr lang="en-US" altLang="ko-KR" sz="1544" dirty="0" smtClean="0">
              <a:solidFill>
                <a:srgbClr val="000000"/>
              </a:solidFill>
              <a:latin typeface="+mn-ea"/>
              <a:ea typeface="+mn-ea"/>
            </a:endParaRPr>
          </a:p>
          <a:p>
            <a:r>
              <a:rPr lang="en-US" altLang="ko-KR" sz="1544" dirty="0" smtClean="0">
                <a:solidFill>
                  <a:srgbClr val="000000"/>
                </a:solidFill>
                <a:latin typeface="+mn-ea"/>
                <a:ea typeface="+mn-ea"/>
              </a:rPr>
              <a:t>NAVTEX Code</a:t>
            </a:r>
            <a:r>
              <a:rPr lang="ko-KR" altLang="en-US" sz="1544" dirty="0" smtClean="0">
                <a:solidFill>
                  <a:srgbClr val="000000"/>
                </a:solidFill>
                <a:latin typeface="+mn-ea"/>
                <a:ea typeface="+mn-ea"/>
              </a:rPr>
              <a:t>를 입력하면 기본적인 </a:t>
            </a:r>
            <a:r>
              <a:rPr lang="en-US" altLang="ko-KR" sz="1544" dirty="0" smtClean="0">
                <a:solidFill>
                  <a:srgbClr val="000000"/>
                </a:solidFill>
                <a:latin typeface="+mn-ea"/>
                <a:ea typeface="+mn-ea"/>
              </a:rPr>
              <a:t>MSI</a:t>
            </a:r>
            <a:r>
              <a:rPr lang="ko-KR" altLang="en-US" sz="1544" dirty="0" smtClean="0">
                <a:solidFill>
                  <a:srgbClr val="000000"/>
                </a:solidFill>
                <a:latin typeface="+mn-ea"/>
                <a:ea typeface="+mn-ea"/>
              </a:rPr>
              <a:t>정보는 수신하고 기타 특별히 </a:t>
            </a:r>
            <a:r>
              <a:rPr lang="ko-KR" altLang="en-US" sz="1544" dirty="0">
                <a:solidFill>
                  <a:srgbClr val="000000"/>
                </a:solidFill>
                <a:latin typeface="+mn-ea"/>
                <a:ea typeface="+mn-ea"/>
              </a:rPr>
              <a:t>받고자 하는 정보가 있으면 </a:t>
            </a:r>
            <a:r>
              <a:rPr lang="ko-KR" altLang="en-US" sz="1544" dirty="0" smtClean="0">
                <a:solidFill>
                  <a:srgbClr val="000000"/>
                </a:solidFill>
                <a:latin typeface="+mn-ea"/>
                <a:ea typeface="+mn-ea"/>
              </a:rPr>
              <a:t>설정한다 </a:t>
            </a:r>
            <a:r>
              <a:rPr lang="en-US" altLang="ko-KR" sz="1544" dirty="0" smtClean="0">
                <a:solidFill>
                  <a:srgbClr val="000000"/>
                </a:solidFill>
                <a:latin typeface="+mn-ea"/>
                <a:ea typeface="+mn-ea"/>
              </a:rPr>
              <a:t>(</a:t>
            </a:r>
            <a:r>
              <a:rPr lang="ko-KR" altLang="en-US" sz="1544" dirty="0">
                <a:solidFill>
                  <a:srgbClr val="000000"/>
                </a:solidFill>
                <a:latin typeface="+mn-ea"/>
                <a:ea typeface="+mn-ea"/>
              </a:rPr>
              <a:t>통상 설정하지 않음</a:t>
            </a:r>
            <a:r>
              <a:rPr lang="en-US" altLang="ko-KR" sz="1544" dirty="0">
                <a:solidFill>
                  <a:srgbClr val="000000"/>
                </a:solidFill>
                <a:latin typeface="+mn-ea"/>
                <a:ea typeface="+mn-ea"/>
              </a:rPr>
              <a:t>)</a:t>
            </a:r>
          </a:p>
        </p:txBody>
      </p:sp>
      <p:sp>
        <p:nvSpPr>
          <p:cNvPr id="7" name="직사각형 6"/>
          <p:cNvSpPr/>
          <p:nvPr/>
        </p:nvSpPr>
        <p:spPr bwMode="auto">
          <a:xfrm>
            <a:off x="3084138" y="4294115"/>
            <a:ext cx="447868" cy="374260"/>
          </a:xfrm>
          <a:prstGeom prst="rect">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400" b="1" i="0" u="none" strike="noStrike" cap="none" normalizeH="0" baseline="0" dirty="0" smtClean="0">
                <a:ln>
                  <a:noFill/>
                </a:ln>
                <a:solidFill>
                  <a:schemeClr val="tx1"/>
                </a:solidFill>
                <a:effectLst/>
                <a:latin typeface="+mn-ea"/>
                <a:ea typeface="+mn-ea"/>
              </a:rPr>
              <a:t>11</a:t>
            </a:r>
            <a:endParaRPr kumimoji="1" lang="ko-KR" altLang="en-US" sz="1400" b="1" i="0" u="none" strike="noStrike" cap="none" normalizeH="0" baseline="0" dirty="0" smtClean="0">
              <a:ln>
                <a:noFill/>
              </a:ln>
              <a:solidFill>
                <a:schemeClr val="tx1"/>
              </a:solidFill>
              <a:effectLst/>
              <a:latin typeface="+mn-ea"/>
              <a:ea typeface="+mn-ea"/>
            </a:endParaRPr>
          </a:p>
        </p:txBody>
      </p:sp>
      <p:sp>
        <p:nvSpPr>
          <p:cNvPr id="9" name="직사각형 8"/>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277106775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54</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164858540"/>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FURUNO FELCOM-18</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NAVAREA </a:t>
            </a:r>
            <a:r>
              <a:rPr lang="ko-KR" altLang="en-US" b="1" dirty="0" smtClean="0">
                <a:latin typeface="+mn-ea"/>
                <a:ea typeface="+mn-ea"/>
              </a:rPr>
              <a:t>설정 </a:t>
            </a:r>
            <a:r>
              <a:rPr lang="en-US" altLang="ko-KR" b="1" dirty="0" smtClean="0">
                <a:latin typeface="+mn-ea"/>
                <a:ea typeface="+mn-ea"/>
              </a:rPr>
              <a:t>(</a:t>
            </a:r>
            <a:r>
              <a:rPr lang="ko-KR" altLang="en-US" b="1" dirty="0" smtClean="0">
                <a:latin typeface="+mn-ea"/>
                <a:ea typeface="+mn-ea"/>
              </a:rPr>
              <a:t>호주 </a:t>
            </a:r>
            <a:r>
              <a:rPr lang="ko-KR" altLang="en-US" b="1" dirty="0" err="1" smtClean="0">
                <a:latin typeface="+mn-ea"/>
                <a:ea typeface="+mn-ea"/>
              </a:rPr>
              <a:t>시드니항</a:t>
            </a:r>
            <a:r>
              <a:rPr lang="ko-KR" altLang="en-US" b="1" dirty="0" smtClean="0">
                <a:latin typeface="+mn-ea"/>
                <a:ea typeface="+mn-ea"/>
              </a:rPr>
              <a:t> </a:t>
            </a:r>
            <a:r>
              <a:rPr lang="ko-KR" altLang="en-US" b="1" dirty="0" err="1" smtClean="0">
                <a:latin typeface="+mn-ea"/>
                <a:ea typeface="+mn-ea"/>
              </a:rPr>
              <a:t>입항시</a:t>
            </a:r>
            <a:r>
              <a:rPr lang="en-US" altLang="ko-KR" b="1" dirty="0" smtClean="0">
                <a:latin typeface="+mn-ea"/>
                <a:ea typeface="+mn-ea"/>
              </a:rPr>
              <a:t>)</a:t>
            </a:r>
            <a:r>
              <a:rPr lang="ko-KR" altLang="en-US" b="1" dirty="0" smtClean="0">
                <a:latin typeface="+mn-ea"/>
                <a:ea typeface="+mn-ea"/>
              </a:rPr>
              <a:t> </a:t>
            </a:r>
            <a:endParaRPr lang="en-US" altLang="ko-KR" b="1" dirty="0" smtClean="0">
              <a:latin typeface="+mn-ea"/>
              <a:ea typeface="+mn-ea"/>
            </a:endParaRPr>
          </a:p>
          <a:p>
            <a:pPr marL="342900" indent="-342900">
              <a:buFont typeface="+mj-lt"/>
              <a:buAutoNum type="arabicPeriod"/>
            </a:pPr>
            <a:r>
              <a:rPr lang="en-US" altLang="ko-KR" sz="1600" dirty="0" smtClean="0">
                <a:latin typeface="+mn-ea"/>
                <a:ea typeface="+mn-ea"/>
              </a:rPr>
              <a:t>F8(Setup) – 4 EGC Setup </a:t>
            </a:r>
          </a:p>
          <a:p>
            <a:pPr marL="342900" indent="-342900">
              <a:buFont typeface="+mj-lt"/>
              <a:buAutoNum type="arabicPeriod"/>
            </a:pPr>
            <a:r>
              <a:rPr lang="en-US" altLang="ko-KR" sz="1600" dirty="0" err="1" smtClean="0">
                <a:latin typeface="+mn-ea"/>
                <a:ea typeface="+mn-ea"/>
              </a:rPr>
              <a:t>Navarea</a:t>
            </a:r>
            <a:r>
              <a:rPr lang="ko-KR" altLang="en-US" sz="1600" dirty="0" smtClean="0">
                <a:latin typeface="+mn-ea"/>
                <a:ea typeface="+mn-ea"/>
              </a:rPr>
              <a:t>를 </a:t>
            </a:r>
            <a:r>
              <a:rPr lang="en-US" altLang="ko-KR" sz="1600" dirty="0" smtClean="0">
                <a:latin typeface="+mn-ea"/>
                <a:ea typeface="+mn-ea"/>
              </a:rPr>
              <a:t>X</a:t>
            </a:r>
            <a:r>
              <a:rPr lang="ko-KR" altLang="en-US" sz="1600" dirty="0" smtClean="0">
                <a:latin typeface="+mn-ea"/>
                <a:ea typeface="+mn-ea"/>
              </a:rPr>
              <a:t>으로 설정한다</a:t>
            </a:r>
            <a:endParaRPr lang="en-US" altLang="ko-KR" sz="1600" dirty="0" smtClean="0">
              <a:latin typeface="+mn-ea"/>
              <a:ea typeface="+mn-ea"/>
            </a:endParaRPr>
          </a:p>
          <a:p>
            <a:pPr marL="342900" indent="-342900">
              <a:buFont typeface="+mj-lt"/>
              <a:buAutoNum type="arabicPeriod"/>
            </a:pPr>
            <a:r>
              <a:rPr lang="en-US" altLang="ko-KR" sz="1600" dirty="0" smtClean="0">
                <a:latin typeface="+mn-ea"/>
                <a:ea typeface="+mn-ea"/>
              </a:rPr>
              <a:t>Coastal Warning</a:t>
            </a:r>
            <a:r>
              <a:rPr lang="ko-KR" altLang="en-US" sz="1600" dirty="0" smtClean="0">
                <a:latin typeface="+mn-ea"/>
                <a:ea typeface="+mn-ea"/>
              </a:rPr>
              <a:t>을 받기 위해 </a:t>
            </a:r>
            <a:r>
              <a:rPr lang="en-US" altLang="ko-KR" sz="1600" dirty="0" smtClean="0">
                <a:latin typeface="+mn-ea"/>
                <a:ea typeface="+mn-ea"/>
              </a:rPr>
              <a:t>NAVTEX Station Code</a:t>
            </a:r>
            <a:r>
              <a:rPr lang="ko-KR" altLang="en-US" sz="1600" dirty="0" smtClean="0">
                <a:latin typeface="+mn-ea"/>
                <a:ea typeface="+mn-ea"/>
              </a:rPr>
              <a:t>에 </a:t>
            </a:r>
            <a:r>
              <a:rPr lang="en-US" altLang="ko-KR" sz="1600" dirty="0" smtClean="0">
                <a:latin typeface="+mn-ea"/>
                <a:ea typeface="+mn-ea"/>
              </a:rPr>
              <a:t>Service Area</a:t>
            </a:r>
            <a:r>
              <a:rPr lang="ko-KR" altLang="en-US" sz="1600" dirty="0" smtClean="0">
                <a:latin typeface="+mn-ea"/>
                <a:ea typeface="+mn-ea"/>
              </a:rPr>
              <a:t>인 </a:t>
            </a:r>
            <a:r>
              <a:rPr lang="en-US" altLang="ko-KR" sz="1600" dirty="0" smtClean="0">
                <a:latin typeface="+mn-ea"/>
                <a:ea typeface="+mn-ea"/>
              </a:rPr>
              <a:t>B</a:t>
            </a:r>
            <a:r>
              <a:rPr lang="ko-KR" altLang="en-US" sz="1600" dirty="0" smtClean="0">
                <a:latin typeface="+mn-ea"/>
                <a:ea typeface="+mn-ea"/>
              </a:rPr>
              <a:t>를 입력한다</a:t>
            </a:r>
            <a:r>
              <a:rPr lang="en-US" altLang="ko-KR" sz="1600" dirty="0" smtClean="0">
                <a:latin typeface="+mn-ea"/>
                <a:ea typeface="+mn-ea"/>
              </a:rPr>
              <a:t/>
            </a:r>
            <a:br>
              <a:rPr lang="en-US" altLang="ko-KR" sz="1600" dirty="0" smtClean="0">
                <a:latin typeface="+mn-ea"/>
                <a:ea typeface="+mn-ea"/>
              </a:rPr>
            </a:b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14" name="그림 13"/>
          <p:cNvPicPr>
            <a:picLocks noChangeAspect="1"/>
          </p:cNvPicPr>
          <p:nvPr/>
        </p:nvPicPr>
        <p:blipFill>
          <a:blip r:embed="rId2"/>
          <a:stretch>
            <a:fillRect/>
          </a:stretch>
        </p:blipFill>
        <p:spPr>
          <a:xfrm>
            <a:off x="882204" y="3564607"/>
            <a:ext cx="4591050" cy="2895600"/>
          </a:xfrm>
          <a:prstGeom prst="rect">
            <a:avLst/>
          </a:prstGeom>
        </p:spPr>
      </p:pic>
      <p:sp>
        <p:nvSpPr>
          <p:cNvPr id="15" name="직사각형 14"/>
          <p:cNvSpPr/>
          <p:nvPr/>
        </p:nvSpPr>
        <p:spPr bwMode="auto">
          <a:xfrm>
            <a:off x="3179788" y="4238251"/>
            <a:ext cx="447868" cy="374260"/>
          </a:xfrm>
          <a:prstGeom prst="rect">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400" b="1" i="0" u="none" strike="noStrike" cap="none" normalizeH="0" baseline="0" dirty="0" smtClean="0">
                <a:ln>
                  <a:noFill/>
                </a:ln>
                <a:solidFill>
                  <a:schemeClr val="tx1"/>
                </a:solidFill>
                <a:effectLst/>
                <a:latin typeface="+mn-ea"/>
                <a:ea typeface="+mn-ea"/>
              </a:rPr>
              <a:t>10</a:t>
            </a:r>
            <a:endParaRPr kumimoji="1" lang="ko-KR" altLang="en-US" sz="1400" b="1" i="0" u="none" strike="noStrike" cap="none" normalizeH="0" baseline="0" dirty="0" smtClean="0">
              <a:ln>
                <a:noFill/>
              </a:ln>
              <a:solidFill>
                <a:schemeClr val="tx1"/>
              </a:solidFill>
              <a:effectLst/>
              <a:latin typeface="+mn-ea"/>
              <a:ea typeface="+mn-ea"/>
            </a:endParaRPr>
          </a:p>
        </p:txBody>
      </p:sp>
      <p:sp>
        <p:nvSpPr>
          <p:cNvPr id="16" name="직사각형 15"/>
          <p:cNvSpPr/>
          <p:nvPr/>
        </p:nvSpPr>
        <p:spPr bwMode="auto">
          <a:xfrm>
            <a:off x="2016890" y="5012406"/>
            <a:ext cx="447868" cy="336515"/>
          </a:xfrm>
          <a:prstGeom prst="rect">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ctr"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400" b="1" i="0" u="none" strike="noStrike" cap="none" normalizeH="0" baseline="0" dirty="0" smtClean="0">
                <a:ln>
                  <a:noFill/>
                </a:ln>
                <a:solidFill>
                  <a:schemeClr val="tx1"/>
                </a:solidFill>
                <a:effectLst/>
                <a:latin typeface="+mn-ea"/>
                <a:ea typeface="+mn-ea"/>
              </a:rPr>
              <a:t>C</a:t>
            </a:r>
            <a:endParaRPr kumimoji="1" lang="ko-KR" altLang="en-US" sz="1400" b="1" i="0" u="none" strike="noStrike" cap="none" normalizeH="0" baseline="0" dirty="0" smtClean="0">
              <a:ln>
                <a:noFill/>
              </a:ln>
              <a:solidFill>
                <a:schemeClr val="tx1"/>
              </a:solidFill>
              <a:effectLst/>
              <a:latin typeface="+mn-ea"/>
              <a:ea typeface="+mn-ea"/>
            </a:endParaRPr>
          </a:p>
        </p:txBody>
      </p:sp>
      <p:sp>
        <p:nvSpPr>
          <p:cNvPr id="17" name="직사각형 16"/>
          <p:cNvSpPr/>
          <p:nvPr/>
        </p:nvSpPr>
        <p:spPr bwMode="auto">
          <a:xfrm>
            <a:off x="2850698" y="5580831"/>
            <a:ext cx="462336" cy="216024"/>
          </a:xfrm>
          <a:prstGeom prst="rect">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000" b="1" i="0" u="none" strike="noStrike" cap="none" normalizeH="0" baseline="0" dirty="0" smtClean="0">
                <a:ln>
                  <a:noFill/>
                </a:ln>
                <a:solidFill>
                  <a:schemeClr val="tx1"/>
                </a:solidFill>
                <a:effectLst/>
                <a:latin typeface="+mn-ea"/>
                <a:ea typeface="+mn-ea"/>
              </a:rPr>
              <a:t>ON</a:t>
            </a:r>
            <a:endParaRPr kumimoji="1" lang="ko-KR" altLang="en-US" sz="1000" b="1" i="0" u="none" strike="noStrike" cap="none" normalizeH="0" baseline="0" dirty="0" smtClean="0">
              <a:ln>
                <a:noFill/>
              </a:ln>
              <a:solidFill>
                <a:schemeClr val="tx1"/>
              </a:solidFill>
              <a:effectLst/>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1" name="그림 10"/>
          <p:cNvPicPr>
            <a:picLocks noChangeAspect="1"/>
          </p:cNvPicPr>
          <p:nvPr/>
        </p:nvPicPr>
        <p:blipFill>
          <a:blip r:embed="rId3"/>
          <a:stretch>
            <a:fillRect/>
          </a:stretch>
        </p:blipFill>
        <p:spPr>
          <a:xfrm>
            <a:off x="5557417" y="3541315"/>
            <a:ext cx="4377313" cy="3098547"/>
          </a:xfrm>
          <a:prstGeom prst="rect">
            <a:avLst/>
          </a:prstGeom>
        </p:spPr>
      </p:pic>
      <p:sp>
        <p:nvSpPr>
          <p:cNvPr id="18" name="TextBox 17"/>
          <p:cNvSpPr txBox="1"/>
          <p:nvPr/>
        </p:nvSpPr>
        <p:spPr>
          <a:xfrm>
            <a:off x="8155012" y="4079487"/>
            <a:ext cx="303288" cy="307777"/>
          </a:xfrm>
          <a:prstGeom prst="rect">
            <a:avLst/>
          </a:prstGeom>
          <a:noFill/>
        </p:spPr>
        <p:txBody>
          <a:bodyPr wrap="none" rtlCol="0">
            <a:spAutoFit/>
          </a:bodyPr>
          <a:lstStyle/>
          <a:p>
            <a:r>
              <a:rPr lang="en-US" altLang="ko-KR" sz="1400" dirty="0" smtClean="0">
                <a:latin typeface="+mn-ea"/>
                <a:ea typeface="+mn-ea"/>
              </a:rPr>
              <a:t>A</a:t>
            </a:r>
            <a:endParaRPr lang="ko-KR" altLang="en-US" sz="1400" dirty="0">
              <a:latin typeface="+mn-ea"/>
              <a:ea typeface="+mn-ea"/>
            </a:endParaRPr>
          </a:p>
        </p:txBody>
      </p:sp>
      <p:sp>
        <p:nvSpPr>
          <p:cNvPr id="19" name="TextBox 18"/>
          <p:cNvSpPr txBox="1"/>
          <p:nvPr/>
        </p:nvSpPr>
        <p:spPr>
          <a:xfrm>
            <a:off x="8359720" y="4458622"/>
            <a:ext cx="288862" cy="307777"/>
          </a:xfrm>
          <a:prstGeom prst="rect">
            <a:avLst/>
          </a:prstGeom>
          <a:noFill/>
        </p:spPr>
        <p:txBody>
          <a:bodyPr wrap="none" rtlCol="0">
            <a:spAutoFit/>
          </a:bodyPr>
          <a:lstStyle/>
          <a:p>
            <a:r>
              <a:rPr lang="en-US" altLang="ko-KR" sz="1400" dirty="0" smtClean="0">
                <a:latin typeface="+mn-ea"/>
                <a:ea typeface="+mn-ea"/>
              </a:rPr>
              <a:t>B</a:t>
            </a:r>
            <a:endParaRPr lang="ko-KR" altLang="en-US" sz="1400" dirty="0">
              <a:latin typeface="+mn-ea"/>
              <a:ea typeface="+mn-ea"/>
            </a:endParaRPr>
          </a:p>
        </p:txBody>
      </p:sp>
      <p:sp>
        <p:nvSpPr>
          <p:cNvPr id="20" name="TextBox 19"/>
          <p:cNvSpPr txBox="1"/>
          <p:nvPr/>
        </p:nvSpPr>
        <p:spPr>
          <a:xfrm>
            <a:off x="8557654" y="5195032"/>
            <a:ext cx="303288" cy="307777"/>
          </a:xfrm>
          <a:prstGeom prst="rect">
            <a:avLst/>
          </a:prstGeom>
          <a:noFill/>
        </p:spPr>
        <p:txBody>
          <a:bodyPr wrap="none" rtlCol="0">
            <a:spAutoFit/>
          </a:bodyPr>
          <a:lstStyle/>
          <a:p>
            <a:r>
              <a:rPr lang="en-US" altLang="ko-KR" sz="1400" b="1" dirty="0" smtClean="0">
                <a:latin typeface="+mn-ea"/>
                <a:ea typeface="+mn-ea"/>
              </a:rPr>
              <a:t>C</a:t>
            </a:r>
            <a:endParaRPr lang="ko-KR" altLang="en-US" sz="1400" b="1" dirty="0">
              <a:latin typeface="+mn-ea"/>
              <a:ea typeface="+mn-ea"/>
            </a:endParaRPr>
          </a:p>
        </p:txBody>
      </p:sp>
      <p:sp>
        <p:nvSpPr>
          <p:cNvPr id="21" name="TextBox 20"/>
          <p:cNvSpPr txBox="1"/>
          <p:nvPr/>
        </p:nvSpPr>
        <p:spPr>
          <a:xfrm>
            <a:off x="8208076" y="5813006"/>
            <a:ext cx="312906" cy="307777"/>
          </a:xfrm>
          <a:prstGeom prst="rect">
            <a:avLst/>
          </a:prstGeom>
          <a:noFill/>
        </p:spPr>
        <p:txBody>
          <a:bodyPr wrap="none" rtlCol="0">
            <a:spAutoFit/>
          </a:bodyPr>
          <a:lstStyle/>
          <a:p>
            <a:r>
              <a:rPr lang="en-US" altLang="ko-KR" sz="1400" dirty="0" smtClean="0">
                <a:latin typeface="+mn-ea"/>
                <a:ea typeface="+mn-ea"/>
              </a:rPr>
              <a:t>D</a:t>
            </a:r>
            <a:endParaRPr lang="ko-KR" altLang="en-US" sz="1400" dirty="0">
              <a:latin typeface="+mn-ea"/>
              <a:ea typeface="+mn-ea"/>
            </a:endParaRPr>
          </a:p>
        </p:txBody>
      </p:sp>
      <p:sp>
        <p:nvSpPr>
          <p:cNvPr id="22" name="TextBox 21"/>
          <p:cNvSpPr txBox="1"/>
          <p:nvPr/>
        </p:nvSpPr>
        <p:spPr>
          <a:xfrm>
            <a:off x="7594429" y="5488440"/>
            <a:ext cx="277640" cy="307777"/>
          </a:xfrm>
          <a:prstGeom prst="rect">
            <a:avLst/>
          </a:prstGeom>
          <a:noFill/>
        </p:spPr>
        <p:txBody>
          <a:bodyPr wrap="none" rtlCol="0">
            <a:spAutoFit/>
          </a:bodyPr>
          <a:lstStyle/>
          <a:p>
            <a:r>
              <a:rPr lang="en-US" altLang="ko-KR" sz="1400" dirty="0" smtClean="0">
                <a:latin typeface="+mn-ea"/>
                <a:ea typeface="+mn-ea"/>
              </a:rPr>
              <a:t>E</a:t>
            </a:r>
            <a:endParaRPr lang="ko-KR" altLang="en-US" sz="1400" dirty="0">
              <a:latin typeface="+mn-ea"/>
              <a:ea typeface="+mn-ea"/>
            </a:endParaRPr>
          </a:p>
        </p:txBody>
      </p:sp>
      <p:sp>
        <p:nvSpPr>
          <p:cNvPr id="23" name="TextBox 22"/>
          <p:cNvSpPr txBox="1"/>
          <p:nvPr/>
        </p:nvSpPr>
        <p:spPr>
          <a:xfrm>
            <a:off x="6825958" y="5348921"/>
            <a:ext cx="274434" cy="307777"/>
          </a:xfrm>
          <a:prstGeom prst="rect">
            <a:avLst/>
          </a:prstGeom>
          <a:noFill/>
        </p:spPr>
        <p:txBody>
          <a:bodyPr wrap="none" rtlCol="0">
            <a:spAutoFit/>
          </a:bodyPr>
          <a:lstStyle/>
          <a:p>
            <a:r>
              <a:rPr lang="en-US" altLang="ko-KR" sz="1400" dirty="0" smtClean="0">
                <a:latin typeface="+mn-ea"/>
                <a:ea typeface="+mn-ea"/>
              </a:rPr>
              <a:t>F</a:t>
            </a:r>
            <a:endParaRPr lang="ko-KR" altLang="en-US" sz="1400" dirty="0">
              <a:latin typeface="+mn-ea"/>
              <a:ea typeface="+mn-ea"/>
            </a:endParaRPr>
          </a:p>
        </p:txBody>
      </p:sp>
      <p:sp>
        <p:nvSpPr>
          <p:cNvPr id="24" name="TextBox 23"/>
          <p:cNvSpPr txBox="1"/>
          <p:nvPr/>
        </p:nvSpPr>
        <p:spPr>
          <a:xfrm>
            <a:off x="6825958" y="4330411"/>
            <a:ext cx="311304" cy="307777"/>
          </a:xfrm>
          <a:prstGeom prst="rect">
            <a:avLst/>
          </a:prstGeom>
          <a:noFill/>
        </p:spPr>
        <p:txBody>
          <a:bodyPr wrap="none" rtlCol="0">
            <a:spAutoFit/>
          </a:bodyPr>
          <a:lstStyle/>
          <a:p>
            <a:r>
              <a:rPr lang="en-US" altLang="ko-KR" sz="1400" dirty="0" smtClean="0">
                <a:latin typeface="+mn-ea"/>
                <a:ea typeface="+mn-ea"/>
              </a:rPr>
              <a:t>G</a:t>
            </a:r>
            <a:endParaRPr lang="ko-KR" altLang="en-US" sz="1400" dirty="0">
              <a:latin typeface="+mn-ea"/>
              <a:ea typeface="+mn-ea"/>
            </a:endParaRPr>
          </a:p>
        </p:txBody>
      </p:sp>
      <p:sp>
        <p:nvSpPr>
          <p:cNvPr id="25" name="TextBox 24"/>
          <p:cNvSpPr txBox="1"/>
          <p:nvPr/>
        </p:nvSpPr>
        <p:spPr>
          <a:xfrm>
            <a:off x="7709427" y="4048121"/>
            <a:ext cx="314510" cy="307777"/>
          </a:xfrm>
          <a:prstGeom prst="rect">
            <a:avLst/>
          </a:prstGeom>
          <a:noFill/>
        </p:spPr>
        <p:txBody>
          <a:bodyPr wrap="none" rtlCol="0">
            <a:spAutoFit/>
          </a:bodyPr>
          <a:lstStyle/>
          <a:p>
            <a:r>
              <a:rPr lang="en-US" altLang="ko-KR" sz="1400" dirty="0" smtClean="0">
                <a:latin typeface="+mn-ea"/>
                <a:ea typeface="+mn-ea"/>
              </a:rPr>
              <a:t>H</a:t>
            </a:r>
            <a:endParaRPr lang="ko-KR" altLang="en-US" sz="1400" dirty="0">
              <a:latin typeface="+mn-ea"/>
              <a:ea typeface="+mn-ea"/>
            </a:endParaRPr>
          </a:p>
        </p:txBody>
      </p:sp>
      <p:sp>
        <p:nvSpPr>
          <p:cNvPr id="26" name="TextBox 25"/>
          <p:cNvSpPr txBox="1"/>
          <p:nvPr/>
        </p:nvSpPr>
        <p:spPr>
          <a:xfrm>
            <a:off x="7832011" y="4994727"/>
            <a:ext cx="752129" cy="307777"/>
          </a:xfrm>
          <a:prstGeom prst="rect">
            <a:avLst/>
          </a:prstGeom>
          <a:noFill/>
        </p:spPr>
        <p:txBody>
          <a:bodyPr wrap="none" rtlCol="0">
            <a:spAutoFit/>
          </a:bodyPr>
          <a:lstStyle/>
          <a:p>
            <a:r>
              <a:rPr lang="en-US" altLang="ko-KR" sz="1400" b="1" dirty="0" smtClean="0">
                <a:latin typeface="+mn-ea"/>
                <a:ea typeface="+mn-ea"/>
              </a:rPr>
              <a:t>Sidney</a:t>
            </a:r>
            <a:endParaRPr lang="ko-KR" altLang="en-US" sz="1400" b="1" dirty="0">
              <a:latin typeface="+mn-ea"/>
              <a:ea typeface="+mn-ea"/>
            </a:endParaRPr>
          </a:p>
        </p:txBody>
      </p:sp>
      <p:sp>
        <p:nvSpPr>
          <p:cNvPr id="27" name="타원 26"/>
          <p:cNvSpPr/>
          <p:nvPr/>
        </p:nvSpPr>
        <p:spPr bwMode="auto">
          <a:xfrm>
            <a:off x="8504151" y="518066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8" name="직사각형 7"/>
          <p:cNvSpPr/>
          <p:nvPr/>
        </p:nvSpPr>
        <p:spPr>
          <a:xfrm>
            <a:off x="532091" y="6347475"/>
            <a:ext cx="9586133" cy="584775"/>
          </a:xfrm>
          <a:prstGeom prst="rect">
            <a:avLst/>
          </a:prstGeom>
        </p:spPr>
        <p:txBody>
          <a:bodyPr wrap="square">
            <a:spAutoFit/>
          </a:bodyPr>
          <a:lstStyle/>
          <a:p>
            <a:endParaRPr lang="ko-KR" altLang="en-US" sz="1600" dirty="0">
              <a:solidFill>
                <a:srgbClr val="000000"/>
              </a:solidFill>
              <a:latin typeface="+mn-ea"/>
              <a:ea typeface="+mn-ea"/>
            </a:endParaRPr>
          </a:p>
          <a:p>
            <a:r>
              <a:rPr lang="en-US" altLang="ko-KR" sz="1600" dirty="0">
                <a:solidFill>
                  <a:srgbClr val="000000"/>
                </a:solidFill>
                <a:latin typeface="+mn-ea"/>
                <a:ea typeface="+mn-ea"/>
              </a:rPr>
              <a:t> http://www.amsa.gov.au/search-and-rescue/about-the-gmdss/msi-information/msi-email/index.asp </a:t>
            </a:r>
            <a:endParaRPr lang="ko-KR" altLang="en-US" sz="1600" dirty="0">
              <a:latin typeface="+mn-ea"/>
              <a:ea typeface="+mn-ea"/>
            </a:endParaRPr>
          </a:p>
        </p:txBody>
      </p:sp>
      <p:sp>
        <p:nvSpPr>
          <p:cNvPr id="28" name="직사각형 2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12358133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55</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008474760"/>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FURUNO FELCOM-15</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8"/>
            <a:ext cx="9596060" cy="5297172"/>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PV Test</a:t>
            </a:r>
          </a:p>
          <a:p>
            <a:r>
              <a:rPr lang="en-US" altLang="ko-KR" sz="1600" b="1" dirty="0" smtClean="0">
                <a:latin typeface="+mn-ea"/>
                <a:ea typeface="+mn-ea"/>
              </a:rPr>
              <a:t>F7(Option) – 6 Test – 1 PV Test</a:t>
            </a:r>
            <a:r>
              <a:rPr lang="ko-KR" altLang="en-US" sz="1600" dirty="0" smtClean="0">
                <a:latin typeface="+mn-ea"/>
                <a:ea typeface="+mn-ea"/>
              </a:rPr>
              <a:t>를 진행한다</a:t>
            </a: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r>
              <a:rPr lang="en-US" altLang="ko-KR" b="1" dirty="0" smtClean="0">
                <a:latin typeface="+mn-ea"/>
                <a:ea typeface="+mn-ea"/>
              </a:rPr>
              <a:t>EGC Function Test </a:t>
            </a:r>
          </a:p>
          <a:p>
            <a:r>
              <a:rPr lang="en-US" altLang="ko-KR" sz="1600" b="1" dirty="0" smtClean="0">
                <a:latin typeface="+mn-ea"/>
                <a:ea typeface="+mn-ea"/>
              </a:rPr>
              <a:t>F7(Option) – 6 Test - 3 Diagnostic Test</a:t>
            </a: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7" name="그림 6"/>
          <p:cNvPicPr>
            <a:picLocks noChangeAspect="1"/>
          </p:cNvPicPr>
          <p:nvPr/>
        </p:nvPicPr>
        <p:blipFill>
          <a:blip r:embed="rId2"/>
          <a:stretch>
            <a:fillRect/>
          </a:stretch>
        </p:blipFill>
        <p:spPr>
          <a:xfrm>
            <a:off x="5058668" y="4228252"/>
            <a:ext cx="4886325" cy="2466975"/>
          </a:xfrm>
          <a:prstGeom prst="rect">
            <a:avLst/>
          </a:prstGeom>
        </p:spPr>
      </p:pic>
      <p:pic>
        <p:nvPicPr>
          <p:cNvPr id="9" name="그림 8"/>
          <p:cNvPicPr>
            <a:picLocks noChangeAspect="1"/>
          </p:cNvPicPr>
          <p:nvPr/>
        </p:nvPicPr>
        <p:blipFill>
          <a:blip r:embed="rId3"/>
          <a:stretch>
            <a:fillRect/>
          </a:stretch>
        </p:blipFill>
        <p:spPr>
          <a:xfrm>
            <a:off x="827131" y="2515825"/>
            <a:ext cx="1848309" cy="1921821"/>
          </a:xfrm>
          <a:prstGeom prst="rect">
            <a:avLst/>
          </a:prstGeom>
        </p:spPr>
      </p:pic>
      <p:pic>
        <p:nvPicPr>
          <p:cNvPr id="10" name="그림 9"/>
          <p:cNvPicPr>
            <a:picLocks noChangeAspect="1"/>
          </p:cNvPicPr>
          <p:nvPr/>
        </p:nvPicPr>
        <p:blipFill>
          <a:blip r:embed="rId4"/>
          <a:stretch>
            <a:fillRect/>
          </a:stretch>
        </p:blipFill>
        <p:spPr>
          <a:xfrm>
            <a:off x="3447072" y="2515825"/>
            <a:ext cx="2016337" cy="1354726"/>
          </a:xfrm>
          <a:prstGeom prst="rect">
            <a:avLst/>
          </a:prstGeom>
        </p:spPr>
      </p:pic>
      <p:pic>
        <p:nvPicPr>
          <p:cNvPr id="11" name="그림 10"/>
          <p:cNvPicPr>
            <a:picLocks noChangeAspect="1"/>
          </p:cNvPicPr>
          <p:nvPr/>
        </p:nvPicPr>
        <p:blipFill>
          <a:blip r:embed="rId5"/>
          <a:stretch>
            <a:fillRect/>
          </a:stretch>
        </p:blipFill>
        <p:spPr>
          <a:xfrm>
            <a:off x="5987621" y="2515825"/>
            <a:ext cx="4106186" cy="1680281"/>
          </a:xfrm>
          <a:prstGeom prst="rect">
            <a:avLst/>
          </a:prstGeom>
        </p:spPr>
      </p:pic>
      <p:sp>
        <p:nvSpPr>
          <p:cNvPr id="12" name="직사각형 11"/>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269980130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56</a:t>
            </a:fld>
            <a:endParaRPr lang="en-US" altLang="ko-KR"/>
          </a:p>
        </p:txBody>
      </p:sp>
      <p:sp>
        <p:nvSpPr>
          <p:cNvPr id="3" name="직사각형 2"/>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graphicFrame>
        <p:nvGraphicFramePr>
          <p:cNvPr id="4" name="표 3"/>
          <p:cNvGraphicFramePr>
            <a:graphicFrameLocks noGrp="1"/>
          </p:cNvGraphicFramePr>
          <p:nvPr>
            <p:extLst>
              <p:ext uri="{D42A27DB-BD31-4B8C-83A1-F6EECF244321}">
                <p14:modId xmlns:p14="http://schemas.microsoft.com/office/powerpoint/2010/main" val="455635079"/>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JRC JUE-87</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PV Test (1)</a:t>
            </a:r>
          </a:p>
          <a:p>
            <a:pPr marL="342900" indent="-342900">
              <a:buFont typeface="+mj-lt"/>
              <a:buAutoNum type="arabicPeriod"/>
            </a:pPr>
            <a:r>
              <a:rPr lang="en-US" altLang="ko-KR" sz="1600" dirty="0" smtClean="0">
                <a:latin typeface="+mn-ea"/>
                <a:ea typeface="+mn-ea"/>
              </a:rPr>
              <a:t>Alt + U</a:t>
            </a:r>
          </a:p>
          <a:p>
            <a:pPr marL="342900" indent="-342900">
              <a:buFont typeface="+mj-lt"/>
              <a:buAutoNum type="arabicPeriod"/>
            </a:pPr>
            <a:r>
              <a:rPr lang="en-US" altLang="ko-KR" sz="1600" dirty="0" smtClean="0">
                <a:latin typeface="+mn-ea"/>
                <a:ea typeface="+mn-ea"/>
              </a:rPr>
              <a:t>Performance test initiation </a:t>
            </a:r>
            <a:r>
              <a:rPr lang="ko-KR" altLang="en-US" sz="1600" dirty="0" smtClean="0">
                <a:latin typeface="+mn-ea"/>
                <a:ea typeface="+mn-ea"/>
              </a:rPr>
              <a:t>선택 후 </a:t>
            </a:r>
            <a:r>
              <a:rPr lang="en-US" altLang="ko-KR" sz="1600" dirty="0" smtClean="0">
                <a:latin typeface="+mn-ea"/>
                <a:ea typeface="+mn-ea"/>
              </a:rPr>
              <a:t>Enter </a:t>
            </a:r>
            <a:r>
              <a:rPr lang="ko-KR" altLang="en-US" sz="1600" dirty="0" smtClean="0">
                <a:latin typeface="+mn-ea"/>
                <a:ea typeface="+mn-ea"/>
              </a:rPr>
              <a:t>누른다</a:t>
            </a:r>
            <a:endParaRPr lang="en-US" altLang="ko-KR" sz="1600" dirty="0" smtClean="0">
              <a:latin typeface="+mn-ea"/>
              <a:ea typeface="+mn-ea"/>
            </a:endParaRPr>
          </a:p>
          <a:p>
            <a:pPr marL="342900" indent="-342900">
              <a:buFont typeface="+mj-lt"/>
              <a:buAutoNum type="arabicPeriod"/>
            </a:pPr>
            <a:r>
              <a:rPr lang="en-US" altLang="ko-KR" sz="1600" dirty="0" smtClean="0">
                <a:latin typeface="+mn-ea"/>
                <a:ea typeface="+mn-ea"/>
              </a:rPr>
              <a:t>Performance test </a:t>
            </a:r>
            <a:r>
              <a:rPr lang="ko-KR" altLang="en-US" sz="1600" dirty="0" smtClean="0">
                <a:latin typeface="+mn-ea"/>
                <a:ea typeface="+mn-ea"/>
              </a:rPr>
              <a:t>창에서 </a:t>
            </a:r>
            <a:r>
              <a:rPr lang="en-US" altLang="ko-KR" sz="1600" dirty="0" smtClean="0">
                <a:latin typeface="+mn-ea"/>
                <a:ea typeface="+mn-ea"/>
              </a:rPr>
              <a:t>YES </a:t>
            </a:r>
            <a:r>
              <a:rPr lang="ko-KR" altLang="en-US" sz="1600" dirty="0" smtClean="0">
                <a:latin typeface="+mn-ea"/>
                <a:ea typeface="+mn-ea"/>
              </a:rPr>
              <a:t>선택 후 </a:t>
            </a:r>
            <a:r>
              <a:rPr lang="en-US" altLang="ko-KR" sz="1600" dirty="0" smtClean="0">
                <a:latin typeface="+mn-ea"/>
                <a:ea typeface="+mn-ea"/>
              </a:rPr>
              <a:t>Enter </a:t>
            </a:r>
            <a:r>
              <a:rPr lang="ko-KR" altLang="en-US" sz="1600" dirty="0" smtClean="0">
                <a:latin typeface="+mn-ea"/>
                <a:ea typeface="+mn-ea"/>
              </a:rPr>
              <a:t>누르면 </a:t>
            </a:r>
            <a:r>
              <a:rPr lang="en-US" altLang="ko-KR" sz="1600" dirty="0" smtClean="0">
                <a:latin typeface="+mn-ea"/>
                <a:ea typeface="+mn-ea"/>
              </a:rPr>
              <a:t>PV test</a:t>
            </a:r>
            <a:r>
              <a:rPr lang="ko-KR" altLang="en-US" sz="1600" dirty="0" smtClean="0">
                <a:latin typeface="+mn-ea"/>
                <a:ea typeface="+mn-ea"/>
              </a:rPr>
              <a:t>를 진행한다</a:t>
            </a:r>
            <a:endParaRPr lang="en-US" altLang="ko-KR" sz="1600" dirty="0" smtClean="0">
              <a:latin typeface="+mn-ea"/>
              <a:ea typeface="+mn-ea"/>
            </a:endParaRPr>
          </a:p>
          <a:p>
            <a:pPr marL="342900" indent="-342900">
              <a:buFont typeface="+mj-lt"/>
              <a:buAutoNum type="arabicPeriod"/>
            </a:pPr>
            <a:r>
              <a:rPr lang="ko-KR" altLang="en-US" sz="1600" dirty="0" smtClean="0">
                <a:latin typeface="+mn-ea"/>
                <a:ea typeface="+mn-ea"/>
              </a:rPr>
              <a:t>결과는</a:t>
            </a:r>
            <a:r>
              <a:rPr lang="en-US" altLang="ko-KR" sz="1600" dirty="0" smtClean="0">
                <a:latin typeface="+mn-ea"/>
                <a:ea typeface="+mn-ea"/>
              </a:rPr>
              <a:t> </a:t>
            </a:r>
            <a:r>
              <a:rPr lang="ko-KR" altLang="en-US" sz="1600" dirty="0" smtClean="0">
                <a:latin typeface="+mn-ea"/>
                <a:ea typeface="+mn-ea"/>
              </a:rPr>
              <a:t>아래와 같이 나타난다</a:t>
            </a: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a:latin typeface="+mn-ea"/>
              <a:ea typeface="+mn-ea"/>
            </a:endParaRPr>
          </a:p>
          <a:p>
            <a:pPr marL="342900" indent="-342900">
              <a:buFont typeface="+mj-lt"/>
              <a:buAutoNum type="arabicPeriod"/>
            </a:pPr>
            <a:endParaRPr lang="en-US" altLang="ko-KR" sz="1600" dirty="0" smtClean="0">
              <a:latin typeface="+mn-ea"/>
              <a:ea typeface="+mn-ea"/>
            </a:endParaRPr>
          </a:p>
          <a:p>
            <a:r>
              <a:rPr lang="en-US" altLang="ko-KR" b="1" dirty="0">
                <a:latin typeface="+mn-ea"/>
                <a:ea typeface="+mn-ea"/>
              </a:rPr>
              <a:t>EGC Function </a:t>
            </a:r>
            <a:r>
              <a:rPr lang="en-US" altLang="ko-KR" b="1" dirty="0" smtClean="0">
                <a:latin typeface="+mn-ea"/>
                <a:ea typeface="+mn-ea"/>
              </a:rPr>
              <a:t>Test</a:t>
            </a:r>
            <a:r>
              <a:rPr lang="ko-KR" altLang="en-US" b="1" dirty="0" smtClean="0">
                <a:latin typeface="+mn-ea"/>
                <a:ea typeface="+mn-ea"/>
              </a:rPr>
              <a:t> </a:t>
            </a:r>
            <a:endParaRPr lang="en-US" altLang="ko-KR" b="1" dirty="0">
              <a:latin typeface="+mn-ea"/>
              <a:ea typeface="+mn-ea"/>
            </a:endParaRPr>
          </a:p>
          <a:p>
            <a:pPr marL="342900" indent="-342900">
              <a:buFont typeface="+mj-lt"/>
              <a:buAutoNum type="arabicPeriod"/>
            </a:pPr>
            <a:r>
              <a:rPr lang="en-US" altLang="ko-KR" sz="1600" dirty="0">
                <a:latin typeface="+mn-ea"/>
                <a:ea typeface="+mn-ea"/>
              </a:rPr>
              <a:t>Alt + G</a:t>
            </a:r>
            <a:r>
              <a:rPr lang="ko-KR" altLang="en-US" sz="1600" dirty="0">
                <a:latin typeface="+mn-ea"/>
                <a:ea typeface="+mn-ea"/>
              </a:rPr>
              <a:t>를 누른다</a:t>
            </a:r>
            <a:endParaRPr lang="en-US" altLang="ko-KR" sz="1600" dirty="0">
              <a:latin typeface="+mn-ea"/>
              <a:ea typeface="+mn-ea"/>
            </a:endParaRPr>
          </a:p>
          <a:p>
            <a:pPr marL="342900" indent="-342900">
              <a:buFont typeface="+mj-lt"/>
              <a:buAutoNum type="arabicPeriod"/>
            </a:pPr>
            <a:r>
              <a:rPr lang="en-US" altLang="ko-KR" sz="1600" dirty="0">
                <a:latin typeface="+mn-ea"/>
                <a:ea typeface="+mn-ea"/>
              </a:rPr>
              <a:t>Status</a:t>
            </a:r>
            <a:r>
              <a:rPr lang="ko-KR" altLang="en-US" sz="1600" dirty="0">
                <a:latin typeface="+mn-ea"/>
                <a:ea typeface="+mn-ea"/>
              </a:rPr>
              <a:t>에서 </a:t>
            </a:r>
            <a:r>
              <a:rPr lang="en-US" altLang="ko-KR" sz="1600" dirty="0">
                <a:latin typeface="+mn-ea"/>
                <a:ea typeface="+mn-ea"/>
              </a:rPr>
              <a:t>RAM ROM Test</a:t>
            </a:r>
            <a:r>
              <a:rPr lang="ko-KR" altLang="en-US" sz="1600" dirty="0">
                <a:latin typeface="+mn-ea"/>
                <a:ea typeface="+mn-ea"/>
              </a:rPr>
              <a:t>를 선택하면 결과가 나온다</a:t>
            </a:r>
            <a:endParaRPr lang="en-US" altLang="ko-KR" sz="1600" dirty="0">
              <a:latin typeface="+mn-ea"/>
              <a:ea typeface="+mn-ea"/>
            </a:endParaRPr>
          </a:p>
          <a:p>
            <a:pPr marL="342900" indent="-342900">
              <a:buFont typeface="+mj-lt"/>
              <a:buAutoNum type="arabicPeriod"/>
            </a:pPr>
            <a:r>
              <a:rPr lang="en-US" altLang="ko-KR" sz="1600" dirty="0">
                <a:latin typeface="+mn-ea"/>
                <a:ea typeface="+mn-ea"/>
              </a:rPr>
              <a:t>EGC Function Test</a:t>
            </a:r>
            <a:r>
              <a:rPr lang="ko-KR" altLang="en-US" sz="1600" dirty="0">
                <a:latin typeface="+mn-ea"/>
                <a:ea typeface="+mn-ea"/>
              </a:rPr>
              <a:t>는 </a:t>
            </a:r>
            <a:r>
              <a:rPr lang="en-US" altLang="ko-KR" sz="1600" dirty="0">
                <a:latin typeface="+mn-ea"/>
                <a:ea typeface="+mn-ea"/>
              </a:rPr>
              <a:t>PV Test</a:t>
            </a:r>
            <a:r>
              <a:rPr lang="ko-KR" altLang="en-US" sz="1600" dirty="0">
                <a:latin typeface="+mn-ea"/>
                <a:ea typeface="+mn-ea"/>
              </a:rPr>
              <a:t>와 </a:t>
            </a:r>
            <a:r>
              <a:rPr lang="en-US" altLang="ko-KR" sz="1600" dirty="0">
                <a:latin typeface="+mn-ea"/>
                <a:ea typeface="+mn-ea"/>
              </a:rPr>
              <a:t>RAM/ROM Test</a:t>
            </a:r>
            <a:r>
              <a:rPr lang="ko-KR" altLang="en-US" sz="1600" dirty="0">
                <a:latin typeface="+mn-ea"/>
                <a:ea typeface="+mn-ea"/>
              </a:rPr>
              <a:t>를 같이 한다</a:t>
            </a:r>
            <a:r>
              <a:rPr lang="en-US" altLang="ko-KR" sz="1600" dirty="0">
                <a:latin typeface="+mn-ea"/>
                <a:ea typeface="+mn-ea"/>
              </a:rPr>
              <a:t> </a:t>
            </a:r>
          </a:p>
          <a:p>
            <a:pPr marL="342900" indent="-342900">
              <a:buFont typeface="+mj-lt"/>
              <a:buAutoNum type="arabicPeriod"/>
            </a:pP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10" name="그림 9"/>
          <p:cNvPicPr>
            <a:picLocks noChangeAspect="1"/>
          </p:cNvPicPr>
          <p:nvPr/>
        </p:nvPicPr>
        <p:blipFill>
          <a:blip r:embed="rId2"/>
          <a:stretch>
            <a:fillRect/>
          </a:stretch>
        </p:blipFill>
        <p:spPr>
          <a:xfrm>
            <a:off x="4914652" y="3032646"/>
            <a:ext cx="4630643" cy="2945731"/>
          </a:xfrm>
          <a:prstGeom prst="rect">
            <a:avLst/>
          </a:prstGeom>
        </p:spPr>
      </p:pic>
      <p:sp>
        <p:nvSpPr>
          <p:cNvPr id="11" name="TextBox 10"/>
          <p:cNvSpPr txBox="1"/>
          <p:nvPr/>
        </p:nvSpPr>
        <p:spPr>
          <a:xfrm>
            <a:off x="1674292" y="3828403"/>
            <a:ext cx="3057312" cy="1354217"/>
          </a:xfrm>
          <a:prstGeom prst="rect">
            <a:avLst/>
          </a:prstGeom>
          <a:noFill/>
          <a:ln>
            <a:solidFill>
              <a:schemeClr val="tx1"/>
            </a:solidFill>
          </a:ln>
        </p:spPr>
        <p:txBody>
          <a:bodyPr wrap="none" rtlCol="0">
            <a:spAutoFit/>
          </a:bodyPr>
          <a:lstStyle/>
          <a:p>
            <a:r>
              <a:rPr lang="en-US" altLang="ko-KR" dirty="0" smtClean="0">
                <a:latin typeface="+mn-ea"/>
                <a:ea typeface="+mn-ea"/>
              </a:rPr>
              <a:t>PV Test (2)</a:t>
            </a:r>
          </a:p>
          <a:p>
            <a:pPr marL="378047" indent="-378047">
              <a:buAutoNum type="arabicPeriod"/>
            </a:pPr>
            <a:r>
              <a:rPr lang="en-US" altLang="ko-KR" sz="1600" dirty="0" smtClean="0">
                <a:latin typeface="+mn-ea"/>
                <a:ea typeface="+mn-ea"/>
              </a:rPr>
              <a:t>ALT+G</a:t>
            </a:r>
          </a:p>
          <a:p>
            <a:pPr marL="378047" indent="-378047">
              <a:buAutoNum type="arabicPeriod"/>
            </a:pPr>
            <a:r>
              <a:rPr lang="en-US" altLang="ko-KR" sz="1600" dirty="0" smtClean="0">
                <a:latin typeface="+mn-ea"/>
                <a:ea typeface="+mn-ea"/>
              </a:rPr>
              <a:t>SET UP</a:t>
            </a:r>
          </a:p>
          <a:p>
            <a:pPr marL="378047" indent="-378047">
              <a:buAutoNum type="arabicPeriod"/>
            </a:pPr>
            <a:r>
              <a:rPr lang="en-US" altLang="ko-KR" sz="1600" dirty="0" smtClean="0">
                <a:latin typeface="+mn-ea"/>
                <a:ea typeface="+mn-ea"/>
              </a:rPr>
              <a:t>Performance Test Initiation</a:t>
            </a:r>
            <a:br>
              <a:rPr lang="en-US" altLang="ko-KR" sz="1600" dirty="0" smtClean="0">
                <a:latin typeface="+mn-ea"/>
                <a:ea typeface="+mn-ea"/>
              </a:rPr>
            </a:br>
            <a:r>
              <a:rPr lang="ko-KR" altLang="en-US" sz="1600" dirty="0" smtClean="0">
                <a:latin typeface="+mn-ea"/>
                <a:ea typeface="+mn-ea"/>
              </a:rPr>
              <a:t>선택 후 </a:t>
            </a:r>
            <a:r>
              <a:rPr lang="en-US" altLang="ko-KR" sz="1600" dirty="0" smtClean="0">
                <a:latin typeface="+mn-ea"/>
                <a:ea typeface="+mn-ea"/>
              </a:rPr>
              <a:t>Yes </a:t>
            </a:r>
            <a:r>
              <a:rPr lang="ko-KR" altLang="en-US" sz="1600" dirty="0" smtClean="0">
                <a:latin typeface="+mn-ea"/>
                <a:ea typeface="+mn-ea"/>
              </a:rPr>
              <a:t>선택</a:t>
            </a:r>
            <a:endParaRPr lang="ko-KR" altLang="en-US" sz="1600" dirty="0">
              <a:latin typeface="+mn-ea"/>
              <a:ea typeface="+mn-ea"/>
            </a:endParaRPr>
          </a:p>
        </p:txBody>
      </p:sp>
      <p:sp>
        <p:nvSpPr>
          <p:cNvPr id="6" name="직사각형 5"/>
          <p:cNvSpPr/>
          <p:nvPr/>
        </p:nvSpPr>
        <p:spPr bwMode="auto">
          <a:xfrm>
            <a:off x="5130676" y="4284687"/>
            <a:ext cx="3096344" cy="21602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Tree>
    <p:extLst>
      <p:ext uri="{BB962C8B-B14F-4D97-AF65-F5344CB8AC3E}">
        <p14:creationId xmlns:p14="http://schemas.microsoft.com/office/powerpoint/2010/main" val="1140296060"/>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57</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872713144"/>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JRC JUE-87</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NAVAREA </a:t>
            </a:r>
            <a:r>
              <a:rPr lang="ko-KR" altLang="en-US" b="1" dirty="0" smtClean="0">
                <a:latin typeface="+mn-ea"/>
                <a:ea typeface="+mn-ea"/>
              </a:rPr>
              <a:t>설정</a:t>
            </a:r>
            <a:endParaRPr lang="en-US" altLang="ko-KR" b="1" dirty="0" smtClean="0">
              <a:latin typeface="+mn-ea"/>
              <a:ea typeface="+mn-ea"/>
            </a:endParaRPr>
          </a:p>
          <a:p>
            <a:pPr marL="342900" indent="-342900">
              <a:buFont typeface="+mj-lt"/>
              <a:buAutoNum type="arabicPeriod"/>
            </a:pPr>
            <a:r>
              <a:rPr lang="en-US" altLang="ko-KR" sz="1600" b="1" dirty="0" err="1" smtClean="0">
                <a:latin typeface="+mn-ea"/>
                <a:ea typeface="+mn-ea"/>
              </a:rPr>
              <a:t>egC</a:t>
            </a:r>
            <a:r>
              <a:rPr lang="en-US" altLang="ko-KR" sz="1600" b="1" dirty="0" smtClean="0">
                <a:latin typeface="+mn-ea"/>
                <a:ea typeface="+mn-ea"/>
              </a:rPr>
              <a:t>  – EGC Setup </a:t>
            </a:r>
          </a:p>
          <a:p>
            <a:pPr marL="342900" indent="-342900">
              <a:buFont typeface="+mj-lt"/>
              <a:buAutoNum type="arabicPeriod"/>
            </a:pPr>
            <a:r>
              <a:rPr lang="en-US" altLang="ko-KR" sz="1600" dirty="0" err="1" smtClean="0">
                <a:latin typeface="+mn-ea"/>
                <a:ea typeface="+mn-ea"/>
              </a:rPr>
              <a:t>Navarea</a:t>
            </a:r>
            <a:r>
              <a:rPr lang="en-US" altLang="ko-KR" sz="1600" dirty="0" smtClean="0">
                <a:latin typeface="+mn-ea"/>
                <a:ea typeface="+mn-ea"/>
              </a:rPr>
              <a:t>/</a:t>
            </a:r>
            <a:r>
              <a:rPr lang="en-US" altLang="ko-KR" sz="1600" dirty="0" err="1" smtClean="0">
                <a:latin typeface="+mn-ea"/>
                <a:ea typeface="+mn-ea"/>
              </a:rPr>
              <a:t>Metarea</a:t>
            </a:r>
            <a:r>
              <a:rPr lang="ko-KR" altLang="en-US" sz="1600" dirty="0" smtClean="0">
                <a:latin typeface="+mn-ea"/>
                <a:ea typeface="+mn-ea"/>
              </a:rPr>
              <a:t>를 설정한다</a:t>
            </a:r>
            <a:endParaRPr lang="en-US" altLang="ko-KR" sz="1600" dirty="0" smtClean="0">
              <a:latin typeface="+mn-ea"/>
              <a:ea typeface="+mn-ea"/>
            </a:endParaRPr>
          </a:p>
          <a:p>
            <a:pPr marL="342900" indent="-342900">
              <a:buFont typeface="+mj-lt"/>
              <a:buAutoNum type="arabicPeriod"/>
            </a:pPr>
            <a:r>
              <a:rPr lang="ko-KR" altLang="en-US" sz="1600" dirty="0" smtClean="0">
                <a:latin typeface="+mn-ea"/>
                <a:ea typeface="+mn-ea"/>
              </a:rPr>
              <a:t>호주 </a:t>
            </a:r>
            <a:r>
              <a:rPr lang="ko-KR" altLang="en-US" sz="1600" dirty="0" err="1" smtClean="0">
                <a:latin typeface="+mn-ea"/>
                <a:ea typeface="+mn-ea"/>
              </a:rPr>
              <a:t>입항시</a:t>
            </a:r>
            <a:r>
              <a:rPr lang="ko-KR" altLang="en-US" sz="1600" dirty="0" smtClean="0">
                <a:latin typeface="+mn-ea"/>
                <a:ea typeface="+mn-ea"/>
              </a:rPr>
              <a:t> </a:t>
            </a:r>
            <a:r>
              <a:rPr lang="en-US" altLang="ko-KR" sz="1600" dirty="0" smtClean="0">
                <a:latin typeface="+mn-ea"/>
                <a:ea typeface="+mn-ea"/>
              </a:rPr>
              <a:t>Coastal Warning</a:t>
            </a:r>
            <a:r>
              <a:rPr lang="ko-KR" altLang="en-US" sz="1600" dirty="0" smtClean="0">
                <a:latin typeface="+mn-ea"/>
                <a:ea typeface="+mn-ea"/>
              </a:rPr>
              <a:t>을 받기 위해 </a:t>
            </a:r>
            <a:r>
              <a:rPr lang="en-US" altLang="ko-KR" sz="1600" dirty="0" smtClean="0">
                <a:latin typeface="+mn-ea"/>
                <a:ea typeface="+mn-ea"/>
              </a:rPr>
              <a:t>NAVTEX Station Code</a:t>
            </a:r>
            <a:r>
              <a:rPr lang="ko-KR" altLang="en-US" sz="1600" dirty="0" smtClean="0">
                <a:latin typeface="+mn-ea"/>
                <a:ea typeface="+mn-ea"/>
              </a:rPr>
              <a:t>에 </a:t>
            </a:r>
            <a:r>
              <a:rPr lang="en-US" altLang="ko-KR" sz="1600" dirty="0" smtClean="0">
                <a:latin typeface="+mn-ea"/>
                <a:ea typeface="+mn-ea"/>
              </a:rPr>
              <a:t>Service Area</a:t>
            </a:r>
            <a:r>
              <a:rPr lang="ko-KR" altLang="en-US" sz="1600" dirty="0" smtClean="0">
                <a:latin typeface="+mn-ea"/>
                <a:ea typeface="+mn-ea"/>
              </a:rPr>
              <a:t>를 같이 입력한다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a:t>
            </a:r>
            <a:r>
              <a:rPr lang="ko-KR" altLang="en-US" sz="1600" dirty="0" smtClean="0">
                <a:latin typeface="+mn-ea"/>
                <a:ea typeface="+mn-ea"/>
              </a:rPr>
              <a:t>호주 </a:t>
            </a:r>
            <a:r>
              <a:rPr lang="en-US" altLang="ko-KR" sz="1600" dirty="0" smtClean="0">
                <a:latin typeface="+mn-ea"/>
                <a:ea typeface="+mn-ea"/>
              </a:rPr>
              <a:t>X, </a:t>
            </a:r>
            <a:r>
              <a:rPr lang="ko-KR" altLang="en-US" sz="1600" dirty="0" smtClean="0">
                <a:latin typeface="+mn-ea"/>
                <a:ea typeface="+mn-ea"/>
              </a:rPr>
              <a:t>브라질 </a:t>
            </a:r>
            <a:r>
              <a:rPr lang="en-US" altLang="ko-KR" sz="1600" dirty="0" smtClean="0">
                <a:latin typeface="+mn-ea"/>
                <a:ea typeface="+mn-ea"/>
              </a:rPr>
              <a:t>V, </a:t>
            </a:r>
            <a:r>
              <a:rPr lang="ko-KR" altLang="en-US" sz="1600" dirty="0" smtClean="0">
                <a:latin typeface="+mn-ea"/>
                <a:ea typeface="+mn-ea"/>
              </a:rPr>
              <a:t>뉴질랜드 </a:t>
            </a:r>
            <a:r>
              <a:rPr lang="en-US" altLang="ko-KR" sz="1600" dirty="0" smtClean="0">
                <a:latin typeface="+mn-ea"/>
                <a:ea typeface="+mn-ea"/>
              </a:rPr>
              <a:t>X1V</a:t>
            </a:r>
            <a:r>
              <a:rPr lang="ko-KR" altLang="en-US" sz="1600" dirty="0" smtClean="0">
                <a:latin typeface="+mn-ea"/>
                <a:ea typeface="+mn-ea"/>
              </a:rPr>
              <a:t>는 </a:t>
            </a:r>
            <a:r>
              <a:rPr lang="en-US" altLang="ko-KR" sz="1600" dirty="0" smtClean="0">
                <a:latin typeface="+mn-ea"/>
                <a:ea typeface="+mn-ea"/>
              </a:rPr>
              <a:t>NAVTEX Station</a:t>
            </a:r>
            <a:r>
              <a:rPr lang="ko-KR" altLang="en-US" sz="1600" dirty="0" smtClean="0">
                <a:latin typeface="+mn-ea"/>
                <a:ea typeface="+mn-ea"/>
              </a:rPr>
              <a:t>이 없다</a:t>
            </a:r>
            <a:r>
              <a:rPr lang="en-US" altLang="ko-KR" sz="1600" dirty="0" smtClean="0">
                <a:latin typeface="+mn-ea"/>
                <a:ea typeface="+mn-ea"/>
              </a:rPr>
              <a:t>)</a:t>
            </a:r>
            <a:r>
              <a:rPr lang="ko-KR" altLang="en-US" sz="1600" dirty="0" smtClean="0">
                <a:latin typeface="+mn-ea"/>
                <a:ea typeface="+mn-ea"/>
              </a:rPr>
              <a:t>  </a:t>
            </a: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pic>
        <p:nvPicPr>
          <p:cNvPr id="8" name="그림 7"/>
          <p:cNvPicPr>
            <a:picLocks noChangeAspect="1"/>
          </p:cNvPicPr>
          <p:nvPr/>
        </p:nvPicPr>
        <p:blipFill>
          <a:blip r:embed="rId2"/>
          <a:stretch>
            <a:fillRect/>
          </a:stretch>
        </p:blipFill>
        <p:spPr>
          <a:xfrm>
            <a:off x="656423" y="3306239"/>
            <a:ext cx="6162675" cy="2752725"/>
          </a:xfrm>
          <a:prstGeom prst="rect">
            <a:avLst/>
          </a:prstGeom>
        </p:spPr>
      </p:pic>
      <p:pic>
        <p:nvPicPr>
          <p:cNvPr id="9" name="그림 8"/>
          <p:cNvPicPr>
            <a:picLocks noChangeAspect="1"/>
          </p:cNvPicPr>
          <p:nvPr/>
        </p:nvPicPr>
        <p:blipFill>
          <a:blip r:embed="rId3"/>
          <a:stretch>
            <a:fillRect/>
          </a:stretch>
        </p:blipFill>
        <p:spPr>
          <a:xfrm>
            <a:off x="6051049" y="3889654"/>
            <a:ext cx="4067175" cy="3105150"/>
          </a:xfrm>
          <a:prstGeom prst="rect">
            <a:avLst/>
          </a:prstGeom>
        </p:spPr>
      </p:pic>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50806791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58</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888466828"/>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3-4 INMARSAT-C </a:t>
                      </a:r>
                    </a:p>
                    <a:p>
                      <a:pPr latinLnBrk="1"/>
                      <a:r>
                        <a:rPr lang="en-US" altLang="ko-KR" sz="2000" dirty="0" smtClean="0">
                          <a:solidFill>
                            <a:schemeClr val="tx1"/>
                          </a:solidFill>
                          <a:latin typeface="+mn-ea"/>
                          <a:ea typeface="+mn-ea"/>
                        </a:rPr>
                        <a:t>JRC JUE-87</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NAVAREA </a:t>
            </a:r>
            <a:r>
              <a:rPr lang="ko-KR" altLang="en-US" b="1" dirty="0" smtClean="0">
                <a:latin typeface="+mn-ea"/>
                <a:ea typeface="+mn-ea"/>
              </a:rPr>
              <a:t>설정 </a:t>
            </a:r>
            <a:r>
              <a:rPr lang="en-US" altLang="ko-KR" b="1" dirty="0" smtClean="0">
                <a:latin typeface="+mn-ea"/>
                <a:ea typeface="+mn-ea"/>
              </a:rPr>
              <a:t>(</a:t>
            </a:r>
            <a:r>
              <a:rPr lang="ko-KR" altLang="en-US" b="1" dirty="0" smtClean="0">
                <a:latin typeface="+mn-ea"/>
                <a:ea typeface="+mn-ea"/>
              </a:rPr>
              <a:t>호주 </a:t>
            </a:r>
            <a:r>
              <a:rPr lang="ko-KR" altLang="en-US" b="1" dirty="0" err="1" smtClean="0">
                <a:latin typeface="+mn-ea"/>
                <a:ea typeface="+mn-ea"/>
              </a:rPr>
              <a:t>시드니항</a:t>
            </a:r>
            <a:r>
              <a:rPr lang="ko-KR" altLang="en-US" b="1" dirty="0" smtClean="0">
                <a:latin typeface="+mn-ea"/>
                <a:ea typeface="+mn-ea"/>
              </a:rPr>
              <a:t> </a:t>
            </a:r>
            <a:r>
              <a:rPr lang="ko-KR" altLang="en-US" b="1" dirty="0" err="1" smtClean="0">
                <a:latin typeface="+mn-ea"/>
                <a:ea typeface="+mn-ea"/>
              </a:rPr>
              <a:t>입항시</a:t>
            </a:r>
            <a:r>
              <a:rPr lang="en-US" altLang="ko-KR" b="1" dirty="0" smtClean="0">
                <a:latin typeface="+mn-ea"/>
                <a:ea typeface="+mn-ea"/>
              </a:rPr>
              <a:t>)</a:t>
            </a:r>
            <a:r>
              <a:rPr lang="ko-KR" altLang="en-US" b="1" dirty="0" smtClean="0">
                <a:latin typeface="+mn-ea"/>
                <a:ea typeface="+mn-ea"/>
              </a:rPr>
              <a:t> </a:t>
            </a:r>
            <a:endParaRPr lang="en-US" altLang="ko-KR" b="1" dirty="0" smtClean="0">
              <a:latin typeface="+mn-ea"/>
              <a:ea typeface="+mn-ea"/>
            </a:endParaRPr>
          </a:p>
          <a:p>
            <a:pPr marL="342900" indent="-342900">
              <a:buFont typeface="+mj-lt"/>
              <a:buAutoNum type="arabicPeriod"/>
            </a:pPr>
            <a:r>
              <a:rPr lang="en-US" altLang="ko-KR" sz="1600" b="1" dirty="0" err="1" smtClean="0">
                <a:latin typeface="+mn-ea"/>
                <a:ea typeface="+mn-ea"/>
              </a:rPr>
              <a:t>egC</a:t>
            </a:r>
            <a:r>
              <a:rPr lang="en-US" altLang="ko-KR" sz="1600" b="1" dirty="0" smtClean="0">
                <a:latin typeface="+mn-ea"/>
                <a:ea typeface="+mn-ea"/>
              </a:rPr>
              <a:t> - </a:t>
            </a:r>
            <a:r>
              <a:rPr lang="en-US" altLang="ko-KR" sz="1600" b="1" dirty="0">
                <a:latin typeface="+mn-ea"/>
              </a:rPr>
              <a:t>EGC Setup </a:t>
            </a:r>
            <a:endParaRPr lang="en-US" altLang="ko-KR" sz="1600" b="1" dirty="0" smtClean="0">
              <a:latin typeface="+mn-ea"/>
              <a:ea typeface="+mn-ea"/>
            </a:endParaRPr>
          </a:p>
          <a:p>
            <a:pPr marL="342900" indent="-342900">
              <a:buFont typeface="+mj-lt"/>
              <a:buAutoNum type="arabicPeriod"/>
            </a:pPr>
            <a:r>
              <a:rPr lang="en-US" altLang="ko-KR" sz="1600" dirty="0" err="1" smtClean="0">
                <a:latin typeface="+mn-ea"/>
                <a:ea typeface="+mn-ea"/>
              </a:rPr>
              <a:t>Navarea</a:t>
            </a:r>
            <a:r>
              <a:rPr lang="en-US" altLang="ko-KR" sz="1600" dirty="0" smtClean="0">
                <a:latin typeface="+mn-ea"/>
                <a:ea typeface="+mn-ea"/>
              </a:rPr>
              <a:t>/</a:t>
            </a:r>
            <a:r>
              <a:rPr lang="en-US" altLang="ko-KR" sz="1600" dirty="0" err="1" smtClean="0">
                <a:latin typeface="+mn-ea"/>
                <a:ea typeface="+mn-ea"/>
              </a:rPr>
              <a:t>Metarea</a:t>
            </a:r>
            <a:r>
              <a:rPr lang="ko-KR" altLang="en-US" sz="1600" dirty="0" smtClean="0">
                <a:latin typeface="+mn-ea"/>
                <a:ea typeface="+mn-ea"/>
              </a:rPr>
              <a:t> </a:t>
            </a:r>
            <a:r>
              <a:rPr lang="en-US" altLang="ko-KR" sz="1600" dirty="0" smtClean="0">
                <a:latin typeface="+mn-ea"/>
                <a:ea typeface="+mn-ea"/>
              </a:rPr>
              <a:t>X</a:t>
            </a:r>
            <a:r>
              <a:rPr lang="ko-KR" altLang="en-US" sz="1600" dirty="0" smtClean="0">
                <a:latin typeface="+mn-ea"/>
                <a:ea typeface="+mn-ea"/>
              </a:rPr>
              <a:t>을 </a:t>
            </a:r>
            <a:r>
              <a:rPr lang="en-US" altLang="ko-KR" sz="1600" dirty="0" smtClean="0">
                <a:latin typeface="+mn-ea"/>
                <a:ea typeface="+mn-ea"/>
              </a:rPr>
              <a:t>Enable</a:t>
            </a:r>
            <a:r>
              <a:rPr lang="ko-KR" altLang="en-US" sz="1600" dirty="0" smtClean="0">
                <a:latin typeface="+mn-ea"/>
                <a:ea typeface="+mn-ea"/>
              </a:rPr>
              <a:t>로 설정한다</a:t>
            </a:r>
            <a:endParaRPr lang="en-US" altLang="ko-KR" sz="1600" dirty="0" smtClean="0">
              <a:latin typeface="+mn-ea"/>
              <a:ea typeface="+mn-ea"/>
            </a:endParaRPr>
          </a:p>
          <a:p>
            <a:pPr marL="342900" indent="-342900">
              <a:buFont typeface="+mj-lt"/>
              <a:buAutoNum type="arabicPeriod"/>
            </a:pPr>
            <a:r>
              <a:rPr lang="en-US" altLang="ko-KR" sz="1600" dirty="0" smtClean="0">
                <a:latin typeface="+mn-ea"/>
                <a:ea typeface="+mn-ea"/>
              </a:rPr>
              <a:t>Coastal Warning</a:t>
            </a:r>
            <a:r>
              <a:rPr lang="ko-KR" altLang="en-US" sz="1600" dirty="0" smtClean="0">
                <a:latin typeface="+mn-ea"/>
                <a:ea typeface="+mn-ea"/>
              </a:rPr>
              <a:t>을 받기 위해 </a:t>
            </a:r>
            <a:r>
              <a:rPr lang="en-US" altLang="ko-KR" sz="1600" dirty="0" smtClean="0">
                <a:latin typeface="+mn-ea"/>
                <a:ea typeface="+mn-ea"/>
              </a:rPr>
              <a:t>Satellite Coastal areas</a:t>
            </a:r>
            <a:r>
              <a:rPr lang="ko-KR" altLang="en-US" sz="1600" dirty="0" smtClean="0">
                <a:latin typeface="+mn-ea"/>
                <a:ea typeface="+mn-ea"/>
              </a:rPr>
              <a:t>에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Service Area</a:t>
            </a:r>
            <a:r>
              <a:rPr lang="ko-KR" altLang="en-US" sz="1600" dirty="0" smtClean="0">
                <a:latin typeface="+mn-ea"/>
                <a:ea typeface="+mn-ea"/>
              </a:rPr>
              <a:t>인 </a:t>
            </a:r>
            <a:r>
              <a:rPr lang="en-US" altLang="ko-KR" sz="1600" dirty="0" smtClean="0">
                <a:latin typeface="+mn-ea"/>
                <a:ea typeface="+mn-ea"/>
              </a:rPr>
              <a:t>C</a:t>
            </a:r>
            <a:r>
              <a:rPr lang="ko-KR" altLang="en-US" sz="1600" dirty="0" smtClean="0">
                <a:latin typeface="+mn-ea"/>
                <a:ea typeface="+mn-ea"/>
              </a:rPr>
              <a:t>를 입력한다</a:t>
            </a:r>
            <a:endParaRPr lang="en-US" altLang="ko-KR" sz="1600" dirty="0" smtClean="0">
              <a:latin typeface="+mn-ea"/>
              <a:ea typeface="+mn-ea"/>
            </a:endParaRPr>
          </a:p>
          <a:p>
            <a:pPr marL="342900" indent="-342900">
              <a:buFont typeface="+mj-lt"/>
              <a:buAutoNum type="arabicPeriod"/>
            </a:pPr>
            <a:r>
              <a:rPr lang="ko-KR" altLang="en-US" sz="1600" dirty="0" smtClean="0">
                <a:latin typeface="+mn-ea"/>
                <a:ea typeface="+mn-ea"/>
              </a:rPr>
              <a:t>상기</a:t>
            </a:r>
            <a:r>
              <a:rPr lang="en-US" altLang="ko-KR" sz="1600" dirty="0" smtClean="0">
                <a:latin typeface="+mn-ea"/>
                <a:ea typeface="+mn-ea"/>
              </a:rPr>
              <a:t> 3</a:t>
            </a:r>
            <a:r>
              <a:rPr lang="ko-KR" altLang="en-US" sz="1600" dirty="0" smtClean="0">
                <a:latin typeface="+mn-ea"/>
                <a:ea typeface="+mn-ea"/>
              </a:rPr>
              <a:t>항을 설정한 경우 </a:t>
            </a:r>
            <a:r>
              <a:rPr lang="en-US" altLang="ko-KR" sz="1600" dirty="0" smtClean="0">
                <a:latin typeface="+mn-ea"/>
                <a:ea typeface="+mn-ea"/>
              </a:rPr>
              <a:t>Coastal warning type</a:t>
            </a:r>
            <a:r>
              <a:rPr lang="ko-KR" altLang="en-US" sz="1600" dirty="0" smtClean="0">
                <a:latin typeface="+mn-ea"/>
                <a:ea typeface="+mn-ea"/>
              </a:rPr>
              <a:t>에서</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MSI </a:t>
            </a:r>
            <a:r>
              <a:rPr lang="ko-KR" altLang="en-US" sz="1600" dirty="0" smtClean="0">
                <a:latin typeface="+mn-ea"/>
                <a:ea typeface="+mn-ea"/>
              </a:rPr>
              <a:t>내용은 기본적으로 </a:t>
            </a:r>
            <a:r>
              <a:rPr lang="en-US" altLang="ko-KR" sz="1600" dirty="0" smtClean="0">
                <a:latin typeface="+mn-ea"/>
                <a:ea typeface="+mn-ea"/>
              </a:rPr>
              <a:t>Enable</a:t>
            </a:r>
            <a:r>
              <a:rPr lang="ko-KR" altLang="en-US" sz="1600" dirty="0" smtClean="0">
                <a:latin typeface="+mn-ea"/>
                <a:ea typeface="+mn-ea"/>
              </a:rPr>
              <a:t>로 설정한다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br>
              <a:rPr lang="en-US" altLang="ko-KR" sz="1600" dirty="0" smtClean="0">
                <a:latin typeface="+mn-ea"/>
                <a:ea typeface="+mn-ea"/>
              </a:rPr>
            </a:br>
            <a:endParaRPr lang="en-US" altLang="ko-KR" sz="1600" dirty="0" smtClean="0">
              <a:latin typeface="+mn-ea"/>
              <a:ea typeface="+mn-ea"/>
            </a:endParaRPr>
          </a:p>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1" name="그림 10"/>
          <p:cNvPicPr>
            <a:picLocks noChangeAspect="1"/>
          </p:cNvPicPr>
          <p:nvPr/>
        </p:nvPicPr>
        <p:blipFill>
          <a:blip r:embed="rId2"/>
          <a:stretch>
            <a:fillRect/>
          </a:stretch>
        </p:blipFill>
        <p:spPr>
          <a:xfrm>
            <a:off x="5557417" y="3541315"/>
            <a:ext cx="4377313" cy="3098547"/>
          </a:xfrm>
          <a:prstGeom prst="rect">
            <a:avLst/>
          </a:prstGeom>
        </p:spPr>
      </p:pic>
      <p:sp>
        <p:nvSpPr>
          <p:cNvPr id="18" name="TextBox 17"/>
          <p:cNvSpPr txBox="1"/>
          <p:nvPr/>
        </p:nvSpPr>
        <p:spPr>
          <a:xfrm>
            <a:off x="8155012" y="4079487"/>
            <a:ext cx="303288" cy="307777"/>
          </a:xfrm>
          <a:prstGeom prst="rect">
            <a:avLst/>
          </a:prstGeom>
          <a:noFill/>
        </p:spPr>
        <p:txBody>
          <a:bodyPr wrap="none" rtlCol="0">
            <a:spAutoFit/>
          </a:bodyPr>
          <a:lstStyle/>
          <a:p>
            <a:r>
              <a:rPr lang="en-US" altLang="ko-KR" sz="1400" dirty="0" smtClean="0">
                <a:latin typeface="+mn-ea"/>
                <a:ea typeface="+mn-ea"/>
              </a:rPr>
              <a:t>A</a:t>
            </a:r>
            <a:endParaRPr lang="ko-KR" altLang="en-US" sz="1400" dirty="0">
              <a:latin typeface="+mn-ea"/>
              <a:ea typeface="+mn-ea"/>
            </a:endParaRPr>
          </a:p>
        </p:txBody>
      </p:sp>
      <p:sp>
        <p:nvSpPr>
          <p:cNvPr id="19" name="TextBox 18"/>
          <p:cNvSpPr txBox="1"/>
          <p:nvPr/>
        </p:nvSpPr>
        <p:spPr>
          <a:xfrm>
            <a:off x="8359720" y="4458622"/>
            <a:ext cx="288862" cy="307777"/>
          </a:xfrm>
          <a:prstGeom prst="rect">
            <a:avLst/>
          </a:prstGeom>
          <a:noFill/>
        </p:spPr>
        <p:txBody>
          <a:bodyPr wrap="none" rtlCol="0">
            <a:spAutoFit/>
          </a:bodyPr>
          <a:lstStyle/>
          <a:p>
            <a:r>
              <a:rPr lang="en-US" altLang="ko-KR" sz="1400" dirty="0" smtClean="0">
                <a:latin typeface="+mn-ea"/>
                <a:ea typeface="+mn-ea"/>
              </a:rPr>
              <a:t>B</a:t>
            </a:r>
            <a:endParaRPr lang="ko-KR" altLang="en-US" sz="1400" dirty="0">
              <a:latin typeface="+mn-ea"/>
              <a:ea typeface="+mn-ea"/>
            </a:endParaRPr>
          </a:p>
        </p:txBody>
      </p:sp>
      <p:sp>
        <p:nvSpPr>
          <p:cNvPr id="20" name="TextBox 19"/>
          <p:cNvSpPr txBox="1"/>
          <p:nvPr/>
        </p:nvSpPr>
        <p:spPr>
          <a:xfrm>
            <a:off x="8557654" y="5195032"/>
            <a:ext cx="303288" cy="307777"/>
          </a:xfrm>
          <a:prstGeom prst="rect">
            <a:avLst/>
          </a:prstGeom>
          <a:noFill/>
        </p:spPr>
        <p:txBody>
          <a:bodyPr wrap="none" rtlCol="0">
            <a:spAutoFit/>
          </a:bodyPr>
          <a:lstStyle/>
          <a:p>
            <a:r>
              <a:rPr lang="en-US" altLang="ko-KR" sz="1400" b="1" dirty="0" smtClean="0">
                <a:latin typeface="+mn-ea"/>
                <a:ea typeface="+mn-ea"/>
              </a:rPr>
              <a:t>C</a:t>
            </a:r>
            <a:endParaRPr lang="ko-KR" altLang="en-US" sz="1400" b="1" dirty="0">
              <a:latin typeface="+mn-ea"/>
              <a:ea typeface="+mn-ea"/>
            </a:endParaRPr>
          </a:p>
        </p:txBody>
      </p:sp>
      <p:sp>
        <p:nvSpPr>
          <p:cNvPr id="21" name="TextBox 20"/>
          <p:cNvSpPr txBox="1"/>
          <p:nvPr/>
        </p:nvSpPr>
        <p:spPr>
          <a:xfrm>
            <a:off x="8208076" y="5813006"/>
            <a:ext cx="312906" cy="307777"/>
          </a:xfrm>
          <a:prstGeom prst="rect">
            <a:avLst/>
          </a:prstGeom>
          <a:noFill/>
        </p:spPr>
        <p:txBody>
          <a:bodyPr wrap="none" rtlCol="0">
            <a:spAutoFit/>
          </a:bodyPr>
          <a:lstStyle/>
          <a:p>
            <a:r>
              <a:rPr lang="en-US" altLang="ko-KR" sz="1400" dirty="0" smtClean="0">
                <a:latin typeface="+mn-ea"/>
                <a:ea typeface="+mn-ea"/>
              </a:rPr>
              <a:t>D</a:t>
            </a:r>
            <a:endParaRPr lang="ko-KR" altLang="en-US" sz="1400" dirty="0">
              <a:latin typeface="+mn-ea"/>
              <a:ea typeface="+mn-ea"/>
            </a:endParaRPr>
          </a:p>
        </p:txBody>
      </p:sp>
      <p:sp>
        <p:nvSpPr>
          <p:cNvPr id="22" name="TextBox 21"/>
          <p:cNvSpPr txBox="1"/>
          <p:nvPr/>
        </p:nvSpPr>
        <p:spPr>
          <a:xfrm>
            <a:off x="7594429" y="5488440"/>
            <a:ext cx="277640" cy="307777"/>
          </a:xfrm>
          <a:prstGeom prst="rect">
            <a:avLst/>
          </a:prstGeom>
          <a:noFill/>
        </p:spPr>
        <p:txBody>
          <a:bodyPr wrap="none" rtlCol="0">
            <a:spAutoFit/>
          </a:bodyPr>
          <a:lstStyle/>
          <a:p>
            <a:r>
              <a:rPr lang="en-US" altLang="ko-KR" sz="1400" dirty="0" smtClean="0">
                <a:latin typeface="+mn-ea"/>
                <a:ea typeface="+mn-ea"/>
              </a:rPr>
              <a:t>E</a:t>
            </a:r>
            <a:endParaRPr lang="ko-KR" altLang="en-US" sz="1400" dirty="0">
              <a:latin typeface="+mn-ea"/>
              <a:ea typeface="+mn-ea"/>
            </a:endParaRPr>
          </a:p>
        </p:txBody>
      </p:sp>
      <p:sp>
        <p:nvSpPr>
          <p:cNvPr id="23" name="TextBox 22"/>
          <p:cNvSpPr txBox="1"/>
          <p:nvPr/>
        </p:nvSpPr>
        <p:spPr>
          <a:xfrm>
            <a:off x="6825958" y="5348921"/>
            <a:ext cx="274434" cy="307777"/>
          </a:xfrm>
          <a:prstGeom prst="rect">
            <a:avLst/>
          </a:prstGeom>
          <a:noFill/>
        </p:spPr>
        <p:txBody>
          <a:bodyPr wrap="none" rtlCol="0">
            <a:spAutoFit/>
          </a:bodyPr>
          <a:lstStyle/>
          <a:p>
            <a:r>
              <a:rPr lang="en-US" altLang="ko-KR" sz="1400" dirty="0" smtClean="0">
                <a:latin typeface="+mn-ea"/>
                <a:ea typeface="+mn-ea"/>
              </a:rPr>
              <a:t>F</a:t>
            </a:r>
            <a:endParaRPr lang="ko-KR" altLang="en-US" sz="1400" dirty="0">
              <a:latin typeface="+mn-ea"/>
              <a:ea typeface="+mn-ea"/>
            </a:endParaRPr>
          </a:p>
        </p:txBody>
      </p:sp>
      <p:sp>
        <p:nvSpPr>
          <p:cNvPr id="24" name="TextBox 23"/>
          <p:cNvSpPr txBox="1"/>
          <p:nvPr/>
        </p:nvSpPr>
        <p:spPr>
          <a:xfrm>
            <a:off x="6825958" y="4330411"/>
            <a:ext cx="311304" cy="307777"/>
          </a:xfrm>
          <a:prstGeom prst="rect">
            <a:avLst/>
          </a:prstGeom>
          <a:noFill/>
        </p:spPr>
        <p:txBody>
          <a:bodyPr wrap="none" rtlCol="0">
            <a:spAutoFit/>
          </a:bodyPr>
          <a:lstStyle/>
          <a:p>
            <a:r>
              <a:rPr lang="en-US" altLang="ko-KR" sz="1400" dirty="0" smtClean="0">
                <a:latin typeface="+mn-ea"/>
                <a:ea typeface="+mn-ea"/>
              </a:rPr>
              <a:t>G</a:t>
            </a:r>
            <a:endParaRPr lang="ko-KR" altLang="en-US" sz="1400" dirty="0">
              <a:latin typeface="+mn-ea"/>
              <a:ea typeface="+mn-ea"/>
            </a:endParaRPr>
          </a:p>
        </p:txBody>
      </p:sp>
      <p:sp>
        <p:nvSpPr>
          <p:cNvPr id="25" name="TextBox 24"/>
          <p:cNvSpPr txBox="1"/>
          <p:nvPr/>
        </p:nvSpPr>
        <p:spPr>
          <a:xfrm>
            <a:off x="7709427" y="4048121"/>
            <a:ext cx="314510" cy="307777"/>
          </a:xfrm>
          <a:prstGeom prst="rect">
            <a:avLst/>
          </a:prstGeom>
          <a:noFill/>
        </p:spPr>
        <p:txBody>
          <a:bodyPr wrap="none" rtlCol="0">
            <a:spAutoFit/>
          </a:bodyPr>
          <a:lstStyle/>
          <a:p>
            <a:r>
              <a:rPr lang="en-US" altLang="ko-KR" sz="1400" dirty="0" smtClean="0">
                <a:latin typeface="+mn-ea"/>
                <a:ea typeface="+mn-ea"/>
              </a:rPr>
              <a:t>H</a:t>
            </a:r>
            <a:endParaRPr lang="ko-KR" altLang="en-US" sz="1400" dirty="0">
              <a:latin typeface="+mn-ea"/>
              <a:ea typeface="+mn-ea"/>
            </a:endParaRPr>
          </a:p>
        </p:txBody>
      </p:sp>
      <p:sp>
        <p:nvSpPr>
          <p:cNvPr id="26" name="TextBox 25"/>
          <p:cNvSpPr txBox="1"/>
          <p:nvPr/>
        </p:nvSpPr>
        <p:spPr>
          <a:xfrm>
            <a:off x="7832011" y="4994727"/>
            <a:ext cx="752129" cy="307777"/>
          </a:xfrm>
          <a:prstGeom prst="rect">
            <a:avLst/>
          </a:prstGeom>
          <a:noFill/>
        </p:spPr>
        <p:txBody>
          <a:bodyPr wrap="none" rtlCol="0">
            <a:spAutoFit/>
          </a:bodyPr>
          <a:lstStyle/>
          <a:p>
            <a:r>
              <a:rPr lang="en-US" altLang="ko-KR" sz="1400" b="1" dirty="0" smtClean="0">
                <a:latin typeface="+mn-ea"/>
                <a:ea typeface="+mn-ea"/>
              </a:rPr>
              <a:t>Sidney</a:t>
            </a:r>
            <a:endParaRPr lang="ko-KR" altLang="en-US" sz="1400" b="1" dirty="0">
              <a:latin typeface="+mn-ea"/>
              <a:ea typeface="+mn-ea"/>
            </a:endParaRPr>
          </a:p>
        </p:txBody>
      </p:sp>
      <p:sp>
        <p:nvSpPr>
          <p:cNvPr id="27" name="타원 26"/>
          <p:cNvSpPr/>
          <p:nvPr/>
        </p:nvSpPr>
        <p:spPr bwMode="auto">
          <a:xfrm>
            <a:off x="8504151" y="5180663"/>
            <a:ext cx="72000" cy="72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pic>
        <p:nvPicPr>
          <p:cNvPr id="6" name="그림 5"/>
          <p:cNvPicPr>
            <a:picLocks noChangeAspect="1"/>
          </p:cNvPicPr>
          <p:nvPr/>
        </p:nvPicPr>
        <p:blipFill>
          <a:blip r:embed="rId3"/>
          <a:stretch>
            <a:fillRect/>
          </a:stretch>
        </p:blipFill>
        <p:spPr>
          <a:xfrm>
            <a:off x="2992427" y="3738000"/>
            <a:ext cx="2683400" cy="3529617"/>
          </a:xfrm>
          <a:prstGeom prst="rect">
            <a:avLst/>
          </a:prstGeom>
        </p:spPr>
      </p:pic>
      <p:pic>
        <p:nvPicPr>
          <p:cNvPr id="7" name="그림 6"/>
          <p:cNvPicPr>
            <a:picLocks noChangeAspect="1"/>
          </p:cNvPicPr>
          <p:nvPr/>
        </p:nvPicPr>
        <p:blipFill>
          <a:blip r:embed="rId4"/>
          <a:stretch>
            <a:fillRect/>
          </a:stretch>
        </p:blipFill>
        <p:spPr>
          <a:xfrm>
            <a:off x="6273824" y="225710"/>
            <a:ext cx="3762375" cy="3343275"/>
          </a:xfrm>
          <a:prstGeom prst="rect">
            <a:avLst/>
          </a:prstGeom>
        </p:spPr>
      </p:pic>
      <p:pic>
        <p:nvPicPr>
          <p:cNvPr id="28" name="그림 27"/>
          <p:cNvPicPr>
            <a:picLocks noChangeAspect="1"/>
          </p:cNvPicPr>
          <p:nvPr/>
        </p:nvPicPr>
        <p:blipFill>
          <a:blip r:embed="rId5"/>
          <a:stretch>
            <a:fillRect/>
          </a:stretch>
        </p:blipFill>
        <p:spPr>
          <a:xfrm>
            <a:off x="603927" y="4238668"/>
            <a:ext cx="2257425" cy="1476375"/>
          </a:xfrm>
          <a:prstGeom prst="rect">
            <a:avLst/>
          </a:prstGeom>
        </p:spPr>
      </p:pic>
      <p:sp>
        <p:nvSpPr>
          <p:cNvPr id="8" name="직사각형 7"/>
          <p:cNvSpPr/>
          <p:nvPr/>
        </p:nvSpPr>
        <p:spPr bwMode="auto">
          <a:xfrm>
            <a:off x="2992427" y="4612510"/>
            <a:ext cx="986121" cy="248241"/>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0" name="직사각형 9"/>
          <p:cNvSpPr/>
          <p:nvPr/>
        </p:nvSpPr>
        <p:spPr bwMode="auto">
          <a:xfrm>
            <a:off x="6273824" y="2008756"/>
            <a:ext cx="3762375" cy="1123803"/>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13" name="직선 화살표 연결선 12"/>
          <p:cNvCxnSpPr/>
          <p:nvPr/>
        </p:nvCxnSpPr>
        <p:spPr bwMode="auto">
          <a:xfrm flipH="1">
            <a:off x="5675827" y="2772519"/>
            <a:ext cx="597997" cy="504056"/>
          </a:xfrm>
          <a:prstGeom prst="straightConnector1">
            <a:avLst/>
          </a:prstGeom>
          <a:noFill/>
          <a:ln w="9525" cap="flat" cmpd="sng" algn="ctr">
            <a:solidFill>
              <a:schemeClr val="tx1"/>
            </a:solidFill>
            <a:prstDash val="solid"/>
            <a:round/>
            <a:headEnd type="none" w="med" len="med"/>
            <a:tailEnd type="triangle"/>
          </a:ln>
          <a:effectLst/>
        </p:spPr>
      </p:cxnSp>
      <p:sp>
        <p:nvSpPr>
          <p:cNvPr id="29" name="직사각형 28"/>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01280368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59</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19358216"/>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3-5 NAVTEX</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a:buFont typeface="+mj-lt"/>
              <a:buAutoNum type="arabicPeriod"/>
            </a:pPr>
            <a:r>
              <a:rPr lang="en-US" altLang="ko-KR" sz="1600" b="1" dirty="0" smtClean="0">
                <a:solidFill>
                  <a:srgbClr val="0000C4"/>
                </a:solidFill>
                <a:latin typeface="+mn-ea"/>
                <a:ea typeface="+mn-ea"/>
              </a:rPr>
              <a:t>518KHz</a:t>
            </a:r>
            <a:r>
              <a:rPr lang="en-US" altLang="ko-KR" sz="1600" dirty="0" smtClean="0">
                <a:solidFill>
                  <a:schemeClr val="dk1"/>
                </a:solidFill>
                <a:latin typeface="+mn-ea"/>
                <a:ea typeface="+mn-ea"/>
              </a:rPr>
              <a:t>(</a:t>
            </a:r>
            <a:r>
              <a:rPr lang="ko-KR" altLang="en-US" sz="1600" dirty="0" err="1" smtClean="0">
                <a:solidFill>
                  <a:schemeClr val="dk1"/>
                </a:solidFill>
                <a:latin typeface="+mn-ea"/>
                <a:ea typeface="+mn-ea"/>
              </a:rPr>
              <a:t>영문방송</a:t>
            </a:r>
            <a:r>
              <a:rPr lang="en-US" altLang="ko-KR" sz="1600" dirty="0" smtClean="0">
                <a:solidFill>
                  <a:schemeClr val="dk1"/>
                </a:solidFill>
                <a:latin typeface="+mn-ea"/>
                <a:ea typeface="+mn-ea"/>
              </a:rPr>
              <a:t>)</a:t>
            </a:r>
            <a:r>
              <a:rPr lang="ko-KR" altLang="ko-KR" sz="1600" dirty="0" smtClean="0">
                <a:solidFill>
                  <a:schemeClr val="dk1"/>
                </a:solidFill>
                <a:latin typeface="+mn-ea"/>
                <a:ea typeface="+mn-ea"/>
              </a:rPr>
              <a:t>에서 </a:t>
            </a:r>
            <a:r>
              <a:rPr lang="ko-KR" altLang="ko-KR" sz="1600" dirty="0">
                <a:solidFill>
                  <a:schemeClr val="dk1"/>
                </a:solidFill>
                <a:latin typeface="+mn-ea"/>
                <a:ea typeface="+mn-ea"/>
              </a:rPr>
              <a:t>해사안전정보 </a:t>
            </a:r>
            <a:r>
              <a:rPr lang="ko-KR" altLang="ko-KR" sz="1600" dirty="0" smtClean="0">
                <a:solidFill>
                  <a:schemeClr val="dk1"/>
                </a:solidFill>
                <a:latin typeface="+mn-ea"/>
                <a:ea typeface="+mn-ea"/>
              </a:rPr>
              <a:t>자동</a:t>
            </a:r>
            <a:r>
              <a:rPr lang="en-US" altLang="ko-KR" sz="1600" dirty="0" smtClean="0">
                <a:solidFill>
                  <a:schemeClr val="dk1"/>
                </a:solidFill>
                <a:latin typeface="+mn-ea"/>
                <a:ea typeface="+mn-ea"/>
              </a:rPr>
              <a:t> </a:t>
            </a:r>
            <a:r>
              <a:rPr lang="ko-KR" altLang="ko-KR" sz="1600" dirty="0" smtClean="0">
                <a:solidFill>
                  <a:schemeClr val="dk1"/>
                </a:solidFill>
                <a:latin typeface="+mn-ea"/>
                <a:ea typeface="+mn-ea"/>
              </a:rPr>
              <a:t>수신 </a:t>
            </a:r>
            <a:r>
              <a:rPr lang="ko-KR" altLang="ko-KR" sz="1600" dirty="0">
                <a:solidFill>
                  <a:schemeClr val="dk1"/>
                </a:solidFill>
                <a:latin typeface="+mn-ea"/>
                <a:ea typeface="+mn-ea"/>
              </a:rPr>
              <a:t>및 </a:t>
            </a:r>
            <a:r>
              <a:rPr lang="ko-KR" altLang="ko-KR" sz="1600" dirty="0" smtClean="0">
                <a:solidFill>
                  <a:schemeClr val="dk1"/>
                </a:solidFill>
                <a:latin typeface="+mn-ea"/>
                <a:ea typeface="+mn-ea"/>
              </a:rPr>
              <a:t>인쇄</a:t>
            </a:r>
            <a:r>
              <a:rPr lang="en-US" altLang="ko-KR" sz="1600" dirty="0" smtClean="0">
                <a:solidFill>
                  <a:schemeClr val="dk1"/>
                </a:solidFill>
                <a:latin typeface="+mn-ea"/>
                <a:ea typeface="+mn-ea"/>
              </a:rPr>
              <a:t> </a:t>
            </a:r>
            <a:r>
              <a:rPr lang="en-US" altLang="ko-KR" sz="1600" dirty="0">
                <a:latin typeface="+mn-ea"/>
                <a:ea typeface="+mn-ea"/>
              </a:rPr>
              <a:t>(</a:t>
            </a:r>
            <a:r>
              <a:rPr lang="ko-KR" altLang="en-US" sz="1600" dirty="0" err="1">
                <a:latin typeface="+mn-ea"/>
                <a:ea typeface="+mn-ea"/>
              </a:rPr>
              <a:t>죽변</a:t>
            </a:r>
            <a:r>
              <a:rPr lang="ko-KR" altLang="en-US" sz="1600" dirty="0">
                <a:latin typeface="+mn-ea"/>
                <a:ea typeface="+mn-ea"/>
              </a:rPr>
              <a:t> </a:t>
            </a:r>
            <a:r>
              <a:rPr lang="en-US" altLang="ko-KR" sz="1600" dirty="0">
                <a:latin typeface="+mn-ea"/>
                <a:ea typeface="+mn-ea"/>
              </a:rPr>
              <a:t>: V, </a:t>
            </a:r>
            <a:r>
              <a:rPr lang="ko-KR" altLang="en-US" sz="1600" dirty="0">
                <a:latin typeface="+mn-ea"/>
                <a:ea typeface="+mn-ea"/>
              </a:rPr>
              <a:t>변산 </a:t>
            </a:r>
            <a:r>
              <a:rPr lang="en-US" altLang="ko-KR" sz="1600" dirty="0">
                <a:latin typeface="+mn-ea"/>
                <a:ea typeface="+mn-ea"/>
              </a:rPr>
              <a:t>W</a:t>
            </a:r>
            <a:r>
              <a:rPr lang="en-US" altLang="ko-KR" sz="1600" dirty="0" smtClean="0">
                <a:latin typeface="+mn-ea"/>
                <a:ea typeface="+mn-ea"/>
              </a:rPr>
              <a:t>)</a:t>
            </a:r>
            <a:endParaRPr lang="ko-KR" altLang="ko-KR" sz="1600" dirty="0">
              <a:solidFill>
                <a:schemeClr val="dk1"/>
              </a:solidFill>
              <a:latin typeface="+mn-ea"/>
              <a:ea typeface="+mn-ea"/>
            </a:endParaRPr>
          </a:p>
          <a:p>
            <a:pPr marL="342900" lvl="0" indent="-342900">
              <a:buFont typeface="+mj-lt"/>
              <a:buAutoNum type="arabicPeriod"/>
            </a:pPr>
            <a:r>
              <a:rPr lang="en-US" altLang="ko-KR" sz="1600" dirty="0" smtClean="0">
                <a:latin typeface="+mn-ea"/>
                <a:ea typeface="+mn-ea"/>
              </a:rPr>
              <a:t>NAVTEX Coverage</a:t>
            </a:r>
            <a:r>
              <a:rPr lang="ko-KR" altLang="en-US" sz="1600" dirty="0" smtClean="0">
                <a:latin typeface="+mn-ea"/>
                <a:ea typeface="+mn-ea"/>
              </a:rPr>
              <a:t> </a:t>
            </a:r>
            <a:r>
              <a:rPr lang="en-US" altLang="ko-KR" sz="1600" dirty="0">
                <a:latin typeface="+mn-ea"/>
                <a:ea typeface="+mn-ea"/>
              </a:rPr>
              <a:t>: 200 ~ 400 </a:t>
            </a:r>
            <a:r>
              <a:rPr lang="ko-KR" altLang="en-US" sz="1600" dirty="0">
                <a:latin typeface="+mn-ea"/>
                <a:ea typeface="+mn-ea"/>
              </a:rPr>
              <a:t>마일</a:t>
            </a:r>
            <a:endParaRPr lang="ko-KR" altLang="ko-KR" sz="1600" dirty="0">
              <a:latin typeface="+mn-ea"/>
              <a:ea typeface="+mn-ea"/>
            </a:endParaRPr>
          </a:p>
          <a:p>
            <a:pPr marL="342900" indent="-342900">
              <a:buFont typeface="+mj-lt"/>
              <a:buAutoNum type="arabicPeriod"/>
            </a:pPr>
            <a:r>
              <a:rPr lang="ko-KR" altLang="en-US" sz="1600" b="1" dirty="0" smtClean="0">
                <a:latin typeface="+mn-ea"/>
                <a:ea typeface="+mn-ea"/>
              </a:rPr>
              <a:t>매월</a:t>
            </a:r>
            <a:r>
              <a:rPr lang="en-US" altLang="ko-KR" sz="1600" b="1" dirty="0" smtClean="0">
                <a:latin typeface="+mn-ea"/>
                <a:ea typeface="+mn-ea"/>
              </a:rPr>
              <a:t> 1</a:t>
            </a:r>
            <a:r>
              <a:rPr lang="ko-KR" altLang="en-US" sz="1600" b="1" dirty="0" smtClean="0">
                <a:latin typeface="+mn-ea"/>
                <a:ea typeface="+mn-ea"/>
              </a:rPr>
              <a:t>회 </a:t>
            </a:r>
            <a:r>
              <a:rPr lang="en-US" altLang="ko-KR" sz="1600" b="1" dirty="0" smtClean="0">
                <a:latin typeface="+mn-ea"/>
                <a:ea typeface="+mn-ea"/>
              </a:rPr>
              <a:t>NAVTEX Function Test</a:t>
            </a:r>
          </a:p>
          <a:p>
            <a:pPr marL="342900" indent="-342900">
              <a:buFont typeface="+mj-lt"/>
              <a:buAutoNum type="arabicPeriod"/>
            </a:pPr>
            <a:r>
              <a:rPr lang="en-US" altLang="ko-KR" sz="1600" b="1" dirty="0" smtClean="0">
                <a:latin typeface="+mn-ea"/>
                <a:ea typeface="+mn-ea"/>
              </a:rPr>
              <a:t>In force warning</a:t>
            </a:r>
            <a:r>
              <a:rPr lang="ko-KR" altLang="en-US" sz="1600" b="1" dirty="0" smtClean="0">
                <a:latin typeface="+mn-ea"/>
                <a:ea typeface="+mn-ea"/>
              </a:rPr>
              <a:t>을 수신하지 못한 경우 기기를 </a:t>
            </a:r>
            <a:r>
              <a:rPr lang="en-US" altLang="ko-KR" sz="1600" b="1" dirty="0" smtClean="0">
                <a:latin typeface="+mn-ea"/>
                <a:ea typeface="+mn-ea"/>
              </a:rPr>
              <a:t>Rebooting </a:t>
            </a:r>
            <a:r>
              <a:rPr lang="ko-KR" altLang="en-US" sz="1600" b="1" dirty="0" smtClean="0">
                <a:latin typeface="+mn-ea"/>
                <a:ea typeface="+mn-ea"/>
              </a:rPr>
              <a:t>하여 다음 방송 시간에</a:t>
            </a:r>
            <a:r>
              <a:rPr lang="en-US" altLang="ko-KR" sz="1600" b="1" dirty="0" smtClean="0">
                <a:latin typeface="+mn-ea"/>
                <a:ea typeface="+mn-ea"/>
              </a:rPr>
              <a:t/>
            </a:r>
            <a:br>
              <a:rPr lang="en-US" altLang="ko-KR" sz="1600" b="1" dirty="0" smtClean="0">
                <a:latin typeface="+mn-ea"/>
                <a:ea typeface="+mn-ea"/>
              </a:rPr>
            </a:br>
            <a:r>
              <a:rPr lang="ko-KR" altLang="en-US" sz="1600" b="1" dirty="0" smtClean="0">
                <a:latin typeface="+mn-ea"/>
                <a:ea typeface="+mn-ea"/>
              </a:rPr>
              <a:t>다시 받도록 한다 </a:t>
            </a:r>
            <a:r>
              <a:rPr lang="en-US" altLang="ko-KR" sz="1600" b="1" dirty="0" smtClean="0">
                <a:latin typeface="+mn-ea"/>
                <a:ea typeface="+mn-ea"/>
              </a:rPr>
              <a:t>(IMO</a:t>
            </a:r>
            <a:r>
              <a:rPr lang="ko-KR" altLang="en-US" sz="1600" b="1" dirty="0" smtClean="0">
                <a:latin typeface="+mn-ea"/>
                <a:ea typeface="+mn-ea"/>
              </a:rPr>
              <a:t>는 각 </a:t>
            </a:r>
            <a:r>
              <a:rPr lang="en-US" altLang="ko-KR" sz="1600" b="1" dirty="0" smtClean="0">
                <a:latin typeface="+mn-ea"/>
                <a:ea typeface="+mn-ea"/>
              </a:rPr>
              <a:t>NAVTEX Station</a:t>
            </a:r>
            <a:r>
              <a:rPr lang="ko-KR" altLang="en-US" sz="1600" b="1" dirty="0" smtClean="0">
                <a:latin typeface="+mn-ea"/>
                <a:ea typeface="+mn-ea"/>
              </a:rPr>
              <a:t>에 </a:t>
            </a:r>
            <a:r>
              <a:rPr lang="en-US" altLang="ko-KR" sz="1600" b="1" dirty="0" smtClean="0">
                <a:latin typeface="+mn-ea"/>
                <a:ea typeface="+mn-ea"/>
              </a:rPr>
              <a:t>In force warning</a:t>
            </a:r>
            <a:r>
              <a:rPr lang="ko-KR" altLang="en-US" sz="1600" b="1" dirty="0" smtClean="0">
                <a:latin typeface="+mn-ea"/>
                <a:ea typeface="+mn-ea"/>
              </a:rPr>
              <a:t>을 매주 전송 권장함</a:t>
            </a:r>
            <a:r>
              <a:rPr lang="en-US" altLang="ko-KR" sz="1600" b="1" dirty="0" smtClean="0">
                <a:latin typeface="+mn-ea"/>
                <a:ea typeface="+mn-ea"/>
              </a:rPr>
              <a:t>)</a:t>
            </a:r>
          </a:p>
          <a:p>
            <a:pPr marL="342900" indent="-342900">
              <a:buFont typeface="+mj-lt"/>
              <a:buAutoNum type="arabicPeriod"/>
            </a:pPr>
            <a:r>
              <a:rPr lang="ko-KR" altLang="en-US" sz="1600" b="1" dirty="0" smtClean="0">
                <a:latin typeface="+mn-ea"/>
                <a:ea typeface="+mn-ea"/>
              </a:rPr>
              <a:t>해당 </a:t>
            </a:r>
            <a:r>
              <a:rPr lang="en-US" altLang="ko-KR" sz="1600" b="1" dirty="0" smtClean="0">
                <a:latin typeface="+mn-ea"/>
                <a:ea typeface="+mn-ea"/>
              </a:rPr>
              <a:t>NAVAREA </a:t>
            </a:r>
            <a:r>
              <a:rPr lang="ko-KR" altLang="en-US" sz="1600" b="1" dirty="0" smtClean="0">
                <a:latin typeface="+mn-ea"/>
                <a:ea typeface="+mn-ea"/>
              </a:rPr>
              <a:t>해역에서 불필요한 정보 수신을 하지 않기 위해 원하는 </a:t>
            </a:r>
            <a:r>
              <a:rPr lang="en-US" altLang="ko-KR" sz="1600" b="1" dirty="0" smtClean="0">
                <a:latin typeface="+mn-ea"/>
                <a:ea typeface="+mn-ea"/>
              </a:rPr>
              <a:t>NAVTEX </a:t>
            </a:r>
            <a:r>
              <a:rPr lang="ko-KR" altLang="en-US" sz="1600" b="1" dirty="0" smtClean="0">
                <a:latin typeface="+mn-ea"/>
                <a:ea typeface="+mn-ea"/>
              </a:rPr>
              <a:t>국을</a:t>
            </a:r>
            <a:r>
              <a:rPr lang="en-US" altLang="ko-KR" sz="1600" b="1" dirty="0" smtClean="0">
                <a:latin typeface="+mn-ea"/>
                <a:ea typeface="+mn-ea"/>
              </a:rPr>
              <a:t/>
            </a:r>
            <a:br>
              <a:rPr lang="en-US" altLang="ko-KR" sz="1600" b="1" dirty="0" smtClean="0">
                <a:latin typeface="+mn-ea"/>
                <a:ea typeface="+mn-ea"/>
              </a:rPr>
            </a:br>
            <a:r>
              <a:rPr lang="ko-KR" altLang="en-US" sz="1600" b="1" dirty="0" smtClean="0">
                <a:latin typeface="+mn-ea"/>
                <a:ea typeface="+mn-ea"/>
              </a:rPr>
              <a:t>선택</a:t>
            </a:r>
            <a:r>
              <a:rPr lang="en-US" altLang="ko-KR" sz="1600" b="1" dirty="0" smtClean="0">
                <a:latin typeface="+mn-ea"/>
                <a:ea typeface="+mn-ea"/>
              </a:rPr>
              <a:t>/</a:t>
            </a:r>
            <a:r>
              <a:rPr lang="ko-KR" altLang="en-US" sz="1600" b="1" dirty="0" smtClean="0">
                <a:latin typeface="+mn-ea"/>
                <a:ea typeface="+mn-ea"/>
              </a:rPr>
              <a:t>해제</a:t>
            </a:r>
            <a:r>
              <a:rPr lang="en-US" altLang="ko-KR" sz="1600" b="1" dirty="0" smtClean="0">
                <a:latin typeface="+mn-ea"/>
                <a:ea typeface="+mn-ea"/>
              </a:rPr>
              <a:t>(Select/Deselect) </a:t>
            </a:r>
            <a:r>
              <a:rPr lang="ko-KR" altLang="en-US" sz="1600" b="1" dirty="0" smtClean="0">
                <a:latin typeface="+mn-ea"/>
                <a:ea typeface="+mn-ea"/>
              </a:rPr>
              <a:t>방법 숙지</a:t>
            </a:r>
            <a:endParaRPr lang="en-US" altLang="ko-KR" sz="1600" b="1" dirty="0" smtClean="0">
              <a:latin typeface="+mn-ea"/>
              <a:ea typeface="+mn-ea"/>
            </a:endParaRPr>
          </a:p>
          <a:p>
            <a:pPr marL="342900" indent="-342900">
              <a:buFont typeface="+mj-lt"/>
              <a:buAutoNum type="arabicPeriod"/>
            </a:pPr>
            <a:r>
              <a:rPr lang="ko-KR" altLang="en-US" sz="1600" dirty="0" smtClean="0">
                <a:latin typeface="+mn-ea"/>
                <a:ea typeface="+mn-ea"/>
              </a:rPr>
              <a:t>인도양</a:t>
            </a:r>
            <a:r>
              <a:rPr lang="en-US" altLang="ko-KR" sz="1600" dirty="0" smtClean="0">
                <a:latin typeface="+mn-ea"/>
                <a:ea typeface="+mn-ea"/>
              </a:rPr>
              <a:t>/</a:t>
            </a:r>
            <a:r>
              <a:rPr lang="ko-KR" altLang="en-US" sz="1600" dirty="0" smtClean="0">
                <a:latin typeface="+mn-ea"/>
                <a:ea typeface="+mn-ea"/>
              </a:rPr>
              <a:t>아덴만</a:t>
            </a:r>
            <a:r>
              <a:rPr lang="en-US" altLang="ko-KR" sz="1600" dirty="0" smtClean="0">
                <a:latin typeface="+mn-ea"/>
                <a:ea typeface="+mn-ea"/>
              </a:rPr>
              <a:t>/</a:t>
            </a:r>
            <a:r>
              <a:rPr lang="ko-KR" altLang="en-US" sz="1600" dirty="0" smtClean="0">
                <a:latin typeface="+mn-ea"/>
                <a:ea typeface="+mn-ea"/>
              </a:rPr>
              <a:t>서아프리카 해적위협해역을 항해하는 선박은 </a:t>
            </a:r>
            <a:r>
              <a:rPr lang="en-US" altLang="ko-KR" sz="1600" dirty="0" smtClean="0">
                <a:latin typeface="+mn-ea"/>
                <a:ea typeface="+mn-ea"/>
              </a:rPr>
              <a:t>NAVAREA </a:t>
            </a:r>
            <a:r>
              <a:rPr lang="ko-KR" altLang="en-US" sz="1600" dirty="0" smtClean="0">
                <a:latin typeface="+mn-ea"/>
                <a:ea typeface="+mn-ea"/>
              </a:rPr>
              <a:t>반드시 설정하여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MSI(</a:t>
            </a:r>
            <a:r>
              <a:rPr lang="ko-KR" altLang="en-US" sz="1600" dirty="0" smtClean="0">
                <a:latin typeface="+mn-ea"/>
                <a:ea typeface="+mn-ea"/>
              </a:rPr>
              <a:t>해사안전정보 중 특히 해적관련정보</a:t>
            </a:r>
            <a:r>
              <a:rPr lang="en-US" altLang="ko-KR" sz="1600" dirty="0" smtClean="0">
                <a:latin typeface="+mn-ea"/>
                <a:ea typeface="+mn-ea"/>
              </a:rPr>
              <a:t>)</a:t>
            </a:r>
            <a:r>
              <a:rPr lang="ko-KR" altLang="en-US" sz="1600" dirty="0" smtClean="0">
                <a:latin typeface="+mn-ea"/>
                <a:ea typeface="+mn-ea"/>
              </a:rPr>
              <a:t>를 받도록 한다</a:t>
            </a:r>
            <a:r>
              <a:rPr lang="en-US" altLang="ko-KR" sz="1600" dirty="0" smtClean="0">
                <a:latin typeface="+mn-ea"/>
                <a:ea typeface="+mn-ea"/>
              </a:rPr>
              <a:t>  </a:t>
            </a:r>
            <a:r>
              <a:rPr lang="ko-KR" altLang="en-US" sz="1600" dirty="0" smtClean="0">
                <a:latin typeface="+mn-ea"/>
                <a:ea typeface="+mn-ea"/>
              </a:rPr>
              <a:t> </a:t>
            </a:r>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aphicFrame>
        <p:nvGraphicFramePr>
          <p:cNvPr id="8" name="표 7"/>
          <p:cNvGraphicFramePr>
            <a:graphicFrameLocks noGrp="1"/>
          </p:cNvGraphicFramePr>
          <p:nvPr>
            <p:extLst>
              <p:ext uri="{D42A27DB-BD31-4B8C-83A1-F6EECF244321}">
                <p14:modId xmlns:p14="http://schemas.microsoft.com/office/powerpoint/2010/main" val="4149333593"/>
              </p:ext>
            </p:extLst>
          </p:nvPr>
        </p:nvGraphicFramePr>
        <p:xfrm>
          <a:off x="4065193" y="4497389"/>
          <a:ext cx="5576382" cy="2366998"/>
        </p:xfrm>
        <a:graphic>
          <a:graphicData uri="http://schemas.openxmlformats.org/drawingml/2006/table">
            <a:tbl>
              <a:tblPr firstRow="1" bandRow="1">
                <a:tableStyleId>{5C22544A-7EE6-4342-B048-85BDC9FD1C3A}</a:tableStyleId>
              </a:tblPr>
              <a:tblGrid>
                <a:gridCol w="2788191">
                  <a:extLst>
                    <a:ext uri="{9D8B030D-6E8A-4147-A177-3AD203B41FA5}">
                      <a16:colId xmlns:a16="http://schemas.microsoft.com/office/drawing/2014/main" val="20000"/>
                    </a:ext>
                  </a:extLst>
                </a:gridCol>
                <a:gridCol w="2788191">
                  <a:extLst>
                    <a:ext uri="{9D8B030D-6E8A-4147-A177-3AD203B41FA5}">
                      <a16:colId xmlns:a16="http://schemas.microsoft.com/office/drawing/2014/main" val="20001"/>
                    </a:ext>
                  </a:extLst>
                </a:gridCol>
              </a:tblGrid>
              <a:tr h="330385">
                <a:tc gridSpan="2">
                  <a:txBody>
                    <a:bodyPr/>
                    <a:lstStyle/>
                    <a:p>
                      <a:pPr algn="ctr" latinLnBrk="1"/>
                      <a:r>
                        <a:rPr lang="en-US" altLang="ko-KR" sz="1500" dirty="0" smtClean="0">
                          <a:solidFill>
                            <a:schemeClr val="tx1"/>
                          </a:solidFill>
                          <a:latin typeface="+mn-ea"/>
                          <a:ea typeface="+mn-ea"/>
                        </a:rPr>
                        <a:t>NAVTEX </a:t>
                      </a:r>
                      <a:r>
                        <a:rPr lang="ko-KR" altLang="en-US" sz="1500" dirty="0" err="1" smtClean="0">
                          <a:solidFill>
                            <a:schemeClr val="tx1"/>
                          </a:solidFill>
                          <a:latin typeface="+mn-ea"/>
                          <a:ea typeface="+mn-ea"/>
                        </a:rPr>
                        <a:t>방송문</a:t>
                      </a:r>
                      <a:r>
                        <a:rPr lang="ko-KR" altLang="en-US" sz="1500" dirty="0" smtClean="0">
                          <a:solidFill>
                            <a:schemeClr val="tx1"/>
                          </a:solidFill>
                          <a:latin typeface="+mn-ea"/>
                          <a:ea typeface="+mn-ea"/>
                        </a:rPr>
                        <a:t> 양식</a:t>
                      </a:r>
                      <a:endParaRPr lang="ko-KR" altLang="en-US" sz="15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36613">
                <a:tc>
                  <a:txBody>
                    <a:bodyPr/>
                    <a:lstStyle/>
                    <a:p>
                      <a:pPr algn="l" latinLnBrk="1"/>
                      <a:r>
                        <a:rPr lang="en-US" altLang="ko-KR" sz="1500" dirty="0" smtClean="0">
                          <a:solidFill>
                            <a:schemeClr val="tx1"/>
                          </a:solidFill>
                          <a:latin typeface="+mn-ea"/>
                          <a:ea typeface="+mn-ea"/>
                        </a:rPr>
                        <a:t>ZCZC   WA39</a:t>
                      </a:r>
                    </a:p>
                    <a:p>
                      <a:pPr algn="l" latinLnBrk="1"/>
                      <a:r>
                        <a:rPr lang="en-US" altLang="ko-KR" sz="1500" dirty="0" smtClean="0">
                          <a:solidFill>
                            <a:schemeClr val="tx1"/>
                          </a:solidFill>
                          <a:latin typeface="+mn-ea"/>
                          <a:ea typeface="+mn-ea"/>
                        </a:rPr>
                        <a:t>201230UTC NOV 20</a:t>
                      </a:r>
                    </a:p>
                    <a:p>
                      <a:pPr algn="l" latinLnBrk="1"/>
                      <a:endParaRPr lang="en-US" altLang="ko-KR" sz="1500" dirty="0" smtClean="0">
                        <a:solidFill>
                          <a:schemeClr val="tx1"/>
                        </a:solidFill>
                        <a:latin typeface="+mn-ea"/>
                        <a:ea typeface="+mn-ea"/>
                      </a:endParaRPr>
                    </a:p>
                    <a:p>
                      <a:pPr algn="l" latinLnBrk="1"/>
                      <a:endParaRPr lang="en-US" altLang="ko-KR" sz="1500" dirty="0" smtClean="0">
                        <a:solidFill>
                          <a:schemeClr val="tx1"/>
                        </a:solidFill>
                        <a:latin typeface="+mn-ea"/>
                        <a:ea typeface="+mn-ea"/>
                      </a:endParaRPr>
                    </a:p>
                    <a:p>
                      <a:pPr algn="l" latinLnBrk="1"/>
                      <a:r>
                        <a:rPr lang="en-US" altLang="ko-KR" sz="1500" dirty="0" smtClean="0">
                          <a:solidFill>
                            <a:schemeClr val="tx1"/>
                          </a:solidFill>
                          <a:latin typeface="+mn-ea"/>
                          <a:ea typeface="+mn-ea"/>
                        </a:rPr>
                        <a:t>~~~~</a:t>
                      </a:r>
                      <a:r>
                        <a:rPr lang="ko-KR" altLang="en-US" sz="1500" dirty="0" smtClean="0">
                          <a:solidFill>
                            <a:schemeClr val="tx1"/>
                          </a:solidFill>
                          <a:latin typeface="+mn-ea"/>
                          <a:ea typeface="+mn-ea"/>
                        </a:rPr>
                        <a:t>본문</a:t>
                      </a:r>
                      <a:r>
                        <a:rPr lang="en-US" altLang="ko-KR" sz="1500" dirty="0" smtClean="0">
                          <a:solidFill>
                            <a:schemeClr val="tx1"/>
                          </a:solidFill>
                          <a:latin typeface="+mn-ea"/>
                          <a:ea typeface="+mn-ea"/>
                        </a:rPr>
                        <a:t>~~~~</a:t>
                      </a:r>
                    </a:p>
                    <a:p>
                      <a:pPr algn="l" latinLnBrk="1"/>
                      <a:endParaRPr lang="en-US" altLang="ko-KR" sz="1500" dirty="0" smtClean="0">
                        <a:solidFill>
                          <a:schemeClr val="tx1"/>
                        </a:solidFill>
                        <a:latin typeface="+mn-ea"/>
                        <a:ea typeface="+mn-ea"/>
                      </a:endParaRPr>
                    </a:p>
                    <a:p>
                      <a:pPr algn="l" latinLnBrk="1"/>
                      <a:r>
                        <a:rPr lang="en-US" altLang="ko-KR" sz="1500" dirty="0" smtClean="0">
                          <a:solidFill>
                            <a:schemeClr val="tx1"/>
                          </a:solidFill>
                          <a:latin typeface="+mn-ea"/>
                          <a:ea typeface="+mn-ea"/>
                        </a:rPr>
                        <a:t>NNNN</a:t>
                      </a:r>
                      <a:endParaRPr lang="ko-KR" altLang="en-US" sz="15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lgn="l" latinLnBrk="1">
                        <a:buFont typeface="Wingdings" panose="05000000000000000000" pitchFamily="2" charset="2"/>
                        <a:buChar char="§"/>
                      </a:pPr>
                      <a:r>
                        <a:rPr lang="en-US" altLang="ko-KR" sz="1500" dirty="0" smtClean="0">
                          <a:solidFill>
                            <a:schemeClr val="tx1"/>
                          </a:solidFill>
                          <a:latin typeface="+mn-ea"/>
                          <a:ea typeface="+mn-ea"/>
                        </a:rPr>
                        <a:t>ZCZC : </a:t>
                      </a:r>
                      <a:r>
                        <a:rPr lang="ko-KR" altLang="en-US" sz="1500" dirty="0" smtClean="0">
                          <a:solidFill>
                            <a:schemeClr val="tx1"/>
                          </a:solidFill>
                          <a:latin typeface="+mn-ea"/>
                          <a:ea typeface="+mn-ea"/>
                        </a:rPr>
                        <a:t>시작부호</a:t>
                      </a:r>
                      <a:endParaRPr lang="en-US" altLang="ko-KR" sz="1500" dirty="0" smtClean="0">
                        <a:solidFill>
                          <a:schemeClr val="tx1"/>
                        </a:solidFill>
                        <a:latin typeface="+mn-ea"/>
                        <a:ea typeface="+mn-ea"/>
                      </a:endParaRPr>
                    </a:p>
                    <a:p>
                      <a:pPr marL="342900" indent="-342900" algn="l" latinLnBrk="1">
                        <a:buFont typeface="Wingdings" panose="05000000000000000000" pitchFamily="2" charset="2"/>
                        <a:buChar char="§"/>
                      </a:pPr>
                      <a:r>
                        <a:rPr lang="en-US" altLang="ko-KR" sz="1500" dirty="0" smtClean="0">
                          <a:solidFill>
                            <a:schemeClr val="tx1"/>
                          </a:solidFill>
                          <a:latin typeface="+mn-ea"/>
                          <a:ea typeface="+mn-ea"/>
                        </a:rPr>
                        <a:t>WA39</a:t>
                      </a:r>
                      <a:br>
                        <a:rPr lang="en-US" altLang="ko-KR" sz="1500" dirty="0" smtClean="0">
                          <a:solidFill>
                            <a:schemeClr val="tx1"/>
                          </a:solidFill>
                          <a:latin typeface="+mn-ea"/>
                          <a:ea typeface="+mn-ea"/>
                        </a:rPr>
                      </a:br>
                      <a:r>
                        <a:rPr lang="en-US" altLang="ko-KR" sz="1500" dirty="0" smtClean="0">
                          <a:solidFill>
                            <a:schemeClr val="tx1"/>
                          </a:solidFill>
                          <a:latin typeface="+mn-ea"/>
                          <a:ea typeface="+mn-ea"/>
                        </a:rPr>
                        <a:t>- W : </a:t>
                      </a:r>
                      <a:r>
                        <a:rPr lang="ko-KR" altLang="en-US" sz="1500" dirty="0" smtClean="0">
                          <a:solidFill>
                            <a:schemeClr val="tx1"/>
                          </a:solidFill>
                          <a:latin typeface="+mn-ea"/>
                          <a:ea typeface="+mn-ea"/>
                        </a:rPr>
                        <a:t>방송국코드</a:t>
                      </a:r>
                      <a:r>
                        <a:rPr lang="en-US" altLang="ko-KR" sz="1500" dirty="0" smtClean="0">
                          <a:solidFill>
                            <a:schemeClr val="tx1"/>
                          </a:solidFill>
                          <a:latin typeface="+mn-ea"/>
                          <a:ea typeface="+mn-ea"/>
                        </a:rPr>
                        <a:t/>
                      </a:r>
                      <a:br>
                        <a:rPr lang="en-US" altLang="ko-KR" sz="1500" dirty="0" smtClean="0">
                          <a:solidFill>
                            <a:schemeClr val="tx1"/>
                          </a:solidFill>
                          <a:latin typeface="+mn-ea"/>
                          <a:ea typeface="+mn-ea"/>
                        </a:rPr>
                      </a:br>
                      <a:r>
                        <a:rPr lang="en-US" altLang="ko-KR" sz="1500" dirty="0" smtClean="0">
                          <a:solidFill>
                            <a:schemeClr val="tx1"/>
                          </a:solidFill>
                          <a:latin typeface="+mn-ea"/>
                          <a:ea typeface="+mn-ea"/>
                        </a:rPr>
                        <a:t>- A : </a:t>
                      </a:r>
                      <a:r>
                        <a:rPr lang="ko-KR" altLang="en-US" sz="1500" dirty="0" smtClean="0">
                          <a:solidFill>
                            <a:schemeClr val="tx1"/>
                          </a:solidFill>
                          <a:latin typeface="+mn-ea"/>
                          <a:ea typeface="+mn-ea"/>
                        </a:rPr>
                        <a:t>메시지종류</a:t>
                      </a:r>
                      <a:r>
                        <a:rPr lang="en-US" altLang="ko-KR" sz="1500" dirty="0" smtClean="0">
                          <a:solidFill>
                            <a:schemeClr val="tx1"/>
                          </a:solidFill>
                          <a:latin typeface="+mn-ea"/>
                          <a:ea typeface="+mn-ea"/>
                        </a:rPr>
                        <a:t/>
                      </a:r>
                      <a:br>
                        <a:rPr lang="en-US" altLang="ko-KR" sz="1500" dirty="0" smtClean="0">
                          <a:solidFill>
                            <a:schemeClr val="tx1"/>
                          </a:solidFill>
                          <a:latin typeface="+mn-ea"/>
                          <a:ea typeface="+mn-ea"/>
                        </a:rPr>
                      </a:br>
                      <a:r>
                        <a:rPr lang="en-US" altLang="ko-KR" sz="1500" dirty="0" smtClean="0">
                          <a:solidFill>
                            <a:schemeClr val="tx1"/>
                          </a:solidFill>
                          <a:latin typeface="+mn-ea"/>
                          <a:ea typeface="+mn-ea"/>
                        </a:rPr>
                        <a:t>- 39 : </a:t>
                      </a:r>
                      <a:r>
                        <a:rPr lang="ko-KR" altLang="en-US" sz="1500" dirty="0" smtClean="0">
                          <a:solidFill>
                            <a:schemeClr val="tx1"/>
                          </a:solidFill>
                          <a:latin typeface="+mn-ea"/>
                          <a:ea typeface="+mn-ea"/>
                        </a:rPr>
                        <a:t>메시지 번호</a:t>
                      </a:r>
                      <a:endParaRPr lang="en-US" altLang="ko-KR" sz="1500" dirty="0" smtClean="0">
                        <a:solidFill>
                          <a:schemeClr val="tx1"/>
                        </a:solidFill>
                        <a:latin typeface="+mn-ea"/>
                        <a:ea typeface="+mn-ea"/>
                      </a:endParaRPr>
                    </a:p>
                    <a:p>
                      <a:pPr marL="342900" indent="-342900" algn="l" latinLnBrk="1">
                        <a:buFont typeface="Wingdings" panose="05000000000000000000" pitchFamily="2" charset="2"/>
                        <a:buChar char="§"/>
                      </a:pPr>
                      <a:r>
                        <a:rPr lang="en-US" altLang="ko-KR" sz="1500" dirty="0" smtClean="0">
                          <a:solidFill>
                            <a:schemeClr val="tx1"/>
                          </a:solidFill>
                          <a:latin typeface="+mn-ea"/>
                          <a:ea typeface="+mn-ea"/>
                        </a:rPr>
                        <a:t>201230 : 20</a:t>
                      </a:r>
                      <a:r>
                        <a:rPr lang="ko-KR" altLang="en-US" sz="1500" dirty="0" smtClean="0">
                          <a:solidFill>
                            <a:schemeClr val="tx1"/>
                          </a:solidFill>
                          <a:latin typeface="+mn-ea"/>
                          <a:ea typeface="+mn-ea"/>
                        </a:rPr>
                        <a:t>일</a:t>
                      </a:r>
                      <a:r>
                        <a:rPr lang="en-US" altLang="ko-KR" sz="1500" dirty="0" smtClean="0">
                          <a:solidFill>
                            <a:schemeClr val="tx1"/>
                          </a:solidFill>
                          <a:latin typeface="+mn-ea"/>
                          <a:ea typeface="+mn-ea"/>
                        </a:rPr>
                        <a:t>12</a:t>
                      </a:r>
                      <a:r>
                        <a:rPr lang="ko-KR" altLang="en-US" sz="1500" dirty="0" smtClean="0">
                          <a:solidFill>
                            <a:schemeClr val="tx1"/>
                          </a:solidFill>
                          <a:latin typeface="+mn-ea"/>
                          <a:ea typeface="+mn-ea"/>
                        </a:rPr>
                        <a:t>시</a:t>
                      </a:r>
                      <a:r>
                        <a:rPr lang="en-US" altLang="ko-KR" sz="1500" dirty="0" smtClean="0">
                          <a:solidFill>
                            <a:schemeClr val="tx1"/>
                          </a:solidFill>
                          <a:latin typeface="+mn-ea"/>
                          <a:ea typeface="+mn-ea"/>
                        </a:rPr>
                        <a:t>30</a:t>
                      </a:r>
                      <a:r>
                        <a:rPr lang="ko-KR" altLang="en-US" sz="1500" dirty="0" smtClean="0">
                          <a:solidFill>
                            <a:schemeClr val="tx1"/>
                          </a:solidFill>
                          <a:latin typeface="+mn-ea"/>
                          <a:ea typeface="+mn-ea"/>
                        </a:rPr>
                        <a:t>분</a:t>
                      </a:r>
                      <a:endParaRPr lang="en-US" altLang="ko-KR" sz="1500" dirty="0" smtClean="0">
                        <a:solidFill>
                          <a:schemeClr val="tx1"/>
                        </a:solidFill>
                        <a:latin typeface="+mn-ea"/>
                        <a:ea typeface="+mn-ea"/>
                      </a:endParaRPr>
                    </a:p>
                    <a:p>
                      <a:pPr marL="342900" indent="-342900" algn="l" latinLnBrk="1">
                        <a:buFont typeface="Wingdings" panose="05000000000000000000" pitchFamily="2" charset="2"/>
                        <a:buChar char="§"/>
                      </a:pPr>
                      <a:r>
                        <a:rPr lang="en-US" altLang="ko-KR" sz="1500" dirty="0" smtClean="0">
                          <a:solidFill>
                            <a:schemeClr val="tx1"/>
                          </a:solidFill>
                          <a:latin typeface="+mn-ea"/>
                          <a:ea typeface="+mn-ea"/>
                        </a:rPr>
                        <a:t>NOV 20 : 2020</a:t>
                      </a:r>
                      <a:r>
                        <a:rPr lang="ko-KR" altLang="en-US" sz="1500" dirty="0" smtClean="0">
                          <a:solidFill>
                            <a:schemeClr val="tx1"/>
                          </a:solidFill>
                          <a:latin typeface="+mn-ea"/>
                          <a:ea typeface="+mn-ea"/>
                        </a:rPr>
                        <a:t>년 </a:t>
                      </a:r>
                      <a:r>
                        <a:rPr lang="en-US" altLang="ko-KR" sz="1500" dirty="0" smtClean="0">
                          <a:solidFill>
                            <a:schemeClr val="tx1"/>
                          </a:solidFill>
                          <a:latin typeface="+mn-ea"/>
                          <a:ea typeface="+mn-ea"/>
                        </a:rPr>
                        <a:t>11</a:t>
                      </a:r>
                      <a:r>
                        <a:rPr lang="ko-KR" altLang="en-US" sz="1500" dirty="0" smtClean="0">
                          <a:solidFill>
                            <a:schemeClr val="tx1"/>
                          </a:solidFill>
                          <a:latin typeface="+mn-ea"/>
                          <a:ea typeface="+mn-ea"/>
                        </a:rPr>
                        <a:t>월</a:t>
                      </a:r>
                      <a:endParaRPr lang="en-US" altLang="ko-KR" sz="1500" dirty="0" smtClean="0">
                        <a:solidFill>
                          <a:schemeClr val="tx1"/>
                        </a:solidFill>
                        <a:latin typeface="+mn-ea"/>
                        <a:ea typeface="+mn-ea"/>
                      </a:endParaRPr>
                    </a:p>
                    <a:p>
                      <a:pPr marL="342900" indent="-342900" algn="l" latinLnBrk="1">
                        <a:buFont typeface="Wingdings" panose="05000000000000000000" pitchFamily="2" charset="2"/>
                        <a:buChar char="§"/>
                      </a:pPr>
                      <a:r>
                        <a:rPr lang="en-US" altLang="ko-KR" sz="1500" dirty="0" smtClean="0">
                          <a:solidFill>
                            <a:schemeClr val="tx1"/>
                          </a:solidFill>
                          <a:latin typeface="+mn-ea"/>
                          <a:ea typeface="+mn-ea"/>
                        </a:rPr>
                        <a:t>NNNN : </a:t>
                      </a:r>
                      <a:r>
                        <a:rPr lang="ko-KR" altLang="en-US" sz="1500" dirty="0" smtClean="0">
                          <a:solidFill>
                            <a:schemeClr val="tx1"/>
                          </a:solidFill>
                          <a:latin typeface="+mn-ea"/>
                          <a:ea typeface="+mn-ea"/>
                        </a:rPr>
                        <a:t>종료부호</a:t>
                      </a:r>
                      <a:endParaRPr lang="ko-KR" altLang="en-US" sz="15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TextBox 9"/>
          <p:cNvSpPr txBox="1"/>
          <p:nvPr/>
        </p:nvSpPr>
        <p:spPr>
          <a:xfrm>
            <a:off x="812978" y="4788743"/>
            <a:ext cx="2961402" cy="1336431"/>
          </a:xfrm>
          <a:prstGeom prst="rect">
            <a:avLst/>
          </a:prstGeom>
          <a:noFill/>
          <a:ln>
            <a:solidFill>
              <a:schemeClr val="tx1"/>
            </a:solidFill>
          </a:ln>
        </p:spPr>
        <p:txBody>
          <a:bodyPr wrap="none" lIns="104306" tIns="52153" rIns="104306" bIns="52153" rtlCol="0">
            <a:spAutoFit/>
          </a:bodyPr>
          <a:lstStyle/>
          <a:p>
            <a:r>
              <a:rPr lang="ko-KR" altLang="en-US" sz="1600" dirty="0">
                <a:latin typeface="+mn-ea"/>
                <a:ea typeface="+mn-ea"/>
              </a:rPr>
              <a:t>수신거부를 할 수 없는 메시지</a:t>
            </a:r>
            <a:r>
              <a:rPr lang="en-US" altLang="ko-KR" sz="1600" dirty="0">
                <a:latin typeface="+mn-ea"/>
                <a:ea typeface="+mn-ea"/>
              </a:rPr>
              <a:t/>
            </a:r>
            <a:br>
              <a:rPr lang="en-US" altLang="ko-KR" sz="1600" dirty="0">
                <a:latin typeface="+mn-ea"/>
                <a:ea typeface="+mn-ea"/>
              </a:rPr>
            </a:br>
            <a:r>
              <a:rPr lang="en-US" altLang="ko-KR" sz="1600" dirty="0">
                <a:latin typeface="+mn-ea"/>
                <a:ea typeface="+mn-ea"/>
              </a:rPr>
              <a:t>- A : </a:t>
            </a:r>
            <a:r>
              <a:rPr lang="ko-KR" altLang="en-US" sz="1600" dirty="0">
                <a:latin typeface="+mn-ea"/>
                <a:ea typeface="+mn-ea"/>
              </a:rPr>
              <a:t>항행경보</a:t>
            </a:r>
            <a:r>
              <a:rPr lang="en-US" altLang="ko-KR" sz="1600" dirty="0">
                <a:latin typeface="+mn-ea"/>
                <a:ea typeface="+mn-ea"/>
              </a:rPr>
              <a:t/>
            </a:r>
            <a:br>
              <a:rPr lang="en-US" altLang="ko-KR" sz="1600" dirty="0">
                <a:latin typeface="+mn-ea"/>
                <a:ea typeface="+mn-ea"/>
              </a:rPr>
            </a:br>
            <a:r>
              <a:rPr lang="en-US" altLang="ko-KR" sz="1600" dirty="0">
                <a:latin typeface="+mn-ea"/>
                <a:ea typeface="+mn-ea"/>
              </a:rPr>
              <a:t>- B : </a:t>
            </a:r>
            <a:r>
              <a:rPr lang="ko-KR" altLang="en-US" sz="1600" dirty="0">
                <a:latin typeface="+mn-ea"/>
                <a:ea typeface="+mn-ea"/>
              </a:rPr>
              <a:t>기상경보</a:t>
            </a:r>
            <a:endParaRPr lang="en-US" altLang="ko-KR" sz="1600" dirty="0">
              <a:latin typeface="+mn-ea"/>
              <a:ea typeface="+mn-ea"/>
            </a:endParaRPr>
          </a:p>
          <a:p>
            <a:r>
              <a:rPr lang="en-US" altLang="ko-KR" sz="1600" dirty="0">
                <a:latin typeface="+mn-ea"/>
                <a:ea typeface="+mn-ea"/>
              </a:rPr>
              <a:t>- D : </a:t>
            </a:r>
            <a:r>
              <a:rPr lang="ko-KR" altLang="en-US" sz="1600" dirty="0">
                <a:latin typeface="+mn-ea"/>
                <a:ea typeface="+mn-ea"/>
              </a:rPr>
              <a:t>수색구조 및 해적정보</a:t>
            </a:r>
            <a:endParaRPr lang="en-US" altLang="ko-KR" sz="1600" dirty="0">
              <a:latin typeface="+mn-ea"/>
              <a:ea typeface="+mn-ea"/>
            </a:endParaRPr>
          </a:p>
          <a:p>
            <a:r>
              <a:rPr lang="en-US" altLang="ko-KR" sz="1600" dirty="0">
                <a:latin typeface="+mn-ea"/>
                <a:ea typeface="+mn-ea"/>
              </a:rPr>
              <a:t>- L : </a:t>
            </a:r>
            <a:r>
              <a:rPr lang="ko-KR" altLang="en-US" sz="1600" dirty="0">
                <a:latin typeface="+mn-ea"/>
                <a:ea typeface="+mn-ea"/>
              </a:rPr>
              <a:t> </a:t>
            </a:r>
            <a:r>
              <a:rPr lang="ko-KR" altLang="en-US" sz="1600" dirty="0" smtClean="0">
                <a:latin typeface="+mn-ea"/>
                <a:ea typeface="+mn-ea"/>
              </a:rPr>
              <a:t>추가항행경보</a:t>
            </a:r>
            <a:r>
              <a:rPr lang="en-US" altLang="ko-KR" sz="1600" dirty="0" smtClean="0">
                <a:latin typeface="+mn-ea"/>
                <a:ea typeface="+mn-ea"/>
              </a:rPr>
              <a:t>(</a:t>
            </a:r>
            <a:r>
              <a:rPr lang="ko-KR" altLang="en-US" sz="1600" dirty="0" err="1">
                <a:latin typeface="+mn-ea"/>
                <a:ea typeface="+mn-ea"/>
              </a:rPr>
              <a:t>필요시</a:t>
            </a:r>
            <a:r>
              <a:rPr lang="en-US" altLang="ko-KR" sz="1600" dirty="0">
                <a:latin typeface="+mn-ea"/>
                <a:ea typeface="+mn-ea"/>
              </a:rPr>
              <a:t>)</a:t>
            </a:r>
            <a:endParaRPr lang="ko-KR" altLang="en-US" sz="1600" dirty="0">
              <a:latin typeface="+mn-ea"/>
              <a:ea typeface="+mn-ea"/>
            </a:endParaRPr>
          </a:p>
        </p:txBody>
      </p:sp>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5309882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8"/>
          <p:cNvSpPr>
            <a:spLocks noGrp="1"/>
          </p:cNvSpPr>
          <p:nvPr>
            <p:ph type="sldNum" sz="quarter" idx="4"/>
          </p:nvPr>
        </p:nvSpPr>
        <p:spPr>
          <a:prstGeom prst="rect">
            <a:avLst/>
          </a:prstGeom>
        </p:spPr>
        <p:txBody>
          <a:bodyPr/>
          <a:lstStyle/>
          <a:p>
            <a:fld id="{31095832-68CD-478A-AD98-E2BAD6DB9178}" type="slidenum">
              <a:rPr lang="ko-KR" altLang="en-US" smtClean="0"/>
              <a:pPr/>
              <a:t>6</a:t>
            </a:fld>
            <a:endParaRPr lang="ko-KR" altLang="en-US"/>
          </a:p>
        </p:txBody>
      </p:sp>
      <p:graphicFrame>
        <p:nvGraphicFramePr>
          <p:cNvPr id="10" name="표 9"/>
          <p:cNvGraphicFramePr>
            <a:graphicFrameLocks noGrp="1"/>
          </p:cNvGraphicFramePr>
          <p:nvPr>
            <p:extLst>
              <p:ext uri="{D42A27DB-BD31-4B8C-83A1-F6EECF244321}">
                <p14:modId xmlns:p14="http://schemas.microsoft.com/office/powerpoint/2010/main" val="3197541412"/>
              </p:ext>
            </p:extLst>
          </p:nvPr>
        </p:nvGraphicFramePr>
        <p:xfrm>
          <a:off x="633027" y="1044328"/>
          <a:ext cx="9516383" cy="6055552"/>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895046">
                <a:tc>
                  <a:txBody>
                    <a:bodyPr/>
                    <a:lstStyle/>
                    <a:p>
                      <a:pPr latinLnBrk="1"/>
                      <a:r>
                        <a:rPr lang="en-US" altLang="ko-KR" sz="2200" dirty="0">
                          <a:solidFill>
                            <a:schemeClr val="tx1"/>
                          </a:solidFill>
                          <a:latin typeface="+mn-ea"/>
                          <a:ea typeface="+mn-ea"/>
                        </a:rPr>
                        <a:t>1-2 GMDSS </a:t>
                      </a:r>
                      <a:r>
                        <a:rPr lang="ko-KR" altLang="en-US" sz="2200" dirty="0">
                          <a:solidFill>
                            <a:schemeClr val="tx1"/>
                          </a:solidFill>
                          <a:latin typeface="+mn-ea"/>
                          <a:ea typeface="+mn-ea"/>
                        </a:rPr>
                        <a:t>해역구분</a:t>
                      </a:r>
                      <a:r>
                        <a:rPr lang="en-US" altLang="ko-KR" sz="2200" dirty="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65593">
                <a:tc>
                  <a:txBody>
                    <a:bodyPr/>
                    <a:lstStyle/>
                    <a:p>
                      <a:pPr marL="0" indent="0" latinLnBrk="1">
                        <a:buNone/>
                      </a:pPr>
                      <a:r>
                        <a:rPr lang="en-US" altLang="ko-KR" sz="2000" b="1" dirty="0">
                          <a:latin typeface="+mn-ea"/>
                          <a:ea typeface="+mn-ea"/>
                        </a:rPr>
                        <a:t>GMDSS </a:t>
                      </a:r>
                      <a:r>
                        <a:rPr lang="ko-KR" altLang="en-US" sz="2000" b="1" dirty="0">
                          <a:latin typeface="+mn-ea"/>
                          <a:ea typeface="+mn-ea"/>
                        </a:rPr>
                        <a:t>해역구분</a:t>
                      </a:r>
                    </a:p>
                    <a:p>
                      <a:pPr marL="0" indent="0" latinLnBrk="1">
                        <a:buNone/>
                      </a:pPr>
                      <a:endParaRPr lang="ko-KR" altLang="en-US" sz="2000" dirty="0">
                        <a:latin typeface="+mn-ea"/>
                        <a:ea typeface="+mn-ea"/>
                      </a:endParaRPr>
                    </a:p>
                    <a:p>
                      <a:pPr marL="0" indent="0" latinLnBrk="1">
                        <a:buNone/>
                      </a:pPr>
                      <a:r>
                        <a:rPr lang="en-US" altLang="ko-KR" sz="2000" dirty="0">
                          <a:latin typeface="+mn-ea"/>
                          <a:ea typeface="+mn-ea"/>
                        </a:rPr>
                        <a:t>A1: VHF </a:t>
                      </a:r>
                      <a:r>
                        <a:rPr lang="ko-KR" altLang="en-US" sz="2000" dirty="0" err="1">
                          <a:latin typeface="+mn-ea"/>
                          <a:ea typeface="+mn-ea"/>
                        </a:rPr>
                        <a:t>해안국의</a:t>
                      </a:r>
                      <a:r>
                        <a:rPr lang="ko-KR" altLang="en-US" sz="2000" dirty="0">
                          <a:latin typeface="+mn-ea"/>
                          <a:ea typeface="+mn-ea"/>
                        </a:rPr>
                        <a:t> 통신범위</a:t>
                      </a:r>
                      <a:r>
                        <a:rPr lang="en-US" altLang="ko-KR" sz="2000" dirty="0">
                          <a:latin typeface="+mn-ea"/>
                          <a:ea typeface="+mn-ea"/>
                        </a:rPr>
                        <a:t>(20~30</a:t>
                      </a:r>
                      <a:r>
                        <a:rPr lang="ko-KR" altLang="en-US" sz="2000" dirty="0">
                          <a:latin typeface="+mn-ea"/>
                          <a:ea typeface="+mn-ea"/>
                        </a:rPr>
                        <a:t>마일</a:t>
                      </a:r>
                      <a:r>
                        <a:rPr lang="en-US" altLang="ko-KR" sz="2000" dirty="0">
                          <a:latin typeface="+mn-ea"/>
                          <a:ea typeface="+mn-ea"/>
                        </a:rPr>
                        <a:t>)</a:t>
                      </a:r>
                    </a:p>
                    <a:p>
                      <a:pPr marL="0" indent="0" latinLnBrk="1">
                        <a:buNone/>
                      </a:pPr>
                      <a:r>
                        <a:rPr lang="en-US" altLang="ko-KR" sz="2000" dirty="0">
                          <a:latin typeface="+mn-ea"/>
                          <a:ea typeface="+mn-ea"/>
                        </a:rPr>
                        <a:t>A2: MF </a:t>
                      </a:r>
                      <a:r>
                        <a:rPr lang="ko-KR" altLang="en-US" sz="2000" dirty="0" err="1">
                          <a:latin typeface="+mn-ea"/>
                          <a:ea typeface="+mn-ea"/>
                        </a:rPr>
                        <a:t>해안국의</a:t>
                      </a:r>
                      <a:r>
                        <a:rPr lang="ko-KR" altLang="en-US" sz="2000" dirty="0">
                          <a:latin typeface="+mn-ea"/>
                          <a:ea typeface="+mn-ea"/>
                        </a:rPr>
                        <a:t> 통신범위</a:t>
                      </a:r>
                      <a:r>
                        <a:rPr lang="en-US" altLang="ko-KR" sz="2000" dirty="0">
                          <a:latin typeface="+mn-ea"/>
                          <a:ea typeface="+mn-ea"/>
                        </a:rPr>
                        <a:t>(100~120</a:t>
                      </a:r>
                      <a:r>
                        <a:rPr lang="ko-KR" altLang="en-US" sz="2000" dirty="0">
                          <a:latin typeface="+mn-ea"/>
                          <a:ea typeface="+mn-ea"/>
                        </a:rPr>
                        <a:t>마일</a:t>
                      </a:r>
                      <a:r>
                        <a:rPr lang="en-US" altLang="ko-KR" sz="2000" dirty="0">
                          <a:latin typeface="+mn-ea"/>
                          <a:ea typeface="+mn-ea"/>
                        </a:rPr>
                        <a:t>)</a:t>
                      </a:r>
                    </a:p>
                    <a:p>
                      <a:pPr marL="0" indent="0" latinLnBrk="1">
                        <a:buNone/>
                      </a:pPr>
                      <a:r>
                        <a:rPr lang="en-US" altLang="ko-KR" sz="2000" b="1" dirty="0">
                          <a:solidFill>
                            <a:srgbClr val="0000C4"/>
                          </a:solidFill>
                          <a:latin typeface="+mn-ea"/>
                          <a:ea typeface="+mn-ea"/>
                        </a:rPr>
                        <a:t>A3</a:t>
                      </a:r>
                      <a:r>
                        <a:rPr lang="en-US" altLang="ko-KR" sz="2000" dirty="0">
                          <a:latin typeface="+mn-ea"/>
                          <a:ea typeface="+mn-ea"/>
                        </a:rPr>
                        <a:t>: INMARSAT </a:t>
                      </a:r>
                      <a:r>
                        <a:rPr lang="ko-KR" altLang="en-US" sz="2000" dirty="0">
                          <a:latin typeface="+mn-ea"/>
                          <a:ea typeface="+mn-ea"/>
                        </a:rPr>
                        <a:t>통신범위</a:t>
                      </a:r>
                      <a:r>
                        <a:rPr lang="en-US" altLang="ko-KR" sz="2000" dirty="0">
                          <a:latin typeface="+mn-ea"/>
                          <a:ea typeface="+mn-ea"/>
                        </a:rPr>
                        <a:t>(</a:t>
                      </a:r>
                      <a:r>
                        <a:rPr lang="ko-KR" altLang="en-US" sz="2000" dirty="0">
                          <a:latin typeface="+mn-ea"/>
                          <a:ea typeface="+mn-ea"/>
                        </a:rPr>
                        <a:t>남∙북위 </a:t>
                      </a:r>
                      <a:r>
                        <a:rPr lang="en-US" altLang="ko-KR" sz="2000" dirty="0">
                          <a:latin typeface="+mn-ea"/>
                          <a:ea typeface="+mn-ea"/>
                        </a:rPr>
                        <a:t>76º </a:t>
                      </a:r>
                      <a:r>
                        <a:rPr lang="ko-KR" altLang="en-US" sz="2000" dirty="0">
                          <a:latin typeface="+mn-ea"/>
                          <a:ea typeface="+mn-ea"/>
                        </a:rPr>
                        <a:t>이내</a:t>
                      </a:r>
                      <a:r>
                        <a:rPr lang="en-US" altLang="ko-KR" sz="2000" dirty="0">
                          <a:latin typeface="+mn-ea"/>
                          <a:ea typeface="+mn-ea"/>
                        </a:rPr>
                        <a:t>)</a:t>
                      </a:r>
                    </a:p>
                    <a:p>
                      <a:pPr marL="0" indent="0" latinLnBrk="1">
                        <a:buNone/>
                      </a:pPr>
                      <a:r>
                        <a:rPr lang="en-US" altLang="ko-KR" sz="2000" dirty="0">
                          <a:latin typeface="+mn-ea"/>
                          <a:ea typeface="+mn-ea"/>
                        </a:rPr>
                        <a:t>A4: A1, A2, A3</a:t>
                      </a:r>
                      <a:r>
                        <a:rPr lang="ko-KR" altLang="en-US" sz="2000" dirty="0">
                          <a:latin typeface="+mn-ea"/>
                          <a:ea typeface="+mn-ea"/>
                        </a:rPr>
                        <a:t>이외 해역</a:t>
                      </a:r>
                      <a:r>
                        <a:rPr lang="en-US" altLang="ko-KR" sz="2000" dirty="0">
                          <a:latin typeface="+mn-ea"/>
                          <a:ea typeface="+mn-ea"/>
                        </a:rPr>
                        <a:t>(</a:t>
                      </a:r>
                      <a:r>
                        <a:rPr lang="ko-KR" altLang="en-US" sz="2000" dirty="0" err="1">
                          <a:latin typeface="+mn-ea"/>
                          <a:ea typeface="+mn-ea"/>
                        </a:rPr>
                        <a:t>극지역</a:t>
                      </a:r>
                      <a:r>
                        <a:rPr lang="en-US" altLang="ko-KR" sz="2000" dirty="0">
                          <a:latin typeface="+mn-ea"/>
                          <a:ea typeface="+mn-ea"/>
                        </a:rPr>
                        <a:t>)</a:t>
                      </a:r>
                    </a:p>
                    <a:p>
                      <a:pPr marL="0" indent="0" latinLnBrk="1">
                        <a:buNone/>
                      </a:pPr>
                      <a:endParaRPr lang="en-US" altLang="ko-KR" sz="1800" dirty="0" smtClean="0">
                        <a:latin typeface="+mn-ea"/>
                        <a:ea typeface="+mn-ea"/>
                      </a:endParaRPr>
                    </a:p>
                    <a:p>
                      <a:pPr marL="0" indent="0" latinLnBrk="1">
                        <a:buNone/>
                      </a:pPr>
                      <a:r>
                        <a:rPr lang="en-US" altLang="ko-KR" sz="1800" b="1" dirty="0" smtClean="0">
                          <a:solidFill>
                            <a:srgbClr val="0000C4"/>
                          </a:solidFill>
                          <a:latin typeface="맑은 고딕" panose="020B0503020000020004" pitchFamily="50" charset="-127"/>
                          <a:ea typeface="맑은 고딕" panose="020B0503020000020004" pitchFamily="50" charset="-127"/>
                        </a:rPr>
                        <a:t>※ </a:t>
                      </a:r>
                      <a:r>
                        <a:rPr lang="en-US" altLang="ko-KR" sz="1800" b="1" dirty="0" smtClean="0">
                          <a:solidFill>
                            <a:srgbClr val="0000C4"/>
                          </a:solidFill>
                          <a:latin typeface="+mn-ea"/>
                          <a:ea typeface="+mn-ea"/>
                        </a:rPr>
                        <a:t>2024</a:t>
                      </a:r>
                      <a:r>
                        <a:rPr lang="en-US" altLang="ko-KR" sz="1800" b="1" dirty="0">
                          <a:solidFill>
                            <a:srgbClr val="0000C4"/>
                          </a:solidFill>
                          <a:latin typeface="+mn-ea"/>
                          <a:ea typeface="+mn-ea"/>
                        </a:rPr>
                        <a:t>. 1. 1</a:t>
                      </a:r>
                      <a:r>
                        <a:rPr lang="ko-KR" altLang="en-US" sz="1800" b="1" dirty="0">
                          <a:solidFill>
                            <a:srgbClr val="0000C4"/>
                          </a:solidFill>
                          <a:latin typeface="+mn-ea"/>
                          <a:ea typeface="+mn-ea"/>
                        </a:rPr>
                        <a:t>부 </a:t>
                      </a:r>
                      <a:r>
                        <a:rPr lang="en-US" altLang="ko-KR" sz="1800" b="1" dirty="0">
                          <a:solidFill>
                            <a:srgbClr val="0000C4"/>
                          </a:solidFill>
                          <a:latin typeface="+mn-ea"/>
                          <a:ea typeface="+mn-ea"/>
                        </a:rPr>
                        <a:t>GMDSS </a:t>
                      </a:r>
                      <a:r>
                        <a:rPr lang="ko-KR" altLang="en-US" sz="1800" b="1" dirty="0">
                          <a:solidFill>
                            <a:srgbClr val="0000C4"/>
                          </a:solidFill>
                          <a:latin typeface="+mn-ea"/>
                          <a:ea typeface="+mn-ea"/>
                        </a:rPr>
                        <a:t>해역 구분이 </a:t>
                      </a:r>
                      <a:r>
                        <a:rPr lang="ko-KR" altLang="en-US" sz="1800" b="1" dirty="0" smtClean="0">
                          <a:solidFill>
                            <a:srgbClr val="0000C4"/>
                          </a:solidFill>
                          <a:latin typeface="+mn-ea"/>
                          <a:ea typeface="+mn-ea"/>
                        </a:rPr>
                        <a:t>변경</a:t>
                      </a:r>
                      <a:r>
                        <a:rPr lang="en-US" altLang="ko-KR" sz="1800" b="1" dirty="0" smtClean="0">
                          <a:solidFill>
                            <a:srgbClr val="0000C4"/>
                          </a:solidFill>
                          <a:latin typeface="+mn-ea"/>
                          <a:ea typeface="+mn-ea"/>
                        </a:rPr>
                        <a:t/>
                      </a:r>
                      <a:br>
                        <a:rPr lang="en-US" altLang="ko-KR" sz="1800" b="1" dirty="0" smtClean="0">
                          <a:solidFill>
                            <a:srgbClr val="0000C4"/>
                          </a:solidFill>
                          <a:latin typeface="+mn-ea"/>
                          <a:ea typeface="+mn-ea"/>
                        </a:rPr>
                      </a:br>
                      <a:r>
                        <a:rPr lang="en-US" altLang="ko-KR" sz="1800" b="1" dirty="0" smtClean="0">
                          <a:solidFill>
                            <a:srgbClr val="0000C4"/>
                          </a:solidFill>
                          <a:latin typeface="+mn-ea"/>
                          <a:ea typeface="+mn-ea"/>
                        </a:rPr>
                        <a:t>   I</a:t>
                      </a:r>
                      <a:r>
                        <a:rPr lang="en-US" altLang="ko-KR" sz="1800" b="1" dirty="0" smtClean="0">
                          <a:solidFill>
                            <a:srgbClr val="0000C4"/>
                          </a:solidFill>
                          <a:latin typeface="맑은 고딕" panose="020B0503020000020004" pitchFamily="50" charset="-127"/>
                          <a:ea typeface="맑은 고딕" panose="020B0503020000020004" pitchFamily="50" charset="-127"/>
                        </a:rPr>
                        <a:t>ridium</a:t>
                      </a:r>
                      <a:r>
                        <a:rPr lang="ko-KR" altLang="en-US" sz="1800" b="1" dirty="0" smtClean="0">
                          <a:solidFill>
                            <a:srgbClr val="0000C4"/>
                          </a:solidFill>
                          <a:latin typeface="맑은 고딕" panose="020B0503020000020004" pitchFamily="50" charset="-127"/>
                          <a:ea typeface="맑은 고딕" panose="020B0503020000020004" pitchFamily="50" charset="-127"/>
                        </a:rPr>
                        <a:t>이</a:t>
                      </a:r>
                      <a:r>
                        <a:rPr lang="en-US" altLang="ko-KR" sz="1800" b="1" dirty="0" smtClean="0">
                          <a:solidFill>
                            <a:srgbClr val="0000C4"/>
                          </a:solidFill>
                          <a:latin typeface="맑은 고딕" panose="020B0503020000020004" pitchFamily="50" charset="-127"/>
                          <a:ea typeface="맑은 고딕" panose="020B0503020000020004" pitchFamily="50" charset="-127"/>
                        </a:rPr>
                        <a:t> </a:t>
                      </a:r>
                      <a:r>
                        <a:rPr lang="ko-KR" altLang="en-US" sz="1800" b="1" dirty="0" smtClean="0">
                          <a:solidFill>
                            <a:srgbClr val="0000C4"/>
                          </a:solidFill>
                          <a:latin typeface="맑은 고딕" panose="020B0503020000020004" pitchFamily="50" charset="-127"/>
                          <a:ea typeface="맑은 고딕" panose="020B0503020000020004" pitchFamily="50" charset="-127"/>
                        </a:rPr>
                        <a:t>아닌 </a:t>
                      </a:r>
                      <a:r>
                        <a:rPr lang="en-US" altLang="ko-KR" sz="1800" b="1" dirty="0" smtClean="0">
                          <a:solidFill>
                            <a:srgbClr val="0000C4"/>
                          </a:solidFill>
                          <a:latin typeface="맑은 고딕" panose="020B0503020000020004" pitchFamily="50" charset="-127"/>
                          <a:ea typeface="맑은 고딕" panose="020B0503020000020004" pitchFamily="50" charset="-127"/>
                        </a:rPr>
                        <a:t>Inmarsat</a:t>
                      </a:r>
                      <a:r>
                        <a:rPr lang="ko-KR" altLang="en-US" sz="1800" b="1" dirty="0" smtClean="0">
                          <a:solidFill>
                            <a:srgbClr val="0000C4"/>
                          </a:solidFill>
                          <a:latin typeface="맑은 고딕" panose="020B0503020000020004" pitchFamily="50" charset="-127"/>
                          <a:ea typeface="맑은 고딕" panose="020B0503020000020004" pitchFamily="50" charset="-127"/>
                        </a:rPr>
                        <a:t>를 사용하는 선박의 </a:t>
                      </a:r>
                      <a:r>
                        <a:rPr lang="en-US" altLang="ko-KR" sz="1800" b="1" dirty="0" smtClean="0">
                          <a:solidFill>
                            <a:srgbClr val="0000C4"/>
                          </a:solidFill>
                          <a:latin typeface="맑은 고딕" panose="020B0503020000020004" pitchFamily="50" charset="-127"/>
                          <a:ea typeface="맑은 고딕" panose="020B0503020000020004" pitchFamily="50" charset="-127"/>
                        </a:rPr>
                        <a:t/>
                      </a:r>
                      <a:br>
                        <a:rPr lang="en-US" altLang="ko-KR" sz="1800" b="1" dirty="0" smtClean="0">
                          <a:solidFill>
                            <a:srgbClr val="0000C4"/>
                          </a:solidFill>
                          <a:latin typeface="맑은 고딕" panose="020B0503020000020004" pitchFamily="50" charset="-127"/>
                          <a:ea typeface="맑은 고딕" panose="020B0503020000020004" pitchFamily="50" charset="-127"/>
                        </a:rPr>
                      </a:br>
                      <a:r>
                        <a:rPr lang="en-US" altLang="ko-KR" sz="1800" b="1" dirty="0" smtClean="0">
                          <a:solidFill>
                            <a:srgbClr val="0000C4"/>
                          </a:solidFill>
                          <a:latin typeface="맑은 고딕" panose="020B0503020000020004" pitchFamily="50" charset="-127"/>
                          <a:ea typeface="맑은 고딕" panose="020B0503020000020004" pitchFamily="50" charset="-127"/>
                        </a:rPr>
                        <a:t>   </a:t>
                      </a:r>
                      <a:r>
                        <a:rPr lang="ko-KR" altLang="en-US" sz="1800" b="1" dirty="0" smtClean="0">
                          <a:solidFill>
                            <a:srgbClr val="0000C4"/>
                          </a:solidFill>
                          <a:latin typeface="맑은 고딕" panose="020B0503020000020004" pitchFamily="50" charset="-127"/>
                          <a:ea typeface="맑은 고딕" panose="020B0503020000020004" pitchFamily="50" charset="-127"/>
                        </a:rPr>
                        <a:t>해역은 상기와 같이 그대로 적용됨</a:t>
                      </a:r>
                      <a:endParaRPr lang="en-US" altLang="ko-KR" sz="2000" b="1" dirty="0">
                        <a:solidFill>
                          <a:srgbClr val="0000C4"/>
                        </a:solidFill>
                        <a:latin typeface="+mn-ea"/>
                        <a:ea typeface="+mn-ea"/>
                      </a:endParaRPr>
                    </a:p>
                    <a:p>
                      <a:pPr marL="0" indent="0" latinLnBrk="1">
                        <a:buNone/>
                      </a:pPr>
                      <a:endParaRPr lang="en-US" altLang="ko-KR" sz="2000" dirty="0">
                        <a:latin typeface="+mn-ea"/>
                        <a:ea typeface="+mn-ea"/>
                      </a:endParaRPr>
                    </a:p>
                    <a:p>
                      <a:pPr marL="0" indent="0" latinLnBrk="1">
                        <a:buNone/>
                      </a:pPr>
                      <a:r>
                        <a:rPr lang="en-US" altLang="ko-KR" sz="2000" b="1" dirty="0">
                          <a:latin typeface="+mn-ea"/>
                          <a:ea typeface="+mn-ea"/>
                        </a:rPr>
                        <a:t>GMDSS </a:t>
                      </a:r>
                      <a:r>
                        <a:rPr lang="ko-KR" altLang="en-US" sz="2000" b="1" dirty="0">
                          <a:latin typeface="+mn-ea"/>
                          <a:ea typeface="+mn-ea"/>
                        </a:rPr>
                        <a:t>주요 기능</a:t>
                      </a:r>
                      <a:endParaRPr lang="en-US" altLang="ko-KR" sz="2000" b="1" dirty="0">
                        <a:latin typeface="+mn-ea"/>
                        <a:ea typeface="+mn-ea"/>
                      </a:endParaRPr>
                    </a:p>
                    <a:p>
                      <a:pPr marL="342900" indent="-342900" latinLnBrk="1">
                        <a:buFont typeface="+mj-lt"/>
                        <a:buAutoNum type="arabicParenR"/>
                      </a:pPr>
                      <a:r>
                        <a:rPr lang="ko-KR" altLang="en-US" sz="2000" dirty="0">
                          <a:latin typeface="+mn-ea"/>
                          <a:ea typeface="+mn-ea"/>
                        </a:rPr>
                        <a:t>조난경보의 송수신</a:t>
                      </a:r>
                      <a:r>
                        <a:rPr lang="en-US" altLang="ko-KR" sz="2000" dirty="0">
                          <a:latin typeface="+mn-ea"/>
                          <a:ea typeface="+mn-ea"/>
                        </a:rPr>
                        <a:t>(DSC &amp; Inmarsat)</a:t>
                      </a:r>
                    </a:p>
                    <a:p>
                      <a:pPr marL="342900" indent="-342900" latinLnBrk="1">
                        <a:buFont typeface="+mj-lt"/>
                        <a:buAutoNum type="arabicParenR"/>
                      </a:pPr>
                      <a:r>
                        <a:rPr lang="ko-KR" altLang="en-US" sz="2000" dirty="0">
                          <a:latin typeface="+mn-ea"/>
                          <a:ea typeface="+mn-ea"/>
                        </a:rPr>
                        <a:t>수색 및 구조의 조정통신</a:t>
                      </a:r>
                      <a:endParaRPr lang="en-US" altLang="ko-KR" sz="2000" dirty="0">
                        <a:latin typeface="+mn-ea"/>
                        <a:ea typeface="+mn-ea"/>
                      </a:endParaRPr>
                    </a:p>
                    <a:p>
                      <a:pPr marL="342900" indent="-342900" latinLnBrk="1">
                        <a:buFont typeface="+mj-lt"/>
                        <a:buAutoNum type="arabicParenR"/>
                      </a:pPr>
                      <a:r>
                        <a:rPr lang="ko-KR" altLang="en-US" sz="2000" dirty="0">
                          <a:latin typeface="+mn-ea"/>
                          <a:ea typeface="+mn-ea"/>
                        </a:rPr>
                        <a:t>현장통신</a:t>
                      </a:r>
                      <a:r>
                        <a:rPr lang="en-US" altLang="ko-KR" sz="2000" dirty="0">
                          <a:latin typeface="+mn-ea"/>
                          <a:ea typeface="+mn-ea"/>
                        </a:rPr>
                        <a:t>, </a:t>
                      </a:r>
                      <a:r>
                        <a:rPr lang="ko-KR" altLang="en-US" sz="2000" dirty="0">
                          <a:latin typeface="+mn-ea"/>
                          <a:ea typeface="+mn-ea"/>
                        </a:rPr>
                        <a:t>일반무선통신 및</a:t>
                      </a:r>
                      <a:r>
                        <a:rPr lang="en-US" altLang="ko-KR" sz="2000" dirty="0">
                          <a:latin typeface="+mn-ea"/>
                          <a:ea typeface="+mn-ea"/>
                        </a:rPr>
                        <a:t> </a:t>
                      </a:r>
                      <a:r>
                        <a:rPr lang="ko-KR" altLang="en-US" sz="2000" dirty="0">
                          <a:latin typeface="+mn-ea"/>
                          <a:ea typeface="+mn-ea"/>
                        </a:rPr>
                        <a:t>선교통신</a:t>
                      </a:r>
                      <a:endParaRPr lang="en-US" altLang="ko-KR" sz="2000" dirty="0">
                        <a:latin typeface="+mn-ea"/>
                        <a:ea typeface="+mn-ea"/>
                      </a:endParaRPr>
                    </a:p>
                    <a:p>
                      <a:pPr marL="342900" indent="-342900" latinLnBrk="1">
                        <a:buFont typeface="+mj-lt"/>
                        <a:buAutoNum type="arabicParenR"/>
                      </a:pPr>
                      <a:r>
                        <a:rPr lang="ko-KR" altLang="en-US" sz="2000" dirty="0">
                          <a:latin typeface="+mn-ea"/>
                          <a:ea typeface="+mn-ea"/>
                        </a:rPr>
                        <a:t>위치측정</a:t>
                      </a:r>
                      <a:r>
                        <a:rPr lang="en-US" altLang="ko-KR" sz="2000" dirty="0">
                          <a:latin typeface="+mn-ea"/>
                          <a:ea typeface="+mn-ea"/>
                        </a:rPr>
                        <a:t>, MSI(</a:t>
                      </a:r>
                      <a:r>
                        <a:rPr lang="ko-KR" altLang="en-US" sz="2000" dirty="0">
                          <a:latin typeface="+mn-ea"/>
                          <a:ea typeface="+mn-ea"/>
                        </a:rPr>
                        <a:t>해사안전정보</a:t>
                      </a:r>
                      <a:r>
                        <a:rPr lang="en-US" altLang="ko-KR" sz="2000" dirty="0">
                          <a:latin typeface="+mn-ea"/>
                          <a:ea typeface="+mn-ea"/>
                        </a:rPr>
                        <a:t>) </a:t>
                      </a:r>
                      <a:r>
                        <a:rPr lang="ko-KR" altLang="en-US" sz="2000" dirty="0">
                          <a:latin typeface="+mn-ea"/>
                          <a:ea typeface="+mn-ea"/>
                        </a:rPr>
                        <a:t>유포</a:t>
                      </a:r>
                      <a:endParaRPr lang="en-US" altLang="ko-KR" sz="2000" dirty="0">
                        <a:latin typeface="+mn-ea"/>
                        <a:ea typeface="+mn-ea"/>
                      </a:endParaRPr>
                    </a:p>
                    <a:p>
                      <a:pPr marL="0" indent="0" latinLnBrk="1">
                        <a:buNone/>
                      </a:pPr>
                      <a:endParaRPr lang="en-US" altLang="ko-KR" sz="20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TextBox 3"/>
          <p:cNvSpPr txBox="1"/>
          <p:nvPr/>
        </p:nvSpPr>
        <p:spPr>
          <a:xfrm>
            <a:off x="10963324" y="3348583"/>
            <a:ext cx="1585690" cy="307777"/>
          </a:xfrm>
          <a:prstGeom prst="rect">
            <a:avLst/>
          </a:prstGeom>
          <a:noFill/>
        </p:spPr>
        <p:txBody>
          <a:bodyPr wrap="none" rtlCol="0">
            <a:spAutoFit/>
          </a:bodyPr>
          <a:lstStyle/>
          <a:p>
            <a:r>
              <a:rPr lang="ko-KR" altLang="en-US" sz="1400" dirty="0" err="1">
                <a:latin typeface="+mn-ea"/>
                <a:ea typeface="+mn-ea"/>
              </a:rPr>
              <a:t>남북위</a:t>
            </a:r>
            <a:r>
              <a:rPr lang="ko-KR" altLang="en-US" sz="1400" dirty="0">
                <a:latin typeface="+mn-ea"/>
                <a:ea typeface="+mn-ea"/>
              </a:rPr>
              <a:t> </a:t>
            </a:r>
            <a:r>
              <a:rPr lang="en-US" altLang="ko-KR" sz="1400" dirty="0">
                <a:latin typeface="+mn-ea"/>
                <a:ea typeface="+mn-ea"/>
              </a:rPr>
              <a:t>76</a:t>
            </a:r>
            <a:r>
              <a:rPr lang="ko-KR" altLang="en-US" sz="1400" dirty="0">
                <a:latin typeface="+mn-ea"/>
                <a:ea typeface="+mn-ea"/>
              </a:rPr>
              <a:t>도 이내</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666" y="2052439"/>
            <a:ext cx="3672408" cy="3466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직사각형 7"/>
          <p:cNvSpPr/>
          <p:nvPr/>
        </p:nvSpPr>
        <p:spPr>
          <a:xfrm>
            <a:off x="0" y="0"/>
            <a:ext cx="3634328" cy="461665"/>
          </a:xfrm>
          <a:prstGeom prst="rect">
            <a:avLst/>
          </a:prstGeom>
        </p:spPr>
        <p:txBody>
          <a:bodyPr wrap="none">
            <a:spAutoFit/>
          </a:bodyPr>
          <a:lstStyle/>
          <a:p>
            <a:r>
              <a:rPr lang="ko-KR" altLang="en-US" sz="2400" b="1" dirty="0">
                <a:solidFill>
                  <a:schemeClr val="bg1"/>
                </a:solidFill>
                <a:latin typeface="+mn-ea"/>
                <a:ea typeface="+mn-ea"/>
              </a:rPr>
              <a:t>제</a:t>
            </a:r>
            <a:r>
              <a:rPr lang="en-US" altLang="ko-KR" sz="2400" b="1" dirty="0">
                <a:solidFill>
                  <a:schemeClr val="bg1"/>
                </a:solidFill>
                <a:latin typeface="+mn-ea"/>
                <a:ea typeface="+mn-ea"/>
              </a:rPr>
              <a:t>1</a:t>
            </a:r>
            <a:r>
              <a:rPr lang="ko-KR" altLang="en-US" sz="2400" b="1" dirty="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기본 이해</a:t>
            </a:r>
            <a:endParaRPr lang="en-US" altLang="ko-KR" sz="2400" b="1" dirty="0">
              <a:solidFill>
                <a:schemeClr val="bg1"/>
              </a:solidFill>
              <a:latin typeface="+mn-ea"/>
              <a:ea typeface="+mn-ea"/>
            </a:endParaRPr>
          </a:p>
        </p:txBody>
      </p:sp>
      <p:sp>
        <p:nvSpPr>
          <p:cNvPr id="2" name="TextBox 1"/>
          <p:cNvSpPr txBox="1"/>
          <p:nvPr/>
        </p:nvSpPr>
        <p:spPr>
          <a:xfrm>
            <a:off x="6130552" y="5647459"/>
            <a:ext cx="3697858" cy="1323439"/>
          </a:xfrm>
          <a:prstGeom prst="rect">
            <a:avLst/>
          </a:prstGeom>
          <a:ln>
            <a:solidFill>
              <a:schemeClr val="accent1"/>
            </a:solidFill>
          </a:ln>
        </p:spPr>
        <p:txBody>
          <a:bodyPr wrap="square" rtlCol="0">
            <a:spAutoFit/>
          </a:bodyPr>
          <a:lstStyle/>
          <a:p>
            <a:r>
              <a:rPr lang="en-US" altLang="ko-KR" sz="1600" dirty="0" smtClean="0">
                <a:latin typeface="+mn-ea"/>
                <a:ea typeface="+mn-ea"/>
              </a:rPr>
              <a:t>2024. 1. 1</a:t>
            </a:r>
            <a:r>
              <a:rPr lang="ko-KR" altLang="en-US" sz="1600" dirty="0" smtClean="0">
                <a:latin typeface="+mn-ea"/>
                <a:ea typeface="+mn-ea"/>
              </a:rPr>
              <a:t>부</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기존 </a:t>
            </a:r>
            <a:r>
              <a:rPr lang="en-US" altLang="ko-KR" sz="1600" dirty="0" smtClean="0">
                <a:latin typeface="+mn-ea"/>
                <a:ea typeface="+mn-ea"/>
              </a:rPr>
              <a:t>A1</a:t>
            </a:r>
            <a:r>
              <a:rPr lang="ko-KR" altLang="en-US" sz="1600" dirty="0" smtClean="0">
                <a:latin typeface="+mn-ea"/>
                <a:ea typeface="+mn-ea"/>
              </a:rPr>
              <a:t>과 </a:t>
            </a:r>
            <a:r>
              <a:rPr lang="en-US" altLang="ko-KR" sz="1600" dirty="0" smtClean="0">
                <a:latin typeface="+mn-ea"/>
                <a:ea typeface="+mn-ea"/>
              </a:rPr>
              <a:t>A2</a:t>
            </a:r>
            <a:r>
              <a:rPr lang="ko-KR" altLang="en-US" sz="1600" dirty="0" smtClean="0">
                <a:latin typeface="+mn-ea"/>
                <a:ea typeface="+mn-ea"/>
              </a:rPr>
              <a:t>는 그대로 유지</a:t>
            </a:r>
            <a:r>
              <a:rPr lang="en-US" altLang="ko-KR" sz="1600" dirty="0" smtClean="0">
                <a:latin typeface="+mn-ea"/>
                <a:ea typeface="+mn-ea"/>
              </a:rPr>
              <a:t/>
            </a:r>
            <a:br>
              <a:rPr lang="en-US" altLang="ko-KR" sz="1600" dirty="0" smtClean="0">
                <a:latin typeface="+mn-ea"/>
                <a:ea typeface="+mn-ea"/>
              </a:rPr>
            </a:br>
            <a:r>
              <a:rPr lang="ko-KR" altLang="en-US" sz="1600" dirty="0" err="1" smtClean="0">
                <a:latin typeface="+mn-ea"/>
                <a:ea typeface="+mn-ea"/>
              </a:rPr>
              <a:t>극지역을</a:t>
            </a:r>
            <a:r>
              <a:rPr lang="ko-KR" altLang="en-US" sz="1600" dirty="0" smtClean="0">
                <a:latin typeface="+mn-ea"/>
                <a:ea typeface="+mn-ea"/>
              </a:rPr>
              <a:t> 운항하는 선박이 </a:t>
            </a:r>
            <a:r>
              <a:rPr lang="en-US" altLang="ko-KR" sz="1600" dirty="0" smtClean="0">
                <a:latin typeface="+mn-ea"/>
                <a:ea typeface="+mn-ea"/>
              </a:rPr>
              <a:t>Iridium</a:t>
            </a:r>
            <a:r>
              <a:rPr lang="ko-KR" altLang="en-US" sz="1600" dirty="0" smtClean="0">
                <a:latin typeface="+mn-ea"/>
                <a:ea typeface="+mn-ea"/>
              </a:rPr>
              <a:t>을</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사용하는 경우 </a:t>
            </a:r>
            <a:r>
              <a:rPr lang="en-US" altLang="ko-KR" sz="1600" dirty="0" smtClean="0">
                <a:latin typeface="+mn-ea"/>
                <a:ea typeface="+mn-ea"/>
              </a:rPr>
              <a:t>A3, A4</a:t>
            </a:r>
            <a:r>
              <a:rPr lang="ko-KR" altLang="en-US" sz="1600" dirty="0" smtClean="0">
                <a:latin typeface="+mn-ea"/>
                <a:ea typeface="+mn-ea"/>
              </a:rPr>
              <a:t>가 병합되어 </a:t>
            </a:r>
            <a:r>
              <a:rPr lang="en-US" altLang="ko-KR" sz="1600" dirty="0" smtClean="0">
                <a:latin typeface="+mn-ea"/>
                <a:ea typeface="+mn-ea"/>
              </a:rPr>
              <a:t>A3</a:t>
            </a:r>
          </a:p>
          <a:p>
            <a:r>
              <a:rPr lang="ko-KR" altLang="en-US" sz="1600" dirty="0" smtClean="0">
                <a:latin typeface="+mn-ea"/>
                <a:ea typeface="+mn-ea"/>
              </a:rPr>
              <a:t>로 되고 </a:t>
            </a:r>
            <a:r>
              <a:rPr lang="en-US" altLang="ko-KR" sz="1600" dirty="0" smtClean="0">
                <a:latin typeface="+mn-ea"/>
                <a:ea typeface="+mn-ea"/>
              </a:rPr>
              <a:t>A4</a:t>
            </a:r>
            <a:r>
              <a:rPr lang="ko-KR" altLang="en-US" sz="1600" dirty="0" smtClean="0">
                <a:latin typeface="+mn-ea"/>
                <a:ea typeface="+mn-ea"/>
              </a:rPr>
              <a:t>가 존재하지 않는다</a:t>
            </a:r>
            <a:endParaRPr lang="ko-KR" altLang="en-US" sz="1600" dirty="0">
              <a:latin typeface="+mn-ea"/>
              <a:ea typeface="+mn-ea"/>
            </a:endParaRPr>
          </a:p>
        </p:txBody>
      </p:sp>
    </p:spTree>
    <p:extLst>
      <p:ext uri="{BB962C8B-B14F-4D97-AF65-F5344CB8AC3E}">
        <p14:creationId xmlns:p14="http://schemas.microsoft.com/office/powerpoint/2010/main" val="2724639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60</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681142783"/>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3-5 NAVTEX (FURUNO NX-700A)</a:t>
                      </a:r>
                    </a:p>
                    <a:p>
                      <a:pPr latinLnBrk="1"/>
                      <a:r>
                        <a:rPr lang="en-US" altLang="ko-KR" sz="2000" dirty="0" smtClean="0">
                          <a:solidFill>
                            <a:schemeClr val="tx1"/>
                          </a:solidFill>
                          <a:latin typeface="+mn-ea"/>
                          <a:ea typeface="+mn-ea"/>
                        </a:rPr>
                        <a:t>Diagnostics (Function Test)</a:t>
                      </a:r>
                      <a:endParaRPr lang="ko-KR" altLang="en-US" sz="20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sz="1600" dirty="0" smtClean="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6" name="그림 5"/>
          <p:cNvPicPr>
            <a:picLocks noChangeAspect="1"/>
          </p:cNvPicPr>
          <p:nvPr/>
        </p:nvPicPr>
        <p:blipFill>
          <a:blip r:embed="rId2"/>
          <a:stretch>
            <a:fillRect/>
          </a:stretch>
        </p:blipFill>
        <p:spPr>
          <a:xfrm>
            <a:off x="656686" y="1841380"/>
            <a:ext cx="4533900" cy="3162300"/>
          </a:xfrm>
          <a:prstGeom prst="rect">
            <a:avLst/>
          </a:prstGeom>
        </p:spPr>
      </p:pic>
      <p:sp>
        <p:nvSpPr>
          <p:cNvPr id="10" name="직사각형 9"/>
          <p:cNvSpPr/>
          <p:nvPr/>
        </p:nvSpPr>
        <p:spPr>
          <a:xfrm>
            <a:off x="5320194" y="2100606"/>
            <a:ext cx="4563010" cy="1169551"/>
          </a:xfrm>
          <a:prstGeom prst="rect">
            <a:avLst/>
          </a:prstGeom>
          <a:ln>
            <a:solidFill>
              <a:schemeClr val="tx1"/>
            </a:solidFill>
          </a:ln>
        </p:spPr>
        <p:txBody>
          <a:bodyPr wrap="square">
            <a:spAutoFit/>
          </a:bodyPr>
          <a:lstStyle/>
          <a:p>
            <a:pPr marL="342900" indent="-342900">
              <a:buAutoNum type="arabicPeriod"/>
            </a:pPr>
            <a:r>
              <a:rPr lang="en-US" altLang="ko-KR" sz="1400" dirty="0" smtClean="0">
                <a:latin typeface="+mn-ea"/>
                <a:ea typeface="+mn-ea"/>
              </a:rPr>
              <a:t>MENU/ESC</a:t>
            </a:r>
            <a:r>
              <a:rPr lang="ko-KR" altLang="en-US" sz="1400" dirty="0" smtClean="0">
                <a:latin typeface="+mn-ea"/>
                <a:ea typeface="+mn-ea"/>
              </a:rPr>
              <a:t>를 누른다</a:t>
            </a:r>
            <a:endParaRPr lang="en-US" altLang="ko-KR" sz="1400" dirty="0" smtClean="0">
              <a:latin typeface="+mn-ea"/>
              <a:ea typeface="+mn-ea"/>
            </a:endParaRPr>
          </a:p>
          <a:p>
            <a:pPr marL="342900" indent="-342900">
              <a:buAutoNum type="arabicPeriod"/>
            </a:pPr>
            <a:r>
              <a:rPr lang="ko-KR" altLang="ko-KR" sz="1400" dirty="0" smtClean="0">
                <a:latin typeface="+mn-ea"/>
                <a:ea typeface="+mn-ea"/>
              </a:rPr>
              <a:t>▼</a:t>
            </a:r>
            <a:r>
              <a:rPr lang="en-US" altLang="ko-KR" sz="1400" dirty="0" smtClean="0">
                <a:latin typeface="+mn-ea"/>
                <a:ea typeface="+mn-ea"/>
              </a:rPr>
              <a:t> </a:t>
            </a:r>
            <a:r>
              <a:rPr lang="ko-KR" altLang="en-US" sz="1400" dirty="0" smtClean="0">
                <a:latin typeface="+mn-ea"/>
                <a:ea typeface="+mn-ea"/>
              </a:rPr>
              <a:t>이용하여 </a:t>
            </a:r>
            <a:r>
              <a:rPr lang="en-US" altLang="ko-KR" sz="1400" dirty="0" smtClean="0">
                <a:latin typeface="+mn-ea"/>
                <a:ea typeface="+mn-ea"/>
              </a:rPr>
              <a:t>Service</a:t>
            </a:r>
            <a:r>
              <a:rPr lang="ko-KR" altLang="en-US" sz="1400" dirty="0" smtClean="0">
                <a:latin typeface="+mn-ea"/>
                <a:ea typeface="+mn-ea"/>
              </a:rPr>
              <a:t>를 선택한 후 </a:t>
            </a:r>
            <a:r>
              <a:rPr lang="en-US" altLang="ko-KR" sz="1400" dirty="0" smtClean="0">
                <a:latin typeface="+mn-ea"/>
                <a:ea typeface="+mn-ea"/>
              </a:rPr>
              <a:t>ENT </a:t>
            </a:r>
            <a:r>
              <a:rPr lang="ko-KR" altLang="en-US" sz="1400" dirty="0" smtClean="0">
                <a:latin typeface="+mn-ea"/>
                <a:ea typeface="+mn-ea"/>
              </a:rPr>
              <a:t>누른다</a:t>
            </a:r>
            <a:endParaRPr lang="en-US" altLang="ko-KR" sz="1400" dirty="0" smtClean="0">
              <a:latin typeface="+mn-ea"/>
              <a:ea typeface="+mn-ea"/>
            </a:endParaRPr>
          </a:p>
          <a:p>
            <a:pPr marL="342900" indent="-342900">
              <a:buAutoNum type="arabicPeriod"/>
            </a:pPr>
            <a:r>
              <a:rPr lang="ko-KR" altLang="ko-KR" sz="1400" dirty="0" smtClean="0">
                <a:latin typeface="+mn-ea"/>
                <a:ea typeface="+mn-ea"/>
              </a:rPr>
              <a:t>▲</a:t>
            </a:r>
            <a:r>
              <a:rPr lang="ko-KR" altLang="en-US" sz="1400" dirty="0" smtClean="0">
                <a:latin typeface="+mn-ea"/>
                <a:ea typeface="+mn-ea"/>
              </a:rPr>
              <a:t>▼ 이용하여 </a:t>
            </a:r>
            <a:r>
              <a:rPr lang="en-US" altLang="ko-KR" sz="1400" dirty="0" smtClean="0">
                <a:latin typeface="+mn-ea"/>
                <a:ea typeface="+mn-ea"/>
              </a:rPr>
              <a:t>Test </a:t>
            </a:r>
            <a:r>
              <a:rPr lang="ko-KR" altLang="en-US" sz="1400" dirty="0" smtClean="0">
                <a:latin typeface="+mn-ea"/>
                <a:ea typeface="+mn-ea"/>
              </a:rPr>
              <a:t>선택 후 </a:t>
            </a:r>
            <a:r>
              <a:rPr lang="en-US" altLang="ko-KR" sz="1400" dirty="0" smtClean="0">
                <a:latin typeface="+mn-ea"/>
                <a:ea typeface="+mn-ea"/>
              </a:rPr>
              <a:t>ENT</a:t>
            </a:r>
            <a:r>
              <a:rPr lang="ko-KR" altLang="en-US" sz="1400" dirty="0" smtClean="0">
                <a:latin typeface="+mn-ea"/>
                <a:ea typeface="+mn-ea"/>
              </a:rPr>
              <a:t>누른다</a:t>
            </a:r>
            <a:endParaRPr lang="en-US" altLang="ko-KR" sz="1400" dirty="0" smtClean="0">
              <a:latin typeface="+mn-ea"/>
              <a:ea typeface="+mn-ea"/>
            </a:endParaRPr>
          </a:p>
          <a:p>
            <a:pPr marL="342900" indent="-342900">
              <a:buAutoNum type="arabicPeriod"/>
            </a:pPr>
            <a:r>
              <a:rPr lang="en-US" altLang="ko-KR" sz="1400" dirty="0" smtClean="0">
                <a:latin typeface="+mn-ea"/>
                <a:ea typeface="+mn-ea"/>
              </a:rPr>
              <a:t>“Start test”</a:t>
            </a:r>
            <a:r>
              <a:rPr lang="ko-KR" altLang="en-US" sz="1400" dirty="0" smtClean="0">
                <a:latin typeface="+mn-ea"/>
                <a:ea typeface="+mn-ea"/>
              </a:rPr>
              <a:t>가 나타나면 ◀ 이용 </a:t>
            </a:r>
            <a:r>
              <a:rPr lang="en-US" altLang="ko-KR" sz="1400" dirty="0" smtClean="0">
                <a:latin typeface="+mn-ea"/>
                <a:ea typeface="+mn-ea"/>
              </a:rPr>
              <a:t>“Yes”</a:t>
            </a:r>
            <a:br>
              <a:rPr lang="en-US" altLang="ko-KR" sz="1400" dirty="0" smtClean="0">
                <a:latin typeface="+mn-ea"/>
                <a:ea typeface="+mn-ea"/>
              </a:rPr>
            </a:br>
            <a:r>
              <a:rPr lang="ko-KR" altLang="en-US" sz="1400" dirty="0" smtClean="0">
                <a:latin typeface="+mn-ea"/>
                <a:ea typeface="+mn-ea"/>
              </a:rPr>
              <a:t>선택</a:t>
            </a:r>
            <a:r>
              <a:rPr lang="en-US" altLang="ko-KR" sz="1400" dirty="0" smtClean="0">
                <a:latin typeface="+mn-ea"/>
                <a:ea typeface="+mn-ea"/>
              </a:rPr>
              <a:t> </a:t>
            </a:r>
            <a:r>
              <a:rPr lang="ko-KR" altLang="en-US" sz="1400" dirty="0" smtClean="0">
                <a:latin typeface="+mn-ea"/>
                <a:ea typeface="+mn-ea"/>
              </a:rPr>
              <a:t>후 </a:t>
            </a:r>
            <a:r>
              <a:rPr lang="en-US" altLang="ko-KR" sz="1400" dirty="0" smtClean="0">
                <a:latin typeface="+mn-ea"/>
                <a:ea typeface="+mn-ea"/>
              </a:rPr>
              <a:t>ENT </a:t>
            </a:r>
            <a:r>
              <a:rPr lang="ko-KR" altLang="en-US" sz="1400" dirty="0" smtClean="0">
                <a:latin typeface="+mn-ea"/>
                <a:ea typeface="+mn-ea"/>
              </a:rPr>
              <a:t>누르면 </a:t>
            </a:r>
            <a:r>
              <a:rPr lang="en-US" altLang="ko-KR" sz="1400" dirty="0" smtClean="0">
                <a:latin typeface="+mn-ea"/>
                <a:ea typeface="+mn-ea"/>
              </a:rPr>
              <a:t>Test</a:t>
            </a:r>
            <a:r>
              <a:rPr lang="ko-KR" altLang="en-US" sz="1400" dirty="0" smtClean="0">
                <a:latin typeface="+mn-ea"/>
                <a:ea typeface="+mn-ea"/>
              </a:rPr>
              <a:t>를</a:t>
            </a:r>
            <a:r>
              <a:rPr lang="en-US" altLang="ko-KR" sz="1400" dirty="0" smtClean="0">
                <a:latin typeface="+mn-ea"/>
                <a:ea typeface="+mn-ea"/>
              </a:rPr>
              <a:t> </a:t>
            </a:r>
            <a:r>
              <a:rPr lang="ko-KR" altLang="en-US" sz="1400" dirty="0" smtClean="0">
                <a:latin typeface="+mn-ea"/>
                <a:ea typeface="+mn-ea"/>
              </a:rPr>
              <a:t>진행한다</a:t>
            </a:r>
            <a:endParaRPr lang="ko-KR" altLang="en-US" sz="1400" b="1" dirty="0">
              <a:solidFill>
                <a:srgbClr val="0000C4"/>
              </a:solidFill>
              <a:latin typeface="+mn-ea"/>
              <a:ea typeface="+mn-ea"/>
            </a:endParaRPr>
          </a:p>
        </p:txBody>
      </p:sp>
      <p:pic>
        <p:nvPicPr>
          <p:cNvPr id="11" name="그림 10"/>
          <p:cNvPicPr>
            <a:picLocks noChangeAspect="1"/>
          </p:cNvPicPr>
          <p:nvPr/>
        </p:nvPicPr>
        <p:blipFill>
          <a:blip r:embed="rId3"/>
          <a:stretch>
            <a:fillRect/>
          </a:stretch>
        </p:blipFill>
        <p:spPr>
          <a:xfrm>
            <a:off x="3643430" y="4954104"/>
            <a:ext cx="1809750" cy="1800225"/>
          </a:xfrm>
          <a:prstGeom prst="rect">
            <a:avLst/>
          </a:prstGeom>
        </p:spPr>
      </p:pic>
      <p:pic>
        <p:nvPicPr>
          <p:cNvPr id="12" name="그림 11"/>
          <p:cNvPicPr>
            <a:picLocks noChangeAspect="1"/>
          </p:cNvPicPr>
          <p:nvPr/>
        </p:nvPicPr>
        <p:blipFill>
          <a:blip r:embed="rId4"/>
          <a:stretch>
            <a:fillRect/>
          </a:stretch>
        </p:blipFill>
        <p:spPr>
          <a:xfrm>
            <a:off x="5747352" y="3855917"/>
            <a:ext cx="2038350" cy="2295525"/>
          </a:xfrm>
          <a:prstGeom prst="rect">
            <a:avLst/>
          </a:prstGeom>
        </p:spPr>
      </p:pic>
      <p:pic>
        <p:nvPicPr>
          <p:cNvPr id="13" name="그림 12"/>
          <p:cNvPicPr>
            <a:picLocks noChangeAspect="1"/>
          </p:cNvPicPr>
          <p:nvPr/>
        </p:nvPicPr>
        <p:blipFill>
          <a:blip r:embed="rId5"/>
          <a:stretch>
            <a:fillRect/>
          </a:stretch>
        </p:blipFill>
        <p:spPr>
          <a:xfrm>
            <a:off x="8120728" y="3422530"/>
            <a:ext cx="1695450" cy="2238375"/>
          </a:xfrm>
          <a:prstGeom prst="rect">
            <a:avLst/>
          </a:prstGeom>
        </p:spPr>
      </p:pic>
      <p:sp>
        <p:nvSpPr>
          <p:cNvPr id="7" name="TextBox 6"/>
          <p:cNvSpPr txBox="1"/>
          <p:nvPr/>
        </p:nvSpPr>
        <p:spPr>
          <a:xfrm>
            <a:off x="5320194" y="5003680"/>
            <a:ext cx="579005" cy="338554"/>
          </a:xfrm>
          <a:prstGeom prst="rect">
            <a:avLst/>
          </a:prstGeom>
          <a:noFill/>
        </p:spPr>
        <p:txBody>
          <a:bodyPr wrap="none" rtlCol="0">
            <a:spAutoFit/>
          </a:bodyPr>
          <a:lstStyle/>
          <a:p>
            <a:r>
              <a:rPr lang="en-US" altLang="ko-KR" sz="1600" b="1" dirty="0" smtClean="0">
                <a:solidFill>
                  <a:srgbClr val="0000C4"/>
                </a:solidFill>
                <a:latin typeface="+mn-ea"/>
                <a:ea typeface="+mn-ea"/>
              </a:rPr>
              <a:t>ENT</a:t>
            </a:r>
            <a:endParaRPr lang="ko-KR" altLang="en-US" sz="1600" b="1" dirty="0">
              <a:solidFill>
                <a:srgbClr val="0000C4"/>
              </a:solidFill>
              <a:latin typeface="+mn-ea"/>
              <a:ea typeface="+mn-ea"/>
            </a:endParaRPr>
          </a:p>
        </p:txBody>
      </p:sp>
      <p:sp>
        <p:nvSpPr>
          <p:cNvPr id="14" name="TextBox 13"/>
          <p:cNvSpPr txBox="1"/>
          <p:nvPr/>
        </p:nvSpPr>
        <p:spPr>
          <a:xfrm>
            <a:off x="7586858" y="4328112"/>
            <a:ext cx="579005" cy="338554"/>
          </a:xfrm>
          <a:prstGeom prst="rect">
            <a:avLst/>
          </a:prstGeom>
          <a:noFill/>
        </p:spPr>
        <p:txBody>
          <a:bodyPr wrap="none" rtlCol="0">
            <a:spAutoFit/>
          </a:bodyPr>
          <a:lstStyle/>
          <a:p>
            <a:r>
              <a:rPr lang="en-US" altLang="ko-KR" sz="1600" b="1" dirty="0" smtClean="0">
                <a:solidFill>
                  <a:srgbClr val="0000C4"/>
                </a:solidFill>
                <a:latin typeface="+mn-ea"/>
                <a:ea typeface="+mn-ea"/>
              </a:rPr>
              <a:t>ENT</a:t>
            </a:r>
            <a:endParaRPr lang="ko-KR" altLang="en-US" sz="1600" b="1" dirty="0">
              <a:solidFill>
                <a:srgbClr val="0000C4"/>
              </a:solidFill>
              <a:latin typeface="+mn-ea"/>
              <a:ea typeface="+mn-ea"/>
            </a:endParaRPr>
          </a:p>
        </p:txBody>
      </p:sp>
      <p:sp>
        <p:nvSpPr>
          <p:cNvPr id="8" name="직사각형 7"/>
          <p:cNvSpPr/>
          <p:nvPr/>
        </p:nvSpPr>
        <p:spPr bwMode="auto">
          <a:xfrm>
            <a:off x="2682404" y="2916535"/>
            <a:ext cx="360040" cy="35362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5" name="직사각형 14"/>
          <p:cNvSpPr/>
          <p:nvPr/>
        </p:nvSpPr>
        <p:spPr bwMode="auto">
          <a:xfrm>
            <a:off x="2682404" y="2916535"/>
            <a:ext cx="360040" cy="353622"/>
          </a:xfrm>
          <a:prstGeom prst="rect">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17" name="직선 화살표 연결선 16"/>
          <p:cNvCxnSpPr/>
          <p:nvPr/>
        </p:nvCxnSpPr>
        <p:spPr bwMode="auto">
          <a:xfrm flipH="1">
            <a:off x="3258468" y="2268463"/>
            <a:ext cx="2061726" cy="648072"/>
          </a:xfrm>
          <a:prstGeom prst="straightConnector1">
            <a:avLst/>
          </a:prstGeom>
          <a:noFill/>
          <a:ln w="9525" cap="flat" cmpd="sng" algn="ctr">
            <a:solidFill>
              <a:srgbClr val="000099"/>
            </a:solidFill>
            <a:prstDash val="solid"/>
            <a:round/>
            <a:headEnd type="none" w="med" len="med"/>
            <a:tailEnd type="triangle"/>
          </a:ln>
          <a:effectLst/>
        </p:spPr>
      </p:cxnSp>
      <p:cxnSp>
        <p:nvCxnSpPr>
          <p:cNvPr id="19" name="직선 화살표 연결선 18"/>
          <p:cNvCxnSpPr/>
          <p:nvPr/>
        </p:nvCxnSpPr>
        <p:spPr bwMode="auto">
          <a:xfrm flipV="1">
            <a:off x="5453180" y="5868863"/>
            <a:ext cx="3349904" cy="1080120"/>
          </a:xfrm>
          <a:prstGeom prst="straightConnector1">
            <a:avLst/>
          </a:prstGeom>
          <a:noFill/>
          <a:ln w="9525" cap="flat" cmpd="sng" algn="ctr">
            <a:solidFill>
              <a:srgbClr val="000099"/>
            </a:solidFill>
            <a:prstDash val="solid"/>
            <a:round/>
            <a:headEnd type="none" w="med" len="med"/>
            <a:tailEnd type="triangle"/>
          </a:ln>
          <a:effectLst/>
        </p:spPr>
      </p:cxnSp>
      <p:sp>
        <p:nvSpPr>
          <p:cNvPr id="18" name="직사각형 1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58405604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stretch>
            <a:fillRect/>
          </a:stretch>
        </p:blipFill>
        <p:spPr>
          <a:xfrm>
            <a:off x="2588326" y="4278008"/>
            <a:ext cx="1254743" cy="2515607"/>
          </a:xfrm>
          <a:prstGeom prst="rect">
            <a:avLst/>
          </a:prstGeom>
        </p:spPr>
      </p:pic>
      <p:sp>
        <p:nvSpPr>
          <p:cNvPr id="2" name="슬라이드 번호 개체 틀 1"/>
          <p:cNvSpPr>
            <a:spLocks noGrp="1"/>
          </p:cNvSpPr>
          <p:nvPr>
            <p:ph type="sldNum" sz="quarter" idx="4"/>
          </p:nvPr>
        </p:nvSpPr>
        <p:spPr/>
        <p:txBody>
          <a:bodyPr/>
          <a:lstStyle/>
          <a:p>
            <a:fld id="{F17BB9F3-F851-4689-91A4-4CE41AFD0DD0}" type="slidenum">
              <a:rPr lang="en-US" altLang="ko-KR" smtClean="0"/>
              <a:pPr/>
              <a:t>61</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001179204"/>
              </p:ext>
            </p:extLst>
          </p:nvPr>
        </p:nvGraphicFramePr>
        <p:xfrm>
          <a:off x="503076" y="681370"/>
          <a:ext cx="9596060" cy="929257"/>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929257">
                <a:tc>
                  <a:txBody>
                    <a:bodyPr/>
                    <a:lstStyle/>
                    <a:p>
                      <a:pPr latinLnBrk="1"/>
                      <a:r>
                        <a:rPr lang="en-US" altLang="ko-KR" sz="2200" dirty="0" smtClean="0">
                          <a:solidFill>
                            <a:schemeClr val="tx1"/>
                          </a:solidFill>
                          <a:latin typeface="+mn-ea"/>
                          <a:ea typeface="+mn-ea"/>
                        </a:rPr>
                        <a:t>3-6 </a:t>
                      </a:r>
                      <a:r>
                        <a:rPr lang="en-US" altLang="ko-KR" sz="2200" dirty="0">
                          <a:solidFill>
                            <a:schemeClr val="tx1"/>
                          </a:solidFill>
                          <a:latin typeface="+mn-ea"/>
                          <a:ea typeface="+mn-ea"/>
                        </a:rPr>
                        <a:t>EPIRB</a:t>
                      </a:r>
                    </a:p>
                    <a:p>
                      <a:pPr latinLnBrk="1"/>
                      <a:r>
                        <a:rPr lang="en-US" altLang="ko-KR" sz="2000" dirty="0">
                          <a:solidFill>
                            <a:schemeClr val="tx1"/>
                          </a:solidFill>
                          <a:latin typeface="+mn-ea"/>
                          <a:ea typeface="+mn-ea"/>
                        </a:rPr>
                        <a:t>JORTRON 40S - 60S</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03076" y="1415591"/>
            <a:ext cx="9596060" cy="5644272"/>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a:buAutoNum type="arabicPeriod"/>
            </a:pPr>
            <a:r>
              <a:rPr lang="en-US" altLang="ko-KR" sz="1600" dirty="0">
                <a:latin typeface="+mn-ea"/>
                <a:ea typeface="+mn-ea"/>
              </a:rPr>
              <a:t>1</a:t>
            </a:r>
            <a:r>
              <a:rPr lang="ko-KR" altLang="en-US" sz="1600" dirty="0">
                <a:latin typeface="+mn-ea"/>
                <a:ea typeface="+mn-ea"/>
              </a:rPr>
              <a:t>세대 </a:t>
            </a:r>
            <a:r>
              <a:rPr lang="en-US" altLang="ko-KR" sz="1600" dirty="0">
                <a:latin typeface="+mn-ea"/>
                <a:ea typeface="+mn-ea"/>
              </a:rPr>
              <a:t>COSPAS-SARSAT EPIRB </a:t>
            </a:r>
            <a:r>
              <a:rPr lang="ko-KR" altLang="en-US" sz="1600" dirty="0">
                <a:latin typeface="+mn-ea"/>
                <a:ea typeface="+mn-ea"/>
              </a:rPr>
              <a:t>및 </a:t>
            </a:r>
            <a:r>
              <a:rPr lang="en-US" altLang="ko-KR" sz="1600" dirty="0">
                <a:latin typeface="+mn-ea"/>
                <a:ea typeface="+mn-ea"/>
              </a:rPr>
              <a:t>2</a:t>
            </a:r>
            <a:r>
              <a:rPr lang="ko-KR" altLang="en-US" sz="1600" dirty="0">
                <a:latin typeface="+mn-ea"/>
                <a:ea typeface="+mn-ea"/>
              </a:rPr>
              <a:t>세대 </a:t>
            </a:r>
            <a:r>
              <a:rPr lang="en-US" altLang="ko-KR" sz="1600" dirty="0">
                <a:latin typeface="+mn-ea"/>
                <a:ea typeface="+mn-ea"/>
              </a:rPr>
              <a:t>AIS-EPIRB </a:t>
            </a:r>
            <a:r>
              <a:rPr lang="ko-KR" altLang="en-US" sz="1600" dirty="0">
                <a:latin typeface="+mn-ea"/>
                <a:ea typeface="+mn-ea"/>
              </a:rPr>
              <a:t>사용</a:t>
            </a:r>
            <a:r>
              <a:rPr lang="en-US" altLang="ko-KR" sz="1600" dirty="0">
                <a:latin typeface="+mn-ea"/>
                <a:ea typeface="+mn-ea"/>
              </a:rPr>
              <a:t/>
            </a:r>
            <a:br>
              <a:rPr lang="en-US" altLang="ko-KR" sz="1600" dirty="0">
                <a:latin typeface="+mn-ea"/>
                <a:ea typeface="+mn-ea"/>
              </a:rPr>
            </a:br>
            <a:r>
              <a:rPr lang="en-US" altLang="ko-KR" sz="1600" b="1" dirty="0">
                <a:solidFill>
                  <a:srgbClr val="0000FF"/>
                </a:solidFill>
                <a:latin typeface="+mn-ea"/>
                <a:ea typeface="+mn-ea"/>
              </a:rPr>
              <a:t>(2024. 1. 1</a:t>
            </a:r>
            <a:r>
              <a:rPr lang="ko-KR" altLang="en-US" sz="1600" b="1" dirty="0">
                <a:solidFill>
                  <a:srgbClr val="0000FF"/>
                </a:solidFill>
                <a:latin typeface="+mn-ea"/>
                <a:ea typeface="+mn-ea"/>
              </a:rPr>
              <a:t>부 신규 또는 기존 </a:t>
            </a:r>
            <a:r>
              <a:rPr lang="en-US" altLang="ko-KR" sz="1600" b="1" dirty="0">
                <a:solidFill>
                  <a:srgbClr val="0000FF"/>
                </a:solidFill>
                <a:latin typeface="+mn-ea"/>
                <a:ea typeface="+mn-ea"/>
              </a:rPr>
              <a:t>1</a:t>
            </a:r>
            <a:r>
              <a:rPr lang="ko-KR" altLang="en-US" sz="1600" b="1">
                <a:solidFill>
                  <a:srgbClr val="0000FF"/>
                </a:solidFill>
                <a:latin typeface="+mn-ea"/>
                <a:ea typeface="+mn-ea"/>
              </a:rPr>
              <a:t>세대 교체 </a:t>
            </a:r>
            <a:r>
              <a:rPr lang="ko-KR" altLang="en-US" sz="1600" b="1" dirty="0">
                <a:solidFill>
                  <a:srgbClr val="0000FF"/>
                </a:solidFill>
                <a:latin typeface="+mn-ea"/>
                <a:ea typeface="+mn-ea"/>
              </a:rPr>
              <a:t>설치 시에는 </a:t>
            </a:r>
            <a:r>
              <a:rPr lang="en-US" altLang="ko-KR" sz="1600" b="1" dirty="0">
                <a:solidFill>
                  <a:srgbClr val="0000FF"/>
                </a:solidFill>
                <a:latin typeface="+mn-ea"/>
                <a:ea typeface="+mn-ea"/>
              </a:rPr>
              <a:t>2</a:t>
            </a:r>
            <a:r>
              <a:rPr lang="ko-KR" altLang="en-US" sz="1600" b="1" dirty="0">
                <a:solidFill>
                  <a:srgbClr val="0000FF"/>
                </a:solidFill>
                <a:latin typeface="+mn-ea"/>
                <a:ea typeface="+mn-ea"/>
              </a:rPr>
              <a:t>세대 </a:t>
            </a:r>
            <a:r>
              <a:rPr lang="en-US" altLang="ko-KR" sz="1600" b="1" dirty="0">
                <a:solidFill>
                  <a:srgbClr val="0000FF"/>
                </a:solidFill>
                <a:latin typeface="+mn-ea"/>
                <a:ea typeface="+mn-ea"/>
              </a:rPr>
              <a:t>AIS-EPIRB</a:t>
            </a:r>
            <a:r>
              <a:rPr lang="ko-KR" altLang="en-US" sz="1600" b="1" dirty="0">
                <a:solidFill>
                  <a:srgbClr val="0000FF"/>
                </a:solidFill>
                <a:latin typeface="+mn-ea"/>
                <a:ea typeface="+mn-ea"/>
              </a:rPr>
              <a:t>를 설치하여야 함</a:t>
            </a:r>
            <a:r>
              <a:rPr lang="en-US" altLang="ko-KR" sz="1600" b="1" dirty="0">
                <a:solidFill>
                  <a:srgbClr val="0000FF"/>
                </a:solidFill>
                <a:latin typeface="+mn-ea"/>
                <a:ea typeface="+mn-ea"/>
              </a:rPr>
              <a:t>)</a:t>
            </a:r>
          </a:p>
          <a:p>
            <a:pPr marL="342900" indent="-342900">
              <a:buAutoNum type="arabicPeriod"/>
            </a:pPr>
            <a:r>
              <a:rPr lang="en-US" altLang="ko-KR" sz="1600" dirty="0">
                <a:latin typeface="+mn-ea"/>
                <a:ea typeface="+mn-ea"/>
              </a:rPr>
              <a:t>48</a:t>
            </a:r>
            <a:r>
              <a:rPr lang="ko-KR" altLang="en-US" sz="1600" dirty="0">
                <a:latin typeface="+mn-ea"/>
                <a:ea typeface="+mn-ea"/>
              </a:rPr>
              <a:t>시간 사용</a:t>
            </a:r>
            <a:r>
              <a:rPr lang="en-US" altLang="ko-KR" sz="1600" dirty="0">
                <a:latin typeface="+mn-ea"/>
                <a:ea typeface="+mn-ea"/>
              </a:rPr>
              <a:t> </a:t>
            </a:r>
          </a:p>
          <a:p>
            <a:pPr marL="342900" indent="-342900">
              <a:buFontTx/>
              <a:buAutoNum type="arabicPeriod"/>
            </a:pPr>
            <a:r>
              <a:rPr lang="ko-KR" altLang="en-US" sz="1600" dirty="0">
                <a:latin typeface="+mn-ea"/>
                <a:ea typeface="+mn-ea"/>
              </a:rPr>
              <a:t>매월 </a:t>
            </a:r>
            <a:r>
              <a:rPr lang="en-US" altLang="ko-KR" sz="1600" dirty="0">
                <a:latin typeface="+mn-ea"/>
                <a:ea typeface="+mn-ea"/>
              </a:rPr>
              <a:t>1</a:t>
            </a:r>
            <a:r>
              <a:rPr lang="ko-KR" altLang="en-US" sz="1600" dirty="0">
                <a:latin typeface="+mn-ea"/>
                <a:ea typeface="+mn-ea"/>
              </a:rPr>
              <a:t>회 </a:t>
            </a:r>
            <a:r>
              <a:rPr lang="en-US" altLang="ko-KR" sz="1600" dirty="0">
                <a:latin typeface="+mn-ea"/>
                <a:ea typeface="+mn-ea"/>
              </a:rPr>
              <a:t>EPIRB Function Test (built-in test </a:t>
            </a:r>
            <a:r>
              <a:rPr lang="ko-KR" altLang="en-US" sz="1600" dirty="0">
                <a:latin typeface="+mn-ea"/>
                <a:ea typeface="+mn-ea"/>
              </a:rPr>
              <a:t>시 흰색의 </a:t>
            </a:r>
            <a:r>
              <a:rPr lang="en-US" altLang="ko-KR" sz="1600" dirty="0">
                <a:latin typeface="+mn-ea"/>
                <a:ea typeface="+mn-ea"/>
              </a:rPr>
              <a:t>strobe light </a:t>
            </a:r>
            <a:r>
              <a:rPr lang="ko-KR" altLang="en-US" sz="1600" dirty="0">
                <a:latin typeface="+mn-ea"/>
                <a:ea typeface="+mn-ea"/>
              </a:rPr>
              <a:t>확인</a:t>
            </a:r>
            <a:r>
              <a:rPr lang="en-US" altLang="ko-KR" sz="1600" dirty="0">
                <a:latin typeface="+mn-ea"/>
                <a:ea typeface="+mn-ea"/>
              </a:rPr>
              <a:t>) </a:t>
            </a:r>
            <a:br>
              <a:rPr lang="en-US" altLang="ko-KR" sz="1600" dirty="0">
                <a:latin typeface="+mn-ea"/>
                <a:ea typeface="+mn-ea"/>
              </a:rPr>
            </a:br>
            <a:r>
              <a:rPr lang="en-US" altLang="ko-KR" sz="1600" dirty="0">
                <a:latin typeface="+mn-ea"/>
                <a:ea typeface="+mn-ea"/>
              </a:rPr>
              <a:t>(AIS-EPIRB</a:t>
            </a:r>
            <a:r>
              <a:rPr lang="ko-KR" altLang="en-US" sz="1600" dirty="0">
                <a:latin typeface="+mn-ea"/>
                <a:ea typeface="+mn-ea"/>
              </a:rPr>
              <a:t>는 </a:t>
            </a:r>
            <a:r>
              <a:rPr lang="en-US" altLang="ko-KR" sz="1600" dirty="0">
                <a:latin typeface="+mn-ea"/>
                <a:ea typeface="+mn-ea"/>
              </a:rPr>
              <a:t>GPS </a:t>
            </a:r>
            <a:r>
              <a:rPr lang="ko-KR" altLang="en-US" sz="1600" dirty="0">
                <a:latin typeface="+mn-ea"/>
                <a:ea typeface="+mn-ea"/>
              </a:rPr>
              <a:t>기능도 </a:t>
            </a:r>
            <a:r>
              <a:rPr lang="en-US" altLang="ko-KR" sz="1600" dirty="0">
                <a:latin typeface="+mn-ea"/>
                <a:ea typeface="+mn-ea"/>
              </a:rPr>
              <a:t>Maker Instruction Manual </a:t>
            </a:r>
            <a:r>
              <a:rPr lang="ko-KR" altLang="en-US" sz="1600" dirty="0">
                <a:latin typeface="+mn-ea"/>
                <a:ea typeface="+mn-ea"/>
              </a:rPr>
              <a:t>따라 테스트 하여야 함</a:t>
            </a:r>
            <a:r>
              <a:rPr lang="en-US" altLang="ko-KR" sz="1600" dirty="0">
                <a:latin typeface="+mn-ea"/>
                <a:ea typeface="+mn-ea"/>
              </a:rPr>
              <a:t>)</a:t>
            </a:r>
          </a:p>
          <a:p>
            <a:pPr marL="342900" indent="-342900">
              <a:buAutoNum type="arabicPeriod"/>
            </a:pPr>
            <a:r>
              <a:rPr lang="en-US" altLang="ko-KR" sz="1600" dirty="0">
                <a:latin typeface="+mn-ea"/>
                <a:ea typeface="+mn-ea"/>
              </a:rPr>
              <a:t>SR </a:t>
            </a:r>
            <a:r>
              <a:rPr lang="ko-KR" altLang="en-US" sz="1600" dirty="0">
                <a:latin typeface="+mn-ea"/>
                <a:ea typeface="+mn-ea"/>
              </a:rPr>
              <a:t>검사 </a:t>
            </a:r>
            <a:r>
              <a:rPr lang="en-US" altLang="ko-KR" sz="1600" dirty="0">
                <a:latin typeface="+mn-ea"/>
                <a:ea typeface="+mn-ea"/>
              </a:rPr>
              <a:t/>
            </a:r>
            <a:br>
              <a:rPr lang="en-US" altLang="ko-KR" sz="1600" dirty="0">
                <a:latin typeface="+mn-ea"/>
                <a:ea typeface="+mn-ea"/>
              </a:rPr>
            </a:br>
            <a:r>
              <a:rPr lang="en-US" altLang="ko-KR" sz="1600" dirty="0">
                <a:latin typeface="+mn-ea"/>
                <a:ea typeface="+mn-ea"/>
              </a:rPr>
              <a:t>2</a:t>
            </a:r>
            <a:r>
              <a:rPr lang="ko-KR" altLang="en-US" sz="1600" dirty="0" err="1">
                <a:latin typeface="+mn-ea"/>
                <a:ea typeface="+mn-ea"/>
              </a:rPr>
              <a:t>항사</a:t>
            </a:r>
            <a:r>
              <a:rPr lang="ko-KR" altLang="en-US" sz="1600" dirty="0">
                <a:latin typeface="+mn-ea"/>
                <a:ea typeface="+mn-ea"/>
              </a:rPr>
              <a:t> 또는 통신담당자는 육상정비업체</a:t>
            </a:r>
            <a:r>
              <a:rPr lang="en-US" altLang="ko-KR" sz="1600" dirty="0">
                <a:latin typeface="+mn-ea"/>
                <a:ea typeface="+mn-ea"/>
              </a:rPr>
              <a:t>(SBM)</a:t>
            </a:r>
            <a:r>
              <a:rPr lang="ko-KR" altLang="en-US" sz="1600" dirty="0">
                <a:latin typeface="+mn-ea"/>
                <a:ea typeface="+mn-ea"/>
              </a:rPr>
              <a:t>에서 </a:t>
            </a:r>
            <a:r>
              <a:rPr lang="en-US" altLang="ko-KR" sz="1600" dirty="0">
                <a:latin typeface="+mn-ea"/>
                <a:ea typeface="+mn-ea"/>
              </a:rPr>
              <a:t>Beacon Tester</a:t>
            </a:r>
            <a:r>
              <a:rPr lang="ko-KR" altLang="en-US" sz="1600" dirty="0">
                <a:latin typeface="+mn-ea"/>
                <a:ea typeface="+mn-ea"/>
              </a:rPr>
              <a:t>로 </a:t>
            </a:r>
            <a:r>
              <a:rPr lang="ko-KR" altLang="en-US" sz="1600" dirty="0" err="1">
                <a:latin typeface="+mn-ea"/>
                <a:ea typeface="+mn-ea"/>
              </a:rPr>
              <a:t>점검시</a:t>
            </a:r>
            <a:r>
              <a:rPr lang="ko-KR" altLang="en-US" sz="1600" dirty="0">
                <a:latin typeface="+mn-ea"/>
                <a:ea typeface="+mn-ea"/>
              </a:rPr>
              <a:t> </a:t>
            </a:r>
            <a:r>
              <a:rPr lang="en-US" altLang="ko-KR" sz="1600" dirty="0">
                <a:latin typeface="+mn-ea"/>
                <a:ea typeface="+mn-ea"/>
              </a:rPr>
              <a:t>MMSI No.</a:t>
            </a:r>
            <a:r>
              <a:rPr lang="ko-KR" altLang="en-US" sz="1600" dirty="0">
                <a:latin typeface="+mn-ea"/>
                <a:ea typeface="+mn-ea"/>
              </a:rPr>
              <a:t>가 </a:t>
            </a:r>
            <a:r>
              <a:rPr lang="en-US" altLang="ko-KR" sz="1600" dirty="0">
                <a:latin typeface="+mn-ea"/>
                <a:ea typeface="+mn-ea"/>
              </a:rPr>
              <a:t/>
            </a:r>
            <a:br>
              <a:rPr lang="en-US" altLang="ko-KR" sz="1600" dirty="0">
                <a:latin typeface="+mn-ea"/>
                <a:ea typeface="+mn-ea"/>
              </a:rPr>
            </a:br>
            <a:r>
              <a:rPr lang="ko-KR" altLang="en-US" sz="1600" dirty="0">
                <a:latin typeface="+mn-ea"/>
                <a:ea typeface="+mn-ea"/>
              </a:rPr>
              <a:t>정상적으로 표시되는지 반드시 확인하고 결과 </a:t>
            </a:r>
            <a:r>
              <a:rPr lang="en-US" altLang="ko-KR" sz="1600" dirty="0">
                <a:latin typeface="+mn-ea"/>
                <a:ea typeface="+mn-ea"/>
              </a:rPr>
              <a:t>Beacon Test Result</a:t>
            </a:r>
            <a:r>
              <a:rPr lang="ko-KR" altLang="en-US" sz="1600" dirty="0">
                <a:latin typeface="+mn-ea"/>
                <a:ea typeface="+mn-ea"/>
              </a:rPr>
              <a:t>를 선박에 보관하고 </a:t>
            </a:r>
            <a:r>
              <a:rPr lang="en-US" altLang="ko-KR" sz="1600" dirty="0">
                <a:latin typeface="+mn-ea"/>
                <a:ea typeface="+mn-ea"/>
              </a:rPr>
              <a:t/>
            </a:r>
            <a:br>
              <a:rPr lang="en-US" altLang="ko-KR" sz="1600" dirty="0">
                <a:latin typeface="+mn-ea"/>
                <a:ea typeface="+mn-ea"/>
              </a:rPr>
            </a:br>
            <a:r>
              <a:rPr lang="ko-KR" altLang="en-US" sz="1600" dirty="0">
                <a:latin typeface="+mn-ea"/>
                <a:ea typeface="+mn-ea"/>
              </a:rPr>
              <a:t>관련 사실을 </a:t>
            </a:r>
            <a:r>
              <a:rPr lang="en-US" altLang="ko-KR" sz="1600" dirty="0">
                <a:latin typeface="+mn-ea"/>
                <a:ea typeface="+mn-ea"/>
              </a:rPr>
              <a:t>GMDSS Radio Log</a:t>
            </a:r>
            <a:r>
              <a:rPr lang="ko-KR" altLang="en-US" sz="1600" dirty="0">
                <a:latin typeface="+mn-ea"/>
                <a:ea typeface="+mn-ea"/>
              </a:rPr>
              <a:t>에 기재함</a:t>
            </a:r>
            <a:endParaRPr lang="en-US" altLang="ko-KR" sz="1600" dirty="0">
              <a:latin typeface="+mn-ea"/>
              <a:ea typeface="+mn-ea"/>
            </a:endParaRPr>
          </a:p>
          <a:p>
            <a:pPr marL="342900" indent="-342900">
              <a:buAutoNum type="arabicPeriod"/>
            </a:pPr>
            <a:r>
              <a:rPr lang="en-US" altLang="ko-KR" sz="1600" dirty="0">
                <a:latin typeface="+mn-ea"/>
                <a:ea typeface="+mn-ea"/>
              </a:rPr>
              <a:t>Battery </a:t>
            </a:r>
            <a:r>
              <a:rPr lang="ko-KR" altLang="en-US" sz="1600" dirty="0">
                <a:latin typeface="+mn-ea"/>
                <a:ea typeface="+mn-ea"/>
              </a:rPr>
              <a:t>교체 </a:t>
            </a:r>
            <a:r>
              <a:rPr lang="en-US" altLang="ko-KR" sz="1600" dirty="0">
                <a:latin typeface="+mn-ea"/>
                <a:ea typeface="+mn-ea"/>
              </a:rPr>
              <a:t>3</a:t>
            </a:r>
            <a:r>
              <a:rPr lang="ko-KR" altLang="en-US" sz="1600" dirty="0">
                <a:latin typeface="+mn-ea"/>
                <a:ea typeface="+mn-ea"/>
              </a:rPr>
              <a:t>개월 전 해당 자재 확보</a:t>
            </a:r>
            <a:endParaRPr lang="en-US" altLang="ko-KR" sz="1600" dirty="0">
              <a:latin typeface="+mn-ea"/>
              <a:ea typeface="+mn-ea"/>
            </a:endParaRPr>
          </a:p>
          <a:p>
            <a:pPr marL="342900" indent="-342900">
              <a:buAutoNum type="arabicPeriod"/>
            </a:pPr>
            <a:r>
              <a:rPr lang="en-US" altLang="ko-KR" sz="1600" dirty="0">
                <a:latin typeface="+mn-ea"/>
                <a:ea typeface="+mn-ea"/>
              </a:rPr>
              <a:t>Test</a:t>
            </a:r>
            <a:r>
              <a:rPr lang="ko-KR" altLang="en-US" sz="1600" dirty="0">
                <a:latin typeface="+mn-ea"/>
                <a:ea typeface="+mn-ea"/>
              </a:rPr>
              <a:t>시 습기 감지 센서가 </a:t>
            </a:r>
            <a:r>
              <a:rPr lang="ko-KR" altLang="en-US" sz="1600" dirty="0" err="1">
                <a:latin typeface="+mn-ea"/>
                <a:ea typeface="+mn-ea"/>
              </a:rPr>
              <a:t>단락되지</a:t>
            </a:r>
            <a:r>
              <a:rPr lang="ko-KR" altLang="en-US" sz="1600" dirty="0">
                <a:latin typeface="+mn-ea"/>
                <a:ea typeface="+mn-ea"/>
              </a:rPr>
              <a:t> 않도록 주의</a:t>
            </a:r>
            <a:r>
              <a:rPr lang="en-US" altLang="ko-KR" sz="1600" dirty="0">
                <a:latin typeface="+mn-ea"/>
                <a:ea typeface="+mn-ea"/>
              </a:rPr>
              <a:t>  </a:t>
            </a: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5" name="그림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417" y="3476237"/>
            <a:ext cx="2857572" cy="3375589"/>
          </a:xfrm>
          <a:prstGeom prst="rect">
            <a:avLst/>
          </a:prstGeom>
          <a:effectLst>
            <a:glow rad="139700">
              <a:schemeClr val="accent5">
                <a:satMod val="175000"/>
                <a:alpha val="40000"/>
              </a:schemeClr>
            </a:glow>
          </a:effec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106" y="3476238"/>
            <a:ext cx="1533525" cy="33755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타원 17"/>
          <p:cNvSpPr/>
          <p:nvPr/>
        </p:nvSpPr>
        <p:spPr bwMode="auto">
          <a:xfrm>
            <a:off x="6429316" y="6054274"/>
            <a:ext cx="108000" cy="100722"/>
          </a:xfrm>
          <a:prstGeom prst="ellipse">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9" name="타원 18"/>
          <p:cNvSpPr/>
          <p:nvPr/>
        </p:nvSpPr>
        <p:spPr bwMode="auto">
          <a:xfrm>
            <a:off x="5517130" y="6061998"/>
            <a:ext cx="108000" cy="100722"/>
          </a:xfrm>
          <a:prstGeom prst="ellipse">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cxnSp>
        <p:nvCxnSpPr>
          <p:cNvPr id="8" name="직선 연결선 7"/>
          <p:cNvCxnSpPr>
            <a:stCxn id="19" idx="0"/>
          </p:cNvCxnSpPr>
          <p:nvPr/>
        </p:nvCxnSpPr>
        <p:spPr bwMode="auto">
          <a:xfrm flipH="1" flipV="1">
            <a:off x="3523769" y="4212780"/>
            <a:ext cx="2047361" cy="1849218"/>
          </a:xfrm>
          <a:prstGeom prst="line">
            <a:avLst/>
          </a:prstGeom>
          <a:noFill/>
          <a:ln w="9525" cap="flat" cmpd="sng" algn="ctr">
            <a:solidFill>
              <a:schemeClr val="tx1"/>
            </a:solidFill>
            <a:prstDash val="dash"/>
            <a:round/>
            <a:headEnd type="none" w="med" len="med"/>
            <a:tailEnd type="none" w="med" len="med"/>
          </a:ln>
          <a:effectLst/>
        </p:spPr>
      </p:cxnSp>
      <p:cxnSp>
        <p:nvCxnSpPr>
          <p:cNvPr id="21" name="직선 연결선 20"/>
          <p:cNvCxnSpPr>
            <a:stCxn id="18" idx="0"/>
          </p:cNvCxnSpPr>
          <p:nvPr/>
        </p:nvCxnSpPr>
        <p:spPr bwMode="auto">
          <a:xfrm flipH="1" flipV="1">
            <a:off x="3486588" y="4136387"/>
            <a:ext cx="2996728" cy="1917887"/>
          </a:xfrm>
          <a:prstGeom prst="line">
            <a:avLst/>
          </a:prstGeom>
          <a:noFill/>
          <a:ln w="9525" cap="flat" cmpd="sng" algn="ctr">
            <a:solidFill>
              <a:schemeClr val="tx1"/>
            </a:solidFill>
            <a:prstDash val="dash"/>
            <a:round/>
            <a:headEnd type="none" w="med" len="med"/>
            <a:tailEnd type="none" w="med" len="med"/>
          </a:ln>
          <a:effectLst/>
        </p:spPr>
      </p:cxnSp>
      <p:sp>
        <p:nvSpPr>
          <p:cNvPr id="7" name="TextBox 6"/>
          <p:cNvSpPr txBox="1"/>
          <p:nvPr/>
        </p:nvSpPr>
        <p:spPr>
          <a:xfrm>
            <a:off x="2547205" y="6752086"/>
            <a:ext cx="1248227" cy="307777"/>
          </a:xfrm>
          <a:prstGeom prst="rect">
            <a:avLst/>
          </a:prstGeom>
          <a:noFill/>
        </p:spPr>
        <p:txBody>
          <a:bodyPr wrap="none" rtlCol="0">
            <a:spAutoFit/>
          </a:bodyPr>
          <a:lstStyle/>
          <a:p>
            <a:r>
              <a:rPr lang="en-US" altLang="ko-KR" sz="1400" b="1" dirty="0">
                <a:latin typeface="+mn-ea"/>
                <a:ea typeface="+mn-ea"/>
              </a:rPr>
              <a:t>EPIRB Tester</a:t>
            </a:r>
            <a:endParaRPr lang="ko-KR" altLang="en-US" sz="1400" b="1" dirty="0">
              <a:latin typeface="+mn-ea"/>
              <a:ea typeface="+mn-ea"/>
            </a:endParaRPr>
          </a:p>
        </p:txBody>
      </p:sp>
      <p:sp>
        <p:nvSpPr>
          <p:cNvPr id="23" name="직사각형 22"/>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pic>
        <p:nvPicPr>
          <p:cNvPr id="3" name="그림 2">
            <a:hlinkClick r:id="rId5" action="ppaction://hlinkfile"/>
          </p:cNvPr>
          <p:cNvPicPr>
            <a:picLocks noChangeAspect="1"/>
          </p:cNvPicPr>
          <p:nvPr/>
        </p:nvPicPr>
        <p:blipFill>
          <a:blip r:embed="rId6"/>
          <a:stretch>
            <a:fillRect/>
          </a:stretch>
        </p:blipFill>
        <p:spPr>
          <a:xfrm>
            <a:off x="624277" y="4535946"/>
            <a:ext cx="1861937" cy="1256170"/>
          </a:xfrm>
          <a:prstGeom prst="rect">
            <a:avLst/>
          </a:prstGeom>
        </p:spPr>
      </p:pic>
      <p:sp>
        <p:nvSpPr>
          <p:cNvPr id="10" name="TextBox 9"/>
          <p:cNvSpPr txBox="1"/>
          <p:nvPr/>
        </p:nvSpPr>
        <p:spPr>
          <a:xfrm>
            <a:off x="-1593718" y="3889615"/>
            <a:ext cx="1444626" cy="646331"/>
          </a:xfrm>
          <a:prstGeom prst="rect">
            <a:avLst/>
          </a:prstGeom>
        </p:spPr>
        <p:txBody>
          <a:bodyPr wrap="none" rtlCol="0">
            <a:spAutoFit/>
          </a:bodyPr>
          <a:lstStyle/>
          <a:p>
            <a:r>
              <a:rPr lang="en-US" altLang="ko-KR" sz="1200" dirty="0">
                <a:latin typeface="+mn-ea"/>
                <a:ea typeface="+mn-ea"/>
              </a:rPr>
              <a:t>HMM NURI</a:t>
            </a:r>
          </a:p>
          <a:p>
            <a:r>
              <a:rPr lang="en-US" altLang="ko-KR" sz="1200" dirty="0">
                <a:latin typeface="+mn-ea"/>
                <a:ea typeface="+mn-ea"/>
              </a:rPr>
              <a:t>MMSI: 636020332</a:t>
            </a:r>
          </a:p>
          <a:p>
            <a:r>
              <a:rPr lang="en-US" altLang="ko-KR" sz="1200" dirty="0">
                <a:latin typeface="+mn-ea"/>
                <a:ea typeface="+mn-ea"/>
              </a:rPr>
              <a:t>25E8E66C</a:t>
            </a:r>
            <a:endParaRPr lang="ko-KR" altLang="en-US" sz="1200" dirty="0">
              <a:latin typeface="+mn-ea"/>
              <a:ea typeface="+mn-ea"/>
            </a:endParaRPr>
          </a:p>
        </p:txBody>
      </p:sp>
      <p:sp>
        <p:nvSpPr>
          <p:cNvPr id="11" name="TextBox 10"/>
          <p:cNvSpPr txBox="1"/>
          <p:nvPr/>
        </p:nvSpPr>
        <p:spPr>
          <a:xfrm>
            <a:off x="528147" y="5900385"/>
            <a:ext cx="2100255" cy="307777"/>
          </a:xfrm>
          <a:prstGeom prst="rect">
            <a:avLst/>
          </a:prstGeom>
        </p:spPr>
        <p:txBody>
          <a:bodyPr wrap="none" rtlCol="0">
            <a:spAutoFit/>
          </a:bodyPr>
          <a:lstStyle/>
          <a:p>
            <a:r>
              <a:rPr lang="en-US" altLang="ko-KR" sz="1400" b="1" dirty="0">
                <a:latin typeface="+mn-ea"/>
                <a:ea typeface="+mn-ea"/>
              </a:rPr>
              <a:t>ID: A23D47690000181</a:t>
            </a:r>
            <a:endParaRPr lang="ko-KR" altLang="en-US" sz="1400" b="1" dirty="0">
              <a:latin typeface="+mn-ea"/>
              <a:ea typeface="+mn-ea"/>
            </a:endParaRPr>
          </a:p>
        </p:txBody>
      </p:sp>
      <p:cxnSp>
        <p:nvCxnSpPr>
          <p:cNvPr id="13" name="직선 화살표 연결선 12"/>
          <p:cNvCxnSpPr/>
          <p:nvPr/>
        </p:nvCxnSpPr>
        <p:spPr>
          <a:xfrm flipH="1" flipV="1">
            <a:off x="2034332" y="5292799"/>
            <a:ext cx="288032" cy="607586"/>
          </a:xfrm>
          <a:prstGeom prst="straightConnector1">
            <a:avLst/>
          </a:prstGeom>
          <a:ln>
            <a:headEnd w="med" len="med"/>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10891316" y="2772519"/>
            <a:ext cx="1845377" cy="1815882"/>
          </a:xfrm>
          <a:prstGeom prst="rect">
            <a:avLst/>
          </a:prstGeom>
        </p:spPr>
        <p:txBody>
          <a:bodyPr wrap="none" rtlCol="0">
            <a:spAutoFit/>
          </a:bodyPr>
          <a:lstStyle/>
          <a:p>
            <a:r>
              <a:rPr lang="en-US" altLang="ko-KR" sz="1400" dirty="0" smtClean="0">
                <a:latin typeface="+mn-ea"/>
                <a:ea typeface="+mn-ea"/>
              </a:rPr>
              <a:t>COSPAS-SARSAT</a:t>
            </a:r>
          </a:p>
          <a:p>
            <a:r>
              <a:rPr lang="ko-KR" altLang="en-US" sz="1400" dirty="0" smtClean="0">
                <a:latin typeface="+mn-ea"/>
                <a:ea typeface="+mn-ea"/>
              </a:rPr>
              <a:t>러시아 </a:t>
            </a:r>
            <a:r>
              <a:rPr lang="en-US" altLang="ko-KR" sz="1400" dirty="0" smtClean="0">
                <a:latin typeface="+mn-ea"/>
                <a:ea typeface="+mn-ea"/>
              </a:rPr>
              <a:t>2</a:t>
            </a:r>
            <a:r>
              <a:rPr lang="ko-KR" altLang="en-US" sz="1400" dirty="0" smtClean="0">
                <a:latin typeface="+mn-ea"/>
                <a:ea typeface="+mn-ea"/>
              </a:rPr>
              <a:t>기</a:t>
            </a:r>
            <a:endParaRPr lang="en-US" altLang="ko-KR" sz="1400" dirty="0" smtClean="0">
              <a:latin typeface="+mn-ea"/>
              <a:ea typeface="+mn-ea"/>
            </a:endParaRPr>
          </a:p>
          <a:p>
            <a:r>
              <a:rPr lang="ko-KR" altLang="en-US" sz="1400" dirty="0" smtClean="0">
                <a:latin typeface="+mn-ea"/>
                <a:ea typeface="+mn-ea"/>
              </a:rPr>
              <a:t>미국 </a:t>
            </a:r>
            <a:r>
              <a:rPr lang="en-US" altLang="ko-KR" sz="1400" dirty="0" smtClean="0">
                <a:latin typeface="+mn-ea"/>
                <a:ea typeface="+mn-ea"/>
              </a:rPr>
              <a:t>2</a:t>
            </a:r>
            <a:r>
              <a:rPr lang="ko-KR" altLang="en-US" sz="1400" dirty="0" smtClean="0">
                <a:latin typeface="+mn-ea"/>
                <a:ea typeface="+mn-ea"/>
              </a:rPr>
              <a:t>기</a:t>
            </a:r>
            <a:endParaRPr lang="en-US" altLang="ko-KR" sz="1400" dirty="0" smtClean="0">
              <a:latin typeface="+mn-ea"/>
              <a:ea typeface="+mn-ea"/>
            </a:endParaRPr>
          </a:p>
          <a:p>
            <a:r>
              <a:rPr lang="ko-KR" altLang="en-US" sz="1400" dirty="0" smtClean="0">
                <a:latin typeface="+mn-ea"/>
                <a:ea typeface="+mn-ea"/>
              </a:rPr>
              <a:t>캐나다 </a:t>
            </a:r>
            <a:r>
              <a:rPr lang="en-US" altLang="ko-KR" sz="1400" dirty="0" smtClean="0">
                <a:latin typeface="+mn-ea"/>
                <a:ea typeface="+mn-ea"/>
              </a:rPr>
              <a:t>1</a:t>
            </a:r>
          </a:p>
          <a:p>
            <a:r>
              <a:rPr lang="ko-KR" altLang="en-US" sz="1400" dirty="0" smtClean="0">
                <a:latin typeface="+mn-ea"/>
                <a:ea typeface="+mn-ea"/>
              </a:rPr>
              <a:t>프랑스 </a:t>
            </a:r>
            <a:r>
              <a:rPr lang="en-US" altLang="ko-KR" sz="1400" dirty="0" smtClean="0">
                <a:latin typeface="+mn-ea"/>
                <a:ea typeface="+mn-ea"/>
              </a:rPr>
              <a:t>1</a:t>
            </a:r>
          </a:p>
          <a:p>
            <a:r>
              <a:rPr lang="en-US" altLang="ko-KR" sz="1400" dirty="0" smtClean="0">
                <a:latin typeface="+mn-ea"/>
                <a:ea typeface="+mn-ea"/>
              </a:rPr>
              <a:t>5</a:t>
            </a:r>
            <a:r>
              <a:rPr lang="ko-KR" altLang="en-US" sz="1400" dirty="0" smtClean="0">
                <a:latin typeface="+mn-ea"/>
                <a:ea typeface="+mn-ea"/>
              </a:rPr>
              <a:t>개 현재 </a:t>
            </a:r>
            <a:r>
              <a:rPr lang="ko-KR" altLang="en-US" sz="1400" dirty="0" err="1" smtClean="0">
                <a:latin typeface="+mn-ea"/>
                <a:ea typeface="+mn-ea"/>
              </a:rPr>
              <a:t>운용중</a:t>
            </a:r>
            <a:endParaRPr lang="en-US" altLang="ko-KR" sz="1400" dirty="0" smtClean="0">
              <a:latin typeface="+mn-ea"/>
              <a:ea typeface="+mn-ea"/>
            </a:endParaRPr>
          </a:p>
          <a:p>
            <a:r>
              <a:rPr lang="en-US" altLang="ko-KR" sz="1400" dirty="0" smtClean="0">
                <a:latin typeface="+mn-ea"/>
                <a:ea typeface="+mn-ea"/>
              </a:rPr>
              <a:t>1</a:t>
            </a:r>
            <a:r>
              <a:rPr lang="ko-KR" altLang="en-US" sz="1400" dirty="0" smtClean="0">
                <a:latin typeface="+mn-ea"/>
                <a:ea typeface="+mn-ea"/>
              </a:rPr>
              <a:t>개는 준비중이라 함</a:t>
            </a:r>
            <a:endParaRPr lang="en-US" altLang="ko-KR" sz="1400" dirty="0" smtClean="0">
              <a:latin typeface="+mn-ea"/>
              <a:ea typeface="+mn-ea"/>
            </a:endParaRPr>
          </a:p>
          <a:p>
            <a:endParaRPr lang="ko-KR" altLang="en-US" sz="1400" dirty="0">
              <a:latin typeface="+mn-ea"/>
              <a:ea typeface="+mn-ea"/>
            </a:endParaRPr>
          </a:p>
        </p:txBody>
      </p:sp>
    </p:spTree>
    <p:extLst>
      <p:ext uri="{BB962C8B-B14F-4D97-AF65-F5344CB8AC3E}">
        <p14:creationId xmlns:p14="http://schemas.microsoft.com/office/powerpoint/2010/main" val="140598721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62</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529927996"/>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3-6 </a:t>
                      </a:r>
                      <a:r>
                        <a:rPr lang="en-US" altLang="ko-KR" sz="2200" dirty="0">
                          <a:solidFill>
                            <a:schemeClr val="tx1"/>
                          </a:solidFill>
                          <a:latin typeface="+mn-ea"/>
                          <a:ea typeface="+mn-ea"/>
                        </a:rPr>
                        <a:t>EPIRB</a:t>
                      </a:r>
                    </a:p>
                    <a:p>
                      <a:pPr latinLnBrk="1"/>
                      <a:r>
                        <a:rPr lang="en-US" altLang="ko-KR" sz="2000" dirty="0">
                          <a:solidFill>
                            <a:schemeClr val="tx1"/>
                          </a:solidFill>
                          <a:latin typeface="+mn-ea"/>
                          <a:ea typeface="+mn-ea"/>
                        </a:rPr>
                        <a:t>JORTRON 40S - 60S</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a:solidFill>
                  <a:srgbClr val="0000CC"/>
                </a:solidFill>
                <a:latin typeface="+mn-ea"/>
              </a:rPr>
              <a:t>Operating Scenario</a:t>
            </a:r>
          </a:p>
          <a:p>
            <a:r>
              <a:rPr lang="en-US" altLang="ko-KR" dirty="0">
                <a:latin typeface="+mn-ea"/>
              </a:rPr>
              <a:t/>
            </a:r>
            <a:br>
              <a:rPr lang="en-US" altLang="ko-KR" dirty="0">
                <a:latin typeface="+mn-ea"/>
              </a:rPr>
            </a:br>
            <a:r>
              <a:rPr lang="en-US" altLang="ko-KR" sz="1600" dirty="0">
                <a:latin typeface="+mn-ea"/>
                <a:ea typeface="+mn-ea"/>
              </a:rPr>
              <a:t>EPIRB</a:t>
            </a:r>
            <a:r>
              <a:rPr lang="ko-KR" altLang="en-US" sz="1600" dirty="0">
                <a:latin typeface="+mn-ea"/>
                <a:ea typeface="+mn-ea"/>
              </a:rPr>
              <a:t>는 바다에 떠 있을 때 최고의 조난 신호 성능을 발휘하도록 설계되었지만 다른 곳에서 </a:t>
            </a:r>
            <a:r>
              <a:rPr lang="en-US" altLang="ko-KR" sz="1600" dirty="0">
                <a:latin typeface="+mn-ea"/>
                <a:ea typeface="+mn-ea"/>
              </a:rPr>
              <a:t>EPIRB</a:t>
            </a:r>
            <a:r>
              <a:rPr lang="ko-KR" altLang="en-US" sz="1600" dirty="0">
                <a:latin typeface="+mn-ea"/>
                <a:ea typeface="+mn-ea"/>
              </a:rPr>
              <a:t>가 </a:t>
            </a:r>
            <a:r>
              <a:rPr lang="en-US" altLang="ko-KR" sz="1600" dirty="0">
                <a:latin typeface="+mn-ea"/>
                <a:ea typeface="+mn-ea"/>
              </a:rPr>
              <a:t/>
            </a:r>
            <a:br>
              <a:rPr lang="en-US" altLang="ko-KR" sz="1600" dirty="0">
                <a:latin typeface="+mn-ea"/>
                <a:ea typeface="+mn-ea"/>
              </a:rPr>
            </a:br>
            <a:r>
              <a:rPr lang="ko-KR" altLang="en-US" sz="1600" dirty="0">
                <a:latin typeface="+mn-ea"/>
                <a:ea typeface="+mn-ea"/>
              </a:rPr>
              <a:t>활성화되는 상황이 있을 수 있다</a:t>
            </a:r>
            <a:r>
              <a:rPr lang="en-US" altLang="ko-KR" sz="1600" dirty="0">
                <a:latin typeface="+mn-ea"/>
                <a:ea typeface="+mn-ea"/>
              </a:rPr>
              <a:t>. </a:t>
            </a:r>
            <a:r>
              <a:rPr lang="ko-KR" altLang="en-US" sz="1600" dirty="0">
                <a:latin typeface="+mn-ea"/>
                <a:ea typeface="+mn-ea"/>
              </a:rPr>
              <a:t>아래 상황에서 성능을 최적화하려면 각 섹션의 지침을 따르도록 한다</a:t>
            </a:r>
            <a:endParaRPr lang="en-US" altLang="ko-KR" sz="1600" dirty="0">
              <a:latin typeface="+mn-ea"/>
              <a:ea typeface="+mn-ea"/>
            </a:endParaRPr>
          </a:p>
          <a:p>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 name="직사각형 22"/>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pic>
        <p:nvPicPr>
          <p:cNvPr id="24" name="그림 23"/>
          <p:cNvPicPr>
            <a:picLocks noChangeAspect="1"/>
          </p:cNvPicPr>
          <p:nvPr/>
        </p:nvPicPr>
        <p:blipFill>
          <a:blip r:embed="rId2"/>
          <a:stretch>
            <a:fillRect/>
          </a:stretch>
        </p:blipFill>
        <p:spPr>
          <a:xfrm>
            <a:off x="933541" y="3081164"/>
            <a:ext cx="1607111" cy="1180828"/>
          </a:xfrm>
          <a:prstGeom prst="rect">
            <a:avLst/>
          </a:prstGeom>
        </p:spPr>
      </p:pic>
      <p:sp>
        <p:nvSpPr>
          <p:cNvPr id="25" name="직사각형 24"/>
          <p:cNvSpPr/>
          <p:nvPr/>
        </p:nvSpPr>
        <p:spPr>
          <a:xfrm>
            <a:off x="3392322" y="3512416"/>
            <a:ext cx="5805176" cy="338554"/>
          </a:xfrm>
          <a:prstGeom prst="rect">
            <a:avLst/>
          </a:prstGeom>
          <a:ln>
            <a:solidFill>
              <a:schemeClr val="tx1"/>
            </a:solidFill>
          </a:ln>
        </p:spPr>
        <p:txBody>
          <a:bodyPr wrap="square">
            <a:spAutoFit/>
          </a:bodyPr>
          <a:lstStyle/>
          <a:p>
            <a:r>
              <a:rPr lang="en-US" altLang="ko-KR" sz="1600" dirty="0">
                <a:latin typeface="+mn-ea"/>
                <a:ea typeface="+mn-ea"/>
              </a:rPr>
              <a:t>EPIRB </a:t>
            </a:r>
            <a:r>
              <a:rPr lang="ko-KR" altLang="en-US" sz="1600" dirty="0">
                <a:latin typeface="+mn-ea"/>
                <a:ea typeface="+mn-ea"/>
              </a:rPr>
              <a:t>안테나가 하늘을 보도록 유지한다</a:t>
            </a:r>
            <a:r>
              <a:rPr lang="en-US" altLang="ko-KR" sz="1600" dirty="0">
                <a:latin typeface="+mn-ea"/>
                <a:ea typeface="+mn-ea"/>
              </a:rPr>
              <a:t> </a:t>
            </a:r>
            <a:endParaRPr lang="ko-KR" altLang="en-US" sz="1600" dirty="0">
              <a:latin typeface="+mn-ea"/>
              <a:ea typeface="+mn-ea"/>
            </a:endParaRPr>
          </a:p>
        </p:txBody>
      </p:sp>
      <p:pic>
        <p:nvPicPr>
          <p:cNvPr id="26" name="그림 25"/>
          <p:cNvPicPr>
            <a:picLocks noChangeAspect="1"/>
          </p:cNvPicPr>
          <p:nvPr/>
        </p:nvPicPr>
        <p:blipFill>
          <a:blip r:embed="rId3"/>
          <a:stretch>
            <a:fillRect/>
          </a:stretch>
        </p:blipFill>
        <p:spPr>
          <a:xfrm>
            <a:off x="884468" y="4759223"/>
            <a:ext cx="1656184" cy="1049956"/>
          </a:xfrm>
          <a:prstGeom prst="rect">
            <a:avLst/>
          </a:prstGeom>
        </p:spPr>
      </p:pic>
      <p:sp>
        <p:nvSpPr>
          <p:cNvPr id="27" name="직사각형 26"/>
          <p:cNvSpPr/>
          <p:nvPr/>
        </p:nvSpPr>
        <p:spPr>
          <a:xfrm>
            <a:off x="3392322" y="4531467"/>
            <a:ext cx="6292762" cy="1077218"/>
          </a:xfrm>
          <a:prstGeom prst="rect">
            <a:avLst/>
          </a:prstGeom>
          <a:ln>
            <a:solidFill>
              <a:schemeClr val="tx1"/>
            </a:solidFill>
          </a:ln>
        </p:spPr>
        <p:txBody>
          <a:bodyPr wrap="square">
            <a:spAutoFit/>
          </a:bodyPr>
          <a:lstStyle/>
          <a:p>
            <a:r>
              <a:rPr lang="en-US" altLang="ko-KR" sz="1600" dirty="0">
                <a:latin typeface="+mn-ea"/>
                <a:ea typeface="+mn-ea"/>
              </a:rPr>
              <a:t>• EPIRB </a:t>
            </a:r>
            <a:r>
              <a:rPr lang="ko-KR" altLang="en-US" sz="1600" dirty="0">
                <a:latin typeface="+mn-ea"/>
                <a:ea typeface="+mn-ea"/>
              </a:rPr>
              <a:t>안테나가 하늘을 보도록 유지한다</a:t>
            </a:r>
            <a:r>
              <a:rPr lang="en-US" altLang="ko-KR" sz="1600" dirty="0">
                <a:latin typeface="+mn-ea"/>
                <a:ea typeface="+mn-ea"/>
              </a:rPr>
              <a:t> </a:t>
            </a:r>
            <a:endParaRPr lang="ko-KR" altLang="en-US" sz="1600" dirty="0">
              <a:latin typeface="+mn-ea"/>
              <a:ea typeface="+mn-ea"/>
            </a:endParaRPr>
          </a:p>
          <a:p>
            <a:r>
              <a:rPr lang="en-US" altLang="ko-KR" sz="1600" dirty="0">
                <a:latin typeface="+mn-ea"/>
                <a:ea typeface="+mn-ea"/>
              </a:rPr>
              <a:t>• EPIRB</a:t>
            </a:r>
            <a:r>
              <a:rPr lang="ko-KR" altLang="en-US" sz="1600" dirty="0">
                <a:latin typeface="+mn-ea"/>
                <a:ea typeface="+mn-ea"/>
              </a:rPr>
              <a:t>가 신호를 방해할 수 있는 재료로 만들어진 경우 </a:t>
            </a:r>
            <a:r>
              <a:rPr lang="en-US" altLang="ko-KR" sz="1600" dirty="0">
                <a:latin typeface="+mn-ea"/>
                <a:ea typeface="+mn-ea"/>
              </a:rPr>
              <a:t>Life raft</a:t>
            </a:r>
            <a:br>
              <a:rPr lang="en-US" altLang="ko-KR" sz="1600" dirty="0">
                <a:latin typeface="+mn-ea"/>
                <a:ea typeface="+mn-ea"/>
              </a:rPr>
            </a:br>
            <a:r>
              <a:rPr lang="en-US" altLang="ko-KR" sz="1600" dirty="0">
                <a:latin typeface="+mn-ea"/>
                <a:ea typeface="+mn-ea"/>
              </a:rPr>
              <a:t>  cover </a:t>
            </a:r>
            <a:r>
              <a:rPr lang="ko-KR" altLang="en-US" sz="1600" dirty="0">
                <a:latin typeface="+mn-ea"/>
                <a:ea typeface="+mn-ea"/>
              </a:rPr>
              <a:t>안에서 </a:t>
            </a:r>
            <a:r>
              <a:rPr lang="en-US" altLang="ko-KR" sz="1600" dirty="0">
                <a:latin typeface="+mn-ea"/>
                <a:ea typeface="+mn-ea"/>
              </a:rPr>
              <a:t>EPIRB</a:t>
            </a:r>
            <a:r>
              <a:rPr lang="ko-KR" altLang="en-US" sz="1600" dirty="0">
                <a:latin typeface="+mn-ea"/>
                <a:ea typeface="+mn-ea"/>
              </a:rPr>
              <a:t>를 작동하지 않는다</a:t>
            </a:r>
            <a:endParaRPr lang="en-US" altLang="ko-KR" sz="1600" dirty="0">
              <a:latin typeface="+mn-ea"/>
              <a:ea typeface="+mn-ea"/>
            </a:endParaRPr>
          </a:p>
          <a:p>
            <a:r>
              <a:rPr lang="en-US" altLang="ko-KR" sz="1600" dirty="0">
                <a:latin typeface="+mn-ea"/>
                <a:ea typeface="+mn-ea"/>
              </a:rPr>
              <a:t>• </a:t>
            </a:r>
            <a:r>
              <a:rPr lang="ko-KR" altLang="en-US" sz="1600" dirty="0">
                <a:latin typeface="+mn-ea"/>
                <a:ea typeface="+mn-ea"/>
              </a:rPr>
              <a:t>안테나를 위쪽으로 향하게 한다</a:t>
            </a:r>
          </a:p>
        </p:txBody>
      </p:sp>
      <p:pic>
        <p:nvPicPr>
          <p:cNvPr id="28" name="그림 27"/>
          <p:cNvPicPr>
            <a:picLocks noChangeAspect="1"/>
          </p:cNvPicPr>
          <p:nvPr/>
        </p:nvPicPr>
        <p:blipFill>
          <a:blip r:embed="rId4"/>
          <a:stretch>
            <a:fillRect/>
          </a:stretch>
        </p:blipFill>
        <p:spPr>
          <a:xfrm>
            <a:off x="767285" y="6212591"/>
            <a:ext cx="1982632" cy="939797"/>
          </a:xfrm>
          <a:prstGeom prst="rect">
            <a:avLst/>
          </a:prstGeom>
        </p:spPr>
      </p:pic>
      <p:sp>
        <p:nvSpPr>
          <p:cNvPr id="29" name="직사각형 28"/>
          <p:cNvSpPr/>
          <p:nvPr/>
        </p:nvSpPr>
        <p:spPr>
          <a:xfrm>
            <a:off x="3392322" y="5995013"/>
            <a:ext cx="6292762" cy="1077218"/>
          </a:xfrm>
          <a:prstGeom prst="rect">
            <a:avLst/>
          </a:prstGeom>
          <a:ln>
            <a:solidFill>
              <a:schemeClr val="tx1"/>
            </a:solidFill>
          </a:ln>
        </p:spPr>
        <p:txBody>
          <a:bodyPr wrap="square">
            <a:spAutoFit/>
          </a:bodyPr>
          <a:lstStyle/>
          <a:p>
            <a:r>
              <a:rPr lang="en-US" altLang="ko-KR" sz="1600" dirty="0">
                <a:latin typeface="+mn-ea"/>
                <a:ea typeface="+mn-ea"/>
              </a:rPr>
              <a:t>• EPIRB </a:t>
            </a:r>
            <a:r>
              <a:rPr lang="ko-KR" altLang="en-US" sz="1600" dirty="0">
                <a:latin typeface="+mn-ea"/>
                <a:ea typeface="+mn-ea"/>
              </a:rPr>
              <a:t>안테나가 하늘을 보도록 유지한다</a:t>
            </a:r>
            <a:r>
              <a:rPr lang="en-US" altLang="ko-KR" sz="1600" dirty="0">
                <a:latin typeface="+mn-ea"/>
                <a:ea typeface="+mn-ea"/>
              </a:rPr>
              <a:t> </a:t>
            </a:r>
          </a:p>
          <a:p>
            <a:r>
              <a:rPr lang="en-US" altLang="ko-KR" sz="1600" dirty="0">
                <a:latin typeface="+mn-ea"/>
                <a:ea typeface="+mn-ea"/>
              </a:rPr>
              <a:t>• EPIRB</a:t>
            </a:r>
            <a:r>
              <a:rPr lang="ko-KR" altLang="en-US" sz="1600" dirty="0">
                <a:latin typeface="+mn-ea"/>
                <a:ea typeface="+mn-ea"/>
              </a:rPr>
              <a:t>가 신호를 방해할 수 있는 재료로 만들어진 경우 </a:t>
            </a:r>
            <a:r>
              <a:rPr lang="en-US" altLang="ko-KR" sz="1600" dirty="0">
                <a:latin typeface="+mn-ea"/>
                <a:ea typeface="+mn-ea"/>
              </a:rPr>
              <a:t>Lifeboat</a:t>
            </a:r>
            <a:br>
              <a:rPr lang="en-US" altLang="ko-KR" sz="1600" dirty="0">
                <a:latin typeface="+mn-ea"/>
                <a:ea typeface="+mn-ea"/>
              </a:rPr>
            </a:br>
            <a:r>
              <a:rPr lang="en-US" altLang="ko-KR" sz="1600" dirty="0">
                <a:latin typeface="+mn-ea"/>
                <a:ea typeface="+mn-ea"/>
              </a:rPr>
              <a:t>  canopy </a:t>
            </a:r>
            <a:r>
              <a:rPr lang="ko-KR" altLang="en-US" sz="1600" dirty="0">
                <a:latin typeface="+mn-ea"/>
                <a:ea typeface="+mn-ea"/>
              </a:rPr>
              <a:t>안에서 </a:t>
            </a:r>
            <a:r>
              <a:rPr lang="en-US" altLang="ko-KR" sz="1600" dirty="0">
                <a:latin typeface="+mn-ea"/>
                <a:ea typeface="+mn-ea"/>
              </a:rPr>
              <a:t>EPIRB</a:t>
            </a:r>
            <a:r>
              <a:rPr lang="ko-KR" altLang="en-US" sz="1600" dirty="0">
                <a:latin typeface="+mn-ea"/>
                <a:ea typeface="+mn-ea"/>
              </a:rPr>
              <a:t>를 작동하지 않는다</a:t>
            </a:r>
            <a:endParaRPr lang="en-US" altLang="ko-KR" sz="1600" dirty="0">
              <a:latin typeface="+mn-ea"/>
              <a:ea typeface="+mn-ea"/>
            </a:endParaRPr>
          </a:p>
          <a:p>
            <a:r>
              <a:rPr lang="en-US" altLang="ko-KR" sz="1600" dirty="0">
                <a:latin typeface="+mn-ea"/>
                <a:ea typeface="+mn-ea"/>
              </a:rPr>
              <a:t>• </a:t>
            </a:r>
            <a:r>
              <a:rPr lang="ko-KR" altLang="en-US" sz="1600" dirty="0">
                <a:latin typeface="+mn-ea"/>
                <a:ea typeface="+mn-ea"/>
              </a:rPr>
              <a:t>안테나를 위쪽으로 향하게 한다</a:t>
            </a:r>
          </a:p>
        </p:txBody>
      </p:sp>
      <p:sp>
        <p:nvSpPr>
          <p:cNvPr id="3" name="직사각형 2"/>
          <p:cNvSpPr/>
          <p:nvPr/>
        </p:nvSpPr>
        <p:spPr>
          <a:xfrm>
            <a:off x="755819" y="4363806"/>
            <a:ext cx="1509837" cy="338554"/>
          </a:xfrm>
          <a:prstGeom prst="rect">
            <a:avLst/>
          </a:prstGeom>
        </p:spPr>
        <p:txBody>
          <a:bodyPr wrap="none">
            <a:spAutoFit/>
          </a:bodyPr>
          <a:lstStyle/>
          <a:p>
            <a:pPr marL="285750" lvl="3" indent="-285750" defTabSz="995690" fontAlgn="auto">
              <a:spcBef>
                <a:spcPts val="0"/>
              </a:spcBef>
              <a:spcAft>
                <a:spcPts val="0"/>
              </a:spcAft>
              <a:buFont typeface="Arial" panose="020B0604020202020204" pitchFamily="34" charset="0"/>
              <a:buChar char="•"/>
              <a:defRPr/>
            </a:pPr>
            <a:r>
              <a:rPr lang="en-US" altLang="ko-KR" sz="1600" b="1" dirty="0">
                <a:latin typeface="+mn-ea"/>
              </a:rPr>
              <a:t>In Life raft</a:t>
            </a:r>
          </a:p>
        </p:txBody>
      </p:sp>
      <p:sp>
        <p:nvSpPr>
          <p:cNvPr id="10" name="직사각형 9"/>
          <p:cNvSpPr/>
          <p:nvPr/>
        </p:nvSpPr>
        <p:spPr>
          <a:xfrm>
            <a:off x="767285" y="5889870"/>
            <a:ext cx="2351009" cy="584775"/>
          </a:xfrm>
          <a:prstGeom prst="rect">
            <a:avLst/>
          </a:prstGeom>
        </p:spPr>
        <p:txBody>
          <a:bodyPr wrap="square">
            <a:spAutoFit/>
          </a:bodyPr>
          <a:lstStyle/>
          <a:p>
            <a:pPr marL="285750" lvl="3" indent="-285750" defTabSz="995690" fontAlgn="auto">
              <a:spcBef>
                <a:spcPts val="0"/>
              </a:spcBef>
              <a:spcAft>
                <a:spcPts val="0"/>
              </a:spcAft>
              <a:buFont typeface="Arial" panose="020B0604020202020204" pitchFamily="34" charset="0"/>
              <a:buChar char="•"/>
              <a:defRPr/>
            </a:pPr>
            <a:r>
              <a:rPr lang="en-US" altLang="ko-KR" sz="1600" b="1" dirty="0">
                <a:latin typeface="+mn-ea"/>
              </a:rPr>
              <a:t>In Lifeboat</a:t>
            </a:r>
            <a:br>
              <a:rPr lang="en-US" altLang="ko-KR" sz="1600" b="1" dirty="0">
                <a:latin typeface="+mn-ea"/>
              </a:rPr>
            </a:br>
            <a:endParaRPr lang="en-US" altLang="ko-KR" sz="1600" b="1" dirty="0">
              <a:latin typeface="+mn-ea"/>
            </a:endParaRPr>
          </a:p>
        </p:txBody>
      </p:sp>
      <p:cxnSp>
        <p:nvCxnSpPr>
          <p:cNvPr id="13" name="직선 화살표 연결선 12"/>
          <p:cNvCxnSpPr>
            <a:stCxn id="25" idx="1"/>
          </p:cNvCxnSpPr>
          <p:nvPr/>
        </p:nvCxnSpPr>
        <p:spPr bwMode="auto">
          <a:xfrm flipH="1">
            <a:off x="2540652" y="3681693"/>
            <a:ext cx="851670" cy="31496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직선 화살표 연결선 15"/>
          <p:cNvCxnSpPr/>
          <p:nvPr/>
        </p:nvCxnSpPr>
        <p:spPr bwMode="auto">
          <a:xfrm flipH="1">
            <a:off x="1942789" y="4759223"/>
            <a:ext cx="1449533" cy="52497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1" name="직선 화살표 연결선 30"/>
          <p:cNvCxnSpPr/>
          <p:nvPr/>
        </p:nvCxnSpPr>
        <p:spPr bwMode="auto">
          <a:xfrm flipH="1">
            <a:off x="1993268" y="6131614"/>
            <a:ext cx="1399054" cy="223408"/>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498715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46544" y="18333"/>
            <a:ext cx="2915237" cy="1993368"/>
          </a:xfrm>
          <a:prstGeom prst="rect">
            <a:avLst/>
          </a:prstGeom>
          <a:solidFill>
            <a:schemeClr val="lt1"/>
          </a:solidFill>
          <a:ln>
            <a:solidFill>
              <a:schemeClr val="tx1"/>
            </a:solidFill>
          </a:ln>
          <a:effectLst/>
        </p:spPr>
        <p:style>
          <a:lnRef idx="2">
            <a:schemeClr val="accent2"/>
          </a:lnRef>
          <a:fillRef idx="1">
            <a:schemeClr val="lt1"/>
          </a:fillRef>
          <a:effectRef idx="0">
            <a:schemeClr val="accent2"/>
          </a:effectRef>
          <a:fontRef idx="minor">
            <a:schemeClr val="dk1"/>
          </a:fontRef>
        </p:style>
        <p:txBody>
          <a:bodyPr wrap="square" lIns="99569" tIns="49785" rIns="99569" bIns="49785" rtlCol="0">
            <a:spAutoFit/>
          </a:bodyPr>
          <a:lstStyle/>
          <a:p>
            <a:r>
              <a:rPr lang="en-US" altLang="ko-KR" sz="1200" dirty="0">
                <a:latin typeface="+mn-ea"/>
              </a:rPr>
              <a:t>EPIRB From Data</a:t>
            </a:r>
          </a:p>
          <a:p>
            <a:r>
              <a:rPr lang="en-US" altLang="ko-KR" sz="1200" dirty="0">
                <a:latin typeface="+mn-ea"/>
              </a:rPr>
              <a:t>1. Country Code </a:t>
            </a:r>
            <a:endParaRPr lang="en-US" altLang="ko-KR" sz="1200" dirty="0">
              <a:solidFill>
                <a:srgbClr val="FF0000"/>
              </a:solidFill>
              <a:effectLst>
                <a:outerShdw blurRad="38100" dist="38100" dir="2700000" algn="tl">
                  <a:srgbClr val="000000">
                    <a:alpha val="43137"/>
                  </a:srgbClr>
                </a:outerShdw>
              </a:effectLst>
              <a:latin typeface="+mn-ea"/>
            </a:endParaRPr>
          </a:p>
          <a:p>
            <a:r>
              <a:rPr lang="en-US" altLang="ko-KR" sz="1200" dirty="0">
                <a:latin typeface="+mn-ea"/>
              </a:rPr>
              <a:t>2. User protocol type maritime 6 </a:t>
            </a:r>
          </a:p>
          <a:p>
            <a:r>
              <a:rPr lang="en-US" altLang="ko-KR" sz="1200" dirty="0">
                <a:latin typeface="+mn-ea"/>
              </a:rPr>
              <a:t>    Numeric Figures</a:t>
            </a:r>
          </a:p>
          <a:p>
            <a:r>
              <a:rPr lang="en-US" altLang="ko-KR" sz="1200" dirty="0">
                <a:latin typeface="+mn-ea"/>
              </a:rPr>
              <a:t>3. 121.5Mhz radio homing device</a:t>
            </a:r>
          </a:p>
          <a:p>
            <a:r>
              <a:rPr lang="en-US" altLang="ko-KR" sz="1200" dirty="0">
                <a:latin typeface="+mn-ea"/>
              </a:rPr>
              <a:t>4. CRC</a:t>
            </a:r>
          </a:p>
          <a:p>
            <a:r>
              <a:rPr lang="en-US" altLang="ko-KR" sz="1200" dirty="0">
                <a:latin typeface="+mn-ea"/>
              </a:rPr>
              <a:t>   (Communication Research Center)</a:t>
            </a:r>
          </a:p>
          <a:p>
            <a:r>
              <a:rPr lang="en-US" altLang="ko-KR" sz="1200" dirty="0">
                <a:latin typeface="+mn-ea"/>
              </a:rPr>
              <a:t>5. Beacon ID-MMSI (Hexadecimal code)   </a:t>
            </a:r>
          </a:p>
          <a:p>
            <a:r>
              <a:rPr lang="en-US" altLang="ko-KR" sz="1200" dirty="0">
                <a:latin typeface="+mn-ea"/>
              </a:rPr>
              <a:t>   -16</a:t>
            </a:r>
            <a:r>
              <a:rPr lang="ko-KR" altLang="en-US" sz="1200" dirty="0">
                <a:latin typeface="+mn-ea"/>
              </a:rPr>
              <a:t>진법</a:t>
            </a:r>
            <a:r>
              <a:rPr lang="en-US" altLang="ko-KR" sz="1200" dirty="0">
                <a:latin typeface="+mn-ea"/>
              </a:rPr>
              <a:t>-</a:t>
            </a:r>
          </a:p>
          <a:p>
            <a:endParaRPr lang="ko-KR" altLang="en-US" sz="1500" dirty="0">
              <a:latin typeface="+mn-ea"/>
            </a:endParaRPr>
          </a:p>
        </p:txBody>
      </p:sp>
      <p:sp>
        <p:nvSpPr>
          <p:cNvPr id="2" name="슬라이드 번호 개체 틀 1"/>
          <p:cNvSpPr>
            <a:spLocks noGrp="1"/>
          </p:cNvSpPr>
          <p:nvPr>
            <p:ph type="sldNum" sz="quarter" idx="4"/>
          </p:nvPr>
        </p:nvSpPr>
        <p:spPr/>
        <p:txBody>
          <a:bodyPr/>
          <a:lstStyle/>
          <a:p>
            <a:fld id="{31095832-68CD-478A-AD98-E2BAD6DB9178}" type="slidenum">
              <a:rPr lang="ko-KR" altLang="en-US" smtClean="0"/>
              <a:pPr/>
              <a:t>63</a:t>
            </a:fld>
            <a:endParaRPr lang="ko-KR" altLang="en-US"/>
          </a:p>
        </p:txBody>
      </p:sp>
      <p:pic>
        <p:nvPicPr>
          <p:cNvPr id="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853" y="4640735"/>
            <a:ext cx="1083220" cy="54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6225453" y="5658151"/>
            <a:ext cx="4298931" cy="954107"/>
          </a:xfrm>
          <a:prstGeom prst="rect">
            <a:avLst/>
          </a:prstGeom>
          <a:ln>
            <a:solidFill>
              <a:srgbClr val="FF0000"/>
            </a:solidFill>
          </a:ln>
        </p:spPr>
        <p:txBody>
          <a:bodyPr wrap="square">
            <a:spAutoFit/>
          </a:bodyPr>
          <a:lstStyle/>
          <a:p>
            <a:r>
              <a:rPr lang="ko-KR" altLang="en-US" sz="1400" b="1" dirty="0">
                <a:latin typeface="+mn-ea"/>
                <a:ea typeface="+mn-ea"/>
              </a:rPr>
              <a:t>현재 </a:t>
            </a:r>
            <a:r>
              <a:rPr lang="en-US" altLang="ko-KR" sz="1400" b="1" dirty="0">
                <a:latin typeface="+mn-ea"/>
                <a:ea typeface="+mn-ea"/>
              </a:rPr>
              <a:t>COSPAS-SARSAT</a:t>
            </a:r>
            <a:r>
              <a:rPr lang="ko-KR" altLang="en-US" sz="1400" b="1" dirty="0">
                <a:latin typeface="+mn-ea"/>
                <a:ea typeface="+mn-ea"/>
              </a:rPr>
              <a:t>는 </a:t>
            </a:r>
            <a:r>
              <a:rPr lang="en-US" altLang="ko-KR" sz="1400" b="1" dirty="0">
                <a:latin typeface="+mn-ea"/>
                <a:ea typeface="+mn-ea"/>
              </a:rPr>
              <a:t>406 MHz</a:t>
            </a:r>
            <a:r>
              <a:rPr lang="ko-KR" altLang="en-US" sz="1400" b="1" dirty="0">
                <a:latin typeface="+mn-ea"/>
                <a:ea typeface="+mn-ea"/>
              </a:rPr>
              <a:t>만 </a:t>
            </a:r>
            <a:r>
              <a:rPr lang="en-US" altLang="ko-KR" sz="1400" b="1" dirty="0">
                <a:latin typeface="+mn-ea"/>
                <a:ea typeface="+mn-ea"/>
              </a:rPr>
              <a:t>Monitoring </a:t>
            </a:r>
            <a:r>
              <a:rPr lang="ko-KR" altLang="en-US" sz="1400" b="1" dirty="0">
                <a:latin typeface="+mn-ea"/>
                <a:ea typeface="+mn-ea"/>
              </a:rPr>
              <a:t>하고 있으며 </a:t>
            </a:r>
            <a:r>
              <a:rPr lang="en-US" altLang="ko-KR" sz="1400" b="1" dirty="0">
                <a:latin typeface="+mn-ea"/>
                <a:ea typeface="+mn-ea"/>
              </a:rPr>
              <a:t>121.5 MHz </a:t>
            </a:r>
            <a:r>
              <a:rPr lang="ko-KR" altLang="en-US" sz="1400" b="1" dirty="0">
                <a:latin typeface="+mn-ea"/>
                <a:ea typeface="+mn-ea"/>
              </a:rPr>
              <a:t>및 </a:t>
            </a:r>
            <a:r>
              <a:rPr lang="en-US" altLang="ko-KR" sz="1400" b="1" dirty="0">
                <a:latin typeface="+mn-ea"/>
                <a:ea typeface="+mn-ea"/>
              </a:rPr>
              <a:t>243 MHz</a:t>
            </a:r>
            <a:r>
              <a:rPr lang="ko-KR" altLang="en-US" sz="1400" b="1" dirty="0">
                <a:latin typeface="+mn-ea"/>
                <a:ea typeface="+mn-ea"/>
              </a:rPr>
              <a:t>에서 발생</a:t>
            </a:r>
            <a:r>
              <a:rPr lang="en-US" altLang="ko-KR" sz="1400" b="1" dirty="0">
                <a:latin typeface="+mn-ea"/>
                <a:ea typeface="+mn-ea"/>
              </a:rPr>
              <a:t/>
            </a:r>
            <a:br>
              <a:rPr lang="en-US" altLang="ko-KR" sz="1400" b="1" dirty="0">
                <a:latin typeface="+mn-ea"/>
                <a:ea typeface="+mn-ea"/>
              </a:rPr>
            </a:br>
            <a:r>
              <a:rPr lang="ko-KR" altLang="en-US" sz="1400" b="1" dirty="0">
                <a:latin typeface="+mn-ea"/>
                <a:ea typeface="+mn-ea"/>
              </a:rPr>
              <a:t>하는 신호는 </a:t>
            </a:r>
            <a:r>
              <a:rPr lang="en-US" altLang="ko-KR" sz="1400" b="1" dirty="0">
                <a:latin typeface="+mn-ea"/>
                <a:ea typeface="+mn-ea"/>
              </a:rPr>
              <a:t>Monitoring </a:t>
            </a:r>
            <a:r>
              <a:rPr lang="ko-KR" altLang="en-US" sz="1400" b="1" dirty="0">
                <a:latin typeface="+mn-ea"/>
                <a:ea typeface="+mn-ea"/>
              </a:rPr>
              <a:t>중단 함 </a:t>
            </a:r>
            <a:endParaRPr lang="en-US" altLang="ko-KR" sz="1400" b="1" dirty="0">
              <a:latin typeface="+mn-ea"/>
              <a:ea typeface="+mn-ea"/>
            </a:endParaRPr>
          </a:p>
          <a:p>
            <a:r>
              <a:rPr lang="en-US" altLang="ko-KR" sz="1400" b="1" dirty="0">
                <a:latin typeface="+mn-ea"/>
                <a:ea typeface="+mn-ea"/>
              </a:rPr>
              <a:t>(</a:t>
            </a:r>
            <a:r>
              <a:rPr lang="ko-KR" altLang="en-US" sz="1400" b="1" dirty="0">
                <a:latin typeface="+mn-ea"/>
                <a:ea typeface="+mn-ea"/>
              </a:rPr>
              <a:t>단</a:t>
            </a:r>
            <a:r>
              <a:rPr lang="en-US" altLang="ko-KR" sz="1400" b="1" dirty="0">
                <a:latin typeface="+mn-ea"/>
                <a:ea typeface="+mn-ea"/>
              </a:rPr>
              <a:t>, </a:t>
            </a:r>
            <a:r>
              <a:rPr lang="ko-KR" altLang="en-US" sz="1400" b="1" dirty="0">
                <a:latin typeface="+mn-ea"/>
                <a:ea typeface="+mn-ea"/>
              </a:rPr>
              <a:t>민간</a:t>
            </a:r>
            <a:r>
              <a:rPr lang="en-US" altLang="ko-KR" sz="1400" b="1" dirty="0">
                <a:latin typeface="+mn-ea"/>
                <a:ea typeface="+mn-ea"/>
              </a:rPr>
              <a:t>/</a:t>
            </a:r>
            <a:r>
              <a:rPr lang="ko-KR" altLang="en-US" sz="1400" b="1" dirty="0">
                <a:latin typeface="+mn-ea"/>
                <a:ea typeface="+mn-ea"/>
              </a:rPr>
              <a:t>군용 항공기에서는 계속 사용하고 있음</a:t>
            </a:r>
            <a:r>
              <a:rPr lang="en-US" altLang="ko-KR" sz="1400" b="1" dirty="0">
                <a:latin typeface="+mn-ea"/>
                <a:ea typeface="+mn-ea"/>
              </a:rPr>
              <a:t>)</a:t>
            </a:r>
          </a:p>
        </p:txBody>
      </p:sp>
      <p:sp>
        <p:nvSpPr>
          <p:cNvPr id="6" name="TextBox 5"/>
          <p:cNvSpPr txBox="1"/>
          <p:nvPr/>
        </p:nvSpPr>
        <p:spPr>
          <a:xfrm>
            <a:off x="286664" y="5442706"/>
            <a:ext cx="5938789" cy="1384995"/>
          </a:xfrm>
          <a:prstGeom prst="rect">
            <a:avLst/>
          </a:prstGeom>
          <a:noFill/>
          <a:ln>
            <a:solidFill>
              <a:srgbClr val="0070C0"/>
            </a:solidFill>
          </a:ln>
        </p:spPr>
        <p:txBody>
          <a:bodyPr wrap="square" rtlCol="0">
            <a:spAutoFit/>
          </a:bodyPr>
          <a:lstStyle/>
          <a:p>
            <a:r>
              <a:rPr lang="en-US" altLang="ko-KR" sz="1400" b="1" u="sng" dirty="0">
                <a:latin typeface="+mn-ea"/>
                <a:ea typeface="+mn-ea"/>
              </a:rPr>
              <a:t>EPIRB </a:t>
            </a:r>
            <a:r>
              <a:rPr lang="ko-KR" altLang="en-US" sz="1400" b="1" u="sng" dirty="0">
                <a:latin typeface="+mn-ea"/>
                <a:ea typeface="+mn-ea"/>
              </a:rPr>
              <a:t>발사 해역이 한국의 경우</a:t>
            </a:r>
            <a:endParaRPr lang="en-US" altLang="ko-KR" sz="1400" b="1" u="sng" dirty="0">
              <a:latin typeface="+mn-ea"/>
              <a:ea typeface="+mn-ea"/>
            </a:endParaRPr>
          </a:p>
          <a:p>
            <a:r>
              <a:rPr lang="en-US" altLang="ko-KR" sz="1400" dirty="0">
                <a:latin typeface="+mn-ea"/>
                <a:ea typeface="+mn-ea"/>
              </a:rPr>
              <a:t>• LUT: Local User Terminal (</a:t>
            </a:r>
            <a:r>
              <a:rPr lang="ko-KR" altLang="en-US" sz="1400" dirty="0">
                <a:latin typeface="+mn-ea"/>
                <a:ea typeface="+mn-ea"/>
              </a:rPr>
              <a:t>위성수신소</a:t>
            </a:r>
            <a:r>
              <a:rPr lang="en-US" altLang="ko-KR" sz="1400" dirty="0">
                <a:latin typeface="+mn-ea"/>
                <a:ea typeface="+mn-ea"/>
              </a:rPr>
              <a:t>)</a:t>
            </a:r>
            <a:br>
              <a:rPr lang="en-US" altLang="ko-KR" sz="1400" dirty="0">
                <a:latin typeface="+mn-ea"/>
                <a:ea typeface="+mn-ea"/>
              </a:rPr>
            </a:br>
            <a:r>
              <a:rPr lang="en-US" altLang="ko-KR" sz="1400" dirty="0">
                <a:latin typeface="+mn-ea"/>
                <a:ea typeface="+mn-ea"/>
              </a:rPr>
              <a:t> </a:t>
            </a:r>
            <a:r>
              <a:rPr lang="ko-KR" altLang="en-US" sz="1400" dirty="0">
                <a:latin typeface="+mn-ea"/>
                <a:ea typeface="+mn-ea"/>
              </a:rPr>
              <a:t> </a:t>
            </a:r>
            <a:r>
              <a:rPr lang="en-US" altLang="ko-KR" sz="1400" dirty="0">
                <a:latin typeface="+mn-ea"/>
                <a:ea typeface="+mn-ea"/>
              </a:rPr>
              <a:t>(</a:t>
            </a:r>
            <a:r>
              <a:rPr lang="ko-KR" altLang="en-US" sz="1400" dirty="0">
                <a:latin typeface="+mn-ea"/>
                <a:ea typeface="+mn-ea"/>
              </a:rPr>
              <a:t>선박→송도 해양경찰청</a:t>
            </a:r>
            <a:r>
              <a:rPr lang="en-US" altLang="ko-KR" sz="1400" dirty="0">
                <a:latin typeface="+mn-ea"/>
                <a:ea typeface="+mn-ea"/>
              </a:rPr>
              <a:t>, </a:t>
            </a:r>
            <a:r>
              <a:rPr lang="ko-KR" altLang="en-US" sz="1400" dirty="0">
                <a:latin typeface="+mn-ea"/>
                <a:ea typeface="+mn-ea"/>
              </a:rPr>
              <a:t>항공기 → 대덕</a:t>
            </a:r>
            <a:r>
              <a:rPr lang="en-US" altLang="ko-KR" sz="1400" dirty="0">
                <a:latin typeface="+mn-ea"/>
                <a:ea typeface="+mn-ea"/>
              </a:rPr>
              <a:t>, </a:t>
            </a:r>
            <a:r>
              <a:rPr lang="ko-KR" altLang="en-US" sz="1400" dirty="0">
                <a:latin typeface="+mn-ea"/>
                <a:ea typeface="+mn-ea"/>
              </a:rPr>
              <a:t>한국항공우주연구원</a:t>
            </a:r>
            <a:r>
              <a:rPr lang="en-US" altLang="ko-KR" sz="1400" dirty="0">
                <a:latin typeface="+mn-ea"/>
                <a:ea typeface="+mn-ea"/>
              </a:rPr>
              <a:t>)</a:t>
            </a:r>
          </a:p>
          <a:p>
            <a:r>
              <a:rPr lang="en-US" altLang="ko-KR" sz="1400" dirty="0">
                <a:latin typeface="+mn-ea"/>
                <a:ea typeface="+mn-ea"/>
              </a:rPr>
              <a:t>• MCC: Mission Control Center (</a:t>
            </a:r>
            <a:r>
              <a:rPr lang="ko-KR" altLang="en-US" sz="1400" dirty="0">
                <a:latin typeface="+mn-ea"/>
                <a:ea typeface="+mn-ea"/>
              </a:rPr>
              <a:t>해양경찰청 관할 →임무조정센터</a:t>
            </a:r>
            <a:r>
              <a:rPr lang="en-US" altLang="ko-KR" sz="1400" dirty="0">
                <a:latin typeface="+mn-ea"/>
                <a:ea typeface="+mn-ea"/>
              </a:rPr>
              <a:t>)</a:t>
            </a:r>
          </a:p>
          <a:p>
            <a:r>
              <a:rPr lang="en-US" altLang="ko-KR" sz="1400" dirty="0">
                <a:latin typeface="+mn-ea"/>
                <a:ea typeface="+mn-ea"/>
              </a:rPr>
              <a:t>• (M)RCC: (Maritime) Rescue Coordination Center (</a:t>
            </a:r>
            <a:r>
              <a:rPr lang="ko-KR" altLang="en-US" sz="1400" dirty="0">
                <a:latin typeface="+mn-ea"/>
                <a:ea typeface="+mn-ea"/>
              </a:rPr>
              <a:t>해경 </a:t>
            </a:r>
            <a:r>
              <a:rPr lang="ko-KR" altLang="en-US" sz="1400" dirty="0" err="1">
                <a:latin typeface="+mn-ea"/>
                <a:ea typeface="+mn-ea"/>
              </a:rPr>
              <a:t>해난구조센타</a:t>
            </a:r>
            <a:r>
              <a:rPr lang="en-US" altLang="ko-KR" sz="1400" dirty="0">
                <a:latin typeface="+mn-ea"/>
                <a:ea typeface="+mn-ea"/>
              </a:rPr>
              <a:t>)</a:t>
            </a:r>
          </a:p>
          <a:p>
            <a:r>
              <a:rPr lang="en-US" altLang="ko-KR" sz="1400" dirty="0">
                <a:latin typeface="+mn-ea"/>
                <a:ea typeface="+mn-ea"/>
              </a:rPr>
              <a:t>• SAR: Search and Rescue (</a:t>
            </a:r>
            <a:r>
              <a:rPr lang="ko-KR" altLang="en-US" sz="1400" dirty="0">
                <a:latin typeface="+mn-ea"/>
                <a:ea typeface="+mn-ea"/>
              </a:rPr>
              <a:t>해경 수색 및 </a:t>
            </a:r>
            <a:r>
              <a:rPr lang="ko-KR" altLang="en-US" sz="1400" dirty="0" err="1">
                <a:latin typeface="+mn-ea"/>
                <a:ea typeface="+mn-ea"/>
              </a:rPr>
              <a:t>구조팀</a:t>
            </a:r>
            <a:r>
              <a:rPr lang="en-US" altLang="ko-KR" sz="1400" dirty="0">
                <a:latin typeface="+mn-ea"/>
                <a:ea typeface="+mn-ea"/>
              </a:rPr>
              <a:t>)</a:t>
            </a:r>
            <a:endParaRPr lang="ko-KR" altLang="en-US" sz="1400" dirty="0">
              <a:latin typeface="+mn-ea"/>
              <a:ea typeface="+mn-ea"/>
            </a:endParaRPr>
          </a:p>
        </p:txBody>
      </p:sp>
      <p:pic>
        <p:nvPicPr>
          <p:cNvPr id="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932" y="3681609"/>
            <a:ext cx="777995" cy="60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9" descr="MT400AUS EPIRB - 406MHz Manual Activ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00" y="2867114"/>
            <a:ext cx="1150926" cy="861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디라이브러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18" y="1967789"/>
            <a:ext cx="600885" cy="711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999" y="3363589"/>
            <a:ext cx="771631" cy="53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8" descr="company png image | Royalty free stock PNG images for your desig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5898" y="2533370"/>
            <a:ext cx="682179" cy="6821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Office Building Icon &amp; IconExperience - Professional Icons » O-Colle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0274" y="1344648"/>
            <a:ext cx="721234" cy="721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116" y="4442558"/>
            <a:ext cx="771631" cy="53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307941">
            <a:off x="1743124" y="2371575"/>
            <a:ext cx="333375" cy="51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직선 화살표 연결선 14"/>
          <p:cNvCxnSpPr/>
          <p:nvPr/>
        </p:nvCxnSpPr>
        <p:spPr bwMode="auto">
          <a:xfrm rot="60000" flipV="1">
            <a:off x="2332289" y="1661279"/>
            <a:ext cx="816494" cy="757115"/>
          </a:xfrm>
          <a:prstGeom prst="straightConnector1">
            <a:avLst/>
          </a:prstGeom>
          <a:noFill/>
          <a:ln w="25400" cap="flat" cmpd="sng" algn="ctr">
            <a:solidFill>
              <a:srgbClr val="0070C0"/>
            </a:solidFill>
            <a:prstDash val="solid"/>
            <a:round/>
            <a:headEnd type="none" w="med" len="med"/>
            <a:tailEnd type="arrow"/>
          </a:ln>
          <a:effectLst/>
        </p:spPr>
      </p:cxnSp>
      <p:cxnSp>
        <p:nvCxnSpPr>
          <p:cNvPr id="16" name="직선 화살표 연결선 15"/>
          <p:cNvCxnSpPr/>
          <p:nvPr/>
        </p:nvCxnSpPr>
        <p:spPr bwMode="auto">
          <a:xfrm flipV="1">
            <a:off x="6761348" y="2090952"/>
            <a:ext cx="718926" cy="1264101"/>
          </a:xfrm>
          <a:prstGeom prst="straightConnector1">
            <a:avLst/>
          </a:prstGeom>
          <a:noFill/>
          <a:ln w="9525" cap="flat" cmpd="sng" algn="ctr">
            <a:solidFill>
              <a:schemeClr val="tx1"/>
            </a:solidFill>
            <a:prstDash val="solid"/>
            <a:round/>
            <a:headEnd type="none" w="med" len="med"/>
            <a:tailEnd type="arrow"/>
          </a:ln>
          <a:effectLst/>
        </p:spPr>
      </p:cxnSp>
      <p:cxnSp>
        <p:nvCxnSpPr>
          <p:cNvPr id="17" name="직선 화살표 연결선 16"/>
          <p:cNvCxnSpPr/>
          <p:nvPr/>
        </p:nvCxnSpPr>
        <p:spPr bwMode="auto">
          <a:xfrm>
            <a:off x="4177569" y="1524552"/>
            <a:ext cx="896776" cy="541331"/>
          </a:xfrm>
          <a:prstGeom prst="straightConnector1">
            <a:avLst/>
          </a:prstGeom>
          <a:noFill/>
          <a:ln w="9525" cap="flat" cmpd="sng" algn="ctr">
            <a:solidFill>
              <a:schemeClr val="tx1"/>
            </a:solidFill>
            <a:prstDash val="solid"/>
            <a:round/>
            <a:headEnd type="none" w="med" len="med"/>
            <a:tailEnd type="arrow"/>
          </a:ln>
          <a:effectLst/>
        </p:spPr>
      </p:cxnSp>
      <p:sp>
        <p:nvSpPr>
          <p:cNvPr id="18" name="TextBox 17"/>
          <p:cNvSpPr txBox="1"/>
          <p:nvPr/>
        </p:nvSpPr>
        <p:spPr>
          <a:xfrm>
            <a:off x="8225858" y="1524552"/>
            <a:ext cx="1433085" cy="461665"/>
          </a:xfrm>
          <a:prstGeom prst="rect">
            <a:avLst/>
          </a:prstGeom>
          <a:noFill/>
        </p:spPr>
        <p:txBody>
          <a:bodyPr wrap="none" rtlCol="0">
            <a:spAutoFit/>
          </a:bodyPr>
          <a:lstStyle/>
          <a:p>
            <a:pPr algn="ctr"/>
            <a:r>
              <a:rPr lang="ko-KR" altLang="en-US" sz="1200" dirty="0" err="1">
                <a:latin typeface="+mn-ea"/>
                <a:ea typeface="+mn-ea"/>
              </a:rPr>
              <a:t>선박등록지</a:t>
            </a:r>
            <a:r>
              <a:rPr lang="ko-KR" altLang="en-US" sz="1200" dirty="0">
                <a:latin typeface="+mn-ea"/>
                <a:ea typeface="+mn-ea"/>
              </a:rPr>
              <a:t> </a:t>
            </a:r>
            <a:r>
              <a:rPr lang="en-US" altLang="ko-KR" sz="1200" dirty="0">
                <a:latin typeface="+mn-ea"/>
                <a:ea typeface="+mn-ea"/>
              </a:rPr>
              <a:t>MRCC</a:t>
            </a:r>
            <a:br>
              <a:rPr lang="en-US" altLang="ko-KR" sz="1200" dirty="0">
                <a:latin typeface="+mn-ea"/>
                <a:ea typeface="+mn-ea"/>
              </a:rPr>
            </a:br>
            <a:r>
              <a:rPr lang="en-US" altLang="ko-KR" sz="1200" dirty="0">
                <a:latin typeface="+mn-ea"/>
                <a:ea typeface="+mn-ea"/>
              </a:rPr>
              <a:t>(Flag State)</a:t>
            </a:r>
            <a:endParaRPr lang="ko-KR" altLang="en-US" sz="1200" dirty="0">
              <a:latin typeface="+mn-ea"/>
              <a:ea typeface="+mn-ea"/>
            </a:endParaRPr>
          </a:p>
        </p:txBody>
      </p:sp>
      <p:sp>
        <p:nvSpPr>
          <p:cNvPr id="19" name="TextBox 18"/>
          <p:cNvSpPr txBox="1"/>
          <p:nvPr/>
        </p:nvSpPr>
        <p:spPr>
          <a:xfrm>
            <a:off x="4369697" y="2710272"/>
            <a:ext cx="2512291" cy="369332"/>
          </a:xfrm>
          <a:prstGeom prst="rect">
            <a:avLst/>
          </a:prstGeom>
          <a:noFill/>
        </p:spPr>
        <p:txBody>
          <a:bodyPr wrap="none" rtlCol="0">
            <a:spAutoFit/>
          </a:bodyPr>
          <a:lstStyle/>
          <a:p>
            <a:r>
              <a:rPr lang="ko-KR" altLang="en-US" sz="1200" dirty="0">
                <a:latin typeface="+mn-ea"/>
                <a:ea typeface="+mn-ea"/>
              </a:rPr>
              <a:t>사고 해역에서 가장 가까운 </a:t>
            </a:r>
            <a:r>
              <a:rPr lang="en-US" altLang="ko-KR" b="1" dirty="0">
                <a:latin typeface="+mn-ea"/>
                <a:ea typeface="+mn-ea"/>
              </a:rPr>
              <a:t>LUT</a:t>
            </a:r>
            <a:endParaRPr lang="ko-KR" altLang="en-US" b="1" dirty="0">
              <a:latin typeface="+mn-ea"/>
              <a:ea typeface="+mn-ea"/>
            </a:endParaRPr>
          </a:p>
        </p:txBody>
      </p:sp>
      <p:sp>
        <p:nvSpPr>
          <p:cNvPr id="20" name="TextBox 19"/>
          <p:cNvSpPr txBox="1"/>
          <p:nvPr/>
        </p:nvSpPr>
        <p:spPr>
          <a:xfrm>
            <a:off x="5539208" y="3927460"/>
            <a:ext cx="1372492" cy="369332"/>
          </a:xfrm>
          <a:prstGeom prst="rect">
            <a:avLst/>
          </a:prstGeom>
          <a:noFill/>
        </p:spPr>
        <p:txBody>
          <a:bodyPr wrap="none" rtlCol="0">
            <a:spAutoFit/>
          </a:bodyPr>
          <a:lstStyle/>
          <a:p>
            <a:r>
              <a:rPr lang="en-US" altLang="ko-KR" sz="1200" dirty="0">
                <a:latin typeface="+mn-ea"/>
                <a:ea typeface="+mn-ea"/>
              </a:rPr>
              <a:t>LUT </a:t>
            </a:r>
            <a:r>
              <a:rPr lang="ko-KR" altLang="en-US" sz="1200" dirty="0">
                <a:latin typeface="+mn-ea"/>
                <a:ea typeface="+mn-ea"/>
              </a:rPr>
              <a:t>관할 </a:t>
            </a:r>
            <a:r>
              <a:rPr lang="en-US" altLang="ko-KR" b="1" dirty="0">
                <a:latin typeface="+mn-ea"/>
                <a:ea typeface="+mn-ea"/>
              </a:rPr>
              <a:t>MCC</a:t>
            </a:r>
            <a:endParaRPr lang="ko-KR" altLang="en-US" b="1" dirty="0">
              <a:latin typeface="+mn-ea"/>
              <a:ea typeface="+mn-ea"/>
            </a:endParaRPr>
          </a:p>
        </p:txBody>
      </p:sp>
      <p:sp>
        <p:nvSpPr>
          <p:cNvPr id="21" name="TextBox 20"/>
          <p:cNvSpPr txBox="1"/>
          <p:nvPr/>
        </p:nvSpPr>
        <p:spPr>
          <a:xfrm>
            <a:off x="4424840" y="5010771"/>
            <a:ext cx="982577" cy="369332"/>
          </a:xfrm>
          <a:prstGeom prst="rect">
            <a:avLst/>
          </a:prstGeom>
          <a:noFill/>
        </p:spPr>
        <p:txBody>
          <a:bodyPr wrap="none" rtlCol="0">
            <a:spAutoFit/>
          </a:bodyPr>
          <a:lstStyle/>
          <a:p>
            <a:r>
              <a:rPr lang="ko-KR" altLang="en-US" sz="1200" dirty="0">
                <a:latin typeface="+mn-ea"/>
                <a:ea typeface="+mn-ea"/>
              </a:rPr>
              <a:t>관할 </a:t>
            </a:r>
            <a:r>
              <a:rPr lang="en-US" altLang="ko-KR" b="1" dirty="0">
                <a:latin typeface="+mn-ea"/>
                <a:ea typeface="+mn-ea"/>
              </a:rPr>
              <a:t>RCC</a:t>
            </a:r>
            <a:endParaRPr lang="ko-KR" altLang="en-US" b="1" dirty="0">
              <a:latin typeface="+mn-ea"/>
              <a:ea typeface="+mn-ea"/>
            </a:endParaRPr>
          </a:p>
        </p:txBody>
      </p:sp>
      <p:sp>
        <p:nvSpPr>
          <p:cNvPr id="22" name="TextBox 21"/>
          <p:cNvSpPr txBox="1"/>
          <p:nvPr/>
        </p:nvSpPr>
        <p:spPr>
          <a:xfrm>
            <a:off x="3003603" y="4304006"/>
            <a:ext cx="627095" cy="369332"/>
          </a:xfrm>
          <a:prstGeom prst="rect">
            <a:avLst/>
          </a:prstGeom>
          <a:noFill/>
          <a:ln>
            <a:solidFill>
              <a:srgbClr val="FF0000"/>
            </a:solidFill>
          </a:ln>
        </p:spPr>
        <p:txBody>
          <a:bodyPr wrap="none" rtlCol="0">
            <a:spAutoFit/>
          </a:bodyPr>
          <a:lstStyle/>
          <a:p>
            <a:r>
              <a:rPr lang="en-US" altLang="ko-KR" b="1" dirty="0">
                <a:latin typeface="+mn-ea"/>
                <a:ea typeface="+mn-ea"/>
              </a:rPr>
              <a:t>SAR</a:t>
            </a:r>
            <a:endParaRPr lang="ko-KR" altLang="en-US" b="1" dirty="0">
              <a:latin typeface="+mn-ea"/>
              <a:ea typeface="+mn-ea"/>
            </a:endParaRPr>
          </a:p>
        </p:txBody>
      </p:sp>
      <p:cxnSp>
        <p:nvCxnSpPr>
          <p:cNvPr id="23" name="직선 화살표 연결선 22"/>
          <p:cNvCxnSpPr/>
          <p:nvPr/>
        </p:nvCxnSpPr>
        <p:spPr bwMode="auto">
          <a:xfrm>
            <a:off x="2011321" y="3405241"/>
            <a:ext cx="861595" cy="431550"/>
          </a:xfrm>
          <a:prstGeom prst="straightConnector1">
            <a:avLst/>
          </a:prstGeom>
          <a:noFill/>
          <a:ln w="9525" cap="flat" cmpd="sng" algn="ctr">
            <a:solidFill>
              <a:srgbClr val="0070C0"/>
            </a:solidFill>
            <a:prstDash val="solid"/>
            <a:round/>
            <a:headEnd type="none" w="med" len="med"/>
            <a:tailEnd type="arrow"/>
          </a:ln>
          <a:effectLst/>
        </p:spPr>
      </p:cxnSp>
      <p:sp>
        <p:nvSpPr>
          <p:cNvPr id="24" name="TextBox 23"/>
          <p:cNvSpPr txBox="1"/>
          <p:nvPr/>
        </p:nvSpPr>
        <p:spPr>
          <a:xfrm rot="1560000">
            <a:off x="2046801" y="3309060"/>
            <a:ext cx="954107" cy="276999"/>
          </a:xfrm>
          <a:prstGeom prst="rect">
            <a:avLst/>
          </a:prstGeom>
          <a:noFill/>
        </p:spPr>
        <p:txBody>
          <a:bodyPr wrap="none" rtlCol="0">
            <a:spAutoFit/>
          </a:bodyPr>
          <a:lstStyle/>
          <a:p>
            <a:r>
              <a:rPr lang="en-US" altLang="ko-KR" sz="1200" b="1" dirty="0">
                <a:latin typeface="+mn-ea"/>
                <a:ea typeface="+mn-ea"/>
              </a:rPr>
              <a:t>121.5 </a:t>
            </a:r>
            <a:r>
              <a:rPr lang="en-US" altLang="ko-KR" sz="1200" b="1" dirty="0" err="1">
                <a:latin typeface="+mn-ea"/>
                <a:ea typeface="+mn-ea"/>
              </a:rPr>
              <a:t>Mhz</a:t>
            </a:r>
            <a:endParaRPr lang="ko-KR" altLang="en-US" sz="1200" b="1" dirty="0">
              <a:latin typeface="+mn-ea"/>
              <a:ea typeface="+mn-ea"/>
            </a:endParaRPr>
          </a:p>
        </p:txBody>
      </p:sp>
      <p:sp>
        <p:nvSpPr>
          <p:cNvPr id="25" name="TextBox 24"/>
          <p:cNvSpPr txBox="1"/>
          <p:nvPr/>
        </p:nvSpPr>
        <p:spPr>
          <a:xfrm>
            <a:off x="4041583" y="979951"/>
            <a:ext cx="1401538" cy="276999"/>
          </a:xfrm>
          <a:prstGeom prst="rect">
            <a:avLst/>
          </a:prstGeom>
          <a:noFill/>
        </p:spPr>
        <p:txBody>
          <a:bodyPr wrap="none" rtlCol="0">
            <a:spAutoFit/>
          </a:bodyPr>
          <a:lstStyle/>
          <a:p>
            <a:r>
              <a:rPr lang="en-US" altLang="ko-KR" sz="1200" b="1" dirty="0">
                <a:latin typeface="+mn-ea"/>
                <a:ea typeface="+mn-ea"/>
              </a:rPr>
              <a:t>COSPAS-SARSAT</a:t>
            </a:r>
            <a:endParaRPr lang="ko-KR" altLang="en-US" sz="1200" b="1" dirty="0">
              <a:latin typeface="+mn-ea"/>
              <a:ea typeface="+mn-ea"/>
            </a:endParaRPr>
          </a:p>
        </p:txBody>
      </p:sp>
      <p:cxnSp>
        <p:nvCxnSpPr>
          <p:cNvPr id="26" name="직선 화살표 연결선 25"/>
          <p:cNvCxnSpPr/>
          <p:nvPr/>
        </p:nvCxnSpPr>
        <p:spPr bwMode="auto">
          <a:xfrm rot="-60000" flipH="1" flipV="1">
            <a:off x="1980586" y="3530496"/>
            <a:ext cx="742473" cy="395602"/>
          </a:xfrm>
          <a:prstGeom prst="straightConnector1">
            <a:avLst/>
          </a:prstGeom>
          <a:noFill/>
          <a:ln w="9525" cap="flat" cmpd="sng" algn="ctr">
            <a:solidFill>
              <a:srgbClr val="FF0000"/>
            </a:solidFill>
            <a:prstDash val="solid"/>
            <a:round/>
            <a:headEnd type="none" w="med" len="med"/>
            <a:tailEnd type="arrow"/>
          </a:ln>
          <a:effectLst/>
        </p:spPr>
      </p:cxnSp>
      <p:sp>
        <p:nvSpPr>
          <p:cNvPr id="27" name="TextBox 26"/>
          <p:cNvSpPr txBox="1"/>
          <p:nvPr/>
        </p:nvSpPr>
        <p:spPr>
          <a:xfrm rot="1620000">
            <a:off x="1634149" y="3748936"/>
            <a:ext cx="1306768" cy="276999"/>
          </a:xfrm>
          <a:prstGeom prst="rect">
            <a:avLst/>
          </a:prstGeom>
          <a:noFill/>
        </p:spPr>
        <p:txBody>
          <a:bodyPr wrap="none" rtlCol="0">
            <a:spAutoFit/>
          </a:bodyPr>
          <a:lstStyle/>
          <a:p>
            <a:r>
              <a:rPr lang="en-US" altLang="ko-KR" sz="1200" b="1" dirty="0">
                <a:latin typeface="+mn-ea"/>
                <a:ea typeface="+mn-ea"/>
              </a:rPr>
              <a:t>Homing signal </a:t>
            </a:r>
            <a:endParaRPr lang="ko-KR" altLang="en-US" sz="1200" b="1" dirty="0">
              <a:latin typeface="+mn-ea"/>
              <a:ea typeface="+mn-ea"/>
            </a:endParaRPr>
          </a:p>
        </p:txBody>
      </p:sp>
      <p:cxnSp>
        <p:nvCxnSpPr>
          <p:cNvPr id="28" name="직선 화살표 연결선 27"/>
          <p:cNvCxnSpPr/>
          <p:nvPr/>
        </p:nvCxnSpPr>
        <p:spPr bwMode="auto">
          <a:xfrm>
            <a:off x="5769061" y="2628973"/>
            <a:ext cx="831107" cy="668732"/>
          </a:xfrm>
          <a:prstGeom prst="straightConnector1">
            <a:avLst/>
          </a:prstGeom>
          <a:noFill/>
          <a:ln w="9525" cap="flat" cmpd="sng" algn="ctr">
            <a:solidFill>
              <a:schemeClr val="tx1"/>
            </a:solidFill>
            <a:prstDash val="solid"/>
            <a:round/>
            <a:headEnd type="none" w="med" len="med"/>
            <a:tailEnd type="arrow"/>
          </a:ln>
          <a:effectLst/>
        </p:spPr>
      </p:cxnSp>
      <p:cxnSp>
        <p:nvCxnSpPr>
          <p:cNvPr id="29" name="직선 화살표 연결선 28"/>
          <p:cNvCxnSpPr>
            <a:stCxn id="20" idx="2"/>
            <a:endCxn id="13" idx="3"/>
          </p:cNvCxnSpPr>
          <p:nvPr/>
        </p:nvCxnSpPr>
        <p:spPr bwMode="auto">
          <a:xfrm flipH="1">
            <a:off x="5335747" y="4296792"/>
            <a:ext cx="889707" cy="415309"/>
          </a:xfrm>
          <a:prstGeom prst="straightConnector1">
            <a:avLst/>
          </a:prstGeom>
          <a:noFill/>
          <a:ln w="9525" cap="flat" cmpd="sng" algn="ctr">
            <a:solidFill>
              <a:schemeClr val="tx1"/>
            </a:solidFill>
            <a:prstDash val="solid"/>
            <a:round/>
            <a:headEnd type="none" w="med" len="med"/>
            <a:tailEnd type="arrow"/>
          </a:ln>
          <a:effectLst/>
        </p:spPr>
      </p:cxnSp>
      <p:cxnSp>
        <p:nvCxnSpPr>
          <p:cNvPr id="30" name="직선 화살표 연결선 29"/>
          <p:cNvCxnSpPr/>
          <p:nvPr/>
        </p:nvCxnSpPr>
        <p:spPr bwMode="auto">
          <a:xfrm flipH="1" flipV="1">
            <a:off x="3794927" y="4320051"/>
            <a:ext cx="662166" cy="307415"/>
          </a:xfrm>
          <a:prstGeom prst="straightConnector1">
            <a:avLst/>
          </a:prstGeom>
          <a:noFill/>
          <a:ln w="9525" cap="flat" cmpd="sng" algn="ctr">
            <a:solidFill>
              <a:schemeClr val="tx1"/>
            </a:solidFill>
            <a:prstDash val="solid"/>
            <a:round/>
            <a:headEnd type="none" w="med" len="med"/>
            <a:tailEnd type="arrow"/>
          </a:ln>
          <a:effectLst/>
        </p:spPr>
      </p:cxnSp>
      <p:cxnSp>
        <p:nvCxnSpPr>
          <p:cNvPr id="31" name="직선 화살표 연결선 30"/>
          <p:cNvCxnSpPr>
            <a:endCxn id="3" idx="3"/>
          </p:cNvCxnSpPr>
          <p:nvPr/>
        </p:nvCxnSpPr>
        <p:spPr bwMode="auto">
          <a:xfrm flipH="1" flipV="1">
            <a:off x="3626073" y="4911540"/>
            <a:ext cx="831020" cy="70103"/>
          </a:xfrm>
          <a:prstGeom prst="straightConnector1">
            <a:avLst/>
          </a:prstGeom>
          <a:noFill/>
          <a:ln w="9525" cap="flat" cmpd="sng" algn="ctr">
            <a:solidFill>
              <a:schemeClr val="tx1"/>
            </a:solidFill>
            <a:prstDash val="solid"/>
            <a:round/>
            <a:headEnd type="none" w="med" len="med"/>
            <a:tailEnd type="arrow"/>
          </a:ln>
          <a:effectLst/>
        </p:spPr>
      </p:cxnSp>
      <p:cxnSp>
        <p:nvCxnSpPr>
          <p:cNvPr id="32" name="직선 화살표 연결선 31"/>
          <p:cNvCxnSpPr/>
          <p:nvPr/>
        </p:nvCxnSpPr>
        <p:spPr bwMode="auto">
          <a:xfrm flipH="1" flipV="1">
            <a:off x="1619183" y="3879081"/>
            <a:ext cx="1465281" cy="716122"/>
          </a:xfrm>
          <a:prstGeom prst="straightConnector1">
            <a:avLst/>
          </a:prstGeom>
          <a:noFill/>
          <a:ln w="9525" cap="flat" cmpd="sng" algn="ctr">
            <a:solidFill>
              <a:schemeClr val="tx1"/>
            </a:solidFill>
            <a:prstDash val="solid"/>
            <a:round/>
            <a:headEnd type="none" w="med" len="med"/>
            <a:tailEnd type="arrow"/>
          </a:ln>
          <a:effectLst/>
        </p:spPr>
      </p:cxnSp>
      <p:cxnSp>
        <p:nvCxnSpPr>
          <p:cNvPr id="33" name="직선 화살표 연결선 32"/>
          <p:cNvCxnSpPr/>
          <p:nvPr/>
        </p:nvCxnSpPr>
        <p:spPr bwMode="auto">
          <a:xfrm>
            <a:off x="8201508" y="2135027"/>
            <a:ext cx="913103" cy="584724"/>
          </a:xfrm>
          <a:prstGeom prst="straightConnector1">
            <a:avLst/>
          </a:prstGeom>
          <a:noFill/>
          <a:ln w="9525" cap="flat" cmpd="sng" algn="ctr">
            <a:solidFill>
              <a:schemeClr val="tx1"/>
            </a:solidFill>
            <a:prstDash val="solid"/>
            <a:round/>
            <a:headEnd type="none" w="med" len="med"/>
            <a:tailEnd type="arrow"/>
          </a:ln>
          <a:effectLst/>
        </p:spPr>
      </p:cxnSp>
      <p:pic>
        <p:nvPicPr>
          <p:cNvPr id="3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89" y="2962106"/>
            <a:ext cx="771631" cy="53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7604388" y="3524047"/>
            <a:ext cx="879151" cy="276999"/>
          </a:xfrm>
          <a:prstGeom prst="rect">
            <a:avLst/>
          </a:prstGeom>
          <a:noFill/>
        </p:spPr>
        <p:txBody>
          <a:bodyPr wrap="none" rtlCol="0">
            <a:spAutoFit/>
          </a:bodyPr>
          <a:lstStyle/>
          <a:p>
            <a:r>
              <a:rPr lang="ko-KR" altLang="en-US" sz="1200" dirty="0">
                <a:latin typeface="+mn-ea"/>
                <a:ea typeface="+mn-ea"/>
              </a:rPr>
              <a:t>한국 </a:t>
            </a:r>
            <a:r>
              <a:rPr lang="en-US" altLang="ko-KR" sz="1200" dirty="0">
                <a:latin typeface="+mn-ea"/>
                <a:ea typeface="+mn-ea"/>
              </a:rPr>
              <a:t>MCC</a:t>
            </a:r>
            <a:endParaRPr lang="ko-KR" altLang="en-US" sz="1200" dirty="0">
              <a:latin typeface="+mn-ea"/>
              <a:ea typeface="+mn-ea"/>
            </a:endParaRPr>
          </a:p>
        </p:txBody>
      </p:sp>
      <p:cxnSp>
        <p:nvCxnSpPr>
          <p:cNvPr id="36" name="직선 화살표 연결선 35"/>
          <p:cNvCxnSpPr/>
          <p:nvPr/>
        </p:nvCxnSpPr>
        <p:spPr bwMode="auto">
          <a:xfrm flipV="1">
            <a:off x="6964678" y="3405242"/>
            <a:ext cx="639710" cy="242197"/>
          </a:xfrm>
          <a:prstGeom prst="straightConnector1">
            <a:avLst/>
          </a:prstGeom>
          <a:noFill/>
          <a:ln w="9525" cap="flat" cmpd="sng" algn="ctr">
            <a:solidFill>
              <a:srgbClr val="0070C0"/>
            </a:solidFill>
            <a:prstDash val="solid"/>
            <a:round/>
            <a:headEnd type="none" w="med" len="med"/>
            <a:tailEnd type="arrow"/>
          </a:ln>
          <a:effectLst/>
        </p:spPr>
      </p:cxnSp>
      <p:cxnSp>
        <p:nvCxnSpPr>
          <p:cNvPr id="37" name="직선 화살표 연결선 36"/>
          <p:cNvCxnSpPr>
            <a:endCxn id="11" idx="1"/>
          </p:cNvCxnSpPr>
          <p:nvPr/>
        </p:nvCxnSpPr>
        <p:spPr bwMode="auto">
          <a:xfrm flipV="1">
            <a:off x="8483539" y="2874460"/>
            <a:ext cx="792359" cy="280035"/>
          </a:xfrm>
          <a:prstGeom prst="straightConnector1">
            <a:avLst/>
          </a:prstGeom>
          <a:noFill/>
          <a:ln w="9525" cap="flat" cmpd="sng" algn="ctr">
            <a:solidFill>
              <a:srgbClr val="0070C0"/>
            </a:solidFill>
            <a:prstDash val="solid"/>
            <a:round/>
            <a:headEnd type="none" w="med" len="med"/>
            <a:tailEnd type="arrow"/>
          </a:ln>
          <a:effectLst/>
        </p:spPr>
      </p:cxnSp>
      <p:sp>
        <p:nvSpPr>
          <p:cNvPr id="38" name="TextBox 37"/>
          <p:cNvSpPr txBox="1"/>
          <p:nvPr/>
        </p:nvSpPr>
        <p:spPr>
          <a:xfrm>
            <a:off x="9370765" y="3224192"/>
            <a:ext cx="492443" cy="276999"/>
          </a:xfrm>
          <a:prstGeom prst="rect">
            <a:avLst/>
          </a:prstGeom>
          <a:noFill/>
        </p:spPr>
        <p:txBody>
          <a:bodyPr wrap="none" rtlCol="0">
            <a:spAutoFit/>
          </a:bodyPr>
          <a:lstStyle/>
          <a:p>
            <a:r>
              <a:rPr lang="ko-KR" altLang="en-US" sz="1200" dirty="0">
                <a:latin typeface="+mn-ea"/>
                <a:ea typeface="+mn-ea"/>
              </a:rPr>
              <a:t>선사</a:t>
            </a:r>
          </a:p>
        </p:txBody>
      </p:sp>
      <p:sp>
        <p:nvSpPr>
          <p:cNvPr id="39" name="TextBox 38"/>
          <p:cNvSpPr txBox="1"/>
          <p:nvPr/>
        </p:nvSpPr>
        <p:spPr>
          <a:xfrm>
            <a:off x="6964678" y="4479314"/>
            <a:ext cx="3414717" cy="830997"/>
          </a:xfrm>
          <a:prstGeom prst="rect">
            <a:avLst/>
          </a:prstGeom>
          <a:noFill/>
          <a:ln>
            <a:solidFill>
              <a:srgbClr val="0070C0"/>
            </a:solidFill>
          </a:ln>
        </p:spPr>
        <p:txBody>
          <a:bodyPr wrap="square" rtlCol="0">
            <a:spAutoFit/>
          </a:bodyPr>
          <a:lstStyle/>
          <a:p>
            <a:r>
              <a:rPr lang="ko-KR" altLang="en-US" sz="1200" b="1" dirty="0">
                <a:latin typeface="+mn-ea"/>
                <a:ea typeface="+mn-ea"/>
              </a:rPr>
              <a:t>한국 </a:t>
            </a:r>
            <a:r>
              <a:rPr lang="ko-KR" altLang="en-US" sz="1200" b="1" dirty="0" err="1">
                <a:latin typeface="+mn-ea"/>
                <a:ea typeface="+mn-ea"/>
              </a:rPr>
              <a:t>국적선이</a:t>
            </a:r>
            <a:r>
              <a:rPr lang="ko-KR" altLang="en-US" sz="1200" b="1" dirty="0">
                <a:latin typeface="+mn-ea"/>
                <a:ea typeface="+mn-ea"/>
              </a:rPr>
              <a:t> 우루과이 해역에서 </a:t>
            </a:r>
            <a:r>
              <a:rPr lang="en-US" altLang="ko-KR" sz="1200" b="1" dirty="0">
                <a:latin typeface="+mn-ea"/>
                <a:ea typeface="+mn-ea"/>
              </a:rPr>
              <a:t>EPIRB</a:t>
            </a:r>
          </a:p>
          <a:p>
            <a:r>
              <a:rPr lang="ko-KR" altLang="en-US" sz="1200" b="1" dirty="0">
                <a:latin typeface="+mn-ea"/>
                <a:ea typeface="+mn-ea"/>
              </a:rPr>
              <a:t>조난신호 발사를 한 경우 우루과이 </a:t>
            </a:r>
            <a:r>
              <a:rPr lang="en-US" altLang="ko-KR" sz="1200" b="1" dirty="0">
                <a:latin typeface="+mn-ea"/>
                <a:ea typeface="+mn-ea"/>
              </a:rPr>
              <a:t>LUT →</a:t>
            </a:r>
          </a:p>
          <a:p>
            <a:r>
              <a:rPr lang="en-US" altLang="ko-KR" sz="1200" b="1" dirty="0">
                <a:latin typeface="+mn-ea"/>
                <a:ea typeface="+mn-ea"/>
              </a:rPr>
              <a:t>MCC</a:t>
            </a:r>
            <a:r>
              <a:rPr lang="ko-KR" altLang="en-US" sz="1200" b="1" dirty="0">
                <a:latin typeface="+mn-ea"/>
                <a:ea typeface="+mn-ea"/>
              </a:rPr>
              <a:t>는 주변국 </a:t>
            </a:r>
            <a:r>
              <a:rPr lang="en-US" altLang="ko-KR" sz="1200" b="1" dirty="0">
                <a:latin typeface="+mn-ea"/>
                <a:ea typeface="+mn-ea"/>
              </a:rPr>
              <a:t>MRCC</a:t>
            </a:r>
            <a:r>
              <a:rPr lang="ko-KR" altLang="en-US" sz="1200" b="1" dirty="0">
                <a:latin typeface="+mn-ea"/>
                <a:ea typeface="+mn-ea"/>
              </a:rPr>
              <a:t>에도 연락하고 또한 </a:t>
            </a:r>
            <a:r>
              <a:rPr lang="en-US" altLang="ko-KR" sz="1200" b="1" dirty="0">
                <a:latin typeface="+mn-ea"/>
                <a:ea typeface="+mn-ea"/>
              </a:rPr>
              <a:t/>
            </a:r>
            <a:br>
              <a:rPr lang="en-US" altLang="ko-KR" sz="1200" b="1" dirty="0">
                <a:latin typeface="+mn-ea"/>
                <a:ea typeface="+mn-ea"/>
              </a:rPr>
            </a:br>
            <a:r>
              <a:rPr lang="en-US" altLang="ko-KR" sz="1200" b="1" dirty="0">
                <a:latin typeface="+mn-ea"/>
                <a:ea typeface="+mn-ea"/>
              </a:rPr>
              <a:t>KOR</a:t>
            </a:r>
            <a:r>
              <a:rPr lang="ko-KR" altLang="en-US" sz="1200" b="1" dirty="0">
                <a:latin typeface="+mn-ea"/>
                <a:ea typeface="+mn-ea"/>
              </a:rPr>
              <a:t> </a:t>
            </a:r>
            <a:r>
              <a:rPr lang="en-US" altLang="ko-KR" sz="1200" b="1" dirty="0">
                <a:latin typeface="+mn-ea"/>
                <a:ea typeface="+mn-ea"/>
              </a:rPr>
              <a:t>MCC(</a:t>
            </a:r>
            <a:r>
              <a:rPr lang="ko-KR" altLang="en-US" sz="1200" b="1" dirty="0">
                <a:latin typeface="+mn-ea"/>
                <a:ea typeface="+mn-ea"/>
              </a:rPr>
              <a:t>해경</a:t>
            </a:r>
            <a:r>
              <a:rPr lang="en-US" altLang="ko-KR" sz="1200" b="1" dirty="0">
                <a:latin typeface="+mn-ea"/>
                <a:ea typeface="+mn-ea"/>
              </a:rPr>
              <a:t>)</a:t>
            </a:r>
            <a:r>
              <a:rPr lang="ko-KR" altLang="en-US" sz="1200" b="1" dirty="0">
                <a:latin typeface="+mn-ea"/>
                <a:ea typeface="+mn-ea"/>
              </a:rPr>
              <a:t>에도 연락함</a:t>
            </a:r>
          </a:p>
        </p:txBody>
      </p:sp>
      <p:sp>
        <p:nvSpPr>
          <p:cNvPr id="40" name="TextBox 39"/>
          <p:cNvSpPr txBox="1"/>
          <p:nvPr/>
        </p:nvSpPr>
        <p:spPr>
          <a:xfrm>
            <a:off x="399229" y="3062664"/>
            <a:ext cx="800219" cy="584775"/>
          </a:xfrm>
          <a:prstGeom prst="rect">
            <a:avLst/>
          </a:prstGeom>
          <a:noFill/>
          <a:ln>
            <a:solidFill>
              <a:schemeClr val="tx1"/>
            </a:solidFill>
          </a:ln>
        </p:spPr>
        <p:txBody>
          <a:bodyPr wrap="none" rtlCol="0">
            <a:spAutoFit/>
          </a:bodyPr>
          <a:lstStyle/>
          <a:p>
            <a:pPr algn="ctr"/>
            <a:r>
              <a:rPr lang="ko-KR" altLang="en-US" sz="1600" b="1" dirty="0">
                <a:solidFill>
                  <a:srgbClr val="FF0000"/>
                </a:solidFill>
                <a:latin typeface="+mn-ea"/>
                <a:ea typeface="+mn-ea"/>
              </a:rPr>
              <a:t>한국</a:t>
            </a:r>
            <a:endParaRPr lang="en-US" altLang="ko-KR" sz="1600" b="1" dirty="0">
              <a:solidFill>
                <a:srgbClr val="FF0000"/>
              </a:solidFill>
              <a:latin typeface="+mn-ea"/>
              <a:ea typeface="+mn-ea"/>
            </a:endParaRPr>
          </a:p>
          <a:p>
            <a:pPr algn="ctr"/>
            <a:r>
              <a:rPr lang="ko-KR" altLang="en-US" sz="1600" b="1" dirty="0">
                <a:solidFill>
                  <a:srgbClr val="FF0000"/>
                </a:solidFill>
                <a:latin typeface="+mn-ea"/>
                <a:ea typeface="+mn-ea"/>
              </a:rPr>
              <a:t>국적선</a:t>
            </a:r>
          </a:p>
        </p:txBody>
      </p:sp>
      <p:sp>
        <p:nvSpPr>
          <p:cNvPr id="41" name="직사각형 40"/>
          <p:cNvSpPr/>
          <p:nvPr/>
        </p:nvSpPr>
        <p:spPr bwMode="auto">
          <a:xfrm>
            <a:off x="6911700" y="1118449"/>
            <a:ext cx="3520674" cy="4401201"/>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42" name="TextBox 41"/>
          <p:cNvSpPr txBox="1"/>
          <p:nvPr/>
        </p:nvSpPr>
        <p:spPr>
          <a:xfrm>
            <a:off x="2035651" y="1783175"/>
            <a:ext cx="485190" cy="307777"/>
          </a:xfrm>
          <a:prstGeom prst="rect">
            <a:avLst/>
          </a:prstGeom>
          <a:noFill/>
        </p:spPr>
        <p:txBody>
          <a:bodyPr wrap="square" rtlCol="0">
            <a:spAutoFit/>
          </a:bodyPr>
          <a:lstStyle/>
          <a:p>
            <a:r>
              <a:rPr lang="en-US" altLang="ko-KR" sz="1400" b="1" dirty="0">
                <a:solidFill>
                  <a:srgbClr val="FF0000"/>
                </a:solidFill>
                <a:latin typeface="+mn-ea"/>
                <a:ea typeface="+mn-ea"/>
              </a:rPr>
              <a:t>①</a:t>
            </a:r>
            <a:endParaRPr lang="ko-KR" altLang="en-US" sz="1400" b="1" dirty="0">
              <a:solidFill>
                <a:srgbClr val="FF0000"/>
              </a:solidFill>
              <a:latin typeface="+mn-ea"/>
              <a:ea typeface="+mn-ea"/>
            </a:endParaRPr>
          </a:p>
        </p:txBody>
      </p:sp>
      <p:sp>
        <p:nvSpPr>
          <p:cNvPr id="43" name="TextBox 42"/>
          <p:cNvSpPr txBox="1"/>
          <p:nvPr/>
        </p:nvSpPr>
        <p:spPr>
          <a:xfrm>
            <a:off x="2935980" y="2272637"/>
            <a:ext cx="392015" cy="309765"/>
          </a:xfrm>
          <a:prstGeom prst="rect">
            <a:avLst/>
          </a:prstGeom>
          <a:noFill/>
        </p:spPr>
        <p:txBody>
          <a:bodyPr wrap="square" rtlCol="0">
            <a:spAutoFit/>
          </a:bodyPr>
          <a:lstStyle/>
          <a:p>
            <a:r>
              <a:rPr lang="ko-KR" altLang="en-US" sz="1400" b="1" dirty="0">
                <a:solidFill>
                  <a:srgbClr val="FF0000"/>
                </a:solidFill>
                <a:latin typeface="+mn-ea"/>
                <a:ea typeface="+mn-ea"/>
              </a:rPr>
              <a:t>②</a:t>
            </a:r>
          </a:p>
        </p:txBody>
      </p:sp>
      <p:sp>
        <p:nvSpPr>
          <p:cNvPr id="44" name="TextBox 43"/>
          <p:cNvSpPr txBox="1"/>
          <p:nvPr/>
        </p:nvSpPr>
        <p:spPr>
          <a:xfrm>
            <a:off x="4682330" y="1524552"/>
            <a:ext cx="392015" cy="307777"/>
          </a:xfrm>
          <a:prstGeom prst="rect">
            <a:avLst/>
          </a:prstGeom>
          <a:noFill/>
        </p:spPr>
        <p:txBody>
          <a:bodyPr wrap="square" rtlCol="0">
            <a:spAutoFit/>
          </a:bodyPr>
          <a:lstStyle/>
          <a:p>
            <a:r>
              <a:rPr lang="ko-KR" altLang="en-US" sz="1400" b="1" dirty="0">
                <a:solidFill>
                  <a:srgbClr val="FF0000"/>
                </a:solidFill>
                <a:latin typeface="+mn-ea"/>
                <a:ea typeface="+mn-ea"/>
              </a:rPr>
              <a:t>③</a:t>
            </a:r>
          </a:p>
        </p:txBody>
      </p:sp>
      <p:sp>
        <p:nvSpPr>
          <p:cNvPr id="45" name="TextBox 44"/>
          <p:cNvSpPr txBox="1"/>
          <p:nvPr/>
        </p:nvSpPr>
        <p:spPr>
          <a:xfrm>
            <a:off x="5769061" y="2962106"/>
            <a:ext cx="367533" cy="307777"/>
          </a:xfrm>
          <a:prstGeom prst="rect">
            <a:avLst/>
          </a:prstGeom>
          <a:noFill/>
        </p:spPr>
        <p:txBody>
          <a:bodyPr wrap="square" rtlCol="0">
            <a:spAutoFit/>
          </a:bodyPr>
          <a:lstStyle/>
          <a:p>
            <a:r>
              <a:rPr lang="ko-KR" altLang="en-US" sz="1400" b="1" dirty="0">
                <a:solidFill>
                  <a:srgbClr val="FF0000"/>
                </a:solidFill>
                <a:latin typeface="+mn-ea"/>
                <a:ea typeface="+mn-ea"/>
              </a:rPr>
              <a:t>④</a:t>
            </a:r>
          </a:p>
        </p:txBody>
      </p:sp>
      <p:sp>
        <p:nvSpPr>
          <p:cNvPr id="46" name="TextBox 45"/>
          <p:cNvSpPr txBox="1"/>
          <p:nvPr/>
        </p:nvSpPr>
        <p:spPr>
          <a:xfrm>
            <a:off x="5465771" y="4231870"/>
            <a:ext cx="367533" cy="307777"/>
          </a:xfrm>
          <a:prstGeom prst="rect">
            <a:avLst/>
          </a:prstGeom>
          <a:noFill/>
        </p:spPr>
        <p:txBody>
          <a:bodyPr wrap="square" rtlCol="0">
            <a:spAutoFit/>
          </a:bodyPr>
          <a:lstStyle/>
          <a:p>
            <a:r>
              <a:rPr lang="ko-KR" altLang="en-US" sz="1400" b="1" dirty="0">
                <a:solidFill>
                  <a:srgbClr val="FF0000"/>
                </a:solidFill>
                <a:latin typeface="+mn-ea"/>
                <a:ea typeface="+mn-ea"/>
              </a:rPr>
              <a:t>⑤</a:t>
            </a:r>
          </a:p>
        </p:txBody>
      </p:sp>
      <p:sp>
        <p:nvSpPr>
          <p:cNvPr id="47" name="TextBox 46"/>
          <p:cNvSpPr txBox="1"/>
          <p:nvPr/>
        </p:nvSpPr>
        <p:spPr>
          <a:xfrm>
            <a:off x="3810036" y="4506481"/>
            <a:ext cx="367533" cy="307777"/>
          </a:xfrm>
          <a:prstGeom prst="rect">
            <a:avLst/>
          </a:prstGeom>
          <a:noFill/>
        </p:spPr>
        <p:txBody>
          <a:bodyPr wrap="square" rtlCol="0">
            <a:spAutoFit/>
          </a:bodyPr>
          <a:lstStyle/>
          <a:p>
            <a:r>
              <a:rPr lang="ko-KR" altLang="en-US" sz="1400" b="1" dirty="0">
                <a:solidFill>
                  <a:srgbClr val="FF0000"/>
                </a:solidFill>
                <a:latin typeface="+mn-ea"/>
                <a:ea typeface="+mn-ea"/>
              </a:rPr>
              <a:t>⑥</a:t>
            </a:r>
          </a:p>
        </p:txBody>
      </p:sp>
      <p:sp>
        <p:nvSpPr>
          <p:cNvPr id="48" name="TextBox 47"/>
          <p:cNvSpPr txBox="1"/>
          <p:nvPr/>
        </p:nvSpPr>
        <p:spPr>
          <a:xfrm>
            <a:off x="1138112" y="3919941"/>
            <a:ext cx="891591" cy="400110"/>
          </a:xfrm>
          <a:prstGeom prst="rect">
            <a:avLst/>
          </a:prstGeom>
          <a:noFill/>
          <a:ln>
            <a:noFill/>
          </a:ln>
        </p:spPr>
        <p:txBody>
          <a:bodyPr wrap="none" rtlCol="0">
            <a:spAutoFit/>
          </a:bodyPr>
          <a:lstStyle/>
          <a:p>
            <a:pPr algn="ctr"/>
            <a:r>
              <a:rPr lang="en-US" altLang="ko-KR" sz="2000" b="1" dirty="0">
                <a:solidFill>
                  <a:srgbClr val="FF0000"/>
                </a:solidFill>
                <a:latin typeface="+mn-ea"/>
                <a:ea typeface="+mn-ea"/>
              </a:rPr>
              <a:t>EPIRB</a:t>
            </a:r>
            <a:endParaRPr lang="ko-KR" altLang="en-US" sz="1200" dirty="0">
              <a:latin typeface="+mn-ea"/>
              <a:ea typeface="+mn-ea"/>
            </a:endParaRPr>
          </a:p>
        </p:txBody>
      </p:sp>
      <p:pic>
        <p:nvPicPr>
          <p:cNvPr id="49" name="Picture 32" descr="Inmarsat-5 F4 mission - Inmars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1008" y="1017800"/>
            <a:ext cx="1023868" cy="645251"/>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직선 화살표 연결선 49"/>
          <p:cNvCxnSpPr/>
          <p:nvPr/>
        </p:nvCxnSpPr>
        <p:spPr bwMode="auto">
          <a:xfrm rot="-240000" flipH="1">
            <a:off x="2442118" y="1740773"/>
            <a:ext cx="875032" cy="686746"/>
          </a:xfrm>
          <a:prstGeom prst="straightConnector1">
            <a:avLst/>
          </a:prstGeom>
          <a:noFill/>
          <a:ln w="19050" cap="flat" cmpd="sng" algn="ctr">
            <a:solidFill>
              <a:srgbClr val="FF0000"/>
            </a:solidFill>
            <a:prstDash val="solid"/>
            <a:round/>
            <a:headEnd type="none" w="med" len="med"/>
            <a:tailEnd type="arrow"/>
          </a:ln>
          <a:effectLst/>
        </p:spPr>
      </p:cxnSp>
      <p:sp>
        <p:nvSpPr>
          <p:cNvPr id="51" name="TextBox 50"/>
          <p:cNvSpPr txBox="1"/>
          <p:nvPr/>
        </p:nvSpPr>
        <p:spPr>
          <a:xfrm rot="-2520000">
            <a:off x="2177766" y="1786189"/>
            <a:ext cx="824265" cy="276999"/>
          </a:xfrm>
          <a:prstGeom prst="rect">
            <a:avLst/>
          </a:prstGeom>
          <a:noFill/>
        </p:spPr>
        <p:txBody>
          <a:bodyPr wrap="none" rtlCol="0">
            <a:spAutoFit/>
          </a:bodyPr>
          <a:lstStyle/>
          <a:p>
            <a:r>
              <a:rPr lang="en-US" altLang="ko-KR" sz="1200" b="1" dirty="0">
                <a:latin typeface="+mn-ea"/>
                <a:ea typeface="+mn-ea"/>
              </a:rPr>
              <a:t>406 </a:t>
            </a:r>
            <a:r>
              <a:rPr lang="en-US" altLang="ko-KR" sz="1200" b="1" dirty="0" err="1">
                <a:latin typeface="+mn-ea"/>
                <a:ea typeface="+mn-ea"/>
              </a:rPr>
              <a:t>Mhz</a:t>
            </a:r>
            <a:endParaRPr lang="ko-KR" altLang="en-US" sz="1200" b="1" dirty="0">
              <a:latin typeface="+mn-ea"/>
              <a:ea typeface="+mn-ea"/>
            </a:endParaRPr>
          </a:p>
        </p:txBody>
      </p:sp>
      <p:sp>
        <p:nvSpPr>
          <p:cNvPr id="52" name="TextBox 51"/>
          <p:cNvSpPr txBox="1"/>
          <p:nvPr/>
        </p:nvSpPr>
        <p:spPr>
          <a:xfrm rot="-2520000">
            <a:off x="1842069" y="2135851"/>
            <a:ext cx="2323072" cy="276999"/>
          </a:xfrm>
          <a:prstGeom prst="rect">
            <a:avLst/>
          </a:prstGeom>
          <a:noFill/>
        </p:spPr>
        <p:txBody>
          <a:bodyPr wrap="none" rtlCol="0">
            <a:spAutoFit/>
          </a:bodyPr>
          <a:lstStyle/>
          <a:p>
            <a:r>
              <a:rPr lang="ko-KR" altLang="en-US" sz="1200" b="1" dirty="0">
                <a:latin typeface="+mn-ea"/>
                <a:ea typeface="+mn-ea"/>
              </a:rPr>
              <a:t>도플러</a:t>
            </a:r>
            <a:r>
              <a:rPr lang="en-US" altLang="ko-KR" sz="1200" b="1" dirty="0">
                <a:latin typeface="+mn-ea"/>
                <a:ea typeface="+mn-ea"/>
              </a:rPr>
              <a:t> </a:t>
            </a:r>
            <a:r>
              <a:rPr lang="ko-KR" altLang="en-US" sz="1200" b="1" dirty="0">
                <a:latin typeface="+mn-ea"/>
                <a:ea typeface="+mn-ea"/>
              </a:rPr>
              <a:t>효과에 의해 위치 측정</a:t>
            </a:r>
          </a:p>
        </p:txBody>
      </p:sp>
      <p:sp>
        <p:nvSpPr>
          <p:cNvPr id="53" name="위로 구부러진 화살표 52"/>
          <p:cNvSpPr/>
          <p:nvPr/>
        </p:nvSpPr>
        <p:spPr bwMode="auto">
          <a:xfrm rot="-960000">
            <a:off x="6950700" y="3405241"/>
            <a:ext cx="2420065" cy="431550"/>
          </a:xfrm>
          <a:prstGeom prst="curvedUpArrow">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54" name="사각형 설명선 53"/>
          <p:cNvSpPr/>
          <p:nvPr/>
        </p:nvSpPr>
        <p:spPr bwMode="auto">
          <a:xfrm>
            <a:off x="8463121" y="3769223"/>
            <a:ext cx="1916274" cy="467919"/>
          </a:xfrm>
          <a:prstGeom prst="wedgeRectCallout">
            <a:avLst>
              <a:gd name="adj1" fmla="val -68204"/>
              <a:gd name="adj2" fmla="val -24352"/>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ko-KR" altLang="en-US" sz="1200" b="0" i="0" u="none" strike="noStrike" cap="none" normalizeH="0" baseline="0" dirty="0">
                <a:ln>
                  <a:noFill/>
                </a:ln>
                <a:solidFill>
                  <a:schemeClr val="tx1"/>
                </a:solidFill>
                <a:effectLst/>
                <a:latin typeface="+mn-ea"/>
                <a:ea typeface="+mn-ea"/>
              </a:rPr>
              <a:t>만약 </a:t>
            </a:r>
            <a:r>
              <a:rPr kumimoji="1" lang="en-US" altLang="ko-KR" sz="1200" b="0" i="0" u="none" strike="noStrike" cap="none" normalizeH="0" baseline="0" dirty="0">
                <a:ln>
                  <a:noFill/>
                </a:ln>
                <a:solidFill>
                  <a:schemeClr val="tx1"/>
                </a:solidFill>
                <a:effectLst/>
                <a:latin typeface="+mn-ea"/>
                <a:ea typeface="+mn-ea"/>
              </a:rPr>
              <a:t>MCC</a:t>
            </a:r>
            <a:r>
              <a:rPr kumimoji="1" lang="ko-KR" altLang="en-US" sz="1200" b="0" i="0" u="none" strike="noStrike" cap="none" normalizeH="0" baseline="0" dirty="0">
                <a:ln>
                  <a:noFill/>
                </a:ln>
                <a:solidFill>
                  <a:schemeClr val="tx1"/>
                </a:solidFill>
                <a:effectLst/>
                <a:latin typeface="+mn-ea"/>
                <a:ea typeface="+mn-ea"/>
              </a:rPr>
              <a:t>가 한국해경</a:t>
            </a:r>
            <a:endParaRPr kumimoji="1" lang="en-US" altLang="ko-KR" sz="1200" b="0" i="0" u="none" strike="noStrike" cap="none" normalizeH="0" baseline="0" dirty="0">
              <a:ln>
                <a:noFill/>
              </a:ln>
              <a:solidFill>
                <a:schemeClr val="tx1"/>
              </a:solidFill>
              <a:effectLst/>
              <a:latin typeface="+mn-ea"/>
              <a:ea typeface="+mn-ea"/>
            </a:endParaRP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ko-KR" altLang="en-US" sz="1200" b="0" i="0" u="none" strike="noStrike" cap="none" normalizeH="0" baseline="0" dirty="0">
                <a:ln>
                  <a:noFill/>
                </a:ln>
                <a:solidFill>
                  <a:schemeClr val="tx1"/>
                </a:solidFill>
                <a:effectLst/>
                <a:latin typeface="+mn-ea"/>
                <a:ea typeface="+mn-ea"/>
              </a:rPr>
              <a:t>이라면 선사로 연락</a:t>
            </a:r>
          </a:p>
        </p:txBody>
      </p:sp>
      <p:sp>
        <p:nvSpPr>
          <p:cNvPr id="4" name="TextBox 3"/>
          <p:cNvSpPr txBox="1"/>
          <p:nvPr/>
        </p:nvSpPr>
        <p:spPr>
          <a:xfrm>
            <a:off x="7754138" y="2668053"/>
            <a:ext cx="646331" cy="276999"/>
          </a:xfrm>
          <a:prstGeom prst="rect">
            <a:avLst/>
          </a:prstGeom>
          <a:noFill/>
        </p:spPr>
        <p:txBody>
          <a:bodyPr wrap="none" rtlCol="0">
            <a:spAutoFit/>
          </a:bodyPr>
          <a:lstStyle/>
          <a:p>
            <a:r>
              <a:rPr lang="ko-KR" altLang="en-US" sz="1200">
                <a:latin typeface="+mn-ea"/>
                <a:ea typeface="+mn-ea"/>
              </a:rPr>
              <a:t>외교부</a:t>
            </a:r>
          </a:p>
        </p:txBody>
      </p:sp>
      <p:sp>
        <p:nvSpPr>
          <p:cNvPr id="56" name="직사각형 55"/>
          <p:cNvSpPr/>
          <p:nvPr/>
        </p:nvSpPr>
        <p:spPr>
          <a:xfrm>
            <a:off x="5542901" y="474442"/>
            <a:ext cx="2852960" cy="461665"/>
          </a:xfrm>
          <a:prstGeom prst="rect">
            <a:avLst/>
          </a:prstGeom>
        </p:spPr>
        <p:txBody>
          <a:bodyPr wrap="none">
            <a:spAutoFit/>
          </a:bodyPr>
          <a:lstStyle/>
          <a:p>
            <a:r>
              <a:rPr lang="en-US" altLang="ko-KR" sz="2400" b="1" dirty="0">
                <a:solidFill>
                  <a:srgbClr val="000099"/>
                </a:solidFill>
                <a:latin typeface="+mn-ea"/>
                <a:ea typeface="+mn-ea"/>
              </a:rPr>
              <a:t>How EPIRBs Work</a:t>
            </a:r>
          </a:p>
        </p:txBody>
      </p:sp>
      <p:sp>
        <p:nvSpPr>
          <p:cNvPr id="57" name="TextBox 56"/>
          <p:cNvSpPr txBox="1"/>
          <p:nvPr/>
        </p:nvSpPr>
        <p:spPr>
          <a:xfrm>
            <a:off x="3119075" y="2934198"/>
            <a:ext cx="764953" cy="461665"/>
          </a:xfrm>
          <a:prstGeom prst="rect">
            <a:avLst/>
          </a:prstGeom>
        </p:spPr>
        <p:txBody>
          <a:bodyPr wrap="none" rtlCol="0">
            <a:spAutoFit/>
          </a:bodyPr>
          <a:lstStyle/>
          <a:p>
            <a:r>
              <a:rPr lang="en-US" altLang="ko-KR" sz="2400" b="1" dirty="0" smtClean="0">
                <a:solidFill>
                  <a:srgbClr val="0000C4"/>
                </a:solidFill>
                <a:latin typeface="+mn-ea"/>
                <a:ea typeface="+mn-ea"/>
              </a:rPr>
              <a:t>FGB</a:t>
            </a:r>
            <a:endParaRPr lang="ko-KR" altLang="en-US" sz="2400" b="1" dirty="0">
              <a:solidFill>
                <a:srgbClr val="0000C4"/>
              </a:solidFill>
              <a:latin typeface="+mn-ea"/>
              <a:ea typeface="+mn-ea"/>
            </a:endParaRPr>
          </a:p>
        </p:txBody>
      </p:sp>
    </p:spTree>
    <p:extLst>
      <p:ext uri="{BB962C8B-B14F-4D97-AF65-F5344CB8AC3E}">
        <p14:creationId xmlns:p14="http://schemas.microsoft.com/office/powerpoint/2010/main" val="423763982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nvGraphicFramePr>
        <p:xfrm>
          <a:off x="450156" y="972319"/>
          <a:ext cx="9668403" cy="6063391"/>
        </p:xfrm>
        <a:graphic>
          <a:graphicData uri="http://schemas.openxmlformats.org/drawingml/2006/table">
            <a:tbl>
              <a:tblPr firstRow="1" bandRow="1">
                <a:tableStyleId>{5C22544A-7EE6-4342-B048-85BDC9FD1C3A}</a:tableStyleId>
              </a:tblPr>
              <a:tblGrid>
                <a:gridCol w="9668403">
                  <a:extLst>
                    <a:ext uri="{9D8B030D-6E8A-4147-A177-3AD203B41FA5}">
                      <a16:colId xmlns:a16="http://schemas.microsoft.com/office/drawing/2014/main" val="20000"/>
                    </a:ext>
                  </a:extLst>
                </a:gridCol>
              </a:tblGrid>
              <a:tr h="664724">
                <a:tc>
                  <a:txBody>
                    <a:bodyPr/>
                    <a:lstStyle/>
                    <a:p>
                      <a:pPr latinLnBrk="1"/>
                      <a:r>
                        <a:rPr lang="en-US" altLang="ko-KR" sz="2200" dirty="0">
                          <a:solidFill>
                            <a:srgbClr val="000066"/>
                          </a:solidFill>
                          <a:latin typeface="+mn-ea"/>
                          <a:ea typeface="+mn-ea"/>
                        </a:rPr>
                        <a:t>EPIRB (Test - JRC/JQE-103)</a:t>
                      </a:r>
                      <a:endParaRPr lang="ko-KR" altLang="en-US" sz="22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52272">
                <a:tc>
                  <a:txBody>
                    <a:bodyPr/>
                    <a:lstStyle/>
                    <a:p>
                      <a:pPr marL="342900" indent="-342900" latinLnBrk="1">
                        <a:buAutoNum type="arabicPeriod"/>
                      </a:pPr>
                      <a:endParaRPr lang="en-US" altLang="ko-KR" sz="1500" dirty="0"/>
                    </a:p>
                    <a:p>
                      <a:pPr marL="342900" indent="-342900" latinLnBrk="1">
                        <a:buAutoNum type="arabicPeriod"/>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46395">
                <a:tc>
                  <a:txBody>
                    <a:bodyPr/>
                    <a:lstStyle/>
                    <a:p>
                      <a:pPr marL="0" indent="0" latinLnBrk="1">
                        <a:buFont typeface="+mj-lt"/>
                        <a:buNone/>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99" y="1795828"/>
            <a:ext cx="4105657" cy="22229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851957" y="1795829"/>
            <a:ext cx="3959239" cy="1289484"/>
          </a:xfrm>
          <a:prstGeom prst="rect">
            <a:avLst/>
          </a:prstGeom>
          <a:noFill/>
          <a:ln>
            <a:solidFill>
              <a:schemeClr val="tx1"/>
            </a:solidFill>
          </a:ln>
        </p:spPr>
        <p:txBody>
          <a:bodyPr wrap="square" lIns="99569" tIns="49785" rIns="99569" bIns="49785" rtlCol="0">
            <a:spAutoFit/>
          </a:bodyPr>
          <a:lstStyle/>
          <a:p>
            <a:r>
              <a:rPr lang="en-US" altLang="ko-KR" sz="1500" dirty="0">
                <a:latin typeface="+mn-ea"/>
                <a:ea typeface="+mn-ea"/>
              </a:rPr>
              <a:t>Test procedure</a:t>
            </a:r>
          </a:p>
          <a:p>
            <a:pPr marL="373384" indent="-373384">
              <a:buAutoNum type="arabicPeriod"/>
            </a:pPr>
            <a:r>
              <a:rPr lang="en-US" altLang="ko-KR" sz="1500" dirty="0">
                <a:latin typeface="+mn-ea"/>
                <a:ea typeface="+mn-ea"/>
              </a:rPr>
              <a:t>Bracket</a:t>
            </a:r>
            <a:r>
              <a:rPr lang="ko-KR" altLang="en-US" sz="1500" dirty="0">
                <a:latin typeface="+mn-ea"/>
                <a:ea typeface="+mn-ea"/>
              </a:rPr>
              <a:t>에서 </a:t>
            </a:r>
            <a:r>
              <a:rPr lang="en-US" altLang="ko-KR" sz="1500" dirty="0">
                <a:latin typeface="+mn-ea"/>
                <a:ea typeface="+mn-ea"/>
              </a:rPr>
              <a:t>Beacon</a:t>
            </a:r>
            <a:r>
              <a:rPr lang="ko-KR" altLang="en-US" sz="1500" dirty="0">
                <a:latin typeface="+mn-ea"/>
                <a:ea typeface="+mn-ea"/>
              </a:rPr>
              <a:t>을 분리시킨다</a:t>
            </a:r>
            <a:endParaRPr lang="en-US" altLang="ko-KR" sz="1500" dirty="0">
              <a:latin typeface="+mn-ea"/>
              <a:ea typeface="+mn-ea"/>
            </a:endParaRPr>
          </a:p>
          <a:p>
            <a:pPr marL="373384" indent="-373384">
              <a:buAutoNum type="arabicPeriod"/>
            </a:pPr>
            <a:r>
              <a:rPr lang="ko-KR" altLang="en-US" sz="1500" dirty="0">
                <a:latin typeface="+mn-ea"/>
                <a:ea typeface="+mn-ea"/>
              </a:rPr>
              <a:t>스위치를 </a:t>
            </a:r>
            <a:r>
              <a:rPr lang="en-US" altLang="ko-KR" sz="1500" dirty="0">
                <a:latin typeface="+mn-ea"/>
                <a:ea typeface="+mn-ea"/>
              </a:rPr>
              <a:t>“Test” mode</a:t>
            </a:r>
            <a:r>
              <a:rPr lang="ko-KR" altLang="en-US" sz="1500" dirty="0">
                <a:latin typeface="+mn-ea"/>
                <a:ea typeface="+mn-ea"/>
              </a:rPr>
              <a:t>에 두면</a:t>
            </a:r>
            <a:endParaRPr lang="en-US" altLang="ko-KR" sz="1500" dirty="0">
              <a:latin typeface="+mn-ea"/>
              <a:ea typeface="+mn-ea"/>
            </a:endParaRPr>
          </a:p>
          <a:p>
            <a:pPr marL="373384" indent="-373384">
              <a:buAutoNum type="arabicPeriod"/>
            </a:pPr>
            <a:r>
              <a:rPr lang="en-US" altLang="ko-KR" sz="1500" dirty="0">
                <a:latin typeface="+mn-ea"/>
                <a:ea typeface="+mn-ea"/>
              </a:rPr>
              <a:t>Yellow lamp</a:t>
            </a:r>
            <a:r>
              <a:rPr lang="ko-KR" altLang="en-US" sz="1500" dirty="0">
                <a:latin typeface="+mn-ea"/>
                <a:ea typeface="+mn-ea"/>
              </a:rPr>
              <a:t>와 </a:t>
            </a:r>
            <a:r>
              <a:rPr lang="en-US" altLang="ko-KR" sz="1500" dirty="0">
                <a:latin typeface="+mn-ea"/>
                <a:ea typeface="+mn-ea"/>
              </a:rPr>
              <a:t>Red lamp</a:t>
            </a:r>
            <a:r>
              <a:rPr lang="ko-KR" altLang="en-US" sz="1500" dirty="0">
                <a:latin typeface="+mn-ea"/>
                <a:ea typeface="+mn-ea"/>
              </a:rPr>
              <a:t>가 켜진 후 </a:t>
            </a:r>
            <a:endParaRPr lang="en-US" altLang="ko-KR" sz="1500" dirty="0">
              <a:latin typeface="+mn-ea"/>
              <a:ea typeface="+mn-ea"/>
            </a:endParaRPr>
          </a:p>
          <a:p>
            <a:pPr marL="373384" indent="-373384">
              <a:buAutoNum type="arabicPeriod"/>
            </a:pPr>
            <a:r>
              <a:rPr lang="ko-KR" altLang="en-US" sz="1500" dirty="0">
                <a:latin typeface="+mn-ea"/>
                <a:ea typeface="+mn-ea"/>
              </a:rPr>
              <a:t>그 다음 </a:t>
            </a:r>
            <a:r>
              <a:rPr lang="en-US" altLang="ko-KR" sz="1500" dirty="0">
                <a:latin typeface="+mn-ea"/>
                <a:ea typeface="+mn-ea"/>
              </a:rPr>
              <a:t>strobe</a:t>
            </a:r>
            <a:r>
              <a:rPr lang="ko-KR" altLang="en-US" sz="1500" dirty="0">
                <a:latin typeface="+mn-ea"/>
                <a:ea typeface="+mn-ea"/>
              </a:rPr>
              <a:t> </a:t>
            </a:r>
            <a:r>
              <a:rPr lang="en-US" altLang="ko-KR" sz="1500" dirty="0">
                <a:latin typeface="+mn-ea"/>
                <a:ea typeface="+mn-ea"/>
              </a:rPr>
              <a:t>light</a:t>
            </a:r>
            <a:r>
              <a:rPr lang="ko-KR" altLang="en-US" sz="1500" dirty="0">
                <a:latin typeface="+mn-ea"/>
                <a:ea typeface="+mn-ea"/>
              </a:rPr>
              <a:t>가</a:t>
            </a:r>
            <a:r>
              <a:rPr lang="en-US" altLang="ko-KR" sz="1500" dirty="0">
                <a:latin typeface="+mn-ea"/>
                <a:ea typeface="+mn-ea"/>
              </a:rPr>
              <a:t> </a:t>
            </a:r>
            <a:r>
              <a:rPr lang="ko-KR" altLang="en-US" sz="1500" dirty="0">
                <a:latin typeface="+mn-ea"/>
                <a:ea typeface="+mn-ea"/>
              </a:rPr>
              <a:t>켜지면 </a:t>
            </a:r>
            <a:r>
              <a:rPr lang="en-US" altLang="ko-KR" sz="1500" dirty="0">
                <a:latin typeface="+mn-ea"/>
                <a:ea typeface="+mn-ea"/>
              </a:rPr>
              <a:t>Test </a:t>
            </a:r>
            <a:r>
              <a:rPr lang="ko-KR" altLang="en-US" sz="1500" dirty="0">
                <a:latin typeface="+mn-ea"/>
                <a:ea typeface="+mn-ea"/>
              </a:rPr>
              <a:t>끝</a:t>
            </a:r>
            <a:r>
              <a:rPr lang="en-US" altLang="ko-KR" sz="1500" dirty="0">
                <a:latin typeface="+mn-ea"/>
                <a:ea typeface="+mn-ea"/>
              </a:rPr>
              <a:t>!</a:t>
            </a:r>
            <a:r>
              <a:rPr lang="ko-KR" altLang="en-US" sz="1500" dirty="0">
                <a:latin typeface="+mn-ea"/>
                <a:ea typeface="+mn-ea"/>
              </a:rPr>
              <a:t> </a:t>
            </a:r>
          </a:p>
        </p:txBody>
      </p:sp>
      <p:graphicFrame>
        <p:nvGraphicFramePr>
          <p:cNvPr id="2" name="표 1"/>
          <p:cNvGraphicFramePr>
            <a:graphicFrameLocks noGrp="1"/>
          </p:cNvGraphicFramePr>
          <p:nvPr>
            <p:extLst/>
          </p:nvPr>
        </p:nvGraphicFramePr>
        <p:xfrm>
          <a:off x="1727981" y="4428703"/>
          <a:ext cx="8247950" cy="2285180"/>
        </p:xfrm>
        <a:graphic>
          <a:graphicData uri="http://schemas.openxmlformats.org/drawingml/2006/table">
            <a:tbl>
              <a:tblPr firstRow="1" bandRow="1">
                <a:tableStyleId>{5C22544A-7EE6-4342-B048-85BDC9FD1C3A}</a:tableStyleId>
              </a:tblPr>
              <a:tblGrid>
                <a:gridCol w="1446495">
                  <a:extLst>
                    <a:ext uri="{9D8B030D-6E8A-4147-A177-3AD203B41FA5}">
                      <a16:colId xmlns:a16="http://schemas.microsoft.com/office/drawing/2014/main" val="20000"/>
                    </a:ext>
                  </a:extLst>
                </a:gridCol>
                <a:gridCol w="2729638">
                  <a:extLst>
                    <a:ext uri="{9D8B030D-6E8A-4147-A177-3AD203B41FA5}">
                      <a16:colId xmlns:a16="http://schemas.microsoft.com/office/drawing/2014/main" val="20001"/>
                    </a:ext>
                  </a:extLst>
                </a:gridCol>
                <a:gridCol w="2009830">
                  <a:extLst>
                    <a:ext uri="{9D8B030D-6E8A-4147-A177-3AD203B41FA5}">
                      <a16:colId xmlns:a16="http://schemas.microsoft.com/office/drawing/2014/main" val="20002"/>
                    </a:ext>
                  </a:extLst>
                </a:gridCol>
                <a:gridCol w="2061987">
                  <a:extLst>
                    <a:ext uri="{9D8B030D-6E8A-4147-A177-3AD203B41FA5}">
                      <a16:colId xmlns:a16="http://schemas.microsoft.com/office/drawing/2014/main" val="20003"/>
                    </a:ext>
                  </a:extLst>
                </a:gridCol>
              </a:tblGrid>
              <a:tr h="571295">
                <a:tc rowSpan="4">
                  <a:txBody>
                    <a:bodyPr/>
                    <a:lstStyle/>
                    <a:p>
                      <a:pPr latinLnBrk="1"/>
                      <a:r>
                        <a:rPr lang="en-US" altLang="ko-KR" sz="1500" b="1" dirty="0">
                          <a:solidFill>
                            <a:schemeClr val="tx1"/>
                          </a:solidFill>
                          <a:latin typeface="+mn-ea"/>
                          <a:ea typeface="+mn-ea"/>
                        </a:rPr>
                        <a:t>Emission check of 406.028Mhz</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1" dirty="0">
                          <a:solidFill>
                            <a:schemeClr val="tx1"/>
                          </a:solidFill>
                          <a:latin typeface="+mn-ea"/>
                          <a:ea typeface="+mn-ea"/>
                        </a:rPr>
                        <a:t>Selector </a:t>
                      </a:r>
                      <a:r>
                        <a:rPr lang="ko-KR" altLang="en-US" sz="1500" b="1" dirty="0">
                          <a:solidFill>
                            <a:schemeClr val="tx1"/>
                          </a:solidFill>
                          <a:latin typeface="+mn-ea"/>
                          <a:ea typeface="+mn-ea"/>
                        </a:rPr>
                        <a:t>스위치를</a:t>
                      </a:r>
                      <a:r>
                        <a:rPr lang="en-US" altLang="ko-KR" sz="1500" b="1" dirty="0">
                          <a:solidFill>
                            <a:schemeClr val="tx1"/>
                          </a:solidFill>
                          <a:latin typeface="+mn-ea"/>
                          <a:ea typeface="+mn-ea"/>
                        </a:rPr>
                        <a:t> test</a:t>
                      </a:r>
                      <a:r>
                        <a:rPr lang="ko-KR" altLang="en-US" sz="1500" b="1" dirty="0">
                          <a:solidFill>
                            <a:schemeClr val="tx1"/>
                          </a:solidFill>
                          <a:latin typeface="+mn-ea"/>
                          <a:ea typeface="+mn-ea"/>
                        </a:rPr>
                        <a:t> </a:t>
                      </a:r>
                      <a:r>
                        <a:rPr lang="en-US" altLang="ko-KR" sz="1500" b="1" dirty="0">
                          <a:solidFill>
                            <a:schemeClr val="tx1"/>
                          </a:solidFill>
                          <a:latin typeface="+mn-ea"/>
                          <a:ea typeface="+mn-ea"/>
                        </a:rPr>
                        <a:t>mode</a:t>
                      </a:r>
                      <a:r>
                        <a:rPr lang="ko-KR" altLang="en-US" sz="1500" b="1" dirty="0">
                          <a:solidFill>
                            <a:schemeClr val="tx1"/>
                          </a:solidFill>
                          <a:latin typeface="+mn-ea"/>
                          <a:ea typeface="+mn-ea"/>
                        </a:rPr>
                        <a:t>로 두었을 경우</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endParaRPr lang="ko-KR" altLang="en-US" sz="1500" b="1">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latinLnBrk="1"/>
                      <a:r>
                        <a:rPr lang="ko-KR" altLang="en-US" sz="1800" b="1" dirty="0">
                          <a:solidFill>
                            <a:schemeClr val="tx1"/>
                          </a:solidFill>
                          <a:latin typeface="+mn-ea"/>
                          <a:ea typeface="+mn-ea"/>
                        </a:rPr>
                        <a:t>정상</a:t>
                      </a: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1295">
                <a:tc vMerge="1">
                  <a:txBody>
                    <a:bodyPr/>
                    <a:lstStyle/>
                    <a:p>
                      <a:pPr latinLnBrk="1"/>
                      <a:endParaRPr lang="ko-KR"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1" dirty="0">
                          <a:solidFill>
                            <a:schemeClr val="tx1"/>
                          </a:solidFill>
                          <a:latin typeface="+mn-ea"/>
                          <a:ea typeface="+mn-ea"/>
                        </a:rPr>
                        <a:t>Yellow</a:t>
                      </a:r>
                      <a:r>
                        <a:rPr lang="ko-KR" altLang="en-US" sz="1500" b="1" dirty="0">
                          <a:solidFill>
                            <a:schemeClr val="tx1"/>
                          </a:solidFill>
                          <a:latin typeface="+mn-ea"/>
                          <a:ea typeface="+mn-ea"/>
                        </a:rPr>
                        <a:t>와 </a:t>
                      </a:r>
                      <a:r>
                        <a:rPr lang="en-US" altLang="ko-KR" sz="1500" b="1" dirty="0">
                          <a:solidFill>
                            <a:schemeClr val="tx1"/>
                          </a:solidFill>
                          <a:latin typeface="+mn-ea"/>
                          <a:ea typeface="+mn-ea"/>
                        </a:rPr>
                        <a:t>Red LED</a:t>
                      </a:r>
                      <a:r>
                        <a:rPr lang="ko-KR" altLang="en-US" sz="1500" b="1" dirty="0">
                          <a:solidFill>
                            <a:schemeClr val="tx1"/>
                          </a:solidFill>
                          <a:latin typeface="+mn-ea"/>
                          <a:ea typeface="+mn-ea"/>
                        </a:rPr>
                        <a:t>가 </a:t>
                      </a:r>
                      <a:r>
                        <a:rPr lang="en-US" altLang="ko-KR" sz="1500" b="1" dirty="0">
                          <a:solidFill>
                            <a:schemeClr val="tx1"/>
                          </a:solidFill>
                          <a:latin typeface="+mn-ea"/>
                          <a:ea typeface="+mn-ea"/>
                        </a:rPr>
                        <a:t/>
                      </a:r>
                      <a:br>
                        <a:rPr lang="en-US" altLang="ko-KR" sz="1500" b="1" dirty="0">
                          <a:solidFill>
                            <a:schemeClr val="tx1"/>
                          </a:solidFill>
                          <a:latin typeface="+mn-ea"/>
                          <a:ea typeface="+mn-ea"/>
                        </a:rPr>
                      </a:br>
                      <a:r>
                        <a:rPr lang="en-US" altLang="ko-KR" sz="1500" b="1" dirty="0">
                          <a:solidFill>
                            <a:schemeClr val="tx1"/>
                          </a:solidFill>
                          <a:latin typeface="+mn-ea"/>
                          <a:ea typeface="+mn-ea"/>
                        </a:rPr>
                        <a:t>0.44</a:t>
                      </a:r>
                      <a:r>
                        <a:rPr lang="ko-KR" altLang="en-US" sz="1500" b="1" dirty="0">
                          <a:solidFill>
                            <a:schemeClr val="tx1"/>
                          </a:solidFill>
                          <a:latin typeface="+mn-ea"/>
                          <a:ea typeface="+mn-ea"/>
                        </a:rPr>
                        <a:t>초 동안 켜질 경우</a:t>
                      </a:r>
                      <a:r>
                        <a:rPr lang="en-US" altLang="ko-KR" sz="1500" b="1" dirty="0">
                          <a:solidFill>
                            <a:schemeClr val="tx1"/>
                          </a:solidFill>
                          <a:latin typeface="+mn-ea"/>
                          <a:ea typeface="+mn-ea"/>
                        </a:rPr>
                        <a:t> </a:t>
                      </a:r>
                      <a:endParaRPr lang="ko-KR" altLang="en-US" sz="15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1" dirty="0">
                          <a:solidFill>
                            <a:schemeClr val="tx1"/>
                          </a:solidFill>
                          <a:latin typeface="+mn-ea"/>
                          <a:ea typeface="+mn-ea"/>
                        </a:rPr>
                        <a:t>406.028 MHz</a:t>
                      </a:r>
                      <a:r>
                        <a:rPr lang="ko-KR" altLang="en-US" sz="1500" b="1" dirty="0">
                          <a:solidFill>
                            <a:schemeClr val="tx1"/>
                          </a:solidFill>
                          <a:latin typeface="+mn-ea"/>
                          <a:ea typeface="+mn-ea"/>
                        </a:rPr>
                        <a:t>의 </a:t>
                      </a:r>
                      <a:endParaRPr lang="en-US" altLang="ko-KR" sz="1500" b="1" dirty="0">
                        <a:solidFill>
                          <a:schemeClr val="tx1"/>
                        </a:solidFill>
                        <a:latin typeface="+mn-ea"/>
                        <a:ea typeface="+mn-ea"/>
                      </a:endParaRPr>
                    </a:p>
                    <a:p>
                      <a:pPr latinLnBrk="1"/>
                      <a:r>
                        <a:rPr lang="ko-KR" altLang="en-US" sz="1500" b="1" dirty="0">
                          <a:solidFill>
                            <a:schemeClr val="tx1"/>
                          </a:solidFill>
                          <a:latin typeface="+mn-ea"/>
                          <a:ea typeface="+mn-ea"/>
                        </a:rPr>
                        <a:t>송신기 정상</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1295">
                <a:tc vMerge="1">
                  <a:txBody>
                    <a:bodyPr/>
                    <a:lstStyle/>
                    <a:p>
                      <a:pPr latinLnBrk="1"/>
                      <a:endParaRPr lang="ko-KR"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1" dirty="0">
                          <a:solidFill>
                            <a:schemeClr val="tx1"/>
                          </a:solidFill>
                          <a:latin typeface="+mn-ea"/>
                          <a:ea typeface="+mn-ea"/>
                        </a:rPr>
                        <a:t>Yellow LED</a:t>
                      </a:r>
                      <a:r>
                        <a:rPr lang="ko-KR" altLang="en-US" sz="1500" b="1" dirty="0">
                          <a:solidFill>
                            <a:schemeClr val="tx1"/>
                          </a:solidFill>
                          <a:latin typeface="+mn-ea"/>
                          <a:ea typeface="+mn-ea"/>
                        </a:rPr>
                        <a:t>가 </a:t>
                      </a:r>
                      <a:r>
                        <a:rPr lang="en-US" altLang="ko-KR" sz="1500" b="1" dirty="0">
                          <a:solidFill>
                            <a:schemeClr val="tx1"/>
                          </a:solidFill>
                          <a:latin typeface="+mn-ea"/>
                          <a:ea typeface="+mn-ea"/>
                        </a:rPr>
                        <a:t>0.44</a:t>
                      </a:r>
                      <a:r>
                        <a:rPr lang="ko-KR" altLang="en-US" sz="1500" b="1" dirty="0">
                          <a:solidFill>
                            <a:schemeClr val="tx1"/>
                          </a:solidFill>
                          <a:latin typeface="+mn-ea"/>
                          <a:ea typeface="+mn-ea"/>
                        </a:rPr>
                        <a:t>초 동안   켜질 경우</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500" b="1" dirty="0">
                          <a:solidFill>
                            <a:schemeClr val="tx1"/>
                          </a:solidFill>
                          <a:latin typeface="+mn-ea"/>
                          <a:ea typeface="+mn-ea"/>
                        </a:rPr>
                        <a:t>신호가 전송이 </a:t>
                      </a:r>
                      <a:endParaRPr lang="en-US" altLang="ko-KR" sz="1500" b="1" dirty="0">
                        <a:solidFill>
                          <a:schemeClr val="tx1"/>
                        </a:solidFill>
                        <a:latin typeface="+mn-ea"/>
                        <a:ea typeface="+mn-ea"/>
                      </a:endParaRPr>
                    </a:p>
                    <a:p>
                      <a:pPr latinLnBrk="1"/>
                      <a:r>
                        <a:rPr lang="ko-KR" altLang="en-US" sz="1500" b="1" dirty="0">
                          <a:solidFill>
                            <a:schemeClr val="tx1"/>
                          </a:solidFill>
                          <a:latin typeface="+mn-ea"/>
                          <a:ea typeface="+mn-ea"/>
                        </a:rPr>
                        <a:t>되지 않음 </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500" b="1" dirty="0">
                          <a:solidFill>
                            <a:schemeClr val="tx1"/>
                          </a:solidFill>
                          <a:latin typeface="+mn-ea"/>
                          <a:ea typeface="+mn-ea"/>
                        </a:rPr>
                        <a:t>수리 신청하고 불가시 신품교환</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1295">
                <a:tc vMerge="1">
                  <a:txBody>
                    <a:bodyPr/>
                    <a:lstStyle/>
                    <a:p>
                      <a:pPr latinLnBrk="1"/>
                      <a:endParaRPr lang="ko-KR"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1" dirty="0">
                          <a:solidFill>
                            <a:schemeClr val="tx1"/>
                          </a:solidFill>
                          <a:latin typeface="+mn-ea"/>
                          <a:ea typeface="+mn-ea"/>
                        </a:rPr>
                        <a:t>LED</a:t>
                      </a:r>
                      <a:r>
                        <a:rPr lang="ko-KR" altLang="en-US" sz="1500" b="1" dirty="0">
                          <a:solidFill>
                            <a:schemeClr val="tx1"/>
                          </a:solidFill>
                          <a:latin typeface="+mn-ea"/>
                          <a:ea typeface="+mn-ea"/>
                        </a:rPr>
                        <a:t>가 전혀 켜지지 않는 경우</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500" b="1" dirty="0">
                          <a:solidFill>
                            <a:schemeClr val="tx1"/>
                          </a:solidFill>
                          <a:latin typeface="+mn-ea"/>
                          <a:ea typeface="+mn-ea"/>
                        </a:rPr>
                        <a:t>송신기 고장</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500" b="1" dirty="0">
                          <a:solidFill>
                            <a:schemeClr val="tx1"/>
                          </a:solidFill>
                          <a:latin typeface="+mn-ea"/>
                          <a:ea typeface="+mn-ea"/>
                        </a:rPr>
                        <a:t>수리 신청하고 불가시 신품교환</a:t>
                      </a: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64</a:t>
            </a:fld>
            <a:endParaRPr lang="ko-KR" alt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3090897"/>
            <a:ext cx="1004410" cy="364098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직사각형 8"/>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85014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표 6"/>
          <p:cNvGraphicFramePr>
            <a:graphicFrameLocks noGrp="1"/>
          </p:cNvGraphicFramePr>
          <p:nvPr/>
        </p:nvGraphicFramePr>
        <p:xfrm>
          <a:off x="557197" y="972319"/>
          <a:ext cx="9516383" cy="6048673"/>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786744">
                <a:tc>
                  <a:txBody>
                    <a:bodyPr/>
                    <a:lstStyle/>
                    <a:p>
                      <a:pPr latinLnBrk="1"/>
                      <a:r>
                        <a:rPr lang="en-US" altLang="ko-KR" sz="2200" dirty="0">
                          <a:solidFill>
                            <a:srgbClr val="000066"/>
                          </a:solidFill>
                          <a:latin typeface="+mn-ea"/>
                          <a:ea typeface="+mn-ea"/>
                        </a:rPr>
                        <a:t>EPIRB (Test - JOTRON/TRON40S)</a:t>
                      </a:r>
                    </a:p>
                    <a:p>
                      <a:pPr latinLnBrk="1"/>
                      <a:endParaRPr lang="ko-KR" altLang="en-US" sz="2000" dirty="0">
                        <a:solidFill>
                          <a:srgbClr val="000066"/>
                        </a:solidFill>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89837">
                <a:tc>
                  <a:txBody>
                    <a:bodyPr/>
                    <a:lstStyle/>
                    <a:p>
                      <a:pPr marL="342900" indent="-342900" latinLnBrk="1">
                        <a:buAutoNum type="arabicPeriod"/>
                      </a:pPr>
                      <a:endParaRPr lang="en-US" altLang="ko-KR" sz="1500" dirty="0"/>
                    </a:p>
                    <a:p>
                      <a:pPr marL="342900" indent="-342900" latinLnBrk="1">
                        <a:buAutoNum type="arabicPeriod"/>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2092">
                <a:tc>
                  <a:txBody>
                    <a:bodyPr/>
                    <a:lstStyle/>
                    <a:p>
                      <a:pPr marL="0" indent="0" latinLnBrk="1">
                        <a:buFont typeface="+mj-lt"/>
                        <a:buNone/>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55" y="1971925"/>
            <a:ext cx="3843865" cy="1253213"/>
          </a:xfrm>
          <a:prstGeom prst="rect">
            <a:avLst/>
          </a:prstGeom>
          <a:noFill/>
          <a:ln>
            <a:noFill/>
          </a:ln>
          <a:effectLst>
            <a:glow rad="139700">
              <a:schemeClr val="accent4">
                <a:satMod val="175000"/>
                <a:alpha val="40000"/>
              </a:schemeClr>
            </a:glow>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62324" y="5314510"/>
            <a:ext cx="6874763" cy="1485537"/>
          </a:xfrm>
          <a:prstGeom prst="rect">
            <a:avLst/>
          </a:prstGeom>
          <a:noFill/>
          <a:ln>
            <a:solidFill>
              <a:schemeClr val="tx1"/>
            </a:solidFill>
          </a:ln>
        </p:spPr>
        <p:txBody>
          <a:bodyPr wrap="square" lIns="99569" tIns="49785" rIns="99569" bIns="49785" rtlCol="0">
            <a:spAutoFit/>
          </a:bodyPr>
          <a:lstStyle/>
          <a:p>
            <a:r>
              <a:rPr lang="en-US" altLang="ko-KR" dirty="0">
                <a:latin typeface="+mn-ea"/>
                <a:ea typeface="+mn-ea"/>
              </a:rPr>
              <a:t>Test procedure</a:t>
            </a:r>
          </a:p>
          <a:p>
            <a:pPr marL="373384" indent="-373384">
              <a:buAutoNum type="arabicPeriod"/>
            </a:pPr>
            <a:r>
              <a:rPr lang="en-US" altLang="ko-KR" dirty="0">
                <a:latin typeface="+mn-ea"/>
                <a:ea typeface="+mn-ea"/>
              </a:rPr>
              <a:t>Bracket</a:t>
            </a:r>
            <a:r>
              <a:rPr lang="ko-KR" altLang="en-US" dirty="0">
                <a:latin typeface="+mn-ea"/>
                <a:ea typeface="+mn-ea"/>
              </a:rPr>
              <a:t>에서 </a:t>
            </a:r>
            <a:r>
              <a:rPr lang="en-US" altLang="ko-KR" dirty="0">
                <a:latin typeface="+mn-ea"/>
                <a:ea typeface="+mn-ea"/>
              </a:rPr>
              <a:t>beacon</a:t>
            </a:r>
            <a:r>
              <a:rPr lang="ko-KR" altLang="en-US" dirty="0">
                <a:latin typeface="+mn-ea"/>
                <a:ea typeface="+mn-ea"/>
              </a:rPr>
              <a:t>을 분리시킨다</a:t>
            </a:r>
            <a:endParaRPr lang="en-US" altLang="ko-KR" dirty="0">
              <a:latin typeface="+mn-ea"/>
              <a:ea typeface="+mn-ea"/>
            </a:endParaRPr>
          </a:p>
          <a:p>
            <a:pPr marL="373384" indent="-373384">
              <a:buAutoNum type="arabicPeriod"/>
            </a:pPr>
            <a:r>
              <a:rPr lang="ko-KR" altLang="en-US" dirty="0">
                <a:latin typeface="+mn-ea"/>
                <a:ea typeface="+mn-ea"/>
              </a:rPr>
              <a:t>스위치를 </a:t>
            </a:r>
            <a:r>
              <a:rPr lang="en-US" altLang="ko-KR" dirty="0">
                <a:latin typeface="+mn-ea"/>
                <a:ea typeface="+mn-ea"/>
              </a:rPr>
              <a:t>“Test” mode</a:t>
            </a:r>
            <a:r>
              <a:rPr lang="ko-KR" altLang="en-US" dirty="0">
                <a:latin typeface="+mn-ea"/>
                <a:ea typeface="+mn-ea"/>
              </a:rPr>
              <a:t>에 둔다</a:t>
            </a:r>
            <a:endParaRPr lang="en-US" altLang="ko-KR" dirty="0">
              <a:latin typeface="+mn-ea"/>
              <a:ea typeface="+mn-ea"/>
            </a:endParaRPr>
          </a:p>
          <a:p>
            <a:pPr marL="373384" indent="-373384">
              <a:buAutoNum type="arabicPeriod"/>
            </a:pPr>
            <a:r>
              <a:rPr lang="en-US" altLang="ko-KR" dirty="0">
                <a:latin typeface="+mn-ea"/>
                <a:ea typeface="+mn-ea"/>
              </a:rPr>
              <a:t>Red lamp</a:t>
            </a:r>
            <a:r>
              <a:rPr lang="ko-KR" altLang="en-US" dirty="0">
                <a:latin typeface="+mn-ea"/>
                <a:ea typeface="+mn-ea"/>
              </a:rPr>
              <a:t>가 약 </a:t>
            </a:r>
            <a:r>
              <a:rPr lang="en-US" altLang="ko-KR" dirty="0">
                <a:latin typeface="+mn-ea"/>
                <a:ea typeface="+mn-ea"/>
              </a:rPr>
              <a:t>15</a:t>
            </a:r>
            <a:r>
              <a:rPr lang="ko-KR" altLang="en-US" dirty="0">
                <a:latin typeface="+mn-ea"/>
                <a:ea typeface="+mn-ea"/>
              </a:rPr>
              <a:t>초간 점멸한다</a:t>
            </a:r>
            <a:endParaRPr lang="en-US" altLang="ko-KR" dirty="0">
              <a:latin typeface="+mn-ea"/>
              <a:ea typeface="+mn-ea"/>
            </a:endParaRPr>
          </a:p>
          <a:p>
            <a:pPr marL="373384" indent="-373384">
              <a:buAutoNum type="arabicPeriod"/>
            </a:pPr>
            <a:r>
              <a:rPr lang="ko-KR" altLang="en-US" dirty="0" err="1" smtClean="0">
                <a:latin typeface="+mn-ea"/>
                <a:ea typeface="+mn-ea"/>
              </a:rPr>
              <a:t>그다음</a:t>
            </a:r>
            <a:r>
              <a:rPr lang="ko-KR" altLang="en-US" dirty="0" smtClean="0">
                <a:latin typeface="+mn-ea"/>
                <a:ea typeface="+mn-ea"/>
              </a:rPr>
              <a:t> </a:t>
            </a:r>
            <a:r>
              <a:rPr lang="en-US" altLang="ko-KR" dirty="0">
                <a:latin typeface="+mn-ea"/>
                <a:ea typeface="+mn-ea"/>
              </a:rPr>
              <a:t>strobe</a:t>
            </a:r>
            <a:r>
              <a:rPr lang="ko-KR" altLang="en-US" dirty="0">
                <a:latin typeface="+mn-ea"/>
                <a:ea typeface="+mn-ea"/>
              </a:rPr>
              <a:t> </a:t>
            </a:r>
            <a:r>
              <a:rPr lang="en-US" altLang="ko-KR" dirty="0" smtClean="0">
                <a:latin typeface="+mn-ea"/>
                <a:ea typeface="+mn-ea"/>
              </a:rPr>
              <a:t>light (</a:t>
            </a:r>
            <a:r>
              <a:rPr lang="ko-KR" altLang="en-US" dirty="0">
                <a:latin typeface="+mn-ea"/>
                <a:ea typeface="+mn-ea"/>
              </a:rPr>
              <a:t>흰색의 </a:t>
            </a:r>
            <a:r>
              <a:rPr lang="en-US" altLang="ko-KR" dirty="0">
                <a:latin typeface="+mn-ea"/>
                <a:ea typeface="+mn-ea"/>
              </a:rPr>
              <a:t>xenon lamp)</a:t>
            </a:r>
            <a:r>
              <a:rPr lang="ko-KR" altLang="en-US" dirty="0">
                <a:latin typeface="+mn-ea"/>
                <a:ea typeface="+mn-ea"/>
              </a:rPr>
              <a:t>가</a:t>
            </a:r>
            <a:r>
              <a:rPr lang="en-US" altLang="ko-KR" dirty="0">
                <a:latin typeface="+mn-ea"/>
                <a:ea typeface="+mn-ea"/>
              </a:rPr>
              <a:t> </a:t>
            </a:r>
            <a:r>
              <a:rPr lang="ko-KR" altLang="en-US" dirty="0">
                <a:latin typeface="+mn-ea"/>
                <a:ea typeface="+mn-ea"/>
              </a:rPr>
              <a:t>켜지면 </a:t>
            </a:r>
            <a:r>
              <a:rPr lang="en-US" altLang="ko-KR" dirty="0">
                <a:latin typeface="+mn-ea"/>
                <a:ea typeface="+mn-ea"/>
              </a:rPr>
              <a:t>test </a:t>
            </a:r>
            <a:r>
              <a:rPr lang="ko-KR" altLang="en-US" dirty="0">
                <a:latin typeface="+mn-ea"/>
                <a:ea typeface="+mn-ea"/>
              </a:rPr>
              <a:t>끝</a:t>
            </a:r>
            <a:r>
              <a:rPr lang="en-US" altLang="ko-KR" dirty="0">
                <a:latin typeface="+mn-ea"/>
                <a:ea typeface="+mn-ea"/>
              </a:rPr>
              <a:t>!</a:t>
            </a:r>
            <a:r>
              <a:rPr lang="ko-KR" altLang="en-US" dirty="0">
                <a:latin typeface="+mn-ea"/>
                <a:ea typeface="+mn-ea"/>
              </a:rPr>
              <a:t> </a:t>
            </a:r>
          </a:p>
        </p:txBody>
      </p:sp>
      <p:sp>
        <p:nvSpPr>
          <p:cNvPr id="3" name="타원 2"/>
          <p:cNvSpPr/>
          <p:nvPr/>
        </p:nvSpPr>
        <p:spPr>
          <a:xfrm>
            <a:off x="1962324" y="1839236"/>
            <a:ext cx="671074" cy="6314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4" name="TextBox 3"/>
          <p:cNvSpPr txBox="1"/>
          <p:nvPr/>
        </p:nvSpPr>
        <p:spPr>
          <a:xfrm>
            <a:off x="666180" y="3448526"/>
            <a:ext cx="4185998" cy="1085427"/>
          </a:xfrm>
          <a:prstGeom prst="rect">
            <a:avLst/>
          </a:prstGeom>
          <a:noFill/>
          <a:ln>
            <a:solidFill>
              <a:schemeClr val="accent1">
                <a:shade val="50000"/>
              </a:schemeClr>
            </a:solidFill>
          </a:ln>
        </p:spPr>
        <p:txBody>
          <a:bodyPr wrap="square" lIns="99569" tIns="49785" rIns="99569" bIns="49785" rtlCol="0">
            <a:spAutoFit/>
          </a:bodyPr>
          <a:lstStyle/>
          <a:p>
            <a:r>
              <a:rPr lang="ko-KR" altLang="en-US" sz="1600" dirty="0">
                <a:latin typeface="+mn-ea"/>
                <a:ea typeface="+mn-ea"/>
              </a:rPr>
              <a:t>통상 </a:t>
            </a:r>
            <a:r>
              <a:rPr lang="ko-KR" altLang="en-US" sz="1600" dirty="0" smtClean="0">
                <a:latin typeface="+mn-ea"/>
                <a:ea typeface="+mn-ea"/>
              </a:rPr>
              <a:t>항해 중에는 </a:t>
            </a:r>
            <a:r>
              <a:rPr lang="ko-KR" altLang="en-US" sz="1600" dirty="0">
                <a:latin typeface="+mn-ea"/>
                <a:ea typeface="+mn-ea"/>
              </a:rPr>
              <a:t>항시 </a:t>
            </a:r>
            <a:r>
              <a:rPr lang="en-US" altLang="ko-KR" sz="1600" dirty="0">
                <a:latin typeface="+mn-ea"/>
                <a:ea typeface="+mn-ea"/>
              </a:rPr>
              <a:t>“READY” </a:t>
            </a:r>
            <a:r>
              <a:rPr lang="ko-KR" altLang="en-US" sz="1600" dirty="0">
                <a:latin typeface="+mn-ea"/>
                <a:ea typeface="+mn-ea"/>
              </a:rPr>
              <a:t>위치에 </a:t>
            </a:r>
            <a:endParaRPr lang="en-US" altLang="ko-KR" sz="1600" dirty="0" smtClean="0">
              <a:latin typeface="+mn-ea"/>
              <a:ea typeface="+mn-ea"/>
            </a:endParaRPr>
          </a:p>
          <a:p>
            <a:r>
              <a:rPr lang="ko-KR" altLang="en-US" sz="1600" dirty="0" smtClean="0">
                <a:latin typeface="+mn-ea"/>
                <a:ea typeface="+mn-ea"/>
              </a:rPr>
              <a:t>두고 </a:t>
            </a:r>
            <a:r>
              <a:rPr lang="ko-KR" altLang="en-US" sz="1600" dirty="0" err="1">
                <a:latin typeface="+mn-ea"/>
                <a:ea typeface="+mn-ea"/>
              </a:rPr>
              <a:t>퇴선</a:t>
            </a:r>
            <a:r>
              <a:rPr lang="ko-KR" altLang="en-US" sz="1600" dirty="0">
                <a:latin typeface="+mn-ea"/>
                <a:ea typeface="+mn-ea"/>
              </a:rPr>
              <a:t> 시 </a:t>
            </a:r>
            <a:r>
              <a:rPr lang="ko-KR" altLang="en-US" sz="1600" dirty="0" smtClean="0">
                <a:latin typeface="+mn-ea"/>
                <a:ea typeface="+mn-ea"/>
              </a:rPr>
              <a:t>수동</a:t>
            </a:r>
            <a:r>
              <a:rPr lang="en-US" altLang="ko-KR" sz="1600" dirty="0" smtClean="0">
                <a:latin typeface="+mn-ea"/>
                <a:ea typeface="+mn-ea"/>
              </a:rPr>
              <a:t>(ON)</a:t>
            </a:r>
            <a:r>
              <a:rPr lang="ko-KR" altLang="en-US" sz="1600" dirty="0" smtClean="0">
                <a:latin typeface="+mn-ea"/>
                <a:ea typeface="+mn-ea"/>
              </a:rPr>
              <a:t>에 의한 조작 시</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Seal </a:t>
            </a:r>
            <a:r>
              <a:rPr lang="ko-KR" altLang="en-US" sz="1600" dirty="0">
                <a:latin typeface="+mn-ea"/>
                <a:ea typeface="+mn-ea"/>
              </a:rPr>
              <a:t>분리 후 </a:t>
            </a:r>
            <a:r>
              <a:rPr lang="en-US" altLang="ko-KR" sz="1600" dirty="0">
                <a:latin typeface="+mn-ea"/>
                <a:ea typeface="+mn-ea"/>
              </a:rPr>
              <a:t>“ON” </a:t>
            </a:r>
            <a:r>
              <a:rPr lang="ko-KR" altLang="en-US" sz="1600" dirty="0" smtClean="0">
                <a:latin typeface="+mn-ea"/>
                <a:ea typeface="+mn-ea"/>
              </a:rPr>
              <a:t>위치에 두게 </a:t>
            </a:r>
            <a:r>
              <a:rPr lang="ko-KR" altLang="en-US" sz="1600" dirty="0">
                <a:latin typeface="+mn-ea"/>
                <a:ea typeface="+mn-ea"/>
              </a:rPr>
              <a:t>되면 </a:t>
            </a:r>
            <a:endParaRPr lang="en-US" altLang="ko-KR" sz="1600" dirty="0" smtClean="0">
              <a:latin typeface="+mn-ea"/>
              <a:ea typeface="+mn-ea"/>
            </a:endParaRPr>
          </a:p>
          <a:p>
            <a:r>
              <a:rPr lang="ko-KR" altLang="en-US" sz="1600" dirty="0" smtClean="0">
                <a:latin typeface="+mn-ea"/>
                <a:ea typeface="+mn-ea"/>
              </a:rPr>
              <a:t>작동하기 </a:t>
            </a:r>
            <a:r>
              <a:rPr lang="ko-KR" altLang="en-US" sz="1600" dirty="0">
                <a:latin typeface="+mn-ea"/>
                <a:ea typeface="+mn-ea"/>
              </a:rPr>
              <a:t>시작한다</a:t>
            </a:r>
          </a:p>
        </p:txBody>
      </p:sp>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65</a:t>
            </a:fld>
            <a:endParaRPr lang="ko-KR" altLang="en-US" dirty="0"/>
          </a:p>
        </p:txBody>
      </p:sp>
      <p:sp>
        <p:nvSpPr>
          <p:cNvPr id="11" name="직사각형 10"/>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pic>
        <p:nvPicPr>
          <p:cNvPr id="10" name="그림 9"/>
          <p:cNvPicPr>
            <a:picLocks noChangeAspect="1"/>
          </p:cNvPicPr>
          <p:nvPr/>
        </p:nvPicPr>
        <p:blipFill>
          <a:blip r:embed="rId3"/>
          <a:stretch>
            <a:fillRect/>
          </a:stretch>
        </p:blipFill>
        <p:spPr>
          <a:xfrm>
            <a:off x="4852178" y="1869671"/>
            <a:ext cx="5069103" cy="3266878"/>
          </a:xfrm>
          <a:prstGeom prst="rect">
            <a:avLst/>
          </a:prstGeom>
        </p:spPr>
      </p:pic>
    </p:spTree>
    <p:extLst>
      <p:ext uri="{BB962C8B-B14F-4D97-AF65-F5344CB8AC3E}">
        <p14:creationId xmlns:p14="http://schemas.microsoft.com/office/powerpoint/2010/main" val="3447609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66</a:t>
            </a:fld>
            <a:endParaRPr lang="en-US" altLang="ko-K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aphicFrame>
        <p:nvGraphicFramePr>
          <p:cNvPr id="13" name="표 12"/>
          <p:cNvGraphicFramePr>
            <a:graphicFrameLocks noGrp="1"/>
          </p:cNvGraphicFramePr>
          <p:nvPr/>
        </p:nvGraphicFramePr>
        <p:xfrm>
          <a:off x="810196" y="972319"/>
          <a:ext cx="9001000" cy="5727981"/>
        </p:xfrm>
        <a:graphic>
          <a:graphicData uri="http://schemas.openxmlformats.org/drawingml/2006/table">
            <a:tbl>
              <a:tblPr firstRow="1" bandRow="1">
                <a:tableStyleId>{5C22544A-7EE6-4342-B048-85BDC9FD1C3A}</a:tableStyleId>
              </a:tblPr>
              <a:tblGrid>
                <a:gridCol w="1906993">
                  <a:extLst>
                    <a:ext uri="{9D8B030D-6E8A-4147-A177-3AD203B41FA5}">
                      <a16:colId xmlns:a16="http://schemas.microsoft.com/office/drawing/2014/main" val="20000"/>
                    </a:ext>
                  </a:extLst>
                </a:gridCol>
                <a:gridCol w="3203747">
                  <a:extLst>
                    <a:ext uri="{9D8B030D-6E8A-4147-A177-3AD203B41FA5}">
                      <a16:colId xmlns:a16="http://schemas.microsoft.com/office/drawing/2014/main" val="20001"/>
                    </a:ext>
                  </a:extLst>
                </a:gridCol>
                <a:gridCol w="3890260">
                  <a:extLst>
                    <a:ext uri="{9D8B030D-6E8A-4147-A177-3AD203B41FA5}">
                      <a16:colId xmlns:a16="http://schemas.microsoft.com/office/drawing/2014/main" val="20002"/>
                    </a:ext>
                  </a:extLst>
                </a:gridCol>
              </a:tblGrid>
              <a:tr h="589417">
                <a:tc>
                  <a:txBody>
                    <a:bodyPr/>
                    <a:lstStyle/>
                    <a:p>
                      <a:pPr latinLnBrk="1"/>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000" b="1" dirty="0">
                          <a:solidFill>
                            <a:schemeClr val="tx1"/>
                          </a:solidFill>
                          <a:latin typeface="+mn-ea"/>
                          <a:ea typeface="+mn-ea"/>
                        </a:rPr>
                        <a:t>TRON 60S (EPIRB)</a:t>
                      </a:r>
                      <a:endParaRPr lang="ko-KR" altLang="en-US" sz="20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000" b="1" dirty="0">
                          <a:solidFill>
                            <a:schemeClr val="tx1"/>
                          </a:solidFill>
                          <a:latin typeface="+mn-ea"/>
                          <a:ea typeface="+mn-ea"/>
                        </a:rPr>
                        <a:t>TRON 60 VDR EPIRB</a:t>
                      </a:r>
                      <a:endParaRPr lang="ko-KR" altLang="en-US" sz="20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73630">
                <a:tc rowSpan="2">
                  <a:txBody>
                    <a:bodyPr/>
                    <a:lstStyle/>
                    <a:p>
                      <a:pPr latinLnBrk="1"/>
                      <a:r>
                        <a:rPr lang="en-US" altLang="ko-KR" sz="1700" b="1" dirty="0">
                          <a:solidFill>
                            <a:schemeClr val="tx1"/>
                          </a:solidFill>
                          <a:latin typeface="+mn-ea"/>
                          <a:ea typeface="+mn-ea"/>
                        </a:rPr>
                        <a:t>Monthly</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Self test</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 Self test</a:t>
                      </a:r>
                    </a:p>
                    <a:p>
                      <a:pPr latinLnBrk="1"/>
                      <a:r>
                        <a:rPr lang="en-US" altLang="ko-KR" sz="1700" b="1" dirty="0">
                          <a:solidFill>
                            <a:schemeClr val="tx1"/>
                          </a:solidFill>
                          <a:latin typeface="+mn-ea"/>
                          <a:ea typeface="+mn-ea"/>
                        </a:rPr>
                        <a:t>• GPS test (  &lt;60)</a:t>
                      </a:r>
                      <a:br>
                        <a:rPr lang="en-US" altLang="ko-KR" sz="1700" b="1" dirty="0">
                          <a:solidFill>
                            <a:schemeClr val="tx1"/>
                          </a:solidFill>
                          <a:latin typeface="+mn-ea"/>
                          <a:ea typeface="+mn-ea"/>
                        </a:rPr>
                      </a:br>
                      <a:r>
                        <a:rPr lang="en-US" altLang="ko-KR" sz="1700" b="1" dirty="0">
                          <a:solidFill>
                            <a:schemeClr val="tx1"/>
                          </a:solidFill>
                          <a:latin typeface="+mn-ea"/>
                          <a:ea typeface="+mn-ea"/>
                        </a:rPr>
                        <a:t>  </a:t>
                      </a:r>
                      <a:r>
                        <a:rPr lang="en-US" altLang="ko-KR" sz="1600" b="1" dirty="0">
                          <a:solidFill>
                            <a:srgbClr val="000099"/>
                          </a:solidFill>
                          <a:latin typeface="+mn-ea"/>
                          <a:ea typeface="+mn-ea"/>
                        </a:rPr>
                        <a:t>(</a:t>
                      </a:r>
                      <a:r>
                        <a:rPr lang="ko-KR" altLang="en-US" sz="1600" b="1" dirty="0">
                          <a:solidFill>
                            <a:srgbClr val="000099"/>
                          </a:solidFill>
                          <a:latin typeface="+mn-ea"/>
                          <a:ea typeface="+mn-ea"/>
                        </a:rPr>
                        <a:t>과다 </a:t>
                      </a:r>
                      <a:r>
                        <a:rPr lang="ko-KR" altLang="en-US" sz="1600" b="1" dirty="0" err="1">
                          <a:solidFill>
                            <a:srgbClr val="000099"/>
                          </a:solidFill>
                          <a:latin typeface="+mn-ea"/>
                          <a:ea typeface="+mn-ea"/>
                        </a:rPr>
                        <a:t>시험시</a:t>
                      </a:r>
                      <a:r>
                        <a:rPr lang="ko-KR" altLang="en-US" sz="1600" b="1" dirty="0">
                          <a:solidFill>
                            <a:srgbClr val="000099"/>
                          </a:solidFill>
                          <a:latin typeface="+mn-ea"/>
                          <a:ea typeface="+mn-ea"/>
                        </a:rPr>
                        <a:t> </a:t>
                      </a:r>
                      <a:r>
                        <a:rPr lang="en-US" altLang="ko-KR" sz="1600" b="1" dirty="0">
                          <a:solidFill>
                            <a:srgbClr val="000099"/>
                          </a:solidFill>
                          <a:latin typeface="+mn-ea"/>
                          <a:ea typeface="+mn-ea"/>
                        </a:rPr>
                        <a:t>Battery </a:t>
                      </a:r>
                      <a:r>
                        <a:rPr lang="ko-KR" altLang="en-US" sz="1600" b="1" dirty="0">
                          <a:solidFill>
                            <a:srgbClr val="000099"/>
                          </a:solidFill>
                          <a:latin typeface="+mn-ea"/>
                          <a:ea typeface="+mn-ea"/>
                        </a:rPr>
                        <a:t>빨리 방전됨</a:t>
                      </a:r>
                      <a:r>
                        <a:rPr lang="en-US" altLang="ko-KR" sz="1600" b="1" dirty="0">
                          <a:solidFill>
                            <a:srgbClr val="000099"/>
                          </a:solidFill>
                          <a:latin typeface="+mn-ea"/>
                          <a:ea typeface="+mn-ea"/>
                        </a:rPr>
                        <a:t>)</a:t>
                      </a:r>
                      <a:endParaRPr lang="ko-KR" altLang="en-US" sz="1600" b="1" dirty="0">
                        <a:solidFill>
                          <a:srgbClr val="000099"/>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08869">
                <a:tc vMerge="1">
                  <a:txBody>
                    <a:bodyPr/>
                    <a:lstStyle/>
                    <a:p>
                      <a:pPr latinLnBrk="1"/>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400" b="1" dirty="0">
                          <a:solidFill>
                            <a:srgbClr val="0000C4"/>
                          </a:solidFill>
                          <a:latin typeface="+mn-ea"/>
                          <a:ea typeface="+mn-ea"/>
                        </a:rPr>
                        <a:t>매월 </a:t>
                      </a:r>
                      <a:r>
                        <a:rPr lang="en-US" altLang="ko-KR" sz="1400" b="1" dirty="0">
                          <a:solidFill>
                            <a:srgbClr val="0000C4"/>
                          </a:solidFill>
                          <a:latin typeface="+mn-ea"/>
                          <a:ea typeface="+mn-ea"/>
                        </a:rPr>
                        <a:t>1</a:t>
                      </a:r>
                      <a:r>
                        <a:rPr lang="ko-KR" altLang="en-US" sz="1400" b="1" dirty="0">
                          <a:solidFill>
                            <a:srgbClr val="0000C4"/>
                          </a:solidFill>
                          <a:latin typeface="+mn-ea"/>
                          <a:ea typeface="+mn-ea"/>
                        </a:rPr>
                        <a:t>회 </a:t>
                      </a:r>
                      <a:r>
                        <a:rPr lang="en-US" altLang="ko-KR" sz="1400" b="1" dirty="0">
                          <a:solidFill>
                            <a:srgbClr val="0000C4"/>
                          </a:solidFill>
                          <a:latin typeface="+mn-ea"/>
                          <a:ea typeface="+mn-ea"/>
                        </a:rPr>
                        <a:t>Function test</a:t>
                      </a:r>
                      <a:endParaRPr lang="ko-KR" altLang="en-US" sz="1400" b="1"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ko-KR" altLang="en-US" sz="1400" b="1" dirty="0">
                          <a:solidFill>
                            <a:srgbClr val="0000C4"/>
                          </a:solidFill>
                          <a:latin typeface="+mn-ea"/>
                          <a:ea typeface="+mn-ea"/>
                        </a:rPr>
                        <a:t>매월</a:t>
                      </a:r>
                      <a:r>
                        <a:rPr lang="en-US" altLang="ko-KR" sz="1400" b="1" dirty="0">
                          <a:solidFill>
                            <a:srgbClr val="0000C4"/>
                          </a:solidFill>
                          <a:latin typeface="+mn-ea"/>
                          <a:ea typeface="+mn-ea"/>
                        </a:rPr>
                        <a:t> 1</a:t>
                      </a:r>
                      <a:r>
                        <a:rPr lang="ko-KR" altLang="en-US" sz="1400" b="1" dirty="0">
                          <a:solidFill>
                            <a:srgbClr val="0000C4"/>
                          </a:solidFill>
                          <a:latin typeface="+mn-ea"/>
                          <a:ea typeface="+mn-ea"/>
                        </a:rPr>
                        <a:t>회 </a:t>
                      </a:r>
                      <a:r>
                        <a:rPr lang="en-US" altLang="ko-KR" sz="1400" b="1" dirty="0">
                          <a:solidFill>
                            <a:srgbClr val="0000C4"/>
                          </a:solidFill>
                          <a:latin typeface="+mn-ea"/>
                          <a:ea typeface="+mn-ea"/>
                        </a:rPr>
                        <a:t>EPIRB function </a:t>
                      </a:r>
                      <a:r>
                        <a:rPr lang="ko-KR" altLang="en-US" sz="1400" b="1" dirty="0">
                          <a:solidFill>
                            <a:srgbClr val="0000C4"/>
                          </a:solidFill>
                          <a:latin typeface="+mn-ea"/>
                          <a:ea typeface="+mn-ea"/>
                        </a:rPr>
                        <a:t>또는 </a:t>
                      </a:r>
                      <a:r>
                        <a:rPr lang="en-US" altLang="ko-KR" sz="1400" b="1" dirty="0">
                          <a:solidFill>
                            <a:srgbClr val="0000C4"/>
                          </a:solidFill>
                          <a:latin typeface="+mn-ea"/>
                          <a:ea typeface="+mn-ea"/>
                        </a:rPr>
                        <a:t>GPS function test</a:t>
                      </a:r>
                      <a:r>
                        <a:rPr lang="ko-KR" altLang="en-US" sz="1400" b="1" dirty="0">
                          <a:solidFill>
                            <a:srgbClr val="0000C4"/>
                          </a:solidFill>
                          <a:latin typeface="+mn-ea"/>
                          <a:ea typeface="+mn-ea"/>
                        </a:rPr>
                        <a:t>시</a:t>
                      </a:r>
                      <a:r>
                        <a:rPr lang="en-US" altLang="ko-KR" sz="1400" b="1" dirty="0">
                          <a:solidFill>
                            <a:srgbClr val="0000C4"/>
                          </a:solidFill>
                          <a:latin typeface="+mn-ea"/>
                          <a:ea typeface="+mn-ea"/>
                        </a:rPr>
                        <a:t> </a:t>
                      </a:r>
                      <a:r>
                        <a:rPr lang="ko-KR" altLang="en-US" sz="1400" b="1" dirty="0">
                          <a:solidFill>
                            <a:srgbClr val="0000C4"/>
                          </a:solidFill>
                          <a:latin typeface="+mn-ea"/>
                          <a:ea typeface="+mn-ea"/>
                        </a:rPr>
                        <a:t>둘 중의 하나로 번갈아</a:t>
                      </a:r>
                      <a:r>
                        <a:rPr lang="en-US" altLang="ko-KR" sz="1400" b="1" dirty="0">
                          <a:solidFill>
                            <a:srgbClr val="0000C4"/>
                          </a:solidFill>
                          <a:latin typeface="+mn-ea"/>
                          <a:ea typeface="+mn-ea"/>
                        </a:rPr>
                        <a:t> </a:t>
                      </a:r>
                      <a:r>
                        <a:rPr lang="ko-KR" altLang="en-US" sz="1400" b="1" dirty="0">
                          <a:solidFill>
                            <a:srgbClr val="0000C4"/>
                          </a:solidFill>
                          <a:latin typeface="+mn-ea"/>
                          <a:ea typeface="+mn-ea"/>
                        </a:rPr>
                        <a:t>하고 </a:t>
                      </a:r>
                      <a:r>
                        <a:rPr lang="en-US" altLang="ko-KR" sz="1400" b="1" dirty="0">
                          <a:solidFill>
                            <a:srgbClr val="0000C4"/>
                          </a:solidFill>
                          <a:latin typeface="+mn-ea"/>
                          <a:ea typeface="+mn-ea"/>
                        </a:rPr>
                        <a:t>Radio logbook</a:t>
                      </a:r>
                      <a:r>
                        <a:rPr lang="ko-KR" altLang="en-US" sz="1400" b="1" dirty="0">
                          <a:solidFill>
                            <a:srgbClr val="0000C4"/>
                          </a:solidFill>
                          <a:latin typeface="+mn-ea"/>
                          <a:ea typeface="+mn-ea"/>
                        </a:rPr>
                        <a:t>에 기록할 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89655">
                <a:tc>
                  <a:txBody>
                    <a:bodyPr/>
                    <a:lstStyle/>
                    <a:p>
                      <a:pPr latinLnBrk="1"/>
                      <a:r>
                        <a:rPr lang="en-US" altLang="ko-KR" sz="1700" b="1" dirty="0">
                          <a:solidFill>
                            <a:schemeClr val="tx1"/>
                          </a:solidFill>
                          <a:latin typeface="+mn-ea"/>
                          <a:ea typeface="+mn-ea"/>
                        </a:rPr>
                        <a:t>Every 12 months</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Annual test</a:t>
                      </a:r>
                      <a:br>
                        <a:rPr lang="en-US" altLang="ko-KR" sz="1700" b="1" dirty="0">
                          <a:solidFill>
                            <a:schemeClr val="tx1"/>
                          </a:solidFill>
                          <a:latin typeface="+mn-ea"/>
                          <a:ea typeface="+mn-ea"/>
                        </a:rPr>
                      </a:br>
                      <a:r>
                        <a:rPr lang="en-US" altLang="ko-KR" sz="1700" b="1" dirty="0">
                          <a:solidFill>
                            <a:schemeClr val="tx1"/>
                          </a:solidFill>
                          <a:latin typeface="+mn-ea"/>
                          <a:ea typeface="+mn-ea"/>
                        </a:rPr>
                        <a:t>(by radio survey)</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Annual test</a:t>
                      </a:r>
                      <a:br>
                        <a:rPr lang="en-US" altLang="ko-KR" sz="1700" b="1" dirty="0">
                          <a:solidFill>
                            <a:schemeClr val="tx1"/>
                          </a:solidFill>
                          <a:latin typeface="+mn-ea"/>
                          <a:ea typeface="+mn-ea"/>
                        </a:rPr>
                      </a:br>
                      <a:r>
                        <a:rPr lang="en-US" altLang="ko-KR" sz="1700" b="1" dirty="0">
                          <a:solidFill>
                            <a:schemeClr val="tx1"/>
                          </a:solidFill>
                          <a:latin typeface="+mn-ea"/>
                          <a:ea typeface="+mn-ea"/>
                        </a:rPr>
                        <a:t>(by radio survey)</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89655">
                <a:tc>
                  <a:txBody>
                    <a:bodyPr/>
                    <a:lstStyle/>
                    <a:p>
                      <a:pPr latinLnBrk="1"/>
                      <a:r>
                        <a:rPr lang="en-US" altLang="ko-KR" sz="1700" b="1" dirty="0">
                          <a:solidFill>
                            <a:schemeClr val="tx1"/>
                          </a:solidFill>
                          <a:latin typeface="+mn-ea"/>
                          <a:ea typeface="+mn-ea"/>
                        </a:rPr>
                        <a:t>Every 2</a:t>
                      </a:r>
                      <a:r>
                        <a:rPr lang="en-US" altLang="ko-KR" sz="1700" b="1" baseline="30000" dirty="0">
                          <a:solidFill>
                            <a:schemeClr val="tx1"/>
                          </a:solidFill>
                          <a:latin typeface="+mn-ea"/>
                          <a:ea typeface="+mn-ea"/>
                        </a:rPr>
                        <a:t>nd</a:t>
                      </a:r>
                      <a:r>
                        <a:rPr lang="en-US" altLang="ko-KR" sz="1700" b="1" dirty="0">
                          <a:solidFill>
                            <a:schemeClr val="tx1"/>
                          </a:solidFill>
                          <a:latin typeface="+mn-ea"/>
                          <a:ea typeface="+mn-ea"/>
                        </a:rPr>
                        <a:t> year</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Replace HRU </a:t>
                      </a:r>
                    </a:p>
                    <a:p>
                      <a:pPr latinLnBrk="1"/>
                      <a:r>
                        <a:rPr lang="en-US" altLang="ko-KR" sz="1700" b="1" dirty="0">
                          <a:solidFill>
                            <a:schemeClr val="tx1"/>
                          </a:solidFill>
                          <a:latin typeface="+mn-ea"/>
                          <a:ea typeface="+mn-ea"/>
                        </a:rPr>
                        <a:t>Including plastic bolt</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Replace HRU </a:t>
                      </a:r>
                    </a:p>
                    <a:p>
                      <a:pPr latinLnBrk="1"/>
                      <a:r>
                        <a:rPr lang="en-US" altLang="ko-KR" sz="1700" b="1" dirty="0">
                          <a:solidFill>
                            <a:schemeClr val="tx1"/>
                          </a:solidFill>
                          <a:latin typeface="+mn-ea"/>
                          <a:ea typeface="+mn-ea"/>
                        </a:rPr>
                        <a:t>Including plastic bolt</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89655">
                <a:tc>
                  <a:txBody>
                    <a:bodyPr/>
                    <a:lstStyle/>
                    <a:p>
                      <a:pPr latinLnBrk="1"/>
                      <a:r>
                        <a:rPr lang="en-US" altLang="ko-KR" sz="1700" b="1" dirty="0">
                          <a:solidFill>
                            <a:schemeClr val="tx1"/>
                          </a:solidFill>
                          <a:latin typeface="+mn-ea"/>
                          <a:ea typeface="+mn-ea"/>
                        </a:rPr>
                        <a:t>Every 4</a:t>
                      </a:r>
                      <a:r>
                        <a:rPr lang="en-US" altLang="ko-KR" sz="1700" b="1" baseline="30000" dirty="0">
                          <a:solidFill>
                            <a:schemeClr val="tx1"/>
                          </a:solidFill>
                          <a:latin typeface="+mn-ea"/>
                          <a:ea typeface="+mn-ea"/>
                        </a:rPr>
                        <a:t>th</a:t>
                      </a:r>
                      <a:r>
                        <a:rPr lang="en-US" altLang="ko-KR" sz="1700" b="1" dirty="0">
                          <a:solidFill>
                            <a:schemeClr val="tx1"/>
                          </a:solidFill>
                          <a:latin typeface="+mn-ea"/>
                          <a:ea typeface="+mn-ea"/>
                        </a:rPr>
                        <a:t> or 5</a:t>
                      </a:r>
                      <a:r>
                        <a:rPr lang="en-US" altLang="ko-KR" sz="1700" b="1" baseline="30000" dirty="0">
                          <a:solidFill>
                            <a:schemeClr val="tx1"/>
                          </a:solidFill>
                          <a:latin typeface="+mn-ea"/>
                          <a:ea typeface="+mn-ea"/>
                        </a:rPr>
                        <a:t>th</a:t>
                      </a:r>
                      <a:r>
                        <a:rPr lang="en-US" altLang="ko-KR" sz="1700" b="1" dirty="0">
                          <a:solidFill>
                            <a:schemeClr val="tx1"/>
                          </a:solidFill>
                          <a:latin typeface="+mn-ea"/>
                          <a:ea typeface="+mn-ea"/>
                        </a:rPr>
                        <a:t> year</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Replace battery</a:t>
                      </a:r>
                    </a:p>
                    <a:p>
                      <a:pPr latinLnBrk="1"/>
                      <a:r>
                        <a:rPr lang="en-US" altLang="ko-KR" sz="1700" b="1" dirty="0">
                          <a:solidFill>
                            <a:schemeClr val="tx1"/>
                          </a:solidFill>
                          <a:latin typeface="+mn-ea"/>
                          <a:ea typeface="+mn-ea"/>
                        </a:rPr>
                        <a:t>by certified personal (SBM) </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Replace battery</a:t>
                      </a:r>
                    </a:p>
                    <a:p>
                      <a:pPr latinLnBrk="1"/>
                      <a:r>
                        <a:rPr lang="en-US" altLang="ko-KR" sz="1700" b="1" dirty="0">
                          <a:solidFill>
                            <a:schemeClr val="tx1"/>
                          </a:solidFill>
                          <a:latin typeface="+mn-ea"/>
                          <a:ea typeface="+mn-ea"/>
                        </a:rPr>
                        <a:t>by certified personal (SBM) </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89655">
                <a:tc>
                  <a:txBody>
                    <a:bodyPr/>
                    <a:lstStyle/>
                    <a:p>
                      <a:pPr latinLnBrk="1"/>
                      <a:r>
                        <a:rPr lang="en-US" altLang="ko-KR" sz="1700" b="1" dirty="0">
                          <a:solidFill>
                            <a:schemeClr val="tx1"/>
                          </a:solidFill>
                          <a:latin typeface="+mn-ea"/>
                          <a:ea typeface="+mn-ea"/>
                        </a:rPr>
                        <a:t>Every 10</a:t>
                      </a:r>
                      <a:r>
                        <a:rPr lang="en-US" altLang="ko-KR" sz="1700" b="1" baseline="30000" dirty="0">
                          <a:solidFill>
                            <a:schemeClr val="tx1"/>
                          </a:solidFill>
                          <a:latin typeface="+mn-ea"/>
                          <a:ea typeface="+mn-ea"/>
                        </a:rPr>
                        <a:t>th</a:t>
                      </a:r>
                      <a:r>
                        <a:rPr lang="en-US" altLang="ko-KR" sz="1700" b="1" dirty="0">
                          <a:solidFill>
                            <a:schemeClr val="tx1"/>
                          </a:solidFill>
                          <a:latin typeface="+mn-ea"/>
                          <a:ea typeface="+mn-ea"/>
                        </a:rPr>
                        <a:t> year</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700" b="1" dirty="0">
                          <a:solidFill>
                            <a:schemeClr val="tx1"/>
                          </a:solidFill>
                          <a:latin typeface="+mn-ea"/>
                          <a:ea typeface="+mn-ea"/>
                        </a:rPr>
                        <a:t>Replace Float-Free Capsule and Bracket</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700" b="1" dirty="0">
                          <a:solidFill>
                            <a:schemeClr val="tx1"/>
                          </a:solidFill>
                          <a:latin typeface="+mn-ea"/>
                          <a:ea typeface="+mn-ea"/>
                        </a:rPr>
                        <a:t>Replace Float-Free Capsule and Bracket</a:t>
                      </a: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674794">
                <a:tc gridSpan="3">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1" dirty="0">
                          <a:solidFill>
                            <a:srgbClr val="000099"/>
                          </a:solidFill>
                          <a:latin typeface="+mn-ea"/>
                          <a:ea typeface="+mn-ea"/>
                        </a:rPr>
                        <a:t>※</a:t>
                      </a:r>
                      <a:r>
                        <a:rPr lang="en-US" altLang="ko-KR" sz="1600" b="0" dirty="0">
                          <a:solidFill>
                            <a:srgbClr val="FF0000"/>
                          </a:solidFill>
                          <a:latin typeface="+mn-ea"/>
                          <a:ea typeface="+mn-ea"/>
                        </a:rPr>
                        <a:t> </a:t>
                      </a:r>
                      <a:r>
                        <a:rPr lang="en-US" altLang="ko-KR" sz="1600" b="0" dirty="0">
                          <a:latin typeface="+mn-ea"/>
                          <a:ea typeface="+mn-ea"/>
                        </a:rPr>
                        <a:t>2</a:t>
                      </a:r>
                      <a:r>
                        <a:rPr lang="ko-KR" altLang="en-US" sz="1600" b="0" dirty="0" err="1">
                          <a:latin typeface="+mn-ea"/>
                          <a:ea typeface="+mn-ea"/>
                        </a:rPr>
                        <a:t>항사는</a:t>
                      </a:r>
                      <a:r>
                        <a:rPr lang="ko-KR" altLang="en-US" sz="1600" b="0" dirty="0">
                          <a:latin typeface="+mn-ea"/>
                          <a:ea typeface="+mn-ea"/>
                        </a:rPr>
                        <a:t> </a:t>
                      </a:r>
                      <a:r>
                        <a:rPr lang="en-US" altLang="ko-KR" sz="1600" b="0" dirty="0">
                          <a:latin typeface="+mn-ea"/>
                          <a:ea typeface="+mn-ea"/>
                        </a:rPr>
                        <a:t>EPIRB </a:t>
                      </a:r>
                      <a:r>
                        <a:rPr lang="ko-KR" altLang="en-US" sz="1600" b="0" dirty="0">
                          <a:latin typeface="+mn-ea"/>
                          <a:ea typeface="+mn-ea"/>
                        </a:rPr>
                        <a:t>및 </a:t>
                      </a:r>
                      <a:r>
                        <a:rPr lang="en-US" altLang="ko-KR" sz="1600" b="0" dirty="0">
                          <a:latin typeface="+mn-ea"/>
                          <a:ea typeface="+mn-ea"/>
                        </a:rPr>
                        <a:t>VDR-EPIRB</a:t>
                      </a:r>
                      <a:r>
                        <a:rPr lang="ko-KR" altLang="en-US" sz="1600" b="0" dirty="0">
                          <a:latin typeface="+mn-ea"/>
                          <a:ea typeface="+mn-ea"/>
                        </a:rPr>
                        <a:t>를 매월 </a:t>
                      </a:r>
                      <a:r>
                        <a:rPr lang="ko-KR" altLang="en-US" sz="1600" b="0" dirty="0" err="1">
                          <a:latin typeface="+mn-ea"/>
                          <a:ea typeface="+mn-ea"/>
                        </a:rPr>
                        <a:t>시험시</a:t>
                      </a:r>
                      <a:r>
                        <a:rPr lang="ko-KR" altLang="en-US" sz="1600" b="0" dirty="0">
                          <a:latin typeface="+mn-ea"/>
                          <a:ea typeface="+mn-ea"/>
                        </a:rPr>
                        <a:t> </a:t>
                      </a:r>
                      <a:r>
                        <a:rPr lang="en-US" altLang="ko-KR" sz="1600" b="0" dirty="0">
                          <a:latin typeface="+mn-ea"/>
                          <a:ea typeface="+mn-ea"/>
                        </a:rPr>
                        <a:t>1</a:t>
                      </a:r>
                      <a:r>
                        <a:rPr lang="ko-KR" altLang="en-US" sz="1600" b="0" dirty="0">
                          <a:latin typeface="+mn-ea"/>
                          <a:ea typeface="+mn-ea"/>
                        </a:rPr>
                        <a:t>회만 실시한다 </a:t>
                      </a:r>
                      <a:r>
                        <a:rPr lang="en-US" altLang="ko-KR" sz="1600" b="0" dirty="0">
                          <a:latin typeface="+mn-ea"/>
                          <a:ea typeface="+mn-ea"/>
                        </a:rPr>
                        <a:t/>
                      </a:r>
                      <a:br>
                        <a:rPr lang="en-US" altLang="ko-KR" sz="1600" b="0" dirty="0">
                          <a:latin typeface="+mn-ea"/>
                          <a:ea typeface="+mn-ea"/>
                        </a:rPr>
                      </a:br>
                      <a:r>
                        <a:rPr lang="en-US" altLang="ko-KR" sz="1600" b="0" dirty="0">
                          <a:latin typeface="+mn-ea"/>
                          <a:ea typeface="+mn-ea"/>
                        </a:rPr>
                        <a:t>   (5</a:t>
                      </a:r>
                      <a:r>
                        <a:rPr lang="ko-KR" altLang="en-US" sz="1600" b="0" dirty="0">
                          <a:latin typeface="+mn-ea"/>
                          <a:ea typeface="+mn-ea"/>
                        </a:rPr>
                        <a:t>년에 </a:t>
                      </a:r>
                      <a:r>
                        <a:rPr lang="en-US" altLang="ko-KR" sz="1600" b="0" dirty="0">
                          <a:latin typeface="+mn-ea"/>
                          <a:ea typeface="+mn-ea"/>
                        </a:rPr>
                        <a:t>60</a:t>
                      </a:r>
                      <a:r>
                        <a:rPr lang="ko-KR" altLang="en-US" sz="1600" b="0" dirty="0">
                          <a:latin typeface="+mn-ea"/>
                          <a:ea typeface="+mn-ea"/>
                        </a:rPr>
                        <a:t>회 미만으로 시험해야 실제 상황에서 </a:t>
                      </a:r>
                      <a:r>
                        <a:rPr lang="en-US" altLang="ko-KR" sz="1600" b="0" dirty="0">
                          <a:latin typeface="+mn-ea"/>
                          <a:ea typeface="+mn-ea"/>
                        </a:rPr>
                        <a:t>48</a:t>
                      </a:r>
                      <a:r>
                        <a:rPr lang="ko-KR" altLang="en-US" sz="1600" b="0" dirty="0">
                          <a:latin typeface="+mn-ea"/>
                          <a:ea typeface="+mn-ea"/>
                        </a:rPr>
                        <a:t>시간 작동 가능함</a:t>
                      </a:r>
                      <a:r>
                        <a:rPr lang="en-US" altLang="ko-KR" sz="1600" b="0" dirty="0">
                          <a:latin typeface="+mn-ea"/>
                          <a:ea typeface="+mn-ea"/>
                        </a:rPr>
                        <a:t>)</a:t>
                      </a:r>
                      <a:r>
                        <a:rPr lang="ko-KR" altLang="en-US" sz="1600" b="0" dirty="0">
                          <a:latin typeface="+mn-ea"/>
                          <a:ea typeface="+mn-ea"/>
                        </a:rPr>
                        <a:t> </a:t>
                      </a:r>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95690" rtl="0" eaLnBrk="1" fontAlgn="auto" latinLnBrk="1" hangingPunct="1">
                        <a:lnSpc>
                          <a:spcPct val="100000"/>
                        </a:lnSpc>
                        <a:spcBef>
                          <a:spcPts val="0"/>
                        </a:spcBef>
                        <a:spcAft>
                          <a:spcPts val="0"/>
                        </a:spcAft>
                        <a:buClrTx/>
                        <a:buSzTx/>
                        <a:buFontTx/>
                        <a:buNone/>
                        <a:tabLst/>
                        <a:defRPr/>
                      </a:pPr>
                      <a:endParaRPr lang="ko-KR" altLang="en-US" sz="17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7" name="직사각형 6"/>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30467457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67</a:t>
            </a:fld>
            <a:endParaRPr lang="en-US" altLang="ko-K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aphicFrame>
        <p:nvGraphicFramePr>
          <p:cNvPr id="6" name="표 5"/>
          <p:cNvGraphicFramePr>
            <a:graphicFrameLocks noGrp="1"/>
          </p:cNvGraphicFramePr>
          <p:nvPr>
            <p:extLst/>
          </p:nvPr>
        </p:nvGraphicFramePr>
        <p:xfrm>
          <a:off x="242324" y="554918"/>
          <a:ext cx="9817965" cy="6507492"/>
        </p:xfrm>
        <a:graphic>
          <a:graphicData uri="http://schemas.openxmlformats.org/drawingml/2006/table">
            <a:tbl>
              <a:tblPr firstRow="1" bandRow="1">
                <a:tableStyleId>{5C22544A-7EE6-4342-B048-85BDC9FD1C3A}</a:tableStyleId>
              </a:tblPr>
              <a:tblGrid>
                <a:gridCol w="9817965">
                  <a:extLst>
                    <a:ext uri="{9D8B030D-6E8A-4147-A177-3AD203B41FA5}">
                      <a16:colId xmlns:a16="http://schemas.microsoft.com/office/drawing/2014/main" val="20000"/>
                    </a:ext>
                  </a:extLst>
                </a:gridCol>
              </a:tblGrid>
              <a:tr h="504056">
                <a:tc>
                  <a:txBody>
                    <a:bodyPr/>
                    <a:lstStyle/>
                    <a:p>
                      <a:pPr latinLnBrk="1"/>
                      <a:r>
                        <a:rPr lang="en-US" altLang="ko-KR" sz="2200" dirty="0">
                          <a:solidFill>
                            <a:srgbClr val="000066"/>
                          </a:solidFill>
                          <a:latin typeface="+mn-ea"/>
                          <a:ea typeface="+mn-ea"/>
                        </a:rPr>
                        <a:t>EPIRB (Test TRON 40 EPIRB) </a:t>
                      </a:r>
                      <a:r>
                        <a:rPr lang="en-US" altLang="ko-KR" sz="1600" dirty="0">
                          <a:solidFill>
                            <a:srgbClr val="000066"/>
                          </a:solidFill>
                          <a:latin typeface="+mn-ea"/>
                          <a:ea typeface="+mn-ea"/>
                        </a:rPr>
                        <a:t>- </a:t>
                      </a:r>
                      <a:r>
                        <a:rPr lang="ko-KR" altLang="en-US" sz="1600" dirty="0">
                          <a:solidFill>
                            <a:srgbClr val="000066"/>
                          </a:solidFill>
                          <a:latin typeface="+mn-ea"/>
                          <a:ea typeface="+mn-ea"/>
                        </a:rPr>
                        <a:t>선박에 설치된 기종의 </a:t>
                      </a:r>
                      <a:r>
                        <a:rPr lang="en-US" altLang="ko-KR" sz="1600" dirty="0">
                          <a:solidFill>
                            <a:srgbClr val="000066"/>
                          </a:solidFill>
                          <a:latin typeface="+mn-ea"/>
                          <a:ea typeface="+mn-ea"/>
                        </a:rPr>
                        <a:t>Manual </a:t>
                      </a:r>
                      <a:r>
                        <a:rPr lang="ko-KR" altLang="en-US" sz="1600" dirty="0">
                          <a:solidFill>
                            <a:srgbClr val="000066"/>
                          </a:solidFill>
                          <a:latin typeface="+mn-ea"/>
                          <a:ea typeface="+mn-ea"/>
                        </a:rPr>
                        <a:t>반드시 확인할 것</a:t>
                      </a:r>
                      <a:endParaRPr lang="en-US" altLang="ko-KR" sz="16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00659">
                <a:tc>
                  <a:txBody>
                    <a:bodyPr/>
                    <a:lstStyle/>
                    <a:p>
                      <a:pPr marL="342900" indent="-342900" latinLnBrk="1">
                        <a:buAutoNum type="arabicPeriod"/>
                      </a:pPr>
                      <a:endParaRPr lang="en-US" altLang="ko-KR" sz="1500" dirty="0"/>
                    </a:p>
                    <a:p>
                      <a:pPr marL="342900" indent="-342900" latinLnBrk="1">
                        <a:buAutoNum type="arabicPeriod"/>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02777">
                <a:tc>
                  <a:txBody>
                    <a:bodyPr/>
                    <a:lstStyle/>
                    <a:p>
                      <a:pPr marL="0" indent="0" latinLnBrk="1">
                        <a:buFont typeface="+mj-lt"/>
                        <a:buNone/>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7" name="표 6"/>
          <p:cNvGraphicFramePr>
            <a:graphicFrameLocks noGrp="1"/>
          </p:cNvGraphicFramePr>
          <p:nvPr>
            <p:extLst/>
          </p:nvPr>
        </p:nvGraphicFramePr>
        <p:xfrm>
          <a:off x="307975" y="1852291"/>
          <a:ext cx="9062790" cy="4598949"/>
        </p:xfrm>
        <a:graphic>
          <a:graphicData uri="http://schemas.openxmlformats.org/drawingml/2006/table">
            <a:tbl>
              <a:tblPr firstRow="1" bandRow="1">
                <a:tableStyleId>{5C22544A-7EE6-4342-B048-85BDC9FD1C3A}</a:tableStyleId>
              </a:tblPr>
              <a:tblGrid>
                <a:gridCol w="2798094">
                  <a:extLst>
                    <a:ext uri="{9D8B030D-6E8A-4147-A177-3AD203B41FA5}">
                      <a16:colId xmlns:a16="http://schemas.microsoft.com/office/drawing/2014/main" val="20000"/>
                    </a:ext>
                  </a:extLst>
                </a:gridCol>
                <a:gridCol w="6264696">
                  <a:extLst>
                    <a:ext uri="{9D8B030D-6E8A-4147-A177-3AD203B41FA5}">
                      <a16:colId xmlns:a16="http://schemas.microsoft.com/office/drawing/2014/main" val="20001"/>
                    </a:ext>
                  </a:extLst>
                </a:gridCol>
              </a:tblGrid>
              <a:tr h="926057">
                <a:tc gridSpan="2">
                  <a:txBody>
                    <a:bodyPr/>
                    <a:lstStyle/>
                    <a:p>
                      <a:pPr latinLnBrk="1"/>
                      <a:r>
                        <a:rPr lang="en-US" altLang="ko-KR" sz="1800" b="1" dirty="0">
                          <a:solidFill>
                            <a:srgbClr val="0000C4"/>
                          </a:solidFill>
                          <a:latin typeface="+mn-ea"/>
                          <a:ea typeface="+mn-ea"/>
                        </a:rPr>
                        <a:t>EPIRB Test Error Messages:</a:t>
                      </a:r>
                      <a:br>
                        <a:rPr lang="en-US" altLang="ko-KR" sz="1800" b="1" dirty="0">
                          <a:solidFill>
                            <a:srgbClr val="0000C4"/>
                          </a:solidFill>
                          <a:latin typeface="+mn-ea"/>
                          <a:ea typeface="+mn-ea"/>
                        </a:rPr>
                      </a:br>
                      <a:r>
                        <a:rPr lang="ko-KR" altLang="en-US" sz="1600" b="1" dirty="0">
                          <a:solidFill>
                            <a:schemeClr val="tx1"/>
                          </a:solidFill>
                          <a:latin typeface="+mn-ea"/>
                          <a:ea typeface="+mn-ea"/>
                        </a:rPr>
                        <a:t>스위치를 </a:t>
                      </a:r>
                      <a:r>
                        <a:rPr lang="en-US" altLang="ko-KR" sz="1600" b="1" dirty="0">
                          <a:solidFill>
                            <a:schemeClr val="tx1"/>
                          </a:solidFill>
                          <a:latin typeface="+mn-ea"/>
                          <a:ea typeface="+mn-ea"/>
                        </a:rPr>
                        <a:t>‘TEST’ </a:t>
                      </a:r>
                      <a:r>
                        <a:rPr lang="ko-KR" altLang="en-US" sz="1600" b="1" dirty="0">
                          <a:solidFill>
                            <a:schemeClr val="tx1"/>
                          </a:solidFill>
                          <a:latin typeface="+mn-ea"/>
                          <a:ea typeface="+mn-ea"/>
                        </a:rPr>
                        <a:t>위치로 한번 이동 후 </a:t>
                      </a:r>
                      <a:r>
                        <a:rPr lang="en-US" altLang="ko-KR" sz="1600" b="1" dirty="0">
                          <a:solidFill>
                            <a:schemeClr val="tx1"/>
                          </a:solidFill>
                          <a:latin typeface="+mn-ea"/>
                          <a:ea typeface="+mn-ea"/>
                        </a:rPr>
                        <a:t>15</a:t>
                      </a:r>
                      <a:r>
                        <a:rPr lang="ko-KR" altLang="en-US" sz="1600" b="1" dirty="0">
                          <a:solidFill>
                            <a:schemeClr val="tx1"/>
                          </a:solidFill>
                          <a:latin typeface="+mn-ea"/>
                          <a:ea typeface="+mn-ea"/>
                        </a:rPr>
                        <a:t>초간 있으면 </a:t>
                      </a:r>
                      <a:r>
                        <a:rPr lang="en-US" altLang="ko-KR" sz="1600" b="1" dirty="0">
                          <a:solidFill>
                            <a:schemeClr val="tx1"/>
                          </a:solidFill>
                          <a:latin typeface="+mn-ea"/>
                          <a:ea typeface="+mn-ea"/>
                        </a:rPr>
                        <a:t>Function test </a:t>
                      </a:r>
                      <a:r>
                        <a:rPr lang="ko-KR" altLang="en-US" sz="1600" b="1" dirty="0">
                          <a:solidFill>
                            <a:schemeClr val="tx1"/>
                          </a:solidFill>
                          <a:latin typeface="+mn-ea"/>
                          <a:ea typeface="+mn-ea"/>
                        </a:rPr>
                        <a:t>시작하고 점검 후 </a:t>
                      </a:r>
                      <a:r>
                        <a:rPr lang="en-US" altLang="ko-KR" sz="1600" b="1" dirty="0">
                          <a:solidFill>
                            <a:schemeClr val="tx1"/>
                          </a:solidFill>
                          <a:latin typeface="+mn-ea"/>
                          <a:ea typeface="+mn-ea"/>
                        </a:rPr>
                        <a:t>Xenon Lamp</a:t>
                      </a:r>
                      <a:r>
                        <a:rPr lang="ko-KR" altLang="en-US" sz="1600" b="1" dirty="0">
                          <a:solidFill>
                            <a:schemeClr val="tx1"/>
                          </a:solidFill>
                          <a:latin typeface="+mn-ea"/>
                          <a:ea typeface="+mn-ea"/>
                        </a:rPr>
                        <a:t>가 한번 켜지면 정상이지만 </a:t>
                      </a:r>
                      <a:r>
                        <a:rPr lang="en-US" altLang="ko-KR" sz="1600" b="1" dirty="0">
                          <a:solidFill>
                            <a:schemeClr val="tx1"/>
                          </a:solidFill>
                          <a:latin typeface="+mn-ea"/>
                          <a:ea typeface="+mn-ea"/>
                        </a:rPr>
                        <a:t>Xenon Flash</a:t>
                      </a:r>
                      <a:r>
                        <a:rPr lang="ko-KR" altLang="en-US" sz="1600" b="1" dirty="0">
                          <a:solidFill>
                            <a:schemeClr val="tx1"/>
                          </a:solidFill>
                          <a:latin typeface="+mn-ea"/>
                          <a:ea typeface="+mn-ea"/>
                        </a:rPr>
                        <a:t>가 동작하지 않으면 아래와 같은 문제가 있다 </a:t>
                      </a:r>
                      <a:endParaRPr lang="en-US" altLang="ko-KR" sz="1600" b="1" dirty="0">
                        <a:solidFill>
                          <a:schemeClr val="tx1"/>
                        </a:solidFill>
                        <a:latin typeface="+mn-ea"/>
                        <a:ea typeface="+mn-ea"/>
                      </a:endParaRPr>
                    </a:p>
                    <a:p>
                      <a:pPr latinLnBrk="1"/>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28961">
                <a:tc>
                  <a:txBody>
                    <a:bodyPr/>
                    <a:lstStyle/>
                    <a:p>
                      <a:pPr algn="ctr" latinLnBrk="1"/>
                      <a:r>
                        <a:rPr lang="en-US" altLang="ko-KR" sz="1800" b="1" dirty="0">
                          <a:solidFill>
                            <a:schemeClr val="tx1"/>
                          </a:solidFill>
                          <a:latin typeface="+mn-ea"/>
                          <a:ea typeface="+mn-ea"/>
                        </a:rPr>
                        <a:t>Number of flashes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800" b="1" dirty="0">
                          <a:solidFill>
                            <a:schemeClr val="tx1"/>
                          </a:solidFill>
                          <a:latin typeface="+mn-ea"/>
                          <a:ea typeface="+mn-ea"/>
                        </a:rPr>
                        <a:t>Fault indication</a:t>
                      </a:r>
                      <a:endParaRPr lang="ko-KR" altLang="en-US" sz="18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3397">
                <a:tc>
                  <a:txBody>
                    <a:bodyPr/>
                    <a:lstStyle/>
                    <a:p>
                      <a:pPr algn="l" latinLnBrk="1"/>
                      <a:r>
                        <a:rPr lang="en-US" altLang="ko-KR" sz="1600" b="1" dirty="0">
                          <a:solidFill>
                            <a:schemeClr val="tx1"/>
                          </a:solidFill>
                          <a:latin typeface="+mn-ea"/>
                          <a:ea typeface="+mn-ea"/>
                        </a:rPr>
                        <a:t>1 flash, no Xenon flash</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chemeClr val="tx1"/>
                          </a:solidFill>
                          <a:latin typeface="+mn-ea"/>
                          <a:ea typeface="+mn-ea"/>
                        </a:rPr>
                        <a:t>Low power on 406 MHz transmitter</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3397">
                <a:tc>
                  <a:txBody>
                    <a:bodyPr/>
                    <a:lstStyle/>
                    <a:p>
                      <a:pPr algn="l" latinLnBrk="1"/>
                      <a:r>
                        <a:rPr lang="en-US" altLang="ko-KR" sz="1600" b="1" dirty="0">
                          <a:solidFill>
                            <a:schemeClr val="tx1"/>
                          </a:solidFill>
                          <a:latin typeface="+mn-ea"/>
                          <a:ea typeface="+mn-ea"/>
                        </a:rPr>
                        <a:t>2 flashes, no Xenon flash</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chemeClr val="tx1"/>
                          </a:solidFill>
                          <a:latin typeface="+mn-ea"/>
                          <a:ea typeface="+mn-ea"/>
                        </a:rPr>
                        <a:t>Low battery voltage</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3397">
                <a:tc>
                  <a:txBody>
                    <a:bodyPr/>
                    <a:lstStyle/>
                    <a:p>
                      <a:pPr algn="l" latinLnBrk="1"/>
                      <a:r>
                        <a:rPr lang="en-US" altLang="ko-KR" sz="1600" b="1" dirty="0">
                          <a:solidFill>
                            <a:schemeClr val="tx1"/>
                          </a:solidFill>
                          <a:latin typeface="+mn-ea"/>
                          <a:ea typeface="+mn-ea"/>
                        </a:rPr>
                        <a:t>3 flashes, no Xenon flash</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chemeClr val="tx1"/>
                          </a:solidFill>
                          <a:latin typeface="+mn-ea"/>
                          <a:ea typeface="+mn-ea"/>
                        </a:rPr>
                        <a:t>Low power on 121.5 MHz transmitter</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3397">
                <a:tc>
                  <a:txBody>
                    <a:bodyPr/>
                    <a:lstStyle/>
                    <a:p>
                      <a:pPr algn="l" latinLnBrk="1"/>
                      <a:r>
                        <a:rPr lang="en-US" altLang="ko-KR" sz="1600" b="1" dirty="0">
                          <a:solidFill>
                            <a:schemeClr val="tx1"/>
                          </a:solidFill>
                          <a:latin typeface="+mn-ea"/>
                          <a:ea typeface="+mn-ea"/>
                        </a:rPr>
                        <a:t>4 flashes, no Xenon flash</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chemeClr val="tx1"/>
                          </a:solidFill>
                          <a:latin typeface="+mn-ea"/>
                          <a:ea typeface="+mn-ea"/>
                        </a:rPr>
                        <a:t>PLL on 406 MHz transmitter out of lock </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3397">
                <a:tc>
                  <a:txBody>
                    <a:bodyPr/>
                    <a:lstStyle/>
                    <a:p>
                      <a:pPr algn="l" latinLnBrk="1"/>
                      <a:r>
                        <a:rPr lang="en-US" altLang="ko-KR" sz="1600" b="1" dirty="0">
                          <a:solidFill>
                            <a:schemeClr val="tx1"/>
                          </a:solidFill>
                          <a:latin typeface="+mn-ea"/>
                          <a:ea typeface="+mn-ea"/>
                        </a:rPr>
                        <a:t>5 flashes, no Xenon flash</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chemeClr val="tx1"/>
                          </a:solidFill>
                          <a:latin typeface="+mn-ea"/>
                          <a:ea typeface="+mn-ea"/>
                        </a:rPr>
                        <a:t>EPIRB module not programming or programming not complete</a:t>
                      </a:r>
                      <a:endParaRPr lang="ko-KR" altLang="en-US" sz="16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0" name="TextBox 9"/>
          <p:cNvSpPr txBox="1"/>
          <p:nvPr/>
        </p:nvSpPr>
        <p:spPr>
          <a:xfrm>
            <a:off x="6268970" y="6428877"/>
            <a:ext cx="3501280" cy="307777"/>
          </a:xfrm>
          <a:prstGeom prst="rect">
            <a:avLst/>
          </a:prstGeom>
          <a:noFill/>
        </p:spPr>
        <p:txBody>
          <a:bodyPr wrap="none" rtlCol="0">
            <a:spAutoFit/>
          </a:bodyPr>
          <a:lstStyle/>
          <a:p>
            <a:r>
              <a:rPr lang="en-US" altLang="ko-KR" sz="1400" b="1" dirty="0">
                <a:latin typeface="+mn-ea"/>
                <a:ea typeface="+mn-ea"/>
              </a:rPr>
              <a:t>※</a:t>
            </a:r>
            <a:r>
              <a:rPr lang="ko-KR" altLang="en-US" sz="1400" b="1" dirty="0">
                <a:latin typeface="+mn-ea"/>
                <a:ea typeface="+mn-ea"/>
              </a:rPr>
              <a:t> </a:t>
            </a:r>
            <a:r>
              <a:rPr lang="en-US" altLang="ko-KR" sz="1400" b="1" dirty="0">
                <a:latin typeface="+mn-ea"/>
                <a:ea typeface="+mn-ea"/>
              </a:rPr>
              <a:t>PLL (Phase Lock Loop: </a:t>
            </a:r>
            <a:r>
              <a:rPr lang="ko-KR" altLang="en-US" sz="1400" b="1" dirty="0">
                <a:latin typeface="+mn-ea"/>
                <a:ea typeface="+mn-ea"/>
              </a:rPr>
              <a:t>위상동기회로</a:t>
            </a:r>
            <a:r>
              <a:rPr lang="en-US" altLang="ko-KR" sz="1400" b="1" dirty="0">
                <a:latin typeface="+mn-ea"/>
                <a:ea typeface="+mn-ea"/>
              </a:rPr>
              <a:t>)</a:t>
            </a:r>
            <a:endParaRPr lang="ko-KR" altLang="en-US" sz="1400" b="1" dirty="0">
              <a:latin typeface="+mn-ea"/>
              <a:ea typeface="+mn-ea"/>
            </a:endParaRPr>
          </a:p>
        </p:txBody>
      </p:sp>
      <p:sp>
        <p:nvSpPr>
          <p:cNvPr id="12" name="직사각형 11"/>
          <p:cNvSpPr/>
          <p:nvPr/>
        </p:nvSpPr>
        <p:spPr>
          <a:xfrm>
            <a:off x="242323" y="1168297"/>
            <a:ext cx="3464603" cy="369332"/>
          </a:xfrm>
          <a:prstGeom prst="rect">
            <a:avLst/>
          </a:prstGeom>
        </p:spPr>
        <p:txBody>
          <a:bodyPr wrap="none">
            <a:spAutoFit/>
          </a:bodyPr>
          <a:lstStyle/>
          <a:p>
            <a:r>
              <a:rPr lang="en-US" altLang="ko-KR" b="1" dirty="0">
                <a:latin typeface="+mn-ea"/>
                <a:ea typeface="+mn-ea"/>
              </a:rPr>
              <a:t>EPIRB SELF-TEST INDICATION</a:t>
            </a:r>
            <a:endParaRPr lang="ko-KR" altLang="en-US" dirty="0">
              <a:latin typeface="+mn-ea"/>
              <a:ea typeface="+mn-ea"/>
            </a:endParaRPr>
          </a:p>
        </p:txBody>
      </p:sp>
      <p:sp>
        <p:nvSpPr>
          <p:cNvPr id="11" name="직사각형 10"/>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
        <p:nvSpPr>
          <p:cNvPr id="13" name="TextBox 12"/>
          <p:cNvSpPr txBox="1"/>
          <p:nvPr/>
        </p:nvSpPr>
        <p:spPr>
          <a:xfrm>
            <a:off x="8441655" y="1221802"/>
            <a:ext cx="1087157" cy="307777"/>
          </a:xfrm>
          <a:prstGeom prst="rect">
            <a:avLst/>
          </a:prstGeom>
          <a:noFill/>
        </p:spPr>
        <p:txBody>
          <a:bodyPr wrap="none" rtlCol="0">
            <a:spAutoFit/>
          </a:bodyPr>
          <a:lstStyle/>
          <a:p>
            <a:r>
              <a:rPr lang="en-US" altLang="ko-KR" sz="1400" dirty="0">
                <a:latin typeface="+mn-ea"/>
                <a:ea typeface="+mn-ea"/>
              </a:rPr>
              <a:t>EPIRB TEST</a:t>
            </a:r>
            <a:endParaRPr lang="ko-KR" altLang="en-US" sz="1400" dirty="0">
              <a:latin typeface="+mn-ea"/>
              <a:ea typeface="+mn-ea"/>
            </a:endParaRPr>
          </a:p>
        </p:txBody>
      </p:sp>
      <p:pic>
        <p:nvPicPr>
          <p:cNvPr id="14" name="그림 13">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8813" y="1133379"/>
            <a:ext cx="468000" cy="468000"/>
          </a:xfrm>
          <a:prstGeom prst="rect">
            <a:avLst/>
          </a:prstGeom>
        </p:spPr>
      </p:pic>
      <p:sp>
        <p:nvSpPr>
          <p:cNvPr id="15" name="TextBox 14"/>
          <p:cNvSpPr txBox="1"/>
          <p:nvPr/>
        </p:nvSpPr>
        <p:spPr>
          <a:xfrm>
            <a:off x="7028342" y="3384896"/>
            <a:ext cx="3665058" cy="2123658"/>
          </a:xfrm>
          <a:prstGeom prst="rect">
            <a:avLst/>
          </a:prstGeom>
          <a:solidFill>
            <a:schemeClr val="bg1"/>
          </a:solidFill>
          <a:ln>
            <a:solidFill>
              <a:srgbClr val="000099"/>
            </a:solidFill>
          </a:ln>
        </p:spPr>
        <p:txBody>
          <a:bodyPr wrap="square" rtlCol="0">
            <a:spAutoFit/>
          </a:bodyPr>
          <a:lstStyle/>
          <a:p>
            <a:r>
              <a:rPr lang="en-US" altLang="ko-KR" sz="1200" b="1" dirty="0">
                <a:latin typeface="+mn-ea"/>
                <a:ea typeface="+mn-ea"/>
              </a:rPr>
              <a:t>PSC/SIRE </a:t>
            </a:r>
            <a:r>
              <a:rPr lang="ko-KR" altLang="en-US" sz="1200" b="1" dirty="0" err="1">
                <a:latin typeface="+mn-ea"/>
                <a:ea typeface="+mn-ea"/>
              </a:rPr>
              <a:t>수검시</a:t>
            </a:r>
            <a:r>
              <a:rPr lang="en-US" altLang="ko-KR" sz="1200" b="1" dirty="0">
                <a:latin typeface="+mn-ea"/>
                <a:ea typeface="+mn-ea"/>
              </a:rPr>
              <a:t>,</a:t>
            </a:r>
            <a:r>
              <a:rPr lang="ko-KR" altLang="en-US" sz="1200" b="1" dirty="0">
                <a:latin typeface="+mn-ea"/>
                <a:ea typeface="+mn-ea"/>
              </a:rPr>
              <a:t> 검사관이 아래와 같이 물으면</a:t>
            </a:r>
            <a:r>
              <a:rPr lang="en-US" altLang="ko-KR" sz="1200" b="1" dirty="0">
                <a:latin typeface="+mn-ea"/>
                <a:ea typeface="+mn-ea"/>
              </a:rPr>
              <a:t>,,,</a:t>
            </a:r>
          </a:p>
          <a:p>
            <a:r>
              <a:rPr lang="en-US" altLang="ko-KR" sz="1200" b="1" dirty="0">
                <a:latin typeface="+mn-ea"/>
                <a:ea typeface="+mn-ea"/>
              </a:rPr>
              <a:t> </a:t>
            </a:r>
          </a:p>
          <a:p>
            <a:r>
              <a:rPr lang="en-US" altLang="ko-KR" sz="1200" b="1" dirty="0">
                <a:solidFill>
                  <a:srgbClr val="FF0000"/>
                </a:solidFill>
                <a:latin typeface="+mn-ea"/>
                <a:ea typeface="+mn-ea"/>
              </a:rPr>
              <a:t>Q</a:t>
            </a:r>
            <a:r>
              <a:rPr lang="en-US" altLang="ko-KR" sz="1200" b="1" dirty="0">
                <a:latin typeface="+mn-ea"/>
                <a:ea typeface="+mn-ea"/>
              </a:rPr>
              <a:t>. EPIRB battery</a:t>
            </a:r>
            <a:r>
              <a:rPr lang="ko-KR" altLang="en-US" sz="1200" b="1" dirty="0">
                <a:latin typeface="+mn-ea"/>
                <a:ea typeface="+mn-ea"/>
              </a:rPr>
              <a:t>는</a:t>
            </a:r>
            <a:r>
              <a:rPr lang="en-US" altLang="ko-KR" sz="1200" b="1" dirty="0">
                <a:latin typeface="+mn-ea"/>
                <a:ea typeface="+mn-ea"/>
              </a:rPr>
              <a:t> </a:t>
            </a:r>
            <a:r>
              <a:rPr lang="ko-KR" altLang="en-US" sz="1200" b="1" dirty="0">
                <a:latin typeface="+mn-ea"/>
                <a:ea typeface="+mn-ea"/>
              </a:rPr>
              <a:t>몇 년마다 교체하는가</a:t>
            </a:r>
            <a:r>
              <a:rPr lang="en-US" altLang="ko-KR" sz="1200" b="1" dirty="0">
                <a:latin typeface="+mn-ea"/>
                <a:ea typeface="+mn-ea"/>
              </a:rPr>
              <a:t>?</a:t>
            </a:r>
          </a:p>
          <a:p>
            <a:r>
              <a:rPr lang="en-US" altLang="ko-KR" sz="1200" b="1" dirty="0">
                <a:solidFill>
                  <a:srgbClr val="000099"/>
                </a:solidFill>
                <a:latin typeface="+mn-ea"/>
                <a:ea typeface="+mn-ea"/>
              </a:rPr>
              <a:t>A</a:t>
            </a:r>
            <a:r>
              <a:rPr lang="en-US" altLang="ko-KR" sz="1200" b="1" dirty="0">
                <a:latin typeface="+mn-ea"/>
                <a:ea typeface="+mn-ea"/>
              </a:rPr>
              <a:t>. 5</a:t>
            </a:r>
            <a:r>
              <a:rPr lang="ko-KR" altLang="en-US" sz="1200" b="1" dirty="0">
                <a:latin typeface="+mn-ea"/>
                <a:ea typeface="+mn-ea"/>
              </a:rPr>
              <a:t>년마다</a:t>
            </a:r>
            <a:r>
              <a:rPr lang="en-US" altLang="ko-KR" sz="1200" b="1" dirty="0">
                <a:latin typeface="+mn-ea"/>
                <a:ea typeface="+mn-ea"/>
              </a:rPr>
              <a:t>,,,</a:t>
            </a:r>
            <a:r>
              <a:rPr lang="ko-KR" altLang="en-US" sz="1200" b="1" dirty="0">
                <a:latin typeface="+mn-ea"/>
                <a:ea typeface="+mn-ea"/>
              </a:rPr>
              <a:t> </a:t>
            </a:r>
            <a:r>
              <a:rPr lang="en-US" altLang="ko-KR" sz="1200" b="1" dirty="0">
                <a:latin typeface="+mn-ea"/>
                <a:ea typeface="+mn-ea"/>
              </a:rPr>
              <a:t>(TRON</a:t>
            </a:r>
            <a:r>
              <a:rPr lang="ko-KR" altLang="en-US" sz="1200" b="1" dirty="0">
                <a:latin typeface="+mn-ea"/>
                <a:ea typeface="+mn-ea"/>
              </a:rPr>
              <a:t>인 경우</a:t>
            </a:r>
            <a:r>
              <a:rPr lang="en-US" altLang="ko-KR" sz="1200" b="1" dirty="0">
                <a:latin typeface="+mn-ea"/>
                <a:ea typeface="+mn-ea"/>
              </a:rPr>
              <a:t>)</a:t>
            </a:r>
          </a:p>
          <a:p>
            <a:r>
              <a:rPr lang="en-US" altLang="ko-KR" sz="1200" b="1" dirty="0">
                <a:solidFill>
                  <a:srgbClr val="FF0000"/>
                </a:solidFill>
                <a:latin typeface="+mn-ea"/>
                <a:ea typeface="+mn-ea"/>
              </a:rPr>
              <a:t>Q</a:t>
            </a:r>
            <a:r>
              <a:rPr lang="en-US" altLang="ko-KR" sz="1200" b="1" dirty="0">
                <a:latin typeface="+mn-ea"/>
                <a:ea typeface="+mn-ea"/>
              </a:rPr>
              <a:t>. Expiry date</a:t>
            </a:r>
            <a:r>
              <a:rPr lang="ko-KR" altLang="en-US" sz="1200" b="1" dirty="0">
                <a:latin typeface="+mn-ea"/>
                <a:ea typeface="+mn-ea"/>
              </a:rPr>
              <a:t>는 언제인가</a:t>
            </a:r>
            <a:r>
              <a:rPr lang="en-US" altLang="ko-KR" sz="1200" b="1" dirty="0">
                <a:latin typeface="+mn-ea"/>
                <a:ea typeface="+mn-ea"/>
              </a:rPr>
              <a:t>?</a:t>
            </a:r>
          </a:p>
          <a:p>
            <a:r>
              <a:rPr lang="en-US" altLang="ko-KR" sz="1200" b="1" dirty="0">
                <a:solidFill>
                  <a:srgbClr val="000099"/>
                </a:solidFill>
                <a:latin typeface="+mn-ea"/>
                <a:ea typeface="+mn-ea"/>
              </a:rPr>
              <a:t>A</a:t>
            </a:r>
            <a:r>
              <a:rPr lang="en-US" altLang="ko-KR" sz="1200" b="1" dirty="0">
                <a:latin typeface="+mn-ea"/>
                <a:ea typeface="+mn-ea"/>
              </a:rPr>
              <a:t>. 2021. 12. 25</a:t>
            </a:r>
          </a:p>
          <a:p>
            <a:r>
              <a:rPr lang="en-US" altLang="ko-KR" sz="1200" b="1" dirty="0">
                <a:solidFill>
                  <a:srgbClr val="FF0000"/>
                </a:solidFill>
                <a:latin typeface="+mn-ea"/>
                <a:ea typeface="+mn-ea"/>
              </a:rPr>
              <a:t>Q</a:t>
            </a:r>
            <a:r>
              <a:rPr lang="en-US" altLang="ko-KR" sz="1200" b="1" dirty="0">
                <a:latin typeface="+mn-ea"/>
                <a:ea typeface="+mn-ea"/>
              </a:rPr>
              <a:t>. </a:t>
            </a:r>
            <a:r>
              <a:rPr lang="ko-KR" altLang="en-US" sz="1200" b="1" dirty="0">
                <a:latin typeface="+mn-ea"/>
                <a:ea typeface="+mn-ea"/>
              </a:rPr>
              <a:t>그때까지 사용할 수 있다고 생각하는가</a:t>
            </a:r>
            <a:r>
              <a:rPr lang="en-US" altLang="ko-KR" sz="1200" b="1" dirty="0">
                <a:latin typeface="+mn-ea"/>
                <a:ea typeface="+mn-ea"/>
              </a:rPr>
              <a:t>?</a:t>
            </a:r>
          </a:p>
          <a:p>
            <a:r>
              <a:rPr lang="en-US" altLang="ko-KR" sz="1200" b="1" dirty="0">
                <a:solidFill>
                  <a:srgbClr val="000099"/>
                </a:solidFill>
                <a:latin typeface="+mn-ea"/>
                <a:ea typeface="+mn-ea"/>
              </a:rPr>
              <a:t>A</a:t>
            </a:r>
            <a:r>
              <a:rPr lang="en-US" altLang="ko-KR" sz="1200" b="1" dirty="0">
                <a:latin typeface="+mn-ea"/>
                <a:ea typeface="+mn-ea"/>
              </a:rPr>
              <a:t>. </a:t>
            </a:r>
            <a:r>
              <a:rPr lang="ko-KR" altLang="en-US" sz="1200" b="1" dirty="0">
                <a:latin typeface="+mn-ea"/>
                <a:ea typeface="+mn-ea"/>
              </a:rPr>
              <a:t>그렇다</a:t>
            </a:r>
            <a:endParaRPr lang="en-US" altLang="ko-KR" sz="1200" b="1" dirty="0">
              <a:latin typeface="+mn-ea"/>
              <a:ea typeface="+mn-ea"/>
            </a:endParaRPr>
          </a:p>
          <a:p>
            <a:r>
              <a:rPr lang="en-US" altLang="ko-KR" sz="1200" b="1" dirty="0">
                <a:solidFill>
                  <a:srgbClr val="FF0000"/>
                </a:solidFill>
                <a:latin typeface="+mn-ea"/>
                <a:ea typeface="+mn-ea"/>
              </a:rPr>
              <a:t>Q</a:t>
            </a:r>
            <a:r>
              <a:rPr lang="en-US" altLang="ko-KR" sz="1200" b="1" dirty="0">
                <a:latin typeface="+mn-ea"/>
                <a:ea typeface="+mn-ea"/>
              </a:rPr>
              <a:t>. </a:t>
            </a:r>
            <a:r>
              <a:rPr lang="ko-KR" altLang="en-US" sz="1200" b="1" dirty="0">
                <a:latin typeface="+mn-ea"/>
                <a:ea typeface="+mn-ea"/>
              </a:rPr>
              <a:t>어떤 근거로</a:t>
            </a:r>
            <a:r>
              <a:rPr lang="en-US" altLang="ko-KR" sz="1200" b="1" dirty="0">
                <a:latin typeface="+mn-ea"/>
                <a:ea typeface="+mn-ea"/>
              </a:rPr>
              <a:t>?</a:t>
            </a:r>
          </a:p>
          <a:p>
            <a:r>
              <a:rPr lang="en-US" altLang="ko-KR" sz="1200" b="1" dirty="0">
                <a:solidFill>
                  <a:srgbClr val="000099"/>
                </a:solidFill>
                <a:latin typeface="+mn-ea"/>
                <a:ea typeface="+mn-ea"/>
              </a:rPr>
              <a:t>A</a:t>
            </a:r>
            <a:r>
              <a:rPr lang="en-US" altLang="ko-KR" sz="1200" b="1" dirty="0">
                <a:latin typeface="+mn-ea"/>
                <a:ea typeface="+mn-ea"/>
              </a:rPr>
              <a:t>. Maker</a:t>
            </a:r>
            <a:r>
              <a:rPr lang="ko-KR" altLang="en-US" sz="1200" b="1" dirty="0">
                <a:latin typeface="+mn-ea"/>
                <a:ea typeface="+mn-ea"/>
              </a:rPr>
              <a:t>가 제공한 기기 성능확인검사 결과표</a:t>
            </a:r>
            <a:r>
              <a:rPr lang="en-US" altLang="ko-KR" sz="1200" b="1" dirty="0">
                <a:latin typeface="+mn-ea"/>
                <a:ea typeface="+mn-ea"/>
              </a:rPr>
              <a:t/>
            </a:r>
            <a:br>
              <a:rPr lang="en-US" altLang="ko-KR" sz="1200" b="1" dirty="0">
                <a:latin typeface="+mn-ea"/>
                <a:ea typeface="+mn-ea"/>
              </a:rPr>
            </a:br>
            <a:r>
              <a:rPr lang="en-US" altLang="ko-KR" sz="1200" b="1" dirty="0">
                <a:latin typeface="+mn-ea"/>
                <a:ea typeface="+mn-ea"/>
              </a:rPr>
              <a:t>   </a:t>
            </a:r>
            <a:r>
              <a:rPr lang="ko-KR" altLang="en-US" sz="1200" b="1" dirty="0">
                <a:latin typeface="+mn-ea"/>
                <a:ea typeface="+mn-ea"/>
              </a:rPr>
              <a:t>에 근거하여</a:t>
            </a:r>
            <a:r>
              <a:rPr lang="en-US" altLang="ko-KR" sz="1200" b="1" dirty="0">
                <a:latin typeface="+mn-ea"/>
                <a:ea typeface="+mn-ea"/>
              </a:rPr>
              <a:t>…(</a:t>
            </a:r>
            <a:r>
              <a:rPr lang="ko-KR" altLang="en-US" sz="1200" b="1" dirty="0">
                <a:latin typeface="+mn-ea"/>
                <a:ea typeface="+mn-ea"/>
              </a:rPr>
              <a:t>좌측과 같이</a:t>
            </a:r>
            <a:r>
              <a:rPr lang="en-US" altLang="ko-KR" sz="1200" b="1" dirty="0">
                <a:latin typeface="+mn-ea"/>
                <a:ea typeface="+mn-ea"/>
              </a:rPr>
              <a:t>) </a:t>
            </a:r>
            <a:r>
              <a:rPr lang="ko-KR" altLang="en-US" sz="1200" b="1" dirty="0">
                <a:latin typeface="+mn-ea"/>
                <a:ea typeface="+mn-ea"/>
              </a:rPr>
              <a:t>라고 얘기함</a:t>
            </a:r>
            <a:r>
              <a:rPr lang="en-US" altLang="ko-KR" sz="1200" b="1" dirty="0">
                <a:latin typeface="+mn-ea"/>
                <a:ea typeface="+mn-ea"/>
              </a:rPr>
              <a:t> </a:t>
            </a:r>
            <a:r>
              <a:rPr lang="ko-KR" altLang="en-US" sz="1200" b="1" dirty="0">
                <a:latin typeface="+mn-ea"/>
                <a:ea typeface="+mn-ea"/>
              </a:rPr>
              <a:t> </a:t>
            </a:r>
          </a:p>
        </p:txBody>
      </p:sp>
      <p:sp>
        <p:nvSpPr>
          <p:cNvPr id="16" name="TextBox 15"/>
          <p:cNvSpPr txBox="1"/>
          <p:nvPr/>
        </p:nvSpPr>
        <p:spPr>
          <a:xfrm>
            <a:off x="11035332" y="2772519"/>
            <a:ext cx="4404373" cy="2616101"/>
          </a:xfrm>
          <a:prstGeom prst="rect">
            <a:avLst/>
          </a:prstGeom>
          <a:solidFill>
            <a:schemeClr val="bg1"/>
          </a:solidFill>
          <a:ln>
            <a:solidFill>
              <a:srgbClr val="000099"/>
            </a:solidFill>
          </a:ln>
        </p:spPr>
        <p:txBody>
          <a:bodyPr wrap="square" rtlCol="0">
            <a:spAutoFit/>
          </a:bodyPr>
          <a:lstStyle/>
          <a:p>
            <a:r>
              <a:rPr lang="en-US" altLang="ko-KR" sz="1200" b="1" dirty="0">
                <a:latin typeface="+mn-ea"/>
                <a:ea typeface="+mn-ea"/>
              </a:rPr>
              <a:t>PSC/SIRE </a:t>
            </a:r>
            <a:r>
              <a:rPr lang="ko-KR" altLang="en-US" sz="1200" b="1" dirty="0" err="1">
                <a:latin typeface="+mn-ea"/>
                <a:ea typeface="+mn-ea"/>
              </a:rPr>
              <a:t>수검시</a:t>
            </a:r>
            <a:r>
              <a:rPr lang="en-US" altLang="ko-KR" sz="1200" b="1" dirty="0">
                <a:latin typeface="+mn-ea"/>
                <a:ea typeface="+mn-ea"/>
              </a:rPr>
              <a:t>,</a:t>
            </a:r>
            <a:r>
              <a:rPr lang="ko-KR" altLang="en-US" sz="1200" b="1" dirty="0">
                <a:latin typeface="+mn-ea"/>
                <a:ea typeface="+mn-ea"/>
              </a:rPr>
              <a:t> 검사관이 아래와 같이 물으면</a:t>
            </a:r>
            <a:r>
              <a:rPr lang="en-US" altLang="ko-KR" sz="1200" b="1" dirty="0">
                <a:latin typeface="+mn-ea"/>
                <a:ea typeface="+mn-ea"/>
              </a:rPr>
              <a:t>,,,</a:t>
            </a:r>
          </a:p>
          <a:p>
            <a:endParaRPr lang="en-US" altLang="ko-KR" sz="1200" dirty="0">
              <a:solidFill>
                <a:srgbClr val="374151"/>
              </a:solidFill>
              <a:latin typeface="+mn-ea"/>
            </a:endParaRPr>
          </a:p>
          <a:p>
            <a:r>
              <a:rPr lang="en-US" altLang="ko-KR" sz="1400" b="1" dirty="0">
                <a:solidFill>
                  <a:srgbClr val="0033CC"/>
                </a:solidFill>
                <a:latin typeface="+mn-ea"/>
              </a:rPr>
              <a:t>Q: </a:t>
            </a:r>
            <a:r>
              <a:rPr lang="en-US" altLang="ko-KR" sz="1400" b="1" dirty="0">
                <a:solidFill>
                  <a:srgbClr val="0000FF"/>
                </a:solidFill>
                <a:latin typeface="+mn-ea"/>
              </a:rPr>
              <a:t>How often should EPIRB battery be replaced? </a:t>
            </a:r>
          </a:p>
          <a:p>
            <a:r>
              <a:rPr lang="en-US" altLang="ko-KR" sz="1400" b="1" dirty="0">
                <a:latin typeface="+mn-ea"/>
                <a:ea typeface="+mn-ea"/>
              </a:rPr>
              <a:t>A: The battery should be replaced every 5 years. </a:t>
            </a:r>
          </a:p>
          <a:p>
            <a:r>
              <a:rPr lang="en-US" altLang="ko-KR" sz="1400" b="1" dirty="0">
                <a:solidFill>
                  <a:srgbClr val="0000FF"/>
                </a:solidFill>
                <a:latin typeface="+mn-ea"/>
                <a:ea typeface="+mn-ea"/>
              </a:rPr>
              <a:t>Q: What is the expiry date? </a:t>
            </a:r>
          </a:p>
          <a:p>
            <a:r>
              <a:rPr lang="en-US" altLang="ko-KR" sz="1400" b="1" dirty="0">
                <a:latin typeface="+mn-ea"/>
                <a:ea typeface="+mn-ea"/>
              </a:rPr>
              <a:t>A: The expiry date is December 25th, 2024. </a:t>
            </a:r>
          </a:p>
          <a:p>
            <a:r>
              <a:rPr lang="en-US" altLang="ko-KR" sz="1400" b="1" dirty="0">
                <a:solidFill>
                  <a:srgbClr val="0000FF"/>
                </a:solidFill>
                <a:latin typeface="+mn-ea"/>
                <a:ea typeface="+mn-ea"/>
              </a:rPr>
              <a:t>Q: Do you think it can be used until then? </a:t>
            </a:r>
          </a:p>
          <a:p>
            <a:r>
              <a:rPr lang="en-US" altLang="ko-KR" sz="1400" b="1" dirty="0">
                <a:latin typeface="+mn-ea"/>
                <a:ea typeface="+mn-ea"/>
              </a:rPr>
              <a:t>A: Yes, I do. </a:t>
            </a:r>
          </a:p>
          <a:p>
            <a:r>
              <a:rPr lang="en-US" altLang="ko-KR" sz="1400" b="1" dirty="0">
                <a:solidFill>
                  <a:srgbClr val="0000FF"/>
                </a:solidFill>
                <a:latin typeface="+mn-ea"/>
                <a:ea typeface="+mn-ea"/>
              </a:rPr>
              <a:t>Q: What is your basis? (How can you be sure?)</a:t>
            </a:r>
          </a:p>
          <a:p>
            <a:r>
              <a:rPr lang="en-US" altLang="ko-KR" sz="1400" b="1" dirty="0">
                <a:latin typeface="+mn-ea"/>
                <a:ea typeface="+mn-ea"/>
              </a:rPr>
              <a:t>A: I believe it can be used until then </a:t>
            </a:r>
            <a:r>
              <a:rPr lang="en-US" altLang="ko-KR" sz="1400" b="1" dirty="0">
                <a:solidFill>
                  <a:srgbClr val="0000FF"/>
                </a:solidFill>
                <a:latin typeface="+mn-ea"/>
                <a:ea typeface="+mn-ea"/>
              </a:rPr>
              <a:t>based </a:t>
            </a:r>
            <a:br>
              <a:rPr lang="en-US" altLang="ko-KR" sz="1400" b="1" dirty="0">
                <a:solidFill>
                  <a:srgbClr val="0000FF"/>
                </a:solidFill>
                <a:latin typeface="+mn-ea"/>
                <a:ea typeface="+mn-ea"/>
              </a:rPr>
            </a:br>
            <a:r>
              <a:rPr lang="en-US" altLang="ko-KR" sz="1400" b="1" dirty="0">
                <a:solidFill>
                  <a:srgbClr val="0000FF"/>
                </a:solidFill>
                <a:latin typeface="+mn-ea"/>
                <a:ea typeface="+mn-ea"/>
              </a:rPr>
              <a:t>   on the self-test indication provided by the</a:t>
            </a:r>
            <a:br>
              <a:rPr lang="en-US" altLang="ko-KR" sz="1400" b="1" dirty="0">
                <a:solidFill>
                  <a:srgbClr val="0000FF"/>
                </a:solidFill>
                <a:latin typeface="+mn-ea"/>
                <a:ea typeface="+mn-ea"/>
              </a:rPr>
            </a:br>
            <a:r>
              <a:rPr lang="en-US" altLang="ko-KR" sz="1400" b="1" dirty="0">
                <a:solidFill>
                  <a:srgbClr val="0000FF"/>
                </a:solidFill>
                <a:latin typeface="+mn-ea"/>
                <a:ea typeface="+mn-ea"/>
              </a:rPr>
              <a:t>   manufacturer </a:t>
            </a:r>
            <a:endParaRPr lang="ko-KR" altLang="en-US" sz="1400" b="1" dirty="0">
              <a:solidFill>
                <a:srgbClr val="0000FF"/>
              </a:solidFill>
              <a:latin typeface="+mn-ea"/>
              <a:ea typeface="+mn-ea"/>
            </a:endParaRPr>
          </a:p>
        </p:txBody>
      </p:sp>
    </p:spTree>
    <p:extLst>
      <p:ext uri="{BB962C8B-B14F-4D97-AF65-F5344CB8AC3E}">
        <p14:creationId xmlns:p14="http://schemas.microsoft.com/office/powerpoint/2010/main" val="2528420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68</a:t>
            </a:fld>
            <a:endParaRPr lang="en-US" altLang="ko-K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aphicFrame>
        <p:nvGraphicFramePr>
          <p:cNvPr id="6" name="표 5"/>
          <p:cNvGraphicFramePr>
            <a:graphicFrameLocks noGrp="1"/>
          </p:cNvGraphicFramePr>
          <p:nvPr/>
        </p:nvGraphicFramePr>
        <p:xfrm>
          <a:off x="201905" y="540271"/>
          <a:ext cx="9817965" cy="6507492"/>
        </p:xfrm>
        <a:graphic>
          <a:graphicData uri="http://schemas.openxmlformats.org/drawingml/2006/table">
            <a:tbl>
              <a:tblPr firstRow="1" bandRow="1">
                <a:tableStyleId>{5C22544A-7EE6-4342-B048-85BDC9FD1C3A}</a:tableStyleId>
              </a:tblPr>
              <a:tblGrid>
                <a:gridCol w="9817965">
                  <a:extLst>
                    <a:ext uri="{9D8B030D-6E8A-4147-A177-3AD203B41FA5}">
                      <a16:colId xmlns:a16="http://schemas.microsoft.com/office/drawing/2014/main" val="20000"/>
                    </a:ext>
                  </a:extLst>
                </a:gridCol>
              </a:tblGrid>
              <a:tr h="504056">
                <a:tc>
                  <a:txBody>
                    <a:bodyPr/>
                    <a:lstStyle/>
                    <a:p>
                      <a:pPr latinLnBrk="1"/>
                      <a:r>
                        <a:rPr lang="en-US" altLang="ko-KR" sz="2200" dirty="0">
                          <a:solidFill>
                            <a:srgbClr val="000066"/>
                          </a:solidFill>
                          <a:latin typeface="+mn-ea"/>
                          <a:ea typeface="+mn-ea"/>
                        </a:rPr>
                        <a:t>EPIRB (Test TRON 60 VDR EPIRB) </a:t>
                      </a:r>
                      <a:r>
                        <a:rPr lang="en-US" altLang="ko-KR" sz="1600" dirty="0">
                          <a:solidFill>
                            <a:srgbClr val="000066"/>
                          </a:solidFill>
                          <a:latin typeface="+mn-ea"/>
                          <a:ea typeface="+mn-ea"/>
                        </a:rPr>
                        <a:t>- </a:t>
                      </a:r>
                      <a:r>
                        <a:rPr lang="ko-KR" altLang="en-US" sz="1600" dirty="0">
                          <a:solidFill>
                            <a:srgbClr val="000066"/>
                          </a:solidFill>
                          <a:latin typeface="+mn-ea"/>
                          <a:ea typeface="+mn-ea"/>
                        </a:rPr>
                        <a:t>선박에 설치된 기종의 </a:t>
                      </a:r>
                      <a:r>
                        <a:rPr lang="en-US" altLang="ko-KR" sz="1600" dirty="0">
                          <a:solidFill>
                            <a:srgbClr val="000066"/>
                          </a:solidFill>
                          <a:latin typeface="+mn-ea"/>
                          <a:ea typeface="+mn-ea"/>
                        </a:rPr>
                        <a:t>Manual </a:t>
                      </a:r>
                      <a:r>
                        <a:rPr lang="ko-KR" altLang="en-US" sz="1600" dirty="0">
                          <a:solidFill>
                            <a:srgbClr val="000066"/>
                          </a:solidFill>
                          <a:latin typeface="+mn-ea"/>
                          <a:ea typeface="+mn-ea"/>
                        </a:rPr>
                        <a:t>반드시 확인할 것</a:t>
                      </a:r>
                      <a:endParaRPr lang="en-US" altLang="ko-KR" sz="1600" dirty="0">
                        <a:solidFill>
                          <a:srgbClr val="000066"/>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00659">
                <a:tc>
                  <a:txBody>
                    <a:bodyPr/>
                    <a:lstStyle/>
                    <a:p>
                      <a:pPr marL="342900" indent="-342900" latinLnBrk="1">
                        <a:buAutoNum type="arabicPeriod"/>
                      </a:pPr>
                      <a:endParaRPr lang="en-US" altLang="ko-KR" sz="1500" dirty="0"/>
                    </a:p>
                    <a:p>
                      <a:pPr marL="342900" indent="-342900" latinLnBrk="1">
                        <a:buAutoNum type="arabicPeriod"/>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02777">
                <a:tc>
                  <a:txBody>
                    <a:bodyPr/>
                    <a:lstStyle/>
                    <a:p>
                      <a:pPr marL="0" indent="0" latinLnBrk="1">
                        <a:buFont typeface="+mj-lt"/>
                        <a:buNone/>
                      </a:pPr>
                      <a:endParaRPr lang="en-US" altLang="ko-KR" sz="1500" dirty="0"/>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aphicFrame>
        <p:nvGraphicFramePr>
          <p:cNvPr id="7" name="표 6"/>
          <p:cNvGraphicFramePr>
            <a:graphicFrameLocks noGrp="1"/>
          </p:cNvGraphicFramePr>
          <p:nvPr>
            <p:extLst/>
          </p:nvPr>
        </p:nvGraphicFramePr>
        <p:xfrm>
          <a:off x="1170237" y="1379573"/>
          <a:ext cx="7704856" cy="3703314"/>
        </p:xfrm>
        <a:graphic>
          <a:graphicData uri="http://schemas.openxmlformats.org/drawingml/2006/table">
            <a:tbl>
              <a:tblPr firstRow="1" bandRow="1">
                <a:tableStyleId>{5C22544A-7EE6-4342-B048-85BDC9FD1C3A}</a:tableStyleId>
              </a:tblPr>
              <a:tblGrid>
                <a:gridCol w="1945632">
                  <a:extLst>
                    <a:ext uri="{9D8B030D-6E8A-4147-A177-3AD203B41FA5}">
                      <a16:colId xmlns:a16="http://schemas.microsoft.com/office/drawing/2014/main" val="20000"/>
                    </a:ext>
                  </a:extLst>
                </a:gridCol>
                <a:gridCol w="5759224">
                  <a:extLst>
                    <a:ext uri="{9D8B030D-6E8A-4147-A177-3AD203B41FA5}">
                      <a16:colId xmlns:a16="http://schemas.microsoft.com/office/drawing/2014/main" val="20001"/>
                    </a:ext>
                  </a:extLst>
                </a:gridCol>
              </a:tblGrid>
              <a:tr h="528314">
                <a:tc gridSpan="2">
                  <a:txBody>
                    <a:bodyPr/>
                    <a:lstStyle/>
                    <a:p>
                      <a:pPr latinLnBrk="1"/>
                      <a:r>
                        <a:rPr lang="en-US" altLang="ko-KR" sz="1800" b="1" dirty="0">
                          <a:solidFill>
                            <a:srgbClr val="0000C4"/>
                          </a:solidFill>
                          <a:latin typeface="+mn-ea"/>
                          <a:ea typeface="+mn-ea"/>
                        </a:rPr>
                        <a:t>EPIRB-Test Error Messages </a:t>
                      </a:r>
                      <a:r>
                        <a:rPr lang="en-US" altLang="ko-KR" sz="1400" b="1" dirty="0">
                          <a:solidFill>
                            <a:schemeClr val="tx1"/>
                          </a:solidFill>
                          <a:latin typeface="+mn-ea"/>
                          <a:ea typeface="+mn-ea"/>
                        </a:rPr>
                        <a:t>(</a:t>
                      </a:r>
                      <a:r>
                        <a:rPr lang="ko-KR" altLang="en-US" sz="1400" b="1" dirty="0">
                          <a:solidFill>
                            <a:schemeClr val="tx1"/>
                          </a:solidFill>
                          <a:latin typeface="+mn-ea"/>
                          <a:ea typeface="+mn-ea"/>
                        </a:rPr>
                        <a:t>스위치를 </a:t>
                      </a:r>
                      <a:r>
                        <a:rPr lang="en-US" altLang="ko-KR" sz="1400" b="1" dirty="0">
                          <a:solidFill>
                            <a:schemeClr val="tx1"/>
                          </a:solidFill>
                          <a:latin typeface="+mn-ea"/>
                          <a:ea typeface="+mn-ea"/>
                        </a:rPr>
                        <a:t>‘TEST’ </a:t>
                      </a:r>
                      <a:r>
                        <a:rPr lang="ko-KR" altLang="en-US" sz="1400" b="1" dirty="0">
                          <a:solidFill>
                            <a:schemeClr val="tx1"/>
                          </a:solidFill>
                          <a:latin typeface="+mn-ea"/>
                          <a:ea typeface="+mn-ea"/>
                        </a:rPr>
                        <a:t>위치로 한번 이동 후 </a:t>
                      </a:r>
                      <a:r>
                        <a:rPr lang="en-US" altLang="ko-KR" sz="1400" b="1" dirty="0">
                          <a:solidFill>
                            <a:schemeClr val="tx1"/>
                          </a:solidFill>
                          <a:latin typeface="+mn-ea"/>
                          <a:ea typeface="+mn-ea"/>
                        </a:rPr>
                        <a:t>15</a:t>
                      </a:r>
                      <a:r>
                        <a:rPr lang="ko-KR" altLang="en-US" sz="1400" b="1" dirty="0">
                          <a:solidFill>
                            <a:schemeClr val="tx1"/>
                          </a:solidFill>
                          <a:latin typeface="+mn-ea"/>
                          <a:ea typeface="+mn-ea"/>
                        </a:rPr>
                        <a:t>초간 있으면</a:t>
                      </a:r>
                      <a:endParaRPr lang="en-US" altLang="ko-KR" sz="1400" b="1" dirty="0">
                        <a:solidFill>
                          <a:schemeClr val="tx1"/>
                        </a:solidFill>
                        <a:latin typeface="+mn-ea"/>
                        <a:ea typeface="+mn-ea"/>
                      </a:endParaRPr>
                    </a:p>
                    <a:p>
                      <a:pPr latinLnBrk="1"/>
                      <a:r>
                        <a:rPr lang="en-US" altLang="ko-KR" sz="1400" b="1" dirty="0">
                          <a:solidFill>
                            <a:schemeClr val="tx1"/>
                          </a:solidFill>
                          <a:latin typeface="+mn-ea"/>
                          <a:ea typeface="+mn-ea"/>
                        </a:rPr>
                        <a:t>Function test </a:t>
                      </a:r>
                      <a:r>
                        <a:rPr lang="ko-KR" altLang="en-US" sz="1400" b="1" dirty="0">
                          <a:solidFill>
                            <a:schemeClr val="tx1"/>
                          </a:solidFill>
                          <a:latin typeface="+mn-ea"/>
                          <a:ea typeface="+mn-ea"/>
                        </a:rPr>
                        <a:t>시작하고 점검 후 </a:t>
                      </a:r>
                      <a:r>
                        <a:rPr lang="en-US" altLang="ko-KR" sz="1400" b="1" dirty="0">
                          <a:solidFill>
                            <a:schemeClr val="tx1"/>
                          </a:solidFill>
                          <a:latin typeface="+mn-ea"/>
                          <a:ea typeface="+mn-ea"/>
                        </a:rPr>
                        <a:t>Flash</a:t>
                      </a:r>
                      <a:r>
                        <a:rPr lang="ko-KR" altLang="en-US" sz="1400" b="1" dirty="0">
                          <a:solidFill>
                            <a:schemeClr val="tx1"/>
                          </a:solidFill>
                          <a:latin typeface="+mn-ea"/>
                          <a:ea typeface="+mn-ea"/>
                        </a:rPr>
                        <a:t>가 한번 켜지면 정상이라는 의미</a:t>
                      </a:r>
                      <a:r>
                        <a:rPr lang="en-US" altLang="ko-KR" sz="1400" b="1" dirty="0">
                          <a:solidFill>
                            <a:schemeClr val="tx1"/>
                          </a:solidFill>
                          <a:latin typeface="+mn-ea"/>
                          <a:ea typeface="+mn-ea"/>
                        </a:rPr>
                        <a:t>)</a:t>
                      </a:r>
                      <a:r>
                        <a:rPr lang="ko-KR" altLang="en-US" sz="1400" b="1" dirty="0">
                          <a:solidFill>
                            <a:schemeClr val="tx1"/>
                          </a:solidFill>
                          <a:latin typeface="+mn-ea"/>
                          <a:ea typeface="+mn-ea"/>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latinLnBrk="1"/>
                      <a:r>
                        <a:rPr lang="en-US" altLang="ko-KR" sz="1400" b="1" dirty="0">
                          <a:solidFill>
                            <a:schemeClr val="tx1"/>
                          </a:solidFill>
                          <a:latin typeface="+mn-ea"/>
                          <a:ea typeface="+mn-ea"/>
                        </a:rPr>
                        <a:t>Number of flashes</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Fault indication:</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latinLnBrk="1"/>
                      <a:r>
                        <a:rPr lang="en-US" altLang="ko-KR" sz="1600" b="1" dirty="0">
                          <a:solidFill>
                            <a:srgbClr val="FF0000"/>
                          </a:solidFill>
                          <a:latin typeface="+mn-ea"/>
                          <a:ea typeface="+mn-ea"/>
                        </a:rPr>
                        <a:t>1</a:t>
                      </a:r>
                      <a:endParaRPr lang="ko-KR" altLang="en-US" sz="1600" b="1" dirty="0">
                        <a:solidFill>
                          <a:srgbClr val="FF0000"/>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rgbClr val="FF0000"/>
                          </a:solidFill>
                          <a:latin typeface="+mn-ea"/>
                          <a:ea typeface="+mn-ea"/>
                        </a:rPr>
                        <a:t>NONE </a:t>
                      </a:r>
                      <a:endParaRPr lang="ko-KR" altLang="en-US" sz="1600" b="1" dirty="0">
                        <a:solidFill>
                          <a:srgbClr val="000099"/>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latinLnBrk="1"/>
                      <a:r>
                        <a:rPr lang="en-US" altLang="ko-KR" sz="1400" b="1" dirty="0">
                          <a:solidFill>
                            <a:schemeClr val="tx1"/>
                          </a:solidFill>
                          <a:latin typeface="+mn-ea"/>
                          <a:ea typeface="+mn-ea"/>
                        </a:rPr>
                        <a:t>2</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Low power on 406 MHz transmitter</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gn="ctr" latinLnBrk="1"/>
                      <a:r>
                        <a:rPr lang="en-US" altLang="ko-KR" sz="1400" b="1" dirty="0">
                          <a:solidFill>
                            <a:schemeClr val="tx1"/>
                          </a:solidFill>
                          <a:latin typeface="+mn-ea"/>
                          <a:ea typeface="+mn-ea"/>
                        </a:rPr>
                        <a:t>3</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Low battery voltage</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gn="ctr" latinLnBrk="1"/>
                      <a:r>
                        <a:rPr lang="en-US" altLang="ko-KR" sz="1400" b="1" dirty="0">
                          <a:solidFill>
                            <a:schemeClr val="tx1"/>
                          </a:solidFill>
                          <a:latin typeface="+mn-ea"/>
                          <a:ea typeface="+mn-ea"/>
                        </a:rPr>
                        <a:t>4</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Low power on 121.5 MHz transmitter</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algn="ctr" latinLnBrk="1"/>
                      <a:r>
                        <a:rPr lang="en-US" altLang="ko-KR" sz="1400" b="1" dirty="0">
                          <a:solidFill>
                            <a:schemeClr val="tx1"/>
                          </a:solidFill>
                          <a:latin typeface="+mn-ea"/>
                          <a:ea typeface="+mn-ea"/>
                        </a:rPr>
                        <a:t>5</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PLL on 406 MHz transmitter out of lock </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pPr algn="ctr" latinLnBrk="1"/>
                      <a:r>
                        <a:rPr lang="en-US" altLang="ko-KR" sz="1400" b="1" dirty="0">
                          <a:solidFill>
                            <a:schemeClr val="tx1"/>
                          </a:solidFill>
                          <a:latin typeface="+mn-ea"/>
                          <a:ea typeface="+mn-ea"/>
                        </a:rPr>
                        <a:t>6</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PLL on 121.5 MHz transmitter out of lock</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28314">
                <a:tc>
                  <a:txBody>
                    <a:bodyPr/>
                    <a:lstStyle/>
                    <a:p>
                      <a:pPr algn="ctr" latinLnBrk="1"/>
                      <a:r>
                        <a:rPr lang="en-US" altLang="ko-KR" sz="1400" b="1" dirty="0">
                          <a:solidFill>
                            <a:schemeClr val="tx1"/>
                          </a:solidFill>
                          <a:latin typeface="+mn-ea"/>
                          <a:ea typeface="+mn-ea"/>
                        </a:rPr>
                        <a:t>7</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EPIRB module not programming or programming not complete</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8" name="표 7"/>
          <p:cNvGraphicFramePr>
            <a:graphicFrameLocks noGrp="1"/>
          </p:cNvGraphicFramePr>
          <p:nvPr>
            <p:extLst/>
          </p:nvPr>
        </p:nvGraphicFramePr>
        <p:xfrm>
          <a:off x="1170236" y="5194066"/>
          <a:ext cx="7704856" cy="1708920"/>
        </p:xfrm>
        <a:graphic>
          <a:graphicData uri="http://schemas.openxmlformats.org/drawingml/2006/table">
            <a:tbl>
              <a:tblPr firstRow="1" bandRow="1">
                <a:tableStyleId>{5C22544A-7EE6-4342-B048-85BDC9FD1C3A}</a:tableStyleId>
              </a:tblPr>
              <a:tblGrid>
                <a:gridCol w="1634331">
                  <a:extLst>
                    <a:ext uri="{9D8B030D-6E8A-4147-A177-3AD203B41FA5}">
                      <a16:colId xmlns:a16="http://schemas.microsoft.com/office/drawing/2014/main" val="20000"/>
                    </a:ext>
                  </a:extLst>
                </a:gridCol>
                <a:gridCol w="6070525">
                  <a:extLst>
                    <a:ext uri="{9D8B030D-6E8A-4147-A177-3AD203B41FA5}">
                      <a16:colId xmlns:a16="http://schemas.microsoft.com/office/drawing/2014/main" val="20001"/>
                    </a:ext>
                  </a:extLst>
                </a:gridCol>
              </a:tblGrid>
              <a:tr h="528314">
                <a:tc gridSpan="2">
                  <a:txBody>
                    <a:bodyPr/>
                    <a:lstStyle/>
                    <a:p>
                      <a:pPr latinLnBrk="1"/>
                      <a:r>
                        <a:rPr lang="en-US" altLang="ko-KR" sz="1800" b="1" dirty="0">
                          <a:solidFill>
                            <a:srgbClr val="0000C4"/>
                          </a:solidFill>
                          <a:latin typeface="+mn-ea"/>
                          <a:ea typeface="+mn-ea"/>
                        </a:rPr>
                        <a:t>GPS-Test Error Messages </a:t>
                      </a:r>
                    </a:p>
                    <a:p>
                      <a:pPr latinLnBrk="1"/>
                      <a:r>
                        <a:rPr lang="en-US" altLang="ko-KR" sz="1400" b="1" dirty="0">
                          <a:solidFill>
                            <a:schemeClr val="tx1"/>
                          </a:solidFill>
                          <a:latin typeface="+mn-ea"/>
                          <a:ea typeface="+mn-ea"/>
                        </a:rPr>
                        <a:t>(3</a:t>
                      </a:r>
                      <a:r>
                        <a:rPr lang="ko-KR" altLang="en-US" sz="1400" b="1" dirty="0">
                          <a:solidFill>
                            <a:schemeClr val="tx1"/>
                          </a:solidFill>
                          <a:latin typeface="+mn-ea"/>
                          <a:ea typeface="+mn-ea"/>
                        </a:rPr>
                        <a:t>초 이내에 스위치를 </a:t>
                      </a:r>
                      <a:r>
                        <a:rPr lang="en-US" altLang="ko-KR" sz="1400" b="1" dirty="0">
                          <a:solidFill>
                            <a:schemeClr val="tx1"/>
                          </a:solidFill>
                          <a:latin typeface="+mn-ea"/>
                          <a:ea typeface="+mn-ea"/>
                        </a:rPr>
                        <a:t>‘TEST’ </a:t>
                      </a:r>
                      <a:r>
                        <a:rPr lang="ko-KR" altLang="en-US" sz="1400" b="1" dirty="0">
                          <a:solidFill>
                            <a:schemeClr val="tx1"/>
                          </a:solidFill>
                          <a:latin typeface="+mn-ea"/>
                          <a:ea typeface="+mn-ea"/>
                        </a:rPr>
                        <a:t>위치로 </a:t>
                      </a:r>
                      <a:r>
                        <a:rPr lang="en-US" altLang="ko-KR" sz="1400" b="1" dirty="0">
                          <a:solidFill>
                            <a:schemeClr val="tx1"/>
                          </a:solidFill>
                          <a:latin typeface="+mn-ea"/>
                          <a:ea typeface="+mn-ea"/>
                        </a:rPr>
                        <a:t>3</a:t>
                      </a:r>
                      <a:r>
                        <a:rPr lang="ko-KR" altLang="en-US" sz="1400" b="1" dirty="0">
                          <a:solidFill>
                            <a:schemeClr val="tx1"/>
                          </a:solidFill>
                          <a:latin typeface="+mn-ea"/>
                          <a:ea typeface="+mn-ea"/>
                        </a:rPr>
                        <a:t>초 이내에 </a:t>
                      </a:r>
                      <a:r>
                        <a:rPr lang="en-US" altLang="ko-KR" sz="1400" b="1" dirty="0">
                          <a:solidFill>
                            <a:schemeClr val="tx1"/>
                          </a:solidFill>
                          <a:latin typeface="+mn-ea"/>
                          <a:ea typeface="+mn-ea"/>
                        </a:rPr>
                        <a:t>2</a:t>
                      </a:r>
                      <a:r>
                        <a:rPr lang="ko-KR" altLang="en-US" sz="1400" b="1" dirty="0">
                          <a:solidFill>
                            <a:schemeClr val="tx1"/>
                          </a:solidFill>
                          <a:latin typeface="+mn-ea"/>
                          <a:ea typeface="+mn-ea"/>
                        </a:rPr>
                        <a:t>번 이동 후 </a:t>
                      </a:r>
                      <a:r>
                        <a:rPr lang="en-US" altLang="ko-KR" sz="1400" b="1" dirty="0">
                          <a:solidFill>
                            <a:schemeClr val="tx1"/>
                          </a:solidFill>
                          <a:latin typeface="+mn-ea"/>
                          <a:ea typeface="+mn-ea"/>
                        </a:rPr>
                        <a:t>Release </a:t>
                      </a:r>
                      <a:r>
                        <a:rPr lang="ko-KR" altLang="en-US" sz="1400" b="1" dirty="0">
                          <a:solidFill>
                            <a:schemeClr val="tx1"/>
                          </a:solidFill>
                          <a:latin typeface="+mn-ea"/>
                          <a:ea typeface="+mn-ea"/>
                        </a:rPr>
                        <a:t>하면 </a:t>
                      </a:r>
                      <a:r>
                        <a:rPr lang="en-US" altLang="ko-KR" sz="1400" b="1" dirty="0">
                          <a:solidFill>
                            <a:schemeClr val="tx1"/>
                          </a:solidFill>
                          <a:latin typeface="+mn-ea"/>
                          <a:ea typeface="+mn-ea"/>
                        </a:rPr>
                        <a:t>test </a:t>
                      </a:r>
                      <a:r>
                        <a:rPr lang="ko-KR" altLang="en-US" sz="1400" b="1" dirty="0">
                          <a:solidFill>
                            <a:schemeClr val="tx1"/>
                          </a:solidFill>
                          <a:latin typeface="+mn-ea"/>
                          <a:ea typeface="+mn-ea"/>
                        </a:rPr>
                        <a:t>시작함</a:t>
                      </a:r>
                      <a:r>
                        <a:rPr lang="en-US" altLang="ko-KR" sz="1400" b="1" dirty="0">
                          <a:solidFill>
                            <a:schemeClr val="tx1"/>
                          </a:solidFill>
                          <a:latin typeface="+mn-ea"/>
                          <a:ea typeface="+mn-ea"/>
                        </a:rPr>
                        <a:t>)</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latinLnBrk="1"/>
                      <a:r>
                        <a:rPr lang="en-US" altLang="ko-KR" sz="1600" b="1" dirty="0">
                          <a:solidFill>
                            <a:srgbClr val="FF0000"/>
                          </a:solidFill>
                          <a:latin typeface="+mn-ea"/>
                          <a:ea typeface="+mn-ea"/>
                        </a:rPr>
                        <a:t>2 BEEPS</a:t>
                      </a:r>
                      <a:endParaRPr lang="ko-KR" altLang="en-US" sz="1600" b="1" dirty="0">
                        <a:solidFill>
                          <a:srgbClr val="FF0000"/>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b="1" dirty="0">
                          <a:solidFill>
                            <a:srgbClr val="FF0000"/>
                          </a:solidFill>
                          <a:latin typeface="+mn-ea"/>
                          <a:ea typeface="+mn-ea"/>
                        </a:rPr>
                        <a:t>OK </a:t>
                      </a:r>
                      <a:r>
                        <a:rPr lang="en-US" altLang="ko-KR" sz="1600" b="1" dirty="0">
                          <a:solidFill>
                            <a:srgbClr val="000099"/>
                          </a:solidFill>
                          <a:latin typeface="+mn-ea"/>
                          <a:ea typeface="+mn-ea"/>
                        </a:rPr>
                        <a:t>(</a:t>
                      </a:r>
                      <a:r>
                        <a:rPr lang="ko-KR" altLang="en-US" sz="1600" b="1" dirty="0">
                          <a:solidFill>
                            <a:srgbClr val="000099"/>
                          </a:solidFill>
                          <a:latin typeface="+mn-ea"/>
                          <a:ea typeface="+mn-ea"/>
                        </a:rPr>
                        <a:t>삐</a:t>
                      </a:r>
                      <a:r>
                        <a:rPr lang="en-US" altLang="ko-KR" sz="1600" b="1" dirty="0">
                          <a:solidFill>
                            <a:srgbClr val="000099"/>
                          </a:solidFill>
                          <a:latin typeface="+mn-ea"/>
                          <a:ea typeface="+mn-ea"/>
                        </a:rPr>
                        <a:t>- </a:t>
                      </a:r>
                      <a:r>
                        <a:rPr lang="ko-KR" altLang="en-US" sz="1600" b="1" dirty="0">
                          <a:solidFill>
                            <a:srgbClr val="000099"/>
                          </a:solidFill>
                          <a:latin typeface="+mn-ea"/>
                          <a:ea typeface="+mn-ea"/>
                        </a:rPr>
                        <a:t>발신음이 </a:t>
                      </a:r>
                      <a:r>
                        <a:rPr lang="en-US" altLang="ko-KR" sz="1600" b="1" dirty="0">
                          <a:solidFill>
                            <a:srgbClr val="000099"/>
                          </a:solidFill>
                          <a:latin typeface="+mn-ea"/>
                          <a:ea typeface="+mn-ea"/>
                        </a:rPr>
                        <a:t>2</a:t>
                      </a:r>
                      <a:r>
                        <a:rPr lang="ko-KR" altLang="en-US" sz="1600" b="1" dirty="0">
                          <a:solidFill>
                            <a:srgbClr val="000099"/>
                          </a:solidFill>
                          <a:latin typeface="+mn-ea"/>
                          <a:ea typeface="+mn-ea"/>
                        </a:rPr>
                        <a:t>번 나오면 정상</a:t>
                      </a:r>
                      <a:r>
                        <a:rPr lang="en-US" altLang="ko-KR" sz="1600" b="1" dirty="0">
                          <a:solidFill>
                            <a:srgbClr val="000099"/>
                          </a:solidFill>
                          <a:latin typeface="+mn-ea"/>
                          <a:ea typeface="+mn-ea"/>
                        </a:rPr>
                        <a:t>)</a:t>
                      </a:r>
                      <a:endParaRPr lang="ko-KR" altLang="en-US" sz="1600" b="1" dirty="0">
                        <a:solidFill>
                          <a:srgbClr val="000099"/>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latinLnBrk="1"/>
                      <a:r>
                        <a:rPr lang="en-US" altLang="ko-KR" sz="1400" b="1" dirty="0">
                          <a:solidFill>
                            <a:schemeClr val="tx1"/>
                          </a:solidFill>
                          <a:latin typeface="+mn-ea"/>
                          <a:ea typeface="+mn-ea"/>
                        </a:rPr>
                        <a:t>5 BEEPS</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Did not acquire GPS position</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8120">
                <a:tc>
                  <a:txBody>
                    <a:bodyPr/>
                    <a:lstStyle/>
                    <a:p>
                      <a:pPr latinLnBrk="1"/>
                      <a:r>
                        <a:rPr lang="en-US" altLang="ko-KR" sz="1400" b="1" dirty="0">
                          <a:solidFill>
                            <a:schemeClr val="tx1"/>
                          </a:solidFill>
                          <a:latin typeface="+mn-ea"/>
                          <a:ea typeface="+mn-ea"/>
                        </a:rPr>
                        <a:t>10 BEEPS</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a:solidFill>
                            <a:schemeClr val="tx1"/>
                          </a:solidFill>
                          <a:latin typeface="+mn-ea"/>
                          <a:ea typeface="+mn-ea"/>
                        </a:rPr>
                        <a:t>Number of GPS TEST above limit (&gt;60)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TextBox 9"/>
          <p:cNvSpPr txBox="1"/>
          <p:nvPr/>
        </p:nvSpPr>
        <p:spPr>
          <a:xfrm>
            <a:off x="3856074" y="7020442"/>
            <a:ext cx="2943434" cy="276999"/>
          </a:xfrm>
          <a:prstGeom prst="rect">
            <a:avLst/>
          </a:prstGeom>
          <a:noFill/>
        </p:spPr>
        <p:txBody>
          <a:bodyPr wrap="none" rtlCol="0">
            <a:spAutoFit/>
          </a:bodyPr>
          <a:lstStyle/>
          <a:p>
            <a:r>
              <a:rPr lang="en-US" altLang="ko-KR" sz="1200" dirty="0">
                <a:latin typeface="+mn-ea"/>
                <a:ea typeface="+mn-ea"/>
              </a:rPr>
              <a:t>※</a:t>
            </a:r>
            <a:r>
              <a:rPr lang="ko-KR" altLang="en-US" sz="1200" dirty="0">
                <a:latin typeface="+mn-ea"/>
                <a:ea typeface="+mn-ea"/>
              </a:rPr>
              <a:t> </a:t>
            </a:r>
            <a:r>
              <a:rPr lang="en-US" altLang="ko-KR" sz="1200" dirty="0">
                <a:latin typeface="+mn-ea"/>
                <a:ea typeface="+mn-ea"/>
              </a:rPr>
              <a:t>PLL (Phase Lock Loop: </a:t>
            </a:r>
            <a:r>
              <a:rPr lang="ko-KR" altLang="en-US" sz="1200" dirty="0">
                <a:latin typeface="+mn-ea"/>
                <a:ea typeface="+mn-ea"/>
              </a:rPr>
              <a:t>위상동기회로</a:t>
            </a:r>
            <a:r>
              <a:rPr lang="en-US" altLang="ko-KR" sz="1200" dirty="0">
                <a:latin typeface="+mn-ea"/>
                <a:ea typeface="+mn-ea"/>
              </a:rPr>
              <a:t>)</a:t>
            </a:r>
            <a:endParaRPr lang="ko-KR" altLang="en-US" sz="1200" dirty="0">
              <a:latin typeface="+mn-ea"/>
              <a:ea typeface="+mn-ea"/>
            </a:endParaRPr>
          </a:p>
        </p:txBody>
      </p:sp>
      <p:sp>
        <p:nvSpPr>
          <p:cNvPr id="12" name="직사각형 11"/>
          <p:cNvSpPr/>
          <p:nvPr/>
        </p:nvSpPr>
        <p:spPr>
          <a:xfrm>
            <a:off x="461708" y="1039876"/>
            <a:ext cx="3464603" cy="369332"/>
          </a:xfrm>
          <a:prstGeom prst="rect">
            <a:avLst/>
          </a:prstGeom>
        </p:spPr>
        <p:txBody>
          <a:bodyPr wrap="none">
            <a:spAutoFit/>
          </a:bodyPr>
          <a:lstStyle/>
          <a:p>
            <a:r>
              <a:rPr lang="en-US" altLang="ko-KR" b="1" dirty="0">
                <a:latin typeface="+mn-ea"/>
                <a:ea typeface="+mn-ea"/>
              </a:rPr>
              <a:t>EPIRB SELF-TEST INDICATION</a:t>
            </a:r>
            <a:endParaRPr lang="ko-KR" altLang="en-US" dirty="0">
              <a:latin typeface="+mn-ea"/>
              <a:ea typeface="+mn-ea"/>
            </a:endParaRPr>
          </a:p>
        </p:txBody>
      </p:sp>
      <p:sp>
        <p:nvSpPr>
          <p:cNvPr id="16" name="직사각형 15"/>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64379740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69</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200447081"/>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3-6 </a:t>
                      </a:r>
                      <a:r>
                        <a:rPr lang="en-US" altLang="ko-KR" sz="2200" dirty="0">
                          <a:solidFill>
                            <a:schemeClr val="tx1"/>
                          </a:solidFill>
                          <a:latin typeface="+mn-ea"/>
                          <a:ea typeface="+mn-ea"/>
                        </a:rPr>
                        <a:t>EPIRB</a:t>
                      </a:r>
                    </a:p>
                    <a:p>
                      <a:pPr latinLnBrk="1"/>
                      <a:r>
                        <a:rPr lang="en-US" altLang="ko-KR" sz="2000" dirty="0">
                          <a:solidFill>
                            <a:schemeClr val="tx1"/>
                          </a:solidFill>
                          <a:latin typeface="+mn-ea"/>
                          <a:ea typeface="+mn-ea"/>
                        </a:rPr>
                        <a:t>JORTRON 60S &amp; VR-7000</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a:latin typeface="+mn-ea"/>
              <a:ea typeface="+mn-ea"/>
            </a:endParaRPr>
          </a:p>
          <a:p>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41" y="1905102"/>
            <a:ext cx="1177673" cy="2592288"/>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그림 5"/>
          <p:cNvPicPr>
            <a:picLocks noChangeAspect="1"/>
          </p:cNvPicPr>
          <p:nvPr/>
        </p:nvPicPr>
        <p:blipFill>
          <a:blip r:embed="rId3"/>
          <a:stretch>
            <a:fillRect/>
          </a:stretch>
        </p:blipFill>
        <p:spPr>
          <a:xfrm>
            <a:off x="5320194" y="3636106"/>
            <a:ext cx="4740851" cy="3456384"/>
          </a:xfrm>
          <a:prstGeom prst="rect">
            <a:avLst/>
          </a:prstGeom>
        </p:spPr>
      </p:pic>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678" y="1867865"/>
            <a:ext cx="4479231" cy="184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직사각형 6"/>
          <p:cNvSpPr/>
          <p:nvPr/>
        </p:nvSpPr>
        <p:spPr>
          <a:xfrm>
            <a:off x="855881" y="5039626"/>
            <a:ext cx="3658972" cy="2062103"/>
          </a:xfrm>
          <a:prstGeom prst="rect">
            <a:avLst/>
          </a:prstGeom>
          <a:solidFill>
            <a:schemeClr val="bg1"/>
          </a:solidFill>
          <a:ln>
            <a:solidFill>
              <a:schemeClr val="tx1"/>
            </a:solidFill>
          </a:ln>
        </p:spPr>
        <p:txBody>
          <a:bodyPr wrap="square">
            <a:spAutoFit/>
          </a:bodyPr>
          <a:lstStyle/>
          <a:p>
            <a:r>
              <a:rPr lang="en-US" altLang="ko-KR" sz="1600" dirty="0">
                <a:latin typeface="+mn-ea"/>
                <a:ea typeface="+mn-ea"/>
              </a:rPr>
              <a:t>TRON 60 VDR EPIRB</a:t>
            </a:r>
            <a:r>
              <a:rPr lang="ko-KR" altLang="ko-KR" sz="1600" dirty="0">
                <a:latin typeface="+mn-ea"/>
                <a:ea typeface="+mn-ea"/>
              </a:rPr>
              <a:t>의 경우 </a:t>
            </a:r>
            <a:r>
              <a:rPr lang="ko-KR" altLang="ko-KR" sz="1600" dirty="0" err="1">
                <a:latin typeface="+mn-ea"/>
                <a:ea typeface="+mn-ea"/>
              </a:rPr>
              <a:t>조립시</a:t>
            </a:r>
            <a:endParaRPr lang="en-US" altLang="ko-KR" sz="1600" dirty="0">
              <a:latin typeface="+mn-ea"/>
              <a:ea typeface="+mn-ea"/>
            </a:endParaRPr>
          </a:p>
          <a:p>
            <a:r>
              <a:rPr lang="en-US" altLang="ko-KR" sz="1600" dirty="0">
                <a:latin typeface="+mn-ea"/>
                <a:ea typeface="+mn-ea"/>
              </a:rPr>
              <a:t>Grease</a:t>
            </a:r>
            <a:r>
              <a:rPr lang="ko-KR" altLang="ko-KR" sz="1600" dirty="0">
                <a:latin typeface="+mn-ea"/>
                <a:ea typeface="+mn-ea"/>
              </a:rPr>
              <a:t>를 얇게 바른 후 본체가</a:t>
            </a:r>
            <a:endParaRPr lang="en-US" altLang="ko-KR" sz="1600" dirty="0">
              <a:latin typeface="+mn-ea"/>
              <a:ea typeface="+mn-ea"/>
            </a:endParaRPr>
          </a:p>
          <a:p>
            <a:r>
              <a:rPr lang="en-US" altLang="ko-KR" sz="1600" dirty="0">
                <a:latin typeface="+mn-ea"/>
                <a:ea typeface="+mn-ea"/>
              </a:rPr>
              <a:t>Bracket</a:t>
            </a:r>
            <a:r>
              <a:rPr lang="ko-KR" altLang="ko-KR" sz="1600" dirty="0">
                <a:latin typeface="+mn-ea"/>
                <a:ea typeface="+mn-ea"/>
              </a:rPr>
              <a:t>과</a:t>
            </a:r>
            <a:r>
              <a:rPr lang="en-US" altLang="ko-KR" sz="1600" dirty="0">
                <a:latin typeface="+mn-ea"/>
                <a:ea typeface="+mn-ea"/>
              </a:rPr>
              <a:t> Docking module</a:t>
            </a:r>
            <a:r>
              <a:rPr lang="ko-KR" altLang="ko-KR" sz="1600" dirty="0">
                <a:latin typeface="+mn-ea"/>
                <a:ea typeface="+mn-ea"/>
              </a:rPr>
              <a:t>에</a:t>
            </a:r>
            <a:r>
              <a:rPr lang="en-US" altLang="ko-KR" sz="1600" dirty="0">
                <a:latin typeface="+mn-ea"/>
                <a:ea typeface="+mn-ea"/>
              </a:rPr>
              <a:t> gap</a:t>
            </a:r>
            <a:r>
              <a:rPr lang="ko-KR" altLang="ko-KR" sz="1600" dirty="0">
                <a:latin typeface="+mn-ea"/>
                <a:ea typeface="+mn-ea"/>
              </a:rPr>
              <a:t>이 없도록 잘 설치할 것</a:t>
            </a:r>
            <a:endParaRPr lang="en-US" altLang="ko-KR" sz="1600" dirty="0">
              <a:latin typeface="+mn-ea"/>
              <a:ea typeface="+mn-ea"/>
            </a:endParaRPr>
          </a:p>
          <a:p>
            <a:endParaRPr lang="en-US" altLang="ko-KR" sz="1600" dirty="0">
              <a:latin typeface="+mn-ea"/>
              <a:ea typeface="+mn-ea"/>
            </a:endParaRPr>
          </a:p>
          <a:p>
            <a:r>
              <a:rPr lang="en-US" altLang="ko-KR" sz="1600" dirty="0">
                <a:latin typeface="+mn-ea"/>
                <a:ea typeface="+mn-ea"/>
              </a:rPr>
              <a:t>Grease</a:t>
            </a:r>
            <a:r>
              <a:rPr lang="ko-KR" altLang="ko-KR" sz="1600" dirty="0">
                <a:latin typeface="+mn-ea"/>
                <a:ea typeface="+mn-ea"/>
              </a:rPr>
              <a:t>를 바르는 </a:t>
            </a:r>
            <a:r>
              <a:rPr lang="ko-KR" altLang="ko-KR" sz="1600" dirty="0" smtClean="0">
                <a:latin typeface="+mn-ea"/>
                <a:ea typeface="+mn-ea"/>
              </a:rPr>
              <a:t>이유</a:t>
            </a:r>
            <a:r>
              <a:rPr lang="en-US" altLang="ko-KR" sz="1600" dirty="0" smtClean="0">
                <a:latin typeface="+mn-ea"/>
                <a:ea typeface="+mn-ea"/>
              </a:rPr>
              <a:t>: </a:t>
            </a:r>
            <a:r>
              <a:rPr lang="en-US" altLang="ko-KR" sz="1600" dirty="0">
                <a:latin typeface="+mn-ea"/>
                <a:ea typeface="+mn-ea"/>
              </a:rPr>
              <a:t>Docking module</a:t>
            </a:r>
            <a:r>
              <a:rPr lang="ko-KR" altLang="ko-KR" sz="1600" dirty="0">
                <a:latin typeface="+mn-ea"/>
                <a:ea typeface="+mn-ea"/>
              </a:rPr>
              <a:t>과 본체와의 적외선 통신을 </a:t>
            </a:r>
            <a:r>
              <a:rPr lang="en-US" altLang="ko-KR" sz="1600" dirty="0">
                <a:latin typeface="+mn-ea"/>
                <a:ea typeface="+mn-ea"/>
              </a:rPr>
              <a:t/>
            </a:r>
            <a:br>
              <a:rPr lang="en-US" altLang="ko-KR" sz="1600" dirty="0">
                <a:latin typeface="+mn-ea"/>
                <a:ea typeface="+mn-ea"/>
              </a:rPr>
            </a:br>
            <a:r>
              <a:rPr lang="ko-KR" altLang="ko-KR" sz="1600" dirty="0">
                <a:latin typeface="+mn-ea"/>
                <a:ea typeface="+mn-ea"/>
              </a:rPr>
              <a:t>용이하게 하기</a:t>
            </a:r>
            <a:r>
              <a:rPr lang="en-US" altLang="ko-KR" sz="1600" dirty="0">
                <a:latin typeface="+mn-ea"/>
                <a:ea typeface="+mn-ea"/>
              </a:rPr>
              <a:t> </a:t>
            </a:r>
            <a:r>
              <a:rPr lang="ko-KR" altLang="en-US" sz="1600" dirty="0">
                <a:latin typeface="+mn-ea"/>
                <a:ea typeface="+mn-ea"/>
              </a:rPr>
              <a:t>위함</a:t>
            </a:r>
            <a:r>
              <a:rPr lang="en-US" altLang="ko-KR" sz="1600" dirty="0">
                <a:latin typeface="+mn-ea"/>
                <a:ea typeface="+mn-ea"/>
              </a:rPr>
              <a:t> </a:t>
            </a:r>
            <a:endParaRPr lang="ko-KR" altLang="en-US" sz="1600" dirty="0">
              <a:latin typeface="+mn-ea"/>
              <a:ea typeface="+mn-ea"/>
            </a:endParaRPr>
          </a:p>
        </p:txBody>
      </p:sp>
      <p:sp>
        <p:nvSpPr>
          <p:cNvPr id="10" name="직사각형 9"/>
          <p:cNvSpPr/>
          <p:nvPr/>
        </p:nvSpPr>
        <p:spPr bwMode="auto">
          <a:xfrm>
            <a:off x="6930876" y="4932759"/>
            <a:ext cx="1008112" cy="189702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cxnSp>
        <p:nvCxnSpPr>
          <p:cNvPr id="12" name="직선 화살표 연결선 11"/>
          <p:cNvCxnSpPr/>
          <p:nvPr/>
        </p:nvCxnSpPr>
        <p:spPr bwMode="auto">
          <a:xfrm flipV="1">
            <a:off x="4338588" y="2823103"/>
            <a:ext cx="4111159" cy="2102679"/>
          </a:xfrm>
          <a:prstGeom prst="straightConnector1">
            <a:avLst/>
          </a:prstGeom>
          <a:noFill/>
          <a:ln w="19050" cap="flat" cmpd="sng" algn="ctr">
            <a:solidFill>
              <a:srgbClr val="FF0000"/>
            </a:solidFill>
            <a:prstDash val="solid"/>
            <a:round/>
            <a:headEnd type="none" w="med" len="med"/>
            <a:tailEnd type="triangle"/>
          </a:ln>
          <a:effectLst/>
        </p:spPr>
      </p:cxnSp>
      <p:sp>
        <p:nvSpPr>
          <p:cNvPr id="14" name="TextBox 13"/>
          <p:cNvSpPr txBox="1"/>
          <p:nvPr/>
        </p:nvSpPr>
        <p:spPr>
          <a:xfrm>
            <a:off x="7973720" y="1205283"/>
            <a:ext cx="1500732" cy="307777"/>
          </a:xfrm>
          <a:prstGeom prst="rect">
            <a:avLst/>
          </a:prstGeom>
          <a:noFill/>
        </p:spPr>
        <p:txBody>
          <a:bodyPr wrap="none" rtlCol="0">
            <a:spAutoFit/>
          </a:bodyPr>
          <a:lstStyle/>
          <a:p>
            <a:r>
              <a:rPr lang="en-US" altLang="ko-KR" sz="1400" dirty="0">
                <a:latin typeface="+mn-ea"/>
                <a:ea typeface="+mn-ea"/>
              </a:rPr>
              <a:t>VDR EPIRB TEST</a:t>
            </a:r>
            <a:endParaRPr lang="ko-KR" altLang="en-US" sz="1400" dirty="0">
              <a:latin typeface="+mn-ea"/>
              <a:ea typeface="+mn-ea"/>
            </a:endParaRPr>
          </a:p>
        </p:txBody>
      </p:sp>
      <p:pic>
        <p:nvPicPr>
          <p:cNvPr id="15" name="그림 14">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8813" y="1133379"/>
            <a:ext cx="468000" cy="468000"/>
          </a:xfrm>
          <a:prstGeom prst="rect">
            <a:avLst/>
          </a:prstGeom>
        </p:spPr>
      </p:pic>
      <p:sp>
        <p:nvSpPr>
          <p:cNvPr id="18" name="직사각형 17"/>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
        <p:nvSpPr>
          <p:cNvPr id="11" name="TextBox 10"/>
          <p:cNvSpPr txBox="1"/>
          <p:nvPr/>
        </p:nvSpPr>
        <p:spPr>
          <a:xfrm>
            <a:off x="873222" y="4546296"/>
            <a:ext cx="752129" cy="338554"/>
          </a:xfrm>
          <a:prstGeom prst="rect">
            <a:avLst/>
          </a:prstGeom>
        </p:spPr>
        <p:txBody>
          <a:bodyPr wrap="none" rtlCol="0">
            <a:spAutoFit/>
          </a:bodyPr>
          <a:lstStyle/>
          <a:p>
            <a:r>
              <a:rPr lang="en-US" altLang="ko-KR" sz="1600" b="1" dirty="0" smtClean="0">
                <a:latin typeface="+mn-ea"/>
                <a:ea typeface="+mn-ea"/>
              </a:rPr>
              <a:t>EPIRB</a:t>
            </a:r>
            <a:endParaRPr lang="ko-KR" altLang="en-US" sz="1600" b="1" dirty="0">
              <a:latin typeface="+mn-ea"/>
              <a:ea typeface="+mn-ea"/>
            </a:endParaRPr>
          </a:p>
        </p:txBody>
      </p:sp>
      <p:pic>
        <p:nvPicPr>
          <p:cNvPr id="13" name="그림 12"/>
          <p:cNvPicPr>
            <a:picLocks noChangeAspect="1"/>
          </p:cNvPicPr>
          <p:nvPr/>
        </p:nvPicPr>
        <p:blipFill>
          <a:blip r:embed="rId7"/>
          <a:stretch>
            <a:fillRect/>
          </a:stretch>
        </p:blipFill>
        <p:spPr>
          <a:xfrm>
            <a:off x="2072590" y="1926890"/>
            <a:ext cx="2943177" cy="1792427"/>
          </a:xfrm>
          <a:prstGeom prst="rect">
            <a:avLst/>
          </a:prstGeom>
        </p:spPr>
      </p:pic>
      <p:sp>
        <p:nvSpPr>
          <p:cNvPr id="20" name="TextBox 19"/>
          <p:cNvSpPr txBox="1"/>
          <p:nvPr/>
        </p:nvSpPr>
        <p:spPr>
          <a:xfrm>
            <a:off x="2038072" y="2591386"/>
            <a:ext cx="752129" cy="338554"/>
          </a:xfrm>
          <a:prstGeom prst="rect">
            <a:avLst/>
          </a:prstGeom>
        </p:spPr>
        <p:txBody>
          <a:bodyPr wrap="none" rtlCol="0">
            <a:spAutoFit/>
          </a:bodyPr>
          <a:lstStyle/>
          <a:p>
            <a:r>
              <a:rPr lang="en-US" altLang="ko-KR" sz="1600" b="1" dirty="0" smtClean="0">
                <a:latin typeface="+mn-ea"/>
                <a:ea typeface="+mn-ea"/>
              </a:rPr>
              <a:t>EPIRB</a:t>
            </a:r>
            <a:endParaRPr lang="ko-KR" altLang="en-US" sz="1600" b="1" dirty="0">
              <a:latin typeface="+mn-ea"/>
              <a:ea typeface="+mn-ea"/>
            </a:endParaRPr>
          </a:p>
        </p:txBody>
      </p:sp>
      <p:sp>
        <p:nvSpPr>
          <p:cNvPr id="21" name="TextBox 20"/>
          <p:cNvSpPr txBox="1"/>
          <p:nvPr/>
        </p:nvSpPr>
        <p:spPr>
          <a:xfrm>
            <a:off x="3946830" y="3761376"/>
            <a:ext cx="2447337" cy="338554"/>
          </a:xfrm>
          <a:prstGeom prst="rect">
            <a:avLst/>
          </a:prstGeom>
        </p:spPr>
        <p:txBody>
          <a:bodyPr wrap="none" rtlCol="0">
            <a:spAutoFit/>
          </a:bodyPr>
          <a:lstStyle/>
          <a:p>
            <a:r>
              <a:rPr lang="en-US" altLang="ko-KR" sz="1600" b="1" dirty="0" smtClean="0">
                <a:latin typeface="+mn-ea"/>
                <a:ea typeface="+mn-ea"/>
              </a:rPr>
              <a:t>VDR Float-free Capsule</a:t>
            </a:r>
            <a:endParaRPr lang="ko-KR" altLang="en-US" sz="1600" b="1" dirty="0">
              <a:latin typeface="+mn-ea"/>
              <a:ea typeface="+mn-ea"/>
            </a:endParaRPr>
          </a:p>
        </p:txBody>
      </p:sp>
      <p:sp>
        <p:nvSpPr>
          <p:cNvPr id="22" name="TextBox 21"/>
          <p:cNvSpPr txBox="1"/>
          <p:nvPr/>
        </p:nvSpPr>
        <p:spPr>
          <a:xfrm>
            <a:off x="2551534" y="4156339"/>
            <a:ext cx="4216539" cy="584775"/>
          </a:xfrm>
          <a:prstGeom prst="rect">
            <a:avLst/>
          </a:prstGeom>
        </p:spPr>
        <p:txBody>
          <a:bodyPr wrap="none" rtlCol="0">
            <a:spAutoFit/>
          </a:bodyPr>
          <a:lstStyle/>
          <a:p>
            <a:r>
              <a:rPr lang="en-US" altLang="ko-KR" sz="1600" b="1" dirty="0" smtClean="0">
                <a:solidFill>
                  <a:srgbClr val="0000C4"/>
                </a:solidFill>
                <a:latin typeface="+mn-ea"/>
                <a:ea typeface="+mn-ea"/>
              </a:rPr>
              <a:t>“Float-free capsule connection failure” </a:t>
            </a:r>
            <a:r>
              <a:rPr lang="ko-KR" altLang="en-US" sz="1600" b="1" dirty="0" smtClean="0">
                <a:solidFill>
                  <a:srgbClr val="0000C4"/>
                </a:solidFill>
                <a:latin typeface="+mn-ea"/>
                <a:ea typeface="+mn-ea"/>
              </a:rPr>
              <a:t>가</a:t>
            </a:r>
            <a:endParaRPr lang="en-US" altLang="ko-KR" sz="1600" b="1" dirty="0" smtClean="0">
              <a:solidFill>
                <a:srgbClr val="0000C4"/>
              </a:solidFill>
              <a:latin typeface="+mn-ea"/>
              <a:ea typeface="+mn-ea"/>
            </a:endParaRPr>
          </a:p>
          <a:p>
            <a:r>
              <a:rPr lang="ko-KR" altLang="en-US" sz="1600" b="1" dirty="0" smtClean="0">
                <a:solidFill>
                  <a:srgbClr val="0000C4"/>
                </a:solidFill>
                <a:latin typeface="+mn-ea"/>
                <a:ea typeface="+mn-ea"/>
              </a:rPr>
              <a:t>나타나면 </a:t>
            </a:r>
            <a:r>
              <a:rPr lang="en-US" altLang="ko-KR" sz="1600" b="1" dirty="0" smtClean="0">
                <a:solidFill>
                  <a:srgbClr val="0000C4"/>
                </a:solidFill>
                <a:latin typeface="+mn-ea"/>
                <a:ea typeface="+mn-ea"/>
              </a:rPr>
              <a:t>VDR</a:t>
            </a:r>
            <a:r>
              <a:rPr lang="ko-KR" altLang="en-US" sz="1600" b="1" dirty="0" smtClean="0">
                <a:solidFill>
                  <a:srgbClr val="0000C4"/>
                </a:solidFill>
                <a:latin typeface="+mn-ea"/>
                <a:ea typeface="+mn-ea"/>
              </a:rPr>
              <a:t>을 </a:t>
            </a:r>
            <a:r>
              <a:rPr lang="ko-KR" altLang="en-US" sz="1600" b="1" dirty="0" err="1" smtClean="0">
                <a:solidFill>
                  <a:srgbClr val="0000C4"/>
                </a:solidFill>
                <a:latin typeface="+mn-ea"/>
                <a:ea typeface="+mn-ea"/>
              </a:rPr>
              <a:t>리부팅한다</a:t>
            </a:r>
            <a:endParaRPr lang="ko-KR" altLang="en-US" sz="1600" b="1" dirty="0">
              <a:solidFill>
                <a:srgbClr val="0000C4"/>
              </a:solidFill>
              <a:latin typeface="+mn-ea"/>
              <a:ea typeface="+mn-ea"/>
            </a:endParaRPr>
          </a:p>
        </p:txBody>
      </p:sp>
      <p:sp>
        <p:nvSpPr>
          <p:cNvPr id="23" name="직사각형 22"/>
          <p:cNvSpPr/>
          <p:nvPr/>
        </p:nvSpPr>
        <p:spPr>
          <a:xfrm>
            <a:off x="3946830" y="1795826"/>
            <a:ext cx="5657079" cy="2304103"/>
          </a:xfrm>
          <a:prstGeom prst="rect">
            <a:avLst/>
          </a:prstGeom>
          <a:noFill/>
          <a:ln>
            <a:headEnd w="med" len="med"/>
            <a:tailEnd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Font typeface="Wingdings"/>
              <a:buNone/>
            </a:pPr>
            <a:endParaRPr kumimoji="1" lang="ko-KR" altLang="en-US" sz="1400" b="0" i="0" u="none" strike="noStrike" cap="none" normalizeH="0" baseline="0" smtClean="0">
              <a:solidFill>
                <a:schemeClr val="tx1"/>
              </a:solidFill>
              <a:effectLst/>
              <a:latin typeface="굴림"/>
              <a:ea typeface="굴림"/>
            </a:endParaRPr>
          </a:p>
        </p:txBody>
      </p:sp>
    </p:spTree>
    <p:extLst>
      <p:ext uri="{BB962C8B-B14F-4D97-AF65-F5344CB8AC3E}">
        <p14:creationId xmlns:p14="http://schemas.microsoft.com/office/powerpoint/2010/main" val="103870517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슬라이드 번호 개체 틀 8"/>
          <p:cNvSpPr>
            <a:spLocks noGrp="1"/>
          </p:cNvSpPr>
          <p:nvPr>
            <p:ph type="sldNum" sz="quarter" idx="4"/>
          </p:nvPr>
        </p:nvSpPr>
        <p:spPr>
          <a:prstGeom prst="rect">
            <a:avLst/>
          </a:prstGeom>
        </p:spPr>
        <p:txBody>
          <a:bodyPr/>
          <a:lstStyle/>
          <a:p>
            <a:fld id="{31095832-68CD-478A-AD98-E2BAD6DB9178}" type="slidenum">
              <a:rPr lang="ko-KR" altLang="en-US" smtClean="0"/>
              <a:pPr/>
              <a:t>7</a:t>
            </a:fld>
            <a:endParaRPr lang="ko-KR" altLang="en-US"/>
          </a:p>
        </p:txBody>
      </p:sp>
      <p:graphicFrame>
        <p:nvGraphicFramePr>
          <p:cNvPr id="10" name="표 9"/>
          <p:cNvGraphicFramePr>
            <a:graphicFrameLocks noGrp="1"/>
          </p:cNvGraphicFramePr>
          <p:nvPr>
            <p:extLst>
              <p:ext uri="{D42A27DB-BD31-4B8C-83A1-F6EECF244321}">
                <p14:modId xmlns:p14="http://schemas.microsoft.com/office/powerpoint/2010/main" val="797736895"/>
              </p:ext>
            </p:extLst>
          </p:nvPr>
        </p:nvGraphicFramePr>
        <p:xfrm>
          <a:off x="493277" y="996353"/>
          <a:ext cx="9516383" cy="5772634"/>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845854">
                <a:tc>
                  <a:txBody>
                    <a:bodyPr/>
                    <a:lstStyle/>
                    <a:p>
                      <a:pPr latinLnBrk="1"/>
                      <a:r>
                        <a:rPr lang="en-US" altLang="ko-KR" sz="2200" dirty="0" smtClean="0">
                          <a:solidFill>
                            <a:schemeClr val="tx1"/>
                          </a:solidFill>
                          <a:latin typeface="+mn-ea"/>
                          <a:ea typeface="+mn-ea"/>
                        </a:rPr>
                        <a:t>1-3 GMDSS </a:t>
                      </a:r>
                      <a:r>
                        <a:rPr lang="ko-KR" altLang="en-US" sz="2200" dirty="0" smtClean="0">
                          <a:solidFill>
                            <a:schemeClr val="tx1"/>
                          </a:solidFill>
                          <a:latin typeface="+mn-ea"/>
                          <a:ea typeface="+mn-ea"/>
                        </a:rPr>
                        <a:t>설비 및 정비기준</a:t>
                      </a:r>
                      <a:r>
                        <a:rPr lang="en-US" altLang="ko-KR" sz="2200" dirty="0" smtClean="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926780">
                <a:tc>
                  <a:txBody>
                    <a:bodyPr/>
                    <a:lstStyle/>
                    <a:p>
                      <a:pPr marL="0" indent="0" algn="just" latinLnBrk="1">
                        <a:spcAft>
                          <a:spcPts val="0"/>
                        </a:spcAft>
                        <a:buFont typeface="+mj-lt"/>
                        <a:buNone/>
                      </a:pPr>
                      <a:r>
                        <a:rPr lang="en-US" altLang="ko-KR" sz="2200" b="0" kern="100" dirty="0" smtClean="0">
                          <a:solidFill>
                            <a:schemeClr val="tx1"/>
                          </a:solidFill>
                          <a:effectLst/>
                          <a:latin typeface="+mn-ea"/>
                          <a:ea typeface="+mn-ea"/>
                        </a:rPr>
                        <a:t>GMDSS </a:t>
                      </a:r>
                      <a:r>
                        <a:rPr lang="ko-KR" altLang="en-US" sz="2200" b="0" kern="100" dirty="0" smtClean="0">
                          <a:solidFill>
                            <a:schemeClr val="tx1"/>
                          </a:solidFill>
                          <a:effectLst/>
                          <a:latin typeface="+mn-ea"/>
                          <a:ea typeface="+mn-ea"/>
                        </a:rPr>
                        <a:t>해역</a:t>
                      </a:r>
                      <a:r>
                        <a:rPr lang="en-US" altLang="ko-KR" sz="2200" b="0" kern="100" dirty="0" smtClean="0">
                          <a:solidFill>
                            <a:schemeClr val="tx1"/>
                          </a:solidFill>
                          <a:effectLst/>
                          <a:latin typeface="+mn-ea"/>
                          <a:ea typeface="+mn-ea"/>
                        </a:rPr>
                        <a:t>: </a:t>
                      </a:r>
                      <a:r>
                        <a:rPr lang="en-US" altLang="ko-KR" sz="2200" b="1" kern="100" dirty="0" smtClean="0">
                          <a:solidFill>
                            <a:schemeClr val="tx1"/>
                          </a:solidFill>
                          <a:effectLst/>
                          <a:latin typeface="+mn-ea"/>
                          <a:ea typeface="+mn-ea"/>
                        </a:rPr>
                        <a:t>A3</a:t>
                      </a:r>
                      <a:r>
                        <a:rPr lang="en-US" altLang="ko-KR" sz="2200" b="0" kern="100" dirty="0" smtClean="0">
                          <a:solidFill>
                            <a:schemeClr val="tx1"/>
                          </a:solidFill>
                          <a:effectLst/>
                          <a:latin typeface="+mn-ea"/>
                          <a:ea typeface="+mn-ea"/>
                        </a:rPr>
                        <a:t> </a:t>
                      </a:r>
                      <a:r>
                        <a:rPr lang="ko-KR" altLang="en-US" sz="2200" b="0" kern="100" dirty="0" smtClean="0">
                          <a:solidFill>
                            <a:schemeClr val="tx1"/>
                          </a:solidFill>
                          <a:effectLst/>
                          <a:latin typeface="+mn-ea"/>
                          <a:ea typeface="+mn-ea"/>
                        </a:rPr>
                        <a:t>기준</a:t>
                      </a:r>
                    </a:p>
                    <a:p>
                      <a:pPr algn="just" latinLnBrk="1">
                        <a:spcAft>
                          <a:spcPts val="0"/>
                        </a:spcAft>
                      </a:pPr>
                      <a:endParaRPr lang="ko-KR" altLang="en-US" sz="2000" b="0" kern="100" dirty="0" smtClean="0">
                        <a:solidFill>
                          <a:schemeClr val="tx1"/>
                        </a:solidFill>
                        <a:effectLst/>
                        <a:latin typeface="+mn-ea"/>
                        <a:ea typeface="+mn-ea"/>
                      </a:endParaRPr>
                    </a:p>
                    <a:p>
                      <a:pPr algn="just" latinLnBrk="1">
                        <a:spcAft>
                          <a:spcPts val="0"/>
                        </a:spcAft>
                      </a:pPr>
                      <a:r>
                        <a:rPr lang="en-US" altLang="ko-KR" sz="2000" b="1" kern="100" dirty="0" smtClean="0">
                          <a:solidFill>
                            <a:schemeClr val="tx1"/>
                          </a:solidFill>
                          <a:effectLst/>
                          <a:latin typeface="+mn-ea"/>
                          <a:ea typeface="+mn-ea"/>
                        </a:rPr>
                        <a:t>1. </a:t>
                      </a:r>
                      <a:r>
                        <a:rPr lang="ko-KR" altLang="en-US" sz="2000" b="1" kern="100" dirty="0" err="1" smtClean="0">
                          <a:solidFill>
                            <a:schemeClr val="tx1"/>
                          </a:solidFill>
                          <a:effectLst/>
                          <a:latin typeface="+mn-ea"/>
                          <a:ea typeface="+mn-ea"/>
                        </a:rPr>
                        <a:t>정비기준</a:t>
                      </a:r>
                      <a:r>
                        <a:rPr lang="en-US" altLang="ko-KR" sz="2000" b="1" kern="100" dirty="0" smtClean="0">
                          <a:solidFill>
                            <a:schemeClr val="tx1"/>
                          </a:solidFill>
                          <a:effectLst/>
                          <a:latin typeface="+mn-ea"/>
                          <a:ea typeface="+mn-ea"/>
                        </a:rPr>
                        <a:t>: 1) + 2) </a:t>
                      </a:r>
                      <a:r>
                        <a:rPr lang="ko-KR" altLang="en-US" sz="2000" b="1" kern="100" dirty="0" smtClean="0">
                          <a:solidFill>
                            <a:schemeClr val="tx1"/>
                          </a:solidFill>
                          <a:effectLst/>
                          <a:latin typeface="+mn-ea"/>
                          <a:ea typeface="+mn-ea"/>
                        </a:rPr>
                        <a:t>확보</a:t>
                      </a:r>
                      <a:endParaRPr lang="en-US" altLang="ko-KR" sz="2000" b="1" kern="100" dirty="0" smtClean="0">
                        <a:solidFill>
                          <a:schemeClr val="tx1"/>
                        </a:solidFill>
                        <a:effectLst/>
                        <a:latin typeface="+mn-ea"/>
                        <a:ea typeface="+mn-ea"/>
                      </a:endParaRPr>
                    </a:p>
                    <a:p>
                      <a:pPr marL="800100" lvl="1" indent="-342900" algn="just" latinLnBrk="1">
                        <a:spcAft>
                          <a:spcPts val="0"/>
                        </a:spcAft>
                        <a:buAutoNum type="arabicParenR"/>
                      </a:pPr>
                      <a:r>
                        <a:rPr lang="ko-KR" altLang="en-US" sz="1800" b="0" kern="100" dirty="0" smtClean="0">
                          <a:solidFill>
                            <a:schemeClr val="tx1"/>
                          </a:solidFill>
                          <a:effectLst/>
                          <a:latin typeface="+mn-ea"/>
                          <a:ea typeface="+mn-ea"/>
                        </a:rPr>
                        <a:t>설비의 이중화                                                                 </a:t>
                      </a:r>
                      <a:endParaRPr lang="en-US" altLang="ko-KR" sz="1800" b="0" kern="100" dirty="0" smtClean="0">
                        <a:solidFill>
                          <a:schemeClr val="tx1"/>
                        </a:solidFill>
                        <a:effectLst/>
                        <a:latin typeface="+mn-ea"/>
                        <a:ea typeface="+mn-ea"/>
                      </a:endParaRPr>
                    </a:p>
                    <a:p>
                      <a:pPr marL="800100" lvl="1" indent="-342900" algn="just" latinLnBrk="1">
                        <a:spcAft>
                          <a:spcPts val="0"/>
                        </a:spcAft>
                        <a:buAutoNum type="arabicParenR"/>
                      </a:pPr>
                      <a:r>
                        <a:rPr lang="ko-KR" altLang="en-US" sz="1800" b="0" kern="100" dirty="0" smtClean="0">
                          <a:solidFill>
                            <a:schemeClr val="tx1"/>
                          </a:solidFill>
                          <a:effectLst/>
                          <a:latin typeface="+mn-ea"/>
                          <a:ea typeface="+mn-ea"/>
                        </a:rPr>
                        <a:t>육상정비</a:t>
                      </a:r>
                      <a:r>
                        <a:rPr lang="en-US" altLang="ko-KR" sz="1800" b="0" kern="100" dirty="0" smtClean="0">
                          <a:solidFill>
                            <a:schemeClr val="tx1"/>
                          </a:solidFill>
                          <a:effectLst/>
                          <a:latin typeface="+mn-ea"/>
                          <a:ea typeface="+mn-ea"/>
                        </a:rPr>
                        <a:t>(Shore Based Maintenance Agreement) </a:t>
                      </a:r>
                    </a:p>
                    <a:p>
                      <a:pPr marL="800100" lvl="1" indent="-342900" algn="just" latinLnBrk="1">
                        <a:spcAft>
                          <a:spcPts val="0"/>
                        </a:spcAft>
                        <a:buAutoNum type="arabicParenR"/>
                      </a:pPr>
                      <a:r>
                        <a:rPr lang="ko-KR" altLang="en-US" sz="1800" b="0" kern="100" dirty="0" smtClean="0">
                          <a:solidFill>
                            <a:schemeClr val="tx1"/>
                          </a:solidFill>
                          <a:effectLst/>
                          <a:latin typeface="+mn-ea"/>
                          <a:ea typeface="+mn-ea"/>
                        </a:rPr>
                        <a:t>선상전자정비능력</a:t>
                      </a:r>
                      <a:endParaRPr lang="en-US" altLang="ko-KR" sz="1800" b="0" kern="100" dirty="0" smtClean="0">
                        <a:solidFill>
                          <a:schemeClr val="tx1"/>
                        </a:solidFill>
                        <a:effectLst/>
                        <a:latin typeface="+mn-ea"/>
                        <a:ea typeface="+mn-ea"/>
                      </a:endParaRPr>
                    </a:p>
                    <a:p>
                      <a:pPr marL="800100" lvl="1" indent="-342900" algn="just" latinLnBrk="1">
                        <a:spcAft>
                          <a:spcPts val="0"/>
                        </a:spcAft>
                        <a:buAutoNum type="arabicParenR"/>
                      </a:pPr>
                      <a:endParaRPr lang="en-US" altLang="ko-KR" sz="1800" b="0" kern="100" dirty="0" smtClean="0">
                        <a:solidFill>
                          <a:schemeClr val="tx1"/>
                        </a:solidFill>
                        <a:effectLst/>
                        <a:latin typeface="+mn-ea"/>
                        <a:ea typeface="+mn-ea"/>
                      </a:endParaRPr>
                    </a:p>
                    <a:p>
                      <a:pPr marL="800100" lvl="1" indent="-342900" algn="just" latinLnBrk="1">
                        <a:spcAft>
                          <a:spcPts val="0"/>
                        </a:spcAft>
                        <a:buAutoNum type="arabicParenR"/>
                      </a:pPr>
                      <a:endParaRPr lang="ko-KR" altLang="en-US" sz="1800" b="0" kern="100" dirty="0" smtClean="0">
                        <a:solidFill>
                          <a:schemeClr val="tx1"/>
                        </a:solidFill>
                        <a:effectLst/>
                        <a:latin typeface="+mn-ea"/>
                        <a:ea typeface="+mn-ea"/>
                      </a:endParaRPr>
                    </a:p>
                    <a:p>
                      <a:pPr algn="just" latinLnBrk="1">
                        <a:spcAft>
                          <a:spcPts val="0"/>
                        </a:spcAft>
                      </a:pPr>
                      <a:endParaRPr lang="ko-KR" altLang="en-US" sz="2000" b="0" kern="100" dirty="0" smtClean="0">
                        <a:solidFill>
                          <a:schemeClr val="tx1"/>
                        </a:solidFill>
                        <a:effectLst/>
                        <a:latin typeface="+mn-ea"/>
                        <a:ea typeface="+mn-ea"/>
                      </a:endParaRPr>
                    </a:p>
                    <a:p>
                      <a:pPr algn="just" latinLnBrk="1">
                        <a:spcAft>
                          <a:spcPts val="0"/>
                        </a:spcAft>
                      </a:pPr>
                      <a:endParaRPr lang="en-US" altLang="ko-KR" sz="2000" b="0" kern="100" dirty="0" smtClean="0">
                        <a:solidFill>
                          <a:schemeClr val="tx1"/>
                        </a:solidFill>
                        <a:effectLst/>
                        <a:latin typeface="+mn-ea"/>
                        <a:ea typeface="+mn-ea"/>
                      </a:endParaRPr>
                    </a:p>
                    <a:p>
                      <a:pPr algn="l" latinLnBrk="1">
                        <a:spcAft>
                          <a:spcPts val="0"/>
                        </a:spcAft>
                      </a:pPr>
                      <a:r>
                        <a:rPr lang="en-US" altLang="ko-KR" sz="2000" b="1" kern="100" dirty="0" smtClean="0">
                          <a:solidFill>
                            <a:schemeClr val="tx1"/>
                          </a:solidFill>
                          <a:effectLst/>
                          <a:latin typeface="+mn-ea"/>
                          <a:ea typeface="+mn-ea"/>
                        </a:rPr>
                        <a:t>2. </a:t>
                      </a:r>
                      <a:r>
                        <a:rPr lang="ko-KR" altLang="en-US" sz="2000" b="1" kern="100" dirty="0" smtClean="0">
                          <a:solidFill>
                            <a:schemeClr val="tx1"/>
                          </a:solidFill>
                          <a:effectLst/>
                          <a:latin typeface="+mn-ea"/>
                          <a:ea typeface="+mn-ea"/>
                        </a:rPr>
                        <a:t>설비의 이중화 </a:t>
                      </a:r>
                      <a:r>
                        <a:rPr lang="en-US" altLang="ko-KR" sz="2000" b="1" kern="100" dirty="0" smtClean="0">
                          <a:solidFill>
                            <a:schemeClr val="tx1"/>
                          </a:solidFill>
                          <a:effectLst/>
                          <a:latin typeface="+mn-ea"/>
                          <a:ea typeface="+mn-ea"/>
                        </a:rPr>
                        <a:t>(A3)</a:t>
                      </a:r>
                    </a:p>
                    <a:p>
                      <a:pPr algn="l" latinLnBrk="1">
                        <a:spcAft>
                          <a:spcPts val="0"/>
                        </a:spcAft>
                      </a:pPr>
                      <a:r>
                        <a:rPr lang="en-US" altLang="ko-KR" sz="2000" b="1" kern="100" dirty="0" smtClean="0">
                          <a:solidFill>
                            <a:schemeClr val="tx1"/>
                          </a:solidFill>
                          <a:effectLst/>
                          <a:latin typeface="+mn-ea"/>
                          <a:ea typeface="+mn-ea"/>
                        </a:rPr>
                        <a:t>    Equipment Duplication: 1)+2) </a:t>
                      </a:r>
                      <a:r>
                        <a:rPr lang="ko-KR" altLang="en-US" sz="2000" b="1" kern="100" dirty="0" smtClean="0">
                          <a:solidFill>
                            <a:schemeClr val="tx1"/>
                          </a:solidFill>
                          <a:effectLst/>
                          <a:latin typeface="+mn-ea"/>
                          <a:ea typeface="+mn-ea"/>
                        </a:rPr>
                        <a:t>또는 </a:t>
                      </a:r>
                      <a:r>
                        <a:rPr lang="en-US" altLang="ko-KR" sz="2000" b="1" kern="100" dirty="0" smtClean="0">
                          <a:solidFill>
                            <a:schemeClr val="tx1"/>
                          </a:solidFill>
                          <a:effectLst/>
                          <a:latin typeface="+mn-ea"/>
                          <a:ea typeface="+mn-ea"/>
                        </a:rPr>
                        <a:t>1)+3)</a:t>
                      </a:r>
                      <a:br>
                        <a:rPr lang="en-US" altLang="ko-KR" sz="2000" b="1" kern="100" dirty="0" smtClean="0">
                          <a:solidFill>
                            <a:schemeClr val="tx1"/>
                          </a:solidFill>
                          <a:effectLst/>
                          <a:latin typeface="+mn-ea"/>
                          <a:ea typeface="+mn-ea"/>
                        </a:rPr>
                      </a:br>
                      <a:r>
                        <a:rPr lang="en-US" altLang="ko-KR" sz="1800" b="0" kern="100" dirty="0" smtClean="0">
                          <a:solidFill>
                            <a:schemeClr val="tx1"/>
                          </a:solidFill>
                          <a:effectLst/>
                          <a:latin typeface="+mn-ea"/>
                          <a:ea typeface="+mn-ea"/>
                        </a:rPr>
                        <a:t>    1) Two complete VHF installation (including DSC), and </a:t>
                      </a:r>
                      <a:r>
                        <a:rPr lang="en-US" altLang="ko-KR" sz="1800" b="1" kern="100" dirty="0" smtClean="0">
                          <a:solidFill>
                            <a:srgbClr val="0000C4"/>
                          </a:solidFill>
                          <a:effectLst/>
                          <a:latin typeface="+mn-ea"/>
                          <a:ea typeface="+mn-ea"/>
                        </a:rPr>
                        <a:t>either;</a:t>
                      </a:r>
                    </a:p>
                    <a:p>
                      <a:pPr algn="l" latinLnBrk="1">
                        <a:spcAft>
                          <a:spcPts val="0"/>
                        </a:spcAft>
                      </a:pPr>
                      <a:r>
                        <a:rPr lang="en-US" altLang="ko-KR" sz="1800" b="0" kern="100" dirty="0" smtClean="0">
                          <a:solidFill>
                            <a:schemeClr val="tx1"/>
                          </a:solidFill>
                          <a:effectLst/>
                          <a:latin typeface="+mn-ea"/>
                          <a:ea typeface="+mn-ea"/>
                        </a:rPr>
                        <a:t>    2) </a:t>
                      </a:r>
                      <a:r>
                        <a:rPr lang="en-US" altLang="ko-KR" sz="1800" b="0" kern="1200" dirty="0" smtClean="0">
                          <a:solidFill>
                            <a:schemeClr val="dk1"/>
                          </a:solidFill>
                          <a:effectLst/>
                          <a:latin typeface="+mn-ea"/>
                          <a:ea typeface="+mn-ea"/>
                          <a:cs typeface="+mn-cs"/>
                        </a:rPr>
                        <a:t>Two complete Inmarsat-C and one MF radio, </a:t>
                      </a:r>
                      <a:r>
                        <a:rPr lang="en-US" altLang="ko-KR" sz="1800" b="1" kern="1200" dirty="0" smtClean="0">
                          <a:solidFill>
                            <a:srgbClr val="0000C4"/>
                          </a:solidFill>
                          <a:effectLst/>
                          <a:latin typeface="+mn-ea"/>
                          <a:ea typeface="+mn-ea"/>
                          <a:cs typeface="+mn-cs"/>
                        </a:rPr>
                        <a:t>or;</a:t>
                      </a:r>
                    </a:p>
                    <a:p>
                      <a:pPr algn="l" latinLnBrk="1">
                        <a:spcAft>
                          <a:spcPts val="0"/>
                        </a:spcAft>
                      </a:pPr>
                      <a:r>
                        <a:rPr lang="en-US" altLang="ko-KR" sz="1800" b="0" kern="1200" dirty="0" smtClean="0">
                          <a:solidFill>
                            <a:schemeClr val="dk1"/>
                          </a:solidFill>
                          <a:effectLst/>
                          <a:latin typeface="+mn-ea"/>
                          <a:ea typeface="+mn-ea"/>
                          <a:cs typeface="+mn-cs"/>
                        </a:rPr>
                        <a:t>    3) One complete Inmarsat-C and one complete MF/HF radio </a:t>
                      </a:r>
                      <a:br>
                        <a:rPr lang="en-US" altLang="ko-KR" sz="1800" b="0" kern="1200" dirty="0" smtClean="0">
                          <a:solidFill>
                            <a:schemeClr val="dk1"/>
                          </a:solidFill>
                          <a:effectLst/>
                          <a:latin typeface="+mn-ea"/>
                          <a:ea typeface="+mn-ea"/>
                          <a:cs typeface="+mn-cs"/>
                        </a:rPr>
                      </a:br>
                      <a:r>
                        <a:rPr lang="en-US" altLang="ko-KR" sz="1800" b="0" kern="1200" dirty="0" smtClean="0">
                          <a:solidFill>
                            <a:schemeClr val="dk1"/>
                          </a:solidFill>
                          <a:effectLst/>
                          <a:latin typeface="+mn-ea"/>
                          <a:ea typeface="+mn-ea"/>
                          <a:cs typeface="+mn-cs"/>
                        </a:rPr>
                        <a:t>       (including a scanning DSC receiver and NBDP equipment) </a:t>
                      </a:r>
                      <a:endParaRPr lang="ko-KR" altLang="ko-KR" sz="1800" b="0" kern="1200" dirty="0" smtClean="0">
                        <a:solidFill>
                          <a:schemeClr val="dk1"/>
                        </a:solidFill>
                        <a:effectLst/>
                        <a:latin typeface="+mn-ea"/>
                        <a:ea typeface="+mn-ea"/>
                        <a:cs typeface="+mn-cs"/>
                      </a:endParaRPr>
                    </a:p>
                    <a:p>
                      <a:pPr algn="just" latinLnBrk="1">
                        <a:spcAft>
                          <a:spcPts val="0"/>
                        </a:spcAft>
                      </a:pPr>
                      <a:endParaRPr lang="en-US" altLang="ko-KR" sz="1600" b="0" kern="100" dirty="0" smtClean="0">
                        <a:solidFill>
                          <a:schemeClr val="tx1"/>
                        </a:solidFill>
                        <a:effectLst/>
                        <a:latin typeface="+mn-ea"/>
                        <a:ea typeface="+mn-ea"/>
                      </a:endParaRPr>
                    </a:p>
                  </a:txBody>
                  <a:tcPr marL="80201" marR="802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766" y="3508372"/>
            <a:ext cx="4824536" cy="13562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438407" y="4852821"/>
            <a:ext cx="2462534" cy="276999"/>
          </a:xfrm>
          <a:prstGeom prst="rect">
            <a:avLst/>
          </a:prstGeom>
          <a:noFill/>
        </p:spPr>
        <p:txBody>
          <a:bodyPr wrap="none" rtlCol="0">
            <a:spAutoFit/>
          </a:bodyPr>
          <a:lstStyle/>
          <a:p>
            <a:r>
              <a:rPr lang="en-US" altLang="ko-KR" sz="1200" b="1" dirty="0" smtClean="0">
                <a:latin typeface="+mn-ea"/>
                <a:ea typeface="+mn-ea"/>
              </a:rPr>
              <a:t>AMSA GMDSS Radio Log Book</a:t>
            </a:r>
            <a:endParaRPr lang="ko-KR" altLang="en-US" sz="1200" b="1" dirty="0">
              <a:latin typeface="+mn-ea"/>
              <a:ea typeface="+mn-ea"/>
            </a:endParaRPr>
          </a:p>
        </p:txBody>
      </p:sp>
      <p:sp>
        <p:nvSpPr>
          <p:cNvPr id="3" name="직사각형 2"/>
          <p:cNvSpPr/>
          <p:nvPr/>
        </p:nvSpPr>
        <p:spPr>
          <a:xfrm>
            <a:off x="10963324" y="1634906"/>
            <a:ext cx="2690362" cy="2246769"/>
          </a:xfrm>
          <a:prstGeom prst="rect">
            <a:avLst/>
          </a:prstGeom>
        </p:spPr>
        <p:txBody>
          <a:bodyPr wrap="square">
            <a:spAutoFit/>
          </a:bodyPr>
          <a:lstStyle/>
          <a:p>
            <a:pPr>
              <a:spcAft>
                <a:spcPts val="0"/>
              </a:spcAft>
            </a:pPr>
            <a:r>
              <a:rPr lang="en-US" altLang="ko-KR" sz="1400" kern="100" dirty="0">
                <a:latin typeface="+mn-ea"/>
                <a:ea typeface="+mn-ea"/>
                <a:cs typeface="Times New Roman" panose="02020603050405020304" pitchFamily="18" charset="0"/>
              </a:rPr>
              <a:t>NCSR 8 (</a:t>
            </a:r>
            <a:r>
              <a:rPr lang="en-US" altLang="ko-KR" sz="1400" kern="100" dirty="0" smtClean="0">
                <a:latin typeface="+mn-ea"/>
                <a:ea typeface="+mn-ea"/>
                <a:cs typeface="Times New Roman" panose="02020603050405020304" pitchFamily="18" charset="0"/>
              </a:rPr>
              <a:t>2021. </a:t>
            </a:r>
            <a:r>
              <a:rPr lang="en-US" altLang="ko-KR" sz="1400" kern="100" dirty="0">
                <a:latin typeface="+mn-ea"/>
                <a:ea typeface="+mn-ea"/>
                <a:cs typeface="Times New Roman" panose="02020603050405020304" pitchFamily="18" charset="0"/>
              </a:rPr>
              <a:t>4. 19 ~ 23)</a:t>
            </a:r>
            <a:endParaRPr lang="ko-KR" altLang="ko-KR" sz="1400" kern="100" dirty="0">
              <a:latin typeface="+mn-ea"/>
              <a:ea typeface="+mn-ea"/>
              <a:cs typeface="Times New Roman" panose="02020603050405020304" pitchFamily="18" charset="0"/>
            </a:endParaRPr>
          </a:p>
          <a:p>
            <a:pPr>
              <a:spcAft>
                <a:spcPts val="0"/>
              </a:spcAft>
            </a:pPr>
            <a:r>
              <a:rPr lang="en-US" altLang="ko-KR" sz="1400" kern="100" dirty="0">
                <a:latin typeface="+mn-ea"/>
                <a:ea typeface="+mn-ea"/>
                <a:cs typeface="Times New Roman" panose="02020603050405020304" pitchFamily="18" charset="0"/>
              </a:rPr>
              <a:t> </a:t>
            </a:r>
            <a:endParaRPr lang="ko-KR" altLang="ko-KR" sz="1400" kern="100" dirty="0">
              <a:latin typeface="+mn-ea"/>
              <a:ea typeface="+mn-ea"/>
              <a:cs typeface="Times New Roman" panose="02020603050405020304" pitchFamily="18" charset="0"/>
            </a:endParaRPr>
          </a:p>
          <a:p>
            <a:pPr>
              <a:spcAft>
                <a:spcPts val="0"/>
              </a:spcAft>
            </a:pPr>
            <a:r>
              <a:rPr lang="en-US" altLang="ko-KR" sz="1400" kern="100" dirty="0">
                <a:latin typeface="+mn-ea"/>
                <a:ea typeface="+mn-ea"/>
                <a:cs typeface="Times New Roman" panose="02020603050405020304" pitchFamily="18" charset="0"/>
              </a:rPr>
              <a:t>NBDP </a:t>
            </a:r>
            <a:r>
              <a:rPr lang="en-US" altLang="ko-KR" sz="1400" kern="100" dirty="0" err="1">
                <a:latin typeface="+mn-ea"/>
                <a:ea typeface="+mn-ea"/>
                <a:cs typeface="Times New Roman" panose="02020603050405020304" pitchFamily="18" charset="0"/>
              </a:rPr>
              <a:t>radiotelex</a:t>
            </a:r>
            <a:r>
              <a:rPr lang="en-US" altLang="ko-KR" sz="1400" kern="100" dirty="0">
                <a:latin typeface="+mn-ea"/>
                <a:ea typeface="+mn-ea"/>
                <a:cs typeface="Times New Roman" panose="02020603050405020304" pitchFamily="18" charset="0"/>
              </a:rPr>
              <a:t> terminals are no longer required to be carried for ships operating in sea areas A3 and A4.</a:t>
            </a:r>
            <a:endParaRPr lang="ko-KR" altLang="ko-KR" sz="1400" kern="100" dirty="0">
              <a:latin typeface="+mn-ea"/>
              <a:ea typeface="+mn-ea"/>
              <a:cs typeface="Times New Roman" panose="02020603050405020304" pitchFamily="18" charset="0"/>
            </a:endParaRPr>
          </a:p>
          <a:p>
            <a:r>
              <a:rPr lang="ko-KR" altLang="ko-KR" sz="1400" dirty="0">
                <a:solidFill>
                  <a:srgbClr val="000000"/>
                </a:solidFill>
                <a:latin typeface="+mn-ea"/>
                <a:ea typeface="+mn-ea"/>
                <a:cs typeface="Helvetica" panose="020B0604020202020204" pitchFamily="34" charset="0"/>
              </a:rPr>
              <a:t>해상</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지역</a:t>
            </a:r>
            <a:r>
              <a:rPr lang="en-US" altLang="ko-KR" sz="1400" dirty="0">
                <a:solidFill>
                  <a:srgbClr val="000000"/>
                </a:solidFill>
                <a:latin typeface="+mn-ea"/>
                <a:ea typeface="+mn-ea"/>
              </a:rPr>
              <a:t> A3 </a:t>
            </a:r>
            <a:r>
              <a:rPr lang="ko-KR" altLang="ko-KR" sz="1400" dirty="0">
                <a:solidFill>
                  <a:srgbClr val="000000"/>
                </a:solidFill>
                <a:latin typeface="+mn-ea"/>
                <a:ea typeface="+mn-ea"/>
                <a:cs typeface="Helvetica" panose="020B0604020202020204" pitchFamily="34" charset="0"/>
              </a:rPr>
              <a:t>및</a:t>
            </a:r>
            <a:r>
              <a:rPr lang="en-US" altLang="ko-KR" sz="1400" dirty="0">
                <a:solidFill>
                  <a:srgbClr val="000000"/>
                </a:solidFill>
                <a:latin typeface="+mn-ea"/>
                <a:ea typeface="+mn-ea"/>
              </a:rPr>
              <a:t> A4</a:t>
            </a:r>
            <a:r>
              <a:rPr lang="ko-KR" altLang="ko-KR" sz="1400" dirty="0">
                <a:solidFill>
                  <a:srgbClr val="000000"/>
                </a:solidFill>
                <a:latin typeface="+mn-ea"/>
                <a:ea typeface="+mn-ea"/>
                <a:cs typeface="Helvetica" panose="020B0604020202020204" pitchFamily="34" charset="0"/>
              </a:rPr>
              <a:t>에서</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운항하는</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선박의</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경우</a:t>
            </a:r>
            <a:r>
              <a:rPr lang="en-US" altLang="ko-KR" sz="1400" dirty="0">
                <a:solidFill>
                  <a:srgbClr val="000000"/>
                </a:solidFill>
                <a:latin typeface="+mn-ea"/>
                <a:ea typeface="+mn-ea"/>
              </a:rPr>
              <a:t> NBDP </a:t>
            </a:r>
            <a:r>
              <a:rPr lang="ko-KR" altLang="ko-KR" sz="1400" dirty="0">
                <a:solidFill>
                  <a:srgbClr val="000000"/>
                </a:solidFill>
                <a:latin typeface="+mn-ea"/>
                <a:ea typeface="+mn-ea"/>
                <a:cs typeface="Helvetica" panose="020B0604020202020204" pitchFamily="34" charset="0"/>
              </a:rPr>
              <a:t>무선</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통신</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단말기를</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더</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이상</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휴대할</a:t>
            </a:r>
            <a:r>
              <a:rPr lang="ko-KR" altLang="ko-KR" sz="1400" dirty="0">
                <a:solidFill>
                  <a:srgbClr val="000000"/>
                </a:solidFill>
                <a:latin typeface="+mn-ea"/>
                <a:ea typeface="+mn-ea"/>
              </a:rPr>
              <a:t> </a:t>
            </a:r>
            <a:r>
              <a:rPr lang="ko-KR" altLang="ko-KR" sz="1400" dirty="0">
                <a:solidFill>
                  <a:srgbClr val="000000"/>
                </a:solidFill>
                <a:latin typeface="+mn-ea"/>
                <a:ea typeface="+mn-ea"/>
                <a:cs typeface="Helvetica" panose="020B0604020202020204" pitchFamily="34" charset="0"/>
              </a:rPr>
              <a:t>필요가</a:t>
            </a:r>
            <a:r>
              <a:rPr lang="ko-KR" altLang="ko-KR" sz="1400" dirty="0">
                <a:solidFill>
                  <a:srgbClr val="000000"/>
                </a:solidFill>
                <a:latin typeface="+mn-ea"/>
                <a:ea typeface="+mn-ea"/>
              </a:rPr>
              <a:t> </a:t>
            </a:r>
            <a:r>
              <a:rPr lang="ko-KR" altLang="ko-KR" sz="1400" dirty="0" smtClean="0">
                <a:solidFill>
                  <a:srgbClr val="000000"/>
                </a:solidFill>
                <a:latin typeface="+mn-ea"/>
                <a:ea typeface="+mn-ea"/>
                <a:cs typeface="Helvetica" panose="020B0604020202020204" pitchFamily="34" charset="0"/>
              </a:rPr>
              <a:t>없</a:t>
            </a:r>
            <a:r>
              <a:rPr lang="ko-KR" altLang="en-US" sz="1400" dirty="0" smtClean="0">
                <a:solidFill>
                  <a:srgbClr val="000000"/>
                </a:solidFill>
                <a:latin typeface="+mn-ea"/>
                <a:ea typeface="+mn-ea"/>
                <a:cs typeface="Helvetica" panose="020B0604020202020204" pitchFamily="34" charset="0"/>
              </a:rPr>
              <a:t>다</a:t>
            </a:r>
            <a:endParaRPr lang="ko-KR" altLang="en-US" sz="1400" dirty="0">
              <a:latin typeface="+mn-ea"/>
              <a:ea typeface="+mn-ea"/>
            </a:endParaRPr>
          </a:p>
        </p:txBody>
      </p:sp>
      <p:sp>
        <p:nvSpPr>
          <p:cNvPr id="4" name="직사각형 3"/>
          <p:cNvSpPr/>
          <p:nvPr/>
        </p:nvSpPr>
        <p:spPr>
          <a:xfrm>
            <a:off x="7938988" y="3881675"/>
            <a:ext cx="338554" cy="369332"/>
          </a:xfrm>
          <a:prstGeom prst="rect">
            <a:avLst/>
          </a:prstGeom>
        </p:spPr>
        <p:txBody>
          <a:bodyPr wrap="none">
            <a:spAutoFit/>
          </a:bodyPr>
          <a:lstStyle/>
          <a:p>
            <a:r>
              <a:rPr lang="en-US" altLang="ko-KR" b="1" dirty="0">
                <a:solidFill>
                  <a:srgbClr val="FF0000"/>
                </a:solidFill>
                <a:latin typeface="+mn-ea"/>
              </a:rPr>
              <a:t>√</a:t>
            </a:r>
            <a:endParaRPr lang="ko-KR" altLang="en-US" dirty="0">
              <a:solidFill>
                <a:srgbClr val="FF0000"/>
              </a:solidFill>
            </a:endParaRPr>
          </a:p>
        </p:txBody>
      </p:sp>
      <p:sp>
        <p:nvSpPr>
          <p:cNvPr id="11" name="직사각형 10"/>
          <p:cNvSpPr/>
          <p:nvPr/>
        </p:nvSpPr>
        <p:spPr>
          <a:xfrm>
            <a:off x="7361757" y="4152657"/>
            <a:ext cx="338554" cy="369332"/>
          </a:xfrm>
          <a:prstGeom prst="rect">
            <a:avLst/>
          </a:prstGeom>
        </p:spPr>
        <p:txBody>
          <a:bodyPr wrap="none">
            <a:spAutoFit/>
          </a:bodyPr>
          <a:lstStyle/>
          <a:p>
            <a:r>
              <a:rPr lang="en-US" altLang="ko-KR" b="1" dirty="0">
                <a:solidFill>
                  <a:srgbClr val="FF0000"/>
                </a:solidFill>
                <a:latin typeface="+mn-ea"/>
              </a:rPr>
              <a:t>√</a:t>
            </a:r>
            <a:endParaRPr lang="ko-KR" altLang="en-US" dirty="0">
              <a:solidFill>
                <a:srgbClr val="FF0000"/>
              </a:solidFill>
            </a:endParaRPr>
          </a:p>
        </p:txBody>
      </p:sp>
      <p:sp>
        <p:nvSpPr>
          <p:cNvPr id="12" name="직사각형 11"/>
          <p:cNvSpPr/>
          <p:nvPr/>
        </p:nvSpPr>
        <p:spPr>
          <a:xfrm>
            <a:off x="7938988" y="4478964"/>
            <a:ext cx="338554" cy="369332"/>
          </a:xfrm>
          <a:prstGeom prst="rect">
            <a:avLst/>
          </a:prstGeom>
        </p:spPr>
        <p:txBody>
          <a:bodyPr wrap="none">
            <a:spAutoFit/>
          </a:bodyPr>
          <a:lstStyle/>
          <a:p>
            <a:r>
              <a:rPr lang="en-US" altLang="ko-KR" b="1" dirty="0">
                <a:solidFill>
                  <a:srgbClr val="FF0000"/>
                </a:solidFill>
                <a:latin typeface="+mn-ea"/>
              </a:rPr>
              <a:t>√</a:t>
            </a:r>
            <a:endParaRPr lang="ko-KR" altLang="en-US" dirty="0">
              <a:solidFill>
                <a:srgbClr val="FF0000"/>
              </a:solidFill>
            </a:endParaRPr>
          </a:p>
        </p:txBody>
      </p:sp>
      <p:sp>
        <p:nvSpPr>
          <p:cNvPr id="14" name="직사각형 13"/>
          <p:cNvSpPr/>
          <p:nvPr/>
        </p:nvSpPr>
        <p:spPr>
          <a:xfrm>
            <a:off x="0" y="0"/>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9936447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31095832-68CD-478A-AD98-E2BAD6DB9178}" type="slidenum">
              <a:rPr lang="ko-KR" altLang="en-US" smtClean="0"/>
              <a:pPr/>
              <a:t>70</a:t>
            </a:fld>
            <a:endParaRPr lang="ko-KR"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15" y="1126207"/>
            <a:ext cx="3514725" cy="3352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711" y="1580430"/>
            <a:ext cx="1476375"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172" y="1461789"/>
            <a:ext cx="2546749" cy="27094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직사각형 5"/>
          <p:cNvSpPr/>
          <p:nvPr/>
        </p:nvSpPr>
        <p:spPr bwMode="auto">
          <a:xfrm>
            <a:off x="8774839" y="3363627"/>
            <a:ext cx="1368152" cy="1800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cxnSp>
        <p:nvCxnSpPr>
          <p:cNvPr id="7" name="직선 화살표 연결선 6"/>
          <p:cNvCxnSpPr/>
          <p:nvPr/>
        </p:nvCxnSpPr>
        <p:spPr bwMode="auto">
          <a:xfrm flipH="1">
            <a:off x="8990863" y="3543647"/>
            <a:ext cx="288032" cy="1038944"/>
          </a:xfrm>
          <a:prstGeom prst="straightConnector1">
            <a:avLst/>
          </a:prstGeom>
          <a:noFill/>
          <a:ln w="9525" cap="flat" cmpd="sng" algn="ctr">
            <a:solidFill>
              <a:schemeClr val="tx1"/>
            </a:solidFill>
            <a:prstDash val="solid"/>
            <a:round/>
            <a:headEnd type="none" w="med" len="med"/>
            <a:tailEnd type="arrow"/>
          </a:ln>
          <a:effectLst/>
        </p:spPr>
      </p:cxnSp>
      <p:sp>
        <p:nvSpPr>
          <p:cNvPr id="8" name="TextBox 7"/>
          <p:cNvSpPr txBox="1"/>
          <p:nvPr/>
        </p:nvSpPr>
        <p:spPr>
          <a:xfrm>
            <a:off x="7858896" y="4582591"/>
            <a:ext cx="1990288" cy="307777"/>
          </a:xfrm>
          <a:prstGeom prst="rect">
            <a:avLst/>
          </a:prstGeom>
          <a:noFill/>
        </p:spPr>
        <p:txBody>
          <a:bodyPr wrap="none" rtlCol="0">
            <a:spAutoFit/>
          </a:bodyPr>
          <a:lstStyle/>
          <a:p>
            <a:r>
              <a:rPr lang="en-US" altLang="ko-KR" sz="1400" b="1" dirty="0">
                <a:latin typeface="+mn-ea"/>
                <a:ea typeface="+mn-ea"/>
              </a:rPr>
              <a:t>VDR Storage Module</a:t>
            </a:r>
            <a:endParaRPr lang="ko-KR" altLang="en-US" sz="1400" b="1" dirty="0">
              <a:latin typeface="+mn-ea"/>
              <a:ea typeface="+mn-ea"/>
            </a:endParaRPr>
          </a:p>
        </p:txBody>
      </p:sp>
      <p:pic>
        <p:nvPicPr>
          <p:cNvPr id="9" name="Picture 2">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1975" y="5076775"/>
            <a:ext cx="3667125" cy="2047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42020" y="5579047"/>
            <a:ext cx="2031325" cy="738664"/>
          </a:xfrm>
          <a:prstGeom prst="rect">
            <a:avLst/>
          </a:prstGeom>
          <a:noFill/>
        </p:spPr>
        <p:txBody>
          <a:bodyPr wrap="none" rtlCol="0">
            <a:spAutoFit/>
          </a:bodyPr>
          <a:lstStyle/>
          <a:p>
            <a:pPr algn="ctr"/>
            <a:r>
              <a:rPr lang="en-US" altLang="ko-KR" sz="1400" b="1" dirty="0" smtClean="0">
                <a:latin typeface="+mn-ea"/>
                <a:ea typeface="+mn-ea"/>
              </a:rPr>
              <a:t>GNSS AIS-EPIRB</a:t>
            </a:r>
            <a:endParaRPr lang="en-US" altLang="ko-KR" sz="1400" b="1" dirty="0">
              <a:latin typeface="+mn-ea"/>
              <a:ea typeface="+mn-ea"/>
            </a:endParaRPr>
          </a:p>
          <a:p>
            <a:pPr algn="ctr"/>
            <a:r>
              <a:rPr lang="en-US" altLang="ko-KR" sz="1400" b="1" dirty="0">
                <a:latin typeface="+mn-ea"/>
                <a:ea typeface="+mn-ea"/>
              </a:rPr>
              <a:t>(MEOSAR)</a:t>
            </a:r>
            <a:br>
              <a:rPr lang="en-US" altLang="ko-KR" sz="1400" b="1" dirty="0">
                <a:latin typeface="+mn-ea"/>
                <a:ea typeface="+mn-ea"/>
              </a:rPr>
            </a:br>
            <a:r>
              <a:rPr lang="en-US" altLang="ko-KR" sz="1400" b="1" dirty="0">
                <a:latin typeface="+mn-ea"/>
                <a:ea typeface="+mn-ea"/>
              </a:rPr>
              <a:t>(</a:t>
            </a:r>
            <a:r>
              <a:rPr lang="ko-KR" altLang="en-US" sz="1400" b="1" dirty="0">
                <a:latin typeface="+mn-ea"/>
                <a:ea typeface="+mn-ea"/>
              </a:rPr>
              <a:t>위치오차 </a:t>
            </a:r>
            <a:r>
              <a:rPr lang="en-US" altLang="ko-KR" sz="1400" b="1" dirty="0">
                <a:latin typeface="+mn-ea"/>
                <a:ea typeface="+mn-ea"/>
              </a:rPr>
              <a:t>: </a:t>
            </a:r>
            <a:r>
              <a:rPr lang="ko-KR" altLang="en-US" sz="1400" b="1" dirty="0">
                <a:latin typeface="+mn-ea"/>
                <a:ea typeface="+mn-ea"/>
              </a:rPr>
              <a:t>수 </a:t>
            </a:r>
            <a:r>
              <a:rPr lang="en-US" altLang="ko-KR" sz="1400" b="1" dirty="0">
                <a:latin typeface="+mn-ea"/>
                <a:ea typeface="+mn-ea"/>
              </a:rPr>
              <a:t>m </a:t>
            </a:r>
            <a:r>
              <a:rPr lang="ko-KR" altLang="en-US" sz="1400" b="1" dirty="0">
                <a:latin typeface="+mn-ea"/>
                <a:ea typeface="+mn-ea"/>
              </a:rPr>
              <a:t>이내</a:t>
            </a:r>
            <a:r>
              <a:rPr lang="en-US" altLang="ko-KR" sz="1400" b="1" dirty="0">
                <a:latin typeface="+mn-ea"/>
                <a:ea typeface="+mn-ea"/>
              </a:rPr>
              <a:t>)</a:t>
            </a:r>
            <a:endParaRPr lang="ko-KR" altLang="en-US" sz="1400" b="1" dirty="0">
              <a:latin typeface="+mn-ea"/>
              <a:ea typeface="+mn-ea"/>
            </a:endParaRPr>
          </a:p>
        </p:txBody>
      </p:sp>
      <p:sp>
        <p:nvSpPr>
          <p:cNvPr id="11" name="TextBox 10"/>
          <p:cNvSpPr txBox="1"/>
          <p:nvPr/>
        </p:nvSpPr>
        <p:spPr>
          <a:xfrm>
            <a:off x="8086548" y="5892055"/>
            <a:ext cx="2288960" cy="307777"/>
          </a:xfrm>
          <a:prstGeom prst="rect">
            <a:avLst/>
          </a:prstGeom>
          <a:noFill/>
        </p:spPr>
        <p:txBody>
          <a:bodyPr wrap="square" rtlCol="0">
            <a:spAutoFit/>
          </a:bodyPr>
          <a:lstStyle/>
          <a:p>
            <a:r>
              <a:rPr lang="en-US" altLang="ko-KR" sz="1400" b="1" dirty="0">
                <a:latin typeface="+mn-ea"/>
                <a:ea typeface="+mn-ea"/>
              </a:rPr>
              <a:t>Fixed Protective Capsule</a:t>
            </a:r>
            <a:endParaRPr lang="ko-KR" altLang="en-US" sz="1400" b="1" dirty="0">
              <a:latin typeface="+mn-ea"/>
              <a:ea typeface="+mn-ea"/>
            </a:endParaRPr>
          </a:p>
        </p:txBody>
      </p:sp>
      <p:sp>
        <p:nvSpPr>
          <p:cNvPr id="12" name="TextBox 11"/>
          <p:cNvSpPr txBox="1"/>
          <p:nvPr/>
        </p:nvSpPr>
        <p:spPr>
          <a:xfrm>
            <a:off x="10832164" y="2124447"/>
            <a:ext cx="2965235" cy="2062103"/>
          </a:xfrm>
          <a:prstGeom prst="rect">
            <a:avLst/>
          </a:prstGeom>
          <a:noFill/>
        </p:spPr>
        <p:txBody>
          <a:bodyPr wrap="none" rtlCol="0">
            <a:spAutoFit/>
          </a:bodyPr>
          <a:lstStyle/>
          <a:p>
            <a:r>
              <a:rPr lang="ko-KR" altLang="en-US" sz="1400" dirty="0">
                <a:latin typeface="+mn-ea"/>
                <a:ea typeface="+mn-ea"/>
              </a:rPr>
              <a:t>본체 </a:t>
            </a:r>
            <a:r>
              <a:rPr lang="en-US" altLang="ko-KR" sz="1400" dirty="0" err="1">
                <a:latin typeface="+mn-ea"/>
                <a:ea typeface="+mn-ea"/>
              </a:rPr>
              <a:t>vdr</a:t>
            </a:r>
            <a:r>
              <a:rPr lang="ko-KR" altLang="en-US" sz="1400" dirty="0">
                <a:latin typeface="+mn-ea"/>
                <a:ea typeface="+mn-ea"/>
              </a:rPr>
              <a:t>에서 </a:t>
            </a:r>
            <a:r>
              <a:rPr lang="en-US" altLang="ko-KR" sz="1400" dirty="0">
                <a:latin typeface="+mn-ea"/>
                <a:ea typeface="+mn-ea"/>
              </a:rPr>
              <a:t>junction box</a:t>
            </a:r>
            <a:r>
              <a:rPr lang="ko-KR" altLang="en-US" sz="1400" dirty="0">
                <a:latin typeface="+mn-ea"/>
                <a:ea typeface="+mn-ea"/>
              </a:rPr>
              <a:t>를 통한 </a:t>
            </a:r>
            <a:endParaRPr lang="en-US" altLang="ko-KR" sz="1400" dirty="0">
              <a:latin typeface="+mn-ea"/>
              <a:ea typeface="+mn-ea"/>
            </a:endParaRPr>
          </a:p>
          <a:p>
            <a:r>
              <a:rPr lang="en-US" altLang="ko-KR" sz="1400" dirty="0">
                <a:latin typeface="+mn-ea"/>
                <a:ea typeface="+mn-ea"/>
              </a:rPr>
              <a:t>Data</a:t>
            </a:r>
            <a:r>
              <a:rPr lang="ko-KR" altLang="en-US" sz="1400" dirty="0">
                <a:latin typeface="+mn-ea"/>
                <a:ea typeface="+mn-ea"/>
              </a:rPr>
              <a:t>가 </a:t>
            </a:r>
            <a:r>
              <a:rPr lang="en-US" altLang="ko-KR" sz="1400" dirty="0">
                <a:latin typeface="+mn-ea"/>
                <a:ea typeface="+mn-ea"/>
              </a:rPr>
              <a:t>Docking Module</a:t>
            </a:r>
            <a:r>
              <a:rPr lang="ko-KR" altLang="en-US" sz="1400" dirty="0">
                <a:latin typeface="+mn-ea"/>
                <a:ea typeface="+mn-ea"/>
              </a:rPr>
              <a:t>로 전송됨</a:t>
            </a:r>
            <a:endParaRPr lang="en-US" altLang="ko-KR" sz="1200" dirty="0">
              <a:latin typeface="+mn-ea"/>
              <a:ea typeface="+mn-ea"/>
            </a:endParaRPr>
          </a:p>
          <a:p>
            <a:endParaRPr lang="en-US" altLang="ko-KR" sz="1200" dirty="0">
              <a:latin typeface="+mn-ea"/>
              <a:ea typeface="+mn-ea"/>
            </a:endParaRPr>
          </a:p>
          <a:p>
            <a:r>
              <a:rPr lang="ko-KR" altLang="en-US" sz="1200" dirty="0">
                <a:latin typeface="+mn-ea"/>
                <a:ea typeface="+mn-ea"/>
              </a:rPr>
              <a:t>적외선신호에 의하여</a:t>
            </a:r>
            <a:endParaRPr lang="en-US" altLang="ko-KR" sz="1200" dirty="0">
              <a:latin typeface="+mn-ea"/>
              <a:ea typeface="+mn-ea"/>
            </a:endParaRPr>
          </a:p>
          <a:p>
            <a:r>
              <a:rPr lang="en-US" altLang="ko-KR" sz="1200" dirty="0">
                <a:latin typeface="+mn-ea"/>
                <a:ea typeface="+mn-ea"/>
              </a:rPr>
              <a:t>Data gathering</a:t>
            </a:r>
          </a:p>
          <a:p>
            <a:r>
              <a:rPr lang="en-US" altLang="ko-KR" sz="1400" dirty="0">
                <a:latin typeface="+mn-ea"/>
                <a:ea typeface="+mn-ea"/>
              </a:rPr>
              <a:t>IR </a:t>
            </a:r>
            <a:r>
              <a:rPr lang="ko-KR" altLang="en-US" sz="1400" dirty="0">
                <a:latin typeface="+mn-ea"/>
                <a:ea typeface="+mn-ea"/>
              </a:rPr>
              <a:t>통신</a:t>
            </a:r>
            <a:endParaRPr lang="en-US" altLang="ko-KR" sz="1400" dirty="0">
              <a:latin typeface="+mn-ea"/>
              <a:ea typeface="+mn-ea"/>
            </a:endParaRPr>
          </a:p>
          <a:p>
            <a:r>
              <a:rPr lang="en-US" altLang="ko-KR" sz="1400" dirty="0">
                <a:latin typeface="+mn-ea"/>
                <a:ea typeface="+mn-ea"/>
              </a:rPr>
              <a:t>Infrared Ray</a:t>
            </a:r>
          </a:p>
          <a:p>
            <a:endParaRPr lang="en-US" altLang="ko-KR" sz="1200" dirty="0">
              <a:latin typeface="+mn-ea"/>
              <a:ea typeface="+mn-ea"/>
            </a:endParaRPr>
          </a:p>
          <a:p>
            <a:r>
              <a:rPr lang="en-US" altLang="ko-KR" sz="1200" dirty="0">
                <a:latin typeface="+mn-ea"/>
                <a:ea typeface="+mn-ea"/>
              </a:rPr>
              <a:t>TRON 40VDR</a:t>
            </a:r>
          </a:p>
          <a:p>
            <a:r>
              <a:rPr lang="en-US" altLang="ko-KR" sz="1200" dirty="0">
                <a:latin typeface="+mn-ea"/>
                <a:ea typeface="+mn-ea"/>
              </a:rPr>
              <a:t>COSAPS SARSAT EPIRB</a:t>
            </a:r>
            <a:r>
              <a:rPr lang="ko-KR" altLang="en-US" sz="1200" dirty="0">
                <a:latin typeface="+mn-ea"/>
                <a:ea typeface="+mn-ea"/>
              </a:rPr>
              <a:t>이다</a:t>
            </a:r>
          </a:p>
        </p:txBody>
      </p:sp>
      <p:sp>
        <p:nvSpPr>
          <p:cNvPr id="13" name="직사각형 12"/>
          <p:cNvSpPr/>
          <p:nvPr/>
        </p:nvSpPr>
        <p:spPr bwMode="auto">
          <a:xfrm>
            <a:off x="306140" y="900311"/>
            <a:ext cx="5832648" cy="64087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4" name="직사각형 13"/>
          <p:cNvSpPr/>
          <p:nvPr/>
        </p:nvSpPr>
        <p:spPr bwMode="auto">
          <a:xfrm>
            <a:off x="6498828" y="900311"/>
            <a:ext cx="4032448" cy="640871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8615" y="4825255"/>
            <a:ext cx="13525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858896" y="1126207"/>
            <a:ext cx="1759008" cy="307777"/>
          </a:xfrm>
          <a:prstGeom prst="rect">
            <a:avLst/>
          </a:prstGeom>
          <a:noFill/>
        </p:spPr>
        <p:txBody>
          <a:bodyPr wrap="none" rtlCol="0">
            <a:spAutoFit/>
          </a:bodyPr>
          <a:lstStyle/>
          <a:p>
            <a:r>
              <a:rPr lang="en-US" altLang="ko-KR" sz="1400" b="1" dirty="0">
                <a:solidFill>
                  <a:schemeClr val="bg1"/>
                </a:solidFill>
                <a:latin typeface="+mn-ea"/>
                <a:ea typeface="+mn-ea"/>
              </a:rPr>
              <a:t>Float Free Capsule</a:t>
            </a:r>
            <a:endParaRPr lang="ko-KR" altLang="en-US" sz="1400" b="1" dirty="0">
              <a:solidFill>
                <a:schemeClr val="bg1"/>
              </a:solidFill>
              <a:latin typeface="+mn-ea"/>
              <a:ea typeface="+mn-ea"/>
            </a:endParaRPr>
          </a:p>
        </p:txBody>
      </p:sp>
      <p:sp>
        <p:nvSpPr>
          <p:cNvPr id="17" name="TextBox 16"/>
          <p:cNvSpPr txBox="1"/>
          <p:nvPr/>
        </p:nvSpPr>
        <p:spPr>
          <a:xfrm>
            <a:off x="10963324" y="5919936"/>
            <a:ext cx="1526380" cy="307777"/>
          </a:xfrm>
          <a:prstGeom prst="rect">
            <a:avLst/>
          </a:prstGeom>
          <a:noFill/>
        </p:spPr>
        <p:txBody>
          <a:bodyPr wrap="none" rtlCol="0">
            <a:spAutoFit/>
          </a:bodyPr>
          <a:lstStyle/>
          <a:p>
            <a:r>
              <a:rPr lang="en-US" altLang="ko-KR" sz="1400" dirty="0">
                <a:latin typeface="+mn-ea"/>
                <a:ea typeface="+mn-ea"/>
              </a:rPr>
              <a:t>Acoustic beacon</a:t>
            </a:r>
            <a:endParaRPr lang="ko-KR" altLang="en-US" sz="1400" dirty="0">
              <a:latin typeface="+mn-ea"/>
              <a:ea typeface="+mn-ea"/>
            </a:endParaRPr>
          </a:p>
        </p:txBody>
      </p:sp>
      <p:sp>
        <p:nvSpPr>
          <p:cNvPr id="18" name="TextBox 17"/>
          <p:cNvSpPr txBox="1"/>
          <p:nvPr/>
        </p:nvSpPr>
        <p:spPr>
          <a:xfrm>
            <a:off x="788852" y="4274814"/>
            <a:ext cx="2223686" cy="523220"/>
          </a:xfrm>
          <a:prstGeom prst="rect">
            <a:avLst/>
          </a:prstGeom>
          <a:noFill/>
        </p:spPr>
        <p:txBody>
          <a:bodyPr wrap="none" rtlCol="0">
            <a:spAutoFit/>
          </a:bodyPr>
          <a:lstStyle/>
          <a:p>
            <a:pPr algn="ctr"/>
            <a:r>
              <a:rPr lang="en-US" altLang="ko-KR" sz="1400" b="1" dirty="0">
                <a:latin typeface="+mn-ea"/>
                <a:ea typeface="+mn-ea"/>
              </a:rPr>
              <a:t>COSPAS SARSAT-EPIRB</a:t>
            </a:r>
            <a:br>
              <a:rPr lang="en-US" altLang="ko-KR" sz="1400" b="1" dirty="0">
                <a:latin typeface="+mn-ea"/>
                <a:ea typeface="+mn-ea"/>
              </a:rPr>
            </a:br>
            <a:r>
              <a:rPr lang="en-US" altLang="ko-KR" sz="1400" b="1" dirty="0">
                <a:latin typeface="+mn-ea"/>
                <a:ea typeface="+mn-ea"/>
              </a:rPr>
              <a:t>(</a:t>
            </a:r>
            <a:r>
              <a:rPr lang="ko-KR" altLang="en-US" sz="1400" b="1" dirty="0">
                <a:latin typeface="+mn-ea"/>
                <a:ea typeface="+mn-ea"/>
              </a:rPr>
              <a:t>위치오차 </a:t>
            </a:r>
            <a:r>
              <a:rPr lang="en-US" altLang="ko-KR" sz="1400" b="1" dirty="0">
                <a:latin typeface="+mn-ea"/>
                <a:ea typeface="+mn-ea"/>
              </a:rPr>
              <a:t>: </a:t>
            </a:r>
            <a:r>
              <a:rPr lang="ko-KR" altLang="en-US" sz="1400" b="1" dirty="0">
                <a:latin typeface="+mn-ea"/>
                <a:ea typeface="+mn-ea"/>
              </a:rPr>
              <a:t>약 </a:t>
            </a:r>
            <a:r>
              <a:rPr lang="en-US" altLang="ko-KR" sz="1400" b="1" dirty="0">
                <a:latin typeface="+mn-ea"/>
                <a:ea typeface="+mn-ea"/>
              </a:rPr>
              <a:t>5km)</a:t>
            </a:r>
            <a:endParaRPr lang="ko-KR" altLang="en-US" sz="1400" b="1" dirty="0">
              <a:latin typeface="+mn-ea"/>
              <a:ea typeface="+mn-ea"/>
            </a:endParaRPr>
          </a:p>
        </p:txBody>
      </p:sp>
      <p:sp>
        <p:nvSpPr>
          <p:cNvPr id="19" name="TextBox 18"/>
          <p:cNvSpPr txBox="1"/>
          <p:nvPr/>
        </p:nvSpPr>
        <p:spPr>
          <a:xfrm>
            <a:off x="4075538" y="4274814"/>
            <a:ext cx="1920719" cy="523220"/>
          </a:xfrm>
          <a:prstGeom prst="rect">
            <a:avLst/>
          </a:prstGeom>
          <a:noFill/>
        </p:spPr>
        <p:txBody>
          <a:bodyPr wrap="none" rtlCol="0">
            <a:spAutoFit/>
          </a:bodyPr>
          <a:lstStyle/>
          <a:p>
            <a:pPr algn="ctr"/>
            <a:r>
              <a:rPr lang="en-US" altLang="ko-KR" sz="1400" b="1" dirty="0">
                <a:latin typeface="+mn-ea"/>
                <a:ea typeface="+mn-ea"/>
              </a:rPr>
              <a:t>GPS EPIRB(GEOSAR)</a:t>
            </a:r>
            <a:br>
              <a:rPr lang="en-US" altLang="ko-KR" sz="1400" b="1" dirty="0">
                <a:latin typeface="+mn-ea"/>
                <a:ea typeface="+mn-ea"/>
              </a:rPr>
            </a:br>
            <a:r>
              <a:rPr lang="en-US" altLang="ko-KR" sz="1400" b="1" dirty="0">
                <a:latin typeface="+mn-ea"/>
                <a:ea typeface="+mn-ea"/>
              </a:rPr>
              <a:t>(</a:t>
            </a:r>
            <a:r>
              <a:rPr lang="ko-KR" altLang="en-US" sz="1400" b="1" dirty="0">
                <a:latin typeface="+mn-ea"/>
                <a:ea typeface="+mn-ea"/>
              </a:rPr>
              <a:t>위치오차 </a:t>
            </a:r>
            <a:r>
              <a:rPr lang="en-US" altLang="ko-KR" sz="1400" b="1" dirty="0">
                <a:latin typeface="+mn-ea"/>
                <a:ea typeface="+mn-ea"/>
              </a:rPr>
              <a:t>: 50m)</a:t>
            </a:r>
            <a:endParaRPr lang="ko-KR" altLang="en-US" sz="1400" b="1" dirty="0">
              <a:latin typeface="+mn-ea"/>
              <a:ea typeface="+mn-ea"/>
            </a:endParaRPr>
          </a:p>
        </p:txBody>
      </p:sp>
      <p:sp>
        <p:nvSpPr>
          <p:cNvPr id="20" name="TextBox 19"/>
          <p:cNvSpPr txBox="1"/>
          <p:nvPr/>
        </p:nvSpPr>
        <p:spPr>
          <a:xfrm>
            <a:off x="8575291" y="3726786"/>
            <a:ext cx="1571264" cy="307777"/>
          </a:xfrm>
          <a:prstGeom prst="rect">
            <a:avLst/>
          </a:prstGeom>
          <a:noFill/>
        </p:spPr>
        <p:txBody>
          <a:bodyPr wrap="none" rtlCol="0">
            <a:spAutoFit/>
          </a:bodyPr>
          <a:lstStyle/>
          <a:p>
            <a:r>
              <a:rPr lang="en-US" altLang="ko-KR" sz="1400" b="1" dirty="0">
                <a:solidFill>
                  <a:schemeClr val="bg1"/>
                </a:solidFill>
                <a:latin typeface="+mn-ea"/>
                <a:ea typeface="+mn-ea"/>
              </a:rPr>
              <a:t>(</a:t>
            </a:r>
            <a:r>
              <a:rPr lang="ko-KR" altLang="en-US" sz="1400" b="1" dirty="0">
                <a:solidFill>
                  <a:schemeClr val="bg1"/>
                </a:solidFill>
                <a:latin typeface="+mn-ea"/>
                <a:ea typeface="+mn-ea"/>
              </a:rPr>
              <a:t>위치오차 </a:t>
            </a:r>
            <a:r>
              <a:rPr lang="en-US" altLang="ko-KR" sz="1400" b="1" dirty="0">
                <a:solidFill>
                  <a:schemeClr val="bg1"/>
                </a:solidFill>
                <a:latin typeface="+mn-ea"/>
                <a:ea typeface="+mn-ea"/>
              </a:rPr>
              <a:t>120m)</a:t>
            </a:r>
            <a:endParaRPr lang="ko-KR" altLang="en-US" sz="1400" b="1" dirty="0">
              <a:solidFill>
                <a:schemeClr val="bg1"/>
              </a:solidFill>
              <a:latin typeface="+mn-ea"/>
              <a:ea typeface="+mn-ea"/>
            </a:endParaRPr>
          </a:p>
        </p:txBody>
      </p:sp>
      <p:sp>
        <p:nvSpPr>
          <p:cNvPr id="21" name="직사각형 20"/>
          <p:cNvSpPr/>
          <p:nvPr/>
        </p:nvSpPr>
        <p:spPr>
          <a:xfrm>
            <a:off x="-3249821" y="1853573"/>
            <a:ext cx="2984153" cy="2462213"/>
          </a:xfrm>
          <a:prstGeom prst="rect">
            <a:avLst/>
          </a:prstGeom>
        </p:spPr>
        <p:txBody>
          <a:bodyPr wrap="square">
            <a:spAutoFit/>
          </a:bodyPr>
          <a:lstStyle/>
          <a:p>
            <a:r>
              <a:rPr lang="en-US" altLang="ko-KR" sz="1400" dirty="0">
                <a:latin typeface="+mn-ea"/>
                <a:ea typeface="+mn-ea"/>
              </a:rPr>
              <a:t>TRON 40 VDR EPIRB</a:t>
            </a:r>
            <a:r>
              <a:rPr lang="ko-KR" altLang="ko-KR" sz="1400" dirty="0">
                <a:latin typeface="+mn-ea"/>
                <a:ea typeface="+mn-ea"/>
              </a:rPr>
              <a:t>의 경우 </a:t>
            </a:r>
            <a:r>
              <a:rPr lang="ko-KR" altLang="ko-KR" sz="1400" dirty="0" err="1">
                <a:latin typeface="+mn-ea"/>
                <a:ea typeface="+mn-ea"/>
              </a:rPr>
              <a:t>조립시</a:t>
            </a:r>
            <a:r>
              <a:rPr lang="ko-KR" altLang="ko-KR" sz="1400" dirty="0">
                <a:latin typeface="+mn-ea"/>
                <a:ea typeface="+mn-ea"/>
              </a:rPr>
              <a:t> 아래 그림과 같이</a:t>
            </a:r>
            <a:r>
              <a:rPr lang="en-US" altLang="ko-KR" sz="1400" dirty="0">
                <a:latin typeface="+mn-ea"/>
                <a:ea typeface="+mn-ea"/>
              </a:rPr>
              <a:t> grease</a:t>
            </a:r>
            <a:r>
              <a:rPr lang="ko-KR" altLang="ko-KR" sz="1400" dirty="0">
                <a:latin typeface="+mn-ea"/>
                <a:ea typeface="+mn-ea"/>
              </a:rPr>
              <a:t>를 얇게 바른 후 본체가</a:t>
            </a:r>
            <a:r>
              <a:rPr lang="en-US" altLang="ko-KR" sz="1400" dirty="0">
                <a:latin typeface="+mn-ea"/>
                <a:ea typeface="+mn-ea"/>
              </a:rPr>
              <a:t> Bracket</a:t>
            </a:r>
            <a:r>
              <a:rPr lang="ko-KR" altLang="ko-KR" sz="1400" dirty="0">
                <a:latin typeface="+mn-ea"/>
                <a:ea typeface="+mn-ea"/>
              </a:rPr>
              <a:t>과</a:t>
            </a:r>
            <a:r>
              <a:rPr lang="en-US" altLang="ko-KR" sz="1400" dirty="0">
                <a:latin typeface="+mn-ea"/>
                <a:ea typeface="+mn-ea"/>
              </a:rPr>
              <a:t> Docking module</a:t>
            </a:r>
            <a:r>
              <a:rPr lang="ko-KR" altLang="ko-KR" sz="1400" dirty="0">
                <a:latin typeface="+mn-ea"/>
                <a:ea typeface="+mn-ea"/>
              </a:rPr>
              <a:t>에</a:t>
            </a:r>
            <a:r>
              <a:rPr lang="en-US" altLang="ko-KR" sz="1400" dirty="0">
                <a:latin typeface="+mn-ea"/>
                <a:ea typeface="+mn-ea"/>
              </a:rPr>
              <a:t> gap</a:t>
            </a:r>
            <a:r>
              <a:rPr lang="ko-KR" altLang="ko-KR" sz="1400" dirty="0">
                <a:latin typeface="+mn-ea"/>
                <a:ea typeface="+mn-ea"/>
              </a:rPr>
              <a:t>이 없도록 잘 설치할 것</a:t>
            </a:r>
            <a:r>
              <a:rPr lang="en-US" altLang="ko-KR" sz="1400" dirty="0">
                <a:latin typeface="+mn-ea"/>
                <a:ea typeface="+mn-ea"/>
              </a:rPr>
              <a:t> (</a:t>
            </a:r>
            <a:r>
              <a:rPr lang="ko-KR" altLang="ko-KR" sz="1400" dirty="0" err="1">
                <a:latin typeface="+mn-ea"/>
                <a:ea typeface="+mn-ea"/>
              </a:rPr>
              <a:t>기기별</a:t>
            </a:r>
            <a:r>
              <a:rPr lang="en-US" altLang="ko-KR" sz="1400" dirty="0">
                <a:latin typeface="+mn-ea"/>
                <a:ea typeface="+mn-ea"/>
              </a:rPr>
              <a:t> Maker User Manual </a:t>
            </a:r>
            <a:r>
              <a:rPr lang="ko-KR" altLang="ko-KR" sz="1400" dirty="0">
                <a:latin typeface="+mn-ea"/>
                <a:ea typeface="+mn-ea"/>
              </a:rPr>
              <a:t>반드시 참조</a:t>
            </a:r>
            <a:r>
              <a:rPr lang="en-US" altLang="ko-KR" sz="1400" dirty="0">
                <a:latin typeface="+mn-ea"/>
                <a:ea typeface="+mn-ea"/>
              </a:rPr>
              <a:t>)</a:t>
            </a:r>
            <a:br>
              <a:rPr lang="en-US" altLang="ko-KR" sz="1400" dirty="0">
                <a:latin typeface="+mn-ea"/>
                <a:ea typeface="+mn-ea"/>
              </a:rPr>
            </a:br>
            <a:r>
              <a:rPr lang="en-US" altLang="ko-KR" sz="1400" dirty="0">
                <a:latin typeface="+mn-ea"/>
                <a:ea typeface="+mn-ea"/>
              </a:rPr>
              <a:t/>
            </a:r>
            <a:br>
              <a:rPr lang="en-US" altLang="ko-KR" sz="1400" dirty="0">
                <a:latin typeface="+mn-ea"/>
                <a:ea typeface="+mn-ea"/>
              </a:rPr>
            </a:br>
            <a:r>
              <a:rPr lang="en-US" altLang="ko-KR" sz="1400" dirty="0">
                <a:latin typeface="+mn-ea"/>
                <a:ea typeface="+mn-ea"/>
              </a:rPr>
              <a:t>※ grease</a:t>
            </a:r>
            <a:r>
              <a:rPr lang="ko-KR" altLang="ko-KR" sz="1400" dirty="0">
                <a:latin typeface="+mn-ea"/>
                <a:ea typeface="+mn-ea"/>
              </a:rPr>
              <a:t>를 바르는 이유</a:t>
            </a:r>
            <a:r>
              <a:rPr lang="en-US" altLang="ko-KR" sz="1400" dirty="0">
                <a:latin typeface="+mn-ea"/>
                <a:ea typeface="+mn-ea"/>
              </a:rPr>
              <a:t> : Docking module</a:t>
            </a:r>
            <a:r>
              <a:rPr lang="ko-KR" altLang="ko-KR" sz="1400" dirty="0">
                <a:latin typeface="+mn-ea"/>
                <a:ea typeface="+mn-ea"/>
              </a:rPr>
              <a:t>과 본체와의 적외선 통신을 용이하게 하기</a:t>
            </a:r>
            <a:r>
              <a:rPr lang="en-US" altLang="ko-KR" sz="1400" dirty="0">
                <a:latin typeface="+mn-ea"/>
                <a:ea typeface="+mn-ea"/>
              </a:rPr>
              <a:t> </a:t>
            </a:r>
            <a:r>
              <a:rPr lang="ko-KR" altLang="en-US" sz="1400" dirty="0">
                <a:latin typeface="+mn-ea"/>
                <a:ea typeface="+mn-ea"/>
              </a:rPr>
              <a:t>위함</a:t>
            </a:r>
            <a:r>
              <a:rPr lang="en-US" altLang="ko-KR" sz="1400" dirty="0">
                <a:latin typeface="+mn-ea"/>
                <a:ea typeface="+mn-ea"/>
              </a:rPr>
              <a:t/>
            </a:r>
            <a:br>
              <a:rPr lang="en-US" altLang="ko-KR" sz="1400" dirty="0">
                <a:latin typeface="+mn-ea"/>
                <a:ea typeface="+mn-ea"/>
              </a:rPr>
            </a:br>
            <a:endParaRPr lang="ko-KR" altLang="en-US" sz="1400" dirty="0">
              <a:latin typeface="+mn-ea"/>
              <a:ea typeface="+mn-ea"/>
            </a:endParaRPr>
          </a:p>
        </p:txBody>
      </p:sp>
      <p:sp>
        <p:nvSpPr>
          <p:cNvPr id="24" name="직사각형 23"/>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cxnSp>
        <p:nvCxnSpPr>
          <p:cNvPr id="23" name="직선 연결선 22"/>
          <p:cNvCxnSpPr/>
          <p:nvPr/>
        </p:nvCxnSpPr>
        <p:spPr>
          <a:xfrm flipH="1">
            <a:off x="4297711" y="1580430"/>
            <a:ext cx="1476375" cy="2606120"/>
          </a:xfrm>
          <a:prstGeom prst="line">
            <a:avLst/>
          </a:prstGeom>
          <a:ln>
            <a:headEnd w="med" len="med"/>
            <a:tailEnd w="med" len="med"/>
          </a:ln>
        </p:spPr>
        <p:style>
          <a:lnRef idx="1">
            <a:schemeClr val="accent2"/>
          </a:lnRef>
          <a:fillRef idx="0">
            <a:schemeClr val="accent2"/>
          </a:fillRef>
          <a:effectRef idx="0">
            <a:schemeClr val="accent2"/>
          </a:effectRef>
          <a:fontRef idx="minor">
            <a:schemeClr val="tx1"/>
          </a:fontRef>
        </p:style>
      </p:cxnSp>
      <p:cxnSp>
        <p:nvCxnSpPr>
          <p:cNvPr id="26" name="직선 연결선 25"/>
          <p:cNvCxnSpPr/>
          <p:nvPr/>
        </p:nvCxnSpPr>
        <p:spPr>
          <a:xfrm>
            <a:off x="4297711" y="1580430"/>
            <a:ext cx="1476375" cy="2606120"/>
          </a:xfrm>
          <a:prstGeom prst="line">
            <a:avLst/>
          </a:prstGeom>
          <a:ln>
            <a:headEnd w="med" len="med"/>
            <a:tailEnd w="med" len="med"/>
          </a:ln>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788852" y="1853573"/>
            <a:ext cx="620683" cy="369332"/>
          </a:xfrm>
          <a:prstGeom prst="rect">
            <a:avLst/>
          </a:prstGeom>
        </p:spPr>
        <p:txBody>
          <a:bodyPr wrap="none" rtlCol="0">
            <a:spAutoFit/>
          </a:bodyPr>
          <a:lstStyle/>
          <a:p>
            <a:r>
              <a:rPr lang="en-US" altLang="ko-KR" b="1" dirty="0" smtClean="0">
                <a:solidFill>
                  <a:schemeClr val="bg1"/>
                </a:solidFill>
                <a:latin typeface="+mn-ea"/>
                <a:ea typeface="+mn-ea"/>
              </a:rPr>
              <a:t>FGB</a:t>
            </a:r>
            <a:endParaRPr lang="ko-KR" altLang="en-US" b="1" dirty="0">
              <a:solidFill>
                <a:schemeClr val="bg1"/>
              </a:solidFill>
              <a:latin typeface="+mn-ea"/>
              <a:ea typeface="+mn-ea"/>
            </a:endParaRPr>
          </a:p>
        </p:txBody>
      </p:sp>
      <p:sp>
        <p:nvSpPr>
          <p:cNvPr id="30" name="TextBox 29"/>
          <p:cNvSpPr txBox="1"/>
          <p:nvPr/>
        </p:nvSpPr>
        <p:spPr>
          <a:xfrm>
            <a:off x="2345903" y="5241655"/>
            <a:ext cx="628698" cy="369332"/>
          </a:xfrm>
          <a:prstGeom prst="rect">
            <a:avLst/>
          </a:prstGeom>
        </p:spPr>
        <p:txBody>
          <a:bodyPr wrap="none" rtlCol="0">
            <a:spAutoFit/>
          </a:bodyPr>
          <a:lstStyle/>
          <a:p>
            <a:r>
              <a:rPr lang="en-US" altLang="ko-KR" b="1" dirty="0" smtClean="0">
                <a:latin typeface="+mn-ea"/>
                <a:ea typeface="+mn-ea"/>
              </a:rPr>
              <a:t>SGB</a:t>
            </a:r>
            <a:endParaRPr lang="ko-KR" altLang="en-US" b="1" dirty="0">
              <a:latin typeface="+mn-ea"/>
              <a:ea typeface="+mn-ea"/>
            </a:endParaRPr>
          </a:p>
        </p:txBody>
      </p:sp>
    </p:spTree>
    <p:extLst>
      <p:ext uri="{BB962C8B-B14F-4D97-AF65-F5344CB8AC3E}">
        <p14:creationId xmlns:p14="http://schemas.microsoft.com/office/powerpoint/2010/main" val="134544605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71</a:t>
            </a:fld>
            <a:endParaRPr lang="ko-KR" altLang="en-US" dirty="0"/>
          </a:p>
        </p:txBody>
      </p:sp>
      <p:graphicFrame>
        <p:nvGraphicFramePr>
          <p:cNvPr id="9" name="표 8"/>
          <p:cNvGraphicFramePr>
            <a:graphicFrameLocks noGrp="1"/>
          </p:cNvGraphicFramePr>
          <p:nvPr/>
        </p:nvGraphicFramePr>
        <p:xfrm>
          <a:off x="549439" y="620906"/>
          <a:ext cx="9865096" cy="6666033"/>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87482">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a:t>
                      </a:r>
                      <a:r>
                        <a:rPr lang="en-US" altLang="ko-KR" sz="1800" dirty="0">
                          <a:solidFill>
                            <a:schemeClr val="tx1"/>
                          </a:solidFill>
                          <a:latin typeface="+mn-ea"/>
                          <a:ea typeface="+mn-ea"/>
                        </a:rPr>
                        <a:t>(SGB - TRON 60/40AIS 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078551">
                <a:tc>
                  <a:txBody>
                    <a:bodyPr/>
                    <a:lstStyle/>
                    <a:p>
                      <a:pPr marL="285750" marR="0" indent="-285750" algn="l" defTabSz="995690"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800" b="1" i="0" kern="1200" dirty="0">
                          <a:solidFill>
                            <a:srgbClr val="0000CC"/>
                          </a:solidFill>
                          <a:effectLst/>
                          <a:latin typeface="+mn-ea"/>
                          <a:ea typeface="+mn-ea"/>
                          <a:cs typeface="+mn-cs"/>
                        </a:rPr>
                        <a:t>What new rules are about?</a:t>
                      </a:r>
                      <a:br>
                        <a:rPr lang="en-US" altLang="ko-KR" sz="1800" b="1" i="0" kern="1200" dirty="0">
                          <a:solidFill>
                            <a:srgbClr val="0000CC"/>
                          </a:solidFill>
                          <a:effectLst/>
                          <a:latin typeface="+mn-ea"/>
                          <a:ea typeface="+mn-ea"/>
                          <a:cs typeface="+mn-cs"/>
                        </a:rPr>
                      </a:br>
                      <a:r>
                        <a:rPr lang="en-US" altLang="ko-KR" sz="1800" b="1" i="0" kern="1200" dirty="0">
                          <a:solidFill>
                            <a:srgbClr val="0000CC"/>
                          </a:solidFill>
                          <a:effectLst/>
                          <a:latin typeface="+mn-ea"/>
                          <a:ea typeface="+mn-ea"/>
                          <a:cs typeface="+mn-cs"/>
                        </a:rPr>
                        <a:t/>
                      </a:r>
                      <a:br>
                        <a:rPr lang="en-US" altLang="ko-KR" sz="1800" b="1" i="0" kern="1200" dirty="0">
                          <a:solidFill>
                            <a:srgbClr val="0000CC"/>
                          </a:solidFill>
                          <a:effectLst/>
                          <a:latin typeface="+mn-ea"/>
                          <a:ea typeface="+mn-ea"/>
                          <a:cs typeface="+mn-cs"/>
                        </a:rPr>
                      </a:br>
                      <a:r>
                        <a:rPr lang="en-US" altLang="ko-KR" sz="1600" b="1" i="0" kern="1200" dirty="0">
                          <a:solidFill>
                            <a:srgbClr val="0000C4"/>
                          </a:solidFill>
                          <a:effectLst/>
                          <a:latin typeface="+mn-ea"/>
                          <a:ea typeface="+mn-ea"/>
                          <a:cs typeface="+mn-cs"/>
                        </a:rPr>
                        <a:t>2022</a:t>
                      </a:r>
                      <a:r>
                        <a:rPr lang="ko-KR" altLang="en-US" sz="1600" b="1" i="0" kern="1200" dirty="0">
                          <a:solidFill>
                            <a:srgbClr val="0000C4"/>
                          </a:solidFill>
                          <a:effectLst/>
                          <a:latin typeface="+mn-ea"/>
                          <a:ea typeface="+mn-ea"/>
                          <a:cs typeface="+mn-cs"/>
                        </a:rPr>
                        <a:t>년 </a:t>
                      </a:r>
                      <a:r>
                        <a:rPr lang="en-US" altLang="ko-KR" sz="1600" b="1" i="0" kern="1200" dirty="0">
                          <a:solidFill>
                            <a:srgbClr val="0000C4"/>
                          </a:solidFill>
                          <a:effectLst/>
                          <a:latin typeface="+mn-ea"/>
                          <a:ea typeface="+mn-ea"/>
                          <a:cs typeface="+mn-cs"/>
                        </a:rPr>
                        <a:t>7</a:t>
                      </a:r>
                      <a:r>
                        <a:rPr lang="ko-KR" altLang="en-US" sz="1600" b="1" i="0" kern="1200" dirty="0">
                          <a:solidFill>
                            <a:srgbClr val="0000C4"/>
                          </a:solidFill>
                          <a:effectLst/>
                          <a:latin typeface="+mn-ea"/>
                          <a:ea typeface="+mn-ea"/>
                          <a:cs typeface="+mn-cs"/>
                        </a:rPr>
                        <a:t>월 </a:t>
                      </a:r>
                      <a:r>
                        <a:rPr lang="en-US" altLang="ko-KR" sz="1600" b="1" i="0" kern="1200" dirty="0">
                          <a:solidFill>
                            <a:srgbClr val="0000C4"/>
                          </a:solidFill>
                          <a:effectLst/>
                          <a:latin typeface="+mn-ea"/>
                          <a:ea typeface="+mn-ea"/>
                          <a:cs typeface="+mn-cs"/>
                        </a:rPr>
                        <a:t>1</a:t>
                      </a:r>
                      <a:r>
                        <a:rPr lang="ko-KR" altLang="en-US" sz="1600" b="0" i="0" kern="1200" dirty="0">
                          <a:solidFill>
                            <a:schemeClr val="tx1"/>
                          </a:solidFill>
                          <a:effectLst/>
                          <a:latin typeface="+mn-ea"/>
                          <a:ea typeface="+mn-ea"/>
                          <a:cs typeface="+mn-cs"/>
                        </a:rPr>
                        <a:t>일부터 </a:t>
                      </a:r>
                      <a:r>
                        <a:rPr lang="en-US" altLang="ko-KR" sz="1600" b="0" i="0" kern="1200" dirty="0">
                          <a:solidFill>
                            <a:schemeClr val="tx1"/>
                          </a:solidFill>
                          <a:effectLst/>
                          <a:latin typeface="+mn-ea"/>
                          <a:ea typeface="+mn-ea"/>
                          <a:cs typeface="+mn-cs"/>
                        </a:rPr>
                        <a:t>IMO </a:t>
                      </a:r>
                      <a:r>
                        <a:rPr lang="ko-KR" altLang="en-US" sz="1600" b="0" i="0" kern="1200" dirty="0">
                          <a:solidFill>
                            <a:schemeClr val="tx1"/>
                          </a:solidFill>
                          <a:effectLst/>
                          <a:latin typeface="+mn-ea"/>
                          <a:ea typeface="+mn-ea"/>
                          <a:cs typeface="+mn-cs"/>
                        </a:rPr>
                        <a:t>및 </a:t>
                      </a:r>
                      <a:r>
                        <a:rPr lang="en-US" altLang="ko-KR" sz="1600" b="0" i="0" kern="1200" dirty="0">
                          <a:solidFill>
                            <a:schemeClr val="tx1"/>
                          </a:solidFill>
                          <a:effectLst/>
                          <a:latin typeface="+mn-ea"/>
                          <a:ea typeface="+mn-ea"/>
                          <a:cs typeface="+mn-cs"/>
                        </a:rPr>
                        <a:t>SOLAS </a:t>
                      </a:r>
                      <a:r>
                        <a:rPr lang="ko-KR" altLang="en-US" sz="1600" b="0" i="0" kern="1200" dirty="0">
                          <a:solidFill>
                            <a:schemeClr val="tx1"/>
                          </a:solidFill>
                          <a:effectLst/>
                          <a:latin typeface="+mn-ea"/>
                          <a:ea typeface="+mn-ea"/>
                          <a:cs typeface="+mn-cs"/>
                        </a:rPr>
                        <a:t>요구 사항 </a:t>
                      </a:r>
                      <a:r>
                        <a:rPr lang="en-US" altLang="ko-KR" sz="1600" b="0" i="0" kern="1200" dirty="0">
                          <a:solidFill>
                            <a:schemeClr val="tx1"/>
                          </a:solidFill>
                          <a:effectLst/>
                          <a:latin typeface="+mn-ea"/>
                          <a:ea typeface="+mn-ea"/>
                          <a:cs typeface="+mn-cs"/>
                        </a:rPr>
                        <a:t>MSC. 471(101)</a:t>
                      </a:r>
                      <a:r>
                        <a:rPr lang="ko-KR" altLang="en-US" sz="1600" b="0" i="0" kern="1200" dirty="0">
                          <a:solidFill>
                            <a:schemeClr val="tx1"/>
                          </a:solidFill>
                          <a:effectLst/>
                          <a:latin typeface="+mn-ea"/>
                          <a:ea typeface="+mn-ea"/>
                          <a:cs typeface="+mn-cs"/>
                        </a:rPr>
                        <a:t>이 의무 사항이 되었습니다</a:t>
                      </a:r>
                      <a:r>
                        <a:rPr lang="en-US" altLang="ko-KR" sz="1600" b="0" i="0" kern="1200" dirty="0">
                          <a:solidFill>
                            <a:schemeClr val="tx1"/>
                          </a:solidFill>
                          <a:effectLst/>
                          <a:latin typeface="+mn-ea"/>
                          <a:ea typeface="+mn-ea"/>
                          <a:cs typeface="+mn-cs"/>
                        </a:rPr>
                        <a:t>. (AIS, GNSS </a:t>
                      </a:r>
                      <a:r>
                        <a:rPr lang="ko-KR" altLang="en-US" sz="1600" b="0" i="0" kern="1200" dirty="0">
                          <a:solidFill>
                            <a:schemeClr val="tx1"/>
                          </a:solidFill>
                          <a:effectLst/>
                          <a:latin typeface="+mn-ea"/>
                          <a:ea typeface="+mn-ea"/>
                          <a:cs typeface="+mn-cs"/>
                        </a:rPr>
                        <a:t>수신기</a:t>
                      </a:r>
                      <a:r>
                        <a:rPr lang="en-US" altLang="ko-KR" sz="1600" b="0" i="0" kern="1200" dirty="0">
                          <a:solidFill>
                            <a:schemeClr val="tx1"/>
                          </a:solidFill>
                          <a:effectLst/>
                          <a:latin typeface="+mn-ea"/>
                          <a:ea typeface="+mn-ea"/>
                          <a:cs typeface="+mn-cs"/>
                        </a:rPr>
                        <a:t>, 406MHz </a:t>
                      </a:r>
                      <a:r>
                        <a:rPr lang="ko-KR" altLang="en-US" sz="1600" b="0" i="0" kern="1200" dirty="0">
                          <a:solidFill>
                            <a:schemeClr val="tx1"/>
                          </a:solidFill>
                          <a:effectLst/>
                          <a:latin typeface="+mn-ea"/>
                          <a:ea typeface="+mn-ea"/>
                          <a:cs typeface="+mn-cs"/>
                        </a:rPr>
                        <a:t>및 </a:t>
                      </a:r>
                      <a:r>
                        <a:rPr lang="en-US" altLang="ko-KR" sz="1600" b="0" i="0" kern="1200" dirty="0">
                          <a:solidFill>
                            <a:schemeClr val="tx1"/>
                          </a:solidFill>
                          <a:effectLst/>
                          <a:latin typeface="+mn-ea"/>
                          <a:ea typeface="+mn-ea"/>
                          <a:cs typeface="+mn-cs"/>
                        </a:rPr>
                        <a:t>121.5MHz) </a:t>
                      </a:r>
                      <a:r>
                        <a:rPr lang="ko-KR" altLang="en-US" sz="1600" b="0" i="0" kern="1200" dirty="0">
                          <a:solidFill>
                            <a:schemeClr val="tx1"/>
                          </a:solidFill>
                          <a:effectLst/>
                          <a:latin typeface="+mn-ea"/>
                          <a:ea typeface="+mn-ea"/>
                          <a:cs typeface="+mn-cs"/>
                        </a:rPr>
                        <a:t>따라서 </a:t>
                      </a:r>
                      <a:r>
                        <a:rPr lang="en-US" altLang="ko-KR" sz="1600" b="0" i="0" kern="1200" dirty="0">
                          <a:solidFill>
                            <a:schemeClr val="tx1"/>
                          </a:solidFill>
                          <a:effectLst/>
                          <a:latin typeface="+mn-ea"/>
                          <a:ea typeface="+mn-ea"/>
                          <a:cs typeface="+mn-cs"/>
                        </a:rPr>
                        <a:t>2022</a:t>
                      </a:r>
                      <a:r>
                        <a:rPr lang="ko-KR" altLang="en-US" sz="1600" b="0" i="0" kern="1200" dirty="0">
                          <a:solidFill>
                            <a:schemeClr val="tx1"/>
                          </a:solidFill>
                          <a:effectLst/>
                          <a:latin typeface="+mn-ea"/>
                          <a:ea typeface="+mn-ea"/>
                          <a:cs typeface="+mn-cs"/>
                        </a:rPr>
                        <a:t>년 </a:t>
                      </a:r>
                      <a:r>
                        <a:rPr lang="en-US" altLang="ko-KR" sz="1600" b="0" i="0" kern="1200" dirty="0">
                          <a:solidFill>
                            <a:schemeClr val="tx1"/>
                          </a:solidFill>
                          <a:effectLst/>
                          <a:latin typeface="+mn-ea"/>
                          <a:ea typeface="+mn-ea"/>
                          <a:cs typeface="+mn-cs"/>
                        </a:rPr>
                        <a:t>7</a:t>
                      </a:r>
                      <a:r>
                        <a:rPr lang="ko-KR" altLang="en-US" sz="1600" b="0" i="0" kern="1200" dirty="0">
                          <a:solidFill>
                            <a:schemeClr val="tx1"/>
                          </a:solidFill>
                          <a:effectLst/>
                          <a:latin typeface="+mn-ea"/>
                          <a:ea typeface="+mn-ea"/>
                          <a:cs typeface="+mn-cs"/>
                        </a:rPr>
                        <a:t>월 </a:t>
                      </a:r>
                      <a:r>
                        <a:rPr lang="en-US" altLang="ko-KR" sz="1600" b="0" i="0" kern="1200" dirty="0">
                          <a:solidFill>
                            <a:schemeClr val="tx1"/>
                          </a:solidFill>
                          <a:effectLst/>
                          <a:latin typeface="+mn-ea"/>
                          <a:ea typeface="+mn-ea"/>
                          <a:cs typeface="+mn-cs"/>
                        </a:rPr>
                        <a:t>1</a:t>
                      </a:r>
                      <a:r>
                        <a:rPr lang="ko-KR" altLang="en-US" sz="1600" b="0" i="0" kern="1200" dirty="0">
                          <a:solidFill>
                            <a:schemeClr val="tx1"/>
                          </a:solidFill>
                          <a:effectLst/>
                          <a:latin typeface="+mn-ea"/>
                          <a:ea typeface="+mn-ea"/>
                          <a:cs typeface="+mn-cs"/>
                        </a:rPr>
                        <a:t>일 이후에 설치된 각 </a:t>
                      </a:r>
                      <a:r>
                        <a:rPr lang="en-US" altLang="ko-KR" sz="1600" b="0" i="0" kern="1200" dirty="0">
                          <a:solidFill>
                            <a:schemeClr val="tx1"/>
                          </a:solidFill>
                          <a:effectLst/>
                          <a:latin typeface="+mn-ea"/>
                          <a:ea typeface="+mn-ea"/>
                          <a:cs typeface="+mn-cs"/>
                        </a:rPr>
                        <a:t>EPIRB</a:t>
                      </a:r>
                      <a:r>
                        <a:rPr lang="ko-KR" altLang="en-US" sz="1600" b="0" i="0" kern="1200" dirty="0">
                          <a:solidFill>
                            <a:schemeClr val="tx1"/>
                          </a:solidFill>
                          <a:effectLst/>
                          <a:latin typeface="+mn-ea"/>
                          <a:ea typeface="+mn-ea"/>
                          <a:cs typeface="+mn-cs"/>
                        </a:rPr>
                        <a:t>는 이를 준수해야 합니다</a:t>
                      </a:r>
                      <a:r>
                        <a:rPr lang="en-US" altLang="ko-KR" sz="1600" b="0" i="0" kern="1200" dirty="0">
                          <a:solidFill>
                            <a:schemeClr val="tx1"/>
                          </a:solidFill>
                          <a:effectLst/>
                          <a:latin typeface="+mn-ea"/>
                          <a:ea typeface="+mn-ea"/>
                          <a:cs typeface="+mn-cs"/>
                        </a:rPr>
                        <a:t>. (</a:t>
                      </a:r>
                      <a:r>
                        <a:rPr lang="ko-KR" altLang="en-US" sz="1600" b="0" i="0" kern="1200" dirty="0">
                          <a:solidFill>
                            <a:schemeClr val="tx1"/>
                          </a:solidFill>
                          <a:effectLst/>
                          <a:latin typeface="+mn-ea"/>
                          <a:ea typeface="+mn-ea"/>
                          <a:cs typeface="+mn-cs"/>
                        </a:rPr>
                        <a:t>단</a:t>
                      </a:r>
                      <a:r>
                        <a:rPr lang="en-US" altLang="ko-KR" sz="1600" b="0" i="0" kern="1200" dirty="0">
                          <a:solidFill>
                            <a:schemeClr val="tx1"/>
                          </a:solidFill>
                          <a:effectLst/>
                          <a:latin typeface="+mn-ea"/>
                          <a:ea typeface="+mn-ea"/>
                          <a:cs typeface="+mn-cs"/>
                        </a:rPr>
                        <a:t>, EPIRB</a:t>
                      </a:r>
                      <a:r>
                        <a:rPr lang="ko-KR" altLang="en-US" sz="1600" b="0" i="0" kern="1200" dirty="0">
                          <a:solidFill>
                            <a:schemeClr val="tx1"/>
                          </a:solidFill>
                          <a:effectLst/>
                          <a:latin typeface="+mn-ea"/>
                          <a:ea typeface="+mn-ea"/>
                          <a:cs typeface="+mn-cs"/>
                        </a:rPr>
                        <a:t>가 이 날짜 이전에 선박에 설치된 경우 새로운 규정에 부합하지 않을 수 있음</a:t>
                      </a:r>
                      <a:r>
                        <a:rPr lang="en-US" altLang="ko-KR" sz="1600" b="0" i="0" kern="1200" dirty="0">
                          <a:solidFill>
                            <a:schemeClr val="tx1"/>
                          </a:solidFill>
                          <a:effectLst/>
                          <a:latin typeface="+mn-ea"/>
                          <a:ea typeface="+mn-ea"/>
                          <a:cs typeface="+mn-cs"/>
                        </a:rPr>
                        <a:t>)</a:t>
                      </a:r>
                    </a:p>
                    <a:p>
                      <a:pPr marL="285750" marR="0" indent="-285750" algn="l" defTabSz="995690" rtl="0" eaLnBrk="1" fontAlgn="auto" latinLnBrk="1" hangingPunct="1">
                        <a:lnSpc>
                          <a:spcPct val="100000"/>
                        </a:lnSpc>
                        <a:spcBef>
                          <a:spcPts val="0"/>
                        </a:spcBef>
                        <a:spcAft>
                          <a:spcPts val="0"/>
                        </a:spcAft>
                        <a:buClrTx/>
                        <a:buSzTx/>
                        <a:buFont typeface="Wingdings" panose="05000000000000000000" pitchFamily="2" charset="2"/>
                        <a:buChar char="§"/>
                        <a:tabLst/>
                        <a:defRPr/>
                      </a:pPr>
                      <a:endParaRPr lang="en-US" altLang="ko-KR" sz="1600" b="0" i="0" kern="1200" dirty="0">
                        <a:solidFill>
                          <a:srgbClr val="0000FF"/>
                        </a:solidFill>
                        <a:effectLst/>
                        <a:latin typeface="+mn-ea"/>
                        <a:ea typeface="+mn-ea"/>
                        <a:cs typeface="+mn-cs"/>
                      </a:endParaRPr>
                    </a:p>
                    <a:p>
                      <a:pPr marL="0" marR="0" indent="0" algn="l" defTabSz="995690" rtl="0" eaLnBrk="1" fontAlgn="auto" latinLnBrk="1" hangingPunct="1">
                        <a:lnSpc>
                          <a:spcPct val="100000"/>
                        </a:lnSpc>
                        <a:spcBef>
                          <a:spcPts val="0"/>
                        </a:spcBef>
                        <a:spcAft>
                          <a:spcPts val="0"/>
                        </a:spcAft>
                        <a:buClrTx/>
                        <a:buSzTx/>
                        <a:buFont typeface="Wingdings" panose="05000000000000000000" pitchFamily="2" charset="2"/>
                        <a:buNone/>
                        <a:tabLst/>
                        <a:defRPr/>
                      </a:pPr>
                      <a:r>
                        <a:rPr lang="en-US" altLang="ko-KR" sz="1600" b="0" i="0" kern="1200" dirty="0">
                          <a:solidFill>
                            <a:srgbClr val="0000FF"/>
                          </a:solidFill>
                          <a:effectLst/>
                          <a:latin typeface="+mn-ea"/>
                          <a:ea typeface="+mn-ea"/>
                          <a:cs typeface="+mn-cs"/>
                        </a:rPr>
                        <a:t> </a:t>
                      </a:r>
                      <a:r>
                        <a:rPr lang="en-US" altLang="ko-KR" sz="1600" b="0" i="0" kern="1200" dirty="0">
                          <a:solidFill>
                            <a:schemeClr val="dk1"/>
                          </a:solidFill>
                          <a:effectLst/>
                          <a:latin typeface="+mn-ea"/>
                          <a:ea typeface="+mn-ea"/>
                          <a:cs typeface="+mn-cs"/>
                        </a:rPr>
                        <a:t> </a:t>
                      </a:r>
                      <a:br>
                        <a:rPr lang="en-US" altLang="ko-KR" sz="1600" b="0" i="0" kern="1200" dirty="0">
                          <a:solidFill>
                            <a:schemeClr val="dk1"/>
                          </a:solidFill>
                          <a:effectLst/>
                          <a:latin typeface="+mn-ea"/>
                          <a:ea typeface="+mn-ea"/>
                          <a:cs typeface="+mn-cs"/>
                        </a:rPr>
                      </a:br>
                      <a:endParaRPr kumimoji="1" lang="en-US" altLang="ko-KR" sz="1800" b="1" i="0" u="none" strike="noStrike" cap="none" normalizeH="0" baseline="0" dirty="0">
                        <a:ln>
                          <a:noFill/>
                        </a:ln>
                        <a:solidFill>
                          <a:srgbClr val="0000FF"/>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2" name="직사각형 1"/>
          <p:cNvSpPr/>
          <p:nvPr/>
        </p:nvSpPr>
        <p:spPr>
          <a:xfrm>
            <a:off x="11107340" y="1116335"/>
            <a:ext cx="2961382" cy="5262979"/>
          </a:xfrm>
          <a:prstGeom prst="rect">
            <a:avLst/>
          </a:prstGeom>
        </p:spPr>
        <p:txBody>
          <a:bodyPr wrap="square">
            <a:spAutoFit/>
          </a:bodyPr>
          <a:lstStyle/>
          <a:p>
            <a:r>
              <a:rPr lang="en-US" altLang="ko-KR" sz="1400" dirty="0">
                <a:solidFill>
                  <a:srgbClr val="002855"/>
                </a:solidFill>
                <a:latin typeface="+mn-ea"/>
                <a:ea typeface="+mn-ea"/>
              </a:rPr>
              <a:t>The most technologically advanced EPIRB to date!</a:t>
            </a:r>
          </a:p>
          <a:p>
            <a:r>
              <a:rPr lang="en-US" altLang="ko-KR" sz="1400" dirty="0">
                <a:solidFill>
                  <a:srgbClr val="000000"/>
                </a:solidFill>
                <a:latin typeface="+mn-ea"/>
                <a:ea typeface="+mn-ea"/>
              </a:rPr>
              <a:t>The Tron 60AIS is compliant with the mandatory International Maritime Organization (IMO) regulation (as of July 2022) and Safety of Life at Sea (SOLAS) regulation.</a:t>
            </a:r>
          </a:p>
          <a:p>
            <a:endParaRPr lang="en-US" altLang="ko-KR" sz="1400" dirty="0">
              <a:solidFill>
                <a:srgbClr val="000000"/>
              </a:solidFill>
              <a:latin typeface="+mn-ea"/>
              <a:ea typeface="+mn-ea"/>
            </a:endParaRPr>
          </a:p>
          <a:p>
            <a:r>
              <a:rPr lang="en-US" altLang="ko-KR" sz="1400" dirty="0">
                <a:solidFill>
                  <a:srgbClr val="000000"/>
                </a:solidFill>
                <a:latin typeface="+mn-ea"/>
                <a:ea typeface="+mn-ea"/>
              </a:rPr>
              <a:t>Features:</a:t>
            </a:r>
          </a:p>
          <a:p>
            <a:pPr>
              <a:buFont typeface="Arial" panose="020B0604020202020204" pitchFamily="34" charset="0"/>
              <a:buChar char="•"/>
            </a:pPr>
            <a:r>
              <a:rPr lang="en-US" altLang="ko-KR" sz="1400" dirty="0">
                <a:solidFill>
                  <a:srgbClr val="000000"/>
                </a:solidFill>
                <a:latin typeface="+mn-ea"/>
                <a:ea typeface="+mn-ea"/>
              </a:rPr>
              <a:t>Approved in accordance with the latest EPIRB standard</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11 year and 3 month total battery lifetime</a:t>
            </a:r>
          </a:p>
        </p:txBody>
      </p:sp>
      <p:pic>
        <p:nvPicPr>
          <p:cNvPr id="8" name="그림 7"/>
          <p:cNvPicPr>
            <a:picLocks noChangeAspect="1"/>
          </p:cNvPicPr>
          <p:nvPr/>
        </p:nvPicPr>
        <p:blipFill>
          <a:blip r:embed="rId3"/>
          <a:stretch>
            <a:fillRect/>
          </a:stretch>
        </p:blipFill>
        <p:spPr>
          <a:xfrm>
            <a:off x="4244983" y="2712189"/>
            <a:ext cx="5919244" cy="3667125"/>
          </a:xfrm>
          <a:prstGeom prst="rect">
            <a:avLst/>
          </a:prstGeom>
        </p:spPr>
      </p:pic>
      <p:pic>
        <p:nvPicPr>
          <p:cNvPr id="10" name="그림 9">
            <a:hlinkClick r:id="" action="ppaction://noaction"/>
          </p:cNvPr>
          <p:cNvPicPr>
            <a:picLocks noChangeAspect="1"/>
          </p:cNvPicPr>
          <p:nvPr/>
        </p:nvPicPr>
        <p:blipFill>
          <a:blip r:embed="rId4"/>
          <a:stretch>
            <a:fillRect/>
          </a:stretch>
        </p:blipFill>
        <p:spPr>
          <a:xfrm>
            <a:off x="605039" y="2764938"/>
            <a:ext cx="3522210" cy="2899550"/>
          </a:xfrm>
          <a:prstGeom prst="rect">
            <a:avLst/>
          </a:prstGeom>
        </p:spPr>
      </p:pic>
      <p:sp>
        <p:nvSpPr>
          <p:cNvPr id="11" name="TextBox 10"/>
          <p:cNvSpPr txBox="1"/>
          <p:nvPr/>
        </p:nvSpPr>
        <p:spPr>
          <a:xfrm>
            <a:off x="5363855" y="6120002"/>
            <a:ext cx="3627724" cy="276999"/>
          </a:xfrm>
          <a:prstGeom prst="rect">
            <a:avLst/>
          </a:prstGeom>
          <a:noFill/>
        </p:spPr>
        <p:txBody>
          <a:bodyPr wrap="none" rtlCol="0">
            <a:spAutoFit/>
          </a:bodyPr>
          <a:lstStyle/>
          <a:p>
            <a:r>
              <a:rPr lang="en-US" altLang="ko-KR" sz="1200" b="1" dirty="0">
                <a:latin typeface="+mn-ea"/>
                <a:ea typeface="+mn-ea"/>
              </a:rPr>
              <a:t>MEOSAR configuration with return link service</a:t>
            </a:r>
            <a:endParaRPr lang="ko-KR" altLang="en-US" sz="1200" b="1" dirty="0">
              <a:latin typeface="+mn-ea"/>
              <a:ea typeface="+mn-ea"/>
            </a:endParaRPr>
          </a:p>
        </p:txBody>
      </p:sp>
      <p:sp>
        <p:nvSpPr>
          <p:cNvPr id="12" name="TextBox 11"/>
          <p:cNvSpPr txBox="1"/>
          <p:nvPr/>
        </p:nvSpPr>
        <p:spPr>
          <a:xfrm>
            <a:off x="681332" y="5684178"/>
            <a:ext cx="3313343" cy="276999"/>
          </a:xfrm>
          <a:prstGeom prst="rect">
            <a:avLst/>
          </a:prstGeom>
          <a:noFill/>
        </p:spPr>
        <p:txBody>
          <a:bodyPr wrap="none" rtlCol="0">
            <a:spAutoFit/>
          </a:bodyPr>
          <a:lstStyle/>
          <a:p>
            <a:r>
              <a:rPr lang="en-US" altLang="ko-KR" sz="1200" b="1" dirty="0">
                <a:latin typeface="+mn-ea"/>
                <a:ea typeface="+mn-ea"/>
              </a:rPr>
              <a:t>LEOSAR COSPAS-SARSAT system overview</a:t>
            </a:r>
            <a:endParaRPr lang="ko-KR" altLang="en-US" sz="1200" b="1" dirty="0">
              <a:latin typeface="+mn-ea"/>
              <a:ea typeface="+mn-ea"/>
            </a:endParaRPr>
          </a:p>
        </p:txBody>
      </p:sp>
      <p:sp>
        <p:nvSpPr>
          <p:cNvPr id="15" name="TextBox 14"/>
          <p:cNvSpPr txBox="1"/>
          <p:nvPr/>
        </p:nvSpPr>
        <p:spPr>
          <a:xfrm>
            <a:off x="6155611" y="2777507"/>
            <a:ext cx="938077" cy="307777"/>
          </a:xfrm>
          <a:prstGeom prst="rect">
            <a:avLst/>
          </a:prstGeom>
          <a:solidFill>
            <a:schemeClr val="bg1"/>
          </a:solidFill>
        </p:spPr>
        <p:txBody>
          <a:bodyPr wrap="none" rtlCol="0">
            <a:spAutoFit/>
          </a:bodyPr>
          <a:lstStyle/>
          <a:p>
            <a:r>
              <a:rPr lang="en-US" altLang="ko-KR" sz="1400" b="1" dirty="0">
                <a:solidFill>
                  <a:srgbClr val="000099"/>
                </a:solidFill>
                <a:latin typeface="+mn-ea"/>
                <a:ea typeface="+mn-ea"/>
              </a:rPr>
              <a:t>MEOSAR</a:t>
            </a:r>
            <a:endParaRPr lang="ko-KR" altLang="en-US" sz="1400" b="1" dirty="0">
              <a:solidFill>
                <a:srgbClr val="000099"/>
              </a:solidFill>
              <a:latin typeface="+mn-ea"/>
              <a:ea typeface="+mn-ea"/>
            </a:endParaRPr>
          </a:p>
        </p:txBody>
      </p:sp>
      <p:sp>
        <p:nvSpPr>
          <p:cNvPr id="16" name="TextBox 15"/>
          <p:cNvSpPr txBox="1"/>
          <p:nvPr/>
        </p:nvSpPr>
        <p:spPr>
          <a:xfrm>
            <a:off x="7938101" y="2760429"/>
            <a:ext cx="2274405" cy="646331"/>
          </a:xfrm>
          <a:prstGeom prst="rect">
            <a:avLst/>
          </a:prstGeom>
          <a:noFill/>
          <a:ln>
            <a:solidFill>
              <a:schemeClr val="dk1">
                <a:shade val="95000"/>
                <a:satMod val="105000"/>
              </a:schemeClr>
            </a:solidFill>
          </a:ln>
        </p:spPr>
        <p:txBody>
          <a:bodyPr wrap="none" rtlCol="0">
            <a:spAutoFit/>
          </a:bodyPr>
          <a:lstStyle/>
          <a:p>
            <a:r>
              <a:rPr lang="en-US" altLang="ko-KR" sz="1200" dirty="0">
                <a:latin typeface="+mn-ea"/>
                <a:ea typeface="+mn-ea"/>
              </a:rPr>
              <a:t>〮 Transmit acknowledgment</a:t>
            </a:r>
          </a:p>
          <a:p>
            <a:r>
              <a:rPr lang="en-US" altLang="ko-KR" sz="1200" dirty="0">
                <a:latin typeface="+mn-ea"/>
                <a:ea typeface="+mn-ea"/>
              </a:rPr>
              <a:t>〮 Control</a:t>
            </a:r>
            <a:r>
              <a:rPr lang="ko-KR" altLang="en-US" sz="1200" dirty="0">
                <a:latin typeface="+mn-ea"/>
                <a:ea typeface="+mn-ea"/>
              </a:rPr>
              <a:t> </a:t>
            </a:r>
            <a:r>
              <a:rPr lang="en-US" altLang="ko-KR" sz="1200" dirty="0">
                <a:latin typeface="+mn-ea"/>
                <a:ea typeface="+mn-ea"/>
              </a:rPr>
              <a:t>Beacon remotely</a:t>
            </a:r>
          </a:p>
          <a:p>
            <a:r>
              <a:rPr lang="en-US" altLang="ko-KR" sz="1200" dirty="0">
                <a:latin typeface="+mn-ea"/>
                <a:ea typeface="+mn-ea"/>
              </a:rPr>
              <a:t>〮 Check whether false distress</a:t>
            </a:r>
            <a:endParaRPr lang="ko-KR" altLang="en-US" sz="1200" dirty="0">
              <a:latin typeface="+mn-ea"/>
              <a:ea typeface="+mn-ea"/>
            </a:endParaRPr>
          </a:p>
        </p:txBody>
      </p:sp>
      <p:sp>
        <p:nvSpPr>
          <p:cNvPr id="17" name="TextBox 16"/>
          <p:cNvSpPr txBox="1"/>
          <p:nvPr/>
        </p:nvSpPr>
        <p:spPr>
          <a:xfrm>
            <a:off x="8227633" y="6350461"/>
            <a:ext cx="2039341" cy="646331"/>
          </a:xfrm>
          <a:prstGeom prst="rect">
            <a:avLst/>
          </a:prstGeom>
          <a:noFill/>
          <a:ln>
            <a:solidFill>
              <a:schemeClr val="tx1"/>
            </a:solidFill>
          </a:ln>
        </p:spPr>
        <p:txBody>
          <a:bodyPr wrap="none" rtlCol="0">
            <a:spAutoFit/>
          </a:bodyPr>
          <a:lstStyle/>
          <a:p>
            <a:r>
              <a:rPr lang="en-US" altLang="ko-KR" sz="1200" dirty="0">
                <a:latin typeface="+mn-ea"/>
                <a:ea typeface="+mn-ea"/>
              </a:rPr>
              <a:t>GNSS Receiver frequency</a:t>
            </a:r>
          </a:p>
          <a:p>
            <a:r>
              <a:rPr lang="en-US" altLang="ko-KR" sz="1200" dirty="0">
                <a:latin typeface="+mn-ea"/>
                <a:ea typeface="+mn-ea"/>
              </a:rPr>
              <a:t>GLONASS: 1602.00 MHz</a:t>
            </a:r>
          </a:p>
          <a:p>
            <a:r>
              <a:rPr lang="en-US" altLang="ko-KR" sz="1200" dirty="0">
                <a:latin typeface="+mn-ea"/>
                <a:ea typeface="+mn-ea"/>
              </a:rPr>
              <a:t>GPS, Galileo: 1575.42 MHz</a:t>
            </a:r>
            <a:endParaRPr lang="ko-KR" altLang="en-US" sz="1200" dirty="0">
              <a:latin typeface="+mn-ea"/>
              <a:ea typeface="+mn-ea"/>
            </a:endParaRPr>
          </a:p>
        </p:txBody>
      </p:sp>
      <p:sp>
        <p:nvSpPr>
          <p:cNvPr id="3" name="TextBox 2"/>
          <p:cNvSpPr txBox="1"/>
          <p:nvPr/>
        </p:nvSpPr>
        <p:spPr>
          <a:xfrm>
            <a:off x="1991917" y="5961345"/>
            <a:ext cx="620683" cy="369332"/>
          </a:xfrm>
          <a:prstGeom prst="rect">
            <a:avLst/>
          </a:prstGeom>
          <a:noFill/>
        </p:spPr>
        <p:txBody>
          <a:bodyPr wrap="none" rtlCol="0">
            <a:spAutoFit/>
          </a:bodyPr>
          <a:lstStyle/>
          <a:p>
            <a:r>
              <a:rPr lang="en-US" altLang="ko-KR" b="1" dirty="0">
                <a:latin typeface="+mn-ea"/>
                <a:ea typeface="+mn-ea"/>
              </a:rPr>
              <a:t>FGB</a:t>
            </a:r>
            <a:endParaRPr lang="ko-KR" altLang="en-US" b="1" dirty="0">
              <a:latin typeface="+mn-ea"/>
              <a:ea typeface="+mn-ea"/>
            </a:endParaRPr>
          </a:p>
        </p:txBody>
      </p:sp>
      <p:sp>
        <p:nvSpPr>
          <p:cNvPr id="18" name="TextBox 17"/>
          <p:cNvSpPr txBox="1"/>
          <p:nvPr/>
        </p:nvSpPr>
        <p:spPr>
          <a:xfrm>
            <a:off x="6863329" y="6406385"/>
            <a:ext cx="628698" cy="369332"/>
          </a:xfrm>
          <a:prstGeom prst="rect">
            <a:avLst/>
          </a:prstGeom>
          <a:noFill/>
        </p:spPr>
        <p:txBody>
          <a:bodyPr wrap="none" rtlCol="0">
            <a:spAutoFit/>
          </a:bodyPr>
          <a:lstStyle/>
          <a:p>
            <a:r>
              <a:rPr lang="en-US" altLang="ko-KR" b="1" dirty="0">
                <a:latin typeface="+mn-ea"/>
                <a:ea typeface="+mn-ea"/>
              </a:rPr>
              <a:t>SGB</a:t>
            </a:r>
            <a:endParaRPr lang="ko-KR" altLang="en-US" b="1" dirty="0">
              <a:latin typeface="+mn-ea"/>
              <a:ea typeface="+mn-ea"/>
            </a:endParaRPr>
          </a:p>
        </p:txBody>
      </p:sp>
      <p:cxnSp>
        <p:nvCxnSpPr>
          <p:cNvPr id="7" name="직선 연결선 6"/>
          <p:cNvCxnSpPr/>
          <p:nvPr/>
        </p:nvCxnSpPr>
        <p:spPr bwMode="auto">
          <a:xfrm>
            <a:off x="4244983" y="2712189"/>
            <a:ext cx="19949" cy="4192008"/>
          </a:xfrm>
          <a:prstGeom prst="line">
            <a:avLst/>
          </a:prstGeom>
          <a:noFill/>
          <a:ln w="9525" cap="flat" cmpd="sng" algn="ctr">
            <a:solidFill>
              <a:schemeClr val="accent1"/>
            </a:solidFill>
            <a:prstDash val="solid"/>
            <a:round/>
            <a:headEnd type="none" w="med" len="med"/>
            <a:tailEnd type="none" w="med" len="med"/>
          </a:ln>
          <a:effectLst/>
        </p:spPr>
      </p:cxnSp>
      <p:sp>
        <p:nvSpPr>
          <p:cNvPr id="21" name="TextBox 20"/>
          <p:cNvSpPr txBox="1"/>
          <p:nvPr/>
        </p:nvSpPr>
        <p:spPr>
          <a:xfrm>
            <a:off x="605039" y="6485642"/>
            <a:ext cx="2908168" cy="646331"/>
          </a:xfrm>
          <a:prstGeom prst="rect">
            <a:avLst/>
          </a:prstGeom>
          <a:noFill/>
          <a:ln>
            <a:solidFill>
              <a:schemeClr val="dk1">
                <a:shade val="95000"/>
                <a:satMod val="105000"/>
              </a:schemeClr>
            </a:solidFill>
          </a:ln>
        </p:spPr>
        <p:txBody>
          <a:bodyPr wrap="none" rtlCol="0">
            <a:spAutoFit/>
          </a:bodyPr>
          <a:lstStyle/>
          <a:p>
            <a:r>
              <a:rPr lang="en-US" altLang="ko-KR" sz="1200" dirty="0">
                <a:latin typeface="+mn-ea"/>
                <a:ea typeface="+mn-ea"/>
              </a:rPr>
              <a:t>LEOSAR: Low Earth Orbiting SAR</a:t>
            </a:r>
            <a:br>
              <a:rPr lang="en-US" altLang="ko-KR" sz="1200" dirty="0">
                <a:latin typeface="+mn-ea"/>
                <a:ea typeface="+mn-ea"/>
              </a:rPr>
            </a:br>
            <a:r>
              <a:rPr lang="en-US" altLang="ko-KR" sz="1200" dirty="0">
                <a:latin typeface="+mn-ea"/>
                <a:ea typeface="+mn-ea"/>
              </a:rPr>
              <a:t>MEOSAR: Medium Earth Orbiting SAR</a:t>
            </a:r>
          </a:p>
          <a:p>
            <a:r>
              <a:rPr lang="en-US" altLang="ko-KR" sz="1200" dirty="0">
                <a:latin typeface="+mn-ea"/>
                <a:ea typeface="+mn-ea"/>
              </a:rPr>
              <a:t>GEOSA : Geostationary Orbiting SAR </a:t>
            </a:r>
            <a:endParaRPr lang="ko-KR" altLang="en-US" sz="1200" dirty="0">
              <a:latin typeface="+mn-ea"/>
              <a:ea typeface="+mn-ea"/>
            </a:endParaRPr>
          </a:p>
        </p:txBody>
      </p:sp>
      <p:sp>
        <p:nvSpPr>
          <p:cNvPr id="19" name="직사각형 18"/>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71391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72</a:t>
            </a:fld>
            <a:endParaRPr lang="ko-KR" altLang="en-US" dirty="0"/>
          </a:p>
        </p:txBody>
      </p:sp>
      <p:graphicFrame>
        <p:nvGraphicFramePr>
          <p:cNvPr id="9" name="표 8"/>
          <p:cNvGraphicFramePr>
            <a:graphicFrameLocks noGrp="1"/>
          </p:cNvGraphicFramePr>
          <p:nvPr>
            <p:extLst/>
          </p:nvPr>
        </p:nvGraphicFramePr>
        <p:xfrm>
          <a:off x="414151" y="625512"/>
          <a:ext cx="9865096" cy="6467487"/>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6540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(SGB - TRON </a:t>
                      </a:r>
                      <a:r>
                        <a:rPr lang="en-US" altLang="ko-KR" sz="2000" dirty="0" smtClean="0">
                          <a:solidFill>
                            <a:schemeClr val="tx1"/>
                          </a:solidFill>
                          <a:latin typeface="+mn-ea"/>
                          <a:ea typeface="+mn-ea"/>
                        </a:rPr>
                        <a:t>60AIS </a:t>
                      </a:r>
                      <a:r>
                        <a:rPr lang="en-US" altLang="ko-KR" sz="2000" dirty="0">
                          <a:solidFill>
                            <a:schemeClr val="tx1"/>
                          </a:solidFill>
                          <a:latin typeface="+mn-ea"/>
                          <a:ea typeface="+mn-ea"/>
                        </a:rPr>
                        <a:t>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813434">
                <a:tc>
                  <a:txBody>
                    <a:bodyPr/>
                    <a:lstStyle/>
                    <a:p>
                      <a:pPr marL="285750" indent="-285750">
                        <a:buFont typeface="Wingdings" panose="05000000000000000000" pitchFamily="2" charset="2"/>
                        <a:buChar char="§"/>
                      </a:pPr>
                      <a:r>
                        <a:rPr kumimoji="1" lang="en-US" altLang="ko-KR" sz="1800" b="1" i="0" u="none" strike="noStrike" cap="none" normalizeH="0" baseline="0" dirty="0">
                          <a:ln>
                            <a:noFill/>
                          </a:ln>
                          <a:solidFill>
                            <a:srgbClr val="0000CC"/>
                          </a:solidFill>
                          <a:effectLst/>
                          <a:latin typeface="+mn-ea"/>
                          <a:ea typeface="+mn-ea"/>
                        </a:rPr>
                        <a:t>Normal Self-Test (Tron 60AIS EPIRB)</a:t>
                      </a:r>
                      <a:br>
                        <a:rPr kumimoji="1" lang="en-US" altLang="ko-KR" sz="1800" b="1" i="0" u="none" strike="noStrike" cap="none" normalizeH="0" baseline="0" dirty="0">
                          <a:ln>
                            <a:noFill/>
                          </a:ln>
                          <a:solidFill>
                            <a:srgbClr val="0000CC"/>
                          </a:solidFill>
                          <a:effectLst/>
                          <a:latin typeface="+mn-ea"/>
                          <a:ea typeface="+mn-ea"/>
                        </a:rPr>
                      </a:br>
                      <a:r>
                        <a:rPr kumimoji="1" lang="en-US" altLang="ko-KR" sz="1600" b="0" i="0" u="none" strike="noStrike" cap="none" normalizeH="0" baseline="0" dirty="0">
                          <a:ln>
                            <a:noFill/>
                          </a:ln>
                          <a:solidFill>
                            <a:schemeClr val="tx1"/>
                          </a:solidFill>
                          <a:effectLst/>
                          <a:latin typeface="+mn-ea"/>
                          <a:ea typeface="+mn-ea"/>
                        </a:rPr>
                        <a:t>1. </a:t>
                      </a:r>
                      <a:r>
                        <a:rPr kumimoji="1" lang="ko-KR" altLang="en-US" sz="1600" b="0" i="0" u="none" strike="noStrike" cap="none" normalizeH="0" baseline="0" dirty="0" err="1">
                          <a:ln>
                            <a:noFill/>
                          </a:ln>
                          <a:solidFill>
                            <a:schemeClr val="tx1"/>
                          </a:solidFill>
                          <a:effectLst/>
                          <a:latin typeface="+mn-ea"/>
                          <a:ea typeface="+mn-ea"/>
                        </a:rPr>
                        <a:t>코터핀</a:t>
                      </a:r>
                      <a:r>
                        <a:rPr kumimoji="1" lang="ko-KR" altLang="en-US" sz="1600" b="0" i="0" u="none" strike="noStrike" cap="none" normalizeH="0" baseline="0" dirty="0">
                          <a:ln>
                            <a:noFill/>
                          </a:ln>
                          <a:solidFill>
                            <a:schemeClr val="tx1"/>
                          </a:solidFill>
                          <a:effectLst/>
                          <a:latin typeface="+mn-ea"/>
                          <a:ea typeface="+mn-ea"/>
                        </a:rPr>
                        <a:t> </a:t>
                      </a:r>
                      <a:r>
                        <a:rPr kumimoji="1" lang="en-US" altLang="ko-KR" sz="1600" b="0" i="0" u="none" strike="noStrike" cap="none" normalizeH="0" baseline="0" dirty="0">
                          <a:ln>
                            <a:noFill/>
                          </a:ln>
                          <a:solidFill>
                            <a:schemeClr val="tx1"/>
                          </a:solidFill>
                          <a:effectLst/>
                          <a:latin typeface="+mn-ea"/>
                          <a:ea typeface="+mn-ea"/>
                        </a:rPr>
                        <a:t>(Cotter Pin)</a:t>
                      </a:r>
                      <a:r>
                        <a:rPr kumimoji="1" lang="ko-KR" altLang="en-US" sz="1600" b="0" i="0" u="none" strike="noStrike" cap="none" normalizeH="0" baseline="0" dirty="0">
                          <a:ln>
                            <a:noFill/>
                          </a:ln>
                          <a:solidFill>
                            <a:schemeClr val="tx1"/>
                          </a:solidFill>
                          <a:effectLst/>
                          <a:latin typeface="+mn-ea"/>
                          <a:ea typeface="+mn-ea"/>
                        </a:rPr>
                        <a:t> 핀을 제거하여 상단 덮개를 분리한다</a:t>
                      </a:r>
                      <a:r>
                        <a:rPr kumimoji="1" lang="en-US" altLang="ko-KR" sz="1600" b="0" i="0" u="none" strike="noStrike" cap="none" normalizeH="0" baseline="0" dirty="0">
                          <a:ln>
                            <a:noFill/>
                          </a:ln>
                          <a:solidFill>
                            <a:schemeClr val="tx1"/>
                          </a:solidFill>
                          <a:effectLst/>
                          <a:latin typeface="+mn-ea"/>
                          <a:ea typeface="+mn-ea"/>
                        </a:rPr>
                        <a:t/>
                      </a:r>
                      <a:br>
                        <a:rPr kumimoji="1" lang="en-US" altLang="ko-KR" sz="1600" b="0" i="0" u="none" strike="noStrike" cap="none" normalizeH="0" baseline="0" dirty="0">
                          <a:ln>
                            <a:noFill/>
                          </a:ln>
                          <a:solidFill>
                            <a:schemeClr val="tx1"/>
                          </a:solidFill>
                          <a:effectLst/>
                          <a:latin typeface="+mn-ea"/>
                          <a:ea typeface="+mn-ea"/>
                        </a:rPr>
                      </a:br>
                      <a:r>
                        <a:rPr kumimoji="1" lang="en-US" altLang="ko-KR" sz="1600" b="0" i="0" u="none" strike="noStrike" cap="none" normalizeH="0" baseline="0" dirty="0">
                          <a:ln>
                            <a:noFill/>
                          </a:ln>
                          <a:solidFill>
                            <a:schemeClr val="tx1"/>
                          </a:solidFill>
                          <a:effectLst/>
                          <a:latin typeface="+mn-ea"/>
                          <a:ea typeface="+mn-ea"/>
                        </a:rPr>
                        <a:t>2. </a:t>
                      </a:r>
                      <a:r>
                        <a:rPr lang="en-US" altLang="ko-KR" sz="1600" dirty="0" smtClean="0">
                          <a:latin typeface="+mn-ea"/>
                          <a:ea typeface="+mn-ea"/>
                        </a:rPr>
                        <a:t>Bracket</a:t>
                      </a:r>
                      <a:r>
                        <a:rPr lang="ko-KR" altLang="en-US" sz="1600" dirty="0" smtClean="0">
                          <a:latin typeface="+mn-ea"/>
                          <a:ea typeface="+mn-ea"/>
                        </a:rPr>
                        <a:t>에서 </a:t>
                      </a:r>
                      <a:r>
                        <a:rPr kumimoji="1" lang="en-US" altLang="ko-KR" sz="1600" b="0" i="0" u="none" strike="noStrike" cap="none" normalizeH="0" baseline="0" dirty="0" smtClean="0">
                          <a:ln>
                            <a:noFill/>
                          </a:ln>
                          <a:solidFill>
                            <a:schemeClr val="tx1"/>
                          </a:solidFill>
                          <a:effectLst/>
                          <a:latin typeface="+mn-ea"/>
                          <a:ea typeface="+mn-ea"/>
                        </a:rPr>
                        <a:t>Tron </a:t>
                      </a:r>
                      <a:r>
                        <a:rPr kumimoji="1" lang="en-US" altLang="ko-KR" sz="1600" b="0" i="0" u="none" strike="noStrike" cap="none" normalizeH="0" baseline="0" dirty="0">
                          <a:ln>
                            <a:noFill/>
                          </a:ln>
                          <a:solidFill>
                            <a:schemeClr val="tx1"/>
                          </a:solidFill>
                          <a:effectLst/>
                          <a:latin typeface="+mn-ea"/>
                          <a:ea typeface="+mn-ea"/>
                        </a:rPr>
                        <a:t>60AIS</a:t>
                      </a:r>
                      <a:r>
                        <a:rPr kumimoji="1" lang="ko-KR" altLang="en-US" sz="1600" b="0" i="0" u="none" strike="noStrike" cap="none" normalizeH="0" baseline="0" dirty="0">
                          <a:ln>
                            <a:noFill/>
                          </a:ln>
                          <a:solidFill>
                            <a:schemeClr val="tx1"/>
                          </a:solidFill>
                          <a:effectLst/>
                          <a:latin typeface="+mn-ea"/>
                          <a:ea typeface="+mn-ea"/>
                        </a:rPr>
                        <a:t>를 꺼낸다</a:t>
                      </a:r>
                      <a:r>
                        <a:rPr kumimoji="1" lang="en-US" altLang="ko-KR" sz="1600" b="0" i="0" u="none" strike="noStrike" cap="none" normalizeH="0" baseline="0" dirty="0">
                          <a:ln>
                            <a:noFill/>
                          </a:ln>
                          <a:solidFill>
                            <a:schemeClr val="tx1"/>
                          </a:solidFill>
                          <a:effectLst/>
                          <a:latin typeface="+mn-ea"/>
                          <a:ea typeface="+mn-ea"/>
                        </a:rPr>
                        <a:t/>
                      </a:r>
                      <a:br>
                        <a:rPr kumimoji="1" lang="en-US" altLang="ko-KR" sz="1600" b="0" i="0" u="none" strike="noStrike" cap="none" normalizeH="0" baseline="0" dirty="0">
                          <a:ln>
                            <a:noFill/>
                          </a:ln>
                          <a:solidFill>
                            <a:schemeClr val="tx1"/>
                          </a:solidFill>
                          <a:effectLst/>
                          <a:latin typeface="+mn-ea"/>
                          <a:ea typeface="+mn-ea"/>
                        </a:rPr>
                      </a:br>
                      <a:r>
                        <a:rPr kumimoji="1" lang="en-US" altLang="ko-KR" sz="1600" b="0" i="0" u="none" strike="noStrike" cap="none" normalizeH="0" baseline="0" dirty="0">
                          <a:ln>
                            <a:noFill/>
                          </a:ln>
                          <a:solidFill>
                            <a:schemeClr val="tx1"/>
                          </a:solidFill>
                          <a:effectLst/>
                          <a:latin typeface="+mn-ea"/>
                          <a:ea typeface="+mn-ea"/>
                        </a:rPr>
                        <a:t>3. </a:t>
                      </a:r>
                      <a:r>
                        <a:rPr kumimoji="1" lang="ko-KR" altLang="en-US" sz="1600" b="0" i="0" u="none" strike="noStrike" cap="none" normalizeH="0" baseline="0" dirty="0">
                          <a:ln>
                            <a:noFill/>
                          </a:ln>
                          <a:solidFill>
                            <a:schemeClr val="tx1"/>
                          </a:solidFill>
                          <a:effectLst/>
                          <a:latin typeface="+mn-ea"/>
                          <a:ea typeface="+mn-ea"/>
                        </a:rPr>
                        <a:t>스위치를 </a:t>
                      </a:r>
                      <a:r>
                        <a:rPr kumimoji="1" lang="en-US" altLang="ko-KR" sz="1600" b="0" i="0" u="none" strike="noStrike" cap="none" normalizeH="0" baseline="0" dirty="0">
                          <a:ln>
                            <a:noFill/>
                          </a:ln>
                          <a:solidFill>
                            <a:schemeClr val="tx1"/>
                          </a:solidFill>
                          <a:effectLst/>
                          <a:latin typeface="+mn-ea"/>
                          <a:ea typeface="+mn-ea"/>
                        </a:rPr>
                        <a:t>TEST </a:t>
                      </a:r>
                      <a:r>
                        <a:rPr kumimoji="1" lang="ko-KR" altLang="en-US" sz="1600" b="0" i="0" u="none" strike="noStrike" cap="none" normalizeH="0" baseline="0" dirty="0">
                          <a:ln>
                            <a:noFill/>
                          </a:ln>
                          <a:solidFill>
                            <a:schemeClr val="tx1"/>
                          </a:solidFill>
                          <a:effectLst/>
                          <a:latin typeface="+mn-ea"/>
                          <a:ea typeface="+mn-ea"/>
                        </a:rPr>
                        <a:t>위치로 이동하고 테스트 표시등이 켜질 때까지 유지한다</a:t>
                      </a:r>
                      <a:r>
                        <a:rPr kumimoji="1" lang="en-US" altLang="ko-KR" sz="1600" b="0" i="0" u="none" strike="noStrike" cap="none" normalizeH="0" baseline="0" dirty="0">
                          <a:ln>
                            <a:noFill/>
                          </a:ln>
                          <a:solidFill>
                            <a:schemeClr val="tx1"/>
                          </a:solidFill>
                          <a:effectLst/>
                          <a:latin typeface="+mn-ea"/>
                          <a:ea typeface="+mn-ea"/>
                        </a:rPr>
                        <a:t/>
                      </a:r>
                      <a:br>
                        <a:rPr kumimoji="1" lang="en-US" altLang="ko-KR" sz="1600" b="0" i="0" u="none" strike="noStrike" cap="none" normalizeH="0" baseline="0" dirty="0">
                          <a:ln>
                            <a:noFill/>
                          </a:ln>
                          <a:solidFill>
                            <a:schemeClr val="tx1"/>
                          </a:solidFill>
                          <a:effectLst/>
                          <a:latin typeface="+mn-ea"/>
                          <a:ea typeface="+mn-ea"/>
                        </a:rPr>
                      </a:br>
                      <a:r>
                        <a:rPr kumimoji="1" lang="en-US" altLang="ko-KR" sz="1600" b="0" i="0" u="none" strike="noStrike" cap="none" normalizeH="0" baseline="0" dirty="0">
                          <a:ln>
                            <a:noFill/>
                          </a:ln>
                          <a:solidFill>
                            <a:schemeClr val="tx1"/>
                          </a:solidFill>
                          <a:effectLst/>
                          <a:latin typeface="+mn-ea"/>
                          <a:ea typeface="+mn-ea"/>
                        </a:rPr>
                        <a:t>4. </a:t>
                      </a:r>
                      <a:r>
                        <a:rPr kumimoji="1" lang="ko-KR" altLang="en-US" sz="1600" b="0" i="0" u="none" strike="noStrike" cap="none" normalizeH="0" baseline="0" dirty="0">
                          <a:ln>
                            <a:noFill/>
                          </a:ln>
                          <a:solidFill>
                            <a:schemeClr val="tx1"/>
                          </a:solidFill>
                          <a:effectLst/>
                          <a:latin typeface="+mn-ea"/>
                          <a:ea typeface="+mn-ea"/>
                        </a:rPr>
                        <a:t>정상적인 자체 테스트 중에 </a:t>
                      </a:r>
                      <a:r>
                        <a:rPr kumimoji="1" lang="en-US" altLang="ko-KR" sz="1600" b="0" i="0" u="none" strike="noStrike" cap="none" normalizeH="0" baseline="0" dirty="0">
                          <a:ln>
                            <a:noFill/>
                          </a:ln>
                          <a:solidFill>
                            <a:schemeClr val="tx1"/>
                          </a:solidFill>
                          <a:effectLst/>
                          <a:latin typeface="+mn-ea"/>
                          <a:ea typeface="+mn-ea"/>
                        </a:rPr>
                        <a:t>EPIRB</a:t>
                      </a:r>
                      <a:r>
                        <a:rPr kumimoji="1" lang="ko-KR" altLang="en-US" sz="1600" b="0" i="0" u="none" strike="noStrike" cap="none" normalizeH="0" baseline="0" dirty="0">
                          <a:ln>
                            <a:noFill/>
                          </a:ln>
                          <a:solidFill>
                            <a:schemeClr val="tx1"/>
                          </a:solidFill>
                          <a:effectLst/>
                          <a:latin typeface="+mn-ea"/>
                          <a:ea typeface="+mn-ea"/>
                        </a:rPr>
                        <a:t>의 주요 기능을 테스트한다</a:t>
                      </a:r>
                      <a:r>
                        <a:rPr kumimoji="1" lang="en-US" altLang="ko-KR" sz="1600" b="0" i="0" u="none" strike="noStrike" cap="none" normalizeH="0" baseline="0" dirty="0">
                          <a:ln>
                            <a:noFill/>
                          </a:ln>
                          <a:solidFill>
                            <a:schemeClr val="tx1"/>
                          </a:solidFill>
                          <a:effectLst/>
                          <a:latin typeface="+mn-ea"/>
                          <a:ea typeface="+mn-ea"/>
                        </a:rPr>
                        <a:t/>
                      </a:r>
                      <a:br>
                        <a:rPr kumimoji="1" lang="en-US" altLang="ko-KR" sz="1600" b="0" i="0" u="none" strike="noStrike" cap="none" normalizeH="0" baseline="0" dirty="0">
                          <a:ln>
                            <a:noFill/>
                          </a:ln>
                          <a:solidFill>
                            <a:schemeClr val="tx1"/>
                          </a:solidFill>
                          <a:effectLst/>
                          <a:latin typeface="+mn-ea"/>
                          <a:ea typeface="+mn-ea"/>
                        </a:rPr>
                      </a:br>
                      <a:r>
                        <a:rPr kumimoji="1" lang="en-US" altLang="ko-KR" sz="1600" b="0" i="0" u="none" strike="noStrike" cap="none" normalizeH="0" baseline="0" dirty="0">
                          <a:ln>
                            <a:noFill/>
                          </a:ln>
                          <a:solidFill>
                            <a:schemeClr val="tx1"/>
                          </a:solidFill>
                          <a:effectLst/>
                          <a:latin typeface="+mn-ea"/>
                          <a:ea typeface="+mn-ea"/>
                        </a:rPr>
                        <a:t>5. </a:t>
                      </a:r>
                      <a:r>
                        <a:rPr kumimoji="1" lang="ko-KR" altLang="en-US" sz="1600" b="0" i="0" u="none" strike="noStrike" cap="none" normalizeH="0" baseline="0" dirty="0">
                          <a:ln>
                            <a:noFill/>
                          </a:ln>
                          <a:solidFill>
                            <a:schemeClr val="tx1"/>
                          </a:solidFill>
                          <a:effectLst/>
                          <a:latin typeface="+mn-ea"/>
                          <a:ea typeface="+mn-ea"/>
                        </a:rPr>
                        <a:t>테스트 신호는 모든 주파수</a:t>
                      </a:r>
                      <a:r>
                        <a:rPr kumimoji="1" lang="en-US" altLang="ko-KR" sz="1600" b="0" i="0" u="none" strike="noStrike" cap="none" normalizeH="0" baseline="0" dirty="0">
                          <a:ln>
                            <a:noFill/>
                          </a:ln>
                          <a:solidFill>
                            <a:schemeClr val="tx1"/>
                          </a:solidFill>
                          <a:effectLst/>
                          <a:latin typeface="+mn-ea"/>
                          <a:ea typeface="+mn-ea"/>
                        </a:rPr>
                        <a:t>(121.5MHz, AIS </a:t>
                      </a:r>
                      <a:r>
                        <a:rPr kumimoji="1" lang="ko-KR" altLang="en-US" sz="1600" b="0" i="0" u="none" strike="noStrike" cap="none" normalizeH="0" baseline="0" dirty="0">
                          <a:ln>
                            <a:noFill/>
                          </a:ln>
                          <a:solidFill>
                            <a:schemeClr val="tx1"/>
                          </a:solidFill>
                          <a:effectLst/>
                          <a:latin typeface="+mn-ea"/>
                          <a:ea typeface="+mn-ea"/>
                        </a:rPr>
                        <a:t>및 </a:t>
                      </a:r>
                      <a:r>
                        <a:rPr kumimoji="1" lang="en-US" altLang="ko-KR" sz="1600" b="0" i="0" u="none" strike="noStrike" cap="none" normalizeH="0" baseline="0" dirty="0">
                          <a:ln>
                            <a:noFill/>
                          </a:ln>
                          <a:solidFill>
                            <a:schemeClr val="tx1"/>
                          </a:solidFill>
                          <a:effectLst/>
                          <a:latin typeface="+mn-ea"/>
                          <a:ea typeface="+mn-ea"/>
                        </a:rPr>
                        <a:t>406MHz)</a:t>
                      </a:r>
                      <a:r>
                        <a:rPr kumimoji="1" lang="ko-KR" altLang="en-US" sz="1600" b="0" i="0" u="none" strike="noStrike" cap="none" normalizeH="0" baseline="0" dirty="0">
                          <a:ln>
                            <a:noFill/>
                          </a:ln>
                          <a:solidFill>
                            <a:schemeClr val="tx1"/>
                          </a:solidFill>
                          <a:effectLst/>
                          <a:latin typeface="+mn-ea"/>
                          <a:ea typeface="+mn-ea"/>
                        </a:rPr>
                        <a:t>에서 </a:t>
                      </a:r>
                      <a:r>
                        <a:rPr kumimoji="1" lang="ko-KR" altLang="en-US" sz="1600" b="0" i="0" u="none" strike="noStrike" cap="none" normalizeH="0" baseline="0" dirty="0" smtClean="0">
                          <a:ln>
                            <a:noFill/>
                          </a:ln>
                          <a:solidFill>
                            <a:schemeClr val="tx1"/>
                          </a:solidFill>
                          <a:effectLst/>
                          <a:latin typeface="+mn-ea"/>
                          <a:ea typeface="+mn-ea"/>
                        </a:rPr>
                        <a:t>전송된다</a:t>
                      </a:r>
                      <a:r>
                        <a:rPr kumimoji="1" lang="en-US" altLang="ko-KR" sz="1600" b="0" i="0" u="none" strike="noStrike" cap="none" normalizeH="0" baseline="0" dirty="0" smtClean="0">
                          <a:ln>
                            <a:noFill/>
                          </a:ln>
                          <a:solidFill>
                            <a:schemeClr val="tx1"/>
                          </a:solidFill>
                          <a:effectLst/>
                          <a:latin typeface="+mn-ea"/>
                          <a:ea typeface="+mn-ea"/>
                        </a:rPr>
                        <a:t/>
                      </a:r>
                      <a:br>
                        <a:rPr kumimoji="1" lang="en-US" altLang="ko-KR" sz="1600" b="0" i="0" u="none" strike="noStrike" cap="none" normalizeH="0" baseline="0" dirty="0" smtClean="0">
                          <a:ln>
                            <a:noFill/>
                          </a:ln>
                          <a:solidFill>
                            <a:schemeClr val="tx1"/>
                          </a:solidFill>
                          <a:effectLst/>
                          <a:latin typeface="+mn-ea"/>
                          <a:ea typeface="+mn-ea"/>
                        </a:rPr>
                      </a:br>
                      <a:r>
                        <a:rPr kumimoji="1" lang="en-US" altLang="ko-KR" sz="1600" b="0" i="0" u="none" strike="noStrike" cap="none" normalizeH="0" baseline="0" dirty="0" smtClean="0">
                          <a:ln>
                            <a:noFill/>
                          </a:ln>
                          <a:solidFill>
                            <a:schemeClr val="tx1"/>
                          </a:solidFill>
                          <a:effectLst/>
                          <a:latin typeface="+mn-ea"/>
                          <a:ea typeface="+mn-ea"/>
                        </a:rPr>
                        <a:t>   </a:t>
                      </a:r>
                      <a:r>
                        <a:rPr kumimoji="1" lang="ko-KR" altLang="en-US" sz="1600" b="0" i="0" u="none" strike="noStrike" cap="none" normalizeH="0" baseline="0" dirty="0">
                          <a:ln>
                            <a:noFill/>
                          </a:ln>
                          <a:solidFill>
                            <a:schemeClr val="tx1"/>
                          </a:solidFill>
                          <a:effectLst/>
                          <a:latin typeface="+mn-ea"/>
                          <a:ea typeface="+mn-ea"/>
                        </a:rPr>
                        <a:t>이 테스트 신호는 조난 신호로 인식되지 않습니다</a:t>
                      </a:r>
                      <a:endParaRPr kumimoji="1" lang="en-US" altLang="ko-KR" sz="1600" b="0" i="0" u="none" strike="noStrike" cap="none" normalizeH="0" baseline="0" dirty="0">
                        <a:ln>
                          <a:noFill/>
                        </a:ln>
                        <a:solidFill>
                          <a:schemeClr val="tx1"/>
                        </a:solidFill>
                        <a:effectLst/>
                        <a:latin typeface="+mn-ea"/>
                        <a:ea typeface="+mn-ea"/>
                      </a:endParaRPr>
                    </a:p>
                    <a:p>
                      <a:pPr marL="285750" indent="-285750">
                        <a:buFont typeface="Wingdings" panose="05000000000000000000" pitchFamily="2" charset="2"/>
                        <a:buChar char="§"/>
                      </a:pPr>
                      <a:endParaRPr kumimoji="1" lang="en-US" altLang="ko-KR" sz="1600" b="0" i="0" u="none" strike="noStrike" cap="none" normalizeH="0" baseline="0" dirty="0">
                        <a:ln>
                          <a:noFill/>
                        </a:ln>
                        <a:solidFill>
                          <a:srgbClr val="0000FF"/>
                        </a:solidFill>
                        <a:effectLst/>
                        <a:latin typeface="+mn-ea"/>
                        <a:ea typeface="+mn-ea"/>
                      </a:endParaRPr>
                    </a:p>
                    <a:p>
                      <a:pPr marL="285750" indent="-285750">
                        <a:buFont typeface="Wingdings" panose="05000000000000000000" pitchFamily="2" charset="2"/>
                        <a:buChar char="§"/>
                      </a:pPr>
                      <a:r>
                        <a:rPr lang="en-US" altLang="ko-KR" sz="1800" b="1" i="0" kern="1200" dirty="0">
                          <a:solidFill>
                            <a:srgbClr val="0000CC"/>
                          </a:solidFill>
                          <a:effectLst/>
                          <a:latin typeface="+mn-ea"/>
                          <a:ea typeface="+mn-ea"/>
                          <a:cs typeface="+mn-cs"/>
                        </a:rPr>
                        <a:t>Extended Self-Test including GPS-test</a:t>
                      </a:r>
                      <a:r>
                        <a:rPr lang="en-US" altLang="ko-KR" sz="1800" b="0" i="0" kern="1200" dirty="0">
                          <a:solidFill>
                            <a:srgbClr val="0000CC"/>
                          </a:solidFill>
                          <a:effectLst/>
                          <a:latin typeface="+mn-ea"/>
                          <a:ea typeface="+mn-ea"/>
                          <a:cs typeface="+mn-cs"/>
                        </a:rPr>
                        <a:t/>
                      </a:r>
                      <a:br>
                        <a:rPr lang="en-US" altLang="ko-KR" sz="1800" b="0" i="0" kern="1200" dirty="0">
                          <a:solidFill>
                            <a:srgbClr val="0000CC"/>
                          </a:solidFill>
                          <a:effectLst/>
                          <a:latin typeface="+mn-ea"/>
                          <a:ea typeface="+mn-ea"/>
                          <a:cs typeface="+mn-cs"/>
                        </a:rPr>
                      </a:br>
                      <a:r>
                        <a:rPr lang="en-US" altLang="ko-KR" sz="1600" b="0" i="0" kern="1200" dirty="0">
                          <a:solidFill>
                            <a:schemeClr val="dk1"/>
                          </a:solidFill>
                          <a:effectLst/>
                          <a:latin typeface="+mn-ea"/>
                          <a:ea typeface="+mn-ea"/>
                          <a:cs typeface="+mn-cs"/>
                        </a:rPr>
                        <a:t>1. </a:t>
                      </a:r>
                      <a:r>
                        <a:rPr lang="ko-KR" altLang="en-US" sz="1600" b="0" i="0" kern="1200" dirty="0">
                          <a:solidFill>
                            <a:schemeClr val="dk1"/>
                          </a:solidFill>
                          <a:effectLst/>
                          <a:latin typeface="+mn-ea"/>
                          <a:ea typeface="+mn-ea"/>
                          <a:cs typeface="+mn-cs"/>
                        </a:rPr>
                        <a:t>스위치를 </a:t>
                      </a:r>
                      <a:r>
                        <a:rPr lang="en-US" altLang="ko-KR" sz="1600" b="0" i="0" kern="1200" dirty="0">
                          <a:solidFill>
                            <a:schemeClr val="dk1"/>
                          </a:solidFill>
                          <a:effectLst/>
                          <a:latin typeface="+mn-ea"/>
                          <a:ea typeface="+mn-ea"/>
                          <a:cs typeface="+mn-cs"/>
                        </a:rPr>
                        <a:t>3</a:t>
                      </a:r>
                      <a:r>
                        <a:rPr lang="ko-KR" altLang="en-US" sz="1600" b="0" i="0" kern="1200" dirty="0">
                          <a:solidFill>
                            <a:schemeClr val="dk1"/>
                          </a:solidFill>
                          <a:effectLst/>
                          <a:latin typeface="+mn-ea"/>
                          <a:ea typeface="+mn-ea"/>
                          <a:cs typeface="+mn-cs"/>
                        </a:rPr>
                        <a:t>초 이내에 </a:t>
                      </a:r>
                      <a:r>
                        <a:rPr lang="en-US" altLang="ko-KR" sz="1600" b="0" i="0" kern="1200" dirty="0">
                          <a:solidFill>
                            <a:schemeClr val="dk1"/>
                          </a:solidFill>
                          <a:effectLst/>
                          <a:latin typeface="+mn-ea"/>
                          <a:ea typeface="+mn-ea"/>
                          <a:cs typeface="+mn-cs"/>
                        </a:rPr>
                        <a:t>2</a:t>
                      </a:r>
                      <a:r>
                        <a:rPr lang="ko-KR" altLang="en-US" sz="1600" b="0" i="0" kern="1200" dirty="0">
                          <a:solidFill>
                            <a:schemeClr val="dk1"/>
                          </a:solidFill>
                          <a:effectLst/>
                          <a:latin typeface="+mn-ea"/>
                          <a:ea typeface="+mn-ea"/>
                          <a:cs typeface="+mn-cs"/>
                        </a:rPr>
                        <a:t>번 </a:t>
                      </a:r>
                      <a:r>
                        <a:rPr lang="en-US" altLang="ko-KR" sz="1600" b="0" i="0" kern="1200" dirty="0">
                          <a:solidFill>
                            <a:schemeClr val="dk1"/>
                          </a:solidFill>
                          <a:effectLst/>
                          <a:latin typeface="+mn-ea"/>
                          <a:ea typeface="+mn-ea"/>
                          <a:cs typeface="+mn-cs"/>
                        </a:rPr>
                        <a:t>TEST </a:t>
                      </a:r>
                      <a:r>
                        <a:rPr lang="ko-KR" altLang="en-US" sz="1600" b="0" i="0" kern="1200" dirty="0">
                          <a:solidFill>
                            <a:schemeClr val="dk1"/>
                          </a:solidFill>
                          <a:effectLst/>
                          <a:latin typeface="+mn-ea"/>
                          <a:ea typeface="+mn-ea"/>
                          <a:cs typeface="+mn-cs"/>
                        </a:rPr>
                        <a:t>위치로 이동하고 흰색 </a:t>
                      </a:r>
                      <a:r>
                        <a:rPr lang="en-US" altLang="ko-KR" sz="1600" b="0" i="0" kern="1200" dirty="0" smtClean="0">
                          <a:solidFill>
                            <a:schemeClr val="dk1"/>
                          </a:solidFill>
                          <a:effectLst/>
                          <a:latin typeface="+mn-ea"/>
                          <a:ea typeface="+mn-ea"/>
                          <a:cs typeface="+mn-cs"/>
                        </a:rPr>
                        <a:t>Test Indicator</a:t>
                      </a:r>
                      <a:r>
                        <a:rPr lang="ko-KR" altLang="en-US" sz="1600" b="0" i="0" kern="1200" dirty="0" smtClean="0">
                          <a:solidFill>
                            <a:schemeClr val="dk1"/>
                          </a:solidFill>
                          <a:effectLst/>
                          <a:latin typeface="+mn-ea"/>
                          <a:ea typeface="+mn-ea"/>
                          <a:cs typeface="+mn-cs"/>
                        </a:rPr>
                        <a:t>가</a:t>
                      </a:r>
                      <a:r>
                        <a:rPr lang="en-US" altLang="ko-KR" sz="1600" b="0" i="0" kern="1200" dirty="0" smtClean="0">
                          <a:solidFill>
                            <a:schemeClr val="dk1"/>
                          </a:solidFill>
                          <a:effectLst/>
                          <a:latin typeface="+mn-ea"/>
                          <a:ea typeface="+mn-ea"/>
                          <a:cs typeface="+mn-cs"/>
                        </a:rPr>
                        <a:t/>
                      </a:r>
                      <a:br>
                        <a:rPr lang="en-US" altLang="ko-KR" sz="1600" b="0" i="0" kern="1200" dirty="0" smtClean="0">
                          <a:solidFill>
                            <a:schemeClr val="dk1"/>
                          </a:solidFill>
                          <a:effectLst/>
                          <a:latin typeface="+mn-ea"/>
                          <a:ea typeface="+mn-ea"/>
                          <a:cs typeface="+mn-cs"/>
                        </a:rPr>
                      </a:br>
                      <a:r>
                        <a:rPr lang="en-US" altLang="ko-KR" sz="1600" b="0" i="0" kern="1200" dirty="0" smtClean="0">
                          <a:solidFill>
                            <a:schemeClr val="dk1"/>
                          </a:solidFill>
                          <a:effectLst/>
                          <a:latin typeface="+mn-ea"/>
                          <a:ea typeface="+mn-ea"/>
                          <a:cs typeface="+mn-cs"/>
                        </a:rPr>
                        <a:t>  </a:t>
                      </a:r>
                      <a:r>
                        <a:rPr lang="ko-KR" altLang="en-US" sz="1600" b="0" i="0" kern="1200" dirty="0" smtClean="0">
                          <a:solidFill>
                            <a:schemeClr val="dk1"/>
                          </a:solidFill>
                          <a:effectLst/>
                          <a:latin typeface="+mn-ea"/>
                          <a:ea typeface="+mn-ea"/>
                          <a:cs typeface="+mn-cs"/>
                        </a:rPr>
                        <a:t> 켜지면 </a:t>
                      </a:r>
                      <a:r>
                        <a:rPr lang="ko-KR" altLang="en-US" sz="1600" b="0" i="0" kern="1200" dirty="0">
                          <a:solidFill>
                            <a:schemeClr val="dk1"/>
                          </a:solidFill>
                          <a:effectLst/>
                          <a:latin typeface="+mn-ea"/>
                          <a:ea typeface="+mn-ea"/>
                          <a:cs typeface="+mn-cs"/>
                        </a:rPr>
                        <a:t>손을 뗀다</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2. EPIRB</a:t>
                      </a:r>
                      <a:r>
                        <a:rPr lang="ko-KR" altLang="en-US" sz="1600" b="0" i="0" kern="1200" dirty="0">
                          <a:solidFill>
                            <a:schemeClr val="dk1"/>
                          </a:solidFill>
                          <a:effectLst/>
                          <a:latin typeface="+mn-ea"/>
                          <a:ea typeface="+mn-ea"/>
                          <a:cs typeface="+mn-cs"/>
                        </a:rPr>
                        <a:t>가 검증된 위치를 찾고 있다는 녹색 </a:t>
                      </a:r>
                      <a:r>
                        <a:rPr lang="en-US" altLang="ko-KR" sz="1600" b="0" i="0" kern="1200" dirty="0">
                          <a:solidFill>
                            <a:schemeClr val="dk1"/>
                          </a:solidFill>
                          <a:effectLst/>
                          <a:latin typeface="+mn-ea"/>
                          <a:ea typeface="+mn-ea"/>
                          <a:cs typeface="+mn-cs"/>
                        </a:rPr>
                        <a:t>GNSS </a:t>
                      </a:r>
                      <a:r>
                        <a:rPr lang="ko-KR" altLang="en-US" sz="1600" b="0" i="0" kern="1200" dirty="0">
                          <a:solidFill>
                            <a:schemeClr val="dk1"/>
                          </a:solidFill>
                          <a:effectLst/>
                          <a:latin typeface="+mn-ea"/>
                          <a:ea typeface="+mn-ea"/>
                          <a:cs typeface="+mn-cs"/>
                        </a:rPr>
                        <a:t>표시기 </a:t>
                      </a:r>
                      <a:r>
                        <a:rPr lang="en-US" altLang="ko-KR" sz="1600" b="0" i="0" kern="1200" dirty="0">
                          <a:solidFill>
                            <a:schemeClr val="dk1"/>
                          </a:solidFill>
                          <a:effectLst/>
                          <a:latin typeface="+mn-ea"/>
                          <a:ea typeface="+mn-ea"/>
                          <a:cs typeface="+mn-cs"/>
                        </a:rPr>
                        <a:t>LED</a:t>
                      </a:r>
                      <a:r>
                        <a:rPr lang="ko-KR" altLang="en-US" sz="1600" b="0" i="0" kern="1200" dirty="0">
                          <a:solidFill>
                            <a:schemeClr val="dk1"/>
                          </a:solidFill>
                          <a:effectLst/>
                          <a:latin typeface="+mn-ea"/>
                          <a:ea typeface="+mn-ea"/>
                          <a:cs typeface="+mn-cs"/>
                        </a:rPr>
                        <a:t>가 깜박이기 </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   </a:t>
                      </a:r>
                      <a:r>
                        <a:rPr lang="ko-KR" altLang="en-US" sz="1600" b="0" i="0" kern="1200" dirty="0">
                          <a:solidFill>
                            <a:schemeClr val="dk1"/>
                          </a:solidFill>
                          <a:effectLst/>
                          <a:latin typeface="+mn-ea"/>
                          <a:ea typeface="+mn-ea"/>
                          <a:cs typeface="+mn-cs"/>
                        </a:rPr>
                        <a:t>시작한다</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3. </a:t>
                      </a:r>
                      <a:r>
                        <a:rPr lang="ko-KR" altLang="en-US" sz="1600" b="0" i="0" kern="1200" dirty="0">
                          <a:solidFill>
                            <a:schemeClr val="dk1"/>
                          </a:solidFill>
                          <a:effectLst/>
                          <a:latin typeface="+mn-ea"/>
                          <a:ea typeface="+mn-ea"/>
                          <a:cs typeface="+mn-cs"/>
                        </a:rPr>
                        <a:t>유효한 위치를 찾으면 녹색 </a:t>
                      </a:r>
                      <a:r>
                        <a:rPr lang="en-US" altLang="ko-KR" sz="1600" b="0" i="0" kern="1200" dirty="0">
                          <a:solidFill>
                            <a:schemeClr val="dk1"/>
                          </a:solidFill>
                          <a:effectLst/>
                          <a:latin typeface="+mn-ea"/>
                          <a:ea typeface="+mn-ea"/>
                          <a:cs typeface="+mn-cs"/>
                        </a:rPr>
                        <a:t>GNSS </a:t>
                      </a:r>
                      <a:r>
                        <a:rPr lang="ko-KR" altLang="en-US" sz="1600" b="0" i="0" kern="1200" dirty="0">
                          <a:solidFill>
                            <a:schemeClr val="dk1"/>
                          </a:solidFill>
                          <a:effectLst/>
                          <a:latin typeface="+mn-ea"/>
                          <a:ea typeface="+mn-ea"/>
                          <a:cs typeface="+mn-cs"/>
                        </a:rPr>
                        <a:t>표시기 </a:t>
                      </a:r>
                      <a:r>
                        <a:rPr lang="en-US" altLang="ko-KR" sz="1600" b="0" i="0" kern="1200" dirty="0">
                          <a:solidFill>
                            <a:schemeClr val="dk1"/>
                          </a:solidFill>
                          <a:effectLst/>
                          <a:latin typeface="+mn-ea"/>
                          <a:ea typeface="+mn-ea"/>
                          <a:cs typeface="+mn-cs"/>
                        </a:rPr>
                        <a:t>LED</a:t>
                      </a:r>
                      <a:r>
                        <a:rPr lang="ko-KR" altLang="en-US" sz="1600" b="0" i="0" kern="1200" dirty="0">
                          <a:solidFill>
                            <a:schemeClr val="dk1"/>
                          </a:solidFill>
                          <a:effectLst/>
                          <a:latin typeface="+mn-ea"/>
                          <a:ea typeface="+mn-ea"/>
                          <a:cs typeface="+mn-cs"/>
                        </a:rPr>
                        <a:t>가 약 </a:t>
                      </a:r>
                      <a:r>
                        <a:rPr lang="en-US" altLang="ko-KR" sz="1600" b="0" i="0" kern="1200" dirty="0">
                          <a:solidFill>
                            <a:schemeClr val="dk1"/>
                          </a:solidFill>
                          <a:effectLst/>
                          <a:latin typeface="+mn-ea"/>
                          <a:ea typeface="+mn-ea"/>
                          <a:cs typeface="+mn-cs"/>
                        </a:rPr>
                        <a:t>1</a:t>
                      </a:r>
                      <a:r>
                        <a:rPr lang="ko-KR" altLang="en-US" sz="1600" b="0" i="0" kern="1200" dirty="0">
                          <a:solidFill>
                            <a:schemeClr val="dk1"/>
                          </a:solidFill>
                          <a:effectLst/>
                          <a:latin typeface="+mn-ea"/>
                          <a:ea typeface="+mn-ea"/>
                          <a:cs typeface="+mn-cs"/>
                        </a:rPr>
                        <a:t>초 동안 켜져 있고 </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   </a:t>
                      </a:r>
                      <a:r>
                        <a:rPr lang="ko-KR" altLang="en-US" sz="1600" b="0" i="0" kern="1200" dirty="0">
                          <a:solidFill>
                            <a:schemeClr val="dk1"/>
                          </a:solidFill>
                          <a:effectLst/>
                          <a:latin typeface="+mn-ea"/>
                          <a:ea typeface="+mn-ea"/>
                          <a:cs typeface="+mn-cs"/>
                        </a:rPr>
                        <a:t>정상적인 자가 테스트가 계속된다</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4. </a:t>
                      </a:r>
                      <a:r>
                        <a:rPr lang="ko-KR" altLang="en-US" sz="1600" b="0" i="0" kern="1200" dirty="0">
                          <a:solidFill>
                            <a:schemeClr val="dk1"/>
                          </a:solidFill>
                          <a:effectLst/>
                          <a:latin typeface="+mn-ea"/>
                          <a:ea typeface="+mn-ea"/>
                          <a:cs typeface="+mn-cs"/>
                        </a:rPr>
                        <a:t>연장된 자가 테스트에 성공하면 테스트가 끝날 때 상단 표시등이 한 번 </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   </a:t>
                      </a:r>
                      <a:r>
                        <a:rPr lang="ko-KR" altLang="en-US" sz="1600" b="0" i="0" kern="1200" dirty="0">
                          <a:solidFill>
                            <a:schemeClr val="dk1"/>
                          </a:solidFill>
                          <a:effectLst/>
                          <a:latin typeface="+mn-ea"/>
                          <a:ea typeface="+mn-ea"/>
                          <a:cs typeface="+mn-cs"/>
                        </a:rPr>
                        <a:t>깜박인다</a:t>
                      </a: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r>
                        <a:rPr lang="en-US" altLang="ko-KR" sz="1600" b="0" i="0" kern="1200" dirty="0">
                          <a:solidFill>
                            <a:schemeClr val="dk1"/>
                          </a:solidFill>
                          <a:effectLst/>
                          <a:latin typeface="+mn-ea"/>
                          <a:ea typeface="+mn-ea"/>
                          <a:cs typeface="+mn-cs"/>
                        </a:rPr>
                        <a:t/>
                      </a:r>
                      <a:br>
                        <a:rPr lang="en-US" altLang="ko-KR" sz="1600" b="0" i="0" kern="1200" dirty="0">
                          <a:solidFill>
                            <a:schemeClr val="dk1"/>
                          </a:solidFill>
                          <a:effectLst/>
                          <a:latin typeface="+mn-ea"/>
                          <a:ea typeface="+mn-ea"/>
                          <a:cs typeface="+mn-cs"/>
                        </a:rPr>
                      </a:br>
                      <a:endParaRPr kumimoji="1" lang="en-US" altLang="ko-KR" sz="1600" b="0" i="0" u="none" strike="noStrike" kern="1200" cap="none" normalizeH="0" baseline="0" dirty="0">
                        <a:ln>
                          <a:noFill/>
                        </a:ln>
                        <a:solidFill>
                          <a:schemeClr val="dk1"/>
                        </a:solidFill>
                        <a:effectLst/>
                        <a:latin typeface="+mn-ea"/>
                        <a:ea typeface="+mn-ea"/>
                        <a:cs typeface="+mn-cs"/>
                      </a:endParaRPr>
                    </a:p>
                    <a:p>
                      <a:pPr marL="285750" indent="-285750">
                        <a:buFont typeface="Wingdings" panose="05000000000000000000" pitchFamily="2" charset="2"/>
                        <a:buChar char="§"/>
                      </a:pPr>
                      <a:r>
                        <a:rPr lang="ko-KR" altLang="en-US" sz="1600" dirty="0">
                          <a:latin typeface="+mn-ea"/>
                          <a:ea typeface="+mn-ea"/>
                        </a:rPr>
                        <a:t>지원되는 </a:t>
                      </a:r>
                      <a:r>
                        <a:rPr lang="en-US" altLang="ko-KR" sz="1600" dirty="0">
                          <a:latin typeface="+mn-ea"/>
                          <a:ea typeface="+mn-ea"/>
                        </a:rPr>
                        <a:t>GNSS </a:t>
                      </a:r>
                      <a:r>
                        <a:rPr lang="ko-KR" altLang="en-US" sz="1600" dirty="0">
                          <a:latin typeface="+mn-ea"/>
                          <a:ea typeface="+mn-ea"/>
                        </a:rPr>
                        <a:t>위성</a:t>
                      </a:r>
                      <a:r>
                        <a:rPr lang="en-US" altLang="ko-KR" sz="1600" dirty="0">
                          <a:latin typeface="+mn-ea"/>
                          <a:ea typeface="+mn-ea"/>
                        </a:rPr>
                        <a:t>: GPS, GLONASS, GALILEO</a:t>
                      </a:r>
                      <a:endParaRPr kumimoji="1" lang="en-US" altLang="ko-KR" sz="1600" b="0" i="0" u="none" strike="noStrike" cap="none" normalizeH="0" baseline="0" dirty="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21" name="직사각형 20"/>
          <p:cNvSpPr/>
          <p:nvPr/>
        </p:nvSpPr>
        <p:spPr>
          <a:xfrm>
            <a:off x="10815234" y="-39574"/>
            <a:ext cx="2232248" cy="3108543"/>
          </a:xfrm>
          <a:prstGeom prst="rect">
            <a:avLst/>
          </a:prstGeom>
        </p:spPr>
        <p:txBody>
          <a:bodyPr wrap="square">
            <a:spAutoFit/>
          </a:bodyPr>
          <a:lstStyle/>
          <a:p>
            <a:r>
              <a:rPr lang="en-US" altLang="ko-KR" sz="1400" dirty="0">
                <a:latin typeface="+mn-ea"/>
                <a:ea typeface="+mn-ea"/>
              </a:rPr>
              <a:t>Return Link Service (RLS) This EPIRB has the capability to use the RLS feature, which is available in the Galileo navigation satellite system. The RLS feature is an indication that confirms to the user that the distress signal has been received and is being sent to the responsible search-and rescue (SAR) authorities. </a:t>
            </a:r>
            <a:endParaRPr lang="ko-KR" altLang="en-US" sz="1400" dirty="0">
              <a:latin typeface="+mn-ea"/>
              <a:ea typeface="+mn-ea"/>
            </a:endParaRPr>
          </a:p>
        </p:txBody>
      </p:sp>
      <p:sp>
        <p:nvSpPr>
          <p:cNvPr id="2" name="직사각형 1"/>
          <p:cNvSpPr/>
          <p:nvPr/>
        </p:nvSpPr>
        <p:spPr>
          <a:xfrm>
            <a:off x="10891316" y="3439443"/>
            <a:ext cx="2247765" cy="3323987"/>
          </a:xfrm>
          <a:prstGeom prst="rect">
            <a:avLst/>
          </a:prstGeom>
        </p:spPr>
        <p:txBody>
          <a:bodyPr wrap="square">
            <a:spAutoFit/>
          </a:bodyPr>
          <a:lstStyle/>
          <a:p>
            <a:pPr>
              <a:buFont typeface="Arial" panose="020B0604020202020204" pitchFamily="34" charset="0"/>
              <a:buChar char="•"/>
            </a:pPr>
            <a:r>
              <a:rPr lang="en-US" altLang="ko-KR" sz="1400" dirty="0">
                <a:solidFill>
                  <a:srgbClr val="000000"/>
                </a:solidFill>
                <a:latin typeface="+mn-ea"/>
                <a:ea typeface="+mn-ea"/>
              </a:rPr>
              <a:t>Tron 60AIS EPIRB???</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Approved in accordance with the latest EPIRB standard</a:t>
            </a: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r>
              <a:rPr lang="en-US" altLang="ko-KR" sz="1400" dirty="0">
                <a:solidFill>
                  <a:srgbClr val="FF0000"/>
                </a:solidFill>
                <a:latin typeface="+mn-ea"/>
                <a:ea typeface="+mn-ea"/>
              </a:rPr>
              <a:t>11 year and 3 month total battery lifetime</a:t>
            </a:r>
          </a:p>
        </p:txBody>
      </p:sp>
      <p:pic>
        <p:nvPicPr>
          <p:cNvPr id="3" name="그림 2"/>
          <p:cNvPicPr>
            <a:picLocks noChangeAspect="1"/>
          </p:cNvPicPr>
          <p:nvPr/>
        </p:nvPicPr>
        <p:blipFill>
          <a:blip r:embed="rId3"/>
          <a:stretch>
            <a:fillRect/>
          </a:stretch>
        </p:blipFill>
        <p:spPr>
          <a:xfrm>
            <a:off x="7906305" y="1278138"/>
            <a:ext cx="2286000" cy="2847975"/>
          </a:xfrm>
          <a:prstGeom prst="rect">
            <a:avLst/>
          </a:prstGeom>
        </p:spPr>
      </p:pic>
      <p:sp>
        <p:nvSpPr>
          <p:cNvPr id="7" name="TextBox 6"/>
          <p:cNvSpPr txBox="1"/>
          <p:nvPr/>
        </p:nvSpPr>
        <p:spPr>
          <a:xfrm>
            <a:off x="8903022" y="6413282"/>
            <a:ext cx="745717" cy="338554"/>
          </a:xfrm>
          <a:prstGeom prst="rect">
            <a:avLst/>
          </a:prstGeom>
          <a:noFill/>
        </p:spPr>
        <p:txBody>
          <a:bodyPr wrap="none" rtlCol="0">
            <a:spAutoFit/>
          </a:bodyPr>
          <a:lstStyle/>
          <a:p>
            <a:r>
              <a:rPr lang="en-US" altLang="ko-KR" sz="1600" b="1" dirty="0">
                <a:latin typeface="+mn-ea"/>
                <a:ea typeface="+mn-ea"/>
              </a:rPr>
              <a:t>40AIS</a:t>
            </a:r>
            <a:endParaRPr lang="ko-KR" altLang="en-US" sz="1600" b="1" dirty="0">
              <a:latin typeface="+mn-ea"/>
              <a:ea typeface="+mn-ea"/>
            </a:endParaRPr>
          </a:p>
        </p:txBody>
      </p:sp>
      <p:sp>
        <p:nvSpPr>
          <p:cNvPr id="14" name="TextBox 13"/>
          <p:cNvSpPr txBox="1"/>
          <p:nvPr/>
        </p:nvSpPr>
        <p:spPr>
          <a:xfrm>
            <a:off x="8731076" y="3908512"/>
            <a:ext cx="745717" cy="338554"/>
          </a:xfrm>
          <a:prstGeom prst="rect">
            <a:avLst/>
          </a:prstGeom>
          <a:noFill/>
        </p:spPr>
        <p:txBody>
          <a:bodyPr wrap="none" rtlCol="0">
            <a:spAutoFit/>
          </a:bodyPr>
          <a:lstStyle/>
          <a:p>
            <a:r>
              <a:rPr lang="en-US" altLang="ko-KR" sz="1600" b="1" dirty="0">
                <a:latin typeface="+mn-ea"/>
                <a:ea typeface="+mn-ea"/>
              </a:rPr>
              <a:t>60AIS</a:t>
            </a:r>
            <a:endParaRPr lang="ko-KR" altLang="en-US" sz="1600" b="1" dirty="0">
              <a:latin typeface="+mn-ea"/>
              <a:ea typeface="+mn-ea"/>
            </a:endParaRPr>
          </a:p>
        </p:txBody>
      </p:sp>
      <p:pic>
        <p:nvPicPr>
          <p:cNvPr id="8" name="그림 7"/>
          <p:cNvPicPr>
            <a:picLocks noChangeAspect="1"/>
          </p:cNvPicPr>
          <p:nvPr/>
        </p:nvPicPr>
        <p:blipFill>
          <a:blip r:embed="rId4"/>
          <a:stretch>
            <a:fillRect/>
          </a:stretch>
        </p:blipFill>
        <p:spPr>
          <a:xfrm>
            <a:off x="8008745" y="4284687"/>
            <a:ext cx="1874459" cy="2536377"/>
          </a:xfrm>
          <a:prstGeom prst="rect">
            <a:avLst/>
          </a:prstGeom>
        </p:spPr>
      </p:pic>
      <p:sp>
        <p:nvSpPr>
          <p:cNvPr id="15" name="직사각형 14"/>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41320313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표 8"/>
          <p:cNvGraphicFramePr>
            <a:graphicFrameLocks noGrp="1"/>
          </p:cNvGraphicFramePr>
          <p:nvPr>
            <p:extLst/>
          </p:nvPr>
        </p:nvGraphicFramePr>
        <p:xfrm>
          <a:off x="450156" y="787006"/>
          <a:ext cx="9865096" cy="6188005"/>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453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(SGB - TRON </a:t>
                      </a:r>
                      <a:r>
                        <a:rPr lang="en-US" altLang="ko-KR" sz="2000" dirty="0" smtClean="0">
                          <a:solidFill>
                            <a:schemeClr val="tx1"/>
                          </a:solidFill>
                          <a:latin typeface="+mn-ea"/>
                          <a:ea typeface="+mn-ea"/>
                        </a:rPr>
                        <a:t>60AIS </a:t>
                      </a:r>
                      <a:r>
                        <a:rPr lang="en-US" altLang="ko-KR" sz="2000" dirty="0">
                          <a:solidFill>
                            <a:schemeClr val="tx1"/>
                          </a:solidFill>
                          <a:latin typeface="+mn-ea"/>
                          <a:ea typeface="+mn-ea"/>
                        </a:rPr>
                        <a:t>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285750" indent="-285750">
                        <a:buFont typeface="Wingdings" panose="05000000000000000000" pitchFamily="2" charset="2"/>
                        <a:buChar char="§"/>
                      </a:pPr>
                      <a:r>
                        <a:rPr lang="en-US" altLang="ko-KR" sz="1800" b="1" dirty="0">
                          <a:solidFill>
                            <a:srgbClr val="0000CC"/>
                          </a:solidFill>
                          <a:latin typeface="+mn-ea"/>
                          <a:ea typeface="+mn-ea"/>
                        </a:rPr>
                        <a:t>Testing of the AIS locating signal </a:t>
                      </a:r>
                      <a:r>
                        <a:rPr lang="en-US" altLang="ko-KR" sz="1800" dirty="0">
                          <a:latin typeface="+mn-ea"/>
                          <a:ea typeface="+mn-ea"/>
                        </a:rPr>
                        <a:t/>
                      </a:r>
                      <a:br>
                        <a:rPr lang="en-US" altLang="ko-KR" sz="1800" dirty="0">
                          <a:latin typeface="+mn-ea"/>
                          <a:ea typeface="+mn-ea"/>
                        </a:rPr>
                      </a:br>
                      <a:r>
                        <a:rPr lang="ko-KR" altLang="en-US" sz="1600" dirty="0">
                          <a:latin typeface="+mn-ea"/>
                          <a:ea typeface="+mn-ea"/>
                        </a:rPr>
                        <a:t>표준 자체 테스트 모드 동안 </a:t>
                      </a:r>
                      <a:r>
                        <a:rPr lang="en-US" altLang="ko-KR" sz="1600" dirty="0">
                          <a:latin typeface="+mn-ea"/>
                          <a:ea typeface="+mn-ea"/>
                        </a:rPr>
                        <a:t>EPIRB</a:t>
                      </a:r>
                      <a:r>
                        <a:rPr lang="ko-KR" altLang="en-US" sz="1600" dirty="0">
                          <a:latin typeface="+mn-ea"/>
                          <a:ea typeface="+mn-ea"/>
                        </a:rPr>
                        <a:t>는 한 메시지에 </a:t>
                      </a:r>
                      <a:r>
                        <a:rPr lang="en-US" altLang="ko-KR" sz="1600" dirty="0">
                          <a:latin typeface="+mn-ea"/>
                          <a:ea typeface="+mn-ea"/>
                        </a:rPr>
                        <a:t>15 HEX ID</a:t>
                      </a:r>
                      <a:r>
                        <a:rPr lang="ko-KR" altLang="en-US" sz="1600" dirty="0">
                          <a:latin typeface="+mn-ea"/>
                          <a:ea typeface="+mn-ea"/>
                        </a:rPr>
                        <a:t>가 포함된 두 개의 텍스트 메시지를 전송하고 다른 메시지에 텍스트 </a:t>
                      </a:r>
                      <a:r>
                        <a:rPr lang="en-US" altLang="ko-KR" sz="1600" dirty="0">
                          <a:latin typeface="+mn-ea"/>
                          <a:ea typeface="+mn-ea"/>
                        </a:rPr>
                        <a:t>EPIRB TEST</a:t>
                      </a:r>
                      <a:r>
                        <a:rPr lang="ko-KR" altLang="en-US" sz="1600" dirty="0">
                          <a:latin typeface="+mn-ea"/>
                          <a:ea typeface="+mn-ea"/>
                        </a:rPr>
                        <a:t>를 전송한다</a:t>
                      </a:r>
                      <a:r>
                        <a:rPr lang="en-US" altLang="ko-KR" sz="1600" dirty="0">
                          <a:latin typeface="+mn-ea"/>
                          <a:ea typeface="+mn-ea"/>
                        </a:rPr>
                        <a:t/>
                      </a:r>
                      <a:br>
                        <a:rPr lang="en-US" altLang="ko-KR" sz="1600" dirty="0">
                          <a:latin typeface="+mn-ea"/>
                          <a:ea typeface="+mn-ea"/>
                        </a:rPr>
                      </a:br>
                      <a:endParaRPr lang="en-US" altLang="ko-KR" sz="1600" dirty="0">
                        <a:latin typeface="+mn-ea"/>
                        <a:ea typeface="+mn-ea"/>
                      </a:endParaRPr>
                    </a:p>
                    <a:p>
                      <a:pPr marL="285750" indent="-285750">
                        <a:buFont typeface="Wingdings" panose="05000000000000000000" pitchFamily="2" charset="2"/>
                        <a:buChar char="§"/>
                      </a:pPr>
                      <a:r>
                        <a:rPr lang="en-US" altLang="ko-KR" sz="1800" b="1" dirty="0">
                          <a:solidFill>
                            <a:srgbClr val="0000CC"/>
                          </a:solidFill>
                          <a:latin typeface="+mn-ea"/>
                          <a:ea typeface="+mn-ea"/>
                        </a:rPr>
                        <a:t>Testing and Maintenance</a:t>
                      </a:r>
                      <a:r>
                        <a:rPr lang="en-US" altLang="ko-KR" sz="1800" dirty="0">
                          <a:solidFill>
                            <a:srgbClr val="0000CC"/>
                          </a:solidFill>
                          <a:latin typeface="+mn-ea"/>
                          <a:ea typeface="+mn-ea"/>
                        </a:rPr>
                        <a:t/>
                      </a:r>
                      <a:br>
                        <a:rPr lang="en-US" altLang="ko-KR" sz="1800" dirty="0">
                          <a:solidFill>
                            <a:srgbClr val="0000CC"/>
                          </a:solidFill>
                          <a:latin typeface="+mn-ea"/>
                          <a:ea typeface="+mn-ea"/>
                        </a:rPr>
                      </a:br>
                      <a:r>
                        <a:rPr lang="en-US" altLang="ko-KR" sz="1600" b="1" dirty="0">
                          <a:solidFill>
                            <a:srgbClr val="0000CC"/>
                          </a:solidFill>
                          <a:latin typeface="+mn-ea"/>
                          <a:ea typeface="+mn-ea"/>
                        </a:rPr>
                        <a:t>1. Every </a:t>
                      </a:r>
                      <a:r>
                        <a:rPr lang="en-US" altLang="ko-KR" sz="1600" b="1" dirty="0" smtClean="0">
                          <a:solidFill>
                            <a:srgbClr val="0000CC"/>
                          </a:solidFill>
                          <a:latin typeface="+mn-ea"/>
                          <a:ea typeface="+mn-ea"/>
                        </a:rPr>
                        <a:t>month (121.5MHz, 406MHz, AIS test)</a:t>
                      </a:r>
                      <a:r>
                        <a:rPr lang="en-US" altLang="ko-KR" sz="1600" b="1" dirty="0">
                          <a:solidFill>
                            <a:srgbClr val="0000CC"/>
                          </a:solidFill>
                          <a:latin typeface="+mn-ea"/>
                          <a:ea typeface="+mn-ea"/>
                        </a:rPr>
                        <a:t/>
                      </a:r>
                      <a:br>
                        <a:rPr lang="en-US" altLang="ko-KR" sz="1600" b="1" dirty="0">
                          <a:solidFill>
                            <a:srgbClr val="0000CC"/>
                          </a:solidFill>
                          <a:latin typeface="+mn-ea"/>
                          <a:ea typeface="+mn-ea"/>
                        </a:rPr>
                      </a:br>
                      <a:r>
                        <a:rPr lang="en-US" altLang="ko-KR" sz="1600" dirty="0">
                          <a:latin typeface="+mn-ea"/>
                          <a:ea typeface="+mn-ea"/>
                        </a:rPr>
                        <a:t>   1) </a:t>
                      </a:r>
                      <a:r>
                        <a:rPr lang="ko-KR" altLang="en-US" sz="1600" dirty="0">
                          <a:latin typeface="+mn-ea"/>
                          <a:ea typeface="+mn-ea"/>
                        </a:rPr>
                        <a:t>자가 테스트 및 육안 검사 수행    </a:t>
                      </a:r>
                      <a:r>
                        <a:rPr lang="en-US" altLang="ko-KR" sz="1600" dirty="0">
                          <a:latin typeface="+mn-ea"/>
                          <a:ea typeface="+mn-ea"/>
                        </a:rPr>
                        <a:t/>
                      </a:r>
                      <a:br>
                        <a:rPr lang="en-US" altLang="ko-KR" sz="1600" dirty="0">
                          <a:latin typeface="+mn-ea"/>
                          <a:ea typeface="+mn-ea"/>
                        </a:rPr>
                      </a:br>
                      <a:r>
                        <a:rPr lang="en-US" altLang="ko-KR" sz="1600" dirty="0">
                          <a:latin typeface="+mn-ea"/>
                          <a:ea typeface="+mn-ea"/>
                        </a:rPr>
                        <a:t>   2) EPIRB</a:t>
                      </a:r>
                      <a:r>
                        <a:rPr lang="ko-KR" altLang="en-US" sz="1600" dirty="0">
                          <a:latin typeface="+mn-ea"/>
                          <a:ea typeface="+mn-ea"/>
                        </a:rPr>
                        <a:t>의 방출 기능을 방해하는 것이 없는지 확인</a:t>
                      </a:r>
                      <a:r>
                        <a:rPr lang="en-US" altLang="ko-KR" sz="1600" dirty="0">
                          <a:latin typeface="+mn-ea"/>
                          <a:ea typeface="+mn-ea"/>
                        </a:rPr>
                        <a:t/>
                      </a:r>
                      <a:br>
                        <a:rPr lang="en-US" altLang="ko-KR" sz="1600" dirty="0">
                          <a:latin typeface="+mn-ea"/>
                          <a:ea typeface="+mn-ea"/>
                        </a:rPr>
                      </a:br>
                      <a:r>
                        <a:rPr lang="en-US" altLang="ko-KR" sz="1600" dirty="0">
                          <a:latin typeface="+mn-ea"/>
                          <a:ea typeface="+mn-ea"/>
                        </a:rPr>
                        <a:t>   3) EPIRB </a:t>
                      </a:r>
                      <a:r>
                        <a:rPr lang="ko-KR" altLang="en-US" sz="1600" dirty="0">
                          <a:latin typeface="+mn-ea"/>
                          <a:ea typeface="+mn-ea"/>
                        </a:rPr>
                        <a:t>및 </a:t>
                      </a:r>
                      <a:r>
                        <a:rPr lang="en-US" altLang="ko-KR" sz="1600" dirty="0">
                          <a:latin typeface="+mn-ea"/>
                          <a:ea typeface="+mn-ea"/>
                        </a:rPr>
                        <a:t>Bracket </a:t>
                      </a:r>
                      <a:r>
                        <a:rPr lang="ko-KR" altLang="en-US" sz="1600" dirty="0">
                          <a:latin typeface="+mn-ea"/>
                          <a:ea typeface="+mn-ea"/>
                        </a:rPr>
                        <a:t>불량 확인    </a:t>
                      </a:r>
                      <a:r>
                        <a:rPr lang="en-US" altLang="ko-KR" sz="1600" dirty="0">
                          <a:latin typeface="+mn-ea"/>
                          <a:ea typeface="+mn-ea"/>
                        </a:rPr>
                        <a:t/>
                      </a:r>
                      <a:br>
                        <a:rPr lang="en-US" altLang="ko-KR" sz="1600" dirty="0">
                          <a:latin typeface="+mn-ea"/>
                          <a:ea typeface="+mn-ea"/>
                        </a:rPr>
                      </a:br>
                      <a:r>
                        <a:rPr lang="en-US" altLang="ko-KR" sz="1600" dirty="0">
                          <a:latin typeface="+mn-ea"/>
                          <a:ea typeface="+mn-ea"/>
                        </a:rPr>
                        <a:t>   4) Bracket</a:t>
                      </a:r>
                      <a:r>
                        <a:rPr lang="ko-KR" altLang="en-US" sz="1600" dirty="0">
                          <a:latin typeface="+mn-ea"/>
                          <a:ea typeface="+mn-ea"/>
                        </a:rPr>
                        <a:t>이 페인트 또는 기타 화학 물질로 덮여 있지 않은지 확인하</a:t>
                      </a:r>
                      <a:r>
                        <a:rPr lang="en-US" altLang="ko-KR" sz="1600" dirty="0">
                          <a:latin typeface="+mn-ea"/>
                          <a:ea typeface="+mn-ea"/>
                        </a:rPr>
                        <a:t/>
                      </a:r>
                      <a:br>
                        <a:rPr lang="en-US" altLang="ko-KR" sz="1600" dirty="0">
                          <a:latin typeface="+mn-ea"/>
                          <a:ea typeface="+mn-ea"/>
                        </a:rPr>
                      </a:br>
                      <a:r>
                        <a:rPr lang="en-US" altLang="ko-KR" sz="1600" dirty="0">
                          <a:latin typeface="+mn-ea"/>
                          <a:ea typeface="+mn-ea"/>
                        </a:rPr>
                        <a:t>   5) Lanyard</a:t>
                      </a:r>
                      <a:r>
                        <a:rPr lang="ko-KR" altLang="en-US" sz="1600" dirty="0">
                          <a:latin typeface="+mn-ea"/>
                          <a:ea typeface="+mn-ea"/>
                        </a:rPr>
                        <a:t>가 </a:t>
                      </a:r>
                      <a:r>
                        <a:rPr lang="en-US" altLang="ko-KR" sz="1600" dirty="0">
                          <a:latin typeface="+mn-ea"/>
                          <a:ea typeface="+mn-ea"/>
                        </a:rPr>
                        <a:t>EPIRB</a:t>
                      </a:r>
                      <a:r>
                        <a:rPr lang="ko-KR" altLang="en-US" sz="1600" dirty="0">
                          <a:latin typeface="+mn-ea"/>
                          <a:ea typeface="+mn-ea"/>
                        </a:rPr>
                        <a:t>에 단단히 부착되어 있고 선박이나 다른 물체에 묶여 있지 않은지 확인</a:t>
                      </a:r>
                      <a:r>
                        <a:rPr lang="en-US" altLang="ko-KR" sz="1600" dirty="0">
                          <a:latin typeface="+mn-ea"/>
                          <a:ea typeface="+mn-ea"/>
                        </a:rPr>
                        <a:t/>
                      </a:r>
                      <a:br>
                        <a:rPr lang="en-US" altLang="ko-KR" sz="1600" dirty="0">
                          <a:latin typeface="+mn-ea"/>
                          <a:ea typeface="+mn-ea"/>
                        </a:rPr>
                      </a:br>
                      <a:r>
                        <a:rPr lang="en-US" altLang="ko-KR" sz="1600" dirty="0">
                          <a:latin typeface="+mn-ea"/>
                          <a:ea typeface="+mn-ea"/>
                        </a:rPr>
                        <a:t>   6) HRU </a:t>
                      </a:r>
                      <a:r>
                        <a:rPr lang="ko-KR" altLang="en-US" sz="1600" dirty="0">
                          <a:latin typeface="+mn-ea"/>
                          <a:ea typeface="+mn-ea"/>
                        </a:rPr>
                        <a:t>유효기간 확인    </a:t>
                      </a:r>
                      <a:r>
                        <a:rPr lang="en-US" altLang="ko-KR" sz="1600" dirty="0">
                          <a:latin typeface="+mn-ea"/>
                          <a:ea typeface="+mn-ea"/>
                        </a:rPr>
                        <a:t/>
                      </a:r>
                      <a:br>
                        <a:rPr lang="en-US" altLang="ko-KR" sz="1600" dirty="0">
                          <a:latin typeface="+mn-ea"/>
                          <a:ea typeface="+mn-ea"/>
                        </a:rPr>
                      </a:br>
                      <a:r>
                        <a:rPr lang="en-US" altLang="ko-KR" sz="1600" dirty="0">
                          <a:latin typeface="+mn-ea"/>
                          <a:ea typeface="+mn-ea"/>
                        </a:rPr>
                        <a:t>   7) SBM </a:t>
                      </a:r>
                      <a:r>
                        <a:rPr lang="ko-KR" altLang="en-US" sz="1600" dirty="0">
                          <a:latin typeface="+mn-ea"/>
                          <a:ea typeface="+mn-ea"/>
                        </a:rPr>
                        <a:t>날짜 확인    </a:t>
                      </a:r>
                      <a:r>
                        <a:rPr lang="en-US" altLang="ko-KR" sz="1600" dirty="0">
                          <a:latin typeface="+mn-ea"/>
                          <a:ea typeface="+mn-ea"/>
                        </a:rPr>
                        <a:t/>
                      </a:r>
                      <a:br>
                        <a:rPr lang="en-US" altLang="ko-KR" sz="1600" dirty="0">
                          <a:latin typeface="+mn-ea"/>
                          <a:ea typeface="+mn-ea"/>
                        </a:rPr>
                      </a:br>
                      <a:r>
                        <a:rPr lang="en-US" altLang="ko-KR" sz="1600" dirty="0">
                          <a:latin typeface="+mn-ea"/>
                          <a:ea typeface="+mn-ea"/>
                        </a:rPr>
                        <a:t>   8) </a:t>
                      </a:r>
                      <a:r>
                        <a:rPr lang="ko-KR" altLang="en-US" sz="1600" dirty="0">
                          <a:latin typeface="+mn-ea"/>
                          <a:ea typeface="+mn-ea"/>
                        </a:rPr>
                        <a:t>건전지의 유효기간을 확인</a:t>
                      </a:r>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r>
                        <a:rPr lang="en-US" altLang="ko-KR" sz="1600" b="1" dirty="0">
                          <a:solidFill>
                            <a:srgbClr val="0000CC"/>
                          </a:solidFill>
                          <a:latin typeface="+mn-ea"/>
                          <a:ea typeface="+mn-ea"/>
                        </a:rPr>
                        <a:t>2. Every 3 </a:t>
                      </a:r>
                      <a:r>
                        <a:rPr lang="en-US" altLang="ko-KR" sz="1600" b="1" dirty="0" smtClean="0">
                          <a:solidFill>
                            <a:srgbClr val="0000CC"/>
                          </a:solidFill>
                          <a:latin typeface="+mn-ea"/>
                          <a:ea typeface="+mn-ea"/>
                        </a:rPr>
                        <a:t>months (GPS test)</a:t>
                      </a:r>
                      <a:r>
                        <a:rPr lang="en-US" altLang="ko-KR" sz="1600" dirty="0">
                          <a:latin typeface="+mn-ea"/>
                          <a:ea typeface="+mn-ea"/>
                        </a:rPr>
                        <a:t/>
                      </a:r>
                      <a:br>
                        <a:rPr lang="en-US" altLang="ko-KR" sz="1600" dirty="0">
                          <a:latin typeface="+mn-ea"/>
                          <a:ea typeface="+mn-ea"/>
                        </a:rPr>
                      </a:br>
                      <a:r>
                        <a:rPr lang="en-US" altLang="ko-KR" sz="1600" dirty="0">
                          <a:latin typeface="+mn-ea"/>
                          <a:ea typeface="+mn-ea"/>
                        </a:rPr>
                        <a:t>   3</a:t>
                      </a:r>
                      <a:r>
                        <a:rPr lang="ko-KR" altLang="en-US" sz="1600" dirty="0">
                          <a:latin typeface="+mn-ea"/>
                          <a:ea typeface="+mn-ea"/>
                        </a:rPr>
                        <a:t>개월마다 </a:t>
                      </a:r>
                      <a:r>
                        <a:rPr lang="en-US" altLang="ko-KR" sz="1600" dirty="0">
                          <a:latin typeface="+mn-ea"/>
                          <a:ea typeface="+mn-ea"/>
                        </a:rPr>
                        <a:t>Monthly normal self-test </a:t>
                      </a:r>
                      <a:r>
                        <a:rPr lang="ko-KR" altLang="en-US" sz="1600" dirty="0">
                          <a:latin typeface="+mn-ea"/>
                          <a:ea typeface="+mn-ea"/>
                        </a:rPr>
                        <a:t>대신 </a:t>
                      </a:r>
                      <a:r>
                        <a:rPr lang="en-US" altLang="ko-KR" sz="1600" dirty="0">
                          <a:latin typeface="+mn-ea"/>
                          <a:ea typeface="+mn-ea"/>
                        </a:rPr>
                        <a:t>Extended self-test</a:t>
                      </a:r>
                      <a:r>
                        <a:rPr lang="ko-KR" altLang="en-US" sz="1600" dirty="0">
                          <a:latin typeface="+mn-ea"/>
                          <a:ea typeface="+mn-ea"/>
                        </a:rPr>
                        <a:t> 실시</a:t>
                      </a:r>
                      <a:r>
                        <a:rPr lang="en-US" altLang="ko-KR" sz="1600" dirty="0">
                          <a:latin typeface="+mn-ea"/>
                          <a:ea typeface="+mn-ea"/>
                        </a:rPr>
                        <a:t>  </a:t>
                      </a:r>
                      <a:br>
                        <a:rPr lang="en-US" altLang="ko-KR" sz="1600" dirty="0">
                          <a:latin typeface="+mn-ea"/>
                          <a:ea typeface="+mn-ea"/>
                        </a:rPr>
                      </a:br>
                      <a:r>
                        <a:rPr lang="en-US" altLang="ko-KR" sz="1600" dirty="0">
                          <a:latin typeface="+mn-ea"/>
                          <a:ea typeface="+mn-ea"/>
                        </a:rPr>
                        <a:t>   </a:t>
                      </a:r>
                      <a:br>
                        <a:rPr lang="en-US" altLang="ko-KR" sz="1600" dirty="0">
                          <a:latin typeface="+mn-ea"/>
                          <a:ea typeface="+mn-ea"/>
                        </a:rPr>
                      </a:br>
                      <a:r>
                        <a:rPr lang="en-US" altLang="ko-KR" sz="1600" dirty="0">
                          <a:latin typeface="+mn-ea"/>
                          <a:ea typeface="+mn-ea"/>
                        </a:rPr>
                        <a:t>   Extended self-test</a:t>
                      </a:r>
                      <a:r>
                        <a:rPr lang="ko-KR" altLang="en-US" sz="1600" dirty="0">
                          <a:latin typeface="+mn-ea"/>
                          <a:ea typeface="+mn-ea"/>
                        </a:rPr>
                        <a:t>는 많은 전류를 사용하므로 총 </a:t>
                      </a:r>
                      <a:r>
                        <a:rPr lang="en-US" altLang="ko-KR" sz="1600" dirty="0">
                          <a:latin typeface="+mn-ea"/>
                          <a:ea typeface="+mn-ea"/>
                        </a:rPr>
                        <a:t>60</a:t>
                      </a:r>
                      <a:r>
                        <a:rPr lang="ko-KR" altLang="en-US" sz="1600" dirty="0">
                          <a:latin typeface="+mn-ea"/>
                          <a:ea typeface="+mn-ea"/>
                        </a:rPr>
                        <a:t>회 테스트로 제한됨</a:t>
                      </a:r>
                      <a:r>
                        <a:rPr lang="en-US" altLang="ko-KR" sz="1600" dirty="0">
                          <a:latin typeface="+mn-ea"/>
                          <a:ea typeface="+mn-ea"/>
                        </a:rPr>
                        <a:t>. </a:t>
                      </a:r>
                      <a:br>
                        <a:rPr lang="en-US" altLang="ko-KR" sz="1600" dirty="0">
                          <a:latin typeface="+mn-ea"/>
                          <a:ea typeface="+mn-ea"/>
                        </a:rPr>
                      </a:br>
                      <a:r>
                        <a:rPr lang="en-US" altLang="ko-KR" sz="1600" dirty="0">
                          <a:latin typeface="+mn-ea"/>
                          <a:ea typeface="+mn-ea"/>
                        </a:rPr>
                        <a:t>   </a:t>
                      </a:r>
                      <a:r>
                        <a:rPr lang="ko-KR" altLang="en-US" sz="1600" dirty="0">
                          <a:latin typeface="+mn-ea"/>
                          <a:ea typeface="+mn-ea"/>
                        </a:rPr>
                        <a:t>이 경우</a:t>
                      </a:r>
                      <a:r>
                        <a:rPr lang="en-US" altLang="ko-KR" sz="1600" dirty="0">
                          <a:latin typeface="+mn-ea"/>
                          <a:ea typeface="+mn-ea"/>
                        </a:rPr>
                        <a:t>, Normal self-test</a:t>
                      </a:r>
                      <a:r>
                        <a:rPr lang="ko-KR" altLang="en-US" sz="1600" dirty="0">
                          <a:latin typeface="+mn-ea"/>
                          <a:ea typeface="+mn-ea"/>
                        </a:rPr>
                        <a:t>는 가능하지만 </a:t>
                      </a:r>
                      <a:r>
                        <a:rPr lang="en-US" altLang="ko-KR" sz="1600" dirty="0">
                          <a:latin typeface="+mn-ea"/>
                          <a:ea typeface="+mn-ea"/>
                        </a:rPr>
                        <a:t>GNSS </a:t>
                      </a:r>
                      <a:r>
                        <a:rPr lang="ko-KR" altLang="en-US" sz="1600" dirty="0">
                          <a:latin typeface="+mn-ea"/>
                          <a:ea typeface="+mn-ea"/>
                        </a:rPr>
                        <a:t>수신기의 검증은 배터리 교체할 때까지 불가능 함</a:t>
                      </a:r>
                      <a:r>
                        <a:rPr lang="en-US" altLang="ko-KR" sz="1600" dirty="0">
                          <a:latin typeface="+mn-ea"/>
                          <a:ea typeface="+mn-ea"/>
                        </a:rPr>
                        <a:t>.</a:t>
                      </a:r>
                      <a:r>
                        <a:rPr lang="ko-KR" altLang="en-US" sz="1600" dirty="0">
                          <a:latin typeface="+mn-ea"/>
                          <a:ea typeface="+mn-ea"/>
                        </a:rPr>
                        <a:t> </a:t>
                      </a:r>
                      <a:r>
                        <a:rPr lang="en-US" altLang="ko-KR" sz="1600" dirty="0">
                          <a:latin typeface="+mn-ea"/>
                          <a:ea typeface="+mn-ea"/>
                        </a:rPr>
                        <a:t/>
                      </a:r>
                      <a:br>
                        <a:rPr lang="en-US" altLang="ko-KR" sz="1600" dirty="0">
                          <a:latin typeface="+mn-ea"/>
                          <a:ea typeface="+mn-ea"/>
                        </a:rPr>
                      </a:br>
                      <a:r>
                        <a:rPr lang="en-US" altLang="ko-KR" sz="1600" dirty="0">
                          <a:latin typeface="+mn-ea"/>
                          <a:ea typeface="+mn-ea"/>
                        </a:rPr>
                        <a:t>   </a:t>
                      </a:r>
                      <a:r>
                        <a:rPr lang="ko-KR" altLang="en-US" sz="1600" b="1" dirty="0">
                          <a:solidFill>
                            <a:srgbClr val="0000C4"/>
                          </a:solidFill>
                          <a:latin typeface="+mn-ea"/>
                          <a:ea typeface="+mn-ea"/>
                        </a:rPr>
                        <a:t>따라서 매월 </a:t>
                      </a:r>
                      <a:r>
                        <a:rPr lang="en-US" altLang="ko-KR" sz="1600" b="1" dirty="0">
                          <a:solidFill>
                            <a:srgbClr val="0000C4"/>
                          </a:solidFill>
                          <a:latin typeface="+mn-ea"/>
                          <a:ea typeface="+mn-ea"/>
                        </a:rPr>
                        <a:t>Normal self-test</a:t>
                      </a:r>
                      <a:r>
                        <a:rPr lang="ko-KR" altLang="en-US" sz="1600" b="1" dirty="0">
                          <a:solidFill>
                            <a:srgbClr val="0000C4"/>
                          </a:solidFill>
                          <a:latin typeface="+mn-ea"/>
                          <a:ea typeface="+mn-ea"/>
                        </a:rPr>
                        <a:t>만 하고 매 </a:t>
                      </a:r>
                      <a:r>
                        <a:rPr lang="en-US" altLang="ko-KR" sz="1600" b="1" dirty="0">
                          <a:solidFill>
                            <a:srgbClr val="0000C4"/>
                          </a:solidFill>
                          <a:latin typeface="+mn-ea"/>
                          <a:ea typeface="+mn-ea"/>
                        </a:rPr>
                        <a:t>3</a:t>
                      </a:r>
                      <a:r>
                        <a:rPr lang="ko-KR" altLang="en-US" sz="1600" b="1" dirty="0">
                          <a:solidFill>
                            <a:srgbClr val="0000C4"/>
                          </a:solidFill>
                          <a:latin typeface="+mn-ea"/>
                          <a:ea typeface="+mn-ea"/>
                        </a:rPr>
                        <a:t>개월 </a:t>
                      </a:r>
                      <a:r>
                        <a:rPr lang="ko-KR" altLang="en-US" sz="1600" b="1" dirty="0" smtClean="0">
                          <a:solidFill>
                            <a:srgbClr val="0000C4"/>
                          </a:solidFill>
                          <a:latin typeface="+mn-ea"/>
                          <a:ea typeface="+mn-ea"/>
                        </a:rPr>
                        <a:t>마다 </a:t>
                      </a:r>
                      <a:r>
                        <a:rPr lang="en-US" altLang="ko-KR" sz="1600" b="1" dirty="0" smtClean="0">
                          <a:solidFill>
                            <a:srgbClr val="0000C4"/>
                          </a:solidFill>
                          <a:latin typeface="+mn-ea"/>
                          <a:ea typeface="+mn-ea"/>
                        </a:rPr>
                        <a:t>Normal self-test</a:t>
                      </a:r>
                      <a:r>
                        <a:rPr lang="ko-KR" altLang="en-US" sz="1600" b="1" dirty="0" smtClean="0">
                          <a:solidFill>
                            <a:srgbClr val="0000C4"/>
                          </a:solidFill>
                          <a:latin typeface="+mn-ea"/>
                          <a:ea typeface="+mn-ea"/>
                        </a:rPr>
                        <a:t>는 하지 않고</a:t>
                      </a:r>
                      <a:r>
                        <a:rPr lang="en-US" altLang="ko-KR" sz="1600" b="1" dirty="0" smtClean="0">
                          <a:solidFill>
                            <a:srgbClr val="0000C4"/>
                          </a:solidFill>
                          <a:latin typeface="+mn-ea"/>
                          <a:ea typeface="+mn-ea"/>
                        </a:rPr>
                        <a:t/>
                      </a:r>
                      <a:br>
                        <a:rPr lang="en-US" altLang="ko-KR" sz="1600" b="1" dirty="0" smtClean="0">
                          <a:solidFill>
                            <a:srgbClr val="0000C4"/>
                          </a:solidFill>
                          <a:latin typeface="+mn-ea"/>
                          <a:ea typeface="+mn-ea"/>
                        </a:rPr>
                      </a:br>
                      <a:r>
                        <a:rPr lang="en-US" altLang="ko-KR" sz="1600" b="1" dirty="0" smtClean="0">
                          <a:solidFill>
                            <a:srgbClr val="0000C4"/>
                          </a:solidFill>
                          <a:latin typeface="+mn-ea"/>
                          <a:ea typeface="+mn-ea"/>
                        </a:rPr>
                        <a:t>  </a:t>
                      </a:r>
                      <a:r>
                        <a:rPr lang="ko-KR" altLang="en-US" sz="1600" b="1" dirty="0" smtClean="0">
                          <a:solidFill>
                            <a:srgbClr val="0000C4"/>
                          </a:solidFill>
                          <a:latin typeface="+mn-ea"/>
                          <a:ea typeface="+mn-ea"/>
                        </a:rPr>
                        <a:t> </a:t>
                      </a:r>
                      <a:r>
                        <a:rPr lang="en-US" altLang="ko-KR" sz="1600" b="1" dirty="0">
                          <a:solidFill>
                            <a:srgbClr val="0000C4"/>
                          </a:solidFill>
                          <a:latin typeface="+mn-ea"/>
                          <a:ea typeface="+mn-ea"/>
                        </a:rPr>
                        <a:t>Extended self-test</a:t>
                      </a:r>
                      <a:r>
                        <a:rPr lang="ko-KR" altLang="en-US" sz="1600" b="1" dirty="0">
                          <a:solidFill>
                            <a:srgbClr val="0000C4"/>
                          </a:solidFill>
                          <a:latin typeface="+mn-ea"/>
                          <a:ea typeface="+mn-ea"/>
                        </a:rPr>
                        <a:t>를 할 것</a:t>
                      </a:r>
                      <a:r>
                        <a:rPr lang="en-US" altLang="ko-KR" sz="1600" dirty="0">
                          <a:latin typeface="+mn-ea"/>
                          <a:ea typeface="+mn-ea"/>
                        </a:rPr>
                        <a:t>.   </a:t>
                      </a:r>
                      <a:endParaRPr kumimoji="1" lang="en-US" altLang="ko-KR" sz="1600" b="0" i="0" u="none" strike="noStrike" cap="none" normalizeH="0" baseline="0" dirty="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2" name="TextBox 1"/>
          <p:cNvSpPr txBox="1"/>
          <p:nvPr/>
        </p:nvSpPr>
        <p:spPr>
          <a:xfrm>
            <a:off x="10963324" y="2622693"/>
            <a:ext cx="2939651" cy="3323987"/>
          </a:xfrm>
          <a:prstGeom prst="rect">
            <a:avLst/>
          </a:prstGeom>
          <a:noFill/>
        </p:spPr>
        <p:txBody>
          <a:bodyPr wrap="none" rtlCol="0">
            <a:spAutoFit/>
          </a:bodyPr>
          <a:lstStyle/>
          <a:p>
            <a:r>
              <a:rPr lang="en-US" altLang="ko-KR" sz="1400" dirty="0">
                <a:latin typeface="+mn-ea"/>
                <a:ea typeface="+mn-ea"/>
              </a:rPr>
              <a:t>Hex id is a </a:t>
            </a:r>
            <a:br>
              <a:rPr lang="en-US" altLang="ko-KR" sz="1400" dirty="0">
                <a:latin typeface="+mn-ea"/>
                <a:ea typeface="+mn-ea"/>
              </a:rPr>
            </a:br>
            <a:r>
              <a:rPr lang="en-US" altLang="ko-KR" sz="1400" dirty="0">
                <a:solidFill>
                  <a:srgbClr val="0000CC"/>
                </a:solidFill>
                <a:latin typeface="+mn-ea"/>
                <a:ea typeface="+mn-ea"/>
              </a:rPr>
              <a:t>15 hexadecimal character </a:t>
            </a:r>
            <a:r>
              <a:rPr lang="en-US" altLang="ko-KR" sz="1400" dirty="0">
                <a:latin typeface="+mn-ea"/>
                <a:ea typeface="+mn-ea"/>
              </a:rPr>
              <a:t/>
            </a:r>
            <a:br>
              <a:rPr lang="en-US" altLang="ko-KR" sz="1400" dirty="0">
                <a:latin typeface="+mn-ea"/>
                <a:ea typeface="+mn-ea"/>
              </a:rPr>
            </a:br>
            <a:r>
              <a:rPr lang="en-US" altLang="ko-KR" sz="1400" dirty="0">
                <a:latin typeface="+mn-ea"/>
                <a:ea typeface="+mn-ea"/>
              </a:rPr>
              <a:t>string,</a:t>
            </a:r>
          </a:p>
          <a:p>
            <a:r>
              <a:rPr lang="en-US" altLang="ko-KR" sz="1400" dirty="0">
                <a:latin typeface="+mn-ea"/>
                <a:ea typeface="+mn-ea"/>
              </a:rPr>
              <a:t>Numbers 0 through 9</a:t>
            </a:r>
          </a:p>
          <a:p>
            <a:r>
              <a:rPr lang="en-US" altLang="ko-KR" sz="1400" dirty="0">
                <a:latin typeface="+mn-ea"/>
                <a:ea typeface="+mn-ea"/>
              </a:rPr>
              <a:t>And letters A through F)</a:t>
            </a:r>
          </a:p>
          <a:p>
            <a:r>
              <a:rPr lang="en-US" altLang="ko-KR" sz="1400" dirty="0">
                <a:latin typeface="+mn-ea"/>
                <a:ea typeface="+mn-ea"/>
              </a:rPr>
              <a:t>(character string: </a:t>
            </a:r>
            <a:r>
              <a:rPr lang="ko-KR" altLang="en-US" sz="1400" dirty="0" err="1">
                <a:latin typeface="+mn-ea"/>
                <a:ea typeface="+mn-ea"/>
              </a:rPr>
              <a:t>문자묶음</a:t>
            </a:r>
            <a:r>
              <a:rPr lang="en-US" altLang="ko-KR" sz="1400" dirty="0">
                <a:latin typeface="+mn-ea"/>
                <a:ea typeface="+mn-ea"/>
              </a:rPr>
              <a:t>)</a:t>
            </a:r>
          </a:p>
          <a:p>
            <a:endParaRPr lang="en-US" altLang="ko-KR" sz="1400" dirty="0">
              <a:latin typeface="+mn-ea"/>
              <a:ea typeface="+mn-ea"/>
            </a:endParaRPr>
          </a:p>
          <a:p>
            <a:r>
              <a:rPr lang="en-US" altLang="ko-KR" sz="1400" dirty="0">
                <a:solidFill>
                  <a:srgbClr val="0000CC"/>
                </a:solidFill>
                <a:latin typeface="+mn-ea"/>
                <a:ea typeface="+mn-ea"/>
              </a:rPr>
              <a:t>When EPIRB is activated,</a:t>
            </a:r>
          </a:p>
          <a:p>
            <a:r>
              <a:rPr lang="en-US" altLang="ko-KR" sz="1400" dirty="0">
                <a:solidFill>
                  <a:srgbClr val="0000CC"/>
                </a:solidFill>
                <a:latin typeface="+mn-ea"/>
                <a:ea typeface="+mn-ea"/>
              </a:rPr>
              <a:t>Your beacon’s HEX ID</a:t>
            </a:r>
            <a:br>
              <a:rPr lang="en-US" altLang="ko-KR" sz="1400" dirty="0">
                <a:solidFill>
                  <a:srgbClr val="0000CC"/>
                </a:solidFill>
                <a:latin typeface="+mn-ea"/>
                <a:ea typeface="+mn-ea"/>
              </a:rPr>
            </a:br>
            <a:r>
              <a:rPr lang="en-US" altLang="ko-KR" sz="1400" dirty="0">
                <a:solidFill>
                  <a:srgbClr val="0000CC"/>
                </a:solidFill>
                <a:latin typeface="+mn-ea"/>
                <a:ea typeface="+mn-ea"/>
              </a:rPr>
              <a:t>uniquely identifies your EPIRB</a:t>
            </a:r>
          </a:p>
          <a:p>
            <a:r>
              <a:rPr lang="en-US" altLang="ko-KR" sz="1400" dirty="0">
                <a:solidFill>
                  <a:srgbClr val="0000CC"/>
                </a:solidFill>
                <a:latin typeface="+mn-ea"/>
                <a:ea typeface="+mn-ea"/>
              </a:rPr>
              <a:t>And is encoded in the message</a:t>
            </a:r>
          </a:p>
          <a:p>
            <a:r>
              <a:rPr lang="en-US" altLang="ko-KR" sz="1400" dirty="0">
                <a:solidFill>
                  <a:srgbClr val="0000CC"/>
                </a:solidFill>
                <a:latin typeface="+mn-ea"/>
                <a:ea typeface="+mn-ea"/>
              </a:rPr>
              <a:t>your beacon transmit,</a:t>
            </a:r>
          </a:p>
          <a:p>
            <a:endParaRPr lang="en-US" altLang="ko-KR" sz="1400" dirty="0">
              <a:latin typeface="+mn-ea"/>
              <a:ea typeface="+mn-ea"/>
            </a:endParaRPr>
          </a:p>
          <a:p>
            <a:r>
              <a:rPr lang="en-US" altLang="ko-KR" sz="1400" dirty="0">
                <a:latin typeface="+mn-ea"/>
                <a:ea typeface="+mn-ea"/>
              </a:rPr>
              <a:t>The satellite will detect and relay </a:t>
            </a:r>
          </a:p>
          <a:p>
            <a:r>
              <a:rPr lang="en-US" altLang="ko-KR" sz="1400" dirty="0">
                <a:latin typeface="+mn-ea"/>
                <a:ea typeface="+mn-ea"/>
              </a:rPr>
              <a:t>The distress alert to SAR </a:t>
            </a:r>
            <a:endParaRPr lang="ko-KR" altLang="en-US" sz="1400" dirty="0">
              <a:latin typeface="+mn-ea"/>
              <a:ea typeface="+mn-ea"/>
            </a:endParaRPr>
          </a:p>
        </p:txBody>
      </p:sp>
      <p:sp>
        <p:nvSpPr>
          <p:cNvPr id="8" name="직사각형 7"/>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73</a:t>
            </a:fld>
            <a:endParaRPr lang="ko-KR" altLang="en-US"/>
          </a:p>
        </p:txBody>
      </p:sp>
    </p:spTree>
    <p:extLst>
      <p:ext uri="{BB962C8B-B14F-4D97-AF65-F5344CB8AC3E}">
        <p14:creationId xmlns:p14="http://schemas.microsoft.com/office/powerpoint/2010/main" val="1275515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74</a:t>
            </a:fld>
            <a:endParaRPr lang="ko-KR" altLang="en-US" dirty="0"/>
          </a:p>
        </p:txBody>
      </p:sp>
      <p:graphicFrame>
        <p:nvGraphicFramePr>
          <p:cNvPr id="9" name="표 8"/>
          <p:cNvGraphicFramePr>
            <a:graphicFrameLocks noGrp="1"/>
          </p:cNvGraphicFramePr>
          <p:nvPr>
            <p:extLst/>
          </p:nvPr>
        </p:nvGraphicFramePr>
        <p:xfrm>
          <a:off x="450156" y="787006"/>
          <a:ext cx="9865096" cy="6188005"/>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453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(SGB - TRON </a:t>
                      </a:r>
                      <a:r>
                        <a:rPr lang="en-US" altLang="ko-KR" sz="2000" dirty="0" smtClean="0">
                          <a:solidFill>
                            <a:schemeClr val="tx1"/>
                          </a:solidFill>
                          <a:latin typeface="+mn-ea"/>
                          <a:ea typeface="+mn-ea"/>
                        </a:rPr>
                        <a:t>60AIS </a:t>
                      </a:r>
                      <a:r>
                        <a:rPr lang="en-US" altLang="ko-KR" sz="2000" dirty="0">
                          <a:solidFill>
                            <a:schemeClr val="tx1"/>
                          </a:solidFill>
                          <a:latin typeface="+mn-ea"/>
                          <a:ea typeface="+mn-ea"/>
                        </a:rPr>
                        <a:t>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285750" indent="-285750">
                        <a:buFont typeface="Wingdings" panose="05000000000000000000" pitchFamily="2" charset="2"/>
                        <a:buChar char="§"/>
                      </a:pPr>
                      <a:r>
                        <a:rPr lang="en-US" altLang="ko-KR" sz="1800" b="1" dirty="0">
                          <a:solidFill>
                            <a:srgbClr val="0000CC"/>
                          </a:solidFill>
                          <a:latin typeface="+mn-ea"/>
                          <a:ea typeface="+mn-ea"/>
                        </a:rPr>
                        <a:t>Testing and Maintenance</a:t>
                      </a:r>
                      <a:r>
                        <a:rPr lang="en-US" altLang="ko-KR" sz="1800" dirty="0">
                          <a:latin typeface="+mn-ea"/>
                          <a:ea typeface="+mn-ea"/>
                        </a:rPr>
                        <a:t/>
                      </a:r>
                      <a:br>
                        <a:rPr lang="en-US" altLang="ko-KR" sz="1800" dirty="0">
                          <a:latin typeface="+mn-ea"/>
                          <a:ea typeface="+mn-ea"/>
                        </a:rPr>
                      </a:br>
                      <a:r>
                        <a:rPr lang="en-US" altLang="ko-KR" sz="1600" b="1" dirty="0">
                          <a:solidFill>
                            <a:srgbClr val="0000CC"/>
                          </a:solidFill>
                          <a:latin typeface="+mn-ea"/>
                          <a:ea typeface="+mn-ea"/>
                        </a:rPr>
                        <a:t>3. Every 12 months:</a:t>
                      </a:r>
                      <a:br>
                        <a:rPr lang="en-US" altLang="ko-KR" sz="1600" b="1" dirty="0">
                          <a:solidFill>
                            <a:srgbClr val="0000CC"/>
                          </a:solidFill>
                          <a:latin typeface="+mn-ea"/>
                          <a:ea typeface="+mn-ea"/>
                        </a:rPr>
                      </a:br>
                      <a:r>
                        <a:rPr lang="en-US" altLang="ko-KR" sz="1600" b="1" dirty="0">
                          <a:solidFill>
                            <a:srgbClr val="0000CC"/>
                          </a:solidFill>
                          <a:latin typeface="+mn-ea"/>
                          <a:ea typeface="+mn-ea"/>
                        </a:rPr>
                        <a:t>   </a:t>
                      </a:r>
                      <a:r>
                        <a:rPr lang="en-US" altLang="ko-KR" sz="1600" dirty="0">
                          <a:latin typeface="+mn-ea"/>
                          <a:ea typeface="+mn-ea"/>
                        </a:rPr>
                        <a:t>Tron 60/40AIS</a:t>
                      </a:r>
                      <a:r>
                        <a:rPr lang="ko-KR" altLang="en-US" sz="1600" dirty="0">
                          <a:latin typeface="+mn-ea"/>
                          <a:ea typeface="+mn-ea"/>
                        </a:rPr>
                        <a:t>는 인정된</a:t>
                      </a:r>
                      <a:r>
                        <a:rPr lang="en-US" altLang="ko-KR" sz="1600" dirty="0">
                          <a:latin typeface="+mn-ea"/>
                          <a:ea typeface="+mn-ea"/>
                        </a:rPr>
                        <a:t> </a:t>
                      </a:r>
                      <a:r>
                        <a:rPr lang="ko-KR" altLang="en-US" sz="1600" dirty="0">
                          <a:latin typeface="+mn-ea"/>
                          <a:ea typeface="+mn-ea"/>
                        </a:rPr>
                        <a:t>무선 검사관 또는 </a:t>
                      </a:r>
                      <a:r>
                        <a:rPr lang="en-US" altLang="ko-KR" sz="1600" dirty="0">
                          <a:latin typeface="+mn-ea"/>
                          <a:ea typeface="+mn-ea"/>
                        </a:rPr>
                        <a:t>JROTRON</a:t>
                      </a:r>
                      <a:r>
                        <a:rPr lang="ko-KR" altLang="en-US" sz="1600" dirty="0">
                          <a:latin typeface="+mn-ea"/>
                          <a:ea typeface="+mn-ea"/>
                        </a:rPr>
                        <a:t>에서</a:t>
                      </a:r>
                      <a:r>
                        <a:rPr lang="en-US" altLang="ko-KR" sz="1600" dirty="0">
                          <a:latin typeface="+mn-ea"/>
                          <a:ea typeface="+mn-ea"/>
                        </a:rPr>
                        <a:t> </a:t>
                      </a:r>
                      <a:r>
                        <a:rPr lang="ko-KR" altLang="en-US" sz="1600" dirty="0">
                          <a:latin typeface="+mn-ea"/>
                          <a:ea typeface="+mn-ea"/>
                        </a:rPr>
                        <a:t>교육</a:t>
                      </a:r>
                      <a:r>
                        <a:rPr lang="en-US" altLang="ko-KR" sz="1600" dirty="0">
                          <a:latin typeface="+mn-ea"/>
                          <a:ea typeface="+mn-ea"/>
                        </a:rPr>
                        <a:t> </a:t>
                      </a:r>
                      <a:r>
                        <a:rPr lang="ko-KR" altLang="en-US" sz="1600" dirty="0">
                          <a:latin typeface="+mn-ea"/>
                          <a:ea typeface="+mn-ea"/>
                        </a:rPr>
                        <a:t>및 인증을 받은 검사원이 수행하는 </a:t>
                      </a:r>
                      <a:r>
                        <a:rPr lang="en-US" altLang="ko-KR" sz="1600" dirty="0">
                          <a:latin typeface="+mn-ea"/>
                          <a:ea typeface="+mn-ea"/>
                        </a:rPr>
                        <a:t/>
                      </a:r>
                      <a:br>
                        <a:rPr lang="en-US" altLang="ko-KR" sz="1600" dirty="0">
                          <a:latin typeface="+mn-ea"/>
                          <a:ea typeface="+mn-ea"/>
                        </a:rPr>
                      </a:br>
                      <a:r>
                        <a:rPr lang="en-US" altLang="ko-KR" sz="1600" dirty="0">
                          <a:latin typeface="+mn-ea"/>
                          <a:ea typeface="+mn-ea"/>
                        </a:rPr>
                        <a:t>   </a:t>
                      </a:r>
                      <a:r>
                        <a:rPr lang="ko-KR" altLang="en-US" sz="1600" dirty="0">
                          <a:latin typeface="+mn-ea"/>
                          <a:ea typeface="+mn-ea"/>
                        </a:rPr>
                        <a:t>연차 시험이 필요하다</a:t>
                      </a:r>
                      <a:r>
                        <a:rPr lang="en-US" altLang="ko-KR" sz="1600" dirty="0">
                          <a:latin typeface="+mn-ea"/>
                          <a:ea typeface="+mn-ea"/>
                        </a:rPr>
                        <a:t>. </a:t>
                      </a:r>
                      <a:r>
                        <a:rPr lang="ko-KR" altLang="en-US" sz="1600" dirty="0">
                          <a:latin typeface="+mn-ea"/>
                          <a:ea typeface="+mn-ea"/>
                        </a:rPr>
                        <a:t>전기적 </a:t>
                      </a:r>
                      <a:r>
                        <a:rPr lang="ko-KR" altLang="en-US" sz="1600" dirty="0" err="1">
                          <a:latin typeface="+mn-ea"/>
                          <a:ea typeface="+mn-ea"/>
                        </a:rPr>
                        <a:t>파라미터의</a:t>
                      </a:r>
                      <a:r>
                        <a:rPr lang="ko-KR" altLang="en-US" sz="1600" dirty="0">
                          <a:latin typeface="+mn-ea"/>
                          <a:ea typeface="+mn-ea"/>
                        </a:rPr>
                        <a:t> 모든 테스트는 가능한 경우 자가 테스트 모드에서 </a:t>
                      </a:r>
                      <a:r>
                        <a:rPr lang="en-US" altLang="ko-KR" sz="1600" dirty="0">
                          <a:latin typeface="+mn-ea"/>
                          <a:ea typeface="+mn-ea"/>
                        </a:rPr>
                        <a:t/>
                      </a:r>
                      <a:br>
                        <a:rPr lang="en-US" altLang="ko-KR" sz="1600" dirty="0">
                          <a:latin typeface="+mn-ea"/>
                          <a:ea typeface="+mn-ea"/>
                        </a:rPr>
                      </a:br>
                      <a:r>
                        <a:rPr lang="en-US" altLang="ko-KR" sz="1600" dirty="0">
                          <a:latin typeface="+mn-ea"/>
                          <a:ea typeface="+mn-ea"/>
                        </a:rPr>
                        <a:t>   </a:t>
                      </a:r>
                      <a:r>
                        <a:rPr lang="ko-KR" altLang="en-US" sz="1600" dirty="0">
                          <a:latin typeface="+mn-ea"/>
                          <a:ea typeface="+mn-ea"/>
                        </a:rPr>
                        <a:t>수행해야 한다</a:t>
                      </a:r>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r>
                        <a:rPr lang="en-US" altLang="ko-KR" sz="1600" b="1" dirty="0">
                          <a:solidFill>
                            <a:srgbClr val="0000CC"/>
                          </a:solidFill>
                          <a:latin typeface="+mn-ea"/>
                          <a:ea typeface="+mn-ea"/>
                        </a:rPr>
                        <a:t>4. Every 2nd year: </a:t>
                      </a:r>
                      <a:br>
                        <a:rPr lang="en-US" altLang="ko-KR" sz="1600" b="1" dirty="0">
                          <a:solidFill>
                            <a:srgbClr val="0000CC"/>
                          </a:solidFill>
                          <a:latin typeface="+mn-ea"/>
                          <a:ea typeface="+mn-ea"/>
                        </a:rPr>
                      </a:br>
                      <a:r>
                        <a:rPr lang="en-US" altLang="ko-KR" sz="1600" dirty="0">
                          <a:latin typeface="+mn-ea"/>
                          <a:ea typeface="+mn-ea"/>
                        </a:rPr>
                        <a:t>   1) </a:t>
                      </a:r>
                      <a:r>
                        <a:rPr lang="ko-KR" altLang="en-US" sz="1600" dirty="0">
                          <a:latin typeface="+mn-ea"/>
                          <a:ea typeface="+mn-ea"/>
                        </a:rPr>
                        <a:t>플라스틱 볼트를 포함하여 </a:t>
                      </a:r>
                      <a:r>
                        <a:rPr lang="en-US" altLang="ko-KR" sz="1600" dirty="0">
                          <a:latin typeface="+mn-ea"/>
                          <a:ea typeface="+mn-ea"/>
                        </a:rPr>
                        <a:t>HRU</a:t>
                      </a:r>
                      <a:r>
                        <a:rPr lang="ko-KR" altLang="en-US" sz="1600" dirty="0">
                          <a:latin typeface="+mn-ea"/>
                          <a:ea typeface="+mn-ea"/>
                        </a:rPr>
                        <a:t>를 교체한다</a:t>
                      </a:r>
                      <a:r>
                        <a:rPr lang="en-US" altLang="ko-KR" sz="1600" dirty="0">
                          <a:latin typeface="+mn-ea"/>
                          <a:ea typeface="+mn-ea"/>
                        </a:rPr>
                        <a:t/>
                      </a:r>
                      <a:br>
                        <a:rPr lang="en-US" altLang="ko-KR" sz="1600" dirty="0">
                          <a:latin typeface="+mn-ea"/>
                          <a:ea typeface="+mn-ea"/>
                        </a:rPr>
                      </a:br>
                      <a:r>
                        <a:rPr lang="en-US" altLang="ko-KR" sz="1600" dirty="0">
                          <a:latin typeface="+mn-ea"/>
                          <a:ea typeface="+mn-ea"/>
                        </a:rPr>
                        <a:t>   2) HRU Label</a:t>
                      </a:r>
                      <a:r>
                        <a:rPr lang="ko-KR" altLang="en-US" sz="1600" dirty="0">
                          <a:latin typeface="+mn-ea"/>
                          <a:ea typeface="+mn-ea"/>
                        </a:rPr>
                        <a:t>에 새 만료 날짜를 표시한다</a:t>
                      </a:r>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r>
                        <a:rPr lang="en-US" altLang="ko-KR" sz="1600" dirty="0">
                          <a:latin typeface="+mn-ea"/>
                          <a:ea typeface="+mn-ea"/>
                        </a:rPr>
                        <a:t/>
                      </a:r>
                      <a:br>
                        <a:rPr lang="en-US" altLang="ko-KR" sz="1600" dirty="0">
                          <a:latin typeface="+mn-ea"/>
                          <a:ea typeface="+mn-ea"/>
                        </a:rPr>
                      </a:br>
                      <a:r>
                        <a:rPr lang="en-US" altLang="ko-KR" sz="1600" b="1" dirty="0">
                          <a:solidFill>
                            <a:srgbClr val="0000CC"/>
                          </a:solidFill>
                          <a:latin typeface="+mn-ea"/>
                          <a:ea typeface="+mn-ea"/>
                        </a:rPr>
                        <a:t>5. Every 4 or 5 years</a:t>
                      </a:r>
                      <a:br>
                        <a:rPr lang="en-US" altLang="ko-KR" sz="1600" b="1" dirty="0">
                          <a:solidFill>
                            <a:srgbClr val="0000CC"/>
                          </a:solidFill>
                          <a:latin typeface="+mn-ea"/>
                          <a:ea typeface="+mn-ea"/>
                        </a:rPr>
                      </a:br>
                      <a:r>
                        <a:rPr lang="en-US" altLang="ko-KR" sz="1600" b="1" dirty="0">
                          <a:solidFill>
                            <a:srgbClr val="0000CC"/>
                          </a:solidFill>
                          <a:latin typeface="+mn-ea"/>
                          <a:ea typeface="+mn-ea"/>
                        </a:rPr>
                        <a:t>   </a:t>
                      </a:r>
                      <a:r>
                        <a:rPr lang="en-US" altLang="ko-KR" sz="1600" b="0" dirty="0">
                          <a:solidFill>
                            <a:schemeClr val="tx1"/>
                          </a:solidFill>
                          <a:latin typeface="+mn-ea"/>
                          <a:ea typeface="+mn-ea"/>
                        </a:rPr>
                        <a:t>EPIRB</a:t>
                      </a:r>
                      <a:r>
                        <a:rPr lang="ko-KR" altLang="en-US" sz="1600" b="0" dirty="0">
                          <a:solidFill>
                            <a:schemeClr val="tx1"/>
                          </a:solidFill>
                          <a:latin typeface="+mn-ea"/>
                          <a:ea typeface="+mn-ea"/>
                        </a:rPr>
                        <a:t>는 </a:t>
                      </a:r>
                      <a:r>
                        <a:rPr lang="en-US" altLang="ko-KR" sz="1600" b="0" dirty="0">
                          <a:solidFill>
                            <a:schemeClr val="tx1"/>
                          </a:solidFill>
                          <a:latin typeface="+mn-ea"/>
                          <a:ea typeface="+mn-ea"/>
                        </a:rPr>
                        <a:t>5</a:t>
                      </a:r>
                      <a:r>
                        <a:rPr lang="ko-KR" altLang="en-US" sz="1600" b="0" dirty="0">
                          <a:solidFill>
                            <a:schemeClr val="tx1"/>
                          </a:solidFill>
                          <a:latin typeface="+mn-ea"/>
                          <a:ea typeface="+mn-ea"/>
                        </a:rPr>
                        <a:t>년을 초과하지 않는 간격으로 기국 또는 </a:t>
                      </a:r>
                      <a:r>
                        <a:rPr lang="en-US" altLang="ko-KR" sz="1600" b="0" dirty="0">
                          <a:solidFill>
                            <a:schemeClr val="tx1"/>
                          </a:solidFill>
                          <a:latin typeface="+mn-ea"/>
                          <a:ea typeface="+mn-ea"/>
                        </a:rPr>
                        <a:t>SOLAS</a:t>
                      </a:r>
                      <a:r>
                        <a:rPr lang="ko-KR" altLang="en-US" sz="1600" b="0" dirty="0">
                          <a:solidFill>
                            <a:schemeClr val="tx1"/>
                          </a:solidFill>
                          <a:latin typeface="+mn-ea"/>
                          <a:ea typeface="+mn-ea"/>
                        </a:rPr>
                        <a:t>에서 정한 규정에 따라 </a:t>
                      </a:r>
                      <a:r>
                        <a:rPr lang="en-US" altLang="ko-KR" sz="1600" b="0" dirty="0">
                          <a:solidFill>
                            <a:schemeClr val="tx1"/>
                          </a:solidFill>
                          <a:latin typeface="+mn-ea"/>
                          <a:ea typeface="+mn-ea"/>
                        </a:rPr>
                        <a:t>Shore Based</a:t>
                      </a:r>
                      <a:br>
                        <a:rPr lang="en-US" altLang="ko-KR" sz="1600" b="0" dirty="0">
                          <a:solidFill>
                            <a:schemeClr val="tx1"/>
                          </a:solidFill>
                          <a:latin typeface="+mn-ea"/>
                          <a:ea typeface="+mn-ea"/>
                        </a:rPr>
                      </a:br>
                      <a:r>
                        <a:rPr lang="en-US" altLang="ko-KR" sz="1600" b="0" dirty="0">
                          <a:solidFill>
                            <a:schemeClr val="tx1"/>
                          </a:solidFill>
                          <a:latin typeface="+mn-ea"/>
                          <a:ea typeface="+mn-ea"/>
                        </a:rPr>
                        <a:t>   Maintenance (SBM)</a:t>
                      </a:r>
                      <a:r>
                        <a:rPr lang="ko-KR" altLang="en-US" sz="1600" b="0" dirty="0">
                          <a:solidFill>
                            <a:schemeClr val="tx1"/>
                          </a:solidFill>
                          <a:latin typeface="+mn-ea"/>
                          <a:ea typeface="+mn-ea"/>
                        </a:rPr>
                        <a:t>에 의한 필수 요구 사항을 점검한다</a:t>
                      </a:r>
                      <a:r>
                        <a:rPr lang="en-US" altLang="ko-KR" sz="1600" b="0" dirty="0">
                          <a:solidFill>
                            <a:schemeClr val="tx1"/>
                          </a:solidFill>
                          <a:latin typeface="+mn-ea"/>
                          <a:ea typeface="+mn-ea"/>
                        </a:rPr>
                        <a:t>. </a:t>
                      </a:r>
                      <a:r>
                        <a:rPr lang="ko-KR" altLang="en-US" sz="1600" b="0" dirty="0">
                          <a:solidFill>
                            <a:schemeClr val="tx1"/>
                          </a:solidFill>
                          <a:latin typeface="+mn-ea"/>
                          <a:ea typeface="+mn-ea"/>
                        </a:rPr>
                        <a:t>그리고 배터리도 표시된 날짜 이내에</a:t>
                      </a:r>
                      <a:r>
                        <a:rPr lang="en-US" altLang="ko-KR" sz="1600" b="0" dirty="0">
                          <a:solidFill>
                            <a:schemeClr val="tx1"/>
                          </a:solidFill>
                          <a:latin typeface="+mn-ea"/>
                          <a:ea typeface="+mn-ea"/>
                        </a:rPr>
                        <a:t/>
                      </a:r>
                      <a:br>
                        <a:rPr lang="en-US" altLang="ko-KR" sz="1600" b="0" dirty="0">
                          <a:solidFill>
                            <a:schemeClr val="tx1"/>
                          </a:solidFill>
                          <a:latin typeface="+mn-ea"/>
                          <a:ea typeface="+mn-ea"/>
                        </a:rPr>
                      </a:br>
                      <a:r>
                        <a:rPr lang="en-US" altLang="ko-KR" sz="1600" b="0" dirty="0">
                          <a:solidFill>
                            <a:schemeClr val="tx1"/>
                          </a:solidFill>
                          <a:latin typeface="+mn-ea"/>
                          <a:ea typeface="+mn-ea"/>
                        </a:rPr>
                        <a:t>   </a:t>
                      </a:r>
                      <a:r>
                        <a:rPr lang="ko-KR" altLang="en-US" sz="1600" b="0" dirty="0">
                          <a:solidFill>
                            <a:schemeClr val="tx1"/>
                          </a:solidFill>
                          <a:latin typeface="+mn-ea"/>
                          <a:ea typeface="+mn-ea"/>
                        </a:rPr>
                        <a:t>교체해야 한다</a:t>
                      </a:r>
                      <a:r>
                        <a:rPr lang="en-US" altLang="ko-KR" sz="1600" dirty="0">
                          <a:latin typeface="+mn-ea"/>
                          <a:ea typeface="+mn-ea"/>
                        </a:rPr>
                        <a:t/>
                      </a:r>
                      <a:br>
                        <a:rPr lang="en-US" altLang="ko-KR" sz="1600" dirty="0">
                          <a:latin typeface="+mn-ea"/>
                          <a:ea typeface="+mn-ea"/>
                        </a:rPr>
                      </a:br>
                      <a:r>
                        <a:rPr lang="en-US" altLang="ko-KR" sz="1400" b="1" dirty="0">
                          <a:solidFill>
                            <a:srgbClr val="000099"/>
                          </a:solidFill>
                          <a:latin typeface="+mn-ea"/>
                          <a:ea typeface="+mn-ea"/>
                        </a:rPr>
                        <a:t>   </a:t>
                      </a:r>
                      <a:r>
                        <a:rPr lang="en-US" altLang="ko-KR" sz="1400" b="0" i="0" dirty="0">
                          <a:solidFill>
                            <a:srgbClr val="000099"/>
                          </a:solidFill>
                          <a:latin typeface="+mn-ea"/>
                          <a:ea typeface="+mn-ea"/>
                        </a:rPr>
                        <a:t>* TRON 40AIS EPIRB Battery Lifetime: 5 years    </a:t>
                      </a:r>
                      <a:br>
                        <a:rPr lang="en-US" altLang="ko-KR" sz="1400" b="0" i="0" dirty="0">
                          <a:solidFill>
                            <a:srgbClr val="000099"/>
                          </a:solidFill>
                          <a:latin typeface="+mn-ea"/>
                          <a:ea typeface="+mn-ea"/>
                        </a:rPr>
                      </a:br>
                      <a:r>
                        <a:rPr lang="en-US" altLang="ko-KR" sz="1400" b="0" i="0" dirty="0">
                          <a:solidFill>
                            <a:srgbClr val="000099"/>
                          </a:solidFill>
                          <a:latin typeface="+mn-ea"/>
                          <a:ea typeface="+mn-ea"/>
                        </a:rPr>
                        <a:t>   * TRON 60AIS EPIRB Battery Lifetime: </a:t>
                      </a:r>
                      <a:r>
                        <a:rPr lang="en-US" altLang="ko-KR" sz="1400" b="0" i="0" dirty="0" smtClean="0">
                          <a:solidFill>
                            <a:srgbClr val="000099"/>
                          </a:solidFill>
                          <a:latin typeface="+mn-ea"/>
                          <a:ea typeface="+mn-ea"/>
                        </a:rPr>
                        <a:t>10 years</a:t>
                      </a:r>
                      <a:br>
                        <a:rPr lang="en-US" altLang="ko-KR" sz="1400" b="0" i="0" dirty="0" smtClean="0">
                          <a:solidFill>
                            <a:srgbClr val="000099"/>
                          </a:solidFill>
                          <a:latin typeface="+mn-ea"/>
                          <a:ea typeface="+mn-ea"/>
                        </a:rPr>
                      </a:br>
                      <a:r>
                        <a:rPr lang="en-US" altLang="ko-KR" sz="1600" dirty="0">
                          <a:latin typeface="+mn-ea"/>
                          <a:ea typeface="+mn-ea"/>
                        </a:rPr>
                        <a:t/>
                      </a:r>
                      <a:br>
                        <a:rPr lang="en-US" altLang="ko-KR" sz="1600" dirty="0">
                          <a:latin typeface="+mn-ea"/>
                          <a:ea typeface="+mn-ea"/>
                        </a:rPr>
                      </a:br>
                      <a:r>
                        <a:rPr lang="en-US" altLang="ko-KR" sz="1600" b="1" dirty="0">
                          <a:solidFill>
                            <a:srgbClr val="0000CC"/>
                          </a:solidFill>
                          <a:latin typeface="+mn-ea"/>
                          <a:ea typeface="+mn-ea"/>
                        </a:rPr>
                        <a:t>6. Every 10 years</a:t>
                      </a:r>
                      <a:br>
                        <a:rPr lang="en-US" altLang="ko-KR" sz="1600" b="1" dirty="0">
                          <a:solidFill>
                            <a:srgbClr val="0000CC"/>
                          </a:solidFill>
                          <a:latin typeface="+mn-ea"/>
                          <a:ea typeface="+mn-ea"/>
                        </a:rPr>
                      </a:br>
                      <a:r>
                        <a:rPr lang="en-US" altLang="ko-KR" sz="1600" b="1" dirty="0">
                          <a:solidFill>
                            <a:srgbClr val="0000CC"/>
                          </a:solidFill>
                          <a:latin typeface="+mn-ea"/>
                          <a:ea typeface="+mn-ea"/>
                        </a:rPr>
                        <a:t>   </a:t>
                      </a:r>
                      <a:r>
                        <a:rPr lang="en-US" altLang="ko-KR" sz="1600" b="0" dirty="0">
                          <a:solidFill>
                            <a:schemeClr val="tx1"/>
                          </a:solidFill>
                          <a:latin typeface="+mn-ea"/>
                          <a:ea typeface="+mn-ea"/>
                        </a:rPr>
                        <a:t>10</a:t>
                      </a:r>
                      <a:r>
                        <a:rPr lang="ko-KR" altLang="en-US" sz="1600" b="0" dirty="0">
                          <a:solidFill>
                            <a:schemeClr val="tx1"/>
                          </a:solidFill>
                          <a:latin typeface="+mn-ea"/>
                          <a:ea typeface="+mn-ea"/>
                        </a:rPr>
                        <a:t>년이 지나면 </a:t>
                      </a:r>
                      <a:r>
                        <a:rPr lang="en-US" altLang="ko-KR" sz="1600" b="0" dirty="0">
                          <a:solidFill>
                            <a:schemeClr val="tx1"/>
                          </a:solidFill>
                          <a:latin typeface="+mn-ea"/>
                          <a:ea typeface="+mn-ea"/>
                        </a:rPr>
                        <a:t>EPIRB</a:t>
                      </a:r>
                      <a:r>
                        <a:rPr lang="ko-KR" altLang="en-US" sz="1600" b="0" dirty="0">
                          <a:solidFill>
                            <a:schemeClr val="tx1"/>
                          </a:solidFill>
                          <a:latin typeface="+mn-ea"/>
                          <a:ea typeface="+mn-ea"/>
                        </a:rPr>
                        <a:t>는 일반적으로 극심한 환경에 있기 때문에 </a:t>
                      </a:r>
                      <a:r>
                        <a:rPr lang="en-US" altLang="ko-KR" sz="1600" b="0" dirty="0">
                          <a:solidFill>
                            <a:schemeClr val="tx1"/>
                          </a:solidFill>
                          <a:latin typeface="+mn-ea"/>
                          <a:ea typeface="+mn-ea"/>
                        </a:rPr>
                        <a:t>JOTRON</a:t>
                      </a:r>
                      <a:r>
                        <a:rPr lang="ko-KR" altLang="en-US" sz="1600" b="0" dirty="0">
                          <a:solidFill>
                            <a:schemeClr val="tx1"/>
                          </a:solidFill>
                          <a:latin typeface="+mn-ea"/>
                          <a:ea typeface="+mn-ea"/>
                        </a:rPr>
                        <a:t>은 </a:t>
                      </a:r>
                      <a:r>
                        <a:rPr lang="en-US" altLang="ko-KR" sz="1600" b="0" dirty="0">
                          <a:solidFill>
                            <a:schemeClr val="tx1"/>
                          </a:solidFill>
                          <a:latin typeface="+mn-ea"/>
                          <a:ea typeface="+mn-ea"/>
                        </a:rPr>
                        <a:t>10</a:t>
                      </a:r>
                      <a:r>
                        <a:rPr lang="ko-KR" altLang="en-US" sz="1600" b="0" dirty="0">
                          <a:solidFill>
                            <a:schemeClr val="tx1"/>
                          </a:solidFill>
                          <a:latin typeface="+mn-ea"/>
                          <a:ea typeface="+mn-ea"/>
                        </a:rPr>
                        <a:t>년이 지나면 </a:t>
                      </a:r>
                      <a:r>
                        <a:rPr lang="en-US" altLang="ko-KR" sz="1600" b="0" dirty="0">
                          <a:solidFill>
                            <a:schemeClr val="tx1"/>
                          </a:solidFill>
                          <a:latin typeface="+mn-ea"/>
                          <a:ea typeface="+mn-ea"/>
                        </a:rPr>
                        <a:t/>
                      </a:r>
                      <a:br>
                        <a:rPr lang="en-US" altLang="ko-KR" sz="1600" b="0" dirty="0">
                          <a:solidFill>
                            <a:schemeClr val="tx1"/>
                          </a:solidFill>
                          <a:latin typeface="+mn-ea"/>
                          <a:ea typeface="+mn-ea"/>
                        </a:rPr>
                      </a:br>
                      <a:r>
                        <a:rPr lang="en-US" altLang="ko-KR" sz="1600" b="0" dirty="0">
                          <a:solidFill>
                            <a:schemeClr val="tx1"/>
                          </a:solidFill>
                          <a:latin typeface="+mn-ea"/>
                          <a:ea typeface="+mn-ea"/>
                        </a:rPr>
                        <a:t>   EPIRB</a:t>
                      </a:r>
                      <a:r>
                        <a:rPr lang="ko-KR" altLang="en-US" sz="1600" b="0" dirty="0">
                          <a:solidFill>
                            <a:schemeClr val="tx1"/>
                          </a:solidFill>
                          <a:latin typeface="+mn-ea"/>
                          <a:ea typeface="+mn-ea"/>
                        </a:rPr>
                        <a:t>와 </a:t>
                      </a:r>
                      <a:r>
                        <a:rPr lang="en-US" altLang="ko-KR" sz="1600" b="0" dirty="0">
                          <a:solidFill>
                            <a:schemeClr val="tx1"/>
                          </a:solidFill>
                          <a:latin typeface="+mn-ea"/>
                          <a:ea typeface="+mn-ea"/>
                        </a:rPr>
                        <a:t>Bracket </a:t>
                      </a:r>
                      <a:r>
                        <a:rPr lang="ko-KR" altLang="en-US" sz="1600" b="0" dirty="0">
                          <a:solidFill>
                            <a:schemeClr val="tx1"/>
                          </a:solidFill>
                          <a:latin typeface="+mn-ea"/>
                          <a:ea typeface="+mn-ea"/>
                        </a:rPr>
                        <a:t>모두 교체할 것을 강력히 권고한다</a:t>
                      </a:r>
                      <a:r>
                        <a:rPr lang="en-US" altLang="ko-KR" sz="1600" b="0" dirty="0">
                          <a:solidFill>
                            <a:schemeClr val="tx1"/>
                          </a:solidFill>
                          <a:latin typeface="+mn-ea"/>
                          <a:ea typeface="+mn-ea"/>
                        </a:rPr>
                        <a:t>     </a:t>
                      </a:r>
                      <a:endParaRPr kumimoji="1" lang="en-US" altLang="ko-KR" sz="1600" b="0" i="0" u="none" strike="noStrike" cap="none" normalizeH="0" baseline="0" dirty="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5" name="직사각형 4"/>
          <p:cNvSpPr/>
          <p:nvPr/>
        </p:nvSpPr>
        <p:spPr>
          <a:xfrm>
            <a:off x="10816076" y="453773"/>
            <a:ext cx="2448272" cy="3539430"/>
          </a:xfrm>
          <a:prstGeom prst="rect">
            <a:avLst/>
          </a:prstGeom>
        </p:spPr>
        <p:txBody>
          <a:bodyPr wrap="square">
            <a:spAutoFit/>
          </a:bodyPr>
          <a:lstStyle/>
          <a:p>
            <a:r>
              <a:rPr lang="en-US" altLang="ko-KR" sz="1400" dirty="0">
                <a:latin typeface="+mn-ea"/>
                <a:ea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400" dirty="0">
                <a:latin typeface="+mn-ea"/>
                <a:ea typeface="+mn-ea"/>
              </a:rPr>
              <a:t>EPIRB </a:t>
            </a:r>
            <a:r>
              <a:rPr lang="ko-KR" altLang="en-US" sz="1400" dirty="0">
                <a:latin typeface="+mn-ea"/>
                <a:ea typeface="+mn-ea"/>
              </a:rPr>
              <a:t>식별 정보</a:t>
            </a:r>
            <a:r>
              <a:rPr lang="en-US" altLang="ko-KR" sz="1400" dirty="0">
                <a:latin typeface="+mn-ea"/>
                <a:ea typeface="+mn-ea"/>
              </a:rPr>
              <a:t>(1</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15 Hex ID, 2</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23 Hex ID) </a:t>
            </a:r>
            <a:r>
              <a:rPr lang="ko-KR" altLang="en-US" sz="1400" dirty="0">
                <a:latin typeface="+mn-ea"/>
                <a:ea typeface="+mn-ea"/>
              </a:rPr>
              <a:t>및 </a:t>
            </a:r>
            <a:r>
              <a:rPr lang="en-US" altLang="ko-KR" sz="1400" dirty="0">
                <a:latin typeface="+mn-ea"/>
                <a:ea typeface="+mn-ea"/>
              </a:rPr>
              <a:t>AIS </a:t>
            </a:r>
            <a:r>
              <a:rPr lang="ko-KR" altLang="en-US" sz="1400" dirty="0">
                <a:latin typeface="+mn-ea"/>
                <a:ea typeface="+mn-ea"/>
              </a:rPr>
              <a:t>식별 정보</a:t>
            </a:r>
            <a:r>
              <a:rPr lang="en-US" altLang="ko-KR" sz="1400" dirty="0">
                <a:latin typeface="+mn-ea"/>
                <a:ea typeface="+mn-ea"/>
              </a:rPr>
              <a:t>(</a:t>
            </a:r>
            <a:r>
              <a:rPr lang="ko-KR" altLang="en-US" sz="1400" dirty="0">
                <a:latin typeface="+mn-ea"/>
                <a:ea typeface="+mn-ea"/>
              </a:rPr>
              <a:t>해당하는 경우</a:t>
            </a:r>
            <a:r>
              <a:rPr lang="en-US" altLang="ko-KR" sz="1400" dirty="0">
                <a:latin typeface="+mn-ea"/>
                <a:ea typeface="+mn-ea"/>
              </a:rPr>
              <a:t>, </a:t>
            </a:r>
            <a:r>
              <a:rPr lang="ko-KR" altLang="en-US" sz="1400" dirty="0">
                <a:latin typeface="+mn-ea"/>
                <a:ea typeface="+mn-ea"/>
              </a:rPr>
              <a:t>사용자 </a:t>
            </a:r>
            <a:r>
              <a:rPr lang="en-US" altLang="ko-KR" sz="1400" dirty="0">
                <a:latin typeface="+mn-ea"/>
                <a:ea typeface="+mn-ea"/>
              </a:rPr>
              <a:t>ID)</a:t>
            </a:r>
            <a:r>
              <a:rPr lang="ko-KR" altLang="en-US" sz="1400" dirty="0">
                <a:latin typeface="+mn-ea"/>
                <a:ea typeface="+mn-ea"/>
              </a:rPr>
              <a:t>가 장비 외부에 명확하게 표시되어 있는지 점검</a:t>
            </a:r>
          </a:p>
        </p:txBody>
      </p:sp>
      <p:sp>
        <p:nvSpPr>
          <p:cNvPr id="12" name="직사각형 11"/>
          <p:cNvSpPr/>
          <p:nvPr/>
        </p:nvSpPr>
        <p:spPr>
          <a:xfrm>
            <a:off x="10823740" y="4036260"/>
            <a:ext cx="2523512" cy="3108543"/>
          </a:xfrm>
          <a:prstGeom prst="rect">
            <a:avLst/>
          </a:prstGeom>
        </p:spPr>
        <p:txBody>
          <a:bodyPr wrap="square">
            <a:spAutoFit/>
          </a:bodyPr>
          <a:lstStyle/>
          <a:p>
            <a:pPr>
              <a:buFont typeface="Arial" panose="020B0604020202020204" pitchFamily="34" charset="0"/>
              <a:buChar char="•"/>
            </a:pPr>
            <a:r>
              <a:rPr lang="en-US" altLang="ko-KR" sz="1400" dirty="0">
                <a:solidFill>
                  <a:srgbClr val="000000"/>
                </a:solidFill>
                <a:latin typeface="+mn-ea"/>
                <a:ea typeface="+mn-ea"/>
              </a:rPr>
              <a:t>Tron 60AIS EPIRB???</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Approved in accordance with the latest EPIRB standard</a:t>
            </a: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r>
              <a:rPr lang="en-US" altLang="ko-KR" sz="1400" dirty="0">
                <a:solidFill>
                  <a:srgbClr val="FF0000"/>
                </a:solidFill>
                <a:latin typeface="+mn-ea"/>
                <a:ea typeface="+mn-ea"/>
              </a:rPr>
              <a:t>11 year and 3 month total battery lifetime</a:t>
            </a:r>
          </a:p>
        </p:txBody>
      </p:sp>
      <p:pic>
        <p:nvPicPr>
          <p:cNvPr id="11" name="그림 10"/>
          <p:cNvPicPr>
            <a:picLocks noChangeAspect="1"/>
          </p:cNvPicPr>
          <p:nvPr/>
        </p:nvPicPr>
        <p:blipFill>
          <a:blip r:embed="rId3"/>
          <a:stretch>
            <a:fillRect/>
          </a:stretch>
        </p:blipFill>
        <p:spPr>
          <a:xfrm>
            <a:off x="8631801" y="2542562"/>
            <a:ext cx="1683451" cy="1850750"/>
          </a:xfrm>
          <a:prstGeom prst="rect">
            <a:avLst/>
          </a:prstGeom>
        </p:spPr>
      </p:pic>
      <p:cxnSp>
        <p:nvCxnSpPr>
          <p:cNvPr id="14" name="직선 연결선 13"/>
          <p:cNvCxnSpPr>
            <a:endCxn id="7" idx="3"/>
          </p:cNvCxnSpPr>
          <p:nvPr/>
        </p:nvCxnSpPr>
        <p:spPr bwMode="auto">
          <a:xfrm flipH="1">
            <a:off x="8010996" y="3852639"/>
            <a:ext cx="1080120" cy="163591"/>
          </a:xfrm>
          <a:prstGeom prst="line">
            <a:avLst/>
          </a:prstGeom>
          <a:noFill/>
          <a:ln w="9525" cap="flat" cmpd="sng" algn="ctr">
            <a:solidFill>
              <a:srgbClr val="0000C4"/>
            </a:solidFill>
            <a:prstDash val="solid"/>
            <a:round/>
            <a:headEnd type="none" w="med" len="med"/>
            <a:tailEnd type="none" w="med" len="med"/>
          </a:ln>
          <a:effectLst/>
        </p:spPr>
      </p:cxnSp>
      <p:sp>
        <p:nvSpPr>
          <p:cNvPr id="7" name="직사각형 6"/>
          <p:cNvSpPr/>
          <p:nvPr/>
        </p:nvSpPr>
        <p:spPr>
          <a:xfrm>
            <a:off x="3141085" y="3723842"/>
            <a:ext cx="4869911" cy="584775"/>
          </a:xfrm>
          <a:prstGeom prst="rect">
            <a:avLst/>
          </a:prstGeom>
          <a:ln>
            <a:solidFill>
              <a:srgbClr val="0000C4"/>
            </a:solidFill>
          </a:ln>
        </p:spPr>
        <p:txBody>
          <a:bodyPr wrap="square">
            <a:spAutoFit/>
          </a:bodyPr>
          <a:lstStyle/>
          <a:p>
            <a:r>
              <a:rPr lang="en-US" altLang="ko-KR" sz="1600" b="1" dirty="0">
                <a:latin typeface="+mn-ea"/>
              </a:rPr>
              <a:t>HEX ID or Unique Identification Number (UIN)</a:t>
            </a:r>
            <a:br>
              <a:rPr lang="en-US" altLang="ko-KR" sz="1600" b="1" dirty="0">
                <a:latin typeface="+mn-ea"/>
              </a:rPr>
            </a:br>
            <a:r>
              <a:rPr lang="en-US" altLang="ko-KR" sz="1600" b="1" dirty="0">
                <a:latin typeface="+mn-ea"/>
              </a:rPr>
              <a:t>(BEE64D134000259) </a:t>
            </a:r>
            <a:endParaRPr lang="ko-KR" altLang="en-US" sz="1600" dirty="0"/>
          </a:p>
        </p:txBody>
      </p:sp>
      <p:sp>
        <p:nvSpPr>
          <p:cNvPr id="16" name="직사각형 15"/>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342456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75</a:t>
            </a:fld>
            <a:endParaRPr lang="ko-KR" altLang="en-US" dirty="0"/>
          </a:p>
        </p:txBody>
      </p:sp>
      <p:graphicFrame>
        <p:nvGraphicFramePr>
          <p:cNvPr id="9" name="표 8"/>
          <p:cNvGraphicFramePr>
            <a:graphicFrameLocks noGrp="1"/>
          </p:cNvGraphicFramePr>
          <p:nvPr>
            <p:extLst/>
          </p:nvPr>
        </p:nvGraphicFramePr>
        <p:xfrm>
          <a:off x="450156" y="787006"/>
          <a:ext cx="9865096" cy="6188005"/>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453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(SGB - TRON </a:t>
                      </a:r>
                      <a:r>
                        <a:rPr lang="en-US" altLang="ko-KR" sz="2000" dirty="0" smtClean="0">
                          <a:solidFill>
                            <a:schemeClr val="tx1"/>
                          </a:solidFill>
                          <a:latin typeface="+mn-ea"/>
                          <a:ea typeface="+mn-ea"/>
                        </a:rPr>
                        <a:t>60AIS </a:t>
                      </a:r>
                      <a:r>
                        <a:rPr lang="en-US" altLang="ko-KR" sz="2000" dirty="0">
                          <a:solidFill>
                            <a:schemeClr val="tx1"/>
                          </a:solidFill>
                          <a:latin typeface="+mn-ea"/>
                          <a:ea typeface="+mn-ea"/>
                        </a:rPr>
                        <a:t>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0" indent="0">
                        <a:buFont typeface="Wingdings" panose="05000000000000000000" pitchFamily="2" charset="2"/>
                        <a:buNone/>
                      </a:pPr>
                      <a:r>
                        <a:rPr kumimoji="1" lang="en-US" altLang="ko-KR" sz="2000" b="0" i="0" u="none" strike="noStrike" cap="none" normalizeH="0" baseline="0" dirty="0" smtClean="0">
                          <a:ln>
                            <a:noFill/>
                          </a:ln>
                          <a:solidFill>
                            <a:schemeClr val="tx1"/>
                          </a:solidFill>
                          <a:effectLst/>
                          <a:latin typeface="+mn-ea"/>
                          <a:ea typeface="+mn-ea"/>
                        </a:rPr>
                        <a:t>Extended </a:t>
                      </a:r>
                      <a:r>
                        <a:rPr kumimoji="1" lang="ko-KR" altLang="en-US" sz="2000" b="0" i="0" u="none" strike="noStrike" cap="none" normalizeH="0" baseline="0" dirty="0" smtClean="0">
                          <a:ln>
                            <a:noFill/>
                          </a:ln>
                          <a:solidFill>
                            <a:schemeClr val="tx1"/>
                          </a:solidFill>
                          <a:effectLst/>
                          <a:latin typeface="+mn-ea"/>
                          <a:ea typeface="+mn-ea"/>
                        </a:rPr>
                        <a:t>또는 </a:t>
                      </a:r>
                      <a:r>
                        <a:rPr kumimoji="1" lang="en-US" altLang="ko-KR" sz="2000" b="0" i="0" u="none" strike="noStrike" cap="none" normalizeH="0" baseline="0" dirty="0" smtClean="0">
                          <a:ln>
                            <a:noFill/>
                          </a:ln>
                          <a:solidFill>
                            <a:schemeClr val="tx1"/>
                          </a:solidFill>
                          <a:effectLst/>
                          <a:latin typeface="+mn-ea"/>
                          <a:ea typeface="+mn-ea"/>
                        </a:rPr>
                        <a:t>self-test</a:t>
                      </a:r>
                      <a:r>
                        <a:rPr kumimoji="1" lang="ko-KR" altLang="en-US" sz="2000" b="0" i="0" u="none" strike="noStrike" cap="none" normalizeH="0" baseline="0" dirty="0" smtClean="0">
                          <a:ln>
                            <a:noFill/>
                          </a:ln>
                          <a:solidFill>
                            <a:schemeClr val="tx1"/>
                          </a:solidFill>
                          <a:effectLst/>
                          <a:latin typeface="+mn-ea"/>
                          <a:ea typeface="+mn-ea"/>
                        </a:rPr>
                        <a:t>의 시퀀스 중 하나가 실패하면 </a:t>
                      </a:r>
                      <a:r>
                        <a:rPr kumimoji="1" lang="en-US" altLang="ko-KR" sz="2000" b="0" i="0" u="none" strike="noStrike" cap="none" normalizeH="0" baseline="0" dirty="0" smtClean="0">
                          <a:ln>
                            <a:noFill/>
                          </a:ln>
                          <a:solidFill>
                            <a:schemeClr val="tx1"/>
                          </a:solidFill>
                          <a:effectLst/>
                          <a:latin typeface="+mn-ea"/>
                          <a:ea typeface="+mn-ea"/>
                        </a:rPr>
                        <a:t>Test indicator</a:t>
                      </a:r>
                      <a:r>
                        <a:rPr kumimoji="1" lang="ko-KR" altLang="en-US" sz="2000" b="0" i="0" u="none" strike="noStrike" cap="none" normalizeH="0" baseline="0" dirty="0" smtClean="0">
                          <a:ln>
                            <a:noFill/>
                          </a:ln>
                          <a:solidFill>
                            <a:schemeClr val="tx1"/>
                          </a:solidFill>
                          <a:effectLst/>
                          <a:latin typeface="+mn-ea"/>
                          <a:ea typeface="+mn-ea"/>
                        </a:rPr>
                        <a:t>가 아래 표에 </a:t>
                      </a:r>
                      <a:r>
                        <a:rPr kumimoji="1" lang="en-US" altLang="ko-KR" sz="2000" b="0" i="0" u="none" strike="noStrike" cap="none" normalizeH="0" baseline="0" dirty="0" smtClean="0">
                          <a:ln>
                            <a:noFill/>
                          </a:ln>
                          <a:solidFill>
                            <a:schemeClr val="tx1"/>
                          </a:solidFill>
                          <a:effectLst/>
                          <a:latin typeface="+mn-ea"/>
                          <a:ea typeface="+mn-ea"/>
                        </a:rPr>
                        <a:t/>
                      </a:r>
                      <a:br>
                        <a:rPr kumimoji="1" lang="en-US" altLang="ko-KR" sz="2000" b="0" i="0" u="none" strike="noStrike" cap="none" normalizeH="0" baseline="0" dirty="0" smtClean="0">
                          <a:ln>
                            <a:noFill/>
                          </a:ln>
                          <a:solidFill>
                            <a:schemeClr val="tx1"/>
                          </a:solidFill>
                          <a:effectLst/>
                          <a:latin typeface="+mn-ea"/>
                          <a:ea typeface="+mn-ea"/>
                        </a:rPr>
                      </a:br>
                      <a:r>
                        <a:rPr kumimoji="1" lang="ko-KR" altLang="en-US" sz="2000" b="0" i="0" u="none" strike="noStrike" cap="none" normalizeH="0" baseline="0" dirty="0" smtClean="0">
                          <a:ln>
                            <a:noFill/>
                          </a:ln>
                          <a:solidFill>
                            <a:schemeClr val="tx1"/>
                          </a:solidFill>
                          <a:effectLst/>
                          <a:latin typeface="+mn-ea"/>
                          <a:ea typeface="+mn-ea"/>
                        </a:rPr>
                        <a:t>따라 여러 번 깜박이면서 발생한 오류를 나타냅니다</a:t>
                      </a:r>
                      <a:endParaRPr kumimoji="1" lang="en-US" altLang="ko-KR" sz="2000" b="0" i="0" u="none" strike="noStrike" cap="none" normalizeH="0" baseline="0" dirty="0">
                        <a:ln>
                          <a:noFill/>
                        </a:ln>
                        <a:solidFill>
                          <a:schemeClr val="tx1"/>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5" name="직사각형 4"/>
          <p:cNvSpPr/>
          <p:nvPr/>
        </p:nvSpPr>
        <p:spPr>
          <a:xfrm>
            <a:off x="10816076" y="453773"/>
            <a:ext cx="2448272" cy="3539430"/>
          </a:xfrm>
          <a:prstGeom prst="rect">
            <a:avLst/>
          </a:prstGeom>
        </p:spPr>
        <p:txBody>
          <a:bodyPr wrap="square">
            <a:spAutoFit/>
          </a:bodyPr>
          <a:lstStyle/>
          <a:p>
            <a:r>
              <a:rPr lang="en-US" altLang="ko-KR" sz="1400" dirty="0">
                <a:latin typeface="+mn-ea"/>
                <a:ea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400" dirty="0">
                <a:latin typeface="+mn-ea"/>
                <a:ea typeface="+mn-ea"/>
              </a:rPr>
              <a:t>EPIRB </a:t>
            </a:r>
            <a:r>
              <a:rPr lang="ko-KR" altLang="en-US" sz="1400" dirty="0">
                <a:latin typeface="+mn-ea"/>
                <a:ea typeface="+mn-ea"/>
              </a:rPr>
              <a:t>식별 정보</a:t>
            </a:r>
            <a:r>
              <a:rPr lang="en-US" altLang="ko-KR" sz="1400" dirty="0">
                <a:latin typeface="+mn-ea"/>
                <a:ea typeface="+mn-ea"/>
              </a:rPr>
              <a:t>(1</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15 Hex ID, 2</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23 Hex ID) </a:t>
            </a:r>
            <a:r>
              <a:rPr lang="ko-KR" altLang="en-US" sz="1400" dirty="0">
                <a:latin typeface="+mn-ea"/>
                <a:ea typeface="+mn-ea"/>
              </a:rPr>
              <a:t>및 </a:t>
            </a:r>
            <a:r>
              <a:rPr lang="en-US" altLang="ko-KR" sz="1400" dirty="0">
                <a:latin typeface="+mn-ea"/>
                <a:ea typeface="+mn-ea"/>
              </a:rPr>
              <a:t>AIS </a:t>
            </a:r>
            <a:r>
              <a:rPr lang="ko-KR" altLang="en-US" sz="1400" dirty="0">
                <a:latin typeface="+mn-ea"/>
                <a:ea typeface="+mn-ea"/>
              </a:rPr>
              <a:t>식별 정보</a:t>
            </a:r>
            <a:r>
              <a:rPr lang="en-US" altLang="ko-KR" sz="1400" dirty="0">
                <a:latin typeface="+mn-ea"/>
                <a:ea typeface="+mn-ea"/>
              </a:rPr>
              <a:t>(</a:t>
            </a:r>
            <a:r>
              <a:rPr lang="ko-KR" altLang="en-US" sz="1400" dirty="0">
                <a:latin typeface="+mn-ea"/>
                <a:ea typeface="+mn-ea"/>
              </a:rPr>
              <a:t>해당하는 경우</a:t>
            </a:r>
            <a:r>
              <a:rPr lang="en-US" altLang="ko-KR" sz="1400" dirty="0">
                <a:latin typeface="+mn-ea"/>
                <a:ea typeface="+mn-ea"/>
              </a:rPr>
              <a:t>, </a:t>
            </a:r>
            <a:r>
              <a:rPr lang="ko-KR" altLang="en-US" sz="1400" dirty="0">
                <a:latin typeface="+mn-ea"/>
                <a:ea typeface="+mn-ea"/>
              </a:rPr>
              <a:t>사용자 </a:t>
            </a:r>
            <a:r>
              <a:rPr lang="en-US" altLang="ko-KR" sz="1400" dirty="0">
                <a:latin typeface="+mn-ea"/>
                <a:ea typeface="+mn-ea"/>
              </a:rPr>
              <a:t>ID)</a:t>
            </a:r>
            <a:r>
              <a:rPr lang="ko-KR" altLang="en-US" sz="1400" dirty="0">
                <a:latin typeface="+mn-ea"/>
                <a:ea typeface="+mn-ea"/>
              </a:rPr>
              <a:t>가 장비 외부에 명확하게 표시되어 있는지 점검</a:t>
            </a:r>
          </a:p>
        </p:txBody>
      </p:sp>
      <p:sp>
        <p:nvSpPr>
          <p:cNvPr id="12" name="직사각형 11"/>
          <p:cNvSpPr/>
          <p:nvPr/>
        </p:nvSpPr>
        <p:spPr>
          <a:xfrm>
            <a:off x="10823740" y="4036260"/>
            <a:ext cx="2523512" cy="3108543"/>
          </a:xfrm>
          <a:prstGeom prst="rect">
            <a:avLst/>
          </a:prstGeom>
        </p:spPr>
        <p:txBody>
          <a:bodyPr wrap="square">
            <a:spAutoFit/>
          </a:bodyPr>
          <a:lstStyle/>
          <a:p>
            <a:pPr>
              <a:buFont typeface="Arial" panose="020B0604020202020204" pitchFamily="34" charset="0"/>
              <a:buChar char="•"/>
            </a:pPr>
            <a:r>
              <a:rPr lang="en-US" altLang="ko-KR" sz="1400" dirty="0">
                <a:solidFill>
                  <a:srgbClr val="000000"/>
                </a:solidFill>
                <a:latin typeface="+mn-ea"/>
                <a:ea typeface="+mn-ea"/>
              </a:rPr>
              <a:t>Tron 60AIS EPIRB???</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Approved in accordance with the latest EPIRB standard</a:t>
            </a: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r>
              <a:rPr lang="en-US" altLang="ko-KR" sz="1400" dirty="0">
                <a:solidFill>
                  <a:srgbClr val="FF0000"/>
                </a:solidFill>
                <a:latin typeface="+mn-ea"/>
                <a:ea typeface="+mn-ea"/>
              </a:rPr>
              <a:t>11 year and 3 month total battery lifetime</a:t>
            </a:r>
          </a:p>
        </p:txBody>
      </p:sp>
      <p:pic>
        <p:nvPicPr>
          <p:cNvPr id="2" name="그림 1"/>
          <p:cNvPicPr>
            <a:picLocks noChangeAspect="1"/>
          </p:cNvPicPr>
          <p:nvPr/>
        </p:nvPicPr>
        <p:blipFill>
          <a:blip r:embed="rId3"/>
          <a:stretch>
            <a:fillRect/>
          </a:stretch>
        </p:blipFill>
        <p:spPr>
          <a:xfrm>
            <a:off x="606935" y="2230262"/>
            <a:ext cx="6730532" cy="4538954"/>
          </a:xfrm>
          <a:prstGeom prst="rect">
            <a:avLst/>
          </a:prstGeom>
        </p:spPr>
      </p:pic>
      <p:pic>
        <p:nvPicPr>
          <p:cNvPr id="16" name="그림 15"/>
          <p:cNvPicPr>
            <a:picLocks noChangeAspect="1"/>
          </p:cNvPicPr>
          <p:nvPr/>
        </p:nvPicPr>
        <p:blipFill>
          <a:blip r:embed="rId4"/>
          <a:stretch>
            <a:fillRect/>
          </a:stretch>
        </p:blipFill>
        <p:spPr>
          <a:xfrm>
            <a:off x="7292687" y="2384165"/>
            <a:ext cx="2962126" cy="2717272"/>
          </a:xfrm>
          <a:prstGeom prst="rect">
            <a:avLst/>
          </a:prstGeom>
        </p:spPr>
      </p:pic>
      <p:sp>
        <p:nvSpPr>
          <p:cNvPr id="11" name="직사각형 10"/>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42825120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76</a:t>
            </a:fld>
            <a:endParaRPr lang="ko-KR" altLang="en-US" dirty="0"/>
          </a:p>
        </p:txBody>
      </p:sp>
      <p:graphicFrame>
        <p:nvGraphicFramePr>
          <p:cNvPr id="9" name="표 8"/>
          <p:cNvGraphicFramePr>
            <a:graphicFrameLocks noGrp="1"/>
          </p:cNvGraphicFramePr>
          <p:nvPr>
            <p:extLst>
              <p:ext uri="{D42A27DB-BD31-4B8C-83A1-F6EECF244321}">
                <p14:modId xmlns:p14="http://schemas.microsoft.com/office/powerpoint/2010/main" val="1002344061"/>
              </p:ext>
            </p:extLst>
          </p:nvPr>
        </p:nvGraphicFramePr>
        <p:xfrm>
          <a:off x="450156" y="787006"/>
          <a:ext cx="9865096" cy="6188005"/>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453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a:solidFill>
                            <a:schemeClr val="tx1"/>
                          </a:solidFill>
                          <a:latin typeface="+mn-ea"/>
                          <a:ea typeface="+mn-ea"/>
                        </a:rPr>
                        <a:t>EPIRB (SGB - TRON </a:t>
                      </a:r>
                      <a:r>
                        <a:rPr lang="en-US" altLang="ko-KR" sz="2000" dirty="0" smtClean="0">
                          <a:solidFill>
                            <a:schemeClr val="tx1"/>
                          </a:solidFill>
                          <a:latin typeface="+mn-ea"/>
                          <a:ea typeface="+mn-ea"/>
                        </a:rPr>
                        <a:t>60AIS </a:t>
                      </a:r>
                      <a:r>
                        <a:rPr lang="en-US" altLang="ko-KR" sz="2000" dirty="0">
                          <a:solidFill>
                            <a:schemeClr val="tx1"/>
                          </a:solidFill>
                          <a:latin typeface="+mn-ea"/>
                          <a:ea typeface="+mn-ea"/>
                        </a:rPr>
                        <a:t>EPIRB)</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285750" indent="-285750">
                        <a:buFont typeface="Wingdings" panose="05000000000000000000" pitchFamily="2" charset="2"/>
                        <a:buChar char="§"/>
                      </a:pPr>
                      <a:r>
                        <a:rPr lang="en-US" altLang="ko-KR" sz="1800" b="1" dirty="0">
                          <a:solidFill>
                            <a:srgbClr val="0000C4"/>
                          </a:solidFill>
                          <a:latin typeface="+mn-ea"/>
                          <a:ea typeface="+mn-ea"/>
                        </a:rPr>
                        <a:t>Testing of the AIS locating signal</a:t>
                      </a:r>
                      <a:endParaRPr kumimoji="1" lang="en-US" altLang="ko-KR" sz="1600" b="1" i="0" u="none" strike="noStrike" cap="none" normalizeH="0" baseline="0" dirty="0">
                        <a:ln>
                          <a:noFill/>
                        </a:ln>
                        <a:solidFill>
                          <a:srgbClr val="0000C4"/>
                        </a:solidFill>
                        <a:effectLst/>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5" name="직사각형 4"/>
          <p:cNvSpPr/>
          <p:nvPr/>
        </p:nvSpPr>
        <p:spPr>
          <a:xfrm>
            <a:off x="10816076" y="453773"/>
            <a:ext cx="2448272" cy="3539430"/>
          </a:xfrm>
          <a:prstGeom prst="rect">
            <a:avLst/>
          </a:prstGeom>
        </p:spPr>
        <p:txBody>
          <a:bodyPr wrap="square">
            <a:spAutoFit/>
          </a:bodyPr>
          <a:lstStyle/>
          <a:p>
            <a:r>
              <a:rPr lang="en-US" altLang="ko-KR" sz="1400" dirty="0">
                <a:latin typeface="+mn-ea"/>
                <a:ea typeface="+mn-ea"/>
              </a:rPr>
              <a:t>checking that the EPIRB identification (15 Hex ID for first-generation beacons and 23 Hex ID for second-generation beacons and other required information, including, if applicable, the AIS identity (User ID)) is clearly marked on the outside of the equipment;</a:t>
            </a:r>
          </a:p>
          <a:p>
            <a:r>
              <a:rPr lang="en-US" altLang="ko-KR" sz="1400" dirty="0">
                <a:latin typeface="+mn-ea"/>
                <a:ea typeface="+mn-ea"/>
              </a:rPr>
              <a:t>EPIRB </a:t>
            </a:r>
            <a:r>
              <a:rPr lang="ko-KR" altLang="en-US" sz="1400" dirty="0">
                <a:latin typeface="+mn-ea"/>
                <a:ea typeface="+mn-ea"/>
              </a:rPr>
              <a:t>식별 정보</a:t>
            </a:r>
            <a:r>
              <a:rPr lang="en-US" altLang="ko-KR" sz="1400" dirty="0">
                <a:latin typeface="+mn-ea"/>
                <a:ea typeface="+mn-ea"/>
              </a:rPr>
              <a:t>(1</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15 Hex ID, 2</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23 Hex ID) </a:t>
            </a:r>
            <a:r>
              <a:rPr lang="ko-KR" altLang="en-US" sz="1400" dirty="0">
                <a:latin typeface="+mn-ea"/>
                <a:ea typeface="+mn-ea"/>
              </a:rPr>
              <a:t>및 </a:t>
            </a:r>
            <a:r>
              <a:rPr lang="en-US" altLang="ko-KR" sz="1400" dirty="0">
                <a:latin typeface="+mn-ea"/>
                <a:ea typeface="+mn-ea"/>
              </a:rPr>
              <a:t>AIS </a:t>
            </a:r>
            <a:r>
              <a:rPr lang="ko-KR" altLang="en-US" sz="1400" dirty="0">
                <a:latin typeface="+mn-ea"/>
                <a:ea typeface="+mn-ea"/>
              </a:rPr>
              <a:t>식별 정보</a:t>
            </a:r>
            <a:r>
              <a:rPr lang="en-US" altLang="ko-KR" sz="1400" dirty="0">
                <a:latin typeface="+mn-ea"/>
                <a:ea typeface="+mn-ea"/>
              </a:rPr>
              <a:t>(</a:t>
            </a:r>
            <a:r>
              <a:rPr lang="ko-KR" altLang="en-US" sz="1400" dirty="0">
                <a:latin typeface="+mn-ea"/>
                <a:ea typeface="+mn-ea"/>
              </a:rPr>
              <a:t>해당하는 경우</a:t>
            </a:r>
            <a:r>
              <a:rPr lang="en-US" altLang="ko-KR" sz="1400" dirty="0">
                <a:latin typeface="+mn-ea"/>
                <a:ea typeface="+mn-ea"/>
              </a:rPr>
              <a:t>, </a:t>
            </a:r>
            <a:r>
              <a:rPr lang="ko-KR" altLang="en-US" sz="1400" dirty="0">
                <a:latin typeface="+mn-ea"/>
                <a:ea typeface="+mn-ea"/>
              </a:rPr>
              <a:t>사용자 </a:t>
            </a:r>
            <a:r>
              <a:rPr lang="en-US" altLang="ko-KR" sz="1400" dirty="0">
                <a:latin typeface="+mn-ea"/>
                <a:ea typeface="+mn-ea"/>
              </a:rPr>
              <a:t>ID)</a:t>
            </a:r>
            <a:r>
              <a:rPr lang="ko-KR" altLang="en-US" sz="1400" dirty="0">
                <a:latin typeface="+mn-ea"/>
                <a:ea typeface="+mn-ea"/>
              </a:rPr>
              <a:t>가 장비 외부에 명확하게 표시되어 있는지 점검</a:t>
            </a:r>
          </a:p>
        </p:txBody>
      </p:sp>
      <p:sp>
        <p:nvSpPr>
          <p:cNvPr id="12" name="직사각형 11"/>
          <p:cNvSpPr/>
          <p:nvPr/>
        </p:nvSpPr>
        <p:spPr>
          <a:xfrm>
            <a:off x="10823740" y="4036260"/>
            <a:ext cx="2523512" cy="3108543"/>
          </a:xfrm>
          <a:prstGeom prst="rect">
            <a:avLst/>
          </a:prstGeom>
        </p:spPr>
        <p:txBody>
          <a:bodyPr wrap="square">
            <a:spAutoFit/>
          </a:bodyPr>
          <a:lstStyle/>
          <a:p>
            <a:pPr>
              <a:buFont typeface="Arial" panose="020B0604020202020204" pitchFamily="34" charset="0"/>
              <a:buChar char="•"/>
            </a:pPr>
            <a:r>
              <a:rPr lang="en-US" altLang="ko-KR" sz="1400" dirty="0">
                <a:solidFill>
                  <a:srgbClr val="000000"/>
                </a:solidFill>
                <a:latin typeface="+mn-ea"/>
                <a:ea typeface="+mn-ea"/>
              </a:rPr>
              <a:t>Tron 60AIS EPIRB???</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a:solidFill>
                  <a:srgbClr val="000000"/>
                </a:solidFill>
                <a:latin typeface="+mn-ea"/>
                <a:ea typeface="+mn-ea"/>
              </a:rPr>
              <a:t>Approved in accordance with the latest EPIRB standard</a:t>
            </a: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r>
              <a:rPr lang="en-US" altLang="ko-KR" sz="1400" dirty="0">
                <a:solidFill>
                  <a:srgbClr val="FF0000"/>
                </a:solidFill>
                <a:latin typeface="+mn-ea"/>
                <a:ea typeface="+mn-ea"/>
              </a:rPr>
              <a:t>11 year and 3 month total battery lifetime</a:t>
            </a:r>
          </a:p>
        </p:txBody>
      </p:sp>
      <p:pic>
        <p:nvPicPr>
          <p:cNvPr id="2" name="그림 1"/>
          <p:cNvPicPr>
            <a:picLocks noChangeAspect="1"/>
          </p:cNvPicPr>
          <p:nvPr/>
        </p:nvPicPr>
        <p:blipFill>
          <a:blip r:embed="rId3"/>
          <a:stretch>
            <a:fillRect/>
          </a:stretch>
        </p:blipFill>
        <p:spPr>
          <a:xfrm>
            <a:off x="616444" y="2443962"/>
            <a:ext cx="4314825" cy="2657475"/>
          </a:xfrm>
          <a:prstGeom prst="rect">
            <a:avLst/>
          </a:prstGeom>
        </p:spPr>
      </p:pic>
      <p:sp>
        <p:nvSpPr>
          <p:cNvPr id="3" name="직사각형 2"/>
          <p:cNvSpPr/>
          <p:nvPr/>
        </p:nvSpPr>
        <p:spPr>
          <a:xfrm>
            <a:off x="5042976" y="1635286"/>
            <a:ext cx="5346700" cy="3970318"/>
          </a:xfrm>
          <a:prstGeom prst="rect">
            <a:avLst/>
          </a:prstGeom>
        </p:spPr>
        <p:txBody>
          <a:bodyPr>
            <a:spAutoFit/>
          </a:bodyPr>
          <a:lstStyle/>
          <a:p>
            <a:r>
              <a:rPr lang="ko-KR" altLang="en-US" dirty="0">
                <a:latin typeface="+mn-ea"/>
                <a:ea typeface="+mn-ea"/>
              </a:rPr>
              <a:t>표준 자체 테스트 모드에서 </a:t>
            </a:r>
            <a:endParaRPr lang="en-US" altLang="ko-KR" dirty="0">
              <a:latin typeface="+mn-ea"/>
              <a:ea typeface="+mn-ea"/>
            </a:endParaRPr>
          </a:p>
          <a:p>
            <a:r>
              <a:rPr lang="en-US" altLang="ko-KR" dirty="0">
                <a:latin typeface="+mn-ea"/>
                <a:ea typeface="+mn-ea"/>
              </a:rPr>
              <a:t>EPIRB</a:t>
            </a:r>
            <a:r>
              <a:rPr lang="ko-KR" altLang="en-US" dirty="0">
                <a:latin typeface="+mn-ea"/>
                <a:ea typeface="+mn-ea"/>
              </a:rPr>
              <a:t>는 두 개의 문자 메시지를 전송합니다</a:t>
            </a:r>
            <a:r>
              <a:rPr lang="en-US" altLang="ko-KR" dirty="0">
                <a:latin typeface="+mn-ea"/>
                <a:ea typeface="+mn-ea"/>
              </a:rPr>
              <a:t>.</a:t>
            </a:r>
          </a:p>
          <a:p>
            <a:r>
              <a:rPr lang="ko-KR" altLang="en-US" dirty="0">
                <a:latin typeface="+mn-ea"/>
                <a:ea typeface="+mn-ea"/>
              </a:rPr>
              <a:t>한 메시지에는 </a:t>
            </a:r>
            <a:r>
              <a:rPr lang="en-US" altLang="ko-KR" dirty="0">
                <a:latin typeface="+mn-ea"/>
                <a:ea typeface="+mn-ea"/>
              </a:rPr>
              <a:t>15HEX ID</a:t>
            </a:r>
            <a:r>
              <a:rPr lang="ko-KR" altLang="en-US" dirty="0">
                <a:latin typeface="+mn-ea"/>
                <a:ea typeface="+mn-ea"/>
              </a:rPr>
              <a:t>가 있고 </a:t>
            </a:r>
            <a:endParaRPr lang="en-US" altLang="ko-KR" dirty="0">
              <a:latin typeface="+mn-ea"/>
              <a:ea typeface="+mn-ea"/>
            </a:endParaRPr>
          </a:p>
          <a:p>
            <a:r>
              <a:rPr lang="ko-KR" altLang="en-US" dirty="0">
                <a:latin typeface="+mn-ea"/>
                <a:ea typeface="+mn-ea"/>
              </a:rPr>
              <a:t>다른 메시지에는 </a:t>
            </a:r>
            <a:r>
              <a:rPr lang="en-US" altLang="ko-KR" dirty="0">
                <a:latin typeface="+mn-ea"/>
                <a:ea typeface="+mn-ea"/>
              </a:rPr>
              <a:t>EPIRB TEST</a:t>
            </a:r>
            <a:r>
              <a:rPr lang="ko-KR" altLang="en-US" dirty="0">
                <a:latin typeface="+mn-ea"/>
                <a:ea typeface="+mn-ea"/>
              </a:rPr>
              <a:t>라는 텍스트가 있다</a:t>
            </a:r>
            <a:r>
              <a:rPr lang="en-US" altLang="ko-KR" dirty="0">
                <a:latin typeface="+mn-ea"/>
                <a:ea typeface="+mn-ea"/>
              </a:rPr>
              <a:t>.</a:t>
            </a:r>
          </a:p>
          <a:p>
            <a:endParaRPr lang="en-US" altLang="ko-KR" dirty="0">
              <a:latin typeface="+mn-ea"/>
              <a:ea typeface="+mn-ea"/>
            </a:endParaRPr>
          </a:p>
          <a:p>
            <a:endParaRPr lang="en-US" altLang="ko-KR" dirty="0">
              <a:latin typeface="+mn-ea"/>
              <a:ea typeface="+mn-ea"/>
            </a:endParaRPr>
          </a:p>
          <a:p>
            <a:r>
              <a:rPr lang="en-US" altLang="ko-KR" dirty="0">
                <a:latin typeface="+mn-ea"/>
                <a:ea typeface="+mn-ea"/>
              </a:rPr>
              <a:t>GNSS </a:t>
            </a:r>
            <a:r>
              <a:rPr lang="ko-KR" altLang="en-US" dirty="0">
                <a:latin typeface="+mn-ea"/>
                <a:ea typeface="+mn-ea"/>
              </a:rPr>
              <a:t>자체 테스트를 수행할 때 위치 메시지도 </a:t>
            </a:r>
            <a:endParaRPr lang="en-US" altLang="ko-KR" dirty="0">
              <a:latin typeface="+mn-ea"/>
              <a:ea typeface="+mn-ea"/>
            </a:endParaRPr>
          </a:p>
          <a:p>
            <a:r>
              <a:rPr lang="ko-KR" altLang="en-US" dirty="0">
                <a:latin typeface="+mn-ea"/>
                <a:ea typeface="+mn-ea"/>
              </a:rPr>
              <a:t>문자 메시지와 함께 출력됩니다</a:t>
            </a:r>
            <a:r>
              <a:rPr lang="en-US" altLang="ko-KR" dirty="0">
                <a:latin typeface="+mn-ea"/>
                <a:ea typeface="+mn-ea"/>
              </a:rPr>
              <a:t>.</a:t>
            </a:r>
            <a:br>
              <a:rPr lang="en-US" altLang="ko-KR" dirty="0">
                <a:latin typeface="+mn-ea"/>
                <a:ea typeface="+mn-ea"/>
              </a:rPr>
            </a:br>
            <a:r>
              <a:rPr lang="en-US" altLang="ko-KR" dirty="0">
                <a:latin typeface="+mn-ea"/>
                <a:ea typeface="+mn-ea"/>
              </a:rPr>
              <a:t/>
            </a:r>
            <a:br>
              <a:rPr lang="en-US" altLang="ko-KR" dirty="0">
                <a:latin typeface="+mn-ea"/>
                <a:ea typeface="+mn-ea"/>
              </a:rPr>
            </a:br>
            <a:r>
              <a:rPr lang="en-US" altLang="ko-KR" dirty="0">
                <a:latin typeface="+mn-ea"/>
                <a:ea typeface="+mn-ea"/>
              </a:rPr>
              <a:t/>
            </a:r>
            <a:br>
              <a:rPr lang="en-US" altLang="ko-KR" dirty="0">
                <a:latin typeface="+mn-ea"/>
                <a:ea typeface="+mn-ea"/>
              </a:rPr>
            </a:br>
            <a:r>
              <a:rPr lang="en-US" altLang="ko-KR" dirty="0">
                <a:latin typeface="+mn-ea"/>
                <a:ea typeface="+mn-ea"/>
              </a:rPr>
              <a:t>EPIRB-AIS MMSI: </a:t>
            </a:r>
            <a:r>
              <a:rPr lang="en-US" altLang="ko-KR" b="1" dirty="0">
                <a:solidFill>
                  <a:srgbClr val="0000C4"/>
                </a:solidFill>
                <a:latin typeface="+mn-ea"/>
                <a:ea typeface="+mn-ea"/>
              </a:rPr>
              <a:t>974</a:t>
            </a:r>
            <a:r>
              <a:rPr lang="en-US" altLang="ko-KR" dirty="0">
                <a:latin typeface="+mn-ea"/>
                <a:ea typeface="+mn-ea"/>
              </a:rPr>
              <a:t> x </a:t>
            </a:r>
            <a:r>
              <a:rPr lang="en-US" altLang="ko-KR" dirty="0" err="1">
                <a:latin typeface="+mn-ea"/>
                <a:ea typeface="+mn-ea"/>
              </a:rPr>
              <a:t>x</a:t>
            </a:r>
            <a:r>
              <a:rPr lang="en-US" altLang="ko-KR" dirty="0">
                <a:latin typeface="+mn-ea"/>
                <a:ea typeface="+mn-ea"/>
              </a:rPr>
              <a:t> y </a:t>
            </a:r>
            <a:r>
              <a:rPr lang="en-US" altLang="ko-KR" dirty="0" err="1">
                <a:latin typeface="+mn-ea"/>
                <a:ea typeface="+mn-ea"/>
              </a:rPr>
              <a:t>y</a:t>
            </a:r>
            <a:r>
              <a:rPr lang="en-US" altLang="ko-KR" dirty="0">
                <a:latin typeface="+mn-ea"/>
                <a:ea typeface="+mn-ea"/>
              </a:rPr>
              <a:t> </a:t>
            </a:r>
            <a:r>
              <a:rPr lang="en-US" altLang="ko-KR" dirty="0" err="1">
                <a:latin typeface="+mn-ea"/>
                <a:ea typeface="+mn-ea"/>
              </a:rPr>
              <a:t>y</a:t>
            </a:r>
            <a:r>
              <a:rPr lang="en-US" altLang="ko-KR" dirty="0">
                <a:latin typeface="+mn-ea"/>
                <a:ea typeface="+mn-ea"/>
              </a:rPr>
              <a:t> </a:t>
            </a:r>
            <a:r>
              <a:rPr lang="en-US" altLang="ko-KR" dirty="0" err="1">
                <a:latin typeface="+mn-ea"/>
                <a:ea typeface="+mn-ea"/>
              </a:rPr>
              <a:t>y</a:t>
            </a:r>
            <a:endParaRPr lang="en-US" altLang="ko-KR" dirty="0">
              <a:latin typeface="+mn-ea"/>
              <a:ea typeface="+mn-ea"/>
            </a:endParaRPr>
          </a:p>
          <a:p>
            <a:endParaRPr lang="en-US" altLang="ko-KR" b="1" dirty="0">
              <a:solidFill>
                <a:srgbClr val="0000C4"/>
              </a:solidFill>
              <a:latin typeface="+mn-ea"/>
              <a:ea typeface="+mn-ea"/>
            </a:endParaRPr>
          </a:p>
          <a:p>
            <a:r>
              <a:rPr lang="en-US" altLang="ko-KR" b="1" dirty="0">
                <a:solidFill>
                  <a:srgbClr val="0000C4"/>
                </a:solidFill>
                <a:latin typeface="+mn-ea"/>
                <a:ea typeface="+mn-ea"/>
              </a:rPr>
              <a:t>[EPIRB] TEST</a:t>
            </a:r>
          </a:p>
          <a:p>
            <a:r>
              <a:rPr lang="en-US" altLang="ko-KR" b="1" dirty="0">
                <a:solidFill>
                  <a:srgbClr val="0000C4"/>
                </a:solidFill>
                <a:latin typeface="+mn-ea"/>
                <a:ea typeface="+mn-ea"/>
              </a:rPr>
              <a:t>[EPRIB] ACTIVE</a:t>
            </a:r>
            <a:endParaRPr lang="ko-KR" altLang="en-US" b="1" dirty="0">
              <a:solidFill>
                <a:srgbClr val="0000C4"/>
              </a:solidFill>
              <a:latin typeface="+mn-ea"/>
              <a:ea typeface="+mn-ea"/>
            </a:endParaRPr>
          </a:p>
        </p:txBody>
      </p:sp>
      <p:cxnSp>
        <p:nvCxnSpPr>
          <p:cNvPr id="8" name="직선 화살표 연결선 7"/>
          <p:cNvCxnSpPr/>
          <p:nvPr/>
        </p:nvCxnSpPr>
        <p:spPr bwMode="auto">
          <a:xfrm>
            <a:off x="3762524" y="3132559"/>
            <a:ext cx="1584175" cy="1169779"/>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graphicFrame>
        <p:nvGraphicFramePr>
          <p:cNvPr id="14" name="표 13"/>
          <p:cNvGraphicFramePr>
            <a:graphicFrameLocks noGrp="1"/>
          </p:cNvGraphicFramePr>
          <p:nvPr>
            <p:extLst/>
          </p:nvPr>
        </p:nvGraphicFramePr>
        <p:xfrm>
          <a:off x="1566279" y="5848179"/>
          <a:ext cx="7560840" cy="750531"/>
        </p:xfrm>
        <a:graphic>
          <a:graphicData uri="http://schemas.openxmlformats.org/drawingml/2006/table">
            <a:tbl>
              <a:tblPr firstRow="1" bandRow="1">
                <a:tableStyleId>{5C22544A-7EE6-4342-B048-85BDC9FD1C3A}</a:tableStyleId>
              </a:tblPr>
              <a:tblGrid>
                <a:gridCol w="2150929">
                  <a:extLst>
                    <a:ext uri="{9D8B030D-6E8A-4147-A177-3AD203B41FA5}">
                      <a16:colId xmlns:a16="http://schemas.microsoft.com/office/drawing/2014/main" val="3649496679"/>
                    </a:ext>
                  </a:extLst>
                </a:gridCol>
                <a:gridCol w="2281288">
                  <a:extLst>
                    <a:ext uri="{9D8B030D-6E8A-4147-A177-3AD203B41FA5}">
                      <a16:colId xmlns:a16="http://schemas.microsoft.com/office/drawing/2014/main" val="887573848"/>
                    </a:ext>
                  </a:extLst>
                </a:gridCol>
                <a:gridCol w="3128623">
                  <a:extLst>
                    <a:ext uri="{9D8B030D-6E8A-4147-A177-3AD203B41FA5}">
                      <a16:colId xmlns:a16="http://schemas.microsoft.com/office/drawing/2014/main" val="3891676210"/>
                    </a:ext>
                  </a:extLst>
                </a:gridCol>
              </a:tblGrid>
              <a:tr h="285485">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AIS-SART MMSI</a:t>
                      </a:r>
                      <a:endParaRPr lang="ko-KR"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1" dirty="0" smtClean="0">
                          <a:solidFill>
                            <a:srgbClr val="0000FF"/>
                          </a:solidFill>
                          <a:latin typeface="+mn-ea"/>
                          <a:ea typeface="+mn-ea"/>
                        </a:rPr>
                        <a:t>970</a:t>
                      </a:r>
                      <a:r>
                        <a:rPr lang="en-US" altLang="ko-KR" sz="1600" b="0" dirty="0" smtClean="0">
                          <a:solidFill>
                            <a:schemeClr val="tx1"/>
                          </a:solidFill>
                          <a:latin typeface="+mn-ea"/>
                          <a:ea typeface="+mn-ea"/>
                        </a:rPr>
                        <a:t> x </a:t>
                      </a:r>
                      <a:r>
                        <a:rPr lang="en-US" altLang="ko-KR" sz="1600" b="0" dirty="0" err="1" smtClean="0">
                          <a:solidFill>
                            <a:schemeClr val="tx1"/>
                          </a:solidFill>
                          <a:latin typeface="+mn-ea"/>
                          <a:ea typeface="+mn-ea"/>
                        </a:rPr>
                        <a:t>x</a:t>
                      </a:r>
                      <a:r>
                        <a:rPr lang="en-US" altLang="ko-KR" sz="1600" b="0" dirty="0" smtClean="0">
                          <a:solidFill>
                            <a:schemeClr val="tx1"/>
                          </a:solidFill>
                          <a:latin typeface="+mn-ea"/>
                          <a:ea typeface="+mn-ea"/>
                        </a:rPr>
                        <a:t> y y y y </a:t>
                      </a:r>
                      <a:endParaRPr lang="ko-KR"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latinLnBrk="1"/>
                      <a:r>
                        <a:rPr lang="en-US" altLang="ko-KR" sz="1600" b="0" dirty="0" smtClean="0">
                          <a:solidFill>
                            <a:schemeClr val="tx1"/>
                          </a:solidFill>
                          <a:latin typeface="+mn-ea"/>
                          <a:ea typeface="+mn-ea"/>
                        </a:rPr>
                        <a:t>x x: Manufacturer’s No.</a:t>
                      </a:r>
                    </a:p>
                    <a:p>
                      <a:pPr latinLnBrk="1"/>
                      <a:r>
                        <a:rPr lang="en-US" altLang="ko-KR" sz="1600" b="0" dirty="0" smtClean="0">
                          <a:solidFill>
                            <a:schemeClr val="tx1"/>
                          </a:solidFill>
                          <a:latin typeface="+mn-ea"/>
                          <a:ea typeface="+mn-ea"/>
                        </a:rPr>
                        <a:t>y </a:t>
                      </a:r>
                      <a:r>
                        <a:rPr lang="en-US" altLang="ko-KR" sz="1600" b="0" dirty="0" err="1" smtClean="0">
                          <a:solidFill>
                            <a:schemeClr val="tx1"/>
                          </a:solidFill>
                          <a:latin typeface="+mn-ea"/>
                          <a:ea typeface="+mn-ea"/>
                        </a:rPr>
                        <a:t>y</a:t>
                      </a:r>
                      <a:r>
                        <a:rPr lang="en-US" altLang="ko-KR" sz="1600" b="0" dirty="0" smtClean="0">
                          <a:solidFill>
                            <a:schemeClr val="tx1"/>
                          </a:solidFill>
                          <a:latin typeface="+mn-ea"/>
                          <a:ea typeface="+mn-ea"/>
                        </a:rPr>
                        <a:t> </a:t>
                      </a:r>
                      <a:r>
                        <a:rPr lang="en-US" altLang="ko-KR" sz="1600" b="0" dirty="0" err="1" smtClean="0">
                          <a:solidFill>
                            <a:schemeClr val="tx1"/>
                          </a:solidFill>
                          <a:latin typeface="+mn-ea"/>
                          <a:ea typeface="+mn-ea"/>
                        </a:rPr>
                        <a:t>y</a:t>
                      </a:r>
                      <a:r>
                        <a:rPr lang="en-US" altLang="ko-KR" sz="1600" b="0" dirty="0" smtClean="0">
                          <a:solidFill>
                            <a:schemeClr val="tx1"/>
                          </a:solidFill>
                          <a:latin typeface="+mn-ea"/>
                          <a:ea typeface="+mn-ea"/>
                        </a:rPr>
                        <a:t> y: Serial No.</a:t>
                      </a:r>
                      <a:endParaRPr lang="ko-KR"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86203"/>
                  </a:ext>
                </a:extLst>
              </a:tr>
              <a:tr h="415251">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AIS-EPIRB MMSI</a:t>
                      </a:r>
                      <a:endParaRPr lang="ko-KR"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600" b="1" dirty="0" smtClean="0">
                          <a:solidFill>
                            <a:srgbClr val="0000FF"/>
                          </a:solidFill>
                          <a:latin typeface="+mn-ea"/>
                          <a:ea typeface="+mn-ea"/>
                        </a:rPr>
                        <a:t>974</a:t>
                      </a:r>
                      <a:r>
                        <a:rPr lang="en-US" altLang="ko-KR" sz="1600" b="0" dirty="0" smtClean="0">
                          <a:solidFill>
                            <a:schemeClr val="tx1"/>
                          </a:solidFill>
                          <a:latin typeface="+mn-ea"/>
                          <a:ea typeface="+mn-ea"/>
                        </a:rPr>
                        <a:t> x </a:t>
                      </a:r>
                      <a:r>
                        <a:rPr lang="en-US" altLang="ko-KR" sz="1600" b="0" dirty="0" err="1" smtClean="0">
                          <a:solidFill>
                            <a:schemeClr val="tx1"/>
                          </a:solidFill>
                          <a:latin typeface="+mn-ea"/>
                          <a:ea typeface="+mn-ea"/>
                        </a:rPr>
                        <a:t>x</a:t>
                      </a:r>
                      <a:r>
                        <a:rPr lang="en-US" altLang="ko-KR" sz="1600" b="0" dirty="0" smtClean="0">
                          <a:solidFill>
                            <a:schemeClr val="tx1"/>
                          </a:solidFill>
                          <a:latin typeface="+mn-ea"/>
                          <a:ea typeface="+mn-ea"/>
                        </a:rPr>
                        <a:t> y </a:t>
                      </a:r>
                      <a:r>
                        <a:rPr lang="en-US" altLang="ko-KR" sz="1600" b="0" dirty="0" err="1" smtClean="0">
                          <a:solidFill>
                            <a:schemeClr val="tx1"/>
                          </a:solidFill>
                          <a:latin typeface="+mn-ea"/>
                          <a:ea typeface="+mn-ea"/>
                        </a:rPr>
                        <a:t>y</a:t>
                      </a:r>
                      <a:r>
                        <a:rPr lang="en-US" altLang="ko-KR" sz="1600" b="0" dirty="0" smtClean="0">
                          <a:solidFill>
                            <a:schemeClr val="tx1"/>
                          </a:solidFill>
                          <a:latin typeface="+mn-ea"/>
                          <a:ea typeface="+mn-ea"/>
                        </a:rPr>
                        <a:t> </a:t>
                      </a:r>
                      <a:r>
                        <a:rPr lang="en-US" altLang="ko-KR" sz="1600" b="0" dirty="0" err="1" smtClean="0">
                          <a:solidFill>
                            <a:schemeClr val="tx1"/>
                          </a:solidFill>
                          <a:latin typeface="+mn-ea"/>
                          <a:ea typeface="+mn-ea"/>
                        </a:rPr>
                        <a:t>y</a:t>
                      </a:r>
                      <a:r>
                        <a:rPr lang="en-US" altLang="ko-KR" sz="1600" b="0" dirty="0" smtClean="0">
                          <a:solidFill>
                            <a:schemeClr val="tx1"/>
                          </a:solidFill>
                          <a:latin typeface="+mn-ea"/>
                          <a:ea typeface="+mn-ea"/>
                        </a:rPr>
                        <a:t> </a:t>
                      </a:r>
                      <a:r>
                        <a:rPr lang="en-US" altLang="ko-KR" sz="1600" b="0" dirty="0" err="1" smtClean="0">
                          <a:solidFill>
                            <a:schemeClr val="tx1"/>
                          </a:solidFill>
                          <a:latin typeface="+mn-ea"/>
                          <a:ea typeface="+mn-ea"/>
                        </a:rPr>
                        <a:t>y</a:t>
                      </a:r>
                      <a:endParaRPr lang="ko-KR" altLang="en-US"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latinLnBrk="1"/>
                      <a:endParaRPr lang="ko-KR"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3909181"/>
                  </a:ext>
                </a:extLst>
              </a:tr>
            </a:tbl>
          </a:graphicData>
        </a:graphic>
      </p:graphicFrame>
      <p:sp>
        <p:nvSpPr>
          <p:cNvPr id="16" name="직사각형 15"/>
          <p:cNvSpPr/>
          <p:nvPr/>
        </p:nvSpPr>
        <p:spPr>
          <a:xfrm>
            <a:off x="0" y="-25605"/>
            <a:ext cx="3634328"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3</a:t>
            </a:r>
            <a:r>
              <a:rPr lang="ko-KR" altLang="en-US" sz="2400" b="1" dirty="0" smtClean="0">
                <a:solidFill>
                  <a:schemeClr val="bg1"/>
                </a:solidFill>
                <a:latin typeface="+mn-ea"/>
                <a:ea typeface="+mn-ea"/>
              </a:rPr>
              <a:t>장 </a:t>
            </a:r>
            <a:r>
              <a:rPr lang="en-US" altLang="ko-KR" sz="2400" b="1" dirty="0">
                <a:solidFill>
                  <a:schemeClr val="bg1"/>
                </a:solidFill>
                <a:latin typeface="+mn-ea"/>
                <a:ea typeface="+mn-ea"/>
              </a:rPr>
              <a:t>GMDSS </a:t>
            </a:r>
            <a:r>
              <a:rPr lang="ko-KR" altLang="en-US" sz="2400" b="1" dirty="0">
                <a:solidFill>
                  <a:schemeClr val="bg1"/>
                </a:solidFill>
                <a:latin typeface="+mn-ea"/>
                <a:ea typeface="+mn-ea"/>
              </a:rPr>
              <a:t>기기 이해</a:t>
            </a:r>
            <a:endParaRPr lang="en-US" altLang="ko-KR" sz="2400" b="1" dirty="0">
              <a:solidFill>
                <a:schemeClr val="bg1"/>
              </a:solidFill>
              <a:latin typeface="+mn-ea"/>
              <a:ea typeface="+mn-ea"/>
            </a:endParaRPr>
          </a:p>
        </p:txBody>
      </p:sp>
    </p:spTree>
    <p:extLst>
      <p:ext uri="{BB962C8B-B14F-4D97-AF65-F5344CB8AC3E}">
        <p14:creationId xmlns:p14="http://schemas.microsoft.com/office/powerpoint/2010/main" val="549939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77</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154084868"/>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3-7 SART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504748"/>
            <a:ext cx="9596060" cy="569420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a:buAutoNum type="arabicPeriod"/>
            </a:pPr>
            <a:r>
              <a:rPr lang="en-US" altLang="ko-KR" dirty="0" smtClean="0">
                <a:latin typeface="+mn-ea"/>
                <a:ea typeface="+mn-ea"/>
              </a:rPr>
              <a:t>9 GHz</a:t>
            </a:r>
            <a:r>
              <a:rPr lang="ko-KR" altLang="en-US" dirty="0" smtClean="0">
                <a:latin typeface="+mn-ea"/>
                <a:ea typeface="+mn-ea"/>
              </a:rPr>
              <a:t>대 </a:t>
            </a:r>
            <a:r>
              <a:rPr lang="ko-KR" altLang="en-US" dirty="0">
                <a:latin typeface="+mn-ea"/>
                <a:ea typeface="+mn-ea"/>
              </a:rPr>
              <a:t>수색 및 </a:t>
            </a:r>
            <a:r>
              <a:rPr lang="ko-KR" altLang="en-US" dirty="0" err="1">
                <a:latin typeface="+mn-ea"/>
                <a:ea typeface="+mn-ea"/>
              </a:rPr>
              <a:t>구조용</a:t>
            </a:r>
            <a:r>
              <a:rPr lang="ko-KR" altLang="en-US" dirty="0">
                <a:latin typeface="+mn-ea"/>
                <a:ea typeface="+mn-ea"/>
              </a:rPr>
              <a:t> </a:t>
            </a:r>
            <a:r>
              <a:rPr lang="ko-KR" altLang="en-US" dirty="0" smtClean="0">
                <a:latin typeface="+mn-ea"/>
                <a:ea typeface="+mn-ea"/>
              </a:rPr>
              <a:t>레이다 </a:t>
            </a:r>
            <a:r>
              <a:rPr lang="ko-KR" altLang="en-US" dirty="0" err="1" smtClean="0">
                <a:latin typeface="+mn-ea"/>
                <a:ea typeface="+mn-ea"/>
              </a:rPr>
              <a:t>트랜스폰더</a:t>
            </a:r>
            <a:endParaRPr lang="en-US" altLang="ko-KR" dirty="0" smtClean="0">
              <a:latin typeface="+mn-ea"/>
              <a:ea typeface="+mn-ea"/>
            </a:endParaRPr>
          </a:p>
          <a:p>
            <a:pPr marL="342900" indent="-342900">
              <a:buAutoNum type="arabicPeriod"/>
            </a:pPr>
            <a:r>
              <a:rPr lang="en-US" altLang="ko-KR" dirty="0">
                <a:latin typeface="+mn-ea"/>
                <a:ea typeface="+mn-ea"/>
              </a:rPr>
              <a:t>Battery</a:t>
            </a:r>
            <a:r>
              <a:rPr lang="ko-KR" altLang="en-US" dirty="0">
                <a:latin typeface="+mn-ea"/>
                <a:ea typeface="+mn-ea"/>
              </a:rPr>
              <a:t>의 용량은 대기상태에서 </a:t>
            </a:r>
            <a:r>
              <a:rPr lang="en-US" altLang="ko-KR" dirty="0">
                <a:latin typeface="+mn-ea"/>
                <a:ea typeface="+mn-ea"/>
              </a:rPr>
              <a:t>96</a:t>
            </a:r>
            <a:r>
              <a:rPr lang="ko-KR" altLang="en-US" dirty="0">
                <a:latin typeface="+mn-ea"/>
                <a:ea typeface="+mn-ea"/>
              </a:rPr>
              <a:t>시간</a:t>
            </a:r>
            <a:r>
              <a:rPr lang="en-US" altLang="ko-KR" dirty="0">
                <a:latin typeface="+mn-ea"/>
                <a:ea typeface="+mn-ea"/>
              </a:rPr>
              <a:t>, </a:t>
            </a:r>
            <a:r>
              <a:rPr lang="ko-KR" altLang="en-US" dirty="0">
                <a:latin typeface="+mn-ea"/>
                <a:ea typeface="+mn-ea"/>
              </a:rPr>
              <a:t>연속응답상태에서 </a:t>
            </a:r>
            <a:r>
              <a:rPr lang="en-US" altLang="ko-KR" dirty="0">
                <a:latin typeface="+mn-ea"/>
                <a:ea typeface="+mn-ea"/>
              </a:rPr>
              <a:t>8</a:t>
            </a:r>
            <a:r>
              <a:rPr lang="ko-KR" altLang="en-US" dirty="0">
                <a:latin typeface="+mn-ea"/>
                <a:ea typeface="+mn-ea"/>
              </a:rPr>
              <a:t>시간 이상 발사할 </a:t>
            </a:r>
            <a:r>
              <a:rPr lang="ko-KR" altLang="en-US" dirty="0" smtClean="0">
                <a:latin typeface="+mn-ea"/>
                <a:ea typeface="+mn-ea"/>
              </a:rPr>
              <a:t>것</a:t>
            </a:r>
            <a:endParaRPr lang="en-US" altLang="ko-KR" dirty="0" smtClean="0">
              <a:latin typeface="+mn-ea"/>
              <a:ea typeface="+mn-ea"/>
            </a:endParaRPr>
          </a:p>
          <a:p>
            <a:pPr marL="342900" indent="-342900">
              <a:buFontTx/>
              <a:buAutoNum type="arabicPeriod"/>
            </a:pPr>
            <a:r>
              <a:rPr kumimoji="0" lang="en-US" altLang="ko-KR" dirty="0">
                <a:latin typeface="+mn-ea"/>
                <a:ea typeface="+mn-ea"/>
              </a:rPr>
              <a:t>SART</a:t>
            </a:r>
            <a:r>
              <a:rPr kumimoji="0" lang="ko-KR" altLang="en-US" dirty="0">
                <a:latin typeface="+mn-ea"/>
                <a:ea typeface="+mn-ea"/>
              </a:rPr>
              <a:t>를 설치할 경우에는 안테나의 높이가 수면에서 최소 </a:t>
            </a:r>
            <a:r>
              <a:rPr kumimoji="0" lang="en-US" altLang="ko-KR" dirty="0">
                <a:latin typeface="+mn-ea"/>
                <a:ea typeface="+mn-ea"/>
              </a:rPr>
              <a:t>1m </a:t>
            </a:r>
            <a:r>
              <a:rPr kumimoji="0" lang="ko-KR" altLang="en-US" dirty="0">
                <a:latin typeface="+mn-ea"/>
                <a:ea typeface="+mn-ea"/>
              </a:rPr>
              <a:t>이상 되어야 하며 이 경우 </a:t>
            </a:r>
            <a:r>
              <a:rPr kumimoji="0" lang="en-US" altLang="ko-KR" dirty="0" smtClean="0">
                <a:latin typeface="+mn-ea"/>
                <a:ea typeface="+mn-ea"/>
              </a:rPr>
              <a:t/>
            </a:r>
            <a:br>
              <a:rPr kumimoji="0" lang="en-US" altLang="ko-KR" dirty="0" smtClean="0">
                <a:latin typeface="+mn-ea"/>
                <a:ea typeface="+mn-ea"/>
              </a:rPr>
            </a:br>
            <a:r>
              <a:rPr kumimoji="0" lang="ko-KR" altLang="en-US" b="1" dirty="0" smtClean="0">
                <a:solidFill>
                  <a:srgbClr val="0000FF"/>
                </a:solidFill>
                <a:latin typeface="+mn-ea"/>
                <a:ea typeface="+mn-ea"/>
              </a:rPr>
              <a:t>출력이</a:t>
            </a:r>
            <a:r>
              <a:rPr kumimoji="0" lang="en-US" altLang="ko-KR" b="1" dirty="0" smtClean="0">
                <a:solidFill>
                  <a:srgbClr val="0000FF"/>
                </a:solidFill>
                <a:latin typeface="+mn-ea"/>
                <a:ea typeface="+mn-ea"/>
              </a:rPr>
              <a:t> 5 Watt</a:t>
            </a:r>
            <a:r>
              <a:rPr kumimoji="0" lang="ko-KR" altLang="en-US" b="1" dirty="0" smtClean="0">
                <a:solidFill>
                  <a:srgbClr val="0000FF"/>
                </a:solidFill>
                <a:latin typeface="+mn-ea"/>
                <a:ea typeface="+mn-ea"/>
              </a:rPr>
              <a:t>인 경우 유효통달거리는 </a:t>
            </a:r>
            <a:r>
              <a:rPr kumimoji="0" lang="ko-KR" altLang="en-US" b="1" dirty="0">
                <a:solidFill>
                  <a:srgbClr val="0000FF"/>
                </a:solidFill>
                <a:latin typeface="+mn-ea"/>
                <a:ea typeface="+mn-ea"/>
              </a:rPr>
              <a:t>통상 </a:t>
            </a:r>
            <a:r>
              <a:rPr kumimoji="0" lang="en-US" altLang="ko-KR" b="1" dirty="0">
                <a:solidFill>
                  <a:srgbClr val="0000FF"/>
                </a:solidFill>
                <a:latin typeface="+mn-ea"/>
                <a:ea typeface="+mn-ea"/>
              </a:rPr>
              <a:t>5</a:t>
            </a:r>
            <a:r>
              <a:rPr kumimoji="0" lang="ko-KR" altLang="en-US" b="1" dirty="0" smtClean="0">
                <a:solidFill>
                  <a:srgbClr val="0000FF"/>
                </a:solidFill>
                <a:latin typeface="+mn-ea"/>
                <a:ea typeface="+mn-ea"/>
              </a:rPr>
              <a:t>마일이다</a:t>
            </a:r>
            <a:r>
              <a:rPr kumimoji="0" lang="en-US" altLang="ko-KR" dirty="0" smtClean="0">
                <a:latin typeface="+mn-ea"/>
                <a:ea typeface="+mn-ea"/>
              </a:rPr>
              <a:t>. (</a:t>
            </a:r>
            <a:r>
              <a:rPr kumimoji="0" lang="ko-KR" altLang="en-US" dirty="0" smtClean="0">
                <a:latin typeface="+mn-ea"/>
                <a:ea typeface="+mn-ea"/>
              </a:rPr>
              <a:t>출력에 따라 </a:t>
            </a:r>
            <a:r>
              <a:rPr kumimoji="0" lang="ko-KR" altLang="en-US" dirty="0" err="1" smtClean="0">
                <a:latin typeface="+mn-ea"/>
                <a:ea typeface="+mn-ea"/>
              </a:rPr>
              <a:t>통달거리</a:t>
            </a:r>
            <a:r>
              <a:rPr kumimoji="0" lang="ko-KR" altLang="en-US" dirty="0" smtClean="0">
                <a:latin typeface="+mn-ea"/>
                <a:ea typeface="+mn-ea"/>
              </a:rPr>
              <a:t> 다름</a:t>
            </a:r>
            <a:r>
              <a:rPr kumimoji="0" lang="en-US" altLang="ko-KR" dirty="0" smtClean="0">
                <a:latin typeface="+mn-ea"/>
                <a:ea typeface="+mn-ea"/>
              </a:rPr>
              <a:t>)</a:t>
            </a:r>
          </a:p>
          <a:p>
            <a:pPr marL="342900" indent="-342900">
              <a:buFontTx/>
              <a:buAutoNum type="arabicPeriod"/>
            </a:pPr>
            <a:r>
              <a:rPr lang="en-US" altLang="ko-KR" dirty="0">
                <a:latin typeface="+mn-ea"/>
                <a:ea typeface="+mn-ea"/>
              </a:rPr>
              <a:t>Battery </a:t>
            </a:r>
            <a:r>
              <a:rPr lang="ko-KR" altLang="en-US" dirty="0">
                <a:latin typeface="+mn-ea"/>
                <a:ea typeface="+mn-ea"/>
              </a:rPr>
              <a:t>교체 </a:t>
            </a:r>
            <a:r>
              <a:rPr lang="en-US" altLang="ko-KR" dirty="0">
                <a:latin typeface="+mn-ea"/>
                <a:ea typeface="+mn-ea"/>
              </a:rPr>
              <a:t>3</a:t>
            </a:r>
            <a:r>
              <a:rPr lang="ko-KR" altLang="en-US" dirty="0">
                <a:latin typeface="+mn-ea"/>
                <a:ea typeface="+mn-ea"/>
              </a:rPr>
              <a:t>개월 전 해당 자재 </a:t>
            </a:r>
            <a:r>
              <a:rPr lang="ko-KR" altLang="en-US" dirty="0" smtClean="0">
                <a:latin typeface="+mn-ea"/>
                <a:ea typeface="+mn-ea"/>
              </a:rPr>
              <a:t>확보 </a:t>
            </a:r>
            <a:r>
              <a:rPr lang="en-US" altLang="ko-KR" dirty="0" smtClean="0">
                <a:latin typeface="+mn-ea"/>
                <a:ea typeface="+mn-ea"/>
              </a:rPr>
              <a:t>(</a:t>
            </a:r>
            <a:r>
              <a:rPr lang="ko-KR" altLang="en-US" dirty="0" smtClean="0">
                <a:latin typeface="+mn-ea"/>
                <a:ea typeface="+mn-ea"/>
              </a:rPr>
              <a:t>육상 </a:t>
            </a:r>
            <a:r>
              <a:rPr lang="en-US" altLang="ko-KR" dirty="0" smtClean="0">
                <a:latin typeface="+mn-ea"/>
                <a:ea typeface="+mn-ea"/>
              </a:rPr>
              <a:t>SBM </a:t>
            </a:r>
            <a:r>
              <a:rPr lang="ko-KR" altLang="en-US" dirty="0" smtClean="0">
                <a:latin typeface="+mn-ea"/>
                <a:ea typeface="+mn-ea"/>
              </a:rPr>
              <a:t>업체에서 교체</a:t>
            </a:r>
            <a:r>
              <a:rPr lang="en-US" altLang="ko-KR" dirty="0" smtClean="0">
                <a:latin typeface="+mn-ea"/>
                <a:ea typeface="+mn-ea"/>
              </a:rPr>
              <a:t>)</a:t>
            </a:r>
            <a:endParaRPr lang="en-US" altLang="ko-KR" dirty="0">
              <a:latin typeface="+mn-ea"/>
              <a:ea typeface="+mn-ea"/>
            </a:endParaRPr>
          </a:p>
          <a:p>
            <a:pPr marL="342900" indent="-342900">
              <a:buFontTx/>
              <a:buAutoNum type="arabicPeriod"/>
            </a:pPr>
            <a:r>
              <a:rPr kumimoji="0" lang="ko-KR" altLang="en-US" dirty="0" smtClean="0">
                <a:latin typeface="+mn-ea"/>
                <a:ea typeface="+mn-ea"/>
              </a:rPr>
              <a:t>매월 반드시 </a:t>
            </a:r>
            <a:r>
              <a:rPr kumimoji="0" lang="en-US" altLang="ko-KR" dirty="0" smtClean="0">
                <a:latin typeface="+mn-ea"/>
                <a:ea typeface="+mn-ea"/>
              </a:rPr>
              <a:t>1</a:t>
            </a:r>
            <a:r>
              <a:rPr kumimoji="0" lang="ko-KR" altLang="en-US" dirty="0" smtClean="0">
                <a:latin typeface="+mn-ea"/>
                <a:ea typeface="+mn-ea"/>
              </a:rPr>
              <a:t>회 </a:t>
            </a:r>
            <a:r>
              <a:rPr kumimoji="0" lang="en-US" altLang="ko-KR" dirty="0" smtClean="0">
                <a:latin typeface="+mn-ea"/>
                <a:ea typeface="+mn-ea"/>
              </a:rPr>
              <a:t>SART Function Test </a:t>
            </a:r>
            <a:r>
              <a:rPr lang="ko-KR" altLang="en-US" dirty="0" smtClean="0">
                <a:latin typeface="+mn-ea"/>
                <a:ea typeface="+mn-ea"/>
              </a:rPr>
              <a:t> </a:t>
            </a:r>
            <a:endParaRPr lang="en-US" altLang="ko-KR" dirty="0" smtClean="0">
              <a:latin typeface="+mn-ea"/>
              <a:ea typeface="+mn-ea"/>
            </a:endParaRPr>
          </a:p>
          <a:p>
            <a:pPr marL="342900" indent="-342900">
              <a:buFontTx/>
              <a:buAutoNum type="arabicPeriod"/>
            </a:pPr>
            <a:endParaRPr lang="en-US" altLang="ko-KR" dirty="0">
              <a:latin typeface="+mn-ea"/>
              <a:ea typeface="+mn-ea"/>
            </a:endParaRPr>
          </a:p>
          <a:p>
            <a:pPr marL="342900" indent="-342900">
              <a:buFontTx/>
              <a:buAutoNum type="arabicPeriod"/>
            </a:pPr>
            <a:endParaRPr lang="en-US" altLang="ko-KR" dirty="0" smtClean="0">
              <a:latin typeface="+mn-ea"/>
              <a:ea typeface="+mn-ea"/>
            </a:endParaRPr>
          </a:p>
          <a:p>
            <a:pPr marL="342900" indent="-342900">
              <a:buFontTx/>
              <a:buAutoNum type="arabicPeriod"/>
            </a:pPr>
            <a:endParaRPr lang="en-US" altLang="ko-KR" dirty="0">
              <a:latin typeface="+mn-ea"/>
              <a:ea typeface="+mn-ea"/>
            </a:endParaRPr>
          </a:p>
          <a:p>
            <a:pPr marL="342900" indent="-342900">
              <a:buFontTx/>
              <a:buAutoNum type="arabicPeriod"/>
            </a:pPr>
            <a:endParaRPr lang="en-US" altLang="ko-KR" dirty="0" smtClean="0">
              <a:latin typeface="+mn-ea"/>
              <a:ea typeface="+mn-ea"/>
            </a:endParaRPr>
          </a:p>
          <a:p>
            <a:pPr marL="342900" indent="-342900">
              <a:buFontTx/>
              <a:buAutoNum type="arabicPeriod"/>
            </a:pPr>
            <a:endParaRPr lang="en-US" altLang="ko-KR" dirty="0">
              <a:latin typeface="+mn-ea"/>
              <a:ea typeface="+mn-ea"/>
            </a:endParaRPr>
          </a:p>
          <a:p>
            <a:pPr marL="342900" indent="-342900">
              <a:buFontTx/>
              <a:buAutoNum type="arabicPeriod"/>
            </a:pPr>
            <a:endParaRPr lang="en-US" altLang="ko-KR" dirty="0" smtClean="0">
              <a:latin typeface="+mn-ea"/>
              <a:ea typeface="+mn-ea"/>
            </a:endParaRPr>
          </a:p>
          <a:p>
            <a:pPr marL="342900" indent="-342900">
              <a:buFontTx/>
              <a:buAutoNum type="arabicPeriod"/>
            </a:pPr>
            <a:endParaRPr lang="en-US" altLang="ko-KR" dirty="0">
              <a:latin typeface="+mn-ea"/>
              <a:ea typeface="+mn-ea"/>
            </a:endParaRPr>
          </a:p>
          <a:p>
            <a:pPr marL="342900" indent="-342900">
              <a:buFontTx/>
              <a:buAutoNum type="arabicPeriod"/>
            </a:pPr>
            <a:endParaRPr lang="en-US" altLang="ko-KR" dirty="0" smtClean="0">
              <a:latin typeface="+mn-ea"/>
              <a:ea typeface="+mn-ea"/>
            </a:endParaRPr>
          </a:p>
          <a:p>
            <a:pPr marL="342900" indent="-342900">
              <a:buFontTx/>
              <a:buAutoNum type="arabicPeriod"/>
            </a:pPr>
            <a:endParaRPr lang="en-US" altLang="ko-KR" dirty="0">
              <a:latin typeface="+mn-ea"/>
              <a:ea typeface="+mn-ea"/>
            </a:endParaRPr>
          </a:p>
          <a:p>
            <a:pPr marL="342900" indent="-342900">
              <a:buFontTx/>
              <a:buAutoNum type="arabicPeriod"/>
            </a:pPr>
            <a:r>
              <a:rPr kumimoji="0" lang="en-US" altLang="ko-KR" dirty="0">
                <a:latin typeface="+mn-ea"/>
                <a:ea typeface="+mn-ea"/>
              </a:rPr>
              <a:t>SART</a:t>
            </a:r>
            <a:r>
              <a:rPr kumimoji="0" lang="ko-KR" altLang="en-US" dirty="0">
                <a:latin typeface="+mn-ea"/>
                <a:ea typeface="+mn-ea"/>
              </a:rPr>
              <a:t>는 신호의 </a:t>
            </a:r>
            <a:r>
              <a:rPr kumimoji="0" lang="ko-KR" altLang="en-US" dirty="0" err="1">
                <a:latin typeface="+mn-ea"/>
                <a:ea typeface="+mn-ea"/>
              </a:rPr>
              <a:t>유효거리가</a:t>
            </a:r>
            <a:r>
              <a:rPr kumimoji="0" lang="ko-KR" altLang="en-US" dirty="0">
                <a:latin typeface="+mn-ea"/>
                <a:ea typeface="+mn-ea"/>
              </a:rPr>
              <a:t> </a:t>
            </a:r>
            <a:r>
              <a:rPr kumimoji="0" lang="en-US" altLang="ko-KR" dirty="0">
                <a:latin typeface="+mn-ea"/>
                <a:ea typeface="+mn-ea"/>
              </a:rPr>
              <a:t>5</a:t>
            </a:r>
            <a:r>
              <a:rPr kumimoji="0" lang="ko-KR" altLang="en-US" dirty="0">
                <a:latin typeface="+mn-ea"/>
                <a:ea typeface="+mn-ea"/>
              </a:rPr>
              <a:t>마일이기 때문에 상황에 따라 </a:t>
            </a:r>
            <a:r>
              <a:rPr kumimoji="0" lang="en-US" altLang="ko-KR" dirty="0" smtClean="0">
                <a:latin typeface="+mn-ea"/>
                <a:ea typeface="+mn-ea"/>
              </a:rPr>
              <a:t>6~12</a:t>
            </a:r>
            <a:r>
              <a:rPr kumimoji="0" lang="ko-KR" altLang="en-US" dirty="0">
                <a:latin typeface="+mn-ea"/>
                <a:ea typeface="+mn-ea"/>
              </a:rPr>
              <a:t>마일에 맞추는 것이 </a:t>
            </a:r>
            <a:r>
              <a:rPr kumimoji="0" lang="en-US" altLang="ko-KR" dirty="0">
                <a:latin typeface="+mn-ea"/>
                <a:ea typeface="+mn-ea"/>
              </a:rPr>
              <a:t/>
            </a:r>
            <a:br>
              <a:rPr kumimoji="0" lang="en-US" altLang="ko-KR" dirty="0">
                <a:latin typeface="+mn-ea"/>
                <a:ea typeface="+mn-ea"/>
              </a:rPr>
            </a:br>
            <a:r>
              <a:rPr kumimoji="0" lang="ko-KR" altLang="en-US" dirty="0">
                <a:latin typeface="+mn-ea"/>
                <a:ea typeface="+mn-ea"/>
              </a:rPr>
              <a:t>적절하다</a:t>
            </a:r>
            <a:r>
              <a:rPr kumimoji="0" lang="en-US" altLang="ko-KR" dirty="0">
                <a:latin typeface="+mn-ea"/>
                <a:ea typeface="+mn-ea"/>
              </a:rPr>
              <a:t>. </a:t>
            </a:r>
            <a:r>
              <a:rPr lang="ko-KR" altLang="en-US" dirty="0">
                <a:latin typeface="+mn-ea"/>
                <a:ea typeface="+mn-ea"/>
              </a:rPr>
              <a:t>레이다 상의 </a:t>
            </a:r>
            <a:r>
              <a:rPr lang="en-US" altLang="ko-KR" dirty="0">
                <a:latin typeface="+mn-ea"/>
                <a:ea typeface="+mn-ea"/>
              </a:rPr>
              <a:t>SART </a:t>
            </a:r>
            <a:r>
              <a:rPr lang="ko-KR" altLang="en-US" dirty="0">
                <a:latin typeface="+mn-ea"/>
                <a:ea typeface="+mn-ea"/>
              </a:rPr>
              <a:t>신호가 파도로 인하여 명확히 나타나지 않을 경우에는 </a:t>
            </a:r>
            <a:r>
              <a:rPr lang="ko-KR" altLang="en-US" dirty="0" err="1">
                <a:latin typeface="+mn-ea"/>
                <a:ea typeface="+mn-ea"/>
              </a:rPr>
              <a:t>해면반사</a:t>
            </a:r>
            <a:r>
              <a:rPr lang="ko-KR" altLang="en-US" dirty="0">
                <a:latin typeface="+mn-ea"/>
                <a:ea typeface="+mn-ea"/>
              </a:rPr>
              <a:t> </a:t>
            </a:r>
            <a:r>
              <a:rPr lang="ko-KR" altLang="en-US" dirty="0" err="1">
                <a:latin typeface="+mn-ea"/>
                <a:ea typeface="+mn-ea"/>
              </a:rPr>
              <a:t>억제기를</a:t>
            </a:r>
            <a:r>
              <a:rPr lang="ko-KR" altLang="en-US" dirty="0">
                <a:latin typeface="+mn-ea"/>
                <a:ea typeface="+mn-ea"/>
              </a:rPr>
              <a:t> 조절하고</a:t>
            </a:r>
            <a:r>
              <a:rPr lang="en-US" altLang="ko-KR" dirty="0">
                <a:latin typeface="+mn-ea"/>
                <a:ea typeface="+mn-ea"/>
              </a:rPr>
              <a:t>, </a:t>
            </a:r>
            <a:r>
              <a:rPr lang="ko-KR" altLang="en-US" dirty="0">
                <a:latin typeface="+mn-ea"/>
                <a:ea typeface="+mn-ea"/>
              </a:rPr>
              <a:t>비나 눈 등으로 인하여 신호가 잘 나타나지 않을 경우에는 우설 반사억제기를 조정해야 한다</a:t>
            </a:r>
            <a:r>
              <a:rPr lang="en-US" altLang="ko-KR" dirty="0">
                <a:latin typeface="+mn-ea"/>
                <a:ea typeface="+mn-ea"/>
              </a:rPr>
              <a:t>.</a:t>
            </a:r>
            <a:r>
              <a:rPr lang="ko-KR" altLang="en-US" dirty="0">
                <a:latin typeface="+mn-ea"/>
                <a:ea typeface="+mn-ea"/>
              </a:rPr>
              <a:t> 또한 </a:t>
            </a:r>
            <a:r>
              <a:rPr lang="en-US" altLang="ko-KR" dirty="0">
                <a:latin typeface="+mn-ea"/>
                <a:ea typeface="+mn-ea"/>
              </a:rPr>
              <a:t>SART </a:t>
            </a:r>
            <a:r>
              <a:rPr lang="ko-KR" altLang="en-US" dirty="0">
                <a:latin typeface="+mn-ea"/>
                <a:ea typeface="+mn-ea"/>
              </a:rPr>
              <a:t>신호가 강한 것과 약한 것 </a:t>
            </a:r>
            <a:r>
              <a:rPr lang="en-US" altLang="ko-KR" dirty="0">
                <a:latin typeface="+mn-ea"/>
                <a:ea typeface="+mn-ea"/>
              </a:rPr>
              <a:t>2</a:t>
            </a:r>
            <a:r>
              <a:rPr lang="ko-KR" altLang="en-US" dirty="0">
                <a:latin typeface="+mn-ea"/>
                <a:ea typeface="+mn-ea"/>
              </a:rPr>
              <a:t>개로 겹쳐져서 나타나는 것은 </a:t>
            </a:r>
            <a:r>
              <a:rPr lang="ko-KR" altLang="en-US" dirty="0" err="1">
                <a:latin typeface="+mn-ea"/>
                <a:ea typeface="+mn-ea"/>
              </a:rPr>
              <a:t>탐지거리가</a:t>
            </a:r>
            <a:r>
              <a:rPr lang="ko-KR" altLang="en-US" dirty="0">
                <a:latin typeface="+mn-ea"/>
                <a:ea typeface="+mn-ea"/>
              </a:rPr>
              <a:t> 짧기 때문이며 이 때에는 레이더의 </a:t>
            </a:r>
            <a:r>
              <a:rPr lang="ko-KR" altLang="en-US" dirty="0" err="1">
                <a:latin typeface="+mn-ea"/>
                <a:ea typeface="+mn-ea"/>
              </a:rPr>
              <a:t>탐지거리를</a:t>
            </a:r>
            <a:r>
              <a:rPr lang="ko-KR" altLang="en-US" dirty="0">
                <a:latin typeface="+mn-ea"/>
                <a:ea typeface="+mn-ea"/>
              </a:rPr>
              <a:t> 더 늘려야 한다</a:t>
            </a:r>
            <a:endParaRPr kumimoji="0" lang="en-US" altLang="ko-KR" dirty="0">
              <a:latin typeface="+mn-ea"/>
              <a:ea typeface="+mn-ea"/>
            </a:endParaRPr>
          </a:p>
          <a:p>
            <a:pPr marL="342900" indent="-342900">
              <a:buFontTx/>
              <a:buAutoNum type="arabicPeriod"/>
            </a:pPr>
            <a:endParaRPr lang="en-US" altLang="ko-KR" dirty="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6" name="그림 5"/>
          <p:cNvPicPr>
            <a:picLocks noChangeAspect="1"/>
          </p:cNvPicPr>
          <p:nvPr/>
        </p:nvPicPr>
        <p:blipFill>
          <a:blip r:embed="rId2"/>
          <a:stretch>
            <a:fillRect/>
          </a:stretch>
        </p:blipFill>
        <p:spPr>
          <a:xfrm>
            <a:off x="679477" y="3251017"/>
            <a:ext cx="9541067" cy="2383743"/>
          </a:xfrm>
          <a:prstGeom prst="rect">
            <a:avLst/>
          </a:prstGeom>
        </p:spPr>
      </p:pic>
      <p:sp>
        <p:nvSpPr>
          <p:cNvPr id="14" name="TextBox 13"/>
          <p:cNvSpPr txBox="1"/>
          <p:nvPr/>
        </p:nvSpPr>
        <p:spPr>
          <a:xfrm>
            <a:off x="8614754" y="1196971"/>
            <a:ext cx="1046890" cy="307777"/>
          </a:xfrm>
          <a:prstGeom prst="rect">
            <a:avLst/>
          </a:prstGeom>
          <a:noFill/>
        </p:spPr>
        <p:txBody>
          <a:bodyPr wrap="none" rtlCol="0">
            <a:spAutoFit/>
          </a:bodyPr>
          <a:lstStyle/>
          <a:p>
            <a:r>
              <a:rPr lang="en-US" altLang="ko-KR" sz="1400" dirty="0" smtClean="0">
                <a:latin typeface="+mn-ea"/>
                <a:ea typeface="+mn-ea"/>
              </a:rPr>
              <a:t>SART TEST</a:t>
            </a:r>
            <a:endParaRPr lang="ko-KR" altLang="en-US" sz="1400" dirty="0">
              <a:latin typeface="+mn-ea"/>
              <a:ea typeface="+mn-ea"/>
            </a:endParaRPr>
          </a:p>
        </p:txBody>
      </p:sp>
      <p:pic>
        <p:nvPicPr>
          <p:cNvPr id="16" name="그림 1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544" y="1116860"/>
            <a:ext cx="468000" cy="468000"/>
          </a:xfrm>
          <a:prstGeom prst="rect">
            <a:avLst/>
          </a:prstGeom>
        </p:spPr>
      </p:pic>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52610302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78</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470940695"/>
              </p:ext>
            </p:extLst>
          </p:nvPr>
        </p:nvGraphicFramePr>
        <p:xfrm>
          <a:off x="522165" y="712844"/>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3-7 SART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332359"/>
            <a:ext cx="9596060" cy="5866594"/>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r>
              <a:rPr lang="en-US" altLang="ko-KR" b="1" dirty="0" smtClean="0">
                <a:latin typeface="+mn-ea"/>
                <a:ea typeface="+mn-ea"/>
              </a:rPr>
              <a:t>Monthly SART Testing</a:t>
            </a:r>
            <a:endParaRPr lang="en-US" altLang="ko-KR" dirty="0">
              <a:latin typeface="+mn-ea"/>
              <a:ea typeface="+mn-ea"/>
            </a:endParaRPr>
          </a:p>
          <a:p>
            <a:pPr marL="342900" indent="-342900">
              <a:buFont typeface="+mj-lt"/>
              <a:buAutoNum type="arabicPeriod"/>
            </a:pPr>
            <a:r>
              <a:rPr lang="en-US" altLang="ko-KR" dirty="0">
                <a:latin typeface="+mn-ea"/>
                <a:ea typeface="+mn-ea"/>
              </a:rPr>
              <a:t>SART</a:t>
            </a:r>
            <a:r>
              <a:rPr lang="ko-KR" altLang="en-US" dirty="0">
                <a:latin typeface="+mn-ea"/>
                <a:ea typeface="+mn-ea"/>
              </a:rPr>
              <a:t>는 </a:t>
            </a:r>
            <a:r>
              <a:rPr lang="en-US" altLang="ko-KR" dirty="0" smtClean="0">
                <a:latin typeface="+mn-ea"/>
                <a:ea typeface="+mn-ea"/>
              </a:rPr>
              <a:t>Safety device</a:t>
            </a:r>
            <a:r>
              <a:rPr lang="ko-KR" altLang="en-US" dirty="0" smtClean="0">
                <a:latin typeface="+mn-ea"/>
                <a:ea typeface="+mn-ea"/>
              </a:rPr>
              <a:t>임</a:t>
            </a:r>
            <a:endParaRPr lang="en-US" altLang="ko-KR" dirty="0" smtClean="0">
              <a:latin typeface="+mn-ea"/>
              <a:ea typeface="+mn-ea"/>
            </a:endParaRPr>
          </a:p>
          <a:p>
            <a:pPr marL="342900" indent="-342900">
              <a:buFont typeface="+mj-lt"/>
              <a:buAutoNum type="arabicPeriod"/>
            </a:pPr>
            <a:r>
              <a:rPr lang="en-US" altLang="ko-KR" dirty="0" smtClean="0">
                <a:latin typeface="+mn-ea"/>
                <a:ea typeface="+mn-ea"/>
              </a:rPr>
              <a:t>Casing</a:t>
            </a:r>
            <a:r>
              <a:rPr lang="ko-KR" altLang="en-US" dirty="0" smtClean="0">
                <a:latin typeface="+mn-ea"/>
                <a:ea typeface="+mn-ea"/>
              </a:rPr>
              <a:t>에 </a:t>
            </a:r>
            <a:r>
              <a:rPr lang="ko-KR" altLang="en-US" dirty="0">
                <a:latin typeface="+mn-ea"/>
                <a:ea typeface="+mn-ea"/>
              </a:rPr>
              <a:t>균열 및 구멍이 있는지 육안으로 </a:t>
            </a:r>
            <a:r>
              <a:rPr lang="ko-KR" altLang="en-US" dirty="0" smtClean="0">
                <a:latin typeface="+mn-ea"/>
                <a:ea typeface="+mn-ea"/>
              </a:rPr>
              <a:t>검사함</a:t>
            </a:r>
            <a:endParaRPr lang="en-US" altLang="ko-KR" dirty="0" smtClean="0">
              <a:latin typeface="+mn-ea"/>
              <a:ea typeface="+mn-ea"/>
            </a:endParaRPr>
          </a:p>
          <a:p>
            <a:pPr marL="342900" indent="-342900">
              <a:buFont typeface="+mj-lt"/>
              <a:buAutoNum type="arabicPeriod"/>
            </a:pPr>
            <a:r>
              <a:rPr lang="en-US" altLang="ko-KR" dirty="0" smtClean="0">
                <a:latin typeface="+mn-ea"/>
                <a:ea typeface="+mn-ea"/>
              </a:rPr>
              <a:t>Pole</a:t>
            </a:r>
            <a:r>
              <a:rPr lang="ko-KR" altLang="en-US" dirty="0" smtClean="0">
                <a:latin typeface="+mn-ea"/>
                <a:ea typeface="+mn-ea"/>
              </a:rPr>
              <a:t>을 확장하고 올바르게 </a:t>
            </a:r>
            <a:r>
              <a:rPr lang="ko-KR" altLang="en-US" dirty="0">
                <a:latin typeface="+mn-ea"/>
                <a:ea typeface="+mn-ea"/>
              </a:rPr>
              <a:t>작동하는지 확인한 다음 </a:t>
            </a:r>
            <a:r>
              <a:rPr lang="en-US" altLang="ko-KR" dirty="0" smtClean="0">
                <a:latin typeface="+mn-ea"/>
                <a:ea typeface="+mn-ea"/>
              </a:rPr>
              <a:t>Pole</a:t>
            </a:r>
            <a:r>
              <a:rPr lang="ko-KR" altLang="en-US" dirty="0" smtClean="0">
                <a:latin typeface="+mn-ea"/>
                <a:ea typeface="+mn-ea"/>
              </a:rPr>
              <a:t>을 </a:t>
            </a:r>
            <a:r>
              <a:rPr lang="en-US" altLang="ko-KR" dirty="0" smtClean="0">
                <a:latin typeface="+mn-ea"/>
                <a:ea typeface="+mn-ea"/>
              </a:rPr>
              <a:t>housing</a:t>
            </a:r>
            <a:r>
              <a:rPr lang="ko-KR" altLang="en-US" dirty="0" smtClean="0">
                <a:latin typeface="+mn-ea"/>
                <a:ea typeface="+mn-ea"/>
              </a:rPr>
              <a:t>에 </a:t>
            </a:r>
            <a:r>
              <a:rPr lang="ko-KR" altLang="en-US" dirty="0">
                <a:latin typeface="+mn-ea"/>
                <a:ea typeface="+mn-ea"/>
              </a:rPr>
              <a:t>다시 </a:t>
            </a:r>
            <a:r>
              <a:rPr lang="ko-KR" altLang="en-US" dirty="0" smtClean="0">
                <a:latin typeface="+mn-ea"/>
                <a:ea typeface="+mn-ea"/>
              </a:rPr>
              <a:t>넣는다</a:t>
            </a:r>
            <a:endParaRPr lang="en-US" altLang="ko-KR" dirty="0" smtClean="0">
              <a:latin typeface="+mn-ea"/>
              <a:ea typeface="+mn-ea"/>
            </a:endParaRPr>
          </a:p>
          <a:p>
            <a:pPr marL="342900" indent="-342900">
              <a:buFont typeface="+mj-lt"/>
              <a:buAutoNum type="arabicPeriod"/>
            </a:pPr>
            <a:r>
              <a:rPr lang="en-US" altLang="ko-KR" dirty="0" smtClean="0">
                <a:latin typeface="+mn-ea"/>
                <a:ea typeface="+mn-ea"/>
              </a:rPr>
              <a:t>Lanyard</a:t>
            </a:r>
            <a:r>
              <a:rPr lang="ko-KR" altLang="en-US" dirty="0" smtClean="0">
                <a:latin typeface="+mn-ea"/>
                <a:ea typeface="+mn-ea"/>
              </a:rPr>
              <a:t>가 </a:t>
            </a:r>
            <a:r>
              <a:rPr lang="ko-KR" altLang="en-US" dirty="0">
                <a:latin typeface="+mn-ea"/>
                <a:ea typeface="+mn-ea"/>
              </a:rPr>
              <a:t>깔끔하게 묶여 있고 </a:t>
            </a:r>
            <a:r>
              <a:rPr lang="en-US" altLang="ko-KR" dirty="0">
                <a:latin typeface="+mn-ea"/>
                <a:ea typeface="+mn-ea"/>
              </a:rPr>
              <a:t>SART</a:t>
            </a:r>
            <a:r>
              <a:rPr lang="ko-KR" altLang="en-US" dirty="0">
                <a:latin typeface="+mn-ea"/>
                <a:ea typeface="+mn-ea"/>
              </a:rPr>
              <a:t>에 단단히 고정되어 있는지 </a:t>
            </a:r>
            <a:r>
              <a:rPr lang="ko-KR" altLang="en-US" dirty="0" smtClean="0">
                <a:latin typeface="+mn-ea"/>
                <a:ea typeface="+mn-ea"/>
              </a:rPr>
              <a:t>확인하고 </a:t>
            </a:r>
            <a:r>
              <a:rPr lang="en-US" altLang="ko-KR" dirty="0" smtClean="0">
                <a:latin typeface="+mn-ea"/>
                <a:ea typeface="+mn-ea"/>
              </a:rPr>
              <a:t>Lanyard</a:t>
            </a:r>
            <a:r>
              <a:rPr lang="ko-KR" altLang="en-US" dirty="0" smtClean="0">
                <a:latin typeface="+mn-ea"/>
                <a:ea typeface="+mn-ea"/>
              </a:rPr>
              <a:t>가</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선박의 </a:t>
            </a:r>
            <a:r>
              <a:rPr lang="ko-KR" altLang="en-US" dirty="0">
                <a:latin typeface="+mn-ea"/>
                <a:ea typeface="+mn-ea"/>
              </a:rPr>
              <a:t>어떤 부분에도 묶여 있지 않은지 </a:t>
            </a:r>
            <a:r>
              <a:rPr lang="ko-KR" altLang="en-US" dirty="0" smtClean="0">
                <a:latin typeface="+mn-ea"/>
                <a:ea typeface="+mn-ea"/>
              </a:rPr>
              <a:t>확인한다</a:t>
            </a:r>
            <a:endParaRPr lang="en-US" altLang="ko-KR" dirty="0" smtClean="0">
              <a:latin typeface="+mn-ea"/>
              <a:ea typeface="+mn-ea"/>
            </a:endParaRPr>
          </a:p>
          <a:p>
            <a:pPr marL="342900" indent="-342900">
              <a:buFont typeface="+mj-lt"/>
              <a:buAutoNum type="arabicPeriod"/>
            </a:pPr>
            <a:r>
              <a:rPr lang="ko-KR" altLang="en-US" dirty="0" smtClean="0">
                <a:latin typeface="+mn-ea"/>
                <a:ea typeface="+mn-ea"/>
              </a:rPr>
              <a:t>배터리 </a:t>
            </a:r>
            <a:r>
              <a:rPr lang="ko-KR" altLang="en-US" dirty="0">
                <a:latin typeface="+mn-ea"/>
                <a:ea typeface="+mn-ea"/>
              </a:rPr>
              <a:t>만료 라벨에 다음 정기 항해에 사용할 수 있는 충분한 배터리 수명이 </a:t>
            </a:r>
            <a:r>
              <a:rPr lang="ko-KR" altLang="en-US" dirty="0" smtClean="0">
                <a:latin typeface="+mn-ea"/>
                <a:ea typeface="+mn-ea"/>
              </a:rPr>
              <a:t>표시되어</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있는지 확인한다</a:t>
            </a:r>
            <a:endParaRPr lang="en-US" altLang="ko-KR" dirty="0" smtClean="0">
              <a:latin typeface="+mn-ea"/>
              <a:ea typeface="+mn-ea"/>
            </a:endParaRPr>
          </a:p>
          <a:p>
            <a:pPr marL="342900" indent="-342900">
              <a:buFont typeface="+mj-lt"/>
              <a:buAutoNum type="arabicPeriod"/>
            </a:pPr>
            <a:r>
              <a:rPr lang="en-US" altLang="ko-KR" dirty="0" smtClean="0">
                <a:latin typeface="+mn-ea"/>
                <a:ea typeface="+mn-ea"/>
              </a:rPr>
              <a:t>Safety lock</a:t>
            </a:r>
            <a:r>
              <a:rPr lang="ko-KR" altLang="en-US" dirty="0" smtClean="0">
                <a:latin typeface="+mn-ea"/>
                <a:ea typeface="+mn-ea"/>
              </a:rPr>
              <a:t>이 제자리에 </a:t>
            </a:r>
            <a:r>
              <a:rPr lang="ko-KR" altLang="en-US" dirty="0">
                <a:latin typeface="+mn-ea"/>
                <a:ea typeface="+mn-ea"/>
              </a:rPr>
              <a:t>있고 </a:t>
            </a:r>
            <a:r>
              <a:rPr lang="en-US" altLang="ko-KR" dirty="0" smtClean="0">
                <a:latin typeface="+mn-ea"/>
                <a:ea typeface="+mn-ea"/>
              </a:rPr>
              <a:t>Integrity seal</a:t>
            </a:r>
            <a:r>
              <a:rPr lang="ko-KR" altLang="en-US" dirty="0" smtClean="0">
                <a:latin typeface="+mn-ea"/>
                <a:ea typeface="+mn-ea"/>
              </a:rPr>
              <a:t>이 </a:t>
            </a:r>
            <a:r>
              <a:rPr lang="ko-KR" altLang="en-US" dirty="0">
                <a:latin typeface="+mn-ea"/>
                <a:ea typeface="+mn-ea"/>
              </a:rPr>
              <a:t>파손되지 않았는지 </a:t>
            </a:r>
            <a:r>
              <a:rPr lang="ko-KR" altLang="en-US" dirty="0" smtClean="0">
                <a:latin typeface="+mn-ea"/>
                <a:ea typeface="+mn-ea"/>
              </a:rPr>
              <a:t>확인한다</a:t>
            </a:r>
            <a:endParaRPr lang="en-US" altLang="ko-KR" dirty="0" smtClean="0">
              <a:latin typeface="+mn-ea"/>
              <a:ea typeface="+mn-ea"/>
            </a:endParaRPr>
          </a:p>
          <a:p>
            <a:pPr marL="342900" indent="-342900">
              <a:buFont typeface="+mj-lt"/>
              <a:buAutoNum type="arabicPeriod"/>
            </a:pPr>
            <a:r>
              <a:rPr lang="ko-KR" altLang="en-US" dirty="0" smtClean="0">
                <a:latin typeface="+mn-ea"/>
                <a:ea typeface="+mn-ea"/>
              </a:rPr>
              <a:t>해상에서 </a:t>
            </a:r>
            <a:r>
              <a:rPr lang="en-US" altLang="ko-KR" dirty="0" smtClean="0">
                <a:latin typeface="+mn-ea"/>
                <a:ea typeface="+mn-ea"/>
              </a:rPr>
              <a:t>Self-test</a:t>
            </a:r>
            <a:r>
              <a:rPr lang="ko-KR" altLang="en-US" dirty="0" smtClean="0">
                <a:latin typeface="+mn-ea"/>
                <a:ea typeface="+mn-ea"/>
              </a:rPr>
              <a:t>시 최우선적으로 </a:t>
            </a:r>
            <a:r>
              <a:rPr lang="en-US" altLang="ko-KR" dirty="0" smtClean="0">
                <a:latin typeface="+mn-ea"/>
                <a:ea typeface="+mn-ea"/>
              </a:rPr>
              <a:t>X-band</a:t>
            </a:r>
            <a:r>
              <a:rPr lang="ko-KR" altLang="en-US" dirty="0" smtClean="0">
                <a:latin typeface="+mn-ea"/>
                <a:ea typeface="+mn-ea"/>
              </a:rPr>
              <a:t>에 의해 어떤 선박이 있는지 확인하여야 하며</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선박이 없을 경우 </a:t>
            </a:r>
            <a:r>
              <a:rPr lang="en-US" altLang="ko-KR" dirty="0" smtClean="0">
                <a:latin typeface="+mn-ea"/>
                <a:ea typeface="+mn-ea"/>
              </a:rPr>
              <a:t>test </a:t>
            </a:r>
            <a:r>
              <a:rPr lang="ko-KR" altLang="en-US" dirty="0" smtClean="0">
                <a:latin typeface="+mn-ea"/>
                <a:ea typeface="+mn-ea"/>
              </a:rPr>
              <a:t>하고 선박이 있는 경우 신호 발생시 </a:t>
            </a:r>
            <a:r>
              <a:rPr lang="en-US" altLang="ko-KR" dirty="0" smtClean="0">
                <a:latin typeface="+mn-ea"/>
                <a:ea typeface="+mn-ea"/>
              </a:rPr>
              <a:t>SART</a:t>
            </a:r>
            <a:r>
              <a:rPr lang="ko-KR" altLang="en-US" dirty="0" smtClean="0">
                <a:latin typeface="+mn-ea"/>
                <a:ea typeface="+mn-ea"/>
              </a:rPr>
              <a:t>를 끄고 </a:t>
            </a:r>
            <a:r>
              <a:rPr lang="en-US" altLang="ko-KR" dirty="0" smtClean="0">
                <a:latin typeface="+mn-ea"/>
                <a:ea typeface="+mn-ea"/>
              </a:rPr>
              <a:t>VHF DSC (All ships: safety)</a:t>
            </a:r>
            <a:r>
              <a:rPr lang="ko-KR" altLang="en-US" dirty="0" smtClean="0">
                <a:latin typeface="+mn-ea"/>
                <a:ea typeface="+mn-ea"/>
              </a:rPr>
              <a:t>로 </a:t>
            </a:r>
            <a:r>
              <a:rPr lang="en-US" altLang="ko-KR" dirty="0" smtClean="0">
                <a:latin typeface="+mn-ea"/>
                <a:ea typeface="+mn-ea"/>
              </a:rPr>
              <a:t>Safety Alert</a:t>
            </a:r>
            <a:r>
              <a:rPr lang="ko-KR" altLang="en-US" dirty="0" smtClean="0">
                <a:latin typeface="+mn-ea"/>
                <a:ea typeface="+mn-ea"/>
              </a:rPr>
              <a:t>를 보내고 </a:t>
            </a:r>
            <a:r>
              <a:rPr lang="en-US" altLang="ko-KR" dirty="0" smtClean="0">
                <a:latin typeface="+mn-ea"/>
                <a:ea typeface="+mn-ea"/>
              </a:rPr>
              <a:t>Ch.16</a:t>
            </a:r>
            <a:r>
              <a:rPr lang="ko-KR" altLang="en-US" dirty="0" smtClean="0">
                <a:latin typeface="+mn-ea"/>
                <a:ea typeface="+mn-ea"/>
              </a:rPr>
              <a:t>에서 선명</a:t>
            </a:r>
            <a:r>
              <a:rPr lang="en-US" altLang="ko-KR" dirty="0" smtClean="0">
                <a:latin typeface="+mn-ea"/>
                <a:ea typeface="+mn-ea"/>
              </a:rPr>
              <a:t>, MMSI No, </a:t>
            </a:r>
            <a:r>
              <a:rPr lang="ko-KR" altLang="en-US" dirty="0" smtClean="0">
                <a:latin typeface="+mn-ea"/>
                <a:ea typeface="+mn-ea"/>
              </a:rPr>
              <a:t>위치 및 착오로 </a:t>
            </a:r>
            <a:r>
              <a:rPr lang="ko-KR" altLang="en-US" dirty="0">
                <a:latin typeface="+mn-ea"/>
                <a:ea typeface="+mn-ea"/>
              </a:rPr>
              <a:t>발송된 </a:t>
            </a:r>
            <a:r>
              <a:rPr lang="ko-KR" altLang="en-US" dirty="0" smtClean="0">
                <a:latin typeface="+mn-ea"/>
                <a:ea typeface="+mn-ea"/>
              </a:rPr>
              <a:t>허위의 경보를 </a:t>
            </a:r>
            <a:r>
              <a:rPr lang="ko-KR" altLang="en-US" dirty="0">
                <a:latin typeface="+mn-ea"/>
                <a:ea typeface="+mn-ea"/>
              </a:rPr>
              <a:t>취소하고자 하는 </a:t>
            </a:r>
            <a:r>
              <a:rPr lang="ko-KR" altLang="en-US" dirty="0" smtClean="0">
                <a:latin typeface="+mn-ea"/>
                <a:ea typeface="+mn-ea"/>
              </a:rPr>
              <a:t>내용을 전송하여야 한다</a:t>
            </a:r>
            <a:r>
              <a:rPr lang="en-US" altLang="ko-KR" dirty="0" smtClean="0">
                <a:latin typeface="+mn-ea"/>
                <a:ea typeface="+mn-ea"/>
              </a:rPr>
              <a:t/>
            </a:r>
            <a:br>
              <a:rPr lang="en-US" altLang="ko-KR" dirty="0" smtClean="0">
                <a:latin typeface="+mn-ea"/>
                <a:ea typeface="+mn-ea"/>
              </a:rPr>
            </a:br>
            <a:r>
              <a:rPr lang="en-US" altLang="ko-KR" b="1" dirty="0" smtClean="0">
                <a:solidFill>
                  <a:srgbClr val="0000FF"/>
                </a:solidFill>
                <a:latin typeface="+mn-ea"/>
                <a:ea typeface="+mn-ea"/>
              </a:rPr>
              <a:t>(</a:t>
            </a:r>
            <a:r>
              <a:rPr lang="ko-KR" altLang="en-US" b="1" dirty="0" smtClean="0">
                <a:solidFill>
                  <a:srgbClr val="0000FF"/>
                </a:solidFill>
                <a:latin typeface="+mn-ea"/>
                <a:ea typeface="+mn-ea"/>
              </a:rPr>
              <a:t>예문</a:t>
            </a:r>
            <a:r>
              <a:rPr lang="en-US" altLang="ko-KR" b="1" dirty="0" smtClean="0">
                <a:solidFill>
                  <a:srgbClr val="0000FF"/>
                </a:solidFill>
                <a:latin typeface="+mn-ea"/>
                <a:ea typeface="+mn-ea"/>
              </a:rPr>
              <a:t>: All Stations, All Stations, All Stations, This is Ship’s name, Type, MMSI No,</a:t>
            </a:r>
            <a:br>
              <a:rPr lang="en-US" altLang="ko-KR" b="1" dirty="0" smtClean="0">
                <a:solidFill>
                  <a:srgbClr val="0000FF"/>
                </a:solidFill>
                <a:latin typeface="+mn-ea"/>
                <a:ea typeface="+mn-ea"/>
              </a:rPr>
            </a:br>
            <a:r>
              <a:rPr lang="en-US" altLang="ko-KR" b="1" dirty="0" smtClean="0">
                <a:solidFill>
                  <a:srgbClr val="0000FF"/>
                </a:solidFill>
                <a:latin typeface="+mn-ea"/>
                <a:ea typeface="+mn-ea"/>
              </a:rPr>
              <a:t>Position, Please cancel my false SART alert which was transmitted in error on Feb 3, at 1100 UTC. – Master, name)   </a:t>
            </a:r>
            <a:r>
              <a:rPr lang="en-US" altLang="ko-KR" dirty="0" smtClean="0">
                <a:latin typeface="+mn-ea"/>
                <a:ea typeface="+mn-ea"/>
              </a:rPr>
              <a:t/>
            </a:r>
            <a:br>
              <a:rPr lang="en-US" altLang="ko-KR" dirty="0" smtClean="0">
                <a:latin typeface="+mn-ea"/>
                <a:ea typeface="+mn-ea"/>
              </a:rPr>
            </a:br>
            <a:r>
              <a:rPr lang="en-US" altLang="ko-KR" dirty="0" smtClean="0">
                <a:latin typeface="+mn-ea"/>
                <a:ea typeface="+mn-ea"/>
              </a:rPr>
              <a:t>(Test</a:t>
            </a:r>
            <a:r>
              <a:rPr lang="ko-KR" altLang="en-US" dirty="0">
                <a:latin typeface="+mn-ea"/>
                <a:ea typeface="+mn-ea"/>
              </a:rPr>
              <a:t>는 육지 반향으로 인한 레이더 디스플레이의 간섭을 피하기 위하여 공해상에서 </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선박이 없는 경우에 수행되어야 함</a:t>
            </a:r>
            <a:r>
              <a:rPr lang="en-US" altLang="ko-KR" dirty="0" smtClean="0">
                <a:latin typeface="+mn-ea"/>
                <a:ea typeface="+mn-ea"/>
              </a:rPr>
              <a:t>)</a:t>
            </a:r>
          </a:p>
          <a:p>
            <a:pPr marL="342900" indent="-342900">
              <a:buFont typeface="+mj-lt"/>
              <a:buAutoNum type="arabicPeriod"/>
            </a:pPr>
            <a:r>
              <a:rPr lang="ko-KR" altLang="en-US" dirty="0" smtClean="0">
                <a:latin typeface="+mn-ea"/>
                <a:ea typeface="+mn-ea"/>
              </a:rPr>
              <a:t>항구에서 </a:t>
            </a:r>
            <a:r>
              <a:rPr lang="en-US" altLang="ko-KR" dirty="0" smtClean="0">
                <a:latin typeface="+mn-ea"/>
                <a:ea typeface="+mn-ea"/>
              </a:rPr>
              <a:t>SART test</a:t>
            </a:r>
            <a:r>
              <a:rPr lang="ko-KR" altLang="en-US" dirty="0" smtClean="0">
                <a:latin typeface="+mn-ea"/>
                <a:ea typeface="+mn-ea"/>
              </a:rPr>
              <a:t>할 경우 항만 </a:t>
            </a:r>
            <a:r>
              <a:rPr lang="ko-KR" altLang="en-US" dirty="0">
                <a:latin typeface="+mn-ea"/>
                <a:ea typeface="+mn-ea"/>
              </a:rPr>
              <a:t>당국에 알려야 </a:t>
            </a:r>
            <a:r>
              <a:rPr lang="ko-KR" altLang="en-US" dirty="0" smtClean="0">
                <a:latin typeface="+mn-ea"/>
                <a:ea typeface="+mn-ea"/>
              </a:rPr>
              <a:t>한다</a:t>
            </a:r>
            <a:endParaRPr lang="en-US" altLang="ko-KR" dirty="0" smtClean="0">
              <a:latin typeface="+mn-ea"/>
              <a:ea typeface="+mn-ea"/>
            </a:endParaRPr>
          </a:p>
          <a:p>
            <a:pPr marL="342900" indent="-342900">
              <a:buFont typeface="+mj-lt"/>
              <a:buAutoNum type="arabicPeriod"/>
            </a:pPr>
            <a:r>
              <a:rPr lang="ko-KR" altLang="en-US" dirty="0" smtClean="0">
                <a:latin typeface="+mn-ea"/>
                <a:ea typeface="+mn-ea"/>
              </a:rPr>
              <a:t>일부 </a:t>
            </a:r>
            <a:r>
              <a:rPr lang="en-US" altLang="ko-KR" dirty="0">
                <a:latin typeface="+mn-ea"/>
                <a:ea typeface="+mn-ea"/>
              </a:rPr>
              <a:t>SART</a:t>
            </a:r>
            <a:r>
              <a:rPr lang="ko-KR" altLang="en-US" dirty="0">
                <a:latin typeface="+mn-ea"/>
                <a:ea typeface="+mn-ea"/>
              </a:rPr>
              <a:t>의 </a:t>
            </a:r>
            <a:r>
              <a:rPr lang="en-US" altLang="ko-KR" dirty="0" smtClean="0">
                <a:latin typeface="+mn-ea"/>
                <a:ea typeface="+mn-ea"/>
              </a:rPr>
              <a:t>Self-test</a:t>
            </a:r>
            <a:r>
              <a:rPr lang="ko-KR" altLang="en-US" dirty="0" smtClean="0">
                <a:latin typeface="+mn-ea"/>
                <a:ea typeface="+mn-ea"/>
              </a:rPr>
              <a:t>는 </a:t>
            </a:r>
            <a:r>
              <a:rPr lang="ko-KR" altLang="en-US" dirty="0">
                <a:latin typeface="+mn-ea"/>
                <a:ea typeface="+mn-ea"/>
              </a:rPr>
              <a:t>실제로 </a:t>
            </a:r>
            <a:r>
              <a:rPr lang="en-US" altLang="ko-KR" dirty="0" smtClean="0">
                <a:latin typeface="+mn-ea"/>
                <a:ea typeface="+mn-ea"/>
              </a:rPr>
              <a:t>live test</a:t>
            </a:r>
            <a:r>
              <a:rPr lang="ko-KR" altLang="en-US" dirty="0" smtClean="0">
                <a:latin typeface="+mn-ea"/>
                <a:ea typeface="+mn-ea"/>
              </a:rPr>
              <a:t>이며 이는 </a:t>
            </a:r>
            <a:r>
              <a:rPr lang="en-US" altLang="ko-KR" dirty="0">
                <a:latin typeface="+mn-ea"/>
                <a:ea typeface="+mn-ea"/>
              </a:rPr>
              <a:t>SART’s manufacturer’s </a:t>
            </a:r>
            <a:r>
              <a:rPr lang="en-US" altLang="ko-KR" dirty="0" smtClean="0">
                <a:latin typeface="+mn-ea"/>
                <a:ea typeface="+mn-ea"/>
              </a:rPr>
              <a:t>manual</a:t>
            </a:r>
            <a:r>
              <a:rPr lang="ko-KR" altLang="en-US" dirty="0" smtClean="0">
                <a:latin typeface="+mn-ea"/>
                <a:ea typeface="+mn-ea"/>
              </a:rPr>
              <a:t>을 보면</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확인 가능함</a:t>
            </a:r>
            <a:endParaRPr lang="en-US" altLang="ko-KR" dirty="0" smtClean="0">
              <a:latin typeface="+mn-ea"/>
              <a:ea typeface="+mn-ea"/>
            </a:endParaRPr>
          </a:p>
          <a:p>
            <a:pPr marL="342900" indent="-342900">
              <a:buFont typeface="+mj-lt"/>
              <a:buAutoNum type="arabicPeriod"/>
            </a:pPr>
            <a:endParaRPr lang="en-US" altLang="ko-KR" dirty="0" smtClean="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 name="TextBox 2"/>
          <p:cNvSpPr txBox="1"/>
          <p:nvPr/>
        </p:nvSpPr>
        <p:spPr>
          <a:xfrm>
            <a:off x="10819308" y="3420591"/>
            <a:ext cx="1252266" cy="523220"/>
          </a:xfrm>
          <a:prstGeom prst="rect">
            <a:avLst/>
          </a:prstGeom>
          <a:noFill/>
        </p:spPr>
        <p:txBody>
          <a:bodyPr wrap="none" rtlCol="0">
            <a:spAutoFit/>
          </a:bodyPr>
          <a:lstStyle/>
          <a:p>
            <a:r>
              <a:rPr lang="en-US" altLang="ko-KR" sz="1400" dirty="0" smtClean="0">
                <a:latin typeface="+mn-ea"/>
                <a:ea typeface="+mn-ea"/>
              </a:rPr>
              <a:t>Integrity seal</a:t>
            </a:r>
            <a:br>
              <a:rPr lang="en-US" altLang="ko-KR" sz="1400" dirty="0" smtClean="0">
                <a:latin typeface="+mn-ea"/>
                <a:ea typeface="+mn-ea"/>
              </a:rPr>
            </a:br>
            <a:r>
              <a:rPr lang="ko-KR" altLang="en-US" sz="1400" dirty="0" smtClean="0">
                <a:latin typeface="+mn-ea"/>
                <a:ea typeface="+mn-ea"/>
              </a:rPr>
              <a:t>무결성 봉인</a:t>
            </a:r>
            <a:endParaRPr lang="ko-KR" altLang="en-US" sz="1400" dirty="0">
              <a:latin typeface="+mn-ea"/>
              <a:ea typeface="+mn-ea"/>
            </a:endParaRPr>
          </a:p>
        </p:txBody>
      </p:sp>
      <p:sp>
        <p:nvSpPr>
          <p:cNvPr id="8" name="직사각형 7"/>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266567379"/>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79</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264089510"/>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3-7 SART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7" name="그림 6"/>
          <p:cNvPicPr>
            <a:picLocks noChangeAspect="1"/>
          </p:cNvPicPr>
          <p:nvPr/>
        </p:nvPicPr>
        <p:blipFill>
          <a:blip r:embed="rId2"/>
          <a:stretch>
            <a:fillRect/>
          </a:stretch>
        </p:blipFill>
        <p:spPr>
          <a:xfrm>
            <a:off x="7449709" y="1089027"/>
            <a:ext cx="2383743" cy="5547841"/>
          </a:xfrm>
          <a:prstGeom prst="rect">
            <a:avLst/>
          </a:prstGeom>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130" y="2264405"/>
            <a:ext cx="1809750" cy="952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865" y="2264405"/>
            <a:ext cx="2066925" cy="1190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472" y="2264405"/>
            <a:ext cx="1304925" cy="125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그림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1892" y="3933136"/>
            <a:ext cx="4503860" cy="2721702"/>
          </a:xfrm>
          <a:prstGeom prst="rect">
            <a:avLst/>
          </a:prstGeom>
          <a:effectLst>
            <a:glow rad="101600">
              <a:schemeClr val="accent4">
                <a:satMod val="175000"/>
                <a:alpha val="40000"/>
              </a:schemeClr>
            </a:glow>
          </a:effectLst>
        </p:spPr>
      </p:pic>
      <p:sp>
        <p:nvSpPr>
          <p:cNvPr id="14" name="타원 13"/>
          <p:cNvSpPr/>
          <p:nvPr/>
        </p:nvSpPr>
        <p:spPr>
          <a:xfrm>
            <a:off x="2228729" y="4732689"/>
            <a:ext cx="589466" cy="561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15" name="타원 14"/>
          <p:cNvSpPr/>
          <p:nvPr/>
        </p:nvSpPr>
        <p:spPr>
          <a:xfrm>
            <a:off x="2818194" y="4596527"/>
            <a:ext cx="589466" cy="561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16" name="타원 15"/>
          <p:cNvSpPr/>
          <p:nvPr/>
        </p:nvSpPr>
        <p:spPr>
          <a:xfrm>
            <a:off x="4752105" y="4583476"/>
            <a:ext cx="589466" cy="561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17" name="타원 16"/>
          <p:cNvSpPr/>
          <p:nvPr/>
        </p:nvSpPr>
        <p:spPr>
          <a:xfrm>
            <a:off x="5818771" y="2163817"/>
            <a:ext cx="576064" cy="576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18" name="TextBox 17"/>
          <p:cNvSpPr txBox="1"/>
          <p:nvPr/>
        </p:nvSpPr>
        <p:spPr>
          <a:xfrm>
            <a:off x="2570518" y="3455030"/>
            <a:ext cx="863313" cy="523220"/>
          </a:xfrm>
          <a:prstGeom prst="rect">
            <a:avLst/>
          </a:prstGeom>
          <a:noFill/>
        </p:spPr>
        <p:txBody>
          <a:bodyPr wrap="none" rtlCol="0">
            <a:spAutoFit/>
          </a:bodyPr>
          <a:lstStyle/>
          <a:p>
            <a:r>
              <a:rPr lang="en-US" altLang="ko-KR" sz="1400" b="1" dirty="0" smtClean="0">
                <a:latin typeface="+mn-ea"/>
                <a:ea typeface="+mn-ea"/>
              </a:rPr>
              <a:t>Life raft</a:t>
            </a:r>
          </a:p>
          <a:p>
            <a:endParaRPr lang="ko-KR" altLang="en-US" sz="1400" b="1" dirty="0">
              <a:latin typeface="+mn-ea"/>
              <a:ea typeface="+mn-ea"/>
            </a:endParaRPr>
          </a:p>
        </p:txBody>
      </p:sp>
      <p:sp>
        <p:nvSpPr>
          <p:cNvPr id="19" name="TextBox 18"/>
          <p:cNvSpPr txBox="1"/>
          <p:nvPr/>
        </p:nvSpPr>
        <p:spPr>
          <a:xfrm>
            <a:off x="5380413" y="3260095"/>
            <a:ext cx="942374" cy="307777"/>
          </a:xfrm>
          <a:prstGeom prst="rect">
            <a:avLst/>
          </a:prstGeom>
          <a:noFill/>
        </p:spPr>
        <p:txBody>
          <a:bodyPr wrap="none" rtlCol="0">
            <a:spAutoFit/>
          </a:bodyPr>
          <a:lstStyle/>
          <a:p>
            <a:r>
              <a:rPr lang="en-US" altLang="ko-KR" sz="1400" b="1" dirty="0" smtClean="0">
                <a:latin typeface="+mn-ea"/>
                <a:ea typeface="+mn-ea"/>
              </a:rPr>
              <a:t>Life boat</a:t>
            </a:r>
            <a:endParaRPr lang="ko-KR" altLang="en-US" sz="1400" b="1" dirty="0">
              <a:latin typeface="+mn-ea"/>
              <a:ea typeface="+mn-ea"/>
            </a:endParaRPr>
          </a:p>
        </p:txBody>
      </p:sp>
      <p:sp>
        <p:nvSpPr>
          <p:cNvPr id="20" name="TextBox 19"/>
          <p:cNvSpPr txBox="1"/>
          <p:nvPr/>
        </p:nvSpPr>
        <p:spPr>
          <a:xfrm>
            <a:off x="2778704" y="6696109"/>
            <a:ext cx="2730235" cy="338554"/>
          </a:xfrm>
          <a:prstGeom prst="rect">
            <a:avLst/>
          </a:prstGeom>
          <a:noFill/>
        </p:spPr>
        <p:txBody>
          <a:bodyPr wrap="none" rtlCol="0">
            <a:spAutoFit/>
          </a:bodyPr>
          <a:lstStyle/>
          <a:p>
            <a:r>
              <a:rPr lang="ko-KR" altLang="en-US" sz="1600" smtClean="0">
                <a:latin typeface="+mn-ea"/>
                <a:ea typeface="+mn-ea"/>
              </a:rPr>
              <a:t>선미 쪽에서 시험하지 말 것</a:t>
            </a:r>
            <a:endParaRPr lang="ko-KR" altLang="en-US" sz="1600" dirty="0">
              <a:latin typeface="+mn-ea"/>
              <a:ea typeface="+mn-ea"/>
            </a:endParaRPr>
          </a:p>
        </p:txBody>
      </p:sp>
      <p:sp>
        <p:nvSpPr>
          <p:cNvPr id="21" name="타원 20"/>
          <p:cNvSpPr/>
          <p:nvPr/>
        </p:nvSpPr>
        <p:spPr>
          <a:xfrm>
            <a:off x="5380413" y="4732689"/>
            <a:ext cx="589466" cy="561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22" name="직사각형 21"/>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76372725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450157" y="900311"/>
          <a:ext cx="9699254" cy="6128280"/>
        </p:xfrm>
        <a:graphic>
          <a:graphicData uri="http://schemas.openxmlformats.org/drawingml/2006/table">
            <a:tbl>
              <a:tblPr firstRow="1" bandRow="1">
                <a:tableStyleId>{5C22544A-7EE6-4342-B048-85BDC9FD1C3A}</a:tableStyleId>
              </a:tblPr>
              <a:tblGrid>
                <a:gridCol w="9699254">
                  <a:extLst>
                    <a:ext uri="{9D8B030D-6E8A-4147-A177-3AD203B41FA5}">
                      <a16:colId xmlns:a16="http://schemas.microsoft.com/office/drawing/2014/main" val="20000"/>
                    </a:ext>
                  </a:extLst>
                </a:gridCol>
              </a:tblGrid>
              <a:tr h="845854">
                <a:tc>
                  <a:txBody>
                    <a:bodyPr/>
                    <a:lstStyle/>
                    <a:p>
                      <a:pPr latinLnBrk="1"/>
                      <a:r>
                        <a:rPr lang="en-US" altLang="ko-KR" sz="2200" dirty="0" smtClean="0">
                          <a:solidFill>
                            <a:schemeClr val="tx1"/>
                          </a:solidFill>
                          <a:latin typeface="+mn-ea"/>
                          <a:ea typeface="+mn-ea"/>
                        </a:rPr>
                        <a:t>1-4 A3 </a:t>
                      </a:r>
                      <a:r>
                        <a:rPr lang="ko-KR" altLang="en-US" sz="2200" dirty="0" smtClean="0">
                          <a:solidFill>
                            <a:schemeClr val="tx1"/>
                          </a:solidFill>
                          <a:latin typeface="+mn-ea"/>
                          <a:ea typeface="+mn-ea"/>
                        </a:rPr>
                        <a:t>해역 </a:t>
                      </a:r>
                      <a:r>
                        <a:rPr lang="en-US" altLang="ko-KR" sz="2200" dirty="0" smtClean="0">
                          <a:solidFill>
                            <a:schemeClr val="tx1"/>
                          </a:solidFill>
                          <a:latin typeface="+mn-ea"/>
                          <a:ea typeface="+mn-ea"/>
                        </a:rPr>
                        <a:t>GMDSS </a:t>
                      </a:r>
                      <a:r>
                        <a:rPr lang="ko-KR" altLang="en-US" sz="2200" dirty="0" smtClean="0">
                          <a:solidFill>
                            <a:schemeClr val="tx1"/>
                          </a:solidFill>
                          <a:latin typeface="+mn-ea"/>
                          <a:ea typeface="+mn-ea"/>
                        </a:rPr>
                        <a:t>설비 </a:t>
                      </a:r>
                      <a:r>
                        <a:rPr lang="en-US" altLang="ko-KR" sz="2200" dirty="0" smtClean="0">
                          <a:solidFill>
                            <a:schemeClr val="tx1"/>
                          </a:solidFill>
                          <a:latin typeface="+mn-ea"/>
                          <a:ea typeface="+mn-ea"/>
                        </a:rPr>
                        <a:t>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70382">
                <a:tc>
                  <a:txBody>
                    <a:bodyPr/>
                    <a:lstStyle/>
                    <a:p>
                      <a:pPr marL="342900" indent="-342900" latinLnBrk="1">
                        <a:buFont typeface="+mj-lt"/>
                        <a:buAutoNum type="arabicPeriod"/>
                      </a:pPr>
                      <a:r>
                        <a:rPr lang="en-US" altLang="ko-KR" sz="1800" dirty="0" smtClean="0">
                          <a:latin typeface="+mn-ea"/>
                          <a:ea typeface="+mn-ea"/>
                        </a:rPr>
                        <a:t>VHF 2</a:t>
                      </a:r>
                      <a:r>
                        <a:rPr lang="ko-KR" altLang="en-US" sz="1800" dirty="0" smtClean="0">
                          <a:latin typeface="+mn-ea"/>
                          <a:ea typeface="+mn-ea"/>
                        </a:rPr>
                        <a:t>대 </a:t>
                      </a:r>
                      <a:r>
                        <a:rPr lang="en-US" altLang="ko-KR" sz="1800" dirty="0" smtClean="0">
                          <a:latin typeface="+mn-ea"/>
                          <a:ea typeface="+mn-ea"/>
                        </a:rPr>
                        <a:t>(VHF TEL, VHF DSC, DSC watch keeping Receiver)</a:t>
                      </a:r>
                      <a:br>
                        <a:rPr lang="en-US" altLang="ko-KR" sz="1800" dirty="0" smtClean="0">
                          <a:latin typeface="+mn-ea"/>
                          <a:ea typeface="+mn-ea"/>
                        </a:rPr>
                      </a:br>
                      <a:r>
                        <a:rPr lang="en-US" altLang="ko-KR" sz="1800" dirty="0" smtClean="0">
                          <a:latin typeface="+mn-ea"/>
                          <a:ea typeface="+mn-ea"/>
                        </a:rPr>
                        <a:t>(2024. 1. 1 </a:t>
                      </a:r>
                      <a:r>
                        <a:rPr lang="ko-KR" altLang="en-US" sz="1800" dirty="0" smtClean="0">
                          <a:latin typeface="+mn-ea"/>
                          <a:ea typeface="+mn-ea"/>
                        </a:rPr>
                        <a:t>이후 첫 </a:t>
                      </a:r>
                      <a:r>
                        <a:rPr lang="en-US" altLang="ko-KR" sz="1800" dirty="0" smtClean="0">
                          <a:latin typeface="+mn-ea"/>
                          <a:ea typeface="+mn-ea"/>
                        </a:rPr>
                        <a:t>SR </a:t>
                      </a:r>
                      <a:r>
                        <a:rPr lang="ko-KR" altLang="en-US" sz="1800" dirty="0" err="1" smtClean="0">
                          <a:latin typeface="+mn-ea"/>
                          <a:ea typeface="+mn-ea"/>
                        </a:rPr>
                        <a:t>검사시까지</a:t>
                      </a:r>
                      <a:r>
                        <a:rPr lang="ko-KR" altLang="en-US" sz="1800" dirty="0" smtClean="0">
                          <a:latin typeface="+mn-ea"/>
                          <a:ea typeface="+mn-ea"/>
                        </a:rPr>
                        <a:t> </a:t>
                      </a:r>
                      <a:r>
                        <a:rPr lang="en-US" altLang="ko-KR" sz="1800" dirty="0" smtClean="0">
                          <a:latin typeface="+mn-ea"/>
                          <a:ea typeface="+mn-ea"/>
                        </a:rPr>
                        <a:t>4</a:t>
                      </a:r>
                      <a:r>
                        <a:rPr lang="ko-KR" altLang="en-US" sz="1800" dirty="0" smtClean="0">
                          <a:latin typeface="+mn-ea"/>
                          <a:ea typeface="+mn-ea"/>
                        </a:rPr>
                        <a:t>자리 채널 표시되는 </a:t>
                      </a:r>
                      <a:r>
                        <a:rPr lang="en-US" altLang="ko-KR" sz="1800" dirty="0" smtClean="0">
                          <a:latin typeface="+mn-ea"/>
                          <a:ea typeface="+mn-ea"/>
                        </a:rPr>
                        <a:t>VHF</a:t>
                      </a:r>
                      <a:r>
                        <a:rPr lang="ko-KR" altLang="en-US" sz="1800" dirty="0" smtClean="0">
                          <a:latin typeface="+mn-ea"/>
                          <a:ea typeface="+mn-ea"/>
                        </a:rPr>
                        <a:t>로 </a:t>
                      </a:r>
                      <a:r>
                        <a:rPr lang="en-US" altLang="ko-KR" sz="1800" dirty="0" smtClean="0">
                          <a:latin typeface="+mn-ea"/>
                          <a:ea typeface="+mn-ea"/>
                        </a:rPr>
                        <a:t>Upgrade </a:t>
                      </a:r>
                      <a:r>
                        <a:rPr lang="ko-KR" altLang="en-US" sz="1800" dirty="0" smtClean="0">
                          <a:latin typeface="+mn-ea"/>
                          <a:ea typeface="+mn-ea"/>
                        </a:rPr>
                        <a:t>또는 신형</a:t>
                      </a:r>
                      <a:r>
                        <a:rPr lang="en-US" altLang="ko-KR" sz="1800" dirty="0" smtClean="0">
                          <a:latin typeface="+mn-ea"/>
                          <a:ea typeface="+mn-ea"/>
                        </a:rPr>
                        <a:t> </a:t>
                      </a:r>
                      <a:r>
                        <a:rPr lang="ko-KR" altLang="en-US" sz="1800" dirty="0" smtClean="0">
                          <a:latin typeface="+mn-ea"/>
                          <a:ea typeface="+mn-ea"/>
                        </a:rPr>
                        <a:t>설치</a:t>
                      </a:r>
                      <a:r>
                        <a:rPr lang="en-US" altLang="ko-KR" sz="1800" dirty="0" smtClean="0">
                          <a:latin typeface="+mn-ea"/>
                          <a:ea typeface="+mn-ea"/>
                        </a:rPr>
                        <a:t>) </a:t>
                      </a:r>
                    </a:p>
                    <a:p>
                      <a:pPr marL="342900" indent="-342900" latinLnBrk="1">
                        <a:buFont typeface="+mj-lt"/>
                        <a:buAutoNum type="arabicPeriod"/>
                      </a:pPr>
                      <a:r>
                        <a:rPr lang="en-US" altLang="ko-KR" sz="1800" dirty="0" smtClean="0">
                          <a:latin typeface="+mn-ea"/>
                          <a:ea typeface="+mn-ea"/>
                        </a:rPr>
                        <a:t>MF Radio 1</a:t>
                      </a:r>
                      <a:r>
                        <a:rPr lang="ko-KR" altLang="en-US" sz="1800" dirty="0" smtClean="0">
                          <a:latin typeface="+mn-ea"/>
                          <a:ea typeface="+mn-ea"/>
                        </a:rPr>
                        <a:t>대 </a:t>
                      </a:r>
                      <a:r>
                        <a:rPr lang="en-US" altLang="ko-KR" sz="1800" dirty="0" smtClean="0">
                          <a:latin typeface="+mn-ea"/>
                          <a:ea typeface="+mn-ea"/>
                        </a:rPr>
                        <a:t>(MF TEL, MF DSC, DSC watch keeping Receiver)</a:t>
                      </a:r>
                    </a:p>
                    <a:p>
                      <a:pPr marL="342900" indent="-342900" latinLnBrk="1">
                        <a:buFont typeface="+mj-lt"/>
                        <a:buAutoNum type="arabicPeriod"/>
                      </a:pPr>
                      <a:r>
                        <a:rPr lang="en-US" altLang="ko-KR" sz="1800" dirty="0" smtClean="0">
                          <a:latin typeface="+mn-ea"/>
                          <a:ea typeface="+mn-ea"/>
                        </a:rPr>
                        <a:t>HF Radio 1</a:t>
                      </a:r>
                      <a:r>
                        <a:rPr lang="ko-KR" altLang="en-US" sz="1800" dirty="0" smtClean="0">
                          <a:latin typeface="+mn-ea"/>
                          <a:ea typeface="+mn-ea"/>
                        </a:rPr>
                        <a:t>대 </a:t>
                      </a:r>
                      <a:r>
                        <a:rPr lang="en-US" altLang="ko-KR" sz="1800" dirty="0" smtClean="0">
                          <a:latin typeface="+mn-ea"/>
                          <a:ea typeface="+mn-ea"/>
                        </a:rPr>
                        <a:t>(HF TEL, HF DSC, DSC WKR, NBDP)</a:t>
                      </a:r>
                    </a:p>
                    <a:p>
                      <a:pPr marL="342900" indent="-342900" latinLnBrk="1">
                        <a:buFont typeface="+mj-lt"/>
                        <a:buAutoNum type="arabicPeriod"/>
                      </a:pPr>
                      <a:r>
                        <a:rPr lang="en-US" altLang="ko-KR" sz="1800" dirty="0" smtClean="0">
                          <a:latin typeface="+mn-ea"/>
                          <a:ea typeface="+mn-ea"/>
                        </a:rPr>
                        <a:t>RMSS 1</a:t>
                      </a:r>
                      <a:r>
                        <a:rPr lang="ko-KR" altLang="en-US" sz="1800" dirty="0" smtClean="0">
                          <a:latin typeface="+mn-ea"/>
                          <a:ea typeface="+mn-ea"/>
                        </a:rPr>
                        <a:t>대 </a:t>
                      </a:r>
                      <a:r>
                        <a:rPr lang="en-US" altLang="ko-KR" sz="1800" dirty="0" smtClean="0">
                          <a:latin typeface="+mn-ea"/>
                          <a:ea typeface="+mn-ea"/>
                        </a:rPr>
                        <a:t>or</a:t>
                      </a:r>
                      <a:r>
                        <a:rPr lang="ko-KR" altLang="en-US" sz="1800" dirty="0" smtClean="0">
                          <a:latin typeface="+mn-ea"/>
                          <a:ea typeface="+mn-ea"/>
                        </a:rPr>
                        <a:t> </a:t>
                      </a:r>
                      <a:r>
                        <a:rPr lang="en-US" altLang="ko-KR" sz="1800" dirty="0" smtClean="0">
                          <a:latin typeface="+mn-ea"/>
                          <a:ea typeface="+mn-ea"/>
                        </a:rPr>
                        <a:t>2</a:t>
                      </a:r>
                      <a:r>
                        <a:rPr lang="ko-KR" altLang="en-US" sz="1800" dirty="0" smtClean="0">
                          <a:latin typeface="+mn-ea"/>
                          <a:ea typeface="+mn-ea"/>
                        </a:rPr>
                        <a:t>대 </a:t>
                      </a:r>
                      <a:r>
                        <a:rPr lang="en-US" altLang="ko-KR" sz="1800" dirty="0" smtClean="0">
                          <a:latin typeface="+mn-ea"/>
                          <a:ea typeface="+mn-ea"/>
                        </a:rPr>
                        <a:t>(INMARSAT–C → RMSS</a:t>
                      </a:r>
                      <a:r>
                        <a:rPr lang="ko-KR" altLang="en-US" sz="1800" dirty="0" smtClean="0">
                          <a:latin typeface="+mn-ea"/>
                          <a:ea typeface="+mn-ea"/>
                        </a:rPr>
                        <a:t>로 변경</a:t>
                      </a:r>
                      <a:r>
                        <a:rPr lang="en-US" altLang="ko-KR" sz="1800" dirty="0" smtClean="0">
                          <a:latin typeface="+mn-ea"/>
                          <a:ea typeface="+mn-ea"/>
                        </a:rPr>
                        <a:t>)</a:t>
                      </a:r>
                      <a:br>
                        <a:rPr lang="en-US" altLang="ko-KR" sz="1800" dirty="0" smtClean="0">
                          <a:latin typeface="+mn-ea"/>
                          <a:ea typeface="+mn-ea"/>
                        </a:rPr>
                      </a:br>
                      <a:r>
                        <a:rPr lang="en-US" altLang="ko-KR" sz="1800" dirty="0" smtClean="0">
                          <a:latin typeface="+mn-ea"/>
                          <a:ea typeface="+mn-ea"/>
                        </a:rPr>
                        <a:t>• One RMSS (INMARSAT-C) system</a:t>
                      </a:r>
                      <a:br>
                        <a:rPr lang="en-US" altLang="ko-KR" sz="1800" dirty="0" smtClean="0">
                          <a:latin typeface="+mn-ea"/>
                          <a:ea typeface="+mn-ea"/>
                        </a:rPr>
                      </a:br>
                      <a:r>
                        <a:rPr lang="en-US" altLang="ko-KR" sz="1800" dirty="0" smtClean="0">
                          <a:latin typeface="+mn-ea"/>
                          <a:ea typeface="+mn-ea"/>
                        </a:rPr>
                        <a:t>  (MF/HF TEL, MF/HF DSC, MF/HF DSC WKR &amp; NBDP)</a:t>
                      </a:r>
                      <a:br>
                        <a:rPr lang="en-US" altLang="ko-KR" sz="1800" dirty="0" smtClean="0">
                          <a:latin typeface="+mn-ea"/>
                          <a:ea typeface="+mn-ea"/>
                        </a:rPr>
                      </a:br>
                      <a:r>
                        <a:rPr lang="en-US" altLang="ko-KR" sz="1800" b="0" dirty="0" smtClean="0">
                          <a:solidFill>
                            <a:schemeClr val="tx1"/>
                          </a:solidFill>
                          <a:latin typeface="+mn-ea"/>
                          <a:ea typeface="+mn-ea"/>
                        </a:rPr>
                        <a:t>• Two RMSS (INMARSAT-C) system</a:t>
                      </a:r>
                      <a:br>
                        <a:rPr lang="en-US" altLang="ko-KR" sz="1800" b="0" dirty="0" smtClean="0">
                          <a:solidFill>
                            <a:schemeClr val="tx1"/>
                          </a:solidFill>
                          <a:latin typeface="+mn-ea"/>
                          <a:ea typeface="+mn-ea"/>
                        </a:rPr>
                      </a:br>
                      <a:r>
                        <a:rPr lang="en-US" altLang="ko-KR" sz="1800" b="0" dirty="0" smtClean="0">
                          <a:solidFill>
                            <a:schemeClr val="tx1"/>
                          </a:solidFill>
                          <a:latin typeface="+mn-ea"/>
                          <a:ea typeface="+mn-ea"/>
                        </a:rPr>
                        <a:t>  (MF TEL, MF DSC, MF DSC WKR) </a:t>
                      </a:r>
                    </a:p>
                    <a:p>
                      <a:pPr marL="342900" indent="-342900" latinLnBrk="1">
                        <a:buFont typeface="+mj-lt"/>
                        <a:buAutoNum type="arabicPeriod"/>
                      </a:pPr>
                      <a:r>
                        <a:rPr lang="en-US" altLang="ko-KR" sz="1800" dirty="0" smtClean="0">
                          <a:latin typeface="+mn-ea"/>
                          <a:ea typeface="+mn-ea"/>
                        </a:rPr>
                        <a:t>EGC Receiver</a:t>
                      </a:r>
                    </a:p>
                    <a:p>
                      <a:pPr marL="0" indent="0" latinLnBrk="1">
                        <a:buFont typeface="+mj-lt"/>
                        <a:buNone/>
                      </a:pPr>
                      <a:r>
                        <a:rPr lang="en-US" altLang="ko-KR" sz="1800" dirty="0" smtClean="0">
                          <a:latin typeface="+mn-ea"/>
                          <a:ea typeface="+mn-ea"/>
                        </a:rPr>
                        <a:t>6.  FGB (COSPAS-SARSAT) EPIRB </a:t>
                      </a:r>
                      <a:r>
                        <a:rPr lang="ko-KR" altLang="en-US" sz="1800" dirty="0" smtClean="0">
                          <a:latin typeface="+mn-ea"/>
                          <a:ea typeface="+mn-ea"/>
                        </a:rPr>
                        <a:t>또는 </a:t>
                      </a:r>
                      <a:r>
                        <a:rPr lang="en-US" altLang="ko-KR" sz="1800" dirty="0" smtClean="0">
                          <a:latin typeface="+mn-ea"/>
                          <a:ea typeface="+mn-ea"/>
                        </a:rPr>
                        <a:t>SGB (GNSS AIS-EPIRB)</a:t>
                      </a:r>
                      <a:br>
                        <a:rPr lang="en-US" altLang="ko-KR" sz="1800" dirty="0" smtClean="0">
                          <a:latin typeface="+mn-ea"/>
                          <a:ea typeface="+mn-ea"/>
                        </a:rPr>
                      </a:br>
                      <a:r>
                        <a:rPr lang="en-US" altLang="ko-KR" sz="1800" dirty="0" smtClean="0">
                          <a:latin typeface="+mn-ea"/>
                          <a:ea typeface="+mn-ea"/>
                        </a:rPr>
                        <a:t>    (2024. 1. 1 </a:t>
                      </a:r>
                      <a:r>
                        <a:rPr lang="ko-KR" altLang="en-US" sz="1800" dirty="0" smtClean="0">
                          <a:latin typeface="+mn-ea"/>
                          <a:ea typeface="+mn-ea"/>
                        </a:rPr>
                        <a:t>이후 신규 또는 </a:t>
                      </a:r>
                      <a:r>
                        <a:rPr lang="en-US" altLang="ko-KR" sz="1800" dirty="0" smtClean="0">
                          <a:latin typeface="+mn-ea"/>
                          <a:ea typeface="+mn-ea"/>
                        </a:rPr>
                        <a:t>FGB </a:t>
                      </a:r>
                      <a:r>
                        <a:rPr lang="ko-KR" altLang="en-US" sz="1800" dirty="0" smtClean="0">
                          <a:latin typeface="+mn-ea"/>
                          <a:ea typeface="+mn-ea"/>
                        </a:rPr>
                        <a:t>교체 설치하는 경우 </a:t>
                      </a:r>
                      <a:r>
                        <a:rPr lang="en-US" altLang="ko-KR" sz="1800" dirty="0" smtClean="0">
                          <a:latin typeface="+mn-ea"/>
                          <a:ea typeface="+mn-ea"/>
                        </a:rPr>
                        <a:t>SGB AIS-EPIRB </a:t>
                      </a:r>
                      <a:r>
                        <a:rPr lang="ko-KR" altLang="en-US" sz="1800" dirty="0" smtClean="0">
                          <a:latin typeface="+mn-ea"/>
                          <a:ea typeface="+mn-ea"/>
                        </a:rPr>
                        <a:t>설치</a:t>
                      </a:r>
                      <a:r>
                        <a:rPr lang="en-US" altLang="ko-KR" sz="1800" dirty="0" smtClean="0">
                          <a:latin typeface="+mn-ea"/>
                          <a:ea typeface="+mn-ea"/>
                        </a:rPr>
                        <a:t>) </a:t>
                      </a:r>
                      <a:endParaRPr lang="ko-KR" altLang="en-US" sz="1800" dirty="0" smtClean="0">
                        <a:latin typeface="+mn-ea"/>
                        <a:ea typeface="+mn-ea"/>
                      </a:endParaRPr>
                    </a:p>
                    <a:p>
                      <a:pPr marL="0" indent="0" latinLnBrk="1">
                        <a:buFont typeface="+mj-lt"/>
                        <a:buNone/>
                      </a:pPr>
                      <a:r>
                        <a:rPr lang="en-US" altLang="ko-KR" sz="1800" dirty="0" smtClean="0">
                          <a:latin typeface="+mn-ea"/>
                          <a:ea typeface="+mn-ea"/>
                        </a:rPr>
                        <a:t>7.  Radar SART </a:t>
                      </a:r>
                      <a:r>
                        <a:rPr lang="ko-KR" altLang="en-US" sz="1800" dirty="0" smtClean="0">
                          <a:latin typeface="+mn-ea"/>
                          <a:ea typeface="+mn-ea"/>
                        </a:rPr>
                        <a:t>또는</a:t>
                      </a:r>
                      <a:r>
                        <a:rPr lang="en-US" altLang="ko-KR" sz="1800" dirty="0" smtClean="0">
                          <a:latin typeface="+mn-ea"/>
                          <a:ea typeface="+mn-ea"/>
                        </a:rPr>
                        <a:t> AIS-SART 2</a:t>
                      </a:r>
                      <a:r>
                        <a:rPr lang="ko-KR" altLang="en-US" sz="1800" dirty="0" smtClean="0">
                          <a:latin typeface="+mn-ea"/>
                          <a:ea typeface="+mn-ea"/>
                        </a:rPr>
                        <a:t>대 </a:t>
                      </a:r>
                      <a:r>
                        <a:rPr lang="en-US" altLang="ko-KR" sz="1800" dirty="0" smtClean="0">
                          <a:latin typeface="+mn-ea"/>
                          <a:ea typeface="+mn-ea"/>
                        </a:rPr>
                        <a:t/>
                      </a:r>
                      <a:br>
                        <a:rPr lang="en-US" altLang="ko-KR" sz="1800" dirty="0" smtClean="0">
                          <a:latin typeface="+mn-ea"/>
                          <a:ea typeface="+mn-ea"/>
                        </a:rPr>
                      </a:br>
                      <a:r>
                        <a:rPr lang="en-US" altLang="ko-KR" sz="1800" dirty="0" smtClean="0">
                          <a:latin typeface="+mn-ea"/>
                          <a:ea typeface="+mn-ea"/>
                        </a:rPr>
                        <a:t>    </a:t>
                      </a:r>
                      <a:r>
                        <a:rPr lang="en-US" altLang="ko-KR" sz="1800" dirty="0" smtClean="0">
                          <a:latin typeface="맑은 고딕" panose="020B0503020000020004" pitchFamily="50" charset="-127"/>
                          <a:ea typeface="맑은 고딕" panose="020B0503020000020004" pitchFamily="50" charset="-127"/>
                        </a:rPr>
                        <a:t>• </a:t>
                      </a:r>
                      <a:r>
                        <a:rPr lang="en-US" altLang="ko-KR" sz="1800" dirty="0" smtClean="0">
                          <a:latin typeface="+mn-ea"/>
                          <a:ea typeface="+mn-ea"/>
                        </a:rPr>
                        <a:t>RADAR SART: Transponder</a:t>
                      </a:r>
                      <a:br>
                        <a:rPr lang="en-US" altLang="ko-KR" sz="1800" dirty="0" smtClean="0">
                          <a:latin typeface="+mn-ea"/>
                          <a:ea typeface="+mn-ea"/>
                        </a:rPr>
                      </a:br>
                      <a:r>
                        <a:rPr lang="en-US" altLang="ko-KR" sz="1800" dirty="0" smtClean="0">
                          <a:latin typeface="+mn-ea"/>
                          <a:ea typeface="+mn-ea"/>
                        </a:rPr>
                        <a:t>    </a:t>
                      </a:r>
                      <a:r>
                        <a:rPr lang="en-US" altLang="ko-KR" sz="1800" dirty="0" smtClean="0">
                          <a:latin typeface="맑은 고딕" panose="020B0503020000020004" pitchFamily="50" charset="-127"/>
                          <a:ea typeface="맑은 고딕" panose="020B0503020000020004" pitchFamily="50" charset="-127"/>
                        </a:rPr>
                        <a:t>• </a:t>
                      </a:r>
                      <a:r>
                        <a:rPr lang="en-US" altLang="ko-KR" sz="1800" dirty="0" smtClean="0">
                          <a:latin typeface="+mn-ea"/>
                          <a:ea typeface="+mn-ea"/>
                        </a:rPr>
                        <a:t>AIS-SART: Transmitter, AIS-SART</a:t>
                      </a:r>
                      <a:r>
                        <a:rPr lang="ko-KR" altLang="en-US" sz="1800" dirty="0" smtClean="0">
                          <a:latin typeface="+mn-ea"/>
                          <a:ea typeface="+mn-ea"/>
                        </a:rPr>
                        <a:t>는 소형 선박에 설치함</a:t>
                      </a:r>
                      <a:endParaRPr lang="en-US" altLang="ko-KR" sz="1800" dirty="0" smtClean="0">
                        <a:latin typeface="+mn-ea"/>
                        <a:ea typeface="+mn-ea"/>
                      </a:endParaRPr>
                    </a:p>
                    <a:p>
                      <a:pPr marL="0" indent="0" latinLnBrk="1">
                        <a:buFont typeface="+mj-lt"/>
                        <a:buNone/>
                      </a:pPr>
                      <a:r>
                        <a:rPr lang="en-US" altLang="ko-KR" sz="1800" dirty="0" smtClean="0">
                          <a:latin typeface="+mn-ea"/>
                          <a:ea typeface="+mn-ea"/>
                        </a:rPr>
                        <a:t>8.  Two Way VHF Radio 3</a:t>
                      </a:r>
                      <a:r>
                        <a:rPr lang="ko-KR" altLang="en-US" sz="1800" dirty="0" smtClean="0">
                          <a:latin typeface="+mn-ea"/>
                          <a:ea typeface="+mn-ea"/>
                        </a:rPr>
                        <a:t>대 </a:t>
                      </a:r>
                      <a:r>
                        <a:rPr lang="en-US" altLang="ko-KR" sz="1800" dirty="0" smtClean="0">
                          <a:latin typeface="+mn-ea"/>
                          <a:ea typeface="+mn-ea"/>
                        </a:rPr>
                        <a:t>(Primary battery 3</a:t>
                      </a:r>
                      <a:r>
                        <a:rPr lang="ko-KR" altLang="en-US" sz="1800" dirty="0" smtClean="0">
                          <a:latin typeface="+mn-ea"/>
                          <a:ea typeface="+mn-ea"/>
                        </a:rPr>
                        <a:t>개</a:t>
                      </a:r>
                      <a:r>
                        <a:rPr lang="en-US" altLang="ko-KR" sz="1800" dirty="0" smtClean="0">
                          <a:latin typeface="+mn-ea"/>
                          <a:ea typeface="+mn-ea"/>
                        </a:rPr>
                        <a:t>) </a:t>
                      </a:r>
                    </a:p>
                    <a:p>
                      <a:pPr marL="342900" indent="-342900" latinLnBrk="1">
                        <a:buFont typeface="+mj-lt"/>
                        <a:buAutoNum type="arabicPeriod" startAt="9"/>
                      </a:pPr>
                      <a:r>
                        <a:rPr lang="en-US" altLang="ko-KR" sz="1800" dirty="0" smtClean="0">
                          <a:latin typeface="+mn-ea"/>
                          <a:ea typeface="+mn-ea"/>
                        </a:rPr>
                        <a:t>NAVTEX </a:t>
                      </a:r>
                      <a:r>
                        <a:rPr lang="ko-KR" altLang="en-US" sz="1800" dirty="0" smtClean="0">
                          <a:latin typeface="+mn-ea"/>
                          <a:ea typeface="+mn-ea"/>
                        </a:rPr>
                        <a:t>수신기 </a:t>
                      </a:r>
                      <a:r>
                        <a:rPr lang="en-US" altLang="ko-KR" sz="1800" dirty="0" smtClean="0">
                          <a:latin typeface="+mn-ea"/>
                          <a:ea typeface="+mn-ea"/>
                        </a:rPr>
                        <a:t>1</a:t>
                      </a:r>
                      <a:r>
                        <a:rPr lang="ko-KR" altLang="en-US" sz="1800" dirty="0" smtClean="0">
                          <a:latin typeface="+mn-ea"/>
                          <a:ea typeface="+mn-ea"/>
                        </a:rPr>
                        <a:t>대 </a:t>
                      </a:r>
                      <a:endParaRPr lang="en-US" altLang="ko-KR" sz="1800" dirty="0" smtClean="0">
                        <a:latin typeface="+mn-ea"/>
                        <a:ea typeface="+mn-ea"/>
                      </a:endParaRPr>
                    </a:p>
                    <a:p>
                      <a:pPr marL="342900" indent="-342900" latinLnBrk="1">
                        <a:buFont typeface="+mj-lt"/>
                        <a:buAutoNum type="arabicPeriod" startAt="9"/>
                      </a:pPr>
                      <a:endParaRPr lang="en-US" altLang="ko-KR" sz="1800" dirty="0" smtClean="0">
                        <a:latin typeface="+mn-ea"/>
                        <a:ea typeface="+mn-ea"/>
                      </a:endParaRPr>
                    </a:p>
                    <a:p>
                      <a:pPr marL="0" indent="0" latinLnBrk="1">
                        <a:buFont typeface="+mj-lt"/>
                        <a:buNone/>
                      </a:pPr>
                      <a:r>
                        <a:rPr lang="en-US" altLang="ko-KR" sz="1600" b="0" dirty="0" smtClean="0">
                          <a:latin typeface="+mn-ea"/>
                          <a:ea typeface="+mn-ea"/>
                        </a:rPr>
                        <a:t>* RMSS: Recognized Mobile Satellite Service </a:t>
                      </a:r>
                      <a:endParaRPr lang="en-US" altLang="ko-KR" sz="1800" dirty="0" smtClean="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TextBox 1"/>
          <p:cNvSpPr txBox="1"/>
          <p:nvPr/>
        </p:nvSpPr>
        <p:spPr>
          <a:xfrm>
            <a:off x="10891316" y="2628503"/>
            <a:ext cx="1925527" cy="738664"/>
          </a:xfrm>
          <a:prstGeom prst="rect">
            <a:avLst/>
          </a:prstGeom>
          <a:noFill/>
        </p:spPr>
        <p:txBody>
          <a:bodyPr wrap="none" rtlCol="0">
            <a:spAutoFit/>
          </a:bodyPr>
          <a:lstStyle/>
          <a:p>
            <a:r>
              <a:rPr lang="en-US" altLang="ko-KR" sz="1400" dirty="0" smtClean="0">
                <a:latin typeface="+mn-ea"/>
                <a:ea typeface="+mn-ea"/>
              </a:rPr>
              <a:t>IRIDIUM 2020.1.23</a:t>
            </a:r>
          </a:p>
          <a:p>
            <a:r>
              <a:rPr lang="ko-KR" altLang="en-US" sz="1400" dirty="0" smtClean="0">
                <a:latin typeface="+mn-ea"/>
                <a:ea typeface="+mn-ea"/>
              </a:rPr>
              <a:t>두번째 </a:t>
            </a:r>
            <a:r>
              <a:rPr lang="en-US" altLang="ko-KR" sz="1400" dirty="0" smtClean="0">
                <a:latin typeface="+mn-ea"/>
                <a:ea typeface="+mn-ea"/>
              </a:rPr>
              <a:t>RMSS</a:t>
            </a:r>
            <a:r>
              <a:rPr lang="ko-KR" altLang="en-US" sz="1400" dirty="0" smtClean="0">
                <a:latin typeface="+mn-ea"/>
                <a:ea typeface="+mn-ea"/>
              </a:rPr>
              <a:t>로 정식</a:t>
            </a:r>
            <a:endParaRPr lang="en-US" altLang="ko-KR" sz="1400" dirty="0" smtClean="0">
              <a:latin typeface="+mn-ea"/>
              <a:ea typeface="+mn-ea"/>
            </a:endParaRPr>
          </a:p>
          <a:p>
            <a:r>
              <a:rPr lang="ko-KR" altLang="en-US" sz="1400" dirty="0" smtClean="0">
                <a:latin typeface="+mn-ea"/>
                <a:ea typeface="+mn-ea"/>
              </a:rPr>
              <a:t>허가 받음</a:t>
            </a:r>
            <a:endParaRPr lang="ko-KR" altLang="en-US" sz="1400" dirty="0">
              <a:latin typeface="+mn-ea"/>
              <a:ea typeface="+mn-ea"/>
            </a:endParaRPr>
          </a:p>
        </p:txBody>
      </p:sp>
      <p:sp>
        <p:nvSpPr>
          <p:cNvPr id="7" name="직사각형 6"/>
          <p:cNvSpPr/>
          <p:nvPr/>
        </p:nvSpPr>
        <p:spPr>
          <a:xfrm>
            <a:off x="0" y="0"/>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8</a:t>
            </a:fld>
            <a:endParaRPr lang="ko-KR" altLang="en-US"/>
          </a:p>
        </p:txBody>
      </p:sp>
    </p:spTree>
    <p:extLst>
      <p:ext uri="{BB962C8B-B14F-4D97-AF65-F5344CB8AC3E}">
        <p14:creationId xmlns:p14="http://schemas.microsoft.com/office/powerpoint/2010/main" val="22867764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80</a:t>
            </a:fld>
            <a:endParaRPr lang="ko-KR" altLang="en-US" dirty="0"/>
          </a:p>
        </p:txBody>
      </p:sp>
      <p:graphicFrame>
        <p:nvGraphicFramePr>
          <p:cNvPr id="9" name="표 8"/>
          <p:cNvGraphicFramePr>
            <a:graphicFrameLocks noGrp="1"/>
          </p:cNvGraphicFramePr>
          <p:nvPr>
            <p:extLst/>
          </p:nvPr>
        </p:nvGraphicFramePr>
        <p:xfrm>
          <a:off x="450156" y="787006"/>
          <a:ext cx="9865096" cy="6188005"/>
        </p:xfrm>
        <a:graphic>
          <a:graphicData uri="http://schemas.openxmlformats.org/drawingml/2006/table">
            <a:tbl>
              <a:tblPr firstRow="1" bandRow="1">
                <a:tableStyleId>{5C22544A-7EE6-4342-B048-85BDC9FD1C3A}</a:tableStyleId>
              </a:tblPr>
              <a:tblGrid>
                <a:gridCol w="9865096">
                  <a:extLst>
                    <a:ext uri="{9D8B030D-6E8A-4147-A177-3AD203B41FA5}">
                      <a16:colId xmlns:a16="http://schemas.microsoft.com/office/drawing/2014/main" val="20000"/>
                    </a:ext>
                  </a:extLst>
                </a:gridCol>
              </a:tblGrid>
              <a:tr h="545353">
                <a:tc>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2000" dirty="0" smtClean="0">
                          <a:solidFill>
                            <a:schemeClr val="tx1"/>
                          </a:solidFill>
                          <a:latin typeface="+mn-ea"/>
                          <a:ea typeface="+mn-ea"/>
                        </a:rPr>
                        <a:t>AIS SART </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42652">
                <a:tc>
                  <a:txBody>
                    <a:bodyPr/>
                    <a:lstStyle/>
                    <a:p>
                      <a:pPr marL="285750" indent="-285750">
                        <a:buFont typeface="Arial" panose="020B0604020202020204" pitchFamily="34" charset="0"/>
                        <a:buChar char="•"/>
                      </a:pPr>
                      <a:r>
                        <a:rPr lang="en-US" altLang="ko-KR" sz="1800" b="0" dirty="0" smtClean="0">
                          <a:latin typeface="+mn-ea"/>
                          <a:ea typeface="+mn-ea"/>
                        </a:rPr>
                        <a:t>Radar SART: 9GHz X-Band </a:t>
                      </a:r>
                      <a:r>
                        <a:rPr lang="ko-KR" altLang="en-US" sz="1800" b="0" dirty="0" smtClean="0">
                          <a:latin typeface="+mn-ea"/>
                          <a:ea typeface="+mn-ea"/>
                        </a:rPr>
                        <a:t>레이더에 조난 위치 표시 </a:t>
                      </a:r>
                      <a:r>
                        <a:rPr lang="en-US" altLang="ko-KR" sz="1800" b="0" dirty="0" smtClean="0">
                          <a:latin typeface="+mn-ea"/>
                          <a:ea typeface="+mn-ea"/>
                        </a:rPr>
                        <a:t>(8</a:t>
                      </a:r>
                      <a:r>
                        <a:rPr lang="ko-KR" altLang="en-US" sz="1800" b="0" dirty="0" smtClean="0">
                          <a:latin typeface="+mn-ea"/>
                          <a:ea typeface="+mn-ea"/>
                        </a:rPr>
                        <a:t>시간 발신</a:t>
                      </a:r>
                      <a:r>
                        <a:rPr lang="en-US" altLang="ko-KR" sz="1800" b="0" dirty="0" smtClean="0">
                          <a:latin typeface="+mn-ea"/>
                          <a:ea typeface="+mn-ea"/>
                        </a:rPr>
                        <a:t>)</a:t>
                      </a:r>
                    </a:p>
                    <a:p>
                      <a:pPr marL="285750" indent="-285750">
                        <a:buFont typeface="Arial" panose="020B0604020202020204" pitchFamily="34" charset="0"/>
                        <a:buChar char="•"/>
                      </a:pPr>
                      <a:r>
                        <a:rPr lang="en-US" altLang="ko-KR" sz="1800" b="0" dirty="0" smtClean="0">
                          <a:latin typeface="+mn-ea"/>
                          <a:ea typeface="+mn-ea"/>
                        </a:rPr>
                        <a:t>AIS-SART: AIS-SART </a:t>
                      </a:r>
                      <a:r>
                        <a:rPr lang="ko-KR" altLang="en-US" sz="1800" b="0" dirty="0" smtClean="0">
                          <a:latin typeface="+mn-ea"/>
                          <a:ea typeface="+mn-ea"/>
                        </a:rPr>
                        <a:t>호환하는 </a:t>
                      </a:r>
                      <a:r>
                        <a:rPr lang="en-US" altLang="ko-KR" sz="1800" b="0" dirty="0" smtClean="0">
                          <a:latin typeface="+mn-ea"/>
                          <a:ea typeface="+mn-ea"/>
                        </a:rPr>
                        <a:t>AIS </a:t>
                      </a:r>
                      <a:r>
                        <a:rPr lang="ko-KR" altLang="en-US" sz="1800" b="0" dirty="0" smtClean="0">
                          <a:latin typeface="+mn-ea"/>
                          <a:ea typeface="+mn-ea"/>
                        </a:rPr>
                        <a:t>및 </a:t>
                      </a:r>
                      <a:r>
                        <a:rPr lang="en-US" altLang="ko-KR" sz="1800" b="0" dirty="0" smtClean="0">
                          <a:latin typeface="+mn-ea"/>
                          <a:ea typeface="+mn-ea"/>
                        </a:rPr>
                        <a:t>Electronic chart (ECS/ECDIS)</a:t>
                      </a:r>
                      <a:r>
                        <a:rPr lang="ko-KR" altLang="en-US" sz="1800" b="0" dirty="0" smtClean="0">
                          <a:latin typeface="+mn-ea"/>
                          <a:ea typeface="+mn-ea"/>
                        </a:rPr>
                        <a:t>에 조난위치표시 </a:t>
                      </a:r>
                      <a:r>
                        <a:rPr lang="en-US" altLang="ko-KR" sz="1800" b="0" dirty="0" smtClean="0">
                          <a:latin typeface="+mn-ea"/>
                          <a:ea typeface="+mn-ea"/>
                        </a:rPr>
                        <a:t/>
                      </a:r>
                      <a:br>
                        <a:rPr lang="en-US" altLang="ko-KR" sz="1800" b="0" dirty="0" smtClean="0">
                          <a:latin typeface="+mn-ea"/>
                          <a:ea typeface="+mn-ea"/>
                        </a:rPr>
                      </a:br>
                      <a:r>
                        <a:rPr lang="en-US" altLang="ko-KR" sz="1800" b="0" dirty="0" smtClean="0">
                          <a:latin typeface="+mn-ea"/>
                          <a:ea typeface="+mn-ea"/>
                        </a:rPr>
                        <a:t>(</a:t>
                      </a:r>
                      <a:r>
                        <a:rPr lang="ko-KR" altLang="en-US" sz="1800" b="0" dirty="0" smtClean="0">
                          <a:latin typeface="+mn-ea"/>
                          <a:ea typeface="+mn-ea"/>
                        </a:rPr>
                        <a:t>반경 </a:t>
                      </a:r>
                      <a:r>
                        <a:rPr lang="en-US" altLang="ko-KR" sz="1800" b="0" dirty="0" smtClean="0">
                          <a:latin typeface="+mn-ea"/>
                          <a:ea typeface="+mn-ea"/>
                        </a:rPr>
                        <a:t>5</a:t>
                      </a:r>
                      <a:r>
                        <a:rPr lang="ko-KR" altLang="en-US" sz="1800" b="0" dirty="0" smtClean="0">
                          <a:latin typeface="+mn-ea"/>
                          <a:ea typeface="+mn-ea"/>
                        </a:rPr>
                        <a:t>해리까지 </a:t>
                      </a:r>
                      <a:r>
                        <a:rPr lang="en-US" altLang="ko-KR" sz="1800" b="0" dirty="0" smtClean="0">
                          <a:latin typeface="+mn-ea"/>
                          <a:ea typeface="+mn-ea"/>
                        </a:rPr>
                        <a:t>96</a:t>
                      </a:r>
                      <a:r>
                        <a:rPr lang="ko-KR" altLang="en-US" sz="1800" b="0" dirty="0" smtClean="0">
                          <a:latin typeface="+mn-ea"/>
                          <a:ea typeface="+mn-ea"/>
                        </a:rPr>
                        <a:t>시간 발신</a:t>
                      </a:r>
                      <a:r>
                        <a:rPr lang="en-US" altLang="ko-KR" sz="1800" b="0" dirty="0" smtClean="0">
                          <a:latin typeface="+mn-ea"/>
                          <a:ea typeface="+mn-ea"/>
                        </a:rPr>
                        <a:t>) - </a:t>
                      </a:r>
                      <a:r>
                        <a:rPr lang="ko-KR" altLang="en-US" sz="1800" b="1" dirty="0" smtClean="0">
                          <a:solidFill>
                            <a:srgbClr val="0000C4"/>
                          </a:solidFill>
                          <a:latin typeface="+mn-ea"/>
                          <a:ea typeface="+mn-ea"/>
                        </a:rPr>
                        <a:t>소형선박에서 사용</a:t>
                      </a:r>
                      <a:endParaRPr lang="en-US" altLang="ko-KR" sz="1800" b="1" dirty="0" smtClean="0">
                        <a:solidFill>
                          <a:srgbClr val="0000C4"/>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직사각형 3"/>
          <p:cNvSpPr/>
          <p:nvPr/>
        </p:nvSpPr>
        <p:spPr bwMode="auto">
          <a:xfrm>
            <a:off x="6786860" y="3564607"/>
            <a:ext cx="3672408" cy="1440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dirty="0" smtClean="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8731076" y="5101437"/>
            <a:ext cx="1152128" cy="339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5" name="직사각형 4"/>
          <p:cNvSpPr/>
          <p:nvPr/>
        </p:nvSpPr>
        <p:spPr>
          <a:xfrm>
            <a:off x="10816076" y="453773"/>
            <a:ext cx="2448272" cy="3539430"/>
          </a:xfrm>
          <a:prstGeom prst="rect">
            <a:avLst/>
          </a:prstGeom>
        </p:spPr>
        <p:txBody>
          <a:bodyPr wrap="square">
            <a:spAutoFit/>
          </a:bodyPr>
          <a:lstStyle/>
          <a:p>
            <a:r>
              <a:rPr lang="en-US" altLang="ko-KR" sz="1400" dirty="0">
                <a:latin typeface="+mn-ea"/>
                <a:ea typeface="+mn-ea"/>
              </a:rPr>
              <a:t>checking that the EPIRB identification (15 Hex ID for first-generation beacons and 23 Hex ID for second-generation beacons and other required information, including, if applicable, the AIS identity (User ID)) is clearly marked on the outside of the equipment</a:t>
            </a:r>
            <a:r>
              <a:rPr lang="en-US" altLang="ko-KR" sz="1400" dirty="0" smtClean="0">
                <a:latin typeface="+mn-ea"/>
                <a:ea typeface="+mn-ea"/>
              </a:rPr>
              <a:t>;</a:t>
            </a:r>
          </a:p>
          <a:p>
            <a:r>
              <a:rPr lang="en-US" altLang="ko-KR" sz="1400" dirty="0">
                <a:latin typeface="+mn-ea"/>
                <a:ea typeface="+mn-ea"/>
              </a:rPr>
              <a:t>EPIRB </a:t>
            </a:r>
            <a:r>
              <a:rPr lang="ko-KR" altLang="en-US" sz="1400" dirty="0">
                <a:latin typeface="+mn-ea"/>
                <a:ea typeface="+mn-ea"/>
              </a:rPr>
              <a:t>식별 정보</a:t>
            </a:r>
            <a:r>
              <a:rPr lang="en-US" altLang="ko-KR" sz="1400" dirty="0">
                <a:latin typeface="+mn-ea"/>
                <a:ea typeface="+mn-ea"/>
              </a:rPr>
              <a:t>(1</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15 Hex ID, 2</a:t>
            </a:r>
            <a:r>
              <a:rPr lang="ko-KR" altLang="en-US" sz="1400" dirty="0">
                <a:latin typeface="+mn-ea"/>
                <a:ea typeface="+mn-ea"/>
              </a:rPr>
              <a:t>세대 </a:t>
            </a:r>
            <a:r>
              <a:rPr lang="ko-KR" altLang="en-US" sz="1400" dirty="0" err="1">
                <a:latin typeface="+mn-ea"/>
                <a:ea typeface="+mn-ea"/>
              </a:rPr>
              <a:t>비콘의</a:t>
            </a:r>
            <a:r>
              <a:rPr lang="ko-KR" altLang="en-US" sz="1400" dirty="0">
                <a:latin typeface="+mn-ea"/>
                <a:ea typeface="+mn-ea"/>
              </a:rPr>
              <a:t> 경우 </a:t>
            </a:r>
            <a:r>
              <a:rPr lang="en-US" altLang="ko-KR" sz="1400" dirty="0">
                <a:latin typeface="+mn-ea"/>
                <a:ea typeface="+mn-ea"/>
              </a:rPr>
              <a:t>23 Hex ID) </a:t>
            </a:r>
            <a:r>
              <a:rPr lang="ko-KR" altLang="en-US" sz="1400" dirty="0">
                <a:latin typeface="+mn-ea"/>
                <a:ea typeface="+mn-ea"/>
              </a:rPr>
              <a:t>및 </a:t>
            </a:r>
            <a:r>
              <a:rPr lang="en-US" altLang="ko-KR" sz="1400" dirty="0">
                <a:latin typeface="+mn-ea"/>
                <a:ea typeface="+mn-ea"/>
              </a:rPr>
              <a:t>AIS </a:t>
            </a:r>
            <a:r>
              <a:rPr lang="ko-KR" altLang="en-US" sz="1400" dirty="0">
                <a:latin typeface="+mn-ea"/>
                <a:ea typeface="+mn-ea"/>
              </a:rPr>
              <a:t>식별 정보</a:t>
            </a:r>
            <a:r>
              <a:rPr lang="en-US" altLang="ko-KR" sz="1400" dirty="0">
                <a:latin typeface="+mn-ea"/>
                <a:ea typeface="+mn-ea"/>
              </a:rPr>
              <a:t>(</a:t>
            </a:r>
            <a:r>
              <a:rPr lang="ko-KR" altLang="en-US" sz="1400" dirty="0">
                <a:latin typeface="+mn-ea"/>
                <a:ea typeface="+mn-ea"/>
              </a:rPr>
              <a:t>해당하는 경우</a:t>
            </a:r>
            <a:r>
              <a:rPr lang="en-US" altLang="ko-KR" sz="1400" dirty="0">
                <a:latin typeface="+mn-ea"/>
                <a:ea typeface="+mn-ea"/>
              </a:rPr>
              <a:t>, </a:t>
            </a:r>
            <a:r>
              <a:rPr lang="ko-KR" altLang="en-US" sz="1400" dirty="0">
                <a:latin typeface="+mn-ea"/>
                <a:ea typeface="+mn-ea"/>
              </a:rPr>
              <a:t>사용자 </a:t>
            </a:r>
            <a:r>
              <a:rPr lang="en-US" altLang="ko-KR" sz="1400" dirty="0">
                <a:latin typeface="+mn-ea"/>
                <a:ea typeface="+mn-ea"/>
              </a:rPr>
              <a:t>ID)</a:t>
            </a:r>
            <a:r>
              <a:rPr lang="ko-KR" altLang="en-US" sz="1400" dirty="0">
                <a:latin typeface="+mn-ea"/>
                <a:ea typeface="+mn-ea"/>
              </a:rPr>
              <a:t>가 장비 외부에 명확하게 표시되어 있는지 점검</a:t>
            </a:r>
          </a:p>
        </p:txBody>
      </p:sp>
      <p:sp>
        <p:nvSpPr>
          <p:cNvPr id="12" name="직사각형 11"/>
          <p:cNvSpPr/>
          <p:nvPr/>
        </p:nvSpPr>
        <p:spPr>
          <a:xfrm>
            <a:off x="10823740" y="4036260"/>
            <a:ext cx="2523512" cy="3108543"/>
          </a:xfrm>
          <a:prstGeom prst="rect">
            <a:avLst/>
          </a:prstGeom>
        </p:spPr>
        <p:txBody>
          <a:bodyPr wrap="square">
            <a:spAutoFit/>
          </a:bodyPr>
          <a:lstStyle/>
          <a:p>
            <a:pPr>
              <a:buFont typeface="Arial" panose="020B0604020202020204" pitchFamily="34" charset="0"/>
              <a:buChar char="•"/>
            </a:pPr>
            <a:r>
              <a:rPr lang="en-US" altLang="ko-KR" sz="1400" dirty="0" smtClean="0">
                <a:solidFill>
                  <a:srgbClr val="000000"/>
                </a:solidFill>
                <a:latin typeface="+mn-ea"/>
                <a:ea typeface="+mn-ea"/>
              </a:rPr>
              <a:t>Tron 60AIS EPIRB???</a:t>
            </a:r>
          </a:p>
          <a:p>
            <a:pPr>
              <a:buFont typeface="Arial" panose="020B0604020202020204" pitchFamily="34" charset="0"/>
              <a:buChar char="•"/>
            </a:pPr>
            <a:endParaRPr lang="en-US" altLang="ko-KR" sz="1400" dirty="0">
              <a:solidFill>
                <a:srgbClr val="000000"/>
              </a:solidFill>
              <a:latin typeface="+mn-ea"/>
              <a:ea typeface="+mn-ea"/>
            </a:endParaRPr>
          </a:p>
          <a:p>
            <a:pPr>
              <a:buFont typeface="Arial" panose="020B0604020202020204" pitchFamily="34" charset="0"/>
              <a:buChar char="•"/>
            </a:pPr>
            <a:r>
              <a:rPr lang="en-US" altLang="ko-KR" sz="1400" dirty="0" smtClean="0">
                <a:solidFill>
                  <a:srgbClr val="000000"/>
                </a:solidFill>
                <a:latin typeface="+mn-ea"/>
                <a:ea typeface="+mn-ea"/>
              </a:rPr>
              <a:t>Approved </a:t>
            </a:r>
            <a:r>
              <a:rPr lang="en-US" altLang="ko-KR" sz="1400" dirty="0">
                <a:solidFill>
                  <a:srgbClr val="000000"/>
                </a:solidFill>
                <a:latin typeface="+mn-ea"/>
                <a:ea typeface="+mn-ea"/>
              </a:rPr>
              <a:t>in accordance with the latest EPIRB standard</a:t>
            </a:r>
          </a:p>
          <a:p>
            <a:pPr>
              <a:buFont typeface="Arial" panose="020B0604020202020204" pitchFamily="34" charset="0"/>
              <a:buChar char="•"/>
            </a:pPr>
            <a:r>
              <a:rPr lang="en-US" altLang="ko-KR" sz="1400" dirty="0">
                <a:solidFill>
                  <a:srgbClr val="000000"/>
                </a:solidFill>
                <a:latin typeface="+mn-ea"/>
                <a:ea typeface="+mn-ea"/>
              </a:rPr>
              <a:t>AIS homing technology included for faster localization</a:t>
            </a:r>
          </a:p>
          <a:p>
            <a:pPr>
              <a:buFont typeface="Arial" panose="020B0604020202020204" pitchFamily="34" charset="0"/>
              <a:buChar char="•"/>
            </a:pPr>
            <a:r>
              <a:rPr lang="en-US" altLang="ko-KR" sz="1400" dirty="0">
                <a:solidFill>
                  <a:srgbClr val="000000"/>
                </a:solidFill>
                <a:latin typeface="+mn-ea"/>
                <a:ea typeface="+mn-ea"/>
              </a:rPr>
              <a:t>Prepared for RLS through Galileo GNSS</a:t>
            </a:r>
          </a:p>
          <a:p>
            <a:pPr>
              <a:buFont typeface="Arial" panose="020B0604020202020204" pitchFamily="34" charset="0"/>
              <a:buChar char="•"/>
            </a:pPr>
            <a:r>
              <a:rPr lang="en-US" altLang="ko-KR" sz="1400" dirty="0">
                <a:solidFill>
                  <a:srgbClr val="000000"/>
                </a:solidFill>
                <a:latin typeface="+mn-ea"/>
                <a:ea typeface="+mn-ea"/>
              </a:rPr>
              <a:t>IR LED light for night vision devices and assisted SAR</a:t>
            </a:r>
          </a:p>
          <a:p>
            <a:pPr>
              <a:buFont typeface="Arial" panose="020B0604020202020204" pitchFamily="34" charset="0"/>
              <a:buChar char="•"/>
            </a:pPr>
            <a:r>
              <a:rPr lang="en-US" altLang="ko-KR" sz="1400" dirty="0">
                <a:solidFill>
                  <a:srgbClr val="FF0000"/>
                </a:solidFill>
                <a:latin typeface="+mn-ea"/>
                <a:ea typeface="+mn-ea"/>
              </a:rPr>
              <a:t>11 year and 3 month total battery lifetime</a:t>
            </a:r>
          </a:p>
        </p:txBody>
      </p:sp>
      <p:sp>
        <p:nvSpPr>
          <p:cNvPr id="14" name="TextBox 13"/>
          <p:cNvSpPr txBox="1"/>
          <p:nvPr/>
        </p:nvSpPr>
        <p:spPr>
          <a:xfrm>
            <a:off x="1546898" y="6197413"/>
            <a:ext cx="7560852" cy="646331"/>
          </a:xfrm>
          <a:prstGeom prst="rect">
            <a:avLst/>
          </a:prstGeom>
          <a:noFill/>
          <a:ln>
            <a:solidFill>
              <a:schemeClr val="tx1"/>
            </a:solidFill>
          </a:ln>
        </p:spPr>
        <p:txBody>
          <a:bodyPr wrap="none" rtlCol="0">
            <a:spAutoFit/>
          </a:bodyPr>
          <a:lstStyle/>
          <a:p>
            <a:r>
              <a:rPr lang="ko-KR" altLang="en-US" dirty="0" err="1" smtClean="0">
                <a:latin typeface="+mn-ea"/>
                <a:ea typeface="+mn-ea"/>
              </a:rPr>
              <a:t>자유낙하식</a:t>
            </a:r>
            <a:r>
              <a:rPr lang="ko-KR" altLang="en-US" dirty="0" smtClean="0">
                <a:latin typeface="+mn-ea"/>
                <a:ea typeface="+mn-ea"/>
              </a:rPr>
              <a:t> </a:t>
            </a:r>
            <a:r>
              <a:rPr lang="en-US" altLang="ko-KR" dirty="0" smtClean="0">
                <a:latin typeface="+mn-ea"/>
                <a:ea typeface="+mn-ea"/>
              </a:rPr>
              <a:t>Lifeboat</a:t>
            </a:r>
            <a:r>
              <a:rPr lang="ko-KR" altLang="en-US" dirty="0" smtClean="0">
                <a:latin typeface="+mn-ea"/>
                <a:ea typeface="+mn-ea"/>
              </a:rPr>
              <a:t>는 </a:t>
            </a:r>
            <a:r>
              <a:rPr lang="en-US" altLang="ko-KR" dirty="0" smtClean="0">
                <a:latin typeface="+mn-ea"/>
                <a:ea typeface="+mn-ea"/>
              </a:rPr>
              <a:t>SART 1</a:t>
            </a:r>
            <a:r>
              <a:rPr lang="ko-KR" altLang="en-US" dirty="0" smtClean="0">
                <a:latin typeface="+mn-ea"/>
                <a:ea typeface="+mn-ea"/>
              </a:rPr>
              <a:t>개를 </a:t>
            </a:r>
            <a:r>
              <a:rPr lang="en-US" altLang="ko-KR" dirty="0" smtClean="0">
                <a:latin typeface="+mn-ea"/>
                <a:ea typeface="+mn-ea"/>
              </a:rPr>
              <a:t>Lifeboat </a:t>
            </a:r>
            <a:r>
              <a:rPr lang="ko-KR" altLang="en-US" dirty="0" smtClean="0">
                <a:latin typeface="+mn-ea"/>
                <a:ea typeface="+mn-ea"/>
              </a:rPr>
              <a:t>내부에</a:t>
            </a:r>
            <a:r>
              <a:rPr lang="en-US" altLang="ko-KR" dirty="0" smtClean="0">
                <a:latin typeface="+mn-ea"/>
                <a:ea typeface="+mn-ea"/>
              </a:rPr>
              <a:t> </a:t>
            </a:r>
            <a:r>
              <a:rPr lang="ko-KR" altLang="en-US" dirty="0" smtClean="0">
                <a:latin typeface="+mn-ea"/>
                <a:ea typeface="+mn-ea"/>
              </a:rPr>
              <a:t>설치하여야 한다</a:t>
            </a:r>
            <a:r>
              <a:rPr lang="en-US" altLang="ko-KR" dirty="0" smtClean="0">
                <a:latin typeface="+mn-ea"/>
                <a:ea typeface="+mn-ea"/>
              </a:rPr>
              <a:t/>
            </a:r>
            <a:br>
              <a:rPr lang="en-US" altLang="ko-KR" dirty="0" smtClean="0">
                <a:latin typeface="+mn-ea"/>
                <a:ea typeface="+mn-ea"/>
              </a:rPr>
            </a:br>
            <a:r>
              <a:rPr lang="ko-KR" altLang="en-US" dirty="0" smtClean="0">
                <a:latin typeface="+mn-ea"/>
                <a:ea typeface="+mn-ea"/>
              </a:rPr>
              <a:t>그러나</a:t>
            </a:r>
            <a:r>
              <a:rPr lang="en-US" altLang="ko-KR" dirty="0" smtClean="0">
                <a:latin typeface="+mn-ea"/>
                <a:ea typeface="+mn-ea"/>
              </a:rPr>
              <a:t>, </a:t>
            </a:r>
            <a:r>
              <a:rPr lang="ko-KR" altLang="en-US" dirty="0" smtClean="0">
                <a:latin typeface="+mn-ea"/>
                <a:ea typeface="+mn-ea"/>
              </a:rPr>
              <a:t>중력강하식은 </a:t>
            </a:r>
            <a:r>
              <a:rPr lang="en-US" altLang="ko-KR" dirty="0" smtClean="0">
                <a:latin typeface="+mn-ea"/>
                <a:ea typeface="+mn-ea"/>
              </a:rPr>
              <a:t>Lifeboat </a:t>
            </a:r>
            <a:r>
              <a:rPr lang="ko-KR" altLang="en-US" dirty="0" smtClean="0">
                <a:latin typeface="+mn-ea"/>
                <a:ea typeface="+mn-ea"/>
              </a:rPr>
              <a:t>내부에 비치하지 않음</a:t>
            </a:r>
            <a:r>
              <a:rPr lang="en-US" altLang="ko-KR" dirty="0" smtClean="0">
                <a:latin typeface="+mn-ea"/>
                <a:ea typeface="+mn-ea"/>
              </a:rPr>
              <a:t>(SOLAS 3</a:t>
            </a:r>
            <a:r>
              <a:rPr lang="ko-KR" altLang="en-US" dirty="0" smtClean="0">
                <a:latin typeface="+mn-ea"/>
                <a:ea typeface="+mn-ea"/>
              </a:rPr>
              <a:t>장 </a:t>
            </a:r>
            <a:r>
              <a:rPr lang="en-US" altLang="ko-KR" dirty="0" smtClean="0">
                <a:latin typeface="+mn-ea"/>
                <a:ea typeface="+mn-ea"/>
              </a:rPr>
              <a:t>6.2.2)</a:t>
            </a:r>
            <a:endParaRPr lang="ko-KR" altLang="en-US" dirty="0">
              <a:latin typeface="+mn-ea"/>
              <a:ea typeface="+mn-ea"/>
            </a:endParaRPr>
          </a:p>
        </p:txBody>
      </p:sp>
      <p:pic>
        <p:nvPicPr>
          <p:cNvPr id="16"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78818" y="2750955"/>
            <a:ext cx="3096344" cy="1609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7" name="표 16"/>
          <p:cNvGraphicFramePr>
            <a:graphicFrameLocks noGrp="1"/>
          </p:cNvGraphicFramePr>
          <p:nvPr>
            <p:extLst/>
          </p:nvPr>
        </p:nvGraphicFramePr>
        <p:xfrm>
          <a:off x="922042" y="2723727"/>
          <a:ext cx="3816424" cy="1764784"/>
        </p:xfrm>
        <a:graphic>
          <a:graphicData uri="http://schemas.openxmlformats.org/drawingml/2006/table">
            <a:tbl>
              <a:tblPr firstRow="1" bandRow="1">
                <a:tableStyleId>{5C22544A-7EE6-4342-B048-85BDC9FD1C3A}</a:tableStyleId>
              </a:tblPr>
              <a:tblGrid>
                <a:gridCol w="1908212">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tblGrid>
              <a:tr h="576064">
                <a:tc>
                  <a:txBody>
                    <a:bodyPr/>
                    <a:lstStyle/>
                    <a:p>
                      <a:pPr algn="ctr" latinLnBrk="1"/>
                      <a:r>
                        <a:rPr lang="en-US" altLang="ko-KR" sz="1800" dirty="0" smtClean="0">
                          <a:solidFill>
                            <a:schemeClr val="tx1"/>
                          </a:solidFill>
                          <a:latin typeface="+mn-ea"/>
                          <a:ea typeface="+mn-ea"/>
                        </a:rPr>
                        <a:t>Topic</a:t>
                      </a:r>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800" dirty="0" smtClean="0">
                          <a:solidFill>
                            <a:schemeClr val="tx1"/>
                          </a:solidFill>
                          <a:latin typeface="+mn-ea"/>
                          <a:ea typeface="+mn-ea"/>
                        </a:rPr>
                        <a:t>Symbol</a:t>
                      </a:r>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44116">
                <a:tc>
                  <a:txBody>
                    <a:bodyPr/>
                    <a:lstStyle/>
                    <a:p>
                      <a:pPr algn="ctr" latinLnBrk="1"/>
                      <a:r>
                        <a:rPr lang="en-US" altLang="ko-KR" sz="1800" dirty="0" smtClean="0">
                          <a:solidFill>
                            <a:schemeClr val="tx1"/>
                          </a:solidFill>
                          <a:latin typeface="+mn-ea"/>
                          <a:ea typeface="+mn-ea"/>
                        </a:rPr>
                        <a:t>AIS Search and Rescue Transmitter</a:t>
                      </a:r>
                    </a:p>
                    <a:p>
                      <a:pPr algn="ctr" latinLnBrk="1"/>
                      <a:r>
                        <a:rPr lang="en-US" altLang="ko-KR" sz="1800" dirty="0" smtClean="0">
                          <a:solidFill>
                            <a:schemeClr val="tx1"/>
                          </a:solidFill>
                          <a:latin typeface="+mn-ea"/>
                          <a:ea typeface="+mn-ea"/>
                        </a:rPr>
                        <a:t>(AIS-SART)</a:t>
                      </a:r>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sz="1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타원 17"/>
          <p:cNvSpPr/>
          <p:nvPr/>
        </p:nvSpPr>
        <p:spPr bwMode="auto">
          <a:xfrm>
            <a:off x="3451820" y="3530288"/>
            <a:ext cx="864096" cy="72008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19" name="직선 연결선 18"/>
          <p:cNvCxnSpPr>
            <a:stCxn id="18" idx="7"/>
          </p:cNvCxnSpPr>
          <p:nvPr/>
        </p:nvCxnSpPr>
        <p:spPr bwMode="auto">
          <a:xfrm flipH="1">
            <a:off x="3578364" y="3635741"/>
            <a:ext cx="611008" cy="504000"/>
          </a:xfrm>
          <a:prstGeom prst="line">
            <a:avLst/>
          </a:prstGeom>
          <a:noFill/>
          <a:ln w="9525" cap="flat" cmpd="sng" algn="ctr">
            <a:solidFill>
              <a:schemeClr val="tx1"/>
            </a:solidFill>
            <a:prstDash val="solid"/>
            <a:round/>
            <a:headEnd type="none" w="med" len="med"/>
            <a:tailEnd type="none" w="med" len="med"/>
          </a:ln>
          <a:effectLst/>
        </p:spPr>
      </p:cxnSp>
      <p:cxnSp>
        <p:nvCxnSpPr>
          <p:cNvPr id="20" name="직선 연결선 19"/>
          <p:cNvCxnSpPr>
            <a:stCxn id="18" idx="1"/>
            <a:endCxn id="18" idx="5"/>
          </p:cNvCxnSpPr>
          <p:nvPr/>
        </p:nvCxnSpPr>
        <p:spPr bwMode="auto">
          <a:xfrm>
            <a:off x="3578364" y="3635741"/>
            <a:ext cx="612000" cy="504000"/>
          </a:xfrm>
          <a:prstGeom prst="line">
            <a:avLst/>
          </a:prstGeom>
          <a:noFill/>
          <a:ln w="9525" cap="flat" cmpd="sng" algn="ctr">
            <a:solidFill>
              <a:schemeClr val="tx1"/>
            </a:solidFill>
            <a:prstDash val="solid"/>
            <a:round/>
            <a:headEnd type="none" w="med" len="med"/>
            <a:tailEnd type="none" w="med" len="med"/>
          </a:ln>
          <a:effectLst/>
        </p:spPr>
      </p:cxnSp>
      <p:sp>
        <p:nvSpPr>
          <p:cNvPr id="10" name="직사각형 9"/>
          <p:cNvSpPr/>
          <p:nvPr/>
        </p:nvSpPr>
        <p:spPr>
          <a:xfrm>
            <a:off x="2247668" y="4858313"/>
            <a:ext cx="7462299" cy="923330"/>
          </a:xfrm>
          <a:prstGeom prst="rect">
            <a:avLst/>
          </a:prstGeom>
          <a:ln>
            <a:solidFill>
              <a:schemeClr val="accent1"/>
            </a:solidFill>
          </a:ln>
        </p:spPr>
        <p:txBody>
          <a:bodyPr wrap="none">
            <a:spAutoFit/>
          </a:bodyPr>
          <a:lstStyle/>
          <a:p>
            <a:r>
              <a:rPr lang="en-US" altLang="ko-KR" dirty="0" smtClean="0">
                <a:latin typeface="+mn-ea"/>
                <a:ea typeface="+mn-ea"/>
              </a:rPr>
              <a:t>AIS-SART MMSI: </a:t>
            </a:r>
            <a:r>
              <a:rPr lang="en-US" altLang="ko-KR" b="1" dirty="0" smtClean="0">
                <a:solidFill>
                  <a:srgbClr val="0000C4"/>
                </a:solidFill>
                <a:latin typeface="+mn-ea"/>
                <a:ea typeface="+mn-ea"/>
              </a:rPr>
              <a:t>970</a:t>
            </a:r>
            <a:r>
              <a:rPr lang="en-US" altLang="ko-KR" dirty="0" smtClean="0">
                <a:latin typeface="+mn-ea"/>
                <a:ea typeface="+mn-ea"/>
              </a:rPr>
              <a:t> </a:t>
            </a:r>
            <a:r>
              <a:rPr lang="en-US" altLang="ko-KR" dirty="0">
                <a:latin typeface="+mn-ea"/>
                <a:ea typeface="+mn-ea"/>
              </a:rPr>
              <a:t>x </a:t>
            </a:r>
            <a:r>
              <a:rPr lang="en-US" altLang="ko-KR" dirty="0" err="1">
                <a:latin typeface="+mn-ea"/>
                <a:ea typeface="+mn-ea"/>
              </a:rPr>
              <a:t>x</a:t>
            </a:r>
            <a:r>
              <a:rPr lang="en-US" altLang="ko-KR" dirty="0">
                <a:latin typeface="+mn-ea"/>
                <a:ea typeface="+mn-ea"/>
              </a:rPr>
              <a:t> y </a:t>
            </a:r>
            <a:r>
              <a:rPr lang="en-US" altLang="ko-KR" dirty="0" err="1">
                <a:latin typeface="+mn-ea"/>
                <a:ea typeface="+mn-ea"/>
              </a:rPr>
              <a:t>y</a:t>
            </a:r>
            <a:r>
              <a:rPr lang="en-US" altLang="ko-KR" dirty="0">
                <a:latin typeface="+mn-ea"/>
                <a:ea typeface="+mn-ea"/>
              </a:rPr>
              <a:t> </a:t>
            </a:r>
            <a:r>
              <a:rPr lang="en-US" altLang="ko-KR" dirty="0" err="1">
                <a:latin typeface="+mn-ea"/>
                <a:ea typeface="+mn-ea"/>
              </a:rPr>
              <a:t>y</a:t>
            </a:r>
            <a:r>
              <a:rPr lang="en-US" altLang="ko-KR" dirty="0">
                <a:latin typeface="+mn-ea"/>
                <a:ea typeface="+mn-ea"/>
              </a:rPr>
              <a:t> </a:t>
            </a:r>
            <a:r>
              <a:rPr lang="en-US" altLang="ko-KR" dirty="0" err="1" smtClean="0">
                <a:latin typeface="+mn-ea"/>
                <a:ea typeface="+mn-ea"/>
              </a:rPr>
              <a:t>y</a:t>
            </a:r>
            <a:r>
              <a:rPr lang="en-US" altLang="ko-KR" dirty="0" smtClean="0">
                <a:latin typeface="+mn-ea"/>
                <a:ea typeface="+mn-ea"/>
              </a:rPr>
              <a:t> (x </a:t>
            </a:r>
            <a:r>
              <a:rPr lang="en-US" altLang="ko-KR" dirty="0" err="1" smtClean="0">
                <a:latin typeface="+mn-ea"/>
                <a:ea typeface="+mn-ea"/>
              </a:rPr>
              <a:t>x</a:t>
            </a:r>
            <a:r>
              <a:rPr lang="en-US" altLang="ko-KR" dirty="0" smtClean="0">
                <a:latin typeface="+mn-ea"/>
                <a:ea typeface="+mn-ea"/>
              </a:rPr>
              <a:t> </a:t>
            </a:r>
            <a:r>
              <a:rPr lang="ko-KR" altLang="en-US" dirty="0" smtClean="0">
                <a:latin typeface="+mn-ea"/>
                <a:ea typeface="+mn-ea"/>
              </a:rPr>
              <a:t>제조사 번호</a:t>
            </a:r>
            <a:r>
              <a:rPr lang="en-US" altLang="ko-KR" dirty="0" smtClean="0">
                <a:latin typeface="+mn-ea"/>
                <a:ea typeface="+mn-ea"/>
              </a:rPr>
              <a:t>, y </a:t>
            </a:r>
            <a:r>
              <a:rPr lang="en-US" altLang="ko-KR" dirty="0" err="1" smtClean="0">
                <a:latin typeface="+mn-ea"/>
                <a:ea typeface="+mn-ea"/>
              </a:rPr>
              <a:t>y</a:t>
            </a:r>
            <a:r>
              <a:rPr lang="en-US" altLang="ko-KR" dirty="0" smtClean="0">
                <a:latin typeface="+mn-ea"/>
                <a:ea typeface="+mn-ea"/>
              </a:rPr>
              <a:t> </a:t>
            </a:r>
            <a:r>
              <a:rPr lang="en-US" altLang="ko-KR" dirty="0" err="1" smtClean="0">
                <a:latin typeface="+mn-ea"/>
                <a:ea typeface="+mn-ea"/>
              </a:rPr>
              <a:t>y</a:t>
            </a:r>
            <a:r>
              <a:rPr lang="en-US" altLang="ko-KR" dirty="0" smtClean="0">
                <a:latin typeface="+mn-ea"/>
                <a:ea typeface="+mn-ea"/>
              </a:rPr>
              <a:t> </a:t>
            </a:r>
            <a:r>
              <a:rPr lang="en-US" altLang="ko-KR" dirty="0" err="1" smtClean="0">
                <a:latin typeface="+mn-ea"/>
                <a:ea typeface="+mn-ea"/>
              </a:rPr>
              <a:t>y</a:t>
            </a:r>
            <a:r>
              <a:rPr lang="en-US" altLang="ko-KR" dirty="0" smtClean="0">
                <a:latin typeface="+mn-ea"/>
                <a:ea typeface="+mn-ea"/>
              </a:rPr>
              <a:t> </a:t>
            </a:r>
            <a:r>
              <a:rPr lang="ko-KR" altLang="en-US" dirty="0" smtClean="0">
                <a:latin typeface="+mn-ea"/>
                <a:ea typeface="+mn-ea"/>
              </a:rPr>
              <a:t>일련번호</a:t>
            </a:r>
            <a:r>
              <a:rPr lang="en-US" altLang="ko-KR" dirty="0" smtClean="0">
                <a:latin typeface="+mn-ea"/>
                <a:ea typeface="+mn-ea"/>
              </a:rPr>
              <a:t>)</a:t>
            </a:r>
          </a:p>
          <a:p>
            <a:r>
              <a:rPr lang="en-US" altLang="ko-KR" b="1" dirty="0" smtClean="0">
                <a:solidFill>
                  <a:srgbClr val="0000C4"/>
                </a:solidFill>
                <a:latin typeface="+mn-ea"/>
                <a:ea typeface="+mn-ea"/>
              </a:rPr>
              <a:t>[SART] TEST</a:t>
            </a:r>
          </a:p>
          <a:p>
            <a:r>
              <a:rPr lang="en-US" altLang="ko-KR" b="1" dirty="0" smtClean="0">
                <a:solidFill>
                  <a:srgbClr val="0000C4"/>
                </a:solidFill>
                <a:latin typeface="+mn-ea"/>
                <a:ea typeface="+mn-ea"/>
              </a:rPr>
              <a:t>[SART] ACTIVE  </a:t>
            </a:r>
            <a:endParaRPr lang="ko-KR" altLang="en-US" b="1" dirty="0">
              <a:solidFill>
                <a:srgbClr val="0000C4"/>
              </a:solidFill>
              <a:latin typeface="+mn-ea"/>
              <a:ea typeface="+mn-ea"/>
            </a:endParaRPr>
          </a:p>
        </p:txBody>
      </p:sp>
      <p:cxnSp>
        <p:nvCxnSpPr>
          <p:cNvPr id="21" name="직선 화살표 연결선 20"/>
          <p:cNvCxnSpPr/>
          <p:nvPr/>
        </p:nvCxnSpPr>
        <p:spPr bwMode="auto">
          <a:xfrm flipH="1">
            <a:off x="3883868" y="3399021"/>
            <a:ext cx="2538520" cy="1374804"/>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23" name="직사각형 22"/>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0977701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3-8 Two Way VHF</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a:buAutoNum type="arabicPeriod"/>
            </a:pPr>
            <a:r>
              <a:rPr lang="ko-KR" altLang="en-US" sz="1600" dirty="0" smtClean="0">
                <a:latin typeface="+mn-ea"/>
                <a:ea typeface="+mn-ea"/>
              </a:rPr>
              <a:t>전지의 </a:t>
            </a:r>
            <a:r>
              <a:rPr lang="ko-KR" altLang="en-US" sz="1600" dirty="0">
                <a:latin typeface="+mn-ea"/>
                <a:ea typeface="+mn-ea"/>
              </a:rPr>
              <a:t>용량은 통상 </a:t>
            </a:r>
            <a:r>
              <a:rPr lang="en-US" altLang="ko-KR" sz="1600" dirty="0">
                <a:latin typeface="+mn-ea"/>
                <a:ea typeface="+mn-ea"/>
              </a:rPr>
              <a:t>8</a:t>
            </a:r>
            <a:r>
              <a:rPr lang="ko-KR" altLang="en-US" sz="1600" dirty="0">
                <a:latin typeface="+mn-ea"/>
                <a:ea typeface="+mn-ea"/>
              </a:rPr>
              <a:t>시간이다</a:t>
            </a:r>
            <a:r>
              <a:rPr lang="en-US" altLang="ko-KR" sz="1600" dirty="0">
                <a:latin typeface="+mn-ea"/>
                <a:ea typeface="+mn-ea"/>
              </a:rPr>
              <a:t>. </a:t>
            </a:r>
            <a:r>
              <a:rPr lang="ko-KR" altLang="en-US" sz="1600" dirty="0">
                <a:latin typeface="+mn-ea"/>
                <a:ea typeface="+mn-ea"/>
              </a:rPr>
              <a:t>이 장비는 국제여객선과 총톤수 </a:t>
            </a:r>
            <a:r>
              <a:rPr lang="en-US" altLang="ko-KR" sz="1600" dirty="0">
                <a:latin typeface="+mn-ea"/>
                <a:ea typeface="+mn-ea"/>
              </a:rPr>
              <a:t>300</a:t>
            </a:r>
            <a:r>
              <a:rPr lang="ko-KR" altLang="en-US" sz="1600" dirty="0">
                <a:latin typeface="+mn-ea"/>
                <a:ea typeface="+mn-ea"/>
              </a:rPr>
              <a:t>톤 이상의 국제화물선에는 </a:t>
            </a:r>
            <a:r>
              <a:rPr lang="en-US" altLang="ko-KR" sz="1600" dirty="0">
                <a:latin typeface="+mn-ea"/>
                <a:ea typeface="+mn-ea"/>
              </a:rPr>
              <a:t>3</a:t>
            </a:r>
            <a:r>
              <a:rPr lang="ko-KR" altLang="en-US" sz="1600" dirty="0">
                <a:latin typeface="+mn-ea"/>
                <a:ea typeface="+mn-ea"/>
              </a:rPr>
              <a:t>대</a:t>
            </a:r>
            <a:r>
              <a:rPr lang="en-US" altLang="ko-KR" sz="1600" dirty="0">
                <a:latin typeface="+mn-ea"/>
                <a:ea typeface="+mn-ea"/>
              </a:rPr>
              <a:t>, </a:t>
            </a:r>
            <a:r>
              <a:rPr lang="ko-KR" altLang="en-US" sz="1600" dirty="0">
                <a:latin typeface="+mn-ea"/>
                <a:ea typeface="+mn-ea"/>
              </a:rPr>
              <a:t>총톤수 </a:t>
            </a:r>
            <a:r>
              <a:rPr lang="en-US" altLang="ko-KR" sz="1600" dirty="0">
                <a:latin typeface="+mn-ea"/>
                <a:ea typeface="+mn-ea"/>
              </a:rPr>
              <a:t>300</a:t>
            </a:r>
            <a:r>
              <a:rPr lang="ko-KR" altLang="en-US" sz="1600" dirty="0">
                <a:latin typeface="+mn-ea"/>
                <a:ea typeface="+mn-ea"/>
              </a:rPr>
              <a:t>톤 미만의 국제화물선에는 </a:t>
            </a:r>
            <a:r>
              <a:rPr lang="en-US" altLang="ko-KR" sz="1600" dirty="0">
                <a:latin typeface="+mn-ea"/>
                <a:ea typeface="+mn-ea"/>
              </a:rPr>
              <a:t>2</a:t>
            </a:r>
            <a:r>
              <a:rPr lang="ko-KR" altLang="en-US" sz="1600" dirty="0">
                <a:latin typeface="+mn-ea"/>
                <a:ea typeface="+mn-ea"/>
              </a:rPr>
              <a:t>대만 탑재하여도 </a:t>
            </a:r>
            <a:r>
              <a:rPr lang="ko-KR" altLang="en-US" sz="1600" dirty="0" smtClean="0">
                <a:latin typeface="+mn-ea"/>
                <a:ea typeface="+mn-ea"/>
              </a:rPr>
              <a:t>된다</a:t>
            </a:r>
            <a:endParaRPr lang="en-US" altLang="ko-KR" sz="1600" dirty="0" smtClean="0">
              <a:latin typeface="+mn-ea"/>
              <a:ea typeface="+mn-ea"/>
            </a:endParaRPr>
          </a:p>
          <a:p>
            <a:pPr marL="342900" indent="-342900">
              <a:buFontTx/>
              <a:buAutoNum type="arabicPeriod"/>
            </a:pPr>
            <a:r>
              <a:rPr kumimoji="0" lang="ko-KR" altLang="en-US" sz="1600" dirty="0" smtClean="0">
                <a:latin typeface="+mn-ea"/>
                <a:ea typeface="+mn-ea"/>
              </a:rPr>
              <a:t>옷에 </a:t>
            </a:r>
            <a:r>
              <a:rPr kumimoji="0" lang="ko-KR" altLang="en-US" sz="1600" dirty="0">
                <a:latin typeface="+mn-ea"/>
                <a:ea typeface="+mn-ea"/>
              </a:rPr>
              <a:t>붙이거나 손목 또는 목에 걸 수 있는 장치가 필요하며 방수처리 및 </a:t>
            </a:r>
            <a:r>
              <a:rPr kumimoji="0" lang="ko-KR" altLang="en-US" sz="1600" dirty="0" smtClean="0">
                <a:latin typeface="+mn-ea"/>
                <a:ea typeface="+mn-ea"/>
              </a:rPr>
              <a:t>작동 방법이 </a:t>
            </a:r>
            <a:r>
              <a:rPr kumimoji="0" lang="ko-KR" altLang="en-US" sz="1600" dirty="0">
                <a:latin typeface="+mn-ea"/>
                <a:ea typeface="+mn-ea"/>
              </a:rPr>
              <a:t>표시되어 있어야 하고 사용자가 올가미에 걸리지 않도록 </a:t>
            </a:r>
            <a:r>
              <a:rPr kumimoji="0" lang="en-US" altLang="ko-KR" sz="1600" dirty="0">
                <a:latin typeface="+mn-ea"/>
                <a:ea typeface="+mn-ea"/>
              </a:rPr>
              <a:t>Strap</a:t>
            </a:r>
            <a:r>
              <a:rPr kumimoji="0" lang="ko-KR" altLang="en-US" sz="1600" dirty="0">
                <a:latin typeface="+mn-ea"/>
                <a:ea typeface="+mn-ea"/>
              </a:rPr>
              <a:t>에 </a:t>
            </a:r>
            <a:r>
              <a:rPr kumimoji="0" lang="en-US" altLang="ko-KR" sz="1600" dirty="0">
                <a:latin typeface="+mn-ea"/>
                <a:ea typeface="+mn-ea"/>
              </a:rPr>
              <a:t>Weak link</a:t>
            </a:r>
            <a:r>
              <a:rPr kumimoji="0" lang="ko-KR" altLang="en-US" sz="1600" dirty="0">
                <a:latin typeface="+mn-ea"/>
                <a:ea typeface="+mn-ea"/>
              </a:rPr>
              <a:t>가 있어야 </a:t>
            </a:r>
            <a:r>
              <a:rPr kumimoji="0" lang="ko-KR" altLang="en-US" sz="1600" dirty="0" smtClean="0">
                <a:latin typeface="+mn-ea"/>
                <a:ea typeface="+mn-ea"/>
              </a:rPr>
              <a:t>한다</a:t>
            </a:r>
            <a:endParaRPr kumimoji="0" lang="en-US" altLang="ko-KR" sz="1600" dirty="0" smtClean="0">
              <a:latin typeface="+mn-ea"/>
              <a:ea typeface="+mn-ea"/>
            </a:endParaRPr>
          </a:p>
          <a:p>
            <a:pPr marL="342900" indent="-342900">
              <a:buFontTx/>
              <a:buAutoNum type="arabicPeriod"/>
            </a:pPr>
            <a:r>
              <a:rPr lang="en-US" altLang="ko-KR" sz="1600" dirty="0">
                <a:latin typeface="+mn-ea"/>
                <a:ea typeface="+mn-ea"/>
              </a:rPr>
              <a:t>Primary battery</a:t>
            </a:r>
            <a:r>
              <a:rPr lang="ko-KR" altLang="en-US" sz="1600" dirty="0">
                <a:latin typeface="+mn-ea"/>
                <a:ea typeface="+mn-ea"/>
              </a:rPr>
              <a:t> </a:t>
            </a:r>
            <a:r>
              <a:rPr lang="en-US" altLang="ko-KR" sz="1600" dirty="0">
                <a:latin typeface="+mn-ea"/>
                <a:ea typeface="+mn-ea"/>
              </a:rPr>
              <a:t>3 set (Symbol </a:t>
            </a:r>
            <a:r>
              <a:rPr lang="ko-KR" altLang="en-US" sz="1600" dirty="0">
                <a:latin typeface="+mn-ea"/>
                <a:ea typeface="+mn-ea"/>
              </a:rPr>
              <a:t>및 개수 </a:t>
            </a:r>
            <a:r>
              <a:rPr lang="en-US" altLang="ko-KR" sz="1600" dirty="0">
                <a:latin typeface="+mn-ea"/>
                <a:ea typeface="+mn-ea"/>
              </a:rPr>
              <a:t>#1, #2, #3</a:t>
            </a:r>
            <a:r>
              <a:rPr lang="ko-KR" altLang="en-US" sz="1600" dirty="0">
                <a:latin typeface="+mn-ea"/>
                <a:ea typeface="+mn-ea"/>
              </a:rPr>
              <a:t>로 표시</a:t>
            </a:r>
            <a:r>
              <a:rPr lang="en-US" altLang="ko-KR" sz="1600" dirty="0">
                <a:latin typeface="+mn-ea"/>
                <a:ea typeface="+mn-ea"/>
              </a:rPr>
              <a:t>) </a:t>
            </a:r>
            <a:r>
              <a:rPr lang="ko-KR" altLang="en-US" sz="1600" dirty="0">
                <a:latin typeface="+mn-ea"/>
                <a:ea typeface="+mn-ea"/>
              </a:rPr>
              <a:t>및</a:t>
            </a:r>
            <a:r>
              <a:rPr lang="en-US" altLang="ko-KR" sz="1600" dirty="0">
                <a:latin typeface="+mn-ea"/>
                <a:ea typeface="+mn-ea"/>
              </a:rPr>
              <a:t> </a:t>
            </a:r>
            <a:r>
              <a:rPr lang="ko-KR" altLang="en-US" sz="1600" dirty="0">
                <a:latin typeface="+mn-ea"/>
                <a:ea typeface="+mn-ea"/>
              </a:rPr>
              <a:t>유효기간 </a:t>
            </a:r>
            <a:r>
              <a:rPr lang="ko-KR" altLang="en-US" sz="1600" dirty="0" smtClean="0">
                <a:latin typeface="+mn-ea"/>
                <a:ea typeface="+mn-ea"/>
              </a:rPr>
              <a:t>확인</a:t>
            </a:r>
            <a:endParaRPr lang="en-US" altLang="ko-KR" sz="1600" dirty="0" smtClean="0">
              <a:latin typeface="+mn-ea"/>
              <a:ea typeface="+mn-ea"/>
            </a:endParaRPr>
          </a:p>
          <a:p>
            <a:pPr marL="342900" indent="-342900">
              <a:buFontTx/>
              <a:buAutoNum type="arabicPeriod"/>
            </a:pPr>
            <a:r>
              <a:rPr lang="ko-KR" altLang="en-US" sz="1600" dirty="0" smtClean="0">
                <a:latin typeface="+mn-ea"/>
                <a:ea typeface="+mn-ea"/>
              </a:rPr>
              <a:t>기국 검사 시 </a:t>
            </a:r>
            <a:r>
              <a:rPr lang="en-US" altLang="ko-KR" sz="1600" dirty="0" smtClean="0">
                <a:latin typeface="+mn-ea"/>
                <a:ea typeface="+mn-ea"/>
              </a:rPr>
              <a:t>Primary battery </a:t>
            </a:r>
            <a:r>
              <a:rPr lang="ko-KR" altLang="en-US" sz="1600" dirty="0" smtClean="0">
                <a:latin typeface="+mn-ea"/>
                <a:ea typeface="+mn-ea"/>
              </a:rPr>
              <a:t>개방 검사 시 반드시 기국이 인정한 업체에 의하여 진행하고 반드시</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업체가 다시 진공 밀봉하여야 한다 </a:t>
            </a:r>
            <a:r>
              <a:rPr lang="en-US" altLang="ko-KR" sz="1600" dirty="0">
                <a:latin typeface="+mn-ea"/>
              </a:rPr>
              <a:t/>
            </a:r>
            <a:br>
              <a:rPr lang="en-US" altLang="ko-KR" sz="1600" dirty="0">
                <a:latin typeface="+mn-ea"/>
              </a:rPr>
            </a:br>
            <a:endParaRPr kumimoji="0" lang="en-US" altLang="ko-KR" sz="1600" dirty="0">
              <a:latin typeface="+mn-ea"/>
              <a:ea typeface="+mn-ea"/>
            </a:endParaRPr>
          </a:p>
          <a:p>
            <a:pPr marL="342900" indent="-342900">
              <a:buAutoNum type="arabicPeriod"/>
            </a:pPr>
            <a:endParaRPr lang="en-US" altLang="ko-KR" sz="1600" dirty="0">
              <a:latin typeface="+mn-ea"/>
              <a:ea typeface="+mn-ea"/>
            </a:endParaRPr>
          </a:p>
          <a:p>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 name="직사각형 20"/>
          <p:cNvSpPr/>
          <p:nvPr/>
        </p:nvSpPr>
        <p:spPr>
          <a:xfrm>
            <a:off x="5501178" y="4051450"/>
            <a:ext cx="4617046" cy="1384995"/>
          </a:xfrm>
          <a:prstGeom prst="rect">
            <a:avLst/>
          </a:prstGeom>
          <a:ln>
            <a:solidFill>
              <a:schemeClr val="accent1"/>
            </a:solidFill>
          </a:ln>
        </p:spPr>
        <p:txBody>
          <a:bodyPr wrap="square">
            <a:spAutoFit/>
          </a:bodyPr>
          <a:lstStyle/>
          <a:p>
            <a:r>
              <a:rPr lang="en-US" altLang="ko-KR" sz="1400" b="1" dirty="0" smtClean="0">
                <a:latin typeface="+mn-ea"/>
                <a:ea typeface="+mn-ea"/>
              </a:rPr>
              <a:t>Res MSC.149(77)</a:t>
            </a:r>
          </a:p>
          <a:p>
            <a:r>
              <a:rPr lang="en-US" altLang="ko-KR" sz="1400" dirty="0" smtClean="0">
                <a:latin typeface="+mn-ea"/>
                <a:ea typeface="+mn-ea"/>
              </a:rPr>
              <a:t>The equipment should have </a:t>
            </a:r>
            <a:r>
              <a:rPr lang="en-US" altLang="ko-KR" sz="1400" dirty="0">
                <a:latin typeface="+mn-ea"/>
                <a:ea typeface="+mn-ea"/>
              </a:rPr>
              <a:t>provisions for its attachment to the clothing of the user and also be provided with a wrist or neck strap. </a:t>
            </a:r>
            <a:r>
              <a:rPr lang="en-US" altLang="ko-KR" sz="1400" b="1" dirty="0">
                <a:solidFill>
                  <a:srgbClr val="0000C4"/>
                </a:solidFill>
                <a:latin typeface="+mn-ea"/>
                <a:ea typeface="+mn-ea"/>
              </a:rPr>
              <a:t>For safety reasons, the strap should include a suitable weak link to prevent the bearer from being ensnared</a:t>
            </a:r>
            <a:r>
              <a:rPr lang="en-US" altLang="ko-KR" sz="1400" b="1" dirty="0">
                <a:solidFill>
                  <a:srgbClr val="FF0000"/>
                </a:solidFill>
                <a:latin typeface="+mn-ea"/>
                <a:ea typeface="+mn-ea"/>
              </a:rPr>
              <a:t>; </a:t>
            </a:r>
            <a:endParaRPr lang="ko-KR" altLang="en-US" sz="1400" b="1" dirty="0">
              <a:solidFill>
                <a:srgbClr val="FF0000"/>
              </a:solidFill>
              <a:latin typeface="+mn-ea"/>
              <a:ea typeface="+mn-ea"/>
            </a:endParaRPr>
          </a:p>
        </p:txBody>
      </p:sp>
      <p:pic>
        <p:nvPicPr>
          <p:cNvPr id="22" name="Picture 4" descr="image009"/>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46" y="3668647"/>
            <a:ext cx="2131200" cy="200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그림 11" descr="image02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271" y="3665109"/>
            <a:ext cx="2131200" cy="2000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그림 23"/>
          <p:cNvPicPr>
            <a:picLocks noChangeAspect="1"/>
          </p:cNvPicPr>
          <p:nvPr/>
        </p:nvPicPr>
        <p:blipFill>
          <a:blip r:embed="rId4"/>
          <a:stretch>
            <a:fillRect/>
          </a:stretch>
        </p:blipFill>
        <p:spPr>
          <a:xfrm>
            <a:off x="1458268" y="6024324"/>
            <a:ext cx="3173173" cy="1000125"/>
          </a:xfrm>
          <a:prstGeom prst="rect">
            <a:avLst/>
          </a:prstGeom>
        </p:spPr>
      </p:pic>
      <p:sp>
        <p:nvSpPr>
          <p:cNvPr id="25" name="직사각형 24"/>
          <p:cNvSpPr/>
          <p:nvPr/>
        </p:nvSpPr>
        <p:spPr>
          <a:xfrm>
            <a:off x="1312299" y="5716547"/>
            <a:ext cx="4396968" cy="307777"/>
          </a:xfrm>
          <a:prstGeom prst="rect">
            <a:avLst/>
          </a:prstGeom>
        </p:spPr>
        <p:txBody>
          <a:bodyPr wrap="square">
            <a:spAutoFit/>
          </a:bodyPr>
          <a:lstStyle/>
          <a:p>
            <a:pPr algn="just"/>
            <a:r>
              <a:rPr lang="en-US" altLang="ko-KR" sz="1400" dirty="0" smtClean="0">
                <a:latin typeface="맑은 고딕" panose="020B0503020000020004" pitchFamily="50" charset="-127"/>
                <a:ea typeface="맑은 고딕" panose="020B0503020000020004" pitchFamily="50" charset="-127"/>
                <a:cs typeface="굴림" panose="020B0600000101010101" pitchFamily="50" charset="-127"/>
              </a:rPr>
              <a:t>Neck/Shoulder Strap</a:t>
            </a:r>
            <a:r>
              <a:rPr lang="ko-KR" altLang="en-US" sz="1400" dirty="0" smtClean="0">
                <a:latin typeface="맑은 고딕" panose="020B0503020000020004" pitchFamily="50" charset="-127"/>
                <a:ea typeface="맑은 고딕" panose="020B0503020000020004" pitchFamily="50" charset="-127"/>
                <a:cs typeface="굴림" panose="020B0600000101010101" pitchFamily="50" charset="-127"/>
              </a:rPr>
              <a:t>에 </a:t>
            </a:r>
            <a:r>
              <a:rPr lang="en-US" altLang="ko-KR" sz="1400" dirty="0" smtClean="0">
                <a:latin typeface="맑은 고딕" panose="020B0503020000020004" pitchFamily="50" charset="-127"/>
                <a:ea typeface="맑은 고딕" panose="020B0503020000020004" pitchFamily="50" charset="-127"/>
                <a:cs typeface="굴림" panose="020B0600000101010101" pitchFamily="50" charset="-127"/>
              </a:rPr>
              <a:t>Weak Link</a:t>
            </a:r>
            <a:r>
              <a:rPr lang="ko-KR" altLang="ko-KR" sz="1400" dirty="0" smtClean="0">
                <a:latin typeface="맑은 고딕" panose="020B0503020000020004" pitchFamily="50" charset="-127"/>
                <a:ea typeface="맑은 고딕" panose="020B0503020000020004" pitchFamily="50" charset="-127"/>
                <a:cs typeface="굴림" panose="020B0600000101010101" pitchFamily="50" charset="-127"/>
              </a:rPr>
              <a:t> 적용</a:t>
            </a:r>
            <a:endParaRPr lang="ko-KR" altLang="ko-KR" sz="1400" dirty="0">
              <a:latin typeface="맑은 고딕" panose="020B0503020000020004" pitchFamily="50" charset="-127"/>
              <a:ea typeface="맑은 고딕" panose="020B0503020000020004" pitchFamily="50" charset="-127"/>
              <a:cs typeface="굴림" panose="020B0600000101010101" pitchFamily="50" charset="-127"/>
            </a:endParaRPr>
          </a:p>
        </p:txBody>
      </p:sp>
      <p:sp>
        <p:nvSpPr>
          <p:cNvPr id="26" name="TextBox 25"/>
          <p:cNvSpPr txBox="1"/>
          <p:nvPr/>
        </p:nvSpPr>
        <p:spPr>
          <a:xfrm>
            <a:off x="3476682" y="6867186"/>
            <a:ext cx="1074333" cy="307777"/>
          </a:xfrm>
          <a:prstGeom prst="rect">
            <a:avLst/>
          </a:prstGeom>
          <a:noFill/>
        </p:spPr>
        <p:txBody>
          <a:bodyPr wrap="none" rtlCol="0">
            <a:spAutoFit/>
          </a:bodyPr>
          <a:lstStyle/>
          <a:p>
            <a:r>
              <a:rPr lang="en-US" altLang="ko-KR" sz="1400" dirty="0" smtClean="0">
                <a:latin typeface="+mn-ea"/>
              </a:rPr>
              <a:t>Wrist strap</a:t>
            </a:r>
            <a:endParaRPr lang="ko-KR" altLang="en-US" sz="1400" dirty="0">
              <a:latin typeface="+mn-ea"/>
            </a:endParaRPr>
          </a:p>
        </p:txBody>
      </p:sp>
      <p:pic>
        <p:nvPicPr>
          <p:cNvPr id="8" name="그림 7"/>
          <p:cNvPicPr>
            <a:picLocks noChangeAspect="1"/>
          </p:cNvPicPr>
          <p:nvPr/>
        </p:nvPicPr>
        <p:blipFill>
          <a:blip r:embed="rId5"/>
          <a:stretch>
            <a:fillRect/>
          </a:stretch>
        </p:blipFill>
        <p:spPr>
          <a:xfrm>
            <a:off x="2738751" y="6612745"/>
            <a:ext cx="609653" cy="585267"/>
          </a:xfrm>
          <a:prstGeom prst="rect">
            <a:avLst/>
          </a:prstGeom>
        </p:spPr>
      </p:pic>
      <p:pic>
        <p:nvPicPr>
          <p:cNvPr id="27" name="그림 26"/>
          <p:cNvPicPr>
            <a:picLocks noChangeAspect="1"/>
          </p:cNvPicPr>
          <p:nvPr/>
        </p:nvPicPr>
        <p:blipFill>
          <a:blip r:embed="rId5"/>
          <a:stretch>
            <a:fillRect/>
          </a:stretch>
        </p:blipFill>
        <p:spPr>
          <a:xfrm>
            <a:off x="3741352" y="4869249"/>
            <a:ext cx="609653" cy="585267"/>
          </a:xfrm>
          <a:prstGeom prst="rect">
            <a:avLst/>
          </a:prstGeom>
        </p:spPr>
      </p:pic>
      <p:sp>
        <p:nvSpPr>
          <p:cNvPr id="6" name="직사각형 5"/>
          <p:cNvSpPr/>
          <p:nvPr/>
        </p:nvSpPr>
        <p:spPr>
          <a:xfrm>
            <a:off x="10976099" y="2620289"/>
            <a:ext cx="1593230" cy="2123658"/>
          </a:xfrm>
          <a:prstGeom prst="rect">
            <a:avLst/>
          </a:prstGeom>
        </p:spPr>
        <p:txBody>
          <a:bodyPr wrap="square">
            <a:spAutoFit/>
          </a:bodyPr>
          <a:lstStyle/>
          <a:p>
            <a:r>
              <a:rPr lang="ko-KR" altLang="en-US" sz="1200" dirty="0">
                <a:solidFill>
                  <a:srgbClr val="000000"/>
                </a:solidFill>
                <a:latin typeface="+mn-ea"/>
                <a:ea typeface="+mn-ea"/>
              </a:rPr>
              <a:t>장비에는 사용자의 의복에 부착할 수 있는 규정이 있어야 하며 손목 또는 목 띠도 함께 제공되어야 한다</a:t>
            </a:r>
            <a:r>
              <a:rPr lang="en-US" altLang="ko-KR" sz="1200" dirty="0">
                <a:solidFill>
                  <a:srgbClr val="000000"/>
                </a:solidFill>
                <a:latin typeface="+mn-ea"/>
                <a:ea typeface="+mn-ea"/>
              </a:rPr>
              <a:t>. </a:t>
            </a:r>
            <a:r>
              <a:rPr lang="ko-KR" altLang="en-US" sz="1200" dirty="0">
                <a:solidFill>
                  <a:srgbClr val="000000"/>
                </a:solidFill>
                <a:latin typeface="+mn-ea"/>
                <a:ea typeface="+mn-ea"/>
              </a:rPr>
              <a:t>안전상의 이유로</a:t>
            </a:r>
            <a:r>
              <a:rPr lang="en-US" altLang="ko-KR" sz="1200" dirty="0">
                <a:solidFill>
                  <a:srgbClr val="000000"/>
                </a:solidFill>
                <a:latin typeface="+mn-ea"/>
                <a:ea typeface="+mn-ea"/>
              </a:rPr>
              <a:t>, </a:t>
            </a:r>
            <a:r>
              <a:rPr lang="ko-KR" altLang="en-US" sz="1200" dirty="0">
                <a:solidFill>
                  <a:srgbClr val="000000"/>
                </a:solidFill>
                <a:latin typeface="+mn-ea"/>
                <a:ea typeface="+mn-ea"/>
              </a:rPr>
              <a:t>띠는 </a:t>
            </a:r>
            <a:r>
              <a:rPr lang="ko-KR" altLang="en-US" sz="1200" dirty="0" err="1" smtClean="0">
                <a:solidFill>
                  <a:srgbClr val="000000"/>
                </a:solidFill>
                <a:latin typeface="+mn-ea"/>
                <a:ea typeface="+mn-ea"/>
              </a:rPr>
              <a:t>지참자가</a:t>
            </a:r>
            <a:r>
              <a:rPr lang="ko-KR" altLang="en-US" sz="1200" dirty="0" smtClean="0">
                <a:solidFill>
                  <a:srgbClr val="000000"/>
                </a:solidFill>
                <a:latin typeface="+mn-ea"/>
                <a:ea typeface="+mn-ea"/>
              </a:rPr>
              <a:t> </a:t>
            </a:r>
            <a:r>
              <a:rPr lang="ko-KR" altLang="en-US" sz="1200" dirty="0">
                <a:solidFill>
                  <a:srgbClr val="000000"/>
                </a:solidFill>
                <a:latin typeface="+mn-ea"/>
                <a:ea typeface="+mn-ea"/>
              </a:rPr>
              <a:t>덫에 걸리지 않도록 하기 위한 적절한 약한 고리를 포함해야 한다</a:t>
            </a:r>
            <a:r>
              <a:rPr lang="en-US" altLang="ko-KR" sz="1200" dirty="0">
                <a:solidFill>
                  <a:srgbClr val="000000"/>
                </a:solidFill>
                <a:latin typeface="+mn-ea"/>
                <a:ea typeface="+mn-ea"/>
              </a:rPr>
              <a:t>.</a:t>
            </a:r>
            <a:endParaRPr lang="ko-KR" altLang="en-US" sz="1200" dirty="0">
              <a:latin typeface="+mn-ea"/>
              <a:ea typeface="+mn-ea"/>
            </a:endParaRPr>
          </a:p>
        </p:txBody>
      </p:sp>
      <p:sp>
        <p:nvSpPr>
          <p:cNvPr id="16" name="직사각형 15"/>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81</a:t>
            </a:fld>
            <a:endParaRPr lang="ko-KR" altLang="en-US"/>
          </a:p>
        </p:txBody>
      </p:sp>
    </p:spTree>
    <p:extLst>
      <p:ext uri="{BB962C8B-B14F-4D97-AF65-F5344CB8AC3E}">
        <p14:creationId xmlns:p14="http://schemas.microsoft.com/office/powerpoint/2010/main" val="75680599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82</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543903986"/>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3-8 Two Way VHF</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3962" eaLnBrk="0" hangingPunct="0">
              <a:spcBef>
                <a:spcPct val="20000"/>
              </a:spcBef>
              <a:buFont typeface="+mj-lt"/>
              <a:buAutoNum type="arabicPeriod"/>
              <a:defRPr/>
            </a:pPr>
            <a:r>
              <a:rPr lang="en-US" altLang="ko-KR" sz="1700" dirty="0" smtClean="0">
                <a:latin typeface="+mn-ea"/>
              </a:rPr>
              <a:t>P</a:t>
            </a:r>
            <a:r>
              <a:rPr lang="en-US" altLang="ko-KR" sz="1600" dirty="0" smtClean="0">
                <a:latin typeface="+mn-ea"/>
                <a:ea typeface="+mn-ea"/>
              </a:rPr>
              <a:t>rimary </a:t>
            </a:r>
            <a:r>
              <a:rPr lang="en-US" altLang="ko-KR" sz="1600" dirty="0">
                <a:latin typeface="+mn-ea"/>
                <a:ea typeface="+mn-ea"/>
              </a:rPr>
              <a:t>Battery</a:t>
            </a:r>
            <a:r>
              <a:rPr lang="ko-KR" altLang="ko-KR" sz="1600" dirty="0">
                <a:latin typeface="+mn-ea"/>
                <a:ea typeface="+mn-ea"/>
              </a:rPr>
              <a:t>는 쉽게 눈에 띄는 장소에 보관하고</a:t>
            </a:r>
            <a:r>
              <a:rPr lang="en-US" altLang="ko-KR" sz="1600" dirty="0">
                <a:latin typeface="+mn-ea"/>
                <a:ea typeface="+mn-ea"/>
              </a:rPr>
              <a:t> Primary </a:t>
            </a:r>
            <a:r>
              <a:rPr lang="en-US" altLang="ko-KR" sz="1600" dirty="0" smtClean="0">
                <a:latin typeface="+mn-ea"/>
                <a:ea typeface="+mn-ea"/>
              </a:rPr>
              <a:t>Battery</a:t>
            </a:r>
            <a:r>
              <a:rPr lang="ko-KR" altLang="en-US" sz="1600" dirty="0" smtClean="0">
                <a:latin typeface="+mn-ea"/>
                <a:ea typeface="+mn-ea"/>
              </a:rPr>
              <a:t>는 </a:t>
            </a:r>
            <a:r>
              <a:rPr lang="ko-KR" altLang="ko-KR" sz="1600" dirty="0" smtClean="0">
                <a:latin typeface="+mn-ea"/>
                <a:ea typeface="+mn-ea"/>
              </a:rPr>
              <a:t>조난</a:t>
            </a:r>
            <a:r>
              <a:rPr lang="en-US" altLang="ko-KR" sz="1600" dirty="0">
                <a:latin typeface="+mn-ea"/>
                <a:ea typeface="+mn-ea"/>
              </a:rPr>
              <a:t>/</a:t>
            </a:r>
            <a:r>
              <a:rPr lang="ko-KR" altLang="ko-KR" sz="1600" dirty="0">
                <a:latin typeface="+mn-ea"/>
                <a:ea typeface="+mn-ea"/>
              </a:rPr>
              <a:t>긴급 등 실제 </a:t>
            </a:r>
            <a:r>
              <a:rPr lang="ko-KR" altLang="ko-KR" sz="1600" dirty="0" smtClean="0">
                <a:latin typeface="+mn-ea"/>
                <a:ea typeface="+mn-ea"/>
              </a:rPr>
              <a:t>사용시</a:t>
            </a:r>
            <a:r>
              <a:rPr lang="en-US" altLang="ko-KR" sz="1600" dirty="0" smtClean="0">
                <a:latin typeface="+mn-ea"/>
                <a:ea typeface="+mn-ea"/>
              </a:rPr>
              <a:t/>
            </a:r>
            <a:br>
              <a:rPr lang="en-US" altLang="ko-KR" sz="1600" dirty="0" smtClean="0">
                <a:latin typeface="+mn-ea"/>
                <a:ea typeface="+mn-ea"/>
              </a:rPr>
            </a:br>
            <a:r>
              <a:rPr lang="ko-KR" altLang="ko-KR" sz="1600" dirty="0" smtClean="0">
                <a:latin typeface="+mn-ea"/>
                <a:ea typeface="+mn-ea"/>
              </a:rPr>
              <a:t>이외는 </a:t>
            </a:r>
            <a:r>
              <a:rPr lang="ko-KR" altLang="en-US" sz="1600" dirty="0" smtClean="0">
                <a:latin typeface="+mn-ea"/>
                <a:ea typeface="+mn-ea"/>
              </a:rPr>
              <a:t>봉인 상태 유지하여야 한다</a:t>
            </a:r>
            <a:r>
              <a:rPr lang="en-US" altLang="ko-KR" sz="1600" dirty="0" smtClean="0">
                <a:latin typeface="+mn-ea"/>
                <a:ea typeface="+mn-ea"/>
              </a:rPr>
              <a:t> (</a:t>
            </a:r>
            <a:r>
              <a:rPr lang="ko-KR" altLang="ko-KR" sz="1600" dirty="0">
                <a:latin typeface="+mn-ea"/>
                <a:ea typeface="+mn-ea"/>
              </a:rPr>
              <a:t>통상</a:t>
            </a:r>
            <a:r>
              <a:rPr lang="en-US" altLang="ko-KR" sz="1600" dirty="0">
                <a:latin typeface="+mn-ea"/>
                <a:ea typeface="+mn-ea"/>
              </a:rPr>
              <a:t> 1</a:t>
            </a:r>
            <a:r>
              <a:rPr lang="ko-KR" altLang="ko-KR" sz="1600" dirty="0" smtClean="0">
                <a:latin typeface="+mn-ea"/>
                <a:ea typeface="+mn-ea"/>
              </a:rPr>
              <a:t>차</a:t>
            </a:r>
            <a:r>
              <a:rPr lang="en-US" altLang="ko-KR" sz="1600" dirty="0" smtClean="0">
                <a:latin typeface="+mn-ea"/>
                <a:ea typeface="+mn-ea"/>
              </a:rPr>
              <a:t> </a:t>
            </a:r>
            <a:r>
              <a:rPr lang="ko-KR" altLang="ko-KR" sz="1600" dirty="0" smtClean="0">
                <a:latin typeface="+mn-ea"/>
                <a:ea typeface="+mn-ea"/>
              </a:rPr>
              <a:t>전지의 </a:t>
            </a:r>
            <a:r>
              <a:rPr lang="ko-KR" altLang="ko-KR" sz="1600" dirty="0">
                <a:latin typeface="+mn-ea"/>
                <a:ea typeface="+mn-ea"/>
              </a:rPr>
              <a:t>수명은</a:t>
            </a:r>
            <a:r>
              <a:rPr lang="en-US" altLang="ko-KR" sz="1600" dirty="0">
                <a:latin typeface="+mn-ea"/>
                <a:ea typeface="+mn-ea"/>
              </a:rPr>
              <a:t> 4~5</a:t>
            </a:r>
            <a:r>
              <a:rPr lang="ko-KR" altLang="ko-KR" sz="1600" dirty="0" smtClean="0">
                <a:latin typeface="+mn-ea"/>
                <a:ea typeface="+mn-ea"/>
              </a:rPr>
              <a:t>년</a:t>
            </a:r>
            <a:r>
              <a:rPr lang="en-US" altLang="ko-KR" sz="1600" dirty="0" smtClean="0">
                <a:latin typeface="+mn-ea"/>
                <a:ea typeface="+mn-ea"/>
              </a:rPr>
              <a:t> </a:t>
            </a:r>
            <a:r>
              <a:rPr lang="ko-KR" altLang="en-US" sz="1600" dirty="0" smtClean="0">
                <a:latin typeface="+mn-ea"/>
                <a:ea typeface="+mn-ea"/>
              </a:rPr>
              <a:t>임</a:t>
            </a:r>
            <a:r>
              <a:rPr lang="en-US" altLang="ko-KR" sz="1600" dirty="0" smtClean="0">
                <a:latin typeface="+mn-ea"/>
                <a:ea typeface="+mn-ea"/>
              </a:rPr>
              <a:t>)</a:t>
            </a:r>
          </a:p>
          <a:p>
            <a:pPr marL="342900" indent="-342900" defTabSz="993962" eaLnBrk="0" hangingPunct="0">
              <a:spcBef>
                <a:spcPct val="20000"/>
              </a:spcBef>
              <a:buFont typeface="+mj-lt"/>
              <a:buAutoNum type="arabicPeriod"/>
              <a:defRPr/>
            </a:pPr>
            <a:r>
              <a:rPr lang="en-US" altLang="ko-KR" sz="1600" dirty="0" smtClean="0">
                <a:latin typeface="+mn-ea"/>
                <a:ea typeface="+mn-ea"/>
              </a:rPr>
              <a:t>Rechargeable </a:t>
            </a:r>
            <a:r>
              <a:rPr lang="en-US" altLang="ko-KR" sz="1600" dirty="0">
                <a:latin typeface="+mn-ea"/>
                <a:ea typeface="+mn-ea"/>
              </a:rPr>
              <a:t>Battery </a:t>
            </a:r>
            <a:r>
              <a:rPr lang="ko-KR" altLang="ko-KR" sz="1600" dirty="0">
                <a:latin typeface="+mn-ea"/>
                <a:ea typeface="+mn-ea"/>
              </a:rPr>
              <a:t>충전이 완료되면 반드시 충전기 스위치를 끄고</a:t>
            </a:r>
            <a:r>
              <a:rPr lang="en-US" altLang="ko-KR" sz="1600" dirty="0">
                <a:latin typeface="+mn-ea"/>
                <a:ea typeface="+mn-ea"/>
              </a:rPr>
              <a:t> </a:t>
            </a:r>
            <a:r>
              <a:rPr lang="ko-KR" altLang="ko-KR" sz="1600" dirty="0">
                <a:latin typeface="+mn-ea"/>
                <a:ea typeface="+mn-ea"/>
              </a:rPr>
              <a:t>보관하도록 </a:t>
            </a:r>
            <a:r>
              <a:rPr lang="ko-KR" altLang="ko-KR" sz="1600" dirty="0" smtClean="0">
                <a:latin typeface="+mn-ea"/>
                <a:ea typeface="+mn-ea"/>
              </a:rPr>
              <a:t>하고</a:t>
            </a:r>
            <a:r>
              <a:rPr lang="en-US" altLang="ko-KR" sz="1600" dirty="0" smtClean="0">
                <a:latin typeface="+mn-ea"/>
                <a:ea typeface="+mn-ea"/>
              </a:rPr>
              <a:t> </a:t>
            </a:r>
            <a:r>
              <a:rPr lang="ko-KR" altLang="ko-KR" sz="1600" dirty="0" smtClean="0">
                <a:latin typeface="+mn-ea"/>
                <a:ea typeface="+mn-ea"/>
              </a:rPr>
              <a:t>충전이 </a:t>
            </a:r>
            <a:r>
              <a:rPr lang="en-US" altLang="ko-KR" sz="1600" dirty="0" smtClean="0">
                <a:latin typeface="+mn-ea"/>
                <a:ea typeface="+mn-ea"/>
              </a:rPr>
              <a:t/>
            </a:r>
            <a:br>
              <a:rPr lang="en-US" altLang="ko-KR" sz="1600" dirty="0" smtClean="0">
                <a:latin typeface="+mn-ea"/>
                <a:ea typeface="+mn-ea"/>
              </a:rPr>
            </a:br>
            <a:r>
              <a:rPr lang="ko-KR" altLang="ko-KR" sz="1600" dirty="0" smtClean="0">
                <a:latin typeface="+mn-ea"/>
                <a:ea typeface="+mn-ea"/>
              </a:rPr>
              <a:t>끝난 </a:t>
            </a:r>
            <a:r>
              <a:rPr lang="ko-KR" altLang="ko-KR" sz="1600" dirty="0">
                <a:latin typeface="+mn-ea"/>
                <a:ea typeface="+mn-ea"/>
              </a:rPr>
              <a:t>후에도 충전을 계속할 경우</a:t>
            </a:r>
            <a:r>
              <a:rPr lang="en-US" altLang="ko-KR" sz="1600" dirty="0">
                <a:latin typeface="+mn-ea"/>
                <a:ea typeface="+mn-ea"/>
              </a:rPr>
              <a:t> Battery</a:t>
            </a:r>
            <a:r>
              <a:rPr lang="ko-KR" altLang="ko-KR" sz="1600" dirty="0">
                <a:latin typeface="+mn-ea"/>
                <a:ea typeface="+mn-ea"/>
              </a:rPr>
              <a:t>의 수명이 </a:t>
            </a:r>
            <a:r>
              <a:rPr lang="ko-KR" altLang="ko-KR" sz="1600" dirty="0" smtClean="0">
                <a:latin typeface="+mn-ea"/>
                <a:ea typeface="+mn-ea"/>
              </a:rPr>
              <a:t>단축된다</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en-US" altLang="ko-KR" sz="1600" dirty="0">
                <a:latin typeface="+mn-ea"/>
                <a:ea typeface="+mn-ea"/>
              </a:rPr>
              <a:t>NI-CD </a:t>
            </a:r>
            <a:r>
              <a:rPr lang="ko-KR" altLang="en-US" sz="1600" dirty="0" smtClean="0">
                <a:latin typeface="+mn-ea"/>
                <a:ea typeface="+mn-ea"/>
              </a:rPr>
              <a:t>배터리는 </a:t>
            </a:r>
            <a:r>
              <a:rPr lang="ko-KR" altLang="en-US" sz="1600" dirty="0">
                <a:latin typeface="+mn-ea"/>
                <a:ea typeface="+mn-ea"/>
              </a:rPr>
              <a:t>메모리 효과가 있어 충전된 만큼 소비되는 특성이 있어 자주 </a:t>
            </a:r>
            <a:r>
              <a:rPr lang="ko-KR" altLang="en-US" sz="1600" dirty="0" smtClean="0">
                <a:latin typeface="+mn-ea"/>
                <a:ea typeface="+mn-ea"/>
              </a:rPr>
              <a:t>충전하면</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ko-KR" altLang="en-US" sz="1600" dirty="0" smtClean="0">
                <a:latin typeface="+mn-ea"/>
                <a:ea typeface="+mn-ea"/>
              </a:rPr>
              <a:t>배터리 용량이 </a:t>
            </a:r>
            <a:r>
              <a:rPr lang="ko-KR" altLang="en-US" sz="1600" dirty="0">
                <a:latin typeface="+mn-ea"/>
                <a:ea typeface="+mn-ea"/>
              </a:rPr>
              <a:t>줄어든다</a:t>
            </a:r>
            <a:r>
              <a:rPr lang="en-US" altLang="ko-KR" sz="1600" dirty="0">
                <a:latin typeface="+mn-ea"/>
                <a:ea typeface="+mn-ea"/>
              </a:rPr>
              <a:t>. </a:t>
            </a:r>
            <a:r>
              <a:rPr lang="ko-KR" altLang="en-US" sz="1600" dirty="0">
                <a:latin typeface="+mn-ea"/>
                <a:ea typeface="+mn-ea"/>
              </a:rPr>
              <a:t>주기적으로 완전 방전 후 다시 </a:t>
            </a:r>
            <a:r>
              <a:rPr lang="ko-KR" altLang="en-US" sz="1600" dirty="0" smtClean="0">
                <a:latin typeface="+mn-ea"/>
                <a:ea typeface="+mn-ea"/>
              </a:rPr>
              <a:t>충전함</a:t>
            </a:r>
            <a:r>
              <a:rPr lang="en-US" altLang="ko-KR" sz="1600" dirty="0" smtClean="0">
                <a:latin typeface="+mn-ea"/>
                <a:ea typeface="+mn-ea"/>
              </a:rPr>
              <a:t> </a:t>
            </a:r>
            <a:br>
              <a:rPr lang="en-US" altLang="ko-KR" sz="1600" dirty="0" smtClean="0">
                <a:latin typeface="+mn-ea"/>
                <a:ea typeface="+mn-ea"/>
              </a:rPr>
            </a:br>
            <a:r>
              <a:rPr lang="en-US" altLang="ko-KR" sz="1600" dirty="0" smtClean="0">
                <a:latin typeface="+mn-ea"/>
                <a:ea typeface="+mn-ea"/>
              </a:rPr>
              <a:t>• </a:t>
            </a:r>
            <a:r>
              <a:rPr lang="ko-KR" altLang="en-US" sz="1600" dirty="0">
                <a:latin typeface="+mn-ea"/>
                <a:ea typeface="+mn-ea"/>
              </a:rPr>
              <a:t>휴대폰 </a:t>
            </a:r>
            <a:r>
              <a:rPr lang="en-US" altLang="ko-KR" sz="1600" dirty="0">
                <a:latin typeface="+mn-ea"/>
                <a:ea typeface="+mn-ea"/>
              </a:rPr>
              <a:t>battery</a:t>
            </a:r>
            <a:r>
              <a:rPr lang="ko-KR" altLang="en-US" sz="1600" dirty="0">
                <a:latin typeface="+mn-ea"/>
                <a:ea typeface="+mn-ea"/>
              </a:rPr>
              <a:t>인 </a:t>
            </a:r>
            <a:r>
              <a:rPr lang="en-US" altLang="ko-KR" sz="1600" dirty="0">
                <a:latin typeface="+mn-ea"/>
                <a:ea typeface="+mn-ea"/>
              </a:rPr>
              <a:t>Li Battery</a:t>
            </a:r>
            <a:r>
              <a:rPr lang="ko-KR" altLang="en-US" sz="1600" dirty="0">
                <a:latin typeface="+mn-ea"/>
                <a:ea typeface="+mn-ea"/>
              </a:rPr>
              <a:t>는 완전 </a:t>
            </a:r>
            <a:r>
              <a:rPr lang="ko-KR" altLang="en-US" sz="1600" dirty="0" err="1">
                <a:latin typeface="+mn-ea"/>
                <a:ea typeface="+mn-ea"/>
              </a:rPr>
              <a:t>방전시키면</a:t>
            </a:r>
            <a:r>
              <a:rPr lang="ko-KR" altLang="en-US" sz="1600" dirty="0">
                <a:latin typeface="+mn-ea"/>
                <a:ea typeface="+mn-ea"/>
              </a:rPr>
              <a:t> 더 빨리 닳게 하므로 틈날 때마다 </a:t>
            </a:r>
            <a:r>
              <a:rPr lang="ko-KR" altLang="en-US" sz="1600" dirty="0" smtClean="0">
                <a:latin typeface="+mn-ea"/>
                <a:ea typeface="+mn-ea"/>
              </a:rPr>
              <a:t>충전해야</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t>
            </a:r>
            <a:r>
              <a:rPr lang="ko-KR" altLang="en-US" sz="1600" dirty="0" smtClean="0">
                <a:latin typeface="+mn-ea"/>
                <a:ea typeface="+mn-ea"/>
              </a:rPr>
              <a:t>오래 사용함 </a:t>
            </a:r>
            <a:r>
              <a:rPr lang="en-US" altLang="ko-KR" sz="1600" dirty="0" smtClean="0">
                <a:latin typeface="+mn-ea"/>
                <a:ea typeface="+mn-ea"/>
              </a:rPr>
              <a:t>(</a:t>
            </a:r>
            <a:r>
              <a:rPr lang="ko-KR" altLang="en-US" sz="1600" dirty="0" smtClean="0">
                <a:latin typeface="+mn-ea"/>
                <a:ea typeface="+mn-ea"/>
              </a:rPr>
              <a:t>최근에 선박에서 사용하는 </a:t>
            </a:r>
            <a:r>
              <a:rPr lang="en-US" altLang="ko-KR" sz="1600" dirty="0" smtClean="0">
                <a:latin typeface="+mn-ea"/>
                <a:ea typeface="+mn-ea"/>
              </a:rPr>
              <a:t>Transceiver</a:t>
            </a:r>
            <a:r>
              <a:rPr lang="ko-KR" altLang="en-US" sz="1600" dirty="0" smtClean="0">
                <a:latin typeface="+mn-ea"/>
                <a:ea typeface="+mn-ea"/>
              </a:rPr>
              <a:t>는 </a:t>
            </a:r>
            <a:r>
              <a:rPr lang="en-US" altLang="ko-KR" sz="1600" dirty="0" smtClean="0">
                <a:latin typeface="+mn-ea"/>
                <a:ea typeface="+mn-ea"/>
              </a:rPr>
              <a:t>Li Battery </a:t>
            </a:r>
            <a:r>
              <a:rPr lang="ko-KR" altLang="en-US" sz="1600" dirty="0" smtClean="0">
                <a:latin typeface="+mn-ea"/>
                <a:ea typeface="+mn-ea"/>
              </a:rPr>
              <a:t>사용하니 확인</a:t>
            </a:r>
            <a:r>
              <a:rPr lang="en-US" altLang="ko-KR" sz="1600" dirty="0" smtClean="0">
                <a:latin typeface="+mn-ea"/>
                <a:ea typeface="+mn-ea"/>
              </a:rPr>
              <a:t>)</a:t>
            </a:r>
            <a:endParaRPr kumimoji="0" lang="en-US" altLang="ko-KR" sz="1600" dirty="0">
              <a:latin typeface="+mn-ea"/>
              <a:ea typeface="+mn-ea"/>
            </a:endParaRPr>
          </a:p>
          <a:p>
            <a:pPr marL="342900" indent="-342900">
              <a:buAutoNum type="arabicPeriod"/>
            </a:pPr>
            <a:endParaRPr lang="en-US" altLang="ko-KR" sz="1600" dirty="0">
              <a:latin typeface="+mn-ea"/>
              <a:ea typeface="+mn-ea"/>
            </a:endParaRPr>
          </a:p>
          <a:p>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5" name="Picture 2" descr="https://search2.kakaocdn.net/argon/130x130_85_c/DMZ6qPGkgG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3373" y="4273270"/>
            <a:ext cx="1512168" cy="1512166"/>
          </a:xfrm>
          <a:prstGeom prst="rect">
            <a:avLst/>
          </a:prstGeom>
          <a:noFill/>
          <a:extLst>
            <a:ext uri="{909E8E84-426E-40DD-AFC4-6F175D3DCCD1}">
              <a14:hiddenFill xmlns:a14="http://schemas.microsoft.com/office/drawing/2010/main">
                <a:solidFill>
                  <a:srgbClr val="FFFFFF"/>
                </a:solidFill>
              </a14:hiddenFill>
            </a:ext>
          </a:extLst>
        </p:spPr>
      </p:pic>
      <p:sp>
        <p:nvSpPr>
          <p:cNvPr id="16" name="직사각형 15"/>
          <p:cNvSpPr/>
          <p:nvPr/>
        </p:nvSpPr>
        <p:spPr bwMode="auto">
          <a:xfrm>
            <a:off x="1831045" y="4689194"/>
            <a:ext cx="2664296" cy="936104"/>
          </a:xfrm>
          <a:prstGeom prst="rect">
            <a:avLst/>
          </a:prstGeom>
          <a:noFill/>
          <a:ln w="9525" cap="flat" cmpd="sng" algn="ctr">
            <a:solidFill>
              <a:schemeClr val="tx1"/>
            </a:solidFill>
            <a:prstDash val="solid"/>
            <a:round/>
            <a:headEnd type="none" w="med" len="med"/>
            <a:tailEnd type="none" w="med" len="med"/>
          </a:ln>
          <a:effectLst/>
          <a:scene3d>
            <a:camera prst="orthographicFront"/>
            <a:lightRig rig="contrasting" dir="t"/>
          </a:scene3d>
          <a:sp3d extrusionH="50800">
            <a:bevelT w="165100" h="120650" prst="coolSlant"/>
          </a:sp3d>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400" b="1" i="0" u="none" strike="noStrike" cap="none" normalizeH="0" baseline="0" dirty="0" smtClean="0">
                <a:ln>
                  <a:noFill/>
                </a:ln>
                <a:solidFill>
                  <a:schemeClr val="tx1"/>
                </a:solidFill>
                <a:effectLst/>
                <a:latin typeface="+mn-ea"/>
                <a:ea typeface="+mn-ea"/>
              </a:rPr>
              <a:t>Installation</a:t>
            </a:r>
            <a:r>
              <a:rPr kumimoji="1" lang="ko-KR" altLang="en-US" sz="1400" b="1" i="0" u="none" strike="noStrike" cap="none" normalizeH="0" baseline="0" dirty="0" smtClean="0">
                <a:ln>
                  <a:noFill/>
                </a:ln>
                <a:solidFill>
                  <a:schemeClr val="tx1"/>
                </a:solidFill>
                <a:effectLst/>
                <a:latin typeface="+mn-ea"/>
                <a:ea typeface="+mn-ea"/>
              </a:rPr>
              <a:t> </a:t>
            </a:r>
            <a:r>
              <a:rPr kumimoji="1" lang="en-US" altLang="ko-KR" sz="1400" b="1" i="0" u="none" strike="noStrike" cap="none" normalizeH="0" baseline="0" dirty="0" smtClean="0">
                <a:ln>
                  <a:noFill/>
                </a:ln>
                <a:solidFill>
                  <a:schemeClr val="tx1"/>
                </a:solidFill>
                <a:effectLst/>
                <a:latin typeface="+mn-ea"/>
                <a:ea typeface="+mn-ea"/>
              </a:rPr>
              <a:t>Limit : DEC, 2016</a:t>
            </a: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lang="en-US" altLang="ko-KR" sz="1400" b="1" dirty="0" smtClean="0">
                <a:latin typeface="+mn-ea"/>
                <a:ea typeface="+mn-ea"/>
              </a:rPr>
              <a:t>Expiry Date : DEC, 2021</a:t>
            </a:r>
          </a:p>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r>
              <a:rPr kumimoji="1" lang="en-US" altLang="ko-KR" sz="1400" b="1" i="0" u="none" strike="noStrike" cap="none" normalizeH="0" baseline="0" dirty="0" smtClean="0">
                <a:ln>
                  <a:noFill/>
                </a:ln>
                <a:solidFill>
                  <a:schemeClr val="tx1"/>
                </a:solidFill>
                <a:effectLst/>
                <a:latin typeface="+mn-ea"/>
                <a:ea typeface="+mn-ea"/>
              </a:rPr>
              <a:t>Serial No. : 1612J1000</a:t>
            </a:r>
            <a:endParaRPr kumimoji="1" lang="ko-KR" altLang="en-US" sz="1400" b="1" i="0" u="none" strike="noStrike" cap="none" normalizeH="0" baseline="0" dirty="0" smtClean="0">
              <a:ln>
                <a:noFill/>
              </a:ln>
              <a:solidFill>
                <a:schemeClr val="tx1"/>
              </a:solidFill>
              <a:effectLst/>
              <a:latin typeface="+mn-ea"/>
              <a:ea typeface="+mn-ea"/>
            </a:endParaRPr>
          </a:p>
        </p:txBody>
      </p:sp>
      <p:sp>
        <p:nvSpPr>
          <p:cNvPr id="17" name="직사각형 16"/>
          <p:cNvSpPr/>
          <p:nvPr/>
        </p:nvSpPr>
        <p:spPr>
          <a:xfrm>
            <a:off x="6439557" y="4823642"/>
            <a:ext cx="2062168" cy="369332"/>
          </a:xfrm>
          <a:prstGeom prst="rect">
            <a:avLst/>
          </a:prstGeom>
        </p:spPr>
        <p:txBody>
          <a:bodyPr wrap="none">
            <a:spAutoFit/>
          </a:bodyPr>
          <a:lstStyle/>
          <a:p>
            <a:r>
              <a:rPr lang="en-US" altLang="ko-KR" dirty="0" smtClean="0">
                <a:latin typeface="+mn-ea"/>
              </a:rPr>
              <a:t>Li primary battery</a:t>
            </a:r>
            <a:endParaRPr lang="en-US" altLang="ko-KR" dirty="0">
              <a:latin typeface="+mn-ea"/>
            </a:endParaRPr>
          </a:p>
        </p:txBody>
      </p:sp>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12" name="TextBox 11"/>
          <p:cNvSpPr txBox="1"/>
          <p:nvPr/>
        </p:nvSpPr>
        <p:spPr>
          <a:xfrm>
            <a:off x="965284" y="5773217"/>
            <a:ext cx="8709820" cy="1354217"/>
          </a:xfrm>
          <a:prstGeom prst="rect">
            <a:avLst/>
          </a:prstGeom>
          <a:noFill/>
          <a:ln>
            <a:solidFill>
              <a:srgbClr val="FF0000"/>
            </a:solidFill>
          </a:ln>
        </p:spPr>
        <p:txBody>
          <a:bodyPr wrap="none" rtlCol="0">
            <a:spAutoFit/>
          </a:bodyPr>
          <a:lstStyle/>
          <a:p>
            <a:r>
              <a:rPr lang="en-US" altLang="ko-KR" sz="1600" dirty="0" smtClean="0">
                <a:latin typeface="+mn-ea"/>
                <a:ea typeface="+mn-ea"/>
              </a:rPr>
              <a:t>Primary battery</a:t>
            </a:r>
            <a:r>
              <a:rPr lang="ko-KR" altLang="en-US" sz="1600" dirty="0" smtClean="0">
                <a:latin typeface="+mn-ea"/>
                <a:ea typeface="+mn-ea"/>
              </a:rPr>
              <a:t>의 유효기간은 배터리 내 셀의 제조일 시작점으로 다음과 같이 계산해야 한다</a:t>
            </a:r>
            <a:endParaRPr lang="en-US" altLang="ko-KR" sz="1600" dirty="0" smtClean="0">
              <a:latin typeface="+mn-ea"/>
              <a:ea typeface="+mn-ea"/>
            </a:endParaRPr>
          </a:p>
          <a:p>
            <a:endParaRPr lang="en-US" altLang="ko-KR" sz="1600" dirty="0">
              <a:latin typeface="+mn-ea"/>
              <a:ea typeface="+mn-ea"/>
            </a:endParaRPr>
          </a:p>
          <a:p>
            <a:r>
              <a:rPr lang="ko-KR" altLang="en-US" b="1" dirty="0">
                <a:solidFill>
                  <a:srgbClr val="0000C4"/>
                </a:solidFill>
                <a:latin typeface="+mn-ea"/>
                <a:ea typeface="+mn-ea"/>
              </a:rPr>
              <a:t>유효기간</a:t>
            </a:r>
            <a:r>
              <a:rPr lang="en-US" altLang="ko-KR" b="1" dirty="0">
                <a:solidFill>
                  <a:srgbClr val="0000C4"/>
                </a:solidFill>
                <a:latin typeface="+mn-ea"/>
                <a:ea typeface="+mn-ea"/>
              </a:rPr>
              <a:t>(expiry date) = </a:t>
            </a:r>
            <a:r>
              <a:rPr lang="ko-KR" altLang="en-US" b="1" dirty="0">
                <a:solidFill>
                  <a:srgbClr val="0000C4"/>
                </a:solidFill>
                <a:latin typeface="+mn-ea"/>
                <a:ea typeface="+mn-ea"/>
              </a:rPr>
              <a:t>제조일자</a:t>
            </a:r>
            <a:r>
              <a:rPr lang="en-US" altLang="ko-KR" b="1" dirty="0" smtClean="0">
                <a:solidFill>
                  <a:srgbClr val="0000C4"/>
                </a:solidFill>
                <a:latin typeface="+mn-ea"/>
                <a:ea typeface="+mn-ea"/>
              </a:rPr>
              <a:t>(Date </a:t>
            </a:r>
            <a:r>
              <a:rPr lang="en-US" altLang="ko-KR" b="1" dirty="0">
                <a:solidFill>
                  <a:srgbClr val="0000C4"/>
                </a:solidFill>
                <a:latin typeface="+mn-ea"/>
                <a:ea typeface="+mn-ea"/>
              </a:rPr>
              <a:t>of manufacture) + </a:t>
            </a:r>
            <a:r>
              <a:rPr lang="ko-KR" altLang="en-US" b="1" dirty="0" err="1">
                <a:solidFill>
                  <a:srgbClr val="0000C4"/>
                </a:solidFill>
                <a:latin typeface="+mn-ea"/>
                <a:ea typeface="+mn-ea"/>
              </a:rPr>
              <a:t>보관수명</a:t>
            </a:r>
            <a:r>
              <a:rPr lang="en-US" altLang="ko-KR" b="1" dirty="0">
                <a:solidFill>
                  <a:srgbClr val="0000C4"/>
                </a:solidFill>
                <a:latin typeface="+mn-ea"/>
                <a:ea typeface="+mn-ea"/>
              </a:rPr>
              <a:t>(Shelf life</a:t>
            </a:r>
            <a:r>
              <a:rPr lang="en-US" altLang="ko-KR" b="1" dirty="0" smtClean="0">
                <a:solidFill>
                  <a:srgbClr val="0000C4"/>
                </a:solidFill>
                <a:latin typeface="+mn-ea"/>
                <a:ea typeface="+mn-ea"/>
              </a:rPr>
              <a:t>)</a:t>
            </a:r>
          </a:p>
          <a:p>
            <a:endParaRPr lang="en-US" altLang="ko-KR" sz="1600" dirty="0">
              <a:latin typeface="+mn-ea"/>
              <a:ea typeface="+mn-ea"/>
            </a:endParaRPr>
          </a:p>
          <a:p>
            <a:r>
              <a:rPr lang="en-US" altLang="ko-KR" sz="1600" dirty="0">
                <a:latin typeface="+mn-ea"/>
                <a:ea typeface="+mn-ea"/>
              </a:rPr>
              <a:t>RESOLUTION MSC.515(105) (adopted on 28 April 2022) </a:t>
            </a:r>
            <a:endParaRPr lang="ko-KR" altLang="en-US" sz="1600" dirty="0">
              <a:latin typeface="+mn-ea"/>
              <a:ea typeface="+mn-ea"/>
            </a:endParaRPr>
          </a:p>
        </p:txBody>
      </p:sp>
    </p:spTree>
    <p:extLst>
      <p:ext uri="{BB962C8B-B14F-4D97-AF65-F5344CB8AC3E}">
        <p14:creationId xmlns:p14="http://schemas.microsoft.com/office/powerpoint/2010/main" val="3953874899"/>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83</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484096659"/>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3-9 Communal Aerial (Antenna) </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3962" eaLnBrk="0" hangingPunct="0">
              <a:spcBef>
                <a:spcPct val="20000"/>
              </a:spcBef>
              <a:buFont typeface="+mj-lt"/>
              <a:buAutoNum type="arabicPeriod"/>
              <a:defRPr/>
            </a:pPr>
            <a:r>
              <a:rPr lang="ko-KR" altLang="en-US" sz="1600" dirty="0" smtClean="0">
                <a:latin typeface="+mn-ea"/>
                <a:ea typeface="+mn-ea"/>
              </a:rPr>
              <a:t>매월 </a:t>
            </a:r>
            <a:r>
              <a:rPr lang="en-US" altLang="ko-KR" sz="1600" dirty="0" smtClean="0">
                <a:latin typeface="+mn-ea"/>
                <a:ea typeface="+mn-ea"/>
              </a:rPr>
              <a:t>1</a:t>
            </a:r>
            <a:r>
              <a:rPr lang="ko-KR" altLang="en-US" sz="1600" dirty="0" smtClean="0">
                <a:latin typeface="+mn-ea"/>
                <a:ea typeface="+mn-ea"/>
              </a:rPr>
              <a:t>회 안테나 </a:t>
            </a:r>
            <a:r>
              <a:rPr lang="en-US" altLang="ko-KR" sz="1600" dirty="0" smtClean="0">
                <a:latin typeface="+mn-ea"/>
                <a:ea typeface="+mn-ea"/>
              </a:rPr>
              <a:t>Condition of Aerials and Insulators(Antenna Connection &amp; Corrosion State) </a:t>
            </a:r>
            <a:r>
              <a:rPr lang="ko-KR" altLang="en-US" sz="1600" dirty="0" smtClean="0">
                <a:latin typeface="+mn-ea"/>
                <a:ea typeface="+mn-ea"/>
              </a:rPr>
              <a:t>점검</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ko-KR" altLang="en-US" sz="1600" dirty="0" smtClean="0">
                <a:latin typeface="+mn-ea"/>
                <a:ea typeface="+mn-ea"/>
              </a:rPr>
              <a:t>각 안테나의 </a:t>
            </a:r>
            <a:r>
              <a:rPr lang="en-US" altLang="ko-KR" sz="1600" dirty="0" smtClean="0">
                <a:latin typeface="+mn-ea"/>
                <a:ea typeface="+mn-ea"/>
              </a:rPr>
              <a:t>Name Plate</a:t>
            </a:r>
            <a:r>
              <a:rPr lang="ko-KR" altLang="en-US" sz="1600" dirty="0" smtClean="0">
                <a:latin typeface="+mn-ea"/>
                <a:ea typeface="+mn-ea"/>
              </a:rPr>
              <a:t>에</a:t>
            </a:r>
            <a:r>
              <a:rPr lang="en-US" altLang="ko-KR" sz="1600" dirty="0" smtClean="0">
                <a:latin typeface="+mn-ea"/>
                <a:ea typeface="+mn-ea"/>
              </a:rPr>
              <a:t> </a:t>
            </a:r>
            <a:r>
              <a:rPr lang="ko-KR" altLang="en-US" sz="1600" dirty="0" smtClean="0">
                <a:latin typeface="+mn-ea"/>
                <a:ea typeface="+mn-ea"/>
              </a:rPr>
              <a:t>페인팅 여부 확인함</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ko-KR" altLang="en-US" sz="1600" dirty="0" smtClean="0">
                <a:latin typeface="+mn-ea"/>
                <a:ea typeface="+mn-ea"/>
              </a:rPr>
              <a:t>통신 담당자는 </a:t>
            </a:r>
            <a:r>
              <a:rPr lang="en-US" altLang="ko-KR" sz="1600" dirty="0" smtClean="0">
                <a:latin typeface="+mn-ea"/>
                <a:ea typeface="+mn-ea"/>
              </a:rPr>
              <a:t>Antenna Earth Bolt &amp; Earth Cable (Earth Link Copperplate </a:t>
            </a:r>
            <a:r>
              <a:rPr lang="ko-KR" altLang="en-US" sz="1600" dirty="0" smtClean="0">
                <a:latin typeface="+mn-ea"/>
                <a:ea typeface="+mn-ea"/>
              </a:rPr>
              <a:t>점검 후 접지 상태가</a:t>
            </a:r>
            <a:r>
              <a:rPr lang="en-US" altLang="ko-KR" sz="1600" dirty="0" smtClean="0">
                <a:latin typeface="+mn-ea"/>
                <a:ea typeface="+mn-ea"/>
              </a:rPr>
              <a:t/>
            </a:r>
            <a:br>
              <a:rPr lang="en-US" altLang="ko-KR" sz="1600" dirty="0" smtClean="0">
                <a:latin typeface="+mn-ea"/>
                <a:ea typeface="+mn-ea"/>
              </a:rPr>
            </a:br>
            <a:r>
              <a:rPr lang="ko-KR" altLang="en-US" sz="1600" dirty="0" smtClean="0">
                <a:latin typeface="+mn-ea"/>
                <a:ea typeface="+mn-ea"/>
              </a:rPr>
              <a:t>문제가 있으면 관리자에게 보고하여 교체 작업하도록 함</a:t>
            </a: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pPr marL="373384" indent="-373384">
              <a:buAutoNum type="arabicPeriod"/>
            </a:pPr>
            <a:endParaRPr lang="en-US" altLang="ko-KR" sz="1600" dirty="0" smtClean="0">
              <a:latin typeface="+mn-ea"/>
              <a:ea typeface="+mn-ea"/>
            </a:endParaRPr>
          </a:p>
          <a:p>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
            </a:r>
            <a:br>
              <a:rPr lang="en-US" altLang="ko-KR" sz="1600" dirty="0" smtClean="0">
                <a:latin typeface="+mn-ea"/>
                <a:ea typeface="+mn-ea"/>
              </a:rPr>
            </a:b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2" name="그림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1539" y="3343937"/>
            <a:ext cx="1450171" cy="3044505"/>
          </a:xfrm>
          <a:prstGeom prst="rect">
            <a:avLst/>
          </a:prstGeom>
          <a:noFill/>
          <a:ln>
            <a:solidFill>
              <a:schemeClr val="accent1"/>
            </a:solidFill>
          </a:ln>
        </p:spPr>
      </p:pic>
      <p:graphicFrame>
        <p:nvGraphicFramePr>
          <p:cNvPr id="13" name="개체 12"/>
          <p:cNvGraphicFramePr>
            <a:graphicFrameLocks noChangeAspect="1"/>
          </p:cNvGraphicFramePr>
          <p:nvPr>
            <p:extLst>
              <p:ext uri="{D42A27DB-BD31-4B8C-83A1-F6EECF244321}">
                <p14:modId xmlns:p14="http://schemas.microsoft.com/office/powerpoint/2010/main" val="366918870"/>
              </p:ext>
            </p:extLst>
          </p:nvPr>
        </p:nvGraphicFramePr>
        <p:xfrm>
          <a:off x="5998557" y="5843740"/>
          <a:ext cx="739665" cy="623649"/>
        </p:xfrm>
        <a:graphic>
          <a:graphicData uri="http://schemas.openxmlformats.org/presentationml/2006/ole">
            <mc:AlternateContent xmlns:mc="http://schemas.openxmlformats.org/markup-compatibility/2006">
              <mc:Choice xmlns:v="urn:schemas-microsoft-com:vml" Requires="v">
                <p:oleObj spid="_x0000_s27908" name="비트맵 이미지" r:id="rId4" imgW="1848108" imgH="1657581" progId="Paint.Picture">
                  <p:embed/>
                </p:oleObj>
              </mc:Choice>
              <mc:Fallback>
                <p:oleObj name="비트맵 이미지" r:id="rId4" imgW="1848108" imgH="1657581" progId="Paint.Picture">
                  <p:embed/>
                  <p:pic>
                    <p:nvPicPr>
                      <p:cNvPr id="7" name="개체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8557" y="5843740"/>
                        <a:ext cx="739665" cy="623649"/>
                      </a:xfrm>
                      <a:prstGeom prst="rect">
                        <a:avLst/>
                      </a:prstGeom>
                      <a:noFill/>
                      <a:ln>
                        <a:solidFill>
                          <a:schemeClr val="accent1"/>
                        </a:solidFill>
                      </a:ln>
                    </p:spPr>
                  </p:pic>
                </p:oleObj>
              </mc:Fallback>
            </mc:AlternateContent>
          </a:graphicData>
        </a:graphic>
      </p:graphicFrame>
      <p:sp>
        <p:nvSpPr>
          <p:cNvPr id="20" name="TextBox 19"/>
          <p:cNvSpPr txBox="1"/>
          <p:nvPr/>
        </p:nvSpPr>
        <p:spPr>
          <a:xfrm>
            <a:off x="4481172" y="6072456"/>
            <a:ext cx="1046168" cy="315986"/>
          </a:xfrm>
          <a:prstGeom prst="rect">
            <a:avLst/>
          </a:prstGeom>
          <a:noFill/>
        </p:spPr>
        <p:txBody>
          <a:bodyPr wrap="square" lIns="99569" tIns="49785" rIns="99569" bIns="49785" rtlCol="0">
            <a:spAutoFit/>
          </a:bodyPr>
          <a:lstStyle/>
          <a:p>
            <a:r>
              <a:rPr lang="en-US" altLang="ko-KR" sz="1400" b="1" dirty="0">
                <a:latin typeface="+mn-ea"/>
                <a:ea typeface="+mn-ea"/>
              </a:rPr>
              <a:t>Earth bolt</a:t>
            </a:r>
            <a:endParaRPr lang="ko-KR" altLang="en-US" sz="1400" b="1" dirty="0">
              <a:latin typeface="+mn-ea"/>
              <a:ea typeface="+mn-ea"/>
            </a:endParaRPr>
          </a:p>
        </p:txBody>
      </p:sp>
      <p:cxnSp>
        <p:nvCxnSpPr>
          <p:cNvPr id="21" name="직선 화살표 연결선 20"/>
          <p:cNvCxnSpPr>
            <a:stCxn id="20" idx="3"/>
          </p:cNvCxnSpPr>
          <p:nvPr/>
        </p:nvCxnSpPr>
        <p:spPr>
          <a:xfrm flipV="1">
            <a:off x="5527340" y="6225157"/>
            <a:ext cx="577808" cy="52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그림 28"/>
          <p:cNvPicPr/>
          <p:nvPr/>
        </p:nvPicPr>
        <p:blipFill>
          <a:blip r:embed="rId6">
            <a:extLst>
              <a:ext uri="{28A0092B-C50C-407E-A947-70E740481C1C}">
                <a14:useLocalDpi xmlns:a14="http://schemas.microsoft.com/office/drawing/2010/main" val="0"/>
              </a:ext>
            </a:extLst>
          </a:blip>
          <a:srcRect/>
          <a:stretch>
            <a:fillRect/>
          </a:stretch>
        </p:blipFill>
        <p:spPr bwMode="auto">
          <a:xfrm>
            <a:off x="5791908" y="3420591"/>
            <a:ext cx="1426486" cy="1773159"/>
          </a:xfrm>
          <a:prstGeom prst="rect">
            <a:avLst/>
          </a:prstGeom>
          <a:noFill/>
          <a:ln>
            <a:solidFill>
              <a:schemeClr val="tx1"/>
            </a:solidFill>
          </a:ln>
        </p:spPr>
      </p:pic>
      <p:sp>
        <p:nvSpPr>
          <p:cNvPr id="30" name="타원 29"/>
          <p:cNvSpPr/>
          <p:nvPr/>
        </p:nvSpPr>
        <p:spPr>
          <a:xfrm>
            <a:off x="6306222" y="4341439"/>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31" name="직사각형 30"/>
          <p:cNvSpPr/>
          <p:nvPr/>
        </p:nvSpPr>
        <p:spPr>
          <a:xfrm>
            <a:off x="5867330" y="5259055"/>
            <a:ext cx="1601398" cy="315986"/>
          </a:xfrm>
          <a:prstGeom prst="rect">
            <a:avLst/>
          </a:prstGeom>
        </p:spPr>
        <p:txBody>
          <a:bodyPr wrap="square" lIns="99569" tIns="49785" rIns="99569" bIns="49785">
            <a:spAutoFit/>
          </a:bodyPr>
          <a:lstStyle/>
          <a:p>
            <a:pPr lvl="0"/>
            <a:r>
              <a:rPr lang="en-US" altLang="ko-KR" sz="1400" b="1" dirty="0" smtClean="0">
                <a:latin typeface="+mn-ea"/>
                <a:ea typeface="+mn-ea"/>
              </a:rPr>
              <a:t>VHF </a:t>
            </a:r>
            <a:r>
              <a:rPr lang="en-US" altLang="ko-KR" sz="1400" b="1" dirty="0">
                <a:latin typeface="+mn-ea"/>
                <a:ea typeface="+mn-ea"/>
              </a:rPr>
              <a:t>Antenna </a:t>
            </a:r>
            <a:endParaRPr lang="ko-KR" altLang="en-US" sz="1400" b="1" dirty="0">
              <a:latin typeface="+mn-ea"/>
              <a:ea typeface="+mn-ea"/>
            </a:endParaRPr>
          </a:p>
        </p:txBody>
      </p:sp>
      <p:pic>
        <p:nvPicPr>
          <p:cNvPr id="32" name="그림 3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2910205" y="3435879"/>
            <a:ext cx="2019445" cy="1365900"/>
          </a:xfrm>
          <a:prstGeom prst="rect">
            <a:avLst/>
          </a:prstGeom>
          <a:ln>
            <a:solidFill>
              <a:schemeClr val="tx1"/>
            </a:solidFill>
          </a:ln>
        </p:spPr>
      </p:pic>
      <p:pic>
        <p:nvPicPr>
          <p:cNvPr id="33" name="그림 3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856" y="3435879"/>
            <a:ext cx="1599069" cy="1370389"/>
          </a:xfrm>
          <a:prstGeom prst="rect">
            <a:avLst/>
          </a:prstGeom>
          <a:noFill/>
          <a:ln>
            <a:solidFill>
              <a:schemeClr val="tx1"/>
            </a:solidFill>
          </a:ln>
        </p:spPr>
      </p:pic>
      <p:graphicFrame>
        <p:nvGraphicFramePr>
          <p:cNvPr id="36" name="개체 35"/>
          <p:cNvGraphicFramePr>
            <a:graphicFrameLocks noChangeAspect="1"/>
          </p:cNvGraphicFramePr>
          <p:nvPr>
            <p:extLst>
              <p:ext uri="{D42A27DB-BD31-4B8C-83A1-F6EECF244321}">
                <p14:modId xmlns:p14="http://schemas.microsoft.com/office/powerpoint/2010/main" val="375459783"/>
              </p:ext>
            </p:extLst>
          </p:nvPr>
        </p:nvGraphicFramePr>
        <p:xfrm>
          <a:off x="1696931" y="5119462"/>
          <a:ext cx="2137417" cy="1592510"/>
        </p:xfrm>
        <a:graphic>
          <a:graphicData uri="http://schemas.openxmlformats.org/presentationml/2006/ole">
            <mc:AlternateContent xmlns:mc="http://schemas.openxmlformats.org/markup-compatibility/2006">
              <mc:Choice xmlns:v="urn:schemas-microsoft-com:vml" Requires="v">
                <p:oleObj spid="_x0000_s27909" name="비트맵 이미지" r:id="rId10" imgW="3685714" imgH="3180952" progId="PBrush">
                  <p:embed/>
                </p:oleObj>
              </mc:Choice>
              <mc:Fallback>
                <p:oleObj name="비트맵 이미지" r:id="rId10" imgW="3685714" imgH="3180952" progId="PBrush">
                  <p:embed/>
                  <p:pic>
                    <p:nvPicPr>
                      <p:cNvPr id="3" name="개체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6931" y="5119462"/>
                        <a:ext cx="2137417" cy="1592510"/>
                      </a:xfrm>
                      <a:prstGeom prst="rect">
                        <a:avLst/>
                      </a:prstGeom>
                      <a:noFill/>
                      <a:ln w="9525">
                        <a:solidFill>
                          <a:schemeClr val="tx1"/>
                        </a:solidFill>
                        <a:miter lim="800000"/>
                        <a:headEnd/>
                        <a:tailEnd/>
                      </a:ln>
                    </p:spPr>
                  </p:pic>
                </p:oleObj>
              </mc:Fallback>
            </mc:AlternateContent>
          </a:graphicData>
        </a:graphic>
      </p:graphicFrame>
      <p:sp>
        <p:nvSpPr>
          <p:cNvPr id="37" name="TextBox 36"/>
          <p:cNvSpPr txBox="1"/>
          <p:nvPr/>
        </p:nvSpPr>
        <p:spPr>
          <a:xfrm>
            <a:off x="1929230" y="4789702"/>
            <a:ext cx="1307602" cy="307777"/>
          </a:xfrm>
          <a:prstGeom prst="rect">
            <a:avLst/>
          </a:prstGeom>
          <a:noFill/>
        </p:spPr>
        <p:txBody>
          <a:bodyPr wrap="none" rtlCol="0">
            <a:spAutoFit/>
          </a:bodyPr>
          <a:lstStyle/>
          <a:p>
            <a:r>
              <a:rPr lang="en-US" altLang="ko-KR" sz="1400" b="1" dirty="0" smtClean="0">
                <a:latin typeface="+mn-ea"/>
                <a:ea typeface="+mn-ea"/>
              </a:rPr>
              <a:t>INMARSAT-C</a:t>
            </a:r>
            <a:endParaRPr lang="ko-KR" altLang="en-US" sz="1400" b="1" dirty="0">
              <a:latin typeface="+mn-ea"/>
              <a:ea typeface="+mn-ea"/>
            </a:endParaRPr>
          </a:p>
        </p:txBody>
      </p:sp>
      <p:sp>
        <p:nvSpPr>
          <p:cNvPr id="38" name="타원 37"/>
          <p:cNvSpPr/>
          <p:nvPr/>
        </p:nvSpPr>
        <p:spPr>
          <a:xfrm>
            <a:off x="3474088" y="3771679"/>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39" name="타원 38"/>
          <p:cNvSpPr/>
          <p:nvPr/>
        </p:nvSpPr>
        <p:spPr>
          <a:xfrm>
            <a:off x="1224511" y="3978156"/>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40" name="타원 39"/>
          <p:cNvSpPr/>
          <p:nvPr/>
        </p:nvSpPr>
        <p:spPr>
          <a:xfrm>
            <a:off x="8802044" y="5483717"/>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41" name="직사각형 40"/>
          <p:cNvSpPr/>
          <p:nvPr/>
        </p:nvSpPr>
        <p:spPr>
          <a:xfrm>
            <a:off x="7880171" y="6404365"/>
            <a:ext cx="1939211" cy="315986"/>
          </a:xfrm>
          <a:prstGeom prst="rect">
            <a:avLst/>
          </a:prstGeom>
        </p:spPr>
        <p:txBody>
          <a:bodyPr wrap="square" lIns="99569" tIns="49785" rIns="99569" bIns="49785">
            <a:spAutoFit/>
          </a:bodyPr>
          <a:lstStyle/>
          <a:p>
            <a:pPr lvl="0"/>
            <a:r>
              <a:rPr lang="en-US" altLang="ko-KR" sz="1400" b="1" dirty="0" smtClean="0">
                <a:latin typeface="+mn-ea"/>
                <a:ea typeface="+mn-ea"/>
              </a:rPr>
              <a:t>MF/HF </a:t>
            </a:r>
            <a:r>
              <a:rPr lang="en-US" altLang="ko-KR" sz="1400" b="1" dirty="0">
                <a:latin typeface="+mn-ea"/>
                <a:ea typeface="+mn-ea"/>
              </a:rPr>
              <a:t>Antenna </a:t>
            </a:r>
            <a:endParaRPr lang="ko-KR" altLang="en-US" sz="1400" b="1" dirty="0">
              <a:latin typeface="+mn-ea"/>
              <a:ea typeface="+mn-ea"/>
            </a:endParaRPr>
          </a:p>
        </p:txBody>
      </p:sp>
      <p:sp>
        <p:nvSpPr>
          <p:cNvPr id="43" name="타원 42"/>
          <p:cNvSpPr/>
          <p:nvPr/>
        </p:nvSpPr>
        <p:spPr>
          <a:xfrm>
            <a:off x="3020832" y="5376147"/>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44" name="타원 43"/>
          <p:cNvSpPr/>
          <p:nvPr/>
        </p:nvSpPr>
        <p:spPr>
          <a:xfrm>
            <a:off x="2006021" y="5247579"/>
            <a:ext cx="432000" cy="43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9569" tIns="49785" rIns="99569" bIns="49785" numCol="1" spcCol="0" rtlCol="0" fromWordArt="0" anchor="ctr" anchorCtr="0" forceAA="0" compatLnSpc="1">
            <a:prstTxWarp prst="textNoShape">
              <a:avLst/>
            </a:prstTxWarp>
            <a:noAutofit/>
          </a:bodyPr>
          <a:lstStyle/>
          <a:p>
            <a:endParaRPr lang="ko-KR" altLang="en-US"/>
          </a:p>
        </p:txBody>
      </p:sp>
      <p:sp>
        <p:nvSpPr>
          <p:cNvPr id="24" name="직사각형 23"/>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580513783"/>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317444" y="1044327"/>
            <a:ext cx="10073604" cy="5976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4" name="Rectangle 2"/>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3" name="Rectangle 2"/>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5" name="Rectangle 2"/>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10" name="Rectangle 4"/>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12" name="Rectangle 5"/>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14" name="Rectangle 7"/>
          <p:cNvSpPr>
            <a:spLocks noChangeArrowheads="1"/>
          </p:cNvSpPr>
          <p:nvPr/>
        </p:nvSpPr>
        <p:spPr bwMode="auto">
          <a:xfrm>
            <a:off x="0" y="-188771"/>
            <a:ext cx="201147" cy="37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9569" tIns="49785" rIns="99569" bIns="49785" numCol="1" anchor="ctr" anchorCtr="0" compatLnSpc="1">
            <a:prstTxWarp prst="textNoShape">
              <a:avLst/>
            </a:prstTxWarp>
            <a:spAutoFit/>
          </a:bodyPr>
          <a:lstStyle/>
          <a:p>
            <a:endParaRPr lang="ko-KR" altLang="en-US"/>
          </a:p>
        </p:txBody>
      </p:sp>
      <p:sp>
        <p:nvSpPr>
          <p:cNvPr id="13" name="슬라이드 번호 개체 틀 5"/>
          <p:cNvSpPr>
            <a:spLocks noGrp="1"/>
          </p:cNvSpPr>
          <p:nvPr>
            <p:ph type="sldNum" sz="quarter" idx="4"/>
          </p:nvPr>
        </p:nvSpPr>
        <p:spPr>
          <a:prstGeom prst="rect">
            <a:avLst/>
          </a:prstGeom>
        </p:spPr>
        <p:txBody>
          <a:bodyPr/>
          <a:lstStyle/>
          <a:p>
            <a:pPr algn="ctr"/>
            <a:fld id="{31095832-68CD-478A-AD98-E2BAD6DB9178}" type="slidenum">
              <a:rPr lang="ko-KR" altLang="en-US" sz="1200" b="1" smtClean="0">
                <a:latin typeface="+mn-ea"/>
                <a:ea typeface="+mn-ea"/>
              </a:rPr>
              <a:pPr algn="ctr"/>
              <a:t>84</a:t>
            </a:fld>
            <a:endParaRPr lang="ko-KR" altLang="en-US" sz="1200" b="1" dirty="0">
              <a:latin typeface="+mn-ea"/>
              <a:ea typeface="+mn-ea"/>
            </a:endParaRPr>
          </a:p>
        </p:txBody>
      </p:sp>
      <p:graphicFrame>
        <p:nvGraphicFramePr>
          <p:cNvPr id="2" name="표 1"/>
          <p:cNvGraphicFramePr>
            <a:graphicFrameLocks noGrp="1"/>
          </p:cNvGraphicFramePr>
          <p:nvPr>
            <p:extLst>
              <p:ext uri="{D42A27DB-BD31-4B8C-83A1-F6EECF244321}">
                <p14:modId xmlns:p14="http://schemas.microsoft.com/office/powerpoint/2010/main" val="2744008025"/>
              </p:ext>
            </p:extLst>
          </p:nvPr>
        </p:nvGraphicFramePr>
        <p:xfrm>
          <a:off x="594172" y="1265851"/>
          <a:ext cx="9433048" cy="3249168"/>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20000"/>
                    </a:ext>
                  </a:extLst>
                </a:gridCol>
                <a:gridCol w="8208912">
                  <a:extLst>
                    <a:ext uri="{9D8B030D-6E8A-4147-A177-3AD203B41FA5}">
                      <a16:colId xmlns:a16="http://schemas.microsoft.com/office/drawing/2014/main" val="20001"/>
                    </a:ext>
                  </a:extLst>
                </a:gridCol>
              </a:tblGrid>
              <a:tr h="370840">
                <a:tc>
                  <a:txBody>
                    <a:bodyPr/>
                    <a:lstStyle/>
                    <a:p>
                      <a:pPr latinLnBrk="1"/>
                      <a:r>
                        <a:rPr lang="ko-KR" altLang="en-US" sz="1600" dirty="0" smtClean="0">
                          <a:solidFill>
                            <a:schemeClr val="tx1"/>
                          </a:solidFill>
                        </a:rPr>
                        <a:t>대상기기</a:t>
                      </a:r>
                      <a:endParaRPr lang="ko-KR"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600" dirty="0" smtClean="0">
                          <a:solidFill>
                            <a:schemeClr val="tx1"/>
                          </a:solidFill>
                          <a:latin typeface="+mn-ea"/>
                          <a:ea typeface="+mn-ea"/>
                        </a:rPr>
                        <a:t>MF/HF Radio, Weather Fax, Inmarsat-C, VHF Radio, Inmarsat-F77/FBB/VSAT, NAVTEX, Radar, GPS, AIS</a:t>
                      </a:r>
                      <a:r>
                        <a:rPr lang="ko-KR" altLang="ko-KR" sz="1600" dirty="0" smtClean="0">
                          <a:solidFill>
                            <a:schemeClr val="tx1"/>
                          </a:solidFill>
                          <a:latin typeface="+mn-ea"/>
                          <a:ea typeface="+mn-ea"/>
                        </a:rPr>
                        <a:t>등</a:t>
                      </a:r>
                      <a:r>
                        <a:rPr lang="en-US" altLang="ko-KR" sz="1600" dirty="0" smtClean="0">
                          <a:solidFill>
                            <a:schemeClr val="tx1"/>
                          </a:solidFill>
                          <a:latin typeface="+mn-ea"/>
                          <a:ea typeface="+mn-ea"/>
                        </a:rPr>
                        <a:t> </a:t>
                      </a:r>
                      <a:r>
                        <a:rPr lang="ko-KR" altLang="en-US" sz="1600" dirty="0" smtClean="0">
                          <a:solidFill>
                            <a:schemeClr val="tx1"/>
                          </a:solidFill>
                          <a:latin typeface="+mn-ea"/>
                          <a:ea typeface="+mn-ea"/>
                        </a:rPr>
                        <a:t>항해 및 통신기기 </a:t>
                      </a:r>
                      <a:r>
                        <a:rPr lang="en-US" altLang="ko-KR" sz="1600" dirty="0" smtClean="0">
                          <a:solidFill>
                            <a:schemeClr val="tx1"/>
                          </a:solidFill>
                          <a:latin typeface="+mn-ea"/>
                          <a:ea typeface="+mn-ea"/>
                        </a:rPr>
                        <a:t>Antenna </a:t>
                      </a:r>
                      <a:endParaRPr lang="ko-KR"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pPr marL="342900" indent="-342900" defTabSz="993962" eaLnBrk="0" hangingPunct="0">
                        <a:spcBef>
                          <a:spcPct val="20000"/>
                        </a:spcBef>
                        <a:buFont typeface="+mj-lt"/>
                        <a:buAutoNum type="arabicPeriod"/>
                        <a:defRPr/>
                      </a:pPr>
                      <a:r>
                        <a:rPr lang="ko-KR" altLang="en-US" sz="1800" dirty="0" smtClean="0">
                          <a:latin typeface="+mn-ea"/>
                          <a:ea typeface="+mn-ea"/>
                        </a:rPr>
                        <a:t>매월 </a:t>
                      </a:r>
                      <a:r>
                        <a:rPr lang="en-US" altLang="ko-KR" sz="1800" dirty="0" smtClean="0">
                          <a:latin typeface="+mn-ea"/>
                          <a:ea typeface="+mn-ea"/>
                        </a:rPr>
                        <a:t>1</a:t>
                      </a:r>
                      <a:r>
                        <a:rPr lang="ko-KR" altLang="en-US" sz="1800" dirty="0" smtClean="0">
                          <a:latin typeface="+mn-ea"/>
                          <a:ea typeface="+mn-ea"/>
                        </a:rPr>
                        <a:t>회 안테나의 </a:t>
                      </a:r>
                      <a:r>
                        <a:rPr lang="en-US" altLang="ko-KR" sz="1800" dirty="0" smtClean="0">
                          <a:latin typeface="+mn-ea"/>
                          <a:ea typeface="+mn-ea"/>
                        </a:rPr>
                        <a:t>Condition of Aerials and Insulators </a:t>
                      </a:r>
                      <a:r>
                        <a:rPr lang="ko-KR" altLang="en-US" sz="1800" dirty="0" smtClean="0">
                          <a:latin typeface="+mn-ea"/>
                          <a:ea typeface="+mn-ea"/>
                        </a:rPr>
                        <a:t>점검</a:t>
                      </a:r>
                      <a:r>
                        <a:rPr lang="en-US" altLang="ko-KR" sz="1800" dirty="0" smtClean="0">
                          <a:latin typeface="+mn-ea"/>
                          <a:ea typeface="+mn-ea"/>
                        </a:rPr>
                        <a:t/>
                      </a:r>
                      <a:br>
                        <a:rPr lang="en-US" altLang="ko-KR" sz="1800" dirty="0" smtClean="0">
                          <a:latin typeface="+mn-ea"/>
                          <a:ea typeface="+mn-ea"/>
                        </a:rPr>
                      </a:br>
                      <a:r>
                        <a:rPr lang="en-US" altLang="ko-KR" sz="1800" dirty="0" smtClean="0">
                          <a:latin typeface="+mn-ea"/>
                          <a:ea typeface="+mn-ea"/>
                        </a:rPr>
                        <a:t>(</a:t>
                      </a:r>
                      <a:r>
                        <a:rPr lang="ko-KR" altLang="en-US" sz="1800" dirty="0" smtClean="0">
                          <a:latin typeface="+mn-ea"/>
                          <a:ea typeface="+mn-ea"/>
                        </a:rPr>
                        <a:t>안테나의 연결</a:t>
                      </a:r>
                      <a:r>
                        <a:rPr lang="en-US" altLang="ko-KR" sz="1800" dirty="0" smtClean="0">
                          <a:latin typeface="+mn-ea"/>
                          <a:ea typeface="+mn-ea"/>
                        </a:rPr>
                        <a:t>, </a:t>
                      </a:r>
                      <a:r>
                        <a:rPr lang="ko-KR" altLang="en-US" sz="1800" dirty="0" smtClean="0">
                          <a:latin typeface="+mn-ea"/>
                          <a:ea typeface="+mn-ea"/>
                        </a:rPr>
                        <a:t>부식 및 절연 상태 점검</a:t>
                      </a:r>
                      <a:r>
                        <a:rPr lang="en-US" altLang="ko-KR" sz="1800" dirty="0" smtClean="0">
                          <a:latin typeface="+mn-ea"/>
                          <a:ea typeface="+mn-ea"/>
                        </a:rPr>
                        <a:t>)</a:t>
                      </a:r>
                    </a:p>
                    <a:p>
                      <a:pPr marL="342900" indent="-342900" defTabSz="993962" eaLnBrk="0" hangingPunct="0">
                        <a:spcBef>
                          <a:spcPct val="20000"/>
                        </a:spcBef>
                        <a:buFont typeface="+mj-lt"/>
                        <a:buAutoNum type="arabicPeriod"/>
                        <a:defRPr/>
                      </a:pPr>
                      <a:r>
                        <a:rPr lang="ko-KR" altLang="en-US" sz="1800" dirty="0" smtClean="0">
                          <a:latin typeface="+mn-ea"/>
                          <a:ea typeface="+mn-ea"/>
                        </a:rPr>
                        <a:t>매월 </a:t>
                      </a:r>
                      <a:r>
                        <a:rPr lang="en-US" altLang="ko-KR" sz="1800" dirty="0" smtClean="0">
                          <a:latin typeface="+mn-ea"/>
                          <a:ea typeface="+mn-ea"/>
                        </a:rPr>
                        <a:t>1</a:t>
                      </a:r>
                      <a:r>
                        <a:rPr lang="ko-KR" altLang="en-US" sz="1800" dirty="0" smtClean="0">
                          <a:latin typeface="+mn-ea"/>
                          <a:ea typeface="+mn-ea"/>
                        </a:rPr>
                        <a:t>회 각 안테나의 </a:t>
                      </a:r>
                      <a:r>
                        <a:rPr lang="en-US" altLang="ko-KR" sz="1800" dirty="0" smtClean="0">
                          <a:latin typeface="+mn-ea"/>
                          <a:ea typeface="+mn-ea"/>
                        </a:rPr>
                        <a:t>Name Plate </a:t>
                      </a:r>
                      <a:r>
                        <a:rPr lang="ko-KR" altLang="en-US" sz="1800" dirty="0" smtClean="0">
                          <a:latin typeface="+mn-ea"/>
                          <a:ea typeface="+mn-ea"/>
                        </a:rPr>
                        <a:t>및 안테나에 페인팅 여부 확인</a:t>
                      </a:r>
                      <a:endParaRPr lang="en-US" altLang="ko-KR" sz="1800" dirty="0" smtClean="0">
                        <a:latin typeface="+mn-ea"/>
                        <a:ea typeface="+mn-ea"/>
                      </a:endParaRPr>
                    </a:p>
                    <a:p>
                      <a:pPr marL="342900" indent="-342900" defTabSz="993962" eaLnBrk="0" hangingPunct="0">
                        <a:spcBef>
                          <a:spcPct val="20000"/>
                        </a:spcBef>
                        <a:buFont typeface="+mj-lt"/>
                        <a:buAutoNum type="arabicPeriod"/>
                        <a:defRPr/>
                      </a:pPr>
                      <a:endParaRPr lang="en-US" altLang="ko-KR" sz="1800" dirty="0" smtClean="0">
                        <a:latin typeface="+mn-ea"/>
                        <a:ea typeface="+mn-ea"/>
                      </a:endParaRPr>
                    </a:p>
                    <a:p>
                      <a:pPr marL="311153" indent="-311153">
                        <a:buFont typeface="Wingdings" pitchFamily="2" charset="2"/>
                        <a:buChar char="§"/>
                      </a:pPr>
                      <a:r>
                        <a:rPr lang="ko-KR" altLang="ko-KR" sz="1800" dirty="0" smtClean="0">
                          <a:latin typeface="+mn-ea"/>
                          <a:ea typeface="+mn-ea"/>
                        </a:rPr>
                        <a:t>통상</a:t>
                      </a:r>
                      <a:r>
                        <a:rPr lang="en-US" altLang="ko-KR" sz="1800" dirty="0" smtClean="0">
                          <a:latin typeface="+mn-ea"/>
                          <a:ea typeface="+mn-ea"/>
                        </a:rPr>
                        <a:t> 5</a:t>
                      </a:r>
                      <a:r>
                        <a:rPr lang="ko-KR" altLang="ko-KR" sz="1800" dirty="0" smtClean="0">
                          <a:latin typeface="+mn-ea"/>
                          <a:ea typeface="+mn-ea"/>
                        </a:rPr>
                        <a:t>년 정도 지나게 되면 </a:t>
                      </a:r>
                      <a:r>
                        <a:rPr lang="en-US" altLang="ko-KR" sz="1800" dirty="0" smtClean="0">
                          <a:latin typeface="+mn-ea"/>
                          <a:ea typeface="+mn-ea"/>
                        </a:rPr>
                        <a:t>earth bolt </a:t>
                      </a:r>
                      <a:r>
                        <a:rPr lang="ko-KR" altLang="ko-KR" sz="1800" dirty="0" smtClean="0">
                          <a:latin typeface="+mn-ea"/>
                          <a:ea typeface="+mn-ea"/>
                        </a:rPr>
                        <a:t>및</a:t>
                      </a:r>
                      <a:r>
                        <a:rPr lang="en-US" altLang="ko-KR" sz="1800" dirty="0" smtClean="0">
                          <a:latin typeface="+mn-ea"/>
                          <a:ea typeface="+mn-ea"/>
                        </a:rPr>
                        <a:t> earth cable(</a:t>
                      </a:r>
                      <a:r>
                        <a:rPr lang="ko-KR" altLang="ko-KR" sz="1800" dirty="0" smtClean="0">
                          <a:latin typeface="+mn-ea"/>
                          <a:ea typeface="+mn-ea"/>
                        </a:rPr>
                        <a:t>또는 </a:t>
                      </a:r>
                      <a:r>
                        <a:rPr lang="ko-KR" altLang="ko-KR" sz="1800" dirty="0" err="1" smtClean="0">
                          <a:latin typeface="+mn-ea"/>
                          <a:ea typeface="+mn-ea"/>
                        </a:rPr>
                        <a:t>접지동판</a:t>
                      </a:r>
                      <a:r>
                        <a:rPr lang="en-US" altLang="ko-KR" sz="1800" dirty="0" smtClean="0">
                          <a:latin typeface="+mn-ea"/>
                          <a:ea typeface="+mn-ea"/>
                        </a:rPr>
                        <a:t>)</a:t>
                      </a:r>
                      <a:r>
                        <a:rPr lang="ko-KR" altLang="ko-KR" sz="1800" dirty="0" smtClean="0">
                          <a:latin typeface="+mn-ea"/>
                          <a:ea typeface="+mn-ea"/>
                        </a:rPr>
                        <a:t>이 부식되어 </a:t>
                      </a:r>
                      <a:r>
                        <a:rPr lang="en-US" altLang="ko-KR" sz="1800" dirty="0" smtClean="0">
                          <a:latin typeface="+mn-ea"/>
                          <a:ea typeface="+mn-ea"/>
                        </a:rPr>
                        <a:t/>
                      </a:r>
                      <a:br>
                        <a:rPr lang="en-US" altLang="ko-KR" sz="1800" dirty="0" smtClean="0">
                          <a:latin typeface="+mn-ea"/>
                          <a:ea typeface="+mn-ea"/>
                        </a:rPr>
                      </a:br>
                      <a:r>
                        <a:rPr lang="ko-KR" altLang="ko-KR" sz="1800" dirty="0" err="1" smtClean="0">
                          <a:latin typeface="+mn-ea"/>
                          <a:ea typeface="+mn-ea"/>
                        </a:rPr>
                        <a:t>접지체가</a:t>
                      </a:r>
                      <a:r>
                        <a:rPr lang="ko-KR" altLang="ko-KR" sz="1800" dirty="0" smtClean="0">
                          <a:latin typeface="+mn-ea"/>
                          <a:ea typeface="+mn-ea"/>
                        </a:rPr>
                        <a:t> 손상되어 </a:t>
                      </a:r>
                      <a:r>
                        <a:rPr lang="ko-KR" altLang="en-US" sz="1800" dirty="0" smtClean="0">
                          <a:latin typeface="+mn-ea"/>
                          <a:ea typeface="+mn-ea"/>
                        </a:rPr>
                        <a:t>손으로 흔들어 보면 </a:t>
                      </a:r>
                      <a:r>
                        <a:rPr lang="ko-KR" altLang="ko-KR" sz="1800" dirty="0" smtClean="0">
                          <a:latin typeface="+mn-ea"/>
                          <a:ea typeface="+mn-ea"/>
                        </a:rPr>
                        <a:t>쉽게 부서진다</a:t>
                      </a:r>
                      <a:r>
                        <a:rPr lang="en-US" altLang="ko-KR" sz="1800" dirty="0" smtClean="0">
                          <a:latin typeface="+mn-ea"/>
                          <a:ea typeface="+mn-ea"/>
                        </a:rPr>
                        <a:t>. </a:t>
                      </a:r>
                      <a:r>
                        <a:rPr lang="ko-KR" altLang="ko-KR" sz="1800" dirty="0" smtClean="0">
                          <a:latin typeface="+mn-ea"/>
                          <a:ea typeface="+mn-ea"/>
                        </a:rPr>
                        <a:t>따라서 선박은 정기적으로 점검해서 부식되어</a:t>
                      </a:r>
                      <a:r>
                        <a:rPr lang="en-US" altLang="ko-KR" sz="1800" dirty="0" smtClean="0">
                          <a:latin typeface="+mn-ea"/>
                          <a:ea typeface="+mn-ea"/>
                        </a:rPr>
                        <a:t> </a:t>
                      </a:r>
                      <a:r>
                        <a:rPr lang="ko-KR" altLang="ko-KR" sz="1800" dirty="0" smtClean="0">
                          <a:latin typeface="+mn-ea"/>
                          <a:ea typeface="+mn-ea"/>
                        </a:rPr>
                        <a:t>있으면 </a:t>
                      </a:r>
                      <a:r>
                        <a:rPr lang="ko-KR" altLang="en-US" sz="1800" dirty="0" smtClean="0">
                          <a:latin typeface="+mn-ea"/>
                          <a:ea typeface="+mn-ea"/>
                        </a:rPr>
                        <a:t>자재를 청구하여 </a:t>
                      </a:r>
                      <a:r>
                        <a:rPr lang="ko-KR" altLang="ko-KR" sz="1800" dirty="0" smtClean="0">
                          <a:latin typeface="+mn-ea"/>
                          <a:ea typeface="+mn-ea"/>
                        </a:rPr>
                        <a:t>확실하게 다시 접지공사를 하도록 한다</a:t>
                      </a:r>
                      <a:endParaRPr lang="en-US" altLang="ko-KR" sz="1800" dirty="0" smtClean="0">
                        <a:latin typeface="+mn-ea"/>
                        <a:ea typeface="+mn-ea"/>
                      </a:endParaRPr>
                    </a:p>
                    <a:p>
                      <a:pPr marL="311153" indent="-311153">
                        <a:buFont typeface="Wingdings" pitchFamily="2" charset="2"/>
                        <a:buChar char="§"/>
                      </a:pPr>
                      <a:r>
                        <a:rPr lang="ko-KR" altLang="en-US" sz="1800" dirty="0" smtClean="0">
                          <a:latin typeface="+mn-ea"/>
                          <a:ea typeface="+mn-ea"/>
                        </a:rPr>
                        <a:t>신조 인수 시 각 안테나의 </a:t>
                      </a:r>
                      <a:r>
                        <a:rPr lang="en-US" altLang="ko-KR" sz="1800" dirty="0" smtClean="0">
                          <a:latin typeface="+mn-ea"/>
                          <a:ea typeface="+mn-ea"/>
                        </a:rPr>
                        <a:t>Earth bolt,</a:t>
                      </a:r>
                      <a:r>
                        <a:rPr lang="ko-KR" altLang="en-US" sz="1800" dirty="0" smtClean="0">
                          <a:latin typeface="+mn-ea"/>
                          <a:ea typeface="+mn-ea"/>
                        </a:rPr>
                        <a:t> </a:t>
                      </a:r>
                      <a:r>
                        <a:rPr lang="en-US" altLang="ko-KR" sz="1800" dirty="0" smtClean="0">
                          <a:latin typeface="+mn-ea"/>
                          <a:ea typeface="+mn-ea"/>
                        </a:rPr>
                        <a:t>cable, copperplate</a:t>
                      </a:r>
                      <a:r>
                        <a:rPr lang="ko-KR" altLang="en-US" sz="1800" dirty="0" smtClean="0">
                          <a:latin typeface="+mn-ea"/>
                          <a:ea typeface="+mn-ea"/>
                        </a:rPr>
                        <a:t>의 </a:t>
                      </a:r>
                      <a:r>
                        <a:rPr lang="en-US" altLang="ko-KR" sz="1800" dirty="0" smtClean="0">
                          <a:latin typeface="+mn-ea"/>
                          <a:ea typeface="+mn-ea"/>
                        </a:rPr>
                        <a:t>Inlet </a:t>
                      </a:r>
                      <a:r>
                        <a:rPr lang="ko-KR" altLang="en-US" sz="1800" dirty="0" smtClean="0">
                          <a:latin typeface="+mn-ea"/>
                          <a:ea typeface="+mn-ea"/>
                        </a:rPr>
                        <a:t>부분에 페인팅이 되지</a:t>
                      </a:r>
                      <a:r>
                        <a:rPr lang="en-US" altLang="ko-KR" sz="1800" dirty="0" smtClean="0">
                          <a:latin typeface="+mn-ea"/>
                          <a:ea typeface="+mn-ea"/>
                        </a:rPr>
                        <a:t/>
                      </a:r>
                      <a:br>
                        <a:rPr lang="en-US" altLang="ko-KR" sz="1800" dirty="0" smtClean="0">
                          <a:latin typeface="+mn-ea"/>
                          <a:ea typeface="+mn-ea"/>
                        </a:rPr>
                      </a:br>
                      <a:r>
                        <a:rPr lang="ko-KR" altLang="en-US" sz="1800" dirty="0" smtClean="0">
                          <a:latin typeface="+mn-ea"/>
                          <a:ea typeface="+mn-ea"/>
                        </a:rPr>
                        <a:t>않도록 확인함</a:t>
                      </a:r>
                      <a:endParaRPr lang="ko-KR" altLang="ko-KR" sz="1800" dirty="0" smtClean="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5" name="표 14"/>
          <p:cNvGraphicFramePr>
            <a:graphicFrameLocks noGrp="1"/>
          </p:cNvGraphicFramePr>
          <p:nvPr>
            <p:extLst>
              <p:ext uri="{D42A27DB-BD31-4B8C-83A1-F6EECF244321}">
                <p14:modId xmlns:p14="http://schemas.microsoft.com/office/powerpoint/2010/main" val="4118584871"/>
              </p:ext>
            </p:extLst>
          </p:nvPr>
        </p:nvGraphicFramePr>
        <p:xfrm>
          <a:off x="594172" y="5511231"/>
          <a:ext cx="9433048" cy="493256"/>
        </p:xfrm>
        <a:graphic>
          <a:graphicData uri="http://schemas.openxmlformats.org/drawingml/2006/table">
            <a:tbl>
              <a:tblPr firstRow="1" bandRow="1">
                <a:tableStyleId>{5C22544A-7EE6-4342-B048-85BDC9FD1C3A}</a:tableStyleId>
              </a:tblPr>
              <a:tblGrid>
                <a:gridCol w="964562">
                  <a:extLst>
                    <a:ext uri="{9D8B030D-6E8A-4147-A177-3AD203B41FA5}">
                      <a16:colId xmlns:a16="http://schemas.microsoft.com/office/drawing/2014/main" val="20000"/>
                    </a:ext>
                  </a:extLst>
                </a:gridCol>
                <a:gridCol w="8468486">
                  <a:extLst>
                    <a:ext uri="{9D8B030D-6E8A-4147-A177-3AD203B41FA5}">
                      <a16:colId xmlns:a16="http://schemas.microsoft.com/office/drawing/2014/main" val="20001"/>
                    </a:ext>
                  </a:extLst>
                </a:gridCol>
              </a:tblGrid>
              <a:tr h="493256">
                <a:tc>
                  <a:txBody>
                    <a:bodyPr/>
                    <a:lstStyle/>
                    <a:p>
                      <a:pPr marL="0" indent="0">
                        <a:buFont typeface="Wingdings" pitchFamily="2" charset="2"/>
                        <a:buNone/>
                      </a:pPr>
                      <a:r>
                        <a:rPr lang="en-US" altLang="ko-KR" sz="1600" dirty="0" smtClean="0">
                          <a:solidFill>
                            <a:schemeClr val="tx1"/>
                          </a:solidFill>
                          <a:latin typeface="+mn-ea"/>
                          <a:ea typeface="+mn-ea"/>
                        </a:rPr>
                        <a:t>1</a:t>
                      </a:r>
                      <a:r>
                        <a:rPr lang="ko-KR" altLang="en-US" sz="1600" dirty="0" smtClean="0">
                          <a:solidFill>
                            <a:schemeClr val="tx1"/>
                          </a:solidFill>
                          <a:latin typeface="+mn-ea"/>
                          <a:ea typeface="+mn-ea"/>
                        </a:rPr>
                        <a:t>개월</a:t>
                      </a:r>
                      <a:endParaRPr lang="ko-KR" altLang="en-US" sz="16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11153" indent="-311153">
                        <a:buFont typeface="Wingdings" pitchFamily="2" charset="2"/>
                        <a:buChar char="§"/>
                      </a:pPr>
                      <a:r>
                        <a:rPr lang="en-US" altLang="ko-KR" sz="1600" b="1" dirty="0" smtClean="0">
                          <a:solidFill>
                            <a:srgbClr val="0000C4"/>
                          </a:solidFill>
                          <a:latin typeface="+mn-ea"/>
                          <a:ea typeface="+mn-ea"/>
                        </a:rPr>
                        <a:t>ANTENNA CONNECTION &amp; CORROSION STATE CHECKS (</a:t>
                      </a:r>
                      <a:r>
                        <a:rPr lang="ko-KR" altLang="en-US" sz="1600" b="1" dirty="0" smtClean="0">
                          <a:solidFill>
                            <a:srgbClr val="0000C4"/>
                          </a:solidFill>
                          <a:latin typeface="+mn-ea"/>
                          <a:ea typeface="+mn-ea"/>
                        </a:rPr>
                        <a:t>전 회사 공통</a:t>
                      </a:r>
                      <a:r>
                        <a:rPr lang="en-US" altLang="ko-KR" sz="1600" b="1" dirty="0" smtClean="0">
                          <a:solidFill>
                            <a:srgbClr val="0000C4"/>
                          </a:solidFill>
                          <a:latin typeface="+mn-ea"/>
                          <a:ea typeface="+mn-ea"/>
                        </a:rPr>
                        <a:t>)</a:t>
                      </a:r>
                      <a:endParaRPr lang="ko-KR" altLang="en-US" sz="1600" dirty="0">
                        <a:solidFill>
                          <a:srgbClr val="0000C4"/>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6" name="직사각형 15"/>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7898251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85</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4168700821"/>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marL="342900" indent="-342900" defTabSz="993962" eaLnBrk="0" hangingPunct="0">
              <a:spcBef>
                <a:spcPct val="20000"/>
              </a:spcBef>
              <a:buFont typeface="+mj-lt"/>
              <a:buAutoNum type="arabicPeriod"/>
              <a:defRPr/>
            </a:pPr>
            <a:r>
              <a:rPr lang="en-US" altLang="ko-KR" sz="1600" b="1" dirty="0" smtClean="0">
                <a:latin typeface="+mn-ea"/>
                <a:ea typeface="+mn-ea"/>
              </a:rPr>
              <a:t>(Daily) </a:t>
            </a:r>
            <a:r>
              <a:rPr lang="en-US" altLang="ko-KR" sz="1600" dirty="0">
                <a:latin typeface="+mn-ea"/>
                <a:ea typeface="+mn-ea"/>
              </a:rPr>
              <a:t>Radio Battery : Charging</a:t>
            </a:r>
            <a:r>
              <a:rPr lang="ko-KR" altLang="en-US" sz="1600" dirty="0">
                <a:latin typeface="+mn-ea"/>
                <a:ea typeface="+mn-ea"/>
              </a:rPr>
              <a:t> </a:t>
            </a:r>
            <a:r>
              <a:rPr lang="en-US" altLang="ko-KR" sz="1600" dirty="0">
                <a:latin typeface="+mn-ea"/>
                <a:ea typeface="+mn-ea"/>
              </a:rPr>
              <a:t>condition and voltage checks </a:t>
            </a:r>
            <a:endParaRPr lang="en-US" altLang="ko-KR" sz="1600" dirty="0" smtClean="0">
              <a:latin typeface="+mn-ea"/>
              <a:ea typeface="+mn-ea"/>
            </a:endParaRPr>
          </a:p>
          <a:p>
            <a:pPr marL="342900" indent="-342900" defTabSz="993962" eaLnBrk="0" hangingPunct="0">
              <a:spcBef>
                <a:spcPct val="20000"/>
              </a:spcBef>
              <a:buFont typeface="+mj-lt"/>
              <a:buAutoNum type="arabicPeriod"/>
              <a:defRPr/>
            </a:pPr>
            <a:r>
              <a:rPr lang="en-US" altLang="ko-KR" sz="1600" b="1" dirty="0" smtClean="0">
                <a:latin typeface="+mn-ea"/>
                <a:ea typeface="+mn-ea"/>
              </a:rPr>
              <a:t>(Weekly) </a:t>
            </a:r>
            <a:r>
              <a:rPr lang="en-US" altLang="ko-KR" sz="1600" dirty="0">
                <a:latin typeface="+mn-ea"/>
                <a:ea typeface="+mn-ea"/>
              </a:rPr>
              <a:t>The result of the weekly hydrometer or </a:t>
            </a:r>
            <a:r>
              <a:rPr lang="en-US" altLang="ko-KR" sz="1600" b="1" dirty="0">
                <a:latin typeface="+mn-ea"/>
                <a:ea typeface="+mn-ea"/>
              </a:rPr>
              <a:t>load test of the </a:t>
            </a:r>
            <a:r>
              <a:rPr lang="en-US" altLang="ko-KR" sz="1600" b="1" dirty="0" smtClean="0">
                <a:latin typeface="+mn-ea"/>
                <a:ea typeface="+mn-ea"/>
              </a:rPr>
              <a:t>batteries</a:t>
            </a:r>
          </a:p>
          <a:p>
            <a:pPr marL="342900" indent="-342900" defTabSz="993962" eaLnBrk="0" hangingPunct="0">
              <a:spcBef>
                <a:spcPct val="20000"/>
              </a:spcBef>
              <a:buFont typeface="+mj-lt"/>
              <a:buAutoNum type="arabicPeriod"/>
              <a:defRPr/>
            </a:pPr>
            <a:r>
              <a:rPr lang="en-US" altLang="ko-KR" sz="1600" b="1" dirty="0" smtClean="0">
                <a:solidFill>
                  <a:schemeClr val="dk1"/>
                </a:solidFill>
                <a:latin typeface="+mn-ea"/>
              </a:rPr>
              <a:t>(Monthly) </a:t>
            </a:r>
            <a:r>
              <a:rPr lang="en-US" altLang="ko-KR" sz="1600" dirty="0" smtClean="0">
                <a:solidFill>
                  <a:schemeClr val="dk1"/>
                </a:solidFill>
                <a:latin typeface="+mn-ea"/>
              </a:rPr>
              <a:t>Condition </a:t>
            </a:r>
            <a:r>
              <a:rPr lang="en-US" altLang="ko-KR" sz="1600" dirty="0">
                <a:solidFill>
                  <a:schemeClr val="dk1"/>
                </a:solidFill>
                <a:latin typeface="+mn-ea"/>
              </a:rPr>
              <a:t>and Security of Radio </a:t>
            </a:r>
            <a:r>
              <a:rPr lang="en-US" altLang="ko-KR" sz="1600" dirty="0" smtClean="0">
                <a:solidFill>
                  <a:schemeClr val="dk1"/>
                </a:solidFill>
                <a:latin typeface="+mn-ea"/>
              </a:rPr>
              <a:t>batteries</a:t>
            </a:r>
          </a:p>
          <a:p>
            <a:pPr marL="342900" indent="-342900" defTabSz="993962" eaLnBrk="0" hangingPunct="0">
              <a:spcBef>
                <a:spcPct val="20000"/>
              </a:spcBef>
              <a:buFont typeface="+mj-lt"/>
              <a:buAutoNum type="arabicPeriod"/>
              <a:defRPr/>
            </a:pPr>
            <a:r>
              <a:rPr lang="en-US" altLang="ko-KR" sz="1600" b="1" dirty="0" smtClean="0">
                <a:latin typeface="+mn-ea"/>
              </a:rPr>
              <a:t>(Annual) </a:t>
            </a:r>
            <a:r>
              <a:rPr lang="en-US" altLang="ko-KR" sz="1600" dirty="0" smtClean="0">
                <a:latin typeface="+mn-ea"/>
              </a:rPr>
              <a:t>Radio </a:t>
            </a:r>
            <a:r>
              <a:rPr lang="en-US" altLang="ko-KR" sz="1600" dirty="0">
                <a:latin typeface="+mn-ea"/>
              </a:rPr>
              <a:t>battery capacity shall be checked, using an appropriate method, at intervals not </a:t>
            </a:r>
            <a:r>
              <a:rPr lang="en-US" altLang="ko-KR" sz="1600" dirty="0" smtClean="0">
                <a:latin typeface="+mn-ea"/>
              </a:rPr>
              <a:t>exceeding 12 </a:t>
            </a:r>
            <a:r>
              <a:rPr lang="en-US" altLang="ko-KR" sz="1600" dirty="0">
                <a:latin typeface="+mn-ea"/>
              </a:rPr>
              <a:t>months, when the ship is not at </a:t>
            </a:r>
            <a:r>
              <a:rPr lang="en-US" altLang="ko-KR" sz="1600" dirty="0" smtClean="0">
                <a:latin typeface="+mn-ea"/>
              </a:rPr>
              <a:t>sea</a:t>
            </a:r>
            <a:r>
              <a:rPr lang="en-US" altLang="ko-KR" sz="1600" dirty="0" smtClean="0">
                <a:latin typeface="+mn-ea"/>
                <a:ea typeface="+mn-ea"/>
              </a:rPr>
              <a:t> </a:t>
            </a:r>
          </a:p>
          <a:p>
            <a:pPr marL="342900" indent="-342900" defTabSz="993962" eaLnBrk="0" hangingPunct="0">
              <a:spcBef>
                <a:spcPct val="20000"/>
              </a:spcBef>
              <a:buFont typeface="+mj-lt"/>
              <a:buAutoNum type="arabicPeriod"/>
              <a:defRPr/>
            </a:pPr>
            <a:r>
              <a:rPr lang="en-US" altLang="ko-KR" sz="1600" b="1" dirty="0" smtClean="0">
                <a:latin typeface="+mn-ea"/>
                <a:ea typeface="+mn-ea"/>
              </a:rPr>
              <a:t>Tanker (Weekly) – VIQ 7</a:t>
            </a:r>
            <a:br>
              <a:rPr lang="en-US" altLang="ko-KR" sz="1600" b="1" dirty="0" smtClean="0">
                <a:latin typeface="+mn-ea"/>
                <a:ea typeface="+mn-ea"/>
              </a:rPr>
            </a:br>
            <a:r>
              <a:rPr lang="en-US" altLang="ko-KR" sz="1600" dirty="0">
                <a:latin typeface="+mn-ea"/>
              </a:rPr>
              <a:t>Reserve power supplies to GMDSS equipment other than </a:t>
            </a:r>
            <a:r>
              <a:rPr lang="en-US" altLang="ko-KR" sz="1600" dirty="0" smtClean="0">
                <a:latin typeface="+mn-ea"/>
              </a:rPr>
              <a:t>batteries (</a:t>
            </a:r>
            <a:r>
              <a:rPr lang="en-US" altLang="ko-KR" sz="1600" dirty="0">
                <a:latin typeface="+mn-ea"/>
              </a:rPr>
              <a:t>e.g. emergency generator) </a:t>
            </a:r>
            <a:r>
              <a:rPr lang="en-US" altLang="ko-KR" sz="1600" dirty="0" smtClean="0">
                <a:latin typeface="+mn-ea"/>
              </a:rPr>
              <a:t/>
            </a:r>
            <a:br>
              <a:rPr lang="en-US" altLang="ko-KR" sz="1600" dirty="0" smtClean="0">
                <a:latin typeface="+mn-ea"/>
              </a:rPr>
            </a:br>
            <a:r>
              <a:rPr lang="en-US" altLang="ko-KR" sz="1600" dirty="0" smtClean="0">
                <a:solidFill>
                  <a:srgbClr val="0000C4"/>
                </a:solidFill>
                <a:latin typeface="+mn-ea"/>
                <a:ea typeface="+mn-ea"/>
              </a:rPr>
              <a:t>- Tanker: </a:t>
            </a:r>
            <a:r>
              <a:rPr lang="en-US" altLang="ko-KR" sz="1600" dirty="0">
                <a:solidFill>
                  <a:srgbClr val="0000C4"/>
                </a:solidFill>
                <a:latin typeface="+mn-ea"/>
                <a:ea typeface="+mn-ea"/>
              </a:rPr>
              <a:t>ESBD</a:t>
            </a:r>
            <a:r>
              <a:rPr lang="ko-KR" altLang="en-US" sz="1600" dirty="0">
                <a:solidFill>
                  <a:srgbClr val="0000C4"/>
                </a:solidFill>
                <a:latin typeface="+mn-ea"/>
                <a:ea typeface="+mn-ea"/>
              </a:rPr>
              <a:t>의 </a:t>
            </a:r>
            <a:r>
              <a:rPr lang="en-US" altLang="ko-KR" sz="1600" dirty="0" smtClean="0">
                <a:solidFill>
                  <a:srgbClr val="0000C4"/>
                </a:solidFill>
                <a:latin typeface="+mn-ea"/>
                <a:ea typeface="+mn-ea"/>
              </a:rPr>
              <a:t>N1 MCCB</a:t>
            </a:r>
            <a:r>
              <a:rPr lang="ko-KR" altLang="en-US" sz="1600" dirty="0" smtClean="0">
                <a:solidFill>
                  <a:srgbClr val="0000C4"/>
                </a:solidFill>
                <a:latin typeface="+mn-ea"/>
                <a:ea typeface="+mn-ea"/>
              </a:rPr>
              <a:t>의 </a:t>
            </a:r>
            <a:r>
              <a:rPr lang="en-US" altLang="ko-KR" sz="1600" dirty="0">
                <a:solidFill>
                  <a:srgbClr val="0000C4"/>
                </a:solidFill>
                <a:latin typeface="+mn-ea"/>
                <a:ea typeface="+mn-ea"/>
              </a:rPr>
              <a:t>output voltage </a:t>
            </a:r>
            <a:r>
              <a:rPr lang="ko-KR" altLang="en-US" sz="1600" dirty="0">
                <a:solidFill>
                  <a:srgbClr val="0000C4"/>
                </a:solidFill>
                <a:latin typeface="+mn-ea"/>
                <a:ea typeface="+mn-ea"/>
              </a:rPr>
              <a:t>측정 후 </a:t>
            </a:r>
            <a:r>
              <a:rPr lang="ko-KR" altLang="en-US" sz="1600" dirty="0" smtClean="0">
                <a:solidFill>
                  <a:srgbClr val="0000C4"/>
                </a:solidFill>
                <a:latin typeface="+mn-ea"/>
                <a:ea typeface="+mn-ea"/>
              </a:rPr>
              <a:t>기록</a:t>
            </a:r>
            <a:r>
              <a:rPr lang="en-US" altLang="ko-KR" sz="1600" dirty="0" smtClean="0">
                <a:solidFill>
                  <a:srgbClr val="0000C4"/>
                </a:solidFill>
                <a:latin typeface="+mn-ea"/>
                <a:ea typeface="+mn-ea"/>
              </a:rPr>
              <a:t/>
            </a:r>
            <a:br>
              <a:rPr lang="en-US" altLang="ko-KR" sz="1600" dirty="0" smtClean="0">
                <a:solidFill>
                  <a:srgbClr val="0000C4"/>
                </a:solidFill>
                <a:latin typeface="+mn-ea"/>
                <a:ea typeface="+mn-ea"/>
              </a:rPr>
            </a:br>
            <a:r>
              <a:rPr lang="en-US" altLang="ko-KR" sz="1600" dirty="0" smtClean="0">
                <a:solidFill>
                  <a:srgbClr val="0000C4"/>
                </a:solidFill>
                <a:latin typeface="+mn-ea"/>
                <a:ea typeface="+mn-ea"/>
              </a:rPr>
              <a:t>- </a:t>
            </a:r>
            <a:r>
              <a:rPr lang="ko-KR" altLang="en-US" sz="1600" dirty="0" smtClean="0">
                <a:solidFill>
                  <a:srgbClr val="0000C4"/>
                </a:solidFill>
                <a:latin typeface="+mn-ea"/>
                <a:ea typeface="+mn-ea"/>
              </a:rPr>
              <a:t>예</a:t>
            </a:r>
            <a:r>
              <a:rPr lang="en-US" altLang="ko-KR" sz="1600" dirty="0" smtClean="0">
                <a:solidFill>
                  <a:srgbClr val="0000C4"/>
                </a:solidFill>
                <a:latin typeface="+mn-ea"/>
                <a:ea typeface="+mn-ea"/>
              </a:rPr>
              <a:t>) </a:t>
            </a:r>
            <a:r>
              <a:rPr lang="en-US" altLang="ko-KR" sz="1600" dirty="0">
                <a:solidFill>
                  <a:srgbClr val="0000C4"/>
                </a:solidFill>
                <a:latin typeface="+mn-ea"/>
                <a:ea typeface="+mn-ea"/>
              </a:rPr>
              <a:t>Checked the output voltage of N1 </a:t>
            </a:r>
            <a:r>
              <a:rPr lang="en-US" altLang="ko-KR" sz="1600" dirty="0" smtClean="0">
                <a:solidFill>
                  <a:srgbClr val="0000C4"/>
                </a:solidFill>
                <a:latin typeface="+mn-ea"/>
                <a:ea typeface="+mn-ea"/>
              </a:rPr>
              <a:t>MCCB in </a:t>
            </a:r>
            <a:r>
              <a:rPr lang="en-US" altLang="ko-KR" sz="1600" dirty="0">
                <a:solidFill>
                  <a:srgbClr val="0000C4"/>
                </a:solidFill>
                <a:latin typeface="+mn-ea"/>
                <a:ea typeface="+mn-ea"/>
              </a:rPr>
              <a:t>the </a:t>
            </a:r>
            <a:r>
              <a:rPr lang="en-US" altLang="ko-KR" sz="1600" dirty="0" smtClean="0">
                <a:solidFill>
                  <a:srgbClr val="0000C4"/>
                </a:solidFill>
                <a:latin typeface="+mn-ea"/>
                <a:ea typeface="+mn-ea"/>
              </a:rPr>
              <a:t>ESBD: Satisfactory</a:t>
            </a: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49" y="4356314"/>
            <a:ext cx="2604156" cy="28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bwMode="auto">
          <a:xfrm>
            <a:off x="824047" y="5768483"/>
            <a:ext cx="1111491" cy="784655"/>
          </a:xfrm>
          <a:prstGeom prst="rect">
            <a:avLst/>
          </a:prstGeom>
          <a:noFill/>
          <a:ln w="19050" cap="flat" cmpd="sng" algn="ctr">
            <a:solidFill>
              <a:srgbClr val="FF0000"/>
            </a:solidFill>
            <a:prstDash val="solid"/>
            <a:round/>
            <a:headEnd type="none" w="med" len="med"/>
            <a:tailEnd type="none" w="med" len="med"/>
          </a:ln>
          <a:effectLst/>
        </p:spPr>
        <p:txBody>
          <a:bodyPr vert="horz" wrap="square" lIns="100817" tIns="50408" rIns="100817" bIns="50408" numCol="1" rtlCol="0" anchor="t" anchorCtr="0" compatLnSpc="1">
            <a:prstTxWarp prst="textNoShape">
              <a:avLst/>
            </a:prstTxWarp>
          </a:bodyPr>
          <a:lstStyle/>
          <a:p>
            <a:pPr marL="630079" indent="-630079" defTabSz="1008126">
              <a:spcBef>
                <a:spcPct val="20000"/>
              </a:spcBef>
              <a:buClr>
                <a:schemeClr val="accent2"/>
              </a:buClr>
            </a:pPr>
            <a:endParaRPr lang="ko-KR" altLang="en-US" sz="1544"/>
          </a:p>
        </p:txBody>
      </p:sp>
      <p:pic>
        <p:nvPicPr>
          <p:cNvPr id="10" name="그림 5" descr="battery charger.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532855" y="4547162"/>
            <a:ext cx="3240360" cy="2215135"/>
          </a:xfrm>
          <a:prstGeom prst="rect">
            <a:avLst/>
          </a:prstGeom>
          <a:noFill/>
          <a:ln w="9525">
            <a:solidFill>
              <a:srgbClr val="FF0000"/>
            </a:solidFill>
            <a:miter lim="800000"/>
            <a:headEnd/>
            <a:tailEnd/>
          </a:ln>
        </p:spPr>
      </p:pic>
      <p:pic>
        <p:nvPicPr>
          <p:cNvPr id="6" name="그림 5"/>
          <p:cNvPicPr>
            <a:picLocks noChangeAspect="1"/>
          </p:cNvPicPr>
          <p:nvPr/>
        </p:nvPicPr>
        <p:blipFill>
          <a:blip r:embed="rId5"/>
          <a:stretch>
            <a:fillRect/>
          </a:stretch>
        </p:blipFill>
        <p:spPr>
          <a:xfrm>
            <a:off x="6877865" y="4502204"/>
            <a:ext cx="3133725" cy="1152525"/>
          </a:xfrm>
          <a:prstGeom prst="rect">
            <a:avLst/>
          </a:prstGeom>
        </p:spPr>
      </p:pic>
      <p:sp>
        <p:nvSpPr>
          <p:cNvPr id="12" name="TextBox 11"/>
          <p:cNvSpPr txBox="1"/>
          <p:nvPr/>
        </p:nvSpPr>
        <p:spPr>
          <a:xfrm>
            <a:off x="6426820" y="5967747"/>
            <a:ext cx="3691404" cy="654540"/>
          </a:xfrm>
          <a:prstGeom prst="rect">
            <a:avLst/>
          </a:prstGeom>
          <a:solidFill>
            <a:schemeClr val="bg1"/>
          </a:solidFill>
          <a:ln>
            <a:solidFill>
              <a:srgbClr val="FF0000"/>
            </a:solidFill>
          </a:ln>
        </p:spPr>
        <p:txBody>
          <a:bodyPr wrap="square" lIns="99569" tIns="49785" rIns="99569" bIns="49785" rtlCol="0">
            <a:spAutoFit/>
          </a:bodyPr>
          <a:lstStyle/>
          <a:p>
            <a:r>
              <a:rPr lang="en-US" altLang="ko-KR" sz="1200" dirty="0">
                <a:latin typeface="+mn-ea"/>
                <a:ea typeface="+mn-ea"/>
              </a:rPr>
              <a:t>AC MAIN : </a:t>
            </a:r>
            <a:r>
              <a:rPr lang="ko-KR" altLang="en-US" sz="1200" dirty="0">
                <a:latin typeface="+mn-ea"/>
                <a:ea typeface="+mn-ea"/>
              </a:rPr>
              <a:t>기기에 </a:t>
            </a:r>
            <a:r>
              <a:rPr lang="en-US" altLang="ko-KR" sz="1200" dirty="0">
                <a:latin typeface="+mn-ea"/>
                <a:ea typeface="+mn-ea"/>
              </a:rPr>
              <a:t>AC </a:t>
            </a:r>
            <a:r>
              <a:rPr lang="ko-KR" altLang="en-US" sz="1200" dirty="0">
                <a:latin typeface="+mn-ea"/>
                <a:ea typeface="+mn-ea"/>
              </a:rPr>
              <a:t>전원 공급</a:t>
            </a:r>
            <a:endParaRPr lang="en-US" altLang="ko-KR" sz="1200" dirty="0">
              <a:latin typeface="+mn-ea"/>
              <a:ea typeface="+mn-ea"/>
            </a:endParaRPr>
          </a:p>
          <a:p>
            <a:r>
              <a:rPr lang="en-US" altLang="ko-KR" sz="1200" dirty="0">
                <a:latin typeface="+mn-ea"/>
                <a:ea typeface="+mn-ea"/>
              </a:rPr>
              <a:t>DC OUT : </a:t>
            </a:r>
            <a:r>
              <a:rPr lang="ko-KR" altLang="en-US" sz="1200" dirty="0">
                <a:latin typeface="+mn-ea"/>
                <a:ea typeface="+mn-ea"/>
              </a:rPr>
              <a:t>기기에 </a:t>
            </a:r>
            <a:r>
              <a:rPr lang="en-US" altLang="ko-KR" sz="1200" dirty="0">
                <a:latin typeface="+mn-ea"/>
                <a:ea typeface="+mn-ea"/>
              </a:rPr>
              <a:t>DC </a:t>
            </a:r>
            <a:r>
              <a:rPr lang="ko-KR" altLang="en-US" sz="1200" dirty="0">
                <a:latin typeface="+mn-ea"/>
                <a:ea typeface="+mn-ea"/>
              </a:rPr>
              <a:t>전원 공급</a:t>
            </a:r>
            <a:endParaRPr lang="en-US" altLang="ko-KR" sz="1200" dirty="0">
              <a:latin typeface="+mn-ea"/>
              <a:ea typeface="+mn-ea"/>
            </a:endParaRPr>
          </a:p>
          <a:p>
            <a:r>
              <a:rPr lang="en-US" altLang="ko-KR" sz="1200" dirty="0">
                <a:latin typeface="+mn-ea"/>
                <a:ea typeface="+mn-ea"/>
              </a:rPr>
              <a:t>AC IN : </a:t>
            </a:r>
            <a:r>
              <a:rPr lang="ko-KR" altLang="en-US" sz="1200" dirty="0">
                <a:latin typeface="+mn-ea"/>
                <a:ea typeface="+mn-ea"/>
              </a:rPr>
              <a:t>충전기에 </a:t>
            </a:r>
            <a:r>
              <a:rPr lang="en-US" altLang="ko-KR" sz="1200" dirty="0">
                <a:latin typeface="+mn-ea"/>
                <a:ea typeface="+mn-ea"/>
              </a:rPr>
              <a:t>AC </a:t>
            </a:r>
            <a:r>
              <a:rPr lang="ko-KR" altLang="en-US" sz="1200" dirty="0">
                <a:latin typeface="+mn-ea"/>
                <a:ea typeface="+mn-ea"/>
              </a:rPr>
              <a:t>전원 공급하여 충전</a:t>
            </a:r>
            <a:r>
              <a:rPr lang="en-US" altLang="ko-KR" sz="1200" dirty="0">
                <a:latin typeface="+mn-ea"/>
                <a:ea typeface="+mn-ea"/>
              </a:rPr>
              <a:t>(</a:t>
            </a:r>
            <a:r>
              <a:rPr lang="ko-KR" altLang="en-US" sz="1200" dirty="0">
                <a:latin typeface="+mn-ea"/>
                <a:ea typeface="+mn-ea"/>
              </a:rPr>
              <a:t>부동충전</a:t>
            </a:r>
            <a:r>
              <a:rPr lang="en-US" altLang="ko-KR" sz="1200" dirty="0">
                <a:latin typeface="+mn-ea"/>
                <a:ea typeface="+mn-ea"/>
              </a:rPr>
              <a:t>)</a:t>
            </a:r>
            <a:endParaRPr lang="ko-KR" altLang="en-US" sz="1200" dirty="0">
              <a:latin typeface="+mn-ea"/>
              <a:ea typeface="+mn-ea"/>
            </a:endParaRPr>
          </a:p>
        </p:txBody>
      </p:sp>
      <p:sp>
        <p:nvSpPr>
          <p:cNvPr id="14" name="직사각형 13"/>
          <p:cNvSpPr/>
          <p:nvPr/>
        </p:nvSpPr>
        <p:spPr bwMode="auto">
          <a:xfrm>
            <a:off x="5320195" y="5663634"/>
            <a:ext cx="458554" cy="709286"/>
          </a:xfrm>
          <a:prstGeom prst="rect">
            <a:avLst/>
          </a:prstGeom>
          <a:noFill/>
          <a:ln w="19050" cap="flat" cmpd="sng" algn="ctr">
            <a:solidFill>
              <a:srgbClr val="FF0000"/>
            </a:solidFill>
            <a:prstDash val="solid"/>
            <a:round/>
            <a:headEnd type="none" w="med" len="med"/>
            <a:tailEnd type="none" w="med" len="med"/>
          </a:ln>
          <a:effectLst/>
        </p:spPr>
        <p:txBody>
          <a:bodyPr vert="horz" wrap="square" lIns="100817" tIns="50408" rIns="100817" bIns="50408" numCol="1" rtlCol="0" anchor="t" anchorCtr="0" compatLnSpc="1">
            <a:prstTxWarp prst="textNoShape">
              <a:avLst/>
            </a:prstTxWarp>
          </a:bodyPr>
          <a:lstStyle/>
          <a:p>
            <a:pPr marL="630079" indent="-630079" defTabSz="1008126">
              <a:spcBef>
                <a:spcPct val="20000"/>
              </a:spcBef>
              <a:buClr>
                <a:schemeClr val="accent2"/>
              </a:buClr>
            </a:pPr>
            <a:endParaRPr lang="ko-KR" altLang="en-US" sz="1544"/>
          </a:p>
        </p:txBody>
      </p:sp>
      <p:sp>
        <p:nvSpPr>
          <p:cNvPr id="13" name="직사각형 12"/>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1375606492"/>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86</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3611214080"/>
              </p:ext>
            </p:extLst>
          </p:nvPr>
        </p:nvGraphicFramePr>
        <p:xfrm>
          <a:off x="522164" y="922516"/>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22165" y="1795827"/>
            <a:ext cx="9596060" cy="5403126"/>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r>
              <a:rPr lang="en-US" altLang="ko-KR" sz="1600" b="1" dirty="0" smtClean="0">
                <a:latin typeface="+mn-ea"/>
                <a:ea typeface="+mn-ea"/>
              </a:rPr>
              <a:t>Tanker (Weekly) – VIQ 7</a:t>
            </a:r>
            <a:br>
              <a:rPr lang="en-US" altLang="ko-KR" sz="1600" b="1" dirty="0" smtClean="0">
                <a:latin typeface="+mn-ea"/>
                <a:ea typeface="+mn-ea"/>
              </a:rPr>
            </a:br>
            <a:r>
              <a:rPr lang="en-US" altLang="ko-KR" sz="1600" dirty="0">
                <a:latin typeface="+mn-ea"/>
              </a:rPr>
              <a:t>Reserve power supplies to GMDSS equipment other than </a:t>
            </a:r>
            <a:r>
              <a:rPr lang="en-US" altLang="ko-KR" sz="1600" dirty="0" smtClean="0">
                <a:latin typeface="+mn-ea"/>
              </a:rPr>
              <a:t>batteries (</a:t>
            </a:r>
            <a:r>
              <a:rPr lang="en-US" altLang="ko-KR" sz="1600" dirty="0">
                <a:latin typeface="+mn-ea"/>
              </a:rPr>
              <a:t>e.g. emergency generator) </a:t>
            </a:r>
            <a:r>
              <a:rPr lang="en-US" altLang="ko-KR" sz="1600" dirty="0" smtClean="0">
                <a:latin typeface="+mn-ea"/>
              </a:rPr>
              <a:t/>
            </a:r>
            <a:br>
              <a:rPr lang="en-US" altLang="ko-KR" sz="1600" dirty="0" smtClean="0">
                <a:latin typeface="+mn-ea"/>
              </a:rPr>
            </a:br>
            <a:r>
              <a:rPr lang="en-US" altLang="ko-KR" sz="1600" dirty="0" smtClean="0">
                <a:solidFill>
                  <a:srgbClr val="0000C4"/>
                </a:solidFill>
                <a:latin typeface="+mn-ea"/>
                <a:ea typeface="+mn-ea"/>
              </a:rPr>
              <a:t>- </a:t>
            </a:r>
            <a:r>
              <a:rPr lang="en-US" altLang="ko-KR" sz="1600" dirty="0">
                <a:solidFill>
                  <a:srgbClr val="0000C4"/>
                </a:solidFill>
                <a:latin typeface="+mn-ea"/>
                <a:ea typeface="+mn-ea"/>
              </a:rPr>
              <a:t>Tanker : ESBD</a:t>
            </a:r>
            <a:r>
              <a:rPr lang="ko-KR" altLang="en-US" sz="1600" dirty="0">
                <a:solidFill>
                  <a:srgbClr val="0000C4"/>
                </a:solidFill>
                <a:latin typeface="+mn-ea"/>
                <a:ea typeface="+mn-ea"/>
              </a:rPr>
              <a:t>의 </a:t>
            </a:r>
            <a:r>
              <a:rPr lang="en-US" altLang="ko-KR" sz="1600" dirty="0">
                <a:solidFill>
                  <a:srgbClr val="0000C4"/>
                </a:solidFill>
                <a:latin typeface="+mn-ea"/>
                <a:ea typeface="+mn-ea"/>
              </a:rPr>
              <a:t>MCCB </a:t>
            </a:r>
            <a:r>
              <a:rPr lang="ko-KR" altLang="en-US" sz="1600" dirty="0">
                <a:solidFill>
                  <a:srgbClr val="0000C4"/>
                </a:solidFill>
                <a:latin typeface="+mn-ea"/>
                <a:ea typeface="+mn-ea"/>
              </a:rPr>
              <a:t>중 </a:t>
            </a:r>
            <a:r>
              <a:rPr lang="en-US" altLang="ko-KR" sz="1600" dirty="0">
                <a:solidFill>
                  <a:srgbClr val="0000C4"/>
                </a:solidFill>
                <a:latin typeface="+mn-ea"/>
                <a:ea typeface="+mn-ea"/>
              </a:rPr>
              <a:t>N1 Panel</a:t>
            </a:r>
            <a:r>
              <a:rPr lang="ko-KR" altLang="en-US" sz="1600" dirty="0">
                <a:solidFill>
                  <a:srgbClr val="0000C4"/>
                </a:solidFill>
                <a:latin typeface="+mn-ea"/>
                <a:ea typeface="+mn-ea"/>
              </a:rPr>
              <a:t>의 </a:t>
            </a:r>
            <a:r>
              <a:rPr lang="en-US" altLang="ko-KR" sz="1600" dirty="0">
                <a:solidFill>
                  <a:srgbClr val="0000C4"/>
                </a:solidFill>
                <a:latin typeface="+mn-ea"/>
                <a:ea typeface="+mn-ea"/>
              </a:rPr>
              <a:t>output voltage </a:t>
            </a:r>
            <a:r>
              <a:rPr lang="ko-KR" altLang="en-US" sz="1600" dirty="0">
                <a:solidFill>
                  <a:srgbClr val="0000C4"/>
                </a:solidFill>
                <a:latin typeface="+mn-ea"/>
                <a:ea typeface="+mn-ea"/>
              </a:rPr>
              <a:t>측정 후 </a:t>
            </a:r>
            <a:r>
              <a:rPr lang="ko-KR" altLang="en-US" sz="1600" dirty="0" smtClean="0">
                <a:solidFill>
                  <a:srgbClr val="0000C4"/>
                </a:solidFill>
                <a:latin typeface="+mn-ea"/>
                <a:ea typeface="+mn-ea"/>
              </a:rPr>
              <a:t>기록</a:t>
            </a:r>
            <a:r>
              <a:rPr lang="en-US" altLang="ko-KR" sz="1600" dirty="0" smtClean="0">
                <a:solidFill>
                  <a:srgbClr val="0000C4"/>
                </a:solidFill>
                <a:latin typeface="+mn-ea"/>
                <a:ea typeface="+mn-ea"/>
              </a:rPr>
              <a:t/>
            </a:r>
            <a:br>
              <a:rPr lang="en-US" altLang="ko-KR" sz="1600" dirty="0" smtClean="0">
                <a:solidFill>
                  <a:srgbClr val="0000C4"/>
                </a:solidFill>
                <a:latin typeface="+mn-ea"/>
                <a:ea typeface="+mn-ea"/>
              </a:rPr>
            </a:br>
            <a:r>
              <a:rPr lang="en-US" altLang="ko-KR" sz="1600" dirty="0" smtClean="0">
                <a:solidFill>
                  <a:srgbClr val="0000C4"/>
                </a:solidFill>
                <a:latin typeface="+mn-ea"/>
                <a:ea typeface="+mn-ea"/>
              </a:rPr>
              <a:t>- </a:t>
            </a:r>
            <a:r>
              <a:rPr lang="ko-KR" altLang="en-US" sz="1600" dirty="0" smtClean="0">
                <a:solidFill>
                  <a:srgbClr val="0000C4"/>
                </a:solidFill>
                <a:latin typeface="+mn-ea"/>
                <a:ea typeface="+mn-ea"/>
              </a:rPr>
              <a:t>예</a:t>
            </a:r>
            <a:r>
              <a:rPr lang="en-US" altLang="ko-KR" sz="1600" dirty="0" smtClean="0">
                <a:solidFill>
                  <a:srgbClr val="0000C4"/>
                </a:solidFill>
                <a:latin typeface="+mn-ea"/>
                <a:ea typeface="+mn-ea"/>
              </a:rPr>
              <a:t>) </a:t>
            </a:r>
            <a:r>
              <a:rPr lang="en-US" altLang="ko-KR" sz="1600" dirty="0">
                <a:solidFill>
                  <a:srgbClr val="0000C4"/>
                </a:solidFill>
                <a:latin typeface="+mn-ea"/>
                <a:ea typeface="+mn-ea"/>
              </a:rPr>
              <a:t>Checked the output voltage of N1 </a:t>
            </a:r>
            <a:r>
              <a:rPr lang="en-US" altLang="ko-KR" sz="1600" dirty="0" smtClean="0">
                <a:solidFill>
                  <a:srgbClr val="0000C4"/>
                </a:solidFill>
                <a:latin typeface="+mn-ea"/>
                <a:ea typeface="+mn-ea"/>
              </a:rPr>
              <a:t>MCCB panel </a:t>
            </a:r>
            <a:r>
              <a:rPr lang="en-US" altLang="ko-KR" sz="1600" dirty="0">
                <a:solidFill>
                  <a:srgbClr val="0000C4"/>
                </a:solidFill>
                <a:latin typeface="+mn-ea"/>
                <a:ea typeface="+mn-ea"/>
              </a:rPr>
              <a:t>in the ESBD : </a:t>
            </a:r>
            <a:r>
              <a:rPr lang="en-US" altLang="ko-KR" sz="1600" dirty="0" smtClean="0">
                <a:solidFill>
                  <a:srgbClr val="0000C4"/>
                </a:solidFill>
                <a:latin typeface="+mn-ea"/>
                <a:ea typeface="+mn-ea"/>
              </a:rPr>
              <a:t>Satisfactory</a:t>
            </a: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TextBox 12"/>
          <p:cNvSpPr txBox="1"/>
          <p:nvPr/>
        </p:nvSpPr>
        <p:spPr>
          <a:xfrm>
            <a:off x="6930876" y="4140671"/>
            <a:ext cx="3008068" cy="1323439"/>
          </a:xfrm>
          <a:prstGeom prst="rect">
            <a:avLst/>
          </a:prstGeom>
          <a:noFill/>
          <a:ln>
            <a:solidFill>
              <a:schemeClr val="tx1"/>
            </a:solidFill>
          </a:ln>
        </p:spPr>
        <p:txBody>
          <a:bodyPr wrap="none" rtlCol="0">
            <a:spAutoFit/>
          </a:bodyPr>
          <a:lstStyle/>
          <a:p>
            <a:r>
              <a:rPr lang="en-US" altLang="ko-KR" sz="1600" dirty="0" smtClean="0">
                <a:latin typeface="+mn-ea"/>
                <a:ea typeface="+mn-ea"/>
              </a:rPr>
              <a:t>3</a:t>
            </a:r>
            <a:r>
              <a:rPr lang="ko-KR" altLang="en-US" sz="1600" dirty="0" smtClean="0">
                <a:latin typeface="+mn-ea"/>
                <a:ea typeface="+mn-ea"/>
              </a:rPr>
              <a:t>기사는 매주 </a:t>
            </a:r>
            <a:r>
              <a:rPr lang="en-US" altLang="ko-KR" sz="1600" dirty="0" smtClean="0">
                <a:latin typeface="+mn-ea"/>
                <a:ea typeface="+mn-ea"/>
              </a:rPr>
              <a:t>ESBD</a:t>
            </a:r>
            <a:r>
              <a:rPr lang="ko-KR" altLang="en-US" sz="1600" dirty="0" smtClean="0">
                <a:latin typeface="+mn-ea"/>
                <a:ea typeface="+mn-ea"/>
              </a:rPr>
              <a:t>의 </a:t>
            </a:r>
            <a:r>
              <a:rPr lang="en-US" altLang="ko-KR" sz="1600" dirty="0" smtClean="0">
                <a:latin typeface="+mn-ea"/>
                <a:ea typeface="+mn-ea"/>
              </a:rPr>
              <a:t/>
            </a:r>
            <a:br>
              <a:rPr lang="en-US" altLang="ko-KR" sz="1600" dirty="0" smtClean="0">
                <a:latin typeface="+mn-ea"/>
                <a:ea typeface="+mn-ea"/>
              </a:rPr>
            </a:br>
            <a:r>
              <a:rPr lang="en-US" altLang="ko-KR" sz="1600" dirty="0" smtClean="0">
                <a:latin typeface="+mn-ea"/>
                <a:ea typeface="+mn-ea"/>
              </a:rPr>
              <a:t>N1 MCCB</a:t>
            </a:r>
            <a:r>
              <a:rPr lang="ko-KR" altLang="en-US" sz="1600" dirty="0" smtClean="0">
                <a:latin typeface="+mn-ea"/>
                <a:ea typeface="+mn-ea"/>
              </a:rPr>
              <a:t>에 </a:t>
            </a:r>
            <a:r>
              <a:rPr lang="en-US" altLang="ko-KR" sz="1600" dirty="0" smtClean="0">
                <a:latin typeface="+mn-ea"/>
                <a:ea typeface="+mn-ea"/>
              </a:rPr>
              <a:t>220 V</a:t>
            </a:r>
            <a:r>
              <a:rPr lang="ko-KR" altLang="en-US" sz="1600" dirty="0" smtClean="0">
                <a:latin typeface="+mn-ea"/>
                <a:ea typeface="+mn-ea"/>
              </a:rPr>
              <a:t>가 공급되고</a:t>
            </a:r>
            <a:endParaRPr lang="en-US" altLang="ko-KR" sz="1600" dirty="0" smtClean="0">
              <a:latin typeface="+mn-ea"/>
              <a:ea typeface="+mn-ea"/>
            </a:endParaRPr>
          </a:p>
          <a:p>
            <a:r>
              <a:rPr lang="ko-KR" altLang="en-US" sz="1600" dirty="0" smtClean="0">
                <a:latin typeface="+mn-ea"/>
                <a:ea typeface="+mn-ea"/>
              </a:rPr>
              <a:t>있는지 점검하고 </a:t>
            </a:r>
            <a:r>
              <a:rPr lang="en-US" altLang="ko-KR" sz="1600" dirty="0" smtClean="0">
                <a:latin typeface="+mn-ea"/>
                <a:ea typeface="+mn-ea"/>
              </a:rPr>
              <a:t>2</a:t>
            </a:r>
            <a:r>
              <a:rPr lang="ko-KR" altLang="en-US" sz="1600" dirty="0" err="1" smtClean="0">
                <a:latin typeface="+mn-ea"/>
                <a:ea typeface="+mn-ea"/>
              </a:rPr>
              <a:t>항사</a:t>
            </a:r>
            <a:r>
              <a:rPr lang="ko-KR" altLang="en-US" sz="1600" dirty="0" smtClean="0">
                <a:latin typeface="+mn-ea"/>
                <a:ea typeface="+mn-ea"/>
              </a:rPr>
              <a:t> 또는 </a:t>
            </a:r>
            <a:endParaRPr lang="en-US" altLang="ko-KR" sz="1600" dirty="0" smtClean="0">
              <a:latin typeface="+mn-ea"/>
              <a:ea typeface="+mn-ea"/>
            </a:endParaRPr>
          </a:p>
          <a:p>
            <a:r>
              <a:rPr lang="ko-KR" altLang="en-US" sz="1600" dirty="0" smtClean="0">
                <a:latin typeface="+mn-ea"/>
                <a:ea typeface="+mn-ea"/>
              </a:rPr>
              <a:t>통신담당자에게 얘기하여</a:t>
            </a:r>
            <a:endParaRPr lang="en-US" altLang="ko-KR" sz="1600" dirty="0" smtClean="0">
              <a:latin typeface="+mn-ea"/>
              <a:ea typeface="+mn-ea"/>
            </a:endParaRPr>
          </a:p>
          <a:p>
            <a:r>
              <a:rPr lang="en-US" altLang="ko-KR" sz="1600" dirty="0" smtClean="0">
                <a:latin typeface="+mn-ea"/>
                <a:ea typeface="+mn-ea"/>
              </a:rPr>
              <a:t>Radio Log</a:t>
            </a:r>
            <a:r>
              <a:rPr lang="ko-KR" altLang="en-US" sz="1600" dirty="0" smtClean="0">
                <a:latin typeface="+mn-ea"/>
                <a:ea typeface="+mn-ea"/>
              </a:rPr>
              <a:t>에 기록하도록 함</a:t>
            </a:r>
            <a:endParaRPr lang="ko-KR" altLang="en-US" sz="1600" dirty="0">
              <a:latin typeface="+mn-ea"/>
              <a:ea typeface="+mn-ea"/>
            </a:endParaRPr>
          </a:p>
        </p:txBody>
      </p:sp>
      <p:pic>
        <p:nvPicPr>
          <p:cNvPr id="10" name="그림 9"/>
          <p:cNvPicPr>
            <a:picLocks noChangeAspect="1"/>
          </p:cNvPicPr>
          <p:nvPr/>
        </p:nvPicPr>
        <p:blipFill>
          <a:blip r:embed="rId2"/>
          <a:stretch>
            <a:fillRect/>
          </a:stretch>
        </p:blipFill>
        <p:spPr>
          <a:xfrm>
            <a:off x="965348" y="2826658"/>
            <a:ext cx="5184577" cy="4325751"/>
          </a:xfrm>
          <a:prstGeom prst="rect">
            <a:avLst/>
          </a:prstGeom>
        </p:spPr>
      </p:pic>
      <p:sp>
        <p:nvSpPr>
          <p:cNvPr id="6" name="직사각형 5"/>
          <p:cNvSpPr/>
          <p:nvPr/>
        </p:nvSpPr>
        <p:spPr bwMode="auto">
          <a:xfrm>
            <a:off x="2610396" y="4932759"/>
            <a:ext cx="504056" cy="28803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cxnSp>
        <p:nvCxnSpPr>
          <p:cNvPr id="8" name="직선 화살표 연결선 7"/>
          <p:cNvCxnSpPr/>
          <p:nvPr/>
        </p:nvCxnSpPr>
        <p:spPr bwMode="auto">
          <a:xfrm flipH="1">
            <a:off x="3330476" y="2826658"/>
            <a:ext cx="1152130" cy="203409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3" name="TextBox 2"/>
          <p:cNvSpPr txBox="1"/>
          <p:nvPr/>
        </p:nvSpPr>
        <p:spPr>
          <a:xfrm>
            <a:off x="8083004" y="1264035"/>
            <a:ext cx="1685270" cy="369332"/>
          </a:xfrm>
          <a:prstGeom prst="rect">
            <a:avLst/>
          </a:prstGeom>
          <a:noFill/>
        </p:spPr>
        <p:txBody>
          <a:bodyPr wrap="none" rtlCol="0">
            <a:spAutoFit/>
          </a:bodyPr>
          <a:lstStyle/>
          <a:p>
            <a:r>
              <a:rPr lang="en-US" altLang="ko-KR" b="1" dirty="0" smtClean="0">
                <a:latin typeface="+mn-ea"/>
                <a:ea typeface="+mn-ea"/>
              </a:rPr>
              <a:t>LNG, TANKER</a:t>
            </a:r>
            <a:endParaRPr lang="ko-KR" altLang="en-US" b="1" dirty="0">
              <a:latin typeface="+mn-ea"/>
              <a:ea typeface="+mn-ea"/>
            </a:endParaRPr>
          </a:p>
        </p:txBody>
      </p:sp>
    </p:spTree>
    <p:extLst>
      <p:ext uri="{BB962C8B-B14F-4D97-AF65-F5344CB8AC3E}">
        <p14:creationId xmlns:p14="http://schemas.microsoft.com/office/powerpoint/2010/main" val="2515407162"/>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87</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275480862"/>
              </p:ext>
            </p:extLst>
          </p:nvPr>
        </p:nvGraphicFramePr>
        <p:xfrm>
          <a:off x="540161" y="828062"/>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40161" y="1552088"/>
            <a:ext cx="9596060" cy="5628937"/>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 name="Rectangle 3"/>
          <p:cNvSpPr txBox="1">
            <a:spLocks noChangeArrowheads="1"/>
          </p:cNvSpPr>
          <p:nvPr/>
        </p:nvSpPr>
        <p:spPr>
          <a:xfrm>
            <a:off x="732346" y="1598504"/>
            <a:ext cx="9222866" cy="4961681"/>
          </a:xfrm>
          <a:prstGeom prst="rect">
            <a:avLst/>
          </a:prstGeom>
          <a:solidFill>
            <a:schemeClr val="bg1"/>
          </a:solidFill>
          <a:ln>
            <a:noFill/>
          </a:ln>
        </p:spPr>
        <p:txBody>
          <a:bodyPr lIns="104178" tIns="52089" rIns="104178" bIns="52089"/>
          <a:lstStyle/>
          <a:p>
            <a:pPr marL="571399" indent="-571399">
              <a:lnSpc>
                <a:spcPct val="80000"/>
              </a:lnSpc>
            </a:pPr>
            <a:r>
              <a:rPr lang="en-US" altLang="ko-KR" b="1" dirty="0">
                <a:latin typeface="+mn-ea"/>
              </a:rPr>
              <a:t>Emergency source of electrical power in cargo ships: (SOLAS Ch.Ⅱ-1 Reg.43) </a:t>
            </a:r>
            <a:r>
              <a:rPr lang="en-US" altLang="ko-KR" sz="2400" b="1" dirty="0">
                <a:solidFill>
                  <a:srgbClr val="FF0000"/>
                </a:solidFill>
                <a:latin typeface="+mn-ea"/>
              </a:rPr>
              <a:t/>
            </a:r>
            <a:br>
              <a:rPr lang="en-US" altLang="ko-KR" sz="2400" b="1" dirty="0">
                <a:solidFill>
                  <a:srgbClr val="FF0000"/>
                </a:solidFill>
                <a:latin typeface="+mn-ea"/>
              </a:rPr>
            </a:br>
            <a:endParaRPr lang="en-US" altLang="ko-KR" sz="2900" b="1" dirty="0">
              <a:solidFill>
                <a:srgbClr val="FF0000"/>
              </a:solidFill>
              <a:latin typeface="+mn-ea"/>
            </a:endParaRPr>
          </a:p>
          <a:p>
            <a:pPr marL="571399" indent="-571399">
              <a:lnSpc>
                <a:spcPct val="80000"/>
              </a:lnSpc>
            </a:pPr>
            <a:endParaRPr lang="en-US" altLang="ko-KR" sz="2400" b="1" dirty="0">
              <a:latin typeface="+mn-ea"/>
            </a:endParaRPr>
          </a:p>
        </p:txBody>
      </p:sp>
      <p:sp>
        <p:nvSpPr>
          <p:cNvPr id="12" name="TextBox 11"/>
          <p:cNvSpPr txBox="1"/>
          <p:nvPr/>
        </p:nvSpPr>
        <p:spPr>
          <a:xfrm>
            <a:off x="2174805" y="6735475"/>
            <a:ext cx="6552728" cy="307760"/>
          </a:xfrm>
          <a:prstGeom prst="rect">
            <a:avLst/>
          </a:prstGeom>
          <a:noFill/>
          <a:ln>
            <a:solidFill>
              <a:schemeClr val="tx1"/>
            </a:solidFill>
          </a:ln>
        </p:spPr>
        <p:txBody>
          <a:bodyPr wrap="square" lIns="91424" tIns="45712" rIns="91424" bIns="45712" rtlCol="0">
            <a:spAutoFit/>
          </a:bodyPr>
          <a:lstStyle/>
          <a:p>
            <a:pPr algn="ctr"/>
            <a:r>
              <a:rPr lang="ko-KR" altLang="en-US" sz="1400" b="1" dirty="0">
                <a:latin typeface="+mn-ea"/>
                <a:ea typeface="+mn-ea"/>
              </a:rPr>
              <a:t>상기 </a:t>
            </a:r>
            <a:r>
              <a:rPr lang="en-US" altLang="ko-KR" sz="1400" b="1" dirty="0">
                <a:latin typeface="+mn-ea"/>
                <a:ea typeface="+mn-ea"/>
              </a:rPr>
              <a:t>SOLAS Ch.Ⅱ-1 Reg</a:t>
            </a:r>
            <a:r>
              <a:rPr lang="en-US" altLang="ko-KR" sz="1400" b="1" dirty="0" smtClean="0">
                <a:latin typeface="+mn-ea"/>
                <a:ea typeface="+mn-ea"/>
              </a:rPr>
              <a:t>. 43 </a:t>
            </a:r>
            <a:r>
              <a:rPr lang="ko-KR" altLang="en-US" sz="1400" b="1" dirty="0">
                <a:latin typeface="+mn-ea"/>
                <a:ea typeface="+mn-ea"/>
              </a:rPr>
              <a:t>적합하지 않은 경우 </a:t>
            </a:r>
            <a:r>
              <a:rPr lang="en-US" altLang="ko-KR" sz="1400" b="1" dirty="0">
                <a:latin typeface="+mn-ea"/>
                <a:ea typeface="+mn-ea"/>
              </a:rPr>
              <a:t>UPS</a:t>
            </a:r>
            <a:r>
              <a:rPr lang="ko-KR" altLang="en-US" sz="1400" b="1" dirty="0">
                <a:latin typeface="+mn-ea"/>
                <a:ea typeface="+mn-ea"/>
              </a:rPr>
              <a:t>에 의한 </a:t>
            </a:r>
            <a:r>
              <a:rPr lang="en-US" altLang="ko-KR" sz="1400" b="1" dirty="0">
                <a:latin typeface="+mn-ea"/>
                <a:ea typeface="+mn-ea"/>
              </a:rPr>
              <a:t>6</a:t>
            </a:r>
            <a:r>
              <a:rPr lang="ko-KR" altLang="en-US" sz="1400" b="1" dirty="0">
                <a:latin typeface="+mn-ea"/>
                <a:ea typeface="+mn-ea"/>
              </a:rPr>
              <a:t>시간</a:t>
            </a:r>
          </a:p>
        </p:txBody>
      </p:sp>
      <p:graphicFrame>
        <p:nvGraphicFramePr>
          <p:cNvPr id="14" name="다이어그램 13"/>
          <p:cNvGraphicFramePr/>
          <p:nvPr>
            <p:extLst>
              <p:ext uri="{D42A27DB-BD31-4B8C-83A1-F6EECF244321}">
                <p14:modId xmlns:p14="http://schemas.microsoft.com/office/powerpoint/2010/main" val="3831142436"/>
              </p:ext>
            </p:extLst>
          </p:nvPr>
        </p:nvGraphicFramePr>
        <p:xfrm>
          <a:off x="1886703" y="2111616"/>
          <a:ext cx="7128933" cy="4480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p:cNvSpPr txBox="1"/>
          <p:nvPr/>
        </p:nvSpPr>
        <p:spPr>
          <a:xfrm>
            <a:off x="7988085" y="4127849"/>
            <a:ext cx="1695158" cy="289991"/>
          </a:xfrm>
          <a:prstGeom prst="rect">
            <a:avLst/>
          </a:prstGeom>
          <a:noFill/>
        </p:spPr>
        <p:txBody>
          <a:bodyPr wrap="none" lIns="104306" tIns="52153" rIns="104306" bIns="52153" rtlCol="0">
            <a:spAutoFit/>
          </a:bodyPr>
          <a:lstStyle/>
          <a:p>
            <a:r>
              <a:rPr lang="en-US" altLang="ko-KR" sz="1200" b="1" dirty="0">
                <a:latin typeface="+mn-ea"/>
                <a:ea typeface="+mn-ea"/>
              </a:rPr>
              <a:t>NAVTEX</a:t>
            </a:r>
            <a:r>
              <a:rPr lang="ko-KR" altLang="en-US" sz="1200" b="1" dirty="0">
                <a:latin typeface="+mn-ea"/>
                <a:ea typeface="+mn-ea"/>
              </a:rPr>
              <a:t>는 강제 아님</a:t>
            </a:r>
          </a:p>
        </p:txBody>
      </p:sp>
      <p:sp>
        <p:nvSpPr>
          <p:cNvPr id="11" name="직사각형 10"/>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154208633"/>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88</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379452160"/>
              </p:ext>
            </p:extLst>
          </p:nvPr>
        </p:nvGraphicFramePr>
        <p:xfrm>
          <a:off x="540161" y="828062"/>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p>
                      <a:pPr latinLnBrk="1"/>
                      <a:r>
                        <a:rPr lang="en-US" altLang="ko-KR" sz="2000" dirty="0" smtClean="0">
                          <a:solidFill>
                            <a:schemeClr val="tx1"/>
                          </a:solidFill>
                          <a:latin typeface="+mn-ea"/>
                          <a:ea typeface="+mn-ea"/>
                        </a:rPr>
                        <a:t>DC on/off-load test &amp; </a:t>
                      </a:r>
                      <a:r>
                        <a:rPr lang="ko-KR" altLang="en-US" sz="2000" dirty="0" err="1" smtClean="0">
                          <a:solidFill>
                            <a:schemeClr val="tx1"/>
                          </a:solidFill>
                          <a:latin typeface="+mn-ea"/>
                          <a:ea typeface="+mn-ea"/>
                        </a:rPr>
                        <a:t>균등충전</a:t>
                      </a:r>
                      <a:r>
                        <a:rPr lang="en-US" altLang="ko-KR" sz="2000" dirty="0" smtClean="0">
                          <a:solidFill>
                            <a:schemeClr val="tx1"/>
                          </a:solidFill>
                          <a:latin typeface="+mn-ea"/>
                          <a:ea typeface="+mn-ea"/>
                        </a:rPr>
                        <a:t>/</a:t>
                      </a:r>
                      <a:r>
                        <a:rPr lang="ko-KR" altLang="en-US" sz="2000" dirty="0" err="1" smtClean="0">
                          <a:solidFill>
                            <a:schemeClr val="tx1"/>
                          </a:solidFill>
                          <a:latin typeface="+mn-ea"/>
                          <a:ea typeface="+mn-ea"/>
                        </a:rPr>
                        <a:t>부동충전</a:t>
                      </a:r>
                      <a:r>
                        <a:rPr lang="en-US" altLang="ko-KR" sz="2000" dirty="0" smtClean="0">
                          <a:solidFill>
                            <a:schemeClr val="tx1"/>
                          </a:solidFill>
                          <a:latin typeface="+mn-ea"/>
                          <a:ea typeface="+mn-ea"/>
                        </a:rPr>
                        <a:t> </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40161" y="1643817"/>
            <a:ext cx="9596060" cy="555513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aphicFrame>
        <p:nvGraphicFramePr>
          <p:cNvPr id="11" name="표 10"/>
          <p:cNvGraphicFramePr>
            <a:graphicFrameLocks noGrp="1"/>
          </p:cNvGraphicFramePr>
          <p:nvPr>
            <p:extLst>
              <p:ext uri="{D42A27DB-BD31-4B8C-83A1-F6EECF244321}">
                <p14:modId xmlns:p14="http://schemas.microsoft.com/office/powerpoint/2010/main" val="3447510107"/>
              </p:ext>
            </p:extLst>
          </p:nvPr>
        </p:nvGraphicFramePr>
        <p:xfrm>
          <a:off x="619921" y="1848959"/>
          <a:ext cx="9436540" cy="2560320"/>
        </p:xfrm>
        <a:graphic>
          <a:graphicData uri="http://schemas.openxmlformats.org/drawingml/2006/table">
            <a:tbl>
              <a:tblPr firstRow="1" bandRow="1">
                <a:tableStyleId>{5C22544A-7EE6-4342-B048-85BDC9FD1C3A}</a:tableStyleId>
              </a:tblPr>
              <a:tblGrid>
                <a:gridCol w="9436540">
                  <a:extLst>
                    <a:ext uri="{9D8B030D-6E8A-4147-A177-3AD203B41FA5}">
                      <a16:colId xmlns:a16="http://schemas.microsoft.com/office/drawing/2014/main" val="20000"/>
                    </a:ext>
                  </a:extLst>
                </a:gridCol>
              </a:tblGrid>
              <a:tr h="1676400">
                <a:tc>
                  <a:txBody>
                    <a:bodyPr/>
                    <a:lstStyle/>
                    <a:p>
                      <a:pPr latinLnBrk="1">
                        <a:buFont typeface="Wingdings" pitchFamily="2" charset="2"/>
                        <a:buNone/>
                      </a:pPr>
                      <a:r>
                        <a:rPr lang="en-US" altLang="ko-KR" sz="2000" b="1" dirty="0" smtClean="0">
                          <a:solidFill>
                            <a:srgbClr val="0000C4"/>
                          </a:solidFill>
                          <a:latin typeface="+mn-ea"/>
                          <a:ea typeface="+mn-ea"/>
                        </a:rPr>
                        <a:t>DC on-load test</a:t>
                      </a:r>
                      <a:r>
                        <a:rPr lang="en-US" altLang="ko-KR" sz="2400" b="1" dirty="0" smtClean="0">
                          <a:solidFill>
                            <a:schemeClr val="tx1"/>
                          </a:solidFill>
                          <a:latin typeface="+mn-ea"/>
                          <a:ea typeface="+mn-ea"/>
                        </a:rPr>
                        <a:t>: </a:t>
                      </a:r>
                      <a:r>
                        <a:rPr lang="en-US" altLang="ko-KR" sz="1500" b="0" dirty="0" smtClean="0">
                          <a:solidFill>
                            <a:schemeClr val="tx1"/>
                          </a:solidFill>
                          <a:latin typeface="+mn-ea"/>
                          <a:ea typeface="+mn-ea"/>
                        </a:rPr>
                        <a:t>VHF, MF/HF, INM-C</a:t>
                      </a:r>
                      <a:r>
                        <a:rPr lang="ko-KR" altLang="en-US" sz="1500" b="0" dirty="0" smtClean="0">
                          <a:solidFill>
                            <a:schemeClr val="tx1"/>
                          </a:solidFill>
                          <a:latin typeface="+mn-ea"/>
                          <a:ea typeface="+mn-ea"/>
                        </a:rPr>
                        <a:t>를 충전되지 않는 </a:t>
                      </a:r>
                      <a:r>
                        <a:rPr lang="en-US" altLang="ko-KR" sz="1500" b="0" dirty="0" smtClean="0">
                          <a:solidFill>
                            <a:schemeClr val="tx1"/>
                          </a:solidFill>
                          <a:latin typeface="+mn-ea"/>
                          <a:ea typeface="+mn-ea"/>
                        </a:rPr>
                        <a:t>Radio battery DC</a:t>
                      </a:r>
                      <a:r>
                        <a:rPr lang="ko-KR" altLang="en-US" sz="1500" b="0" dirty="0" smtClean="0">
                          <a:solidFill>
                            <a:schemeClr val="tx1"/>
                          </a:solidFill>
                          <a:latin typeface="+mn-ea"/>
                          <a:ea typeface="+mn-ea"/>
                        </a:rPr>
                        <a:t>로 급전 후 </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ko-KR" altLang="en-US" sz="1500" b="0" dirty="0" smtClean="0">
                          <a:solidFill>
                            <a:schemeClr val="tx1"/>
                          </a:solidFill>
                          <a:latin typeface="+mn-ea"/>
                          <a:ea typeface="+mn-ea"/>
                        </a:rPr>
                        <a:t>장비를 실제 작동함 즉</a:t>
                      </a:r>
                      <a:r>
                        <a:rPr lang="en-US" altLang="ko-KR" sz="1500" b="0" dirty="0" smtClean="0">
                          <a:solidFill>
                            <a:schemeClr val="tx1"/>
                          </a:solidFill>
                          <a:latin typeface="+mn-ea"/>
                          <a:ea typeface="+mn-ea"/>
                        </a:rPr>
                        <a:t>, DC </a:t>
                      </a:r>
                      <a:r>
                        <a:rPr lang="ko-KR" altLang="en-US" sz="1500" b="0" dirty="0" smtClean="0">
                          <a:solidFill>
                            <a:schemeClr val="tx1"/>
                          </a:solidFill>
                          <a:latin typeface="+mn-ea"/>
                          <a:ea typeface="+mn-ea"/>
                        </a:rPr>
                        <a:t>급전 후 기기 시험의 정상 작동 여부 등을 가까운 </a:t>
                      </a:r>
                      <a:r>
                        <a:rPr lang="en-US" altLang="ko-KR" sz="1500" b="0" dirty="0" smtClean="0">
                          <a:solidFill>
                            <a:schemeClr val="tx1"/>
                          </a:solidFill>
                          <a:latin typeface="+mn-ea"/>
                          <a:ea typeface="+mn-ea"/>
                        </a:rPr>
                        <a:t>RCC, </a:t>
                      </a:r>
                      <a:r>
                        <a:rPr lang="ko-KR" altLang="en-US" sz="1500" b="0" dirty="0" err="1" smtClean="0">
                          <a:solidFill>
                            <a:schemeClr val="tx1"/>
                          </a:solidFill>
                          <a:latin typeface="+mn-ea"/>
                          <a:ea typeface="+mn-ea"/>
                        </a:rPr>
                        <a:t>해안국</a:t>
                      </a:r>
                      <a:r>
                        <a:rPr lang="ko-KR" altLang="en-US" sz="1500" b="0" dirty="0" smtClean="0">
                          <a:solidFill>
                            <a:schemeClr val="tx1"/>
                          </a:solidFill>
                          <a:latin typeface="+mn-ea"/>
                          <a:ea typeface="+mn-ea"/>
                        </a:rPr>
                        <a:t> 또는 선박국과</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ko-KR" altLang="en-US" sz="1500" b="0" dirty="0" smtClean="0">
                          <a:solidFill>
                            <a:schemeClr val="tx1"/>
                          </a:solidFill>
                          <a:latin typeface="+mn-ea"/>
                          <a:ea typeface="+mn-ea"/>
                        </a:rPr>
                        <a:t>점검하거나 간단히 </a:t>
                      </a:r>
                      <a:r>
                        <a:rPr lang="en-US" altLang="ko-KR" sz="1500" b="0" dirty="0" smtClean="0">
                          <a:solidFill>
                            <a:schemeClr val="tx1"/>
                          </a:solidFill>
                          <a:latin typeface="+mn-ea"/>
                          <a:ea typeface="+mn-ea"/>
                        </a:rPr>
                        <a:t>PTT </a:t>
                      </a:r>
                      <a:r>
                        <a:rPr lang="ko-KR" altLang="en-US" sz="1500" b="0" dirty="0" smtClean="0">
                          <a:solidFill>
                            <a:schemeClr val="tx1"/>
                          </a:solidFill>
                          <a:latin typeface="+mn-ea"/>
                          <a:ea typeface="+mn-ea"/>
                        </a:rPr>
                        <a:t>버튼을 눌러 확인함 </a:t>
                      </a:r>
                      <a:r>
                        <a:rPr lang="en-US" altLang="ko-KR" sz="1500" b="0" dirty="0" smtClean="0">
                          <a:solidFill>
                            <a:schemeClr val="tx1"/>
                          </a:solidFill>
                          <a:latin typeface="+mn-ea"/>
                          <a:ea typeface="+mn-ea"/>
                        </a:rPr>
                        <a:t>(</a:t>
                      </a:r>
                      <a:r>
                        <a:rPr lang="ko-KR" altLang="en-US" sz="1500" b="0" dirty="0" err="1" smtClean="0">
                          <a:solidFill>
                            <a:schemeClr val="tx1"/>
                          </a:solidFill>
                          <a:latin typeface="+mn-ea"/>
                          <a:ea typeface="+mn-ea"/>
                        </a:rPr>
                        <a:t>테스트시</a:t>
                      </a:r>
                      <a:r>
                        <a:rPr lang="ko-KR" altLang="en-US" sz="1500" b="0" dirty="0" smtClean="0">
                          <a:solidFill>
                            <a:schemeClr val="tx1"/>
                          </a:solidFill>
                          <a:latin typeface="+mn-ea"/>
                          <a:ea typeface="+mn-ea"/>
                        </a:rPr>
                        <a:t> 전압강하 발생함</a:t>
                      </a:r>
                      <a:r>
                        <a:rPr lang="en-US" altLang="ko-KR" sz="1500" b="0" dirty="0" smtClean="0">
                          <a:solidFill>
                            <a:schemeClr val="tx1"/>
                          </a:solidFill>
                          <a:latin typeface="+mn-ea"/>
                          <a:ea typeface="+mn-ea"/>
                        </a:rPr>
                        <a:t>)</a:t>
                      </a:r>
                      <a:br>
                        <a:rPr lang="en-US" altLang="ko-KR" sz="1500" b="0" dirty="0" smtClean="0">
                          <a:solidFill>
                            <a:schemeClr val="tx1"/>
                          </a:solidFill>
                          <a:latin typeface="+mn-ea"/>
                          <a:ea typeface="+mn-ea"/>
                        </a:rPr>
                      </a:br>
                      <a:endParaRPr lang="en-US" altLang="ko-KR" sz="1500" b="0" dirty="0" smtClean="0">
                        <a:solidFill>
                          <a:schemeClr val="tx1"/>
                        </a:solidFill>
                        <a:latin typeface="+mn-ea"/>
                        <a:ea typeface="+mn-ea"/>
                      </a:endParaRPr>
                    </a:p>
                    <a:p>
                      <a:pPr marL="0" indent="0" latinLnBrk="1">
                        <a:buFont typeface="Arial" panose="020B0604020202020204" pitchFamily="34" charset="0"/>
                        <a:buNone/>
                      </a:pPr>
                      <a:r>
                        <a:rPr lang="en-US" altLang="ko-KR" sz="1500" b="0" dirty="0" smtClean="0">
                          <a:solidFill>
                            <a:schemeClr val="tx1"/>
                          </a:solidFill>
                          <a:latin typeface="+mn-ea"/>
                          <a:ea typeface="+mn-ea"/>
                        </a:rPr>
                        <a:t>Battery Charger AC(JRC) </a:t>
                      </a:r>
                      <a:r>
                        <a:rPr lang="ko-KR" altLang="en-US" sz="1500" b="0" dirty="0" smtClean="0">
                          <a:solidFill>
                            <a:schemeClr val="tx1"/>
                          </a:solidFill>
                          <a:latin typeface="+mn-ea"/>
                          <a:ea typeface="+mn-ea"/>
                        </a:rPr>
                        <a:t>또는 </a:t>
                      </a:r>
                      <a:r>
                        <a:rPr lang="en-US" altLang="ko-KR" sz="1500" b="0" dirty="0" smtClean="0">
                          <a:solidFill>
                            <a:schemeClr val="tx1"/>
                          </a:solidFill>
                          <a:latin typeface="+mn-ea"/>
                          <a:ea typeface="+mn-ea"/>
                        </a:rPr>
                        <a:t>AUTO(FURUNO) </a:t>
                      </a:r>
                      <a:r>
                        <a:rPr lang="ko-KR" altLang="en-US" sz="1500" b="0" dirty="0" smtClean="0">
                          <a:solidFill>
                            <a:schemeClr val="tx1"/>
                          </a:solidFill>
                          <a:latin typeface="+mn-ea"/>
                          <a:ea typeface="+mn-ea"/>
                        </a:rPr>
                        <a:t>전원을 차단하고</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해당 기기의 </a:t>
                      </a:r>
                      <a:r>
                        <a:rPr lang="en-US" altLang="ko-KR" sz="1500" b="0" dirty="0" smtClean="0">
                          <a:solidFill>
                            <a:schemeClr val="tx1"/>
                          </a:solidFill>
                          <a:latin typeface="+mn-ea"/>
                          <a:ea typeface="+mn-ea"/>
                        </a:rPr>
                        <a:t>AC </a:t>
                      </a:r>
                      <a:r>
                        <a:rPr lang="ko-KR" altLang="en-US" sz="1500" b="0" dirty="0" smtClean="0">
                          <a:solidFill>
                            <a:schemeClr val="tx1"/>
                          </a:solidFill>
                          <a:latin typeface="+mn-ea"/>
                          <a:ea typeface="+mn-ea"/>
                        </a:rPr>
                        <a:t>전원을 차단 후 점검한다</a:t>
                      </a:r>
                      <a:endParaRPr lang="ko-KR" altLang="en-US" sz="1500" dirty="0">
                        <a:solidFill>
                          <a:schemeClr val="tx1"/>
                        </a:solidFill>
                      </a:endParaRPr>
                    </a:p>
                  </a:txBody>
                  <a:tcPr marL="86209" marR="862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83920">
                <a:tc>
                  <a:txBody>
                    <a:bodyPr/>
                    <a:lstStyle/>
                    <a:p>
                      <a:pPr latinLnBrk="1">
                        <a:buFont typeface="Wingdings" pitchFamily="2" charset="2"/>
                        <a:buNone/>
                      </a:pPr>
                      <a:r>
                        <a:rPr lang="en-US" altLang="ko-KR" sz="2000" b="1" dirty="0" smtClean="0">
                          <a:solidFill>
                            <a:srgbClr val="0000C4"/>
                          </a:solidFill>
                          <a:latin typeface="+mn-ea"/>
                          <a:ea typeface="+mn-ea"/>
                        </a:rPr>
                        <a:t>DC off-load test</a:t>
                      </a:r>
                      <a:r>
                        <a:rPr lang="en-US" altLang="ko-KR" sz="1700" b="1" dirty="0" smtClean="0">
                          <a:solidFill>
                            <a:schemeClr val="tx1"/>
                          </a:solidFill>
                          <a:latin typeface="+mn-ea"/>
                          <a:ea typeface="+mn-ea"/>
                        </a:rPr>
                        <a:t>: </a:t>
                      </a:r>
                      <a:r>
                        <a:rPr lang="en-US" altLang="ko-KR" sz="1500" b="0" dirty="0" smtClean="0">
                          <a:solidFill>
                            <a:schemeClr val="tx1"/>
                          </a:solidFill>
                          <a:latin typeface="+mn-ea"/>
                          <a:ea typeface="+mn-ea"/>
                        </a:rPr>
                        <a:t>VHF, MF/HF, INM-C</a:t>
                      </a:r>
                      <a:r>
                        <a:rPr lang="ko-KR" altLang="en-US" sz="1500" b="0" dirty="0" smtClean="0">
                          <a:solidFill>
                            <a:schemeClr val="tx1"/>
                          </a:solidFill>
                          <a:latin typeface="+mn-ea"/>
                          <a:ea typeface="+mn-ea"/>
                        </a:rPr>
                        <a:t>를 충전되지 않는 </a:t>
                      </a:r>
                      <a:r>
                        <a:rPr lang="en-US" altLang="ko-KR" sz="1500" b="0" dirty="0" smtClean="0">
                          <a:solidFill>
                            <a:schemeClr val="tx1"/>
                          </a:solidFill>
                          <a:latin typeface="+mn-ea"/>
                          <a:ea typeface="+mn-ea"/>
                        </a:rPr>
                        <a:t>DC</a:t>
                      </a:r>
                      <a:r>
                        <a:rPr lang="ko-KR" altLang="en-US" sz="1500" b="0" dirty="0" smtClean="0">
                          <a:solidFill>
                            <a:schemeClr val="tx1"/>
                          </a:solidFill>
                          <a:latin typeface="+mn-ea"/>
                          <a:ea typeface="+mn-ea"/>
                        </a:rPr>
                        <a:t>만으로 급전한</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후 급전 여부 확인</a:t>
                      </a:r>
                      <a:r>
                        <a:rPr lang="en-US" altLang="ko-KR" sz="1500" b="0" dirty="0" smtClean="0">
                          <a:solidFill>
                            <a:schemeClr val="tx1"/>
                          </a:solidFill>
                          <a:latin typeface="+mn-ea"/>
                          <a:ea typeface="+mn-ea"/>
                        </a:rPr>
                        <a:t>.</a:t>
                      </a:r>
                    </a:p>
                    <a:p>
                      <a:pPr latinLnBrk="1">
                        <a:buFont typeface="Wingdings" pitchFamily="2" charset="2"/>
                        <a:buNone/>
                      </a:pPr>
                      <a:r>
                        <a:rPr lang="ko-KR" altLang="en-US" sz="1500" b="0" dirty="0" smtClean="0">
                          <a:solidFill>
                            <a:schemeClr val="tx1"/>
                          </a:solidFill>
                          <a:latin typeface="+mn-ea"/>
                          <a:ea typeface="+mn-ea"/>
                        </a:rPr>
                        <a:t>즉</a:t>
                      </a:r>
                      <a:r>
                        <a:rPr lang="en-US" altLang="ko-KR" sz="1500" b="0" dirty="0" smtClean="0">
                          <a:solidFill>
                            <a:schemeClr val="tx1"/>
                          </a:solidFill>
                          <a:latin typeface="+mn-ea"/>
                          <a:ea typeface="+mn-ea"/>
                        </a:rPr>
                        <a:t>, DC </a:t>
                      </a:r>
                      <a:r>
                        <a:rPr lang="ko-KR" altLang="en-US" sz="1500" b="0" dirty="0" smtClean="0">
                          <a:solidFill>
                            <a:schemeClr val="tx1"/>
                          </a:solidFill>
                          <a:latin typeface="+mn-ea"/>
                          <a:ea typeface="+mn-ea"/>
                        </a:rPr>
                        <a:t>급전 후 송신하지 않고 수신</a:t>
                      </a:r>
                      <a:r>
                        <a:rPr lang="en-US" altLang="ko-KR" sz="1500" b="0" dirty="0" smtClean="0">
                          <a:solidFill>
                            <a:schemeClr val="tx1"/>
                          </a:solidFill>
                          <a:latin typeface="+mn-ea"/>
                          <a:ea typeface="+mn-ea"/>
                        </a:rPr>
                        <a:t>(Stand-by) </a:t>
                      </a:r>
                      <a:r>
                        <a:rPr lang="ko-KR" altLang="en-US" sz="1500" b="0" dirty="0" smtClean="0">
                          <a:solidFill>
                            <a:schemeClr val="tx1"/>
                          </a:solidFill>
                          <a:latin typeface="+mn-ea"/>
                          <a:ea typeface="+mn-ea"/>
                        </a:rPr>
                        <a:t>상태에서의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확인함</a:t>
                      </a:r>
                      <a:r>
                        <a:rPr lang="en-US" altLang="ko-KR" sz="1500" b="0" dirty="0" smtClean="0">
                          <a:solidFill>
                            <a:schemeClr val="tx1"/>
                          </a:solidFill>
                          <a:latin typeface="+mn-ea"/>
                          <a:ea typeface="+mn-ea"/>
                        </a:rPr>
                        <a:t>. </a:t>
                      </a:r>
                      <a:br>
                        <a:rPr lang="en-US" altLang="ko-KR" sz="1500" b="0" dirty="0" smtClean="0">
                          <a:solidFill>
                            <a:schemeClr val="tx1"/>
                          </a:solidFill>
                          <a:latin typeface="+mn-ea"/>
                          <a:ea typeface="+mn-ea"/>
                        </a:rPr>
                      </a:br>
                      <a:endParaRPr lang="ko-KR" altLang="en-US" sz="1500" dirty="0">
                        <a:solidFill>
                          <a:schemeClr val="tx1"/>
                        </a:solidFill>
                      </a:endParaRPr>
                    </a:p>
                  </a:txBody>
                  <a:tcPr marL="86209" marR="862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TextBox 12"/>
          <p:cNvSpPr txBox="1"/>
          <p:nvPr/>
        </p:nvSpPr>
        <p:spPr>
          <a:xfrm>
            <a:off x="619921" y="4545713"/>
            <a:ext cx="9577064" cy="2554545"/>
          </a:xfrm>
          <a:prstGeom prst="rect">
            <a:avLst/>
          </a:prstGeom>
          <a:noFill/>
          <a:ln>
            <a:solidFill>
              <a:schemeClr val="accent1"/>
            </a:solidFill>
          </a:ln>
        </p:spPr>
        <p:txBody>
          <a:bodyPr wrap="square" rtlCol="0">
            <a:spAutoFit/>
          </a:bodyPr>
          <a:lstStyle/>
          <a:p>
            <a:r>
              <a:rPr lang="ko-KR" altLang="en-US" sz="2000" b="1" dirty="0" smtClean="0">
                <a:latin typeface="+mn-ea"/>
                <a:ea typeface="+mn-ea"/>
              </a:rPr>
              <a:t>균등충전</a:t>
            </a:r>
            <a:r>
              <a:rPr lang="en-US" altLang="ko-KR" sz="1500" b="1" dirty="0" smtClean="0">
                <a:latin typeface="+mn-ea"/>
                <a:ea typeface="+mn-ea"/>
              </a:rPr>
              <a:t>(Equalizing Charge) / CHARGE</a:t>
            </a:r>
            <a:r>
              <a:rPr lang="en-US" altLang="ko-KR" sz="1500" b="1" dirty="0">
                <a:latin typeface="+mn-ea"/>
                <a:ea typeface="+mn-ea"/>
              </a:rPr>
              <a:t/>
            </a:r>
            <a:br>
              <a:rPr lang="en-US" altLang="ko-KR" sz="1500" b="1" dirty="0">
                <a:latin typeface="+mn-ea"/>
                <a:ea typeface="+mn-ea"/>
              </a:rPr>
            </a:br>
            <a:r>
              <a:rPr lang="ko-KR" altLang="en-US" sz="1500" dirty="0" smtClean="0">
                <a:latin typeface="+mn-ea"/>
                <a:ea typeface="+mn-ea"/>
              </a:rPr>
              <a:t>여러 개의 배터리를 한 조로 하여 장시간 사용하는 경우 자기방전등으로 </a:t>
            </a:r>
            <a:r>
              <a:rPr lang="ko-KR" altLang="en-US" sz="1500" dirty="0" err="1" smtClean="0">
                <a:latin typeface="+mn-ea"/>
                <a:ea typeface="+mn-ea"/>
              </a:rPr>
              <a:t>충전상태가</a:t>
            </a:r>
            <a:r>
              <a:rPr lang="ko-KR" altLang="en-US" sz="1500" dirty="0" smtClean="0">
                <a:latin typeface="+mn-ea"/>
                <a:ea typeface="+mn-ea"/>
              </a:rPr>
              <a:t> </a:t>
            </a:r>
            <a:r>
              <a:rPr lang="ko-KR" altLang="en-US" sz="1500" dirty="0" err="1" smtClean="0">
                <a:latin typeface="+mn-ea"/>
                <a:ea typeface="+mn-ea"/>
              </a:rPr>
              <a:t>불균일하게</a:t>
            </a:r>
            <a:r>
              <a:rPr lang="ko-KR" altLang="en-US" sz="1500" dirty="0" smtClean="0">
                <a:latin typeface="+mn-ea"/>
                <a:ea typeface="+mn-ea"/>
              </a:rPr>
              <a:t> 되는데 </a:t>
            </a:r>
            <a:endParaRPr lang="en-US" altLang="ko-KR" sz="1500" dirty="0" smtClean="0">
              <a:latin typeface="+mn-ea"/>
              <a:ea typeface="+mn-ea"/>
            </a:endParaRPr>
          </a:p>
          <a:p>
            <a:r>
              <a:rPr lang="ko-KR" altLang="en-US" sz="1500" dirty="0" smtClean="0">
                <a:latin typeface="+mn-ea"/>
                <a:ea typeface="+mn-ea"/>
              </a:rPr>
              <a:t>이것을 균일하게 하기 위한 충전으로 일종의 </a:t>
            </a:r>
            <a:r>
              <a:rPr lang="ko-KR" altLang="en-US" sz="1500" dirty="0" err="1" smtClean="0">
                <a:latin typeface="+mn-ea"/>
                <a:ea typeface="+mn-ea"/>
              </a:rPr>
              <a:t>과충전을</a:t>
            </a:r>
            <a:r>
              <a:rPr lang="ko-KR" altLang="en-US" sz="1500" dirty="0" smtClean="0">
                <a:latin typeface="+mn-ea"/>
                <a:ea typeface="+mn-ea"/>
              </a:rPr>
              <a:t> 말한다</a:t>
            </a:r>
            <a:endParaRPr lang="en-US" altLang="ko-KR" sz="1500" dirty="0" smtClean="0">
              <a:latin typeface="+mn-ea"/>
              <a:ea typeface="+mn-ea"/>
            </a:endParaRPr>
          </a:p>
          <a:p>
            <a:r>
              <a:rPr lang="en-US" altLang="ko-KR" sz="1500" dirty="0" smtClean="0">
                <a:latin typeface="+mn-ea"/>
                <a:ea typeface="+mn-ea"/>
              </a:rPr>
              <a:t/>
            </a:r>
            <a:br>
              <a:rPr lang="en-US" altLang="ko-KR" sz="1500" dirty="0" smtClean="0">
                <a:latin typeface="+mn-ea"/>
                <a:ea typeface="+mn-ea"/>
              </a:rPr>
            </a:br>
            <a:r>
              <a:rPr lang="en-US" altLang="ko-KR" sz="1500" dirty="0" smtClean="0">
                <a:latin typeface="+mn-ea"/>
                <a:ea typeface="+mn-ea"/>
              </a:rPr>
              <a:t>(Battery</a:t>
            </a:r>
            <a:r>
              <a:rPr lang="ko-KR" altLang="en-US" sz="1500" dirty="0" smtClean="0">
                <a:latin typeface="+mn-ea"/>
                <a:ea typeface="+mn-ea"/>
              </a:rPr>
              <a:t>를 장기간 충전을 안 한 경우 </a:t>
            </a:r>
            <a:r>
              <a:rPr lang="en-US" altLang="ko-KR" sz="1500" dirty="0" smtClean="0">
                <a:latin typeface="+mn-ea"/>
                <a:ea typeface="+mn-ea"/>
              </a:rPr>
              <a:t>24V </a:t>
            </a:r>
            <a:r>
              <a:rPr lang="ko-KR" altLang="en-US" sz="1500" dirty="0" smtClean="0">
                <a:latin typeface="+mn-ea"/>
                <a:ea typeface="+mn-ea"/>
              </a:rPr>
              <a:t>이하로 떨어지면 </a:t>
            </a:r>
            <a:r>
              <a:rPr lang="ko-KR" altLang="en-US" sz="1500" dirty="0" err="1" smtClean="0">
                <a:latin typeface="+mn-ea"/>
                <a:ea typeface="+mn-ea"/>
              </a:rPr>
              <a:t>균등충전을</a:t>
            </a:r>
            <a:r>
              <a:rPr lang="ko-KR" altLang="en-US" sz="1500" dirty="0" smtClean="0">
                <a:latin typeface="+mn-ea"/>
                <a:ea typeface="+mn-ea"/>
              </a:rPr>
              <a:t> 한 후 일정 시간 후 다시 </a:t>
            </a:r>
            <a:r>
              <a:rPr lang="ko-KR" altLang="en-US" sz="1500" dirty="0" err="1" smtClean="0">
                <a:latin typeface="+mn-ea"/>
                <a:ea typeface="+mn-ea"/>
              </a:rPr>
              <a:t>부동충전을</a:t>
            </a:r>
            <a:r>
              <a:rPr lang="ko-KR" altLang="en-US" sz="1500" dirty="0" smtClean="0">
                <a:latin typeface="+mn-ea"/>
                <a:ea typeface="+mn-ea"/>
              </a:rPr>
              <a:t> </a:t>
            </a:r>
            <a:r>
              <a:rPr lang="en-US" altLang="ko-KR" sz="1500" dirty="0" smtClean="0">
                <a:latin typeface="+mn-ea"/>
                <a:ea typeface="+mn-ea"/>
              </a:rPr>
              <a:t/>
            </a:r>
            <a:br>
              <a:rPr lang="en-US" altLang="ko-KR" sz="1500" dirty="0" smtClean="0">
                <a:latin typeface="+mn-ea"/>
                <a:ea typeface="+mn-ea"/>
              </a:rPr>
            </a:br>
            <a:r>
              <a:rPr lang="ko-KR" altLang="en-US" sz="1500" dirty="0" smtClean="0">
                <a:latin typeface="+mn-ea"/>
                <a:ea typeface="+mn-ea"/>
              </a:rPr>
              <a:t>하는데 </a:t>
            </a:r>
            <a:r>
              <a:rPr lang="en-US" altLang="ko-KR" sz="1500" b="1" dirty="0" smtClean="0">
                <a:solidFill>
                  <a:srgbClr val="000099"/>
                </a:solidFill>
                <a:latin typeface="+mn-ea"/>
                <a:ea typeface="+mn-ea"/>
              </a:rPr>
              <a:t>MF(Maintenance Free) Battery</a:t>
            </a:r>
            <a:r>
              <a:rPr lang="ko-KR" altLang="en-US" sz="1500" b="1" dirty="0" smtClean="0">
                <a:solidFill>
                  <a:srgbClr val="000099"/>
                </a:solidFill>
                <a:latin typeface="+mn-ea"/>
                <a:ea typeface="+mn-ea"/>
              </a:rPr>
              <a:t>는 상기의 경우가 아닌 한 부동충전하지 않는다</a:t>
            </a:r>
            <a:r>
              <a:rPr lang="en-US" altLang="ko-KR" sz="1500" dirty="0" smtClean="0">
                <a:solidFill>
                  <a:srgbClr val="000099"/>
                </a:solidFill>
                <a:latin typeface="+mn-ea"/>
                <a:ea typeface="+mn-ea"/>
              </a:rPr>
              <a:t>)</a:t>
            </a:r>
            <a:r>
              <a:rPr lang="ko-KR" altLang="en-US" sz="1500" dirty="0" smtClean="0">
                <a:solidFill>
                  <a:srgbClr val="000099"/>
                </a:solidFill>
                <a:latin typeface="+mn-ea"/>
                <a:ea typeface="+mn-ea"/>
              </a:rPr>
              <a:t> </a:t>
            </a:r>
            <a:endParaRPr lang="en-US" altLang="ko-KR" sz="1500" dirty="0" smtClean="0">
              <a:solidFill>
                <a:srgbClr val="000099"/>
              </a:solidFill>
              <a:latin typeface="+mn-ea"/>
              <a:ea typeface="+mn-ea"/>
            </a:endParaRPr>
          </a:p>
          <a:p>
            <a:endParaRPr lang="en-US" altLang="ko-KR" sz="1500" b="1" dirty="0">
              <a:latin typeface="+mn-ea"/>
              <a:ea typeface="+mn-ea"/>
            </a:endParaRPr>
          </a:p>
          <a:p>
            <a:r>
              <a:rPr lang="ko-KR" altLang="en-US" sz="2000" b="1" dirty="0" smtClean="0">
                <a:latin typeface="+mn-ea"/>
                <a:ea typeface="+mn-ea"/>
              </a:rPr>
              <a:t>부동충전</a:t>
            </a:r>
            <a:r>
              <a:rPr lang="en-US" altLang="ko-KR" sz="1500" b="1" dirty="0" smtClean="0">
                <a:latin typeface="+mn-ea"/>
                <a:ea typeface="+mn-ea"/>
              </a:rPr>
              <a:t>(Floating Charge) / AUTO / NORMAL / ORDINARY</a:t>
            </a:r>
            <a:br>
              <a:rPr lang="en-US" altLang="ko-KR" sz="1500" b="1" dirty="0" smtClean="0">
                <a:latin typeface="+mn-ea"/>
                <a:ea typeface="+mn-ea"/>
              </a:rPr>
            </a:br>
            <a:r>
              <a:rPr lang="ko-KR" altLang="en-US" sz="1500" dirty="0" smtClean="0">
                <a:latin typeface="+mn-ea"/>
                <a:ea typeface="+mn-ea"/>
              </a:rPr>
              <a:t>충전기에 배터리와 부하를 병렬로 접속하여 항상 배터리에 </a:t>
            </a:r>
            <a:r>
              <a:rPr lang="ko-KR" altLang="en-US" sz="1500" dirty="0" err="1" smtClean="0">
                <a:latin typeface="+mn-ea"/>
                <a:ea typeface="+mn-ea"/>
              </a:rPr>
              <a:t>정전압이</a:t>
            </a:r>
            <a:r>
              <a:rPr lang="ko-KR" altLang="en-US" sz="1500" dirty="0" smtClean="0">
                <a:latin typeface="+mn-ea"/>
                <a:ea typeface="+mn-ea"/>
              </a:rPr>
              <a:t> 흐르게 하고 이를 </a:t>
            </a:r>
            <a:r>
              <a:rPr lang="ko-KR" altLang="en-US" sz="1500" dirty="0" err="1" smtClean="0">
                <a:latin typeface="+mn-ea"/>
                <a:ea typeface="+mn-ea"/>
              </a:rPr>
              <a:t>충전상태로</a:t>
            </a:r>
            <a:r>
              <a:rPr lang="ko-KR" altLang="en-US" sz="1500" dirty="0" smtClean="0">
                <a:latin typeface="+mn-ea"/>
                <a:ea typeface="+mn-ea"/>
              </a:rPr>
              <a:t> 유지하여 </a:t>
            </a:r>
            <a:r>
              <a:rPr lang="en-US" altLang="ko-KR" sz="1500" dirty="0" smtClean="0">
                <a:latin typeface="+mn-ea"/>
                <a:ea typeface="+mn-ea"/>
              </a:rPr>
              <a:t/>
            </a:r>
            <a:br>
              <a:rPr lang="en-US" altLang="ko-KR" sz="1500" dirty="0" smtClean="0">
                <a:latin typeface="+mn-ea"/>
                <a:ea typeface="+mn-ea"/>
              </a:rPr>
            </a:br>
            <a:r>
              <a:rPr lang="ko-KR" altLang="en-US" sz="1500" dirty="0" err="1" smtClean="0">
                <a:latin typeface="+mn-ea"/>
                <a:ea typeface="+mn-ea"/>
              </a:rPr>
              <a:t>정전시</a:t>
            </a:r>
            <a:r>
              <a:rPr lang="ko-KR" altLang="en-US" sz="1500" dirty="0" smtClean="0">
                <a:latin typeface="+mn-ea"/>
                <a:ea typeface="+mn-ea"/>
              </a:rPr>
              <a:t> 또는 부하 변동 시에</a:t>
            </a:r>
            <a:r>
              <a:rPr lang="en-US" altLang="ko-KR" sz="1500" dirty="0" smtClean="0">
                <a:latin typeface="+mn-ea"/>
                <a:ea typeface="+mn-ea"/>
              </a:rPr>
              <a:t> </a:t>
            </a:r>
            <a:r>
              <a:rPr lang="ko-KR" altLang="en-US" sz="1500" dirty="0" smtClean="0">
                <a:latin typeface="+mn-ea"/>
                <a:ea typeface="+mn-ea"/>
              </a:rPr>
              <a:t>배터리로 부터 부하로 전력을 공급하는 방식을 말한다</a:t>
            </a:r>
          </a:p>
        </p:txBody>
      </p:sp>
      <p:sp>
        <p:nvSpPr>
          <p:cNvPr id="6" name="직사각형 5"/>
          <p:cNvSpPr/>
          <p:nvPr/>
        </p:nvSpPr>
        <p:spPr>
          <a:xfrm>
            <a:off x="10891316" y="2196455"/>
            <a:ext cx="2241302" cy="1015663"/>
          </a:xfrm>
          <a:prstGeom prst="rect">
            <a:avLst/>
          </a:prstGeom>
        </p:spPr>
        <p:txBody>
          <a:bodyPr wrap="square">
            <a:spAutoFit/>
          </a:bodyPr>
          <a:lstStyle/>
          <a:p>
            <a:r>
              <a:rPr lang="ko-KR" altLang="en-US" sz="1200" dirty="0">
                <a:solidFill>
                  <a:srgbClr val="000099"/>
                </a:solidFill>
                <a:latin typeface="+mn-ea"/>
                <a:ea typeface="+mn-ea"/>
              </a:rPr>
              <a:t>통상 초기 충전전류가 </a:t>
            </a:r>
            <a:r>
              <a:rPr lang="en-US" altLang="ko-KR" sz="1200" dirty="0">
                <a:solidFill>
                  <a:srgbClr val="000099"/>
                </a:solidFill>
                <a:latin typeface="+mn-ea"/>
                <a:ea typeface="+mn-ea"/>
              </a:rPr>
              <a:t>20A</a:t>
            </a:r>
            <a:r>
              <a:rPr lang="ko-KR" altLang="en-US" sz="1200" dirty="0">
                <a:solidFill>
                  <a:srgbClr val="000099"/>
                </a:solidFill>
                <a:latin typeface="+mn-ea"/>
                <a:ea typeface="+mn-ea"/>
              </a:rPr>
              <a:t>가   되고 서서히 충전이 되면서 </a:t>
            </a:r>
            <a:r>
              <a:rPr lang="en-US" altLang="ko-KR" sz="1200" dirty="0">
                <a:solidFill>
                  <a:srgbClr val="000099"/>
                </a:solidFill>
                <a:latin typeface="+mn-ea"/>
                <a:ea typeface="+mn-ea"/>
              </a:rPr>
              <a:t>10</a:t>
            </a:r>
            <a:r>
              <a:rPr lang="ko-KR" altLang="en-US" sz="1200" dirty="0">
                <a:solidFill>
                  <a:srgbClr val="000099"/>
                </a:solidFill>
                <a:latin typeface="+mn-ea"/>
                <a:ea typeface="+mn-ea"/>
              </a:rPr>
              <a:t>시간 정도 후</a:t>
            </a:r>
            <a:r>
              <a:rPr lang="en-US" altLang="ko-KR" sz="1200" dirty="0">
                <a:solidFill>
                  <a:srgbClr val="000099"/>
                </a:solidFill>
                <a:latin typeface="+mn-ea"/>
                <a:ea typeface="+mn-ea"/>
              </a:rPr>
              <a:t>, 2A </a:t>
            </a:r>
            <a:r>
              <a:rPr lang="ko-KR" altLang="en-US" sz="1200" dirty="0">
                <a:solidFill>
                  <a:srgbClr val="000099"/>
                </a:solidFill>
                <a:latin typeface="+mn-ea"/>
                <a:ea typeface="+mn-ea"/>
              </a:rPr>
              <a:t>이하로 떨어지면 다시 </a:t>
            </a:r>
            <a:r>
              <a:rPr lang="ko-KR" altLang="en-US" sz="1200" dirty="0" err="1">
                <a:solidFill>
                  <a:srgbClr val="000099"/>
                </a:solidFill>
                <a:latin typeface="+mn-ea"/>
                <a:ea typeface="+mn-ea"/>
              </a:rPr>
              <a:t>부동충전</a:t>
            </a:r>
            <a:r>
              <a:rPr lang="ko-KR" altLang="en-US" sz="1200" dirty="0">
                <a:solidFill>
                  <a:srgbClr val="000099"/>
                </a:solidFill>
                <a:latin typeface="+mn-ea"/>
                <a:ea typeface="+mn-ea"/>
              </a:rPr>
              <a:t> </a:t>
            </a:r>
            <a:r>
              <a:rPr lang="en-US" altLang="ko-KR" sz="1200" dirty="0">
                <a:solidFill>
                  <a:srgbClr val="000099"/>
                </a:solidFill>
                <a:latin typeface="+mn-ea"/>
                <a:ea typeface="+mn-ea"/>
              </a:rPr>
              <a:t>mode</a:t>
            </a:r>
            <a:r>
              <a:rPr lang="ko-KR" altLang="en-US" sz="1200" dirty="0">
                <a:solidFill>
                  <a:srgbClr val="000099"/>
                </a:solidFill>
                <a:latin typeface="+mn-ea"/>
                <a:ea typeface="+mn-ea"/>
              </a:rPr>
              <a:t>로 전환함</a:t>
            </a:r>
            <a:r>
              <a:rPr lang="en-US" altLang="ko-KR" sz="1200" dirty="0">
                <a:solidFill>
                  <a:srgbClr val="000099"/>
                </a:solidFill>
                <a:latin typeface="+mn-ea"/>
                <a:ea typeface="+mn-ea"/>
              </a:rPr>
              <a:t>) </a:t>
            </a:r>
            <a:endParaRPr lang="ko-KR" altLang="en-US" sz="1200" dirty="0">
              <a:latin typeface="+mn-ea"/>
              <a:ea typeface="+mn-ea"/>
            </a:endParaRPr>
          </a:p>
        </p:txBody>
      </p:sp>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397170877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89</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035216772"/>
              </p:ext>
            </p:extLst>
          </p:nvPr>
        </p:nvGraphicFramePr>
        <p:xfrm>
          <a:off x="540161" y="828062"/>
          <a:ext cx="9596060" cy="1045706"/>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800" b="1" dirty="0" smtClean="0">
                          <a:solidFill>
                            <a:schemeClr val="tx1"/>
                          </a:solidFill>
                          <a:latin typeface="+mn-ea"/>
                          <a:ea typeface="+mn-ea"/>
                        </a:rPr>
                        <a:t>MF/HF Radio</a:t>
                      </a:r>
                      <a:r>
                        <a:rPr lang="ko-KR" altLang="en-US" sz="1800" b="1" dirty="0" smtClean="0">
                          <a:solidFill>
                            <a:schemeClr val="tx1"/>
                          </a:solidFill>
                          <a:latin typeface="+mn-ea"/>
                          <a:ea typeface="+mn-ea"/>
                        </a:rPr>
                        <a:t>의 </a:t>
                      </a:r>
                      <a:r>
                        <a:rPr lang="en-US" altLang="ko-KR" sz="1800" b="1" dirty="0" smtClean="0">
                          <a:solidFill>
                            <a:schemeClr val="tx1"/>
                          </a:solidFill>
                          <a:latin typeface="+mn-ea"/>
                          <a:ea typeface="+mn-ea"/>
                        </a:rPr>
                        <a:t>AC </a:t>
                      </a:r>
                      <a:r>
                        <a:rPr lang="ko-KR" altLang="en-US" sz="1800" b="1" dirty="0" smtClean="0">
                          <a:solidFill>
                            <a:schemeClr val="tx1"/>
                          </a:solidFill>
                          <a:latin typeface="+mn-ea"/>
                          <a:ea typeface="+mn-ea"/>
                        </a:rPr>
                        <a:t>전원이 </a:t>
                      </a:r>
                      <a:r>
                        <a:rPr lang="en-US" altLang="ko-KR" sz="1800" b="1" dirty="0" smtClean="0">
                          <a:solidFill>
                            <a:schemeClr val="tx1"/>
                          </a:solidFill>
                          <a:latin typeface="+mn-ea"/>
                          <a:ea typeface="+mn-ea"/>
                        </a:rPr>
                        <a:t>Radio Battery Charger</a:t>
                      </a:r>
                      <a:r>
                        <a:rPr lang="ko-KR" altLang="en-US" sz="1800" b="1" dirty="0" smtClean="0">
                          <a:solidFill>
                            <a:schemeClr val="tx1"/>
                          </a:solidFill>
                          <a:latin typeface="+mn-ea"/>
                          <a:ea typeface="+mn-ea"/>
                        </a:rPr>
                        <a:t>의 </a:t>
                      </a:r>
                      <a:r>
                        <a:rPr lang="en-US" altLang="ko-KR" sz="1800" b="1" dirty="0" smtClean="0">
                          <a:solidFill>
                            <a:schemeClr val="tx1"/>
                          </a:solidFill>
                          <a:latin typeface="+mn-ea"/>
                          <a:ea typeface="+mn-ea"/>
                        </a:rPr>
                        <a:t>AC</a:t>
                      </a:r>
                      <a:r>
                        <a:rPr lang="ko-KR" altLang="en-US" sz="1800" b="1" dirty="0" smtClean="0">
                          <a:solidFill>
                            <a:schemeClr val="tx1"/>
                          </a:solidFill>
                          <a:latin typeface="+mn-ea"/>
                          <a:ea typeface="+mn-ea"/>
                        </a:rPr>
                        <a:t>전원과 같이 연결된 경우</a:t>
                      </a:r>
                      <a:endParaRPr lang="en-US" altLang="ko-KR" sz="1800" b="1" dirty="0" smtClean="0">
                        <a:solidFill>
                          <a:schemeClr val="tx1"/>
                        </a:solidFill>
                        <a:latin typeface="+mn-ea"/>
                        <a:ea typeface="+mn-ea"/>
                      </a:endParaRPr>
                    </a:p>
                    <a:p>
                      <a:pPr latinLnBrk="1"/>
                      <a:endParaRPr lang="en-US" altLang="ko-KR" sz="22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40161" y="1643817"/>
            <a:ext cx="9596060" cy="555513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 name="직사각형 5"/>
          <p:cNvSpPr/>
          <p:nvPr/>
        </p:nvSpPr>
        <p:spPr>
          <a:xfrm>
            <a:off x="10891316" y="2196455"/>
            <a:ext cx="2241302" cy="1015663"/>
          </a:xfrm>
          <a:prstGeom prst="rect">
            <a:avLst/>
          </a:prstGeom>
        </p:spPr>
        <p:txBody>
          <a:bodyPr wrap="square">
            <a:spAutoFit/>
          </a:bodyPr>
          <a:lstStyle/>
          <a:p>
            <a:r>
              <a:rPr lang="ko-KR" altLang="en-US" sz="1200" dirty="0">
                <a:solidFill>
                  <a:srgbClr val="000099"/>
                </a:solidFill>
                <a:latin typeface="+mn-ea"/>
                <a:ea typeface="+mn-ea"/>
              </a:rPr>
              <a:t>통상 초기 충전전류가 </a:t>
            </a:r>
            <a:r>
              <a:rPr lang="en-US" altLang="ko-KR" sz="1200" dirty="0">
                <a:solidFill>
                  <a:srgbClr val="000099"/>
                </a:solidFill>
                <a:latin typeface="+mn-ea"/>
                <a:ea typeface="+mn-ea"/>
              </a:rPr>
              <a:t>20A</a:t>
            </a:r>
            <a:r>
              <a:rPr lang="ko-KR" altLang="en-US" sz="1200" dirty="0">
                <a:solidFill>
                  <a:srgbClr val="000099"/>
                </a:solidFill>
                <a:latin typeface="+mn-ea"/>
                <a:ea typeface="+mn-ea"/>
              </a:rPr>
              <a:t>가   되고 서서히 충전이 되면서 </a:t>
            </a:r>
            <a:r>
              <a:rPr lang="en-US" altLang="ko-KR" sz="1200" dirty="0">
                <a:solidFill>
                  <a:srgbClr val="000099"/>
                </a:solidFill>
                <a:latin typeface="+mn-ea"/>
                <a:ea typeface="+mn-ea"/>
              </a:rPr>
              <a:t>10</a:t>
            </a:r>
            <a:r>
              <a:rPr lang="ko-KR" altLang="en-US" sz="1200" dirty="0">
                <a:solidFill>
                  <a:srgbClr val="000099"/>
                </a:solidFill>
                <a:latin typeface="+mn-ea"/>
                <a:ea typeface="+mn-ea"/>
              </a:rPr>
              <a:t>시간 정도 후</a:t>
            </a:r>
            <a:r>
              <a:rPr lang="en-US" altLang="ko-KR" sz="1200" dirty="0">
                <a:solidFill>
                  <a:srgbClr val="000099"/>
                </a:solidFill>
                <a:latin typeface="+mn-ea"/>
                <a:ea typeface="+mn-ea"/>
              </a:rPr>
              <a:t>, 2A </a:t>
            </a:r>
            <a:r>
              <a:rPr lang="ko-KR" altLang="en-US" sz="1200" dirty="0">
                <a:solidFill>
                  <a:srgbClr val="000099"/>
                </a:solidFill>
                <a:latin typeface="+mn-ea"/>
                <a:ea typeface="+mn-ea"/>
              </a:rPr>
              <a:t>이하로 떨어지면 다시 </a:t>
            </a:r>
            <a:r>
              <a:rPr lang="ko-KR" altLang="en-US" sz="1200" dirty="0" err="1">
                <a:solidFill>
                  <a:srgbClr val="000099"/>
                </a:solidFill>
                <a:latin typeface="+mn-ea"/>
                <a:ea typeface="+mn-ea"/>
              </a:rPr>
              <a:t>부동충전</a:t>
            </a:r>
            <a:r>
              <a:rPr lang="ko-KR" altLang="en-US" sz="1200" dirty="0">
                <a:solidFill>
                  <a:srgbClr val="000099"/>
                </a:solidFill>
                <a:latin typeface="+mn-ea"/>
                <a:ea typeface="+mn-ea"/>
              </a:rPr>
              <a:t> </a:t>
            </a:r>
            <a:r>
              <a:rPr lang="en-US" altLang="ko-KR" sz="1200" dirty="0">
                <a:solidFill>
                  <a:srgbClr val="000099"/>
                </a:solidFill>
                <a:latin typeface="+mn-ea"/>
                <a:ea typeface="+mn-ea"/>
              </a:rPr>
              <a:t>mode</a:t>
            </a:r>
            <a:r>
              <a:rPr lang="ko-KR" altLang="en-US" sz="1200" dirty="0">
                <a:solidFill>
                  <a:srgbClr val="000099"/>
                </a:solidFill>
                <a:latin typeface="+mn-ea"/>
                <a:ea typeface="+mn-ea"/>
              </a:rPr>
              <a:t>로 전환함</a:t>
            </a:r>
            <a:r>
              <a:rPr lang="en-US" altLang="ko-KR" sz="1200" dirty="0">
                <a:solidFill>
                  <a:srgbClr val="000099"/>
                </a:solidFill>
                <a:latin typeface="+mn-ea"/>
                <a:ea typeface="+mn-ea"/>
              </a:rPr>
              <a:t>) </a:t>
            </a:r>
            <a:endParaRPr lang="ko-KR" altLang="en-US" sz="1200" dirty="0">
              <a:latin typeface="+mn-ea"/>
              <a:ea typeface="+mn-ea"/>
            </a:endParaRPr>
          </a:p>
        </p:txBody>
      </p:sp>
      <p:graphicFrame>
        <p:nvGraphicFramePr>
          <p:cNvPr id="12" name="표 11"/>
          <p:cNvGraphicFramePr>
            <a:graphicFrameLocks noGrp="1"/>
          </p:cNvGraphicFramePr>
          <p:nvPr>
            <p:extLst/>
          </p:nvPr>
        </p:nvGraphicFramePr>
        <p:xfrm>
          <a:off x="540161" y="1746432"/>
          <a:ext cx="9596060" cy="5072293"/>
        </p:xfrm>
        <a:graphic>
          <a:graphicData uri="http://schemas.openxmlformats.org/drawingml/2006/table">
            <a:tbl>
              <a:tblPr firstRow="1" bandRow="1">
                <a:tableStyleId>{5C22544A-7EE6-4342-B048-85BDC9FD1C3A}</a:tableStyleId>
              </a:tblPr>
              <a:tblGrid>
                <a:gridCol w="1290227">
                  <a:extLst>
                    <a:ext uri="{9D8B030D-6E8A-4147-A177-3AD203B41FA5}">
                      <a16:colId xmlns:a16="http://schemas.microsoft.com/office/drawing/2014/main" val="20000"/>
                    </a:ext>
                  </a:extLst>
                </a:gridCol>
                <a:gridCol w="1555967">
                  <a:extLst>
                    <a:ext uri="{9D8B030D-6E8A-4147-A177-3AD203B41FA5}">
                      <a16:colId xmlns:a16="http://schemas.microsoft.com/office/drawing/2014/main" val="20001"/>
                    </a:ext>
                  </a:extLst>
                </a:gridCol>
                <a:gridCol w="6749866">
                  <a:extLst>
                    <a:ext uri="{9D8B030D-6E8A-4147-A177-3AD203B41FA5}">
                      <a16:colId xmlns:a16="http://schemas.microsoft.com/office/drawing/2014/main" val="20002"/>
                    </a:ext>
                  </a:extLst>
                </a:gridCol>
              </a:tblGrid>
              <a:tr h="864096">
                <a:tc rowSpan="2">
                  <a:txBody>
                    <a:bodyPr/>
                    <a:lstStyle/>
                    <a:p>
                      <a:pPr latinLnBrk="1"/>
                      <a:r>
                        <a:rPr lang="en-US" altLang="ko-KR" sz="1800" b="0" dirty="0" smtClean="0">
                          <a:solidFill>
                            <a:schemeClr val="tx1"/>
                          </a:solidFill>
                          <a:latin typeface="+mn-ea"/>
                          <a:ea typeface="+mn-ea"/>
                        </a:rPr>
                        <a:t>MF/HF Radio</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ea"/>
                          <a:ea typeface="+mn-ea"/>
                        </a:rPr>
                        <a:t>DC on-load</a:t>
                      </a:r>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Radio Battery charger</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차단한다</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이때 </a:t>
                      </a:r>
                      <a:r>
                        <a:rPr lang="en-US" altLang="ko-KR" sz="1500" b="0" dirty="0" smtClean="0">
                          <a:solidFill>
                            <a:schemeClr val="tx1"/>
                          </a:solidFill>
                          <a:latin typeface="+mn-ea"/>
                          <a:ea typeface="+mn-ea"/>
                        </a:rPr>
                        <a:t>MF/HF Radio</a:t>
                      </a:r>
                      <a:r>
                        <a:rPr lang="ko-KR" altLang="en-US" sz="1500" b="0" dirty="0" smtClean="0">
                          <a:solidFill>
                            <a:schemeClr val="tx1"/>
                          </a:solidFill>
                          <a:latin typeface="+mn-ea"/>
                          <a:ea typeface="+mn-ea"/>
                        </a:rPr>
                        <a:t>는 </a:t>
                      </a:r>
                      <a:r>
                        <a:rPr lang="en-US" altLang="ko-KR" sz="1500" b="0" dirty="0" smtClean="0">
                          <a:solidFill>
                            <a:schemeClr val="tx1"/>
                          </a:solidFill>
                          <a:latin typeface="+mn-ea"/>
                          <a:ea typeface="+mn-ea"/>
                        </a:rPr>
                        <a:t>DC</a:t>
                      </a:r>
                      <a:r>
                        <a:rPr lang="ko-KR" altLang="en-US" sz="1500" b="0" dirty="0" smtClean="0">
                          <a:solidFill>
                            <a:schemeClr val="tx1"/>
                          </a:solidFill>
                          <a:latin typeface="+mn-ea"/>
                          <a:ea typeface="+mn-ea"/>
                        </a:rPr>
                        <a:t>로 작동되며 </a:t>
                      </a:r>
                      <a:r>
                        <a:rPr lang="en-US" altLang="ko-KR" sz="1500" b="0" dirty="0" smtClean="0">
                          <a:solidFill>
                            <a:schemeClr val="tx1"/>
                          </a:solidFill>
                          <a:latin typeface="+mn-ea"/>
                          <a:ea typeface="+mn-ea"/>
                        </a:rPr>
                        <a:t>Radio</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a:t>
                      </a:r>
                      <a:r>
                        <a:rPr lang="ko-KR" altLang="en-US" sz="1500" b="0" dirty="0" smtClean="0">
                          <a:solidFill>
                            <a:schemeClr val="tx1"/>
                          </a:solidFill>
                          <a:latin typeface="+mn-ea"/>
                          <a:ea typeface="+mn-ea"/>
                        </a:rPr>
                        <a:t>방전 시작함</a:t>
                      </a:r>
                      <a:r>
                        <a:rPr lang="en-US" altLang="ko-KR" sz="1500" b="0" dirty="0" smtClean="0">
                          <a:solidFill>
                            <a:schemeClr val="tx1"/>
                          </a:solidFill>
                          <a:latin typeface="+mn-ea"/>
                          <a:ea typeface="+mn-ea"/>
                        </a:rPr>
                        <a:t>) </a:t>
                      </a:r>
                    </a:p>
                    <a:p>
                      <a:pPr marL="285750" indent="-285750" latinLnBrk="1">
                        <a:buFont typeface="Wingdings" panose="05000000000000000000" pitchFamily="2" charset="2"/>
                        <a:buChar char="§"/>
                      </a:pPr>
                      <a:r>
                        <a:rPr lang="ko-KR" altLang="en-US" sz="1500" b="0" dirty="0" err="1" smtClean="0">
                          <a:solidFill>
                            <a:schemeClr val="tx1"/>
                          </a:solidFill>
                          <a:latin typeface="+mn-ea"/>
                          <a:ea typeface="+mn-ea"/>
                        </a:rPr>
                        <a:t>해안국</a:t>
                      </a:r>
                      <a:r>
                        <a:rPr lang="en-US" altLang="ko-KR" sz="1500" b="0" dirty="0" smtClean="0">
                          <a:solidFill>
                            <a:schemeClr val="tx1"/>
                          </a:solidFill>
                          <a:latin typeface="+mn-ea"/>
                          <a:ea typeface="+mn-ea"/>
                        </a:rPr>
                        <a:t>(RCC)</a:t>
                      </a:r>
                      <a:r>
                        <a:rPr lang="ko-KR" altLang="en-US" sz="1500" b="0" dirty="0" smtClean="0">
                          <a:solidFill>
                            <a:schemeClr val="tx1"/>
                          </a:solidFill>
                          <a:latin typeface="+mn-ea"/>
                          <a:ea typeface="+mn-ea"/>
                        </a:rPr>
                        <a:t>과 시험 </a:t>
                      </a: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만약 테스트가 되지 않으면 </a:t>
                      </a:r>
                      <a:r>
                        <a:rPr lang="en-US" altLang="ko-KR" sz="1500" b="0" dirty="0" smtClean="0">
                          <a:solidFill>
                            <a:schemeClr val="tx1"/>
                          </a:solidFill>
                          <a:latin typeface="+mn-ea"/>
                          <a:ea typeface="+mn-ea"/>
                        </a:rPr>
                        <a:t>Radio Log</a:t>
                      </a:r>
                      <a:r>
                        <a:rPr lang="ko-KR" altLang="en-US" sz="1500" b="0" dirty="0" smtClean="0">
                          <a:solidFill>
                            <a:schemeClr val="tx1"/>
                          </a:solidFill>
                          <a:latin typeface="+mn-ea"/>
                          <a:ea typeface="+mn-ea"/>
                        </a:rPr>
                        <a:t>에 그 사실을 기록하고 가능할 때 반드시 시험</a:t>
                      </a: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 </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en-US" altLang="ko-KR" sz="1500" b="0" dirty="0" smtClean="0">
                          <a:solidFill>
                            <a:schemeClr val="tx1"/>
                          </a:solidFill>
                          <a:latin typeface="+mn-ea"/>
                          <a:ea typeface="+mn-ea"/>
                        </a:rPr>
                        <a:t>MF</a:t>
                      </a:r>
                      <a:r>
                        <a:rPr lang="ko-KR" altLang="en-US" sz="1500" b="0" dirty="0" smtClean="0">
                          <a:solidFill>
                            <a:schemeClr val="tx1"/>
                          </a:solidFill>
                          <a:latin typeface="+mn-ea"/>
                          <a:ea typeface="+mn-ea"/>
                        </a:rPr>
                        <a:t>로 </a:t>
                      </a:r>
                      <a:r>
                        <a:rPr lang="en-US" altLang="ko-KR" sz="1500" b="0" dirty="0" smtClean="0">
                          <a:solidFill>
                            <a:schemeClr val="tx1"/>
                          </a:solidFill>
                          <a:latin typeface="+mn-ea"/>
                          <a:ea typeface="+mn-ea"/>
                        </a:rPr>
                        <a:t>Test</a:t>
                      </a:r>
                      <a:r>
                        <a:rPr lang="ko-KR" altLang="en-US" sz="1500" b="0" dirty="0" smtClean="0">
                          <a:solidFill>
                            <a:schemeClr val="tx1"/>
                          </a:solidFill>
                          <a:latin typeface="+mn-ea"/>
                          <a:ea typeface="+mn-ea"/>
                        </a:rPr>
                        <a:t>가 되지 않으면 </a:t>
                      </a:r>
                      <a:r>
                        <a:rPr lang="en-US" altLang="ko-KR" sz="1500" b="0" dirty="0" smtClean="0">
                          <a:solidFill>
                            <a:schemeClr val="tx1"/>
                          </a:solidFill>
                          <a:latin typeface="+mn-ea"/>
                          <a:ea typeface="+mn-ea"/>
                        </a:rPr>
                        <a:t>HF</a:t>
                      </a:r>
                      <a:r>
                        <a:rPr lang="ko-KR" altLang="en-US" sz="1500" b="0" dirty="0" smtClean="0">
                          <a:solidFill>
                            <a:schemeClr val="tx1"/>
                          </a:solidFill>
                          <a:latin typeface="+mn-ea"/>
                          <a:ea typeface="+mn-ea"/>
                        </a:rPr>
                        <a:t>로 </a:t>
                      </a:r>
                      <a:r>
                        <a:rPr lang="en-US" altLang="ko-KR" sz="1500" b="0" dirty="0" smtClean="0">
                          <a:solidFill>
                            <a:schemeClr val="tx1"/>
                          </a:solidFill>
                          <a:latin typeface="+mn-ea"/>
                          <a:ea typeface="+mn-ea"/>
                        </a:rPr>
                        <a:t>Test</a:t>
                      </a:r>
                      <a:r>
                        <a:rPr lang="ko-KR" altLang="en-US" sz="1500" b="0" dirty="0" smtClean="0">
                          <a:solidFill>
                            <a:schemeClr val="tx1"/>
                          </a:solidFill>
                          <a:latin typeface="+mn-ea"/>
                          <a:ea typeface="+mn-ea"/>
                        </a:rPr>
                        <a:t>할 것</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24944">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ea"/>
                          <a:ea typeface="+mn-ea"/>
                        </a:rPr>
                        <a:t>DC off-load</a:t>
                      </a:r>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872722"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500" b="0" dirty="0" smtClean="0">
                          <a:solidFill>
                            <a:schemeClr val="tx1"/>
                          </a:solidFill>
                          <a:latin typeface="+mn-ea"/>
                          <a:ea typeface="+mn-ea"/>
                        </a:rPr>
                        <a:t>Radio Battery Charger</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 </a:t>
                      </a:r>
                      <a:r>
                        <a:rPr lang="ko-KR" altLang="en-US" sz="1500" b="0" dirty="0" smtClean="0">
                          <a:solidFill>
                            <a:schemeClr val="tx1"/>
                          </a:solidFill>
                          <a:latin typeface="+mn-ea"/>
                          <a:ea typeface="+mn-ea"/>
                        </a:rPr>
                        <a:t>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a:t>
                      </a:r>
                      <a:r>
                        <a:rPr lang="en-US" altLang="ko-KR" sz="1500" b="0" dirty="0" smtClean="0">
                          <a:solidFill>
                            <a:schemeClr val="tx1"/>
                          </a:solidFill>
                          <a:latin typeface="+mn-ea"/>
                          <a:ea typeface="+mn-ea"/>
                        </a:rPr>
                        <a:t>.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8055">
                <a:tc rowSpan="2">
                  <a:txBody>
                    <a:bodyPr/>
                    <a:lstStyle/>
                    <a:p>
                      <a:pPr latinLnBrk="1"/>
                      <a:r>
                        <a:rPr lang="en-US" altLang="ko-KR" sz="1800" b="0" dirty="0" smtClean="0">
                          <a:solidFill>
                            <a:schemeClr val="tx1"/>
                          </a:solidFill>
                          <a:latin typeface="+mn-ea"/>
                          <a:ea typeface="+mn-ea"/>
                        </a:rPr>
                        <a:t>VHF Radio</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on-load</a:t>
                      </a:r>
                      <a:endParaRPr lang="ko-KR" altLang="en-US" sz="1600" b="0" dirty="0" smtClean="0">
                        <a:solidFill>
                          <a:schemeClr val="tx1"/>
                        </a:solidFill>
                        <a:latin typeface="+mn-ea"/>
                        <a:ea typeface="+mn-ea"/>
                      </a:endParaRPr>
                    </a:p>
                    <a:p>
                      <a:pPr algn="ctr" latinLnBrk="1"/>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VHF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차단한다</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ko-KR" altLang="en-US" sz="1500" b="0" dirty="0" smtClean="0">
                          <a:solidFill>
                            <a:schemeClr val="tx1"/>
                          </a:solidFill>
                          <a:latin typeface="+mn-ea"/>
                          <a:ea typeface="+mn-ea"/>
                        </a:rPr>
                        <a:t>가까운 </a:t>
                      </a:r>
                      <a:r>
                        <a:rPr lang="en-US" altLang="ko-KR" sz="1500" b="0" dirty="0" smtClean="0">
                          <a:solidFill>
                            <a:schemeClr val="tx1"/>
                          </a:solidFill>
                          <a:latin typeface="+mn-ea"/>
                          <a:ea typeface="+mn-ea"/>
                        </a:rPr>
                        <a:t>RCC</a:t>
                      </a:r>
                      <a:r>
                        <a:rPr lang="ko-KR" altLang="en-US" sz="1500" b="0" dirty="0" smtClean="0">
                          <a:solidFill>
                            <a:schemeClr val="tx1"/>
                          </a:solidFill>
                          <a:latin typeface="+mn-ea"/>
                          <a:ea typeface="+mn-ea"/>
                        </a:rPr>
                        <a:t>와 시험</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만약 </a:t>
                      </a:r>
                      <a:r>
                        <a:rPr lang="ko-KR" altLang="en-US" sz="1500" b="0" dirty="0" err="1" smtClean="0">
                          <a:solidFill>
                            <a:schemeClr val="tx1"/>
                          </a:solidFill>
                          <a:latin typeface="+mn-ea"/>
                          <a:ea typeface="+mn-ea"/>
                        </a:rPr>
                        <a:t>해안국이</a:t>
                      </a:r>
                      <a:r>
                        <a:rPr lang="ko-KR" altLang="en-US" sz="1500" b="0" dirty="0" smtClean="0">
                          <a:solidFill>
                            <a:schemeClr val="tx1"/>
                          </a:solidFill>
                          <a:latin typeface="+mn-ea"/>
                          <a:ea typeface="+mn-ea"/>
                        </a:rPr>
                        <a:t> </a:t>
                      </a:r>
                      <a:r>
                        <a:rPr lang="ko-KR" altLang="en-US" sz="1500" b="0" dirty="0" err="1" smtClean="0">
                          <a:solidFill>
                            <a:schemeClr val="tx1"/>
                          </a:solidFill>
                          <a:latin typeface="+mn-ea"/>
                          <a:ea typeface="+mn-ea"/>
                        </a:rPr>
                        <a:t>통신권</a:t>
                      </a:r>
                      <a:r>
                        <a:rPr lang="ko-KR" altLang="en-US" sz="1500" b="0" dirty="0" smtClean="0">
                          <a:solidFill>
                            <a:schemeClr val="tx1"/>
                          </a:solidFill>
                          <a:latin typeface="+mn-ea"/>
                          <a:ea typeface="+mn-ea"/>
                        </a:rPr>
                        <a:t> 내에 없으면 부근 선박이나 본선 </a:t>
                      </a:r>
                      <a:r>
                        <a:rPr lang="en-US" altLang="ko-KR" sz="1500" b="0" dirty="0" smtClean="0">
                          <a:solidFill>
                            <a:schemeClr val="tx1"/>
                          </a:solidFill>
                          <a:latin typeface="+mn-ea"/>
                          <a:ea typeface="+mn-ea"/>
                        </a:rPr>
                        <a:t>No.2 VHF</a:t>
                      </a:r>
                      <a:r>
                        <a:rPr lang="ko-KR" altLang="en-US" sz="1500" b="0" dirty="0" smtClean="0">
                          <a:solidFill>
                            <a:schemeClr val="tx1"/>
                          </a:solidFill>
                          <a:latin typeface="+mn-ea"/>
                          <a:ea typeface="+mn-ea"/>
                        </a:rPr>
                        <a:t>와 시험하고 </a:t>
                      </a:r>
                      <a:r>
                        <a:rPr lang="ko-KR" altLang="en-US" sz="1500" b="0" dirty="0" err="1" smtClean="0">
                          <a:solidFill>
                            <a:schemeClr val="tx1"/>
                          </a:solidFill>
                          <a:latin typeface="+mn-ea"/>
                          <a:ea typeface="+mn-ea"/>
                        </a:rPr>
                        <a:t>해안국과</a:t>
                      </a:r>
                      <a:r>
                        <a:rPr lang="ko-KR" altLang="en-US" sz="1500" b="0" dirty="0" smtClean="0">
                          <a:solidFill>
                            <a:schemeClr val="tx1"/>
                          </a:solidFill>
                          <a:latin typeface="+mn-ea"/>
                          <a:ea typeface="+mn-ea"/>
                        </a:rPr>
                        <a:t> 가능하면 반드시 </a:t>
                      </a:r>
                      <a:r>
                        <a:rPr lang="ko-KR" altLang="en-US" sz="1500" b="0" dirty="0" err="1" smtClean="0">
                          <a:solidFill>
                            <a:schemeClr val="tx1"/>
                          </a:solidFill>
                          <a:latin typeface="+mn-ea"/>
                          <a:ea typeface="+mn-ea"/>
                        </a:rPr>
                        <a:t>해안국과</a:t>
                      </a:r>
                      <a:r>
                        <a:rPr lang="ko-KR" altLang="en-US" sz="1500" b="0" dirty="0" smtClean="0">
                          <a:solidFill>
                            <a:schemeClr val="tx1"/>
                          </a:solidFill>
                          <a:latin typeface="+mn-ea"/>
                          <a:ea typeface="+mn-ea"/>
                        </a:rPr>
                        <a:t> 시험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71519">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off-load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872722"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VHF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 </a:t>
                      </a:r>
                      <a:r>
                        <a:rPr lang="ko-KR" altLang="en-US" sz="1500" b="0" dirty="0" smtClean="0">
                          <a:solidFill>
                            <a:schemeClr val="tx1"/>
                          </a:solidFill>
                          <a:latin typeface="+mn-ea"/>
                          <a:ea typeface="+mn-ea"/>
                        </a:rPr>
                        <a:t>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a:t>
                      </a:r>
                      <a:r>
                        <a:rPr lang="en-US" altLang="ko-KR" sz="1500" b="0" dirty="0" smtClean="0">
                          <a:solidFill>
                            <a:schemeClr val="tx1"/>
                          </a:solidFill>
                          <a:latin typeface="+mn-ea"/>
                          <a:ea typeface="+mn-ea"/>
                        </a:rPr>
                        <a:t>.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72699">
                <a:tc rowSpan="2">
                  <a:txBody>
                    <a:bodyPr/>
                    <a:lstStyle/>
                    <a:p>
                      <a:pPr latinLnBrk="1"/>
                      <a:r>
                        <a:rPr lang="en-US" altLang="ko-KR" sz="1800" b="0" dirty="0" smtClean="0">
                          <a:solidFill>
                            <a:schemeClr val="tx1"/>
                          </a:solidFill>
                          <a:latin typeface="+mn-ea"/>
                          <a:ea typeface="+mn-ea"/>
                        </a:rPr>
                        <a:t>INM-C</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on-load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INMARSAT-C</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 차단한다</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en-US" altLang="ko-KR" sz="1500" b="0" dirty="0" smtClean="0">
                          <a:solidFill>
                            <a:schemeClr val="tx1"/>
                          </a:solidFill>
                          <a:latin typeface="+mn-ea"/>
                          <a:ea typeface="+mn-ea"/>
                        </a:rPr>
                        <a:t>PV Test</a:t>
                      </a:r>
                      <a:r>
                        <a:rPr lang="ko-KR" altLang="en-US" sz="1500" b="0" dirty="0" smtClean="0">
                          <a:solidFill>
                            <a:schemeClr val="tx1"/>
                          </a:solidFill>
                          <a:latin typeface="+mn-ea"/>
                          <a:ea typeface="+mn-ea"/>
                        </a:rPr>
                        <a:t>를 한다 </a:t>
                      </a:r>
                      <a:r>
                        <a:rPr lang="en-US" altLang="ko-KR" sz="1500" b="0" dirty="0" smtClean="0">
                          <a:solidFill>
                            <a:schemeClr val="tx1"/>
                          </a:solidFill>
                          <a:latin typeface="+mn-ea"/>
                          <a:ea typeface="+mn-ea"/>
                        </a:rPr>
                        <a:t>(LINK Test</a:t>
                      </a:r>
                      <a:r>
                        <a:rPr lang="ko-KR" altLang="en-US" sz="1500" b="0" dirty="0" smtClean="0">
                          <a:solidFill>
                            <a:schemeClr val="tx1"/>
                          </a:solidFill>
                          <a:latin typeface="+mn-ea"/>
                          <a:ea typeface="+mn-ea"/>
                        </a:rPr>
                        <a:t>라고도 함</a:t>
                      </a:r>
                      <a:r>
                        <a:rPr lang="en-US" altLang="ko-KR" sz="1500" b="0" dirty="0" smtClean="0">
                          <a:solidFill>
                            <a:schemeClr val="tx1"/>
                          </a:solidFill>
                          <a:latin typeface="+mn-ea"/>
                          <a:ea typeface="+mn-ea"/>
                        </a:rPr>
                        <a:t>)</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72699">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off-load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INMARSAT-C</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 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ko-KR" altLang="en-US" sz="1500" b="0" dirty="0" smtClean="0">
                          <a:solidFill>
                            <a:schemeClr val="tx1"/>
                          </a:solidFill>
                          <a:latin typeface="+mn-ea"/>
                          <a:ea typeface="+mn-ea"/>
                        </a:rPr>
                        <a:t>확인</a:t>
                      </a:r>
                      <a:endParaRPr lang="en-US" altLang="ko-KR" sz="15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0" name="직사각형 9"/>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11" name="TextBox 10"/>
          <p:cNvSpPr txBox="1"/>
          <p:nvPr/>
        </p:nvSpPr>
        <p:spPr>
          <a:xfrm>
            <a:off x="8587060" y="737122"/>
            <a:ext cx="1437830" cy="461665"/>
          </a:xfrm>
          <a:prstGeom prst="rect">
            <a:avLst/>
          </a:prstGeom>
          <a:noFill/>
        </p:spPr>
        <p:txBody>
          <a:bodyPr wrap="none" rtlCol="0">
            <a:spAutoFit/>
          </a:bodyPr>
          <a:lstStyle/>
          <a:p>
            <a:r>
              <a:rPr lang="en-US" altLang="ko-KR" sz="2400" b="1" dirty="0" smtClean="0">
                <a:solidFill>
                  <a:srgbClr val="0000FF"/>
                </a:solidFill>
                <a:latin typeface="+mn-ea"/>
                <a:ea typeface="+mn-ea"/>
              </a:rPr>
              <a:t>JRC </a:t>
            </a:r>
            <a:r>
              <a:rPr lang="ko-KR" altLang="en-US" sz="2400" b="1" dirty="0" smtClean="0">
                <a:solidFill>
                  <a:srgbClr val="0000FF"/>
                </a:solidFill>
                <a:latin typeface="+mn-ea"/>
                <a:ea typeface="+mn-ea"/>
              </a:rPr>
              <a:t>신형</a:t>
            </a:r>
            <a:endParaRPr lang="ko-KR" altLang="en-US" sz="2400" b="1" dirty="0">
              <a:solidFill>
                <a:srgbClr val="0000FF"/>
              </a:solidFill>
              <a:latin typeface="+mn-ea"/>
              <a:ea typeface="+mn-ea"/>
            </a:endParaRPr>
          </a:p>
        </p:txBody>
      </p:sp>
    </p:spTree>
    <p:extLst>
      <p:ext uri="{BB962C8B-B14F-4D97-AF65-F5344CB8AC3E}">
        <p14:creationId xmlns:p14="http://schemas.microsoft.com/office/powerpoint/2010/main" val="123444618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nvPr>
        </p:nvGraphicFramePr>
        <p:xfrm>
          <a:off x="633027" y="715645"/>
          <a:ext cx="9516383" cy="6593378"/>
        </p:xfrm>
        <a:graphic>
          <a:graphicData uri="http://schemas.openxmlformats.org/drawingml/2006/table">
            <a:tbl>
              <a:tblPr firstRow="1" bandRow="1">
                <a:tableStyleId>{5C22544A-7EE6-4342-B048-85BDC9FD1C3A}</a:tableStyleId>
              </a:tblPr>
              <a:tblGrid>
                <a:gridCol w="9516383">
                  <a:extLst>
                    <a:ext uri="{9D8B030D-6E8A-4147-A177-3AD203B41FA5}">
                      <a16:colId xmlns:a16="http://schemas.microsoft.com/office/drawing/2014/main" val="20000"/>
                    </a:ext>
                  </a:extLst>
                </a:gridCol>
              </a:tblGrid>
              <a:tr h="543533">
                <a:tc>
                  <a:txBody>
                    <a:bodyPr/>
                    <a:lstStyle/>
                    <a:p>
                      <a:pPr latinLnBrk="1"/>
                      <a:r>
                        <a:rPr lang="en-US" altLang="ko-KR" sz="2000" dirty="0">
                          <a:solidFill>
                            <a:schemeClr val="tx1"/>
                          </a:solidFill>
                          <a:latin typeface="+mn-ea"/>
                          <a:ea typeface="+mn-ea"/>
                        </a:rPr>
                        <a:t>GMDSS </a:t>
                      </a:r>
                      <a:r>
                        <a:rPr lang="ko-KR" altLang="en-US" sz="2000" dirty="0">
                          <a:solidFill>
                            <a:schemeClr val="tx1"/>
                          </a:solidFill>
                          <a:latin typeface="+mn-ea"/>
                          <a:ea typeface="+mn-ea"/>
                        </a:rPr>
                        <a:t>무선설비 설치 기준</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049845">
                <a:tc>
                  <a:txBody>
                    <a:bodyPr/>
                    <a:lstStyle/>
                    <a:p>
                      <a:pPr marL="0" indent="0" latinLnBrk="1">
                        <a:buNone/>
                      </a:pPr>
                      <a:endParaRPr lang="en-US" altLang="ko-KR" sz="2000" dirty="0">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TextBox 3"/>
          <p:cNvSpPr txBox="1"/>
          <p:nvPr/>
        </p:nvSpPr>
        <p:spPr>
          <a:xfrm>
            <a:off x="10850422" y="461805"/>
            <a:ext cx="1585690" cy="738664"/>
          </a:xfrm>
          <a:prstGeom prst="rect">
            <a:avLst/>
          </a:prstGeom>
          <a:noFill/>
        </p:spPr>
        <p:txBody>
          <a:bodyPr wrap="none" rtlCol="0">
            <a:spAutoFit/>
          </a:bodyPr>
          <a:lstStyle/>
          <a:p>
            <a:r>
              <a:rPr lang="ko-KR" altLang="en-US" sz="1400" dirty="0" err="1">
                <a:latin typeface="+mn-ea"/>
                <a:ea typeface="+mn-ea"/>
              </a:rPr>
              <a:t>남북위</a:t>
            </a:r>
            <a:r>
              <a:rPr lang="ko-KR" altLang="en-US" sz="1400" dirty="0">
                <a:latin typeface="+mn-ea"/>
                <a:ea typeface="+mn-ea"/>
              </a:rPr>
              <a:t> </a:t>
            </a:r>
            <a:r>
              <a:rPr lang="en-US" altLang="ko-KR" sz="1400" dirty="0">
                <a:latin typeface="+mn-ea"/>
                <a:ea typeface="+mn-ea"/>
              </a:rPr>
              <a:t>76</a:t>
            </a:r>
            <a:r>
              <a:rPr lang="ko-KR" altLang="en-US" sz="1400" dirty="0">
                <a:latin typeface="+mn-ea"/>
                <a:ea typeface="+mn-ea"/>
              </a:rPr>
              <a:t>도 이내</a:t>
            </a:r>
            <a:endParaRPr lang="en-US" altLang="ko-KR" sz="1400" dirty="0">
              <a:latin typeface="+mn-ea"/>
              <a:ea typeface="+mn-ea"/>
            </a:endParaRPr>
          </a:p>
          <a:p>
            <a:r>
              <a:rPr lang="en-US" altLang="ko-KR" sz="1400" dirty="0">
                <a:latin typeface="+mn-ea"/>
                <a:ea typeface="+mn-ea"/>
              </a:rPr>
              <a:t>vhf 2</a:t>
            </a:r>
            <a:r>
              <a:rPr lang="ko-KR" altLang="en-US" sz="1400" dirty="0">
                <a:latin typeface="+mn-ea"/>
                <a:ea typeface="+mn-ea"/>
              </a:rPr>
              <a:t>대 설치는</a:t>
            </a:r>
            <a:endParaRPr lang="en-US" altLang="ko-KR" sz="1400" dirty="0">
              <a:latin typeface="+mn-ea"/>
              <a:ea typeface="+mn-ea"/>
            </a:endParaRPr>
          </a:p>
          <a:p>
            <a:r>
              <a:rPr lang="en-US" altLang="ko-KR" sz="1400" dirty="0">
                <a:latin typeface="+mn-ea"/>
                <a:ea typeface="+mn-ea"/>
              </a:rPr>
              <a:t>1999</a:t>
            </a:r>
            <a:r>
              <a:rPr lang="ko-KR" altLang="en-US" sz="1400" dirty="0">
                <a:latin typeface="+mn-ea"/>
                <a:ea typeface="+mn-ea"/>
              </a:rPr>
              <a:t>년 전면적용</a:t>
            </a:r>
          </a:p>
        </p:txBody>
      </p:sp>
      <p:sp>
        <p:nvSpPr>
          <p:cNvPr id="3" name="직사각형 2"/>
          <p:cNvSpPr/>
          <p:nvPr/>
        </p:nvSpPr>
        <p:spPr>
          <a:xfrm>
            <a:off x="10850422" y="1541925"/>
            <a:ext cx="1872208" cy="3046988"/>
          </a:xfrm>
          <a:prstGeom prst="rect">
            <a:avLst/>
          </a:prstGeom>
        </p:spPr>
        <p:txBody>
          <a:bodyPr wrap="square">
            <a:spAutoFit/>
          </a:bodyPr>
          <a:lstStyle/>
          <a:p>
            <a:r>
              <a:rPr lang="en-US" altLang="ko-KR" sz="1200" b="1" dirty="0">
                <a:solidFill>
                  <a:srgbClr val="0000FF"/>
                </a:solidFill>
                <a:latin typeface="+mn-ea"/>
                <a:ea typeface="+mn-ea"/>
              </a:rPr>
              <a:t>A2</a:t>
            </a:r>
            <a:r>
              <a:rPr lang="ko-KR" altLang="en-US" sz="1200" b="1" dirty="0">
                <a:solidFill>
                  <a:srgbClr val="0000FF"/>
                </a:solidFill>
                <a:latin typeface="+mn-ea"/>
                <a:ea typeface="+mn-ea"/>
              </a:rPr>
              <a:t>해역에서</a:t>
            </a:r>
            <a:endParaRPr lang="en-US" altLang="ko-KR" sz="1200" b="1" dirty="0">
              <a:solidFill>
                <a:srgbClr val="0000FF"/>
              </a:solidFill>
              <a:latin typeface="+mn-ea"/>
              <a:ea typeface="+mn-ea"/>
            </a:endParaRPr>
          </a:p>
          <a:p>
            <a:r>
              <a:rPr lang="en-US" altLang="ko-KR" sz="1200" b="1" dirty="0">
                <a:solidFill>
                  <a:srgbClr val="0000FF"/>
                </a:solidFill>
                <a:latin typeface="+mn-ea"/>
                <a:ea typeface="+mn-ea"/>
              </a:rPr>
              <a:t>MF </a:t>
            </a:r>
            <a:r>
              <a:rPr lang="ko-KR" altLang="en-US" sz="1200" b="1" dirty="0">
                <a:solidFill>
                  <a:srgbClr val="0000FF"/>
                </a:solidFill>
                <a:latin typeface="+mn-ea"/>
                <a:ea typeface="+mn-ea"/>
              </a:rPr>
              <a:t>대신에</a:t>
            </a:r>
            <a:endParaRPr lang="en-US" altLang="ko-KR" sz="1200" b="1" dirty="0">
              <a:solidFill>
                <a:srgbClr val="0000FF"/>
              </a:solidFill>
              <a:latin typeface="+mn-ea"/>
              <a:ea typeface="+mn-ea"/>
            </a:endParaRPr>
          </a:p>
          <a:p>
            <a:r>
              <a:rPr lang="en-US" altLang="ko-KR" sz="1200" b="1" dirty="0">
                <a:solidFill>
                  <a:srgbClr val="0000FF"/>
                </a:solidFill>
                <a:latin typeface="+mn-ea"/>
                <a:ea typeface="+mn-ea"/>
              </a:rPr>
              <a:t>MH/HF </a:t>
            </a:r>
            <a:r>
              <a:rPr lang="ko-KR" altLang="en-US" sz="1200" b="1" dirty="0">
                <a:solidFill>
                  <a:srgbClr val="0000FF"/>
                </a:solidFill>
                <a:latin typeface="+mn-ea"/>
                <a:ea typeface="+mn-ea"/>
              </a:rPr>
              <a:t>또는</a:t>
            </a:r>
            <a:endParaRPr lang="en-US" altLang="ko-KR" sz="1200" b="1" dirty="0">
              <a:solidFill>
                <a:srgbClr val="0000FF"/>
              </a:solidFill>
              <a:latin typeface="+mn-ea"/>
              <a:ea typeface="+mn-ea"/>
            </a:endParaRPr>
          </a:p>
          <a:p>
            <a:r>
              <a:rPr lang="en-US" altLang="ko-KR" sz="1200" b="1" dirty="0">
                <a:solidFill>
                  <a:srgbClr val="0000FF"/>
                </a:solidFill>
                <a:latin typeface="+mn-ea"/>
                <a:ea typeface="+mn-ea"/>
              </a:rPr>
              <a:t>INM-C </a:t>
            </a:r>
            <a:r>
              <a:rPr lang="ko-KR" altLang="en-US" sz="1200" b="1" dirty="0">
                <a:solidFill>
                  <a:srgbClr val="0000FF"/>
                </a:solidFill>
                <a:latin typeface="+mn-ea"/>
                <a:ea typeface="+mn-ea"/>
              </a:rPr>
              <a:t>중의</a:t>
            </a:r>
            <a:endParaRPr lang="en-US" altLang="ko-KR" sz="1200" b="1" dirty="0">
              <a:solidFill>
                <a:srgbClr val="0000FF"/>
              </a:solidFill>
              <a:latin typeface="+mn-ea"/>
              <a:ea typeface="+mn-ea"/>
            </a:endParaRPr>
          </a:p>
          <a:p>
            <a:r>
              <a:rPr lang="ko-KR" altLang="en-US" sz="1200" b="1" dirty="0">
                <a:solidFill>
                  <a:srgbClr val="0000FF"/>
                </a:solidFill>
                <a:latin typeface="+mn-ea"/>
                <a:ea typeface="+mn-ea"/>
              </a:rPr>
              <a:t>하나를 설치하여도 된다</a:t>
            </a:r>
            <a:endParaRPr lang="en-US" altLang="ko-KR" sz="1200" b="1" dirty="0">
              <a:solidFill>
                <a:srgbClr val="0000FF"/>
              </a:solidFill>
              <a:latin typeface="+mn-ea"/>
              <a:ea typeface="+mn-ea"/>
            </a:endParaRPr>
          </a:p>
          <a:p>
            <a:endParaRPr lang="en-US" altLang="ko-KR" sz="1200" dirty="0">
              <a:latin typeface="+mn-ea"/>
              <a:ea typeface="+mn-ea"/>
            </a:endParaRPr>
          </a:p>
          <a:p>
            <a:r>
              <a:rPr lang="ko-KR" altLang="en-US" sz="1200" b="1" dirty="0" err="1">
                <a:solidFill>
                  <a:srgbClr val="0000FF"/>
                </a:solidFill>
                <a:latin typeface="+mn-ea"/>
                <a:ea typeface="+mn-ea"/>
              </a:rPr>
              <a:t>극궤도에서</a:t>
            </a:r>
            <a:r>
              <a:rPr lang="ko-KR" altLang="en-US" sz="1200" b="1" dirty="0">
                <a:solidFill>
                  <a:srgbClr val="0000FF"/>
                </a:solidFill>
                <a:latin typeface="+mn-ea"/>
                <a:ea typeface="+mn-ea"/>
              </a:rPr>
              <a:t> 사용하던 </a:t>
            </a:r>
            <a:r>
              <a:rPr lang="en-US" altLang="ko-KR" sz="1200" b="1" dirty="0">
                <a:solidFill>
                  <a:srgbClr val="0000FF"/>
                </a:solidFill>
                <a:latin typeface="+mn-ea"/>
                <a:ea typeface="+mn-ea"/>
              </a:rPr>
              <a:t>Inmarsat-E EPIRB</a:t>
            </a:r>
            <a:r>
              <a:rPr lang="ko-KR" altLang="en-US" sz="1200" b="1" dirty="0">
                <a:solidFill>
                  <a:srgbClr val="0000FF"/>
                </a:solidFill>
                <a:latin typeface="+mn-ea"/>
                <a:ea typeface="+mn-ea"/>
              </a:rPr>
              <a:t>는 </a:t>
            </a:r>
            <a:endParaRPr lang="en-US" altLang="ko-KR" sz="1200" b="1" dirty="0">
              <a:solidFill>
                <a:srgbClr val="0000FF"/>
              </a:solidFill>
              <a:latin typeface="+mn-ea"/>
              <a:ea typeface="+mn-ea"/>
            </a:endParaRPr>
          </a:p>
          <a:p>
            <a:r>
              <a:rPr lang="ko-KR" altLang="en-US" sz="1200" b="1" dirty="0">
                <a:solidFill>
                  <a:srgbClr val="0000FF"/>
                </a:solidFill>
                <a:latin typeface="+mn-ea"/>
                <a:ea typeface="+mn-ea"/>
              </a:rPr>
              <a:t>더 이상 서비스 지원하지 않음</a:t>
            </a:r>
            <a:r>
              <a:rPr lang="en-US" altLang="ko-KR" sz="1200" b="1" dirty="0">
                <a:solidFill>
                  <a:srgbClr val="0000FF"/>
                </a:solidFill>
                <a:latin typeface="+mn-ea"/>
                <a:ea typeface="+mn-ea"/>
              </a:rPr>
              <a:t>. </a:t>
            </a:r>
            <a:r>
              <a:rPr lang="ko-KR" altLang="en-US" sz="1200" b="1" dirty="0">
                <a:solidFill>
                  <a:srgbClr val="0000FF"/>
                </a:solidFill>
                <a:latin typeface="+mn-ea"/>
                <a:ea typeface="+mn-ea"/>
              </a:rPr>
              <a:t>사용자가 극히 </a:t>
            </a:r>
            <a:endParaRPr lang="en-US" altLang="ko-KR" sz="1200" b="1" dirty="0">
              <a:solidFill>
                <a:srgbClr val="0000FF"/>
              </a:solidFill>
              <a:latin typeface="+mn-ea"/>
              <a:ea typeface="+mn-ea"/>
            </a:endParaRPr>
          </a:p>
          <a:p>
            <a:r>
              <a:rPr lang="ko-KR" altLang="en-US" sz="1200" b="1" dirty="0">
                <a:solidFill>
                  <a:srgbClr val="0000FF"/>
                </a:solidFill>
                <a:latin typeface="+mn-ea"/>
                <a:ea typeface="+mn-ea"/>
              </a:rPr>
              <a:t>미미해서 </a:t>
            </a:r>
            <a:r>
              <a:rPr lang="en-US" altLang="ko-KR" sz="1200" b="1" dirty="0">
                <a:solidFill>
                  <a:srgbClr val="0000FF"/>
                </a:solidFill>
                <a:latin typeface="+mn-ea"/>
                <a:ea typeface="+mn-ea"/>
              </a:rPr>
              <a:t>2006.12.1</a:t>
            </a:r>
            <a:r>
              <a:rPr lang="ko-KR" altLang="en-US" sz="1200" b="1" dirty="0">
                <a:solidFill>
                  <a:srgbClr val="0000FF"/>
                </a:solidFill>
                <a:latin typeface="+mn-ea"/>
                <a:ea typeface="+mn-ea"/>
              </a:rPr>
              <a:t>부 서비스 중단함</a:t>
            </a:r>
            <a:endParaRPr lang="en-US" altLang="ko-KR" sz="1200" b="1" dirty="0">
              <a:solidFill>
                <a:srgbClr val="0000FF"/>
              </a:solidFill>
              <a:latin typeface="+mn-ea"/>
              <a:ea typeface="+mn-ea"/>
            </a:endParaRPr>
          </a:p>
          <a:p>
            <a:endParaRPr lang="en-US" altLang="ko-KR" sz="1200" b="1" dirty="0">
              <a:solidFill>
                <a:srgbClr val="0000FF"/>
              </a:solidFill>
              <a:latin typeface="+mn-ea"/>
              <a:ea typeface="+mn-ea"/>
            </a:endParaRPr>
          </a:p>
          <a:p>
            <a:r>
              <a:rPr lang="en-US" altLang="ko-KR" sz="1200" b="1" dirty="0">
                <a:solidFill>
                  <a:srgbClr val="0000FF"/>
                </a:solidFill>
                <a:latin typeface="+mn-ea"/>
                <a:ea typeface="+mn-ea"/>
              </a:rPr>
              <a:t>Inmarsat EPIRB</a:t>
            </a:r>
            <a:r>
              <a:rPr lang="ko-KR" altLang="en-US" sz="1200" b="1" dirty="0">
                <a:solidFill>
                  <a:srgbClr val="0000FF"/>
                </a:solidFill>
                <a:latin typeface="+mn-ea"/>
                <a:ea typeface="+mn-ea"/>
              </a:rPr>
              <a:t>는</a:t>
            </a:r>
            <a:endParaRPr lang="en-US" altLang="ko-KR" sz="1200" b="1" dirty="0">
              <a:solidFill>
                <a:srgbClr val="0000FF"/>
              </a:solidFill>
              <a:latin typeface="+mn-ea"/>
              <a:ea typeface="+mn-ea"/>
            </a:endParaRPr>
          </a:p>
          <a:p>
            <a:r>
              <a:rPr lang="ko-KR" altLang="en-US" sz="1200" b="1" dirty="0">
                <a:solidFill>
                  <a:srgbClr val="0000FF"/>
                </a:solidFill>
                <a:latin typeface="+mn-ea"/>
                <a:ea typeface="+mn-ea"/>
              </a:rPr>
              <a:t>위치측정기능이 없어 </a:t>
            </a:r>
            <a:endParaRPr lang="en-US" altLang="ko-KR" sz="1200" b="1" dirty="0">
              <a:solidFill>
                <a:srgbClr val="0000FF"/>
              </a:solidFill>
              <a:latin typeface="+mn-ea"/>
              <a:ea typeface="+mn-ea"/>
            </a:endParaRPr>
          </a:p>
          <a:p>
            <a:r>
              <a:rPr lang="ko-KR" altLang="en-US" sz="1200" b="1" dirty="0">
                <a:solidFill>
                  <a:srgbClr val="0000FF"/>
                </a:solidFill>
                <a:latin typeface="+mn-ea"/>
                <a:ea typeface="+mn-ea"/>
              </a:rPr>
              <a:t>불편하여 서비스중단됨</a:t>
            </a:r>
          </a:p>
        </p:txBody>
      </p:sp>
      <p:graphicFrame>
        <p:nvGraphicFramePr>
          <p:cNvPr id="12" name="표 11"/>
          <p:cNvGraphicFramePr>
            <a:graphicFrameLocks noGrp="1"/>
          </p:cNvGraphicFramePr>
          <p:nvPr>
            <p:extLst/>
          </p:nvPr>
        </p:nvGraphicFramePr>
        <p:xfrm>
          <a:off x="642949" y="1643973"/>
          <a:ext cx="9444374" cy="5554980"/>
        </p:xfrm>
        <a:graphic>
          <a:graphicData uri="http://schemas.openxmlformats.org/drawingml/2006/table">
            <a:tbl>
              <a:tblPr firstRow="1" bandRow="1">
                <a:tableStyleId>{5C22544A-7EE6-4342-B048-85BDC9FD1C3A}</a:tableStyleId>
              </a:tblPr>
              <a:tblGrid>
                <a:gridCol w="2615519">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368152">
                  <a:extLst>
                    <a:ext uri="{9D8B030D-6E8A-4147-A177-3AD203B41FA5}">
                      <a16:colId xmlns:a16="http://schemas.microsoft.com/office/drawing/2014/main" val="20005"/>
                    </a:ext>
                  </a:extLst>
                </a:gridCol>
                <a:gridCol w="1212231">
                  <a:extLst>
                    <a:ext uri="{9D8B030D-6E8A-4147-A177-3AD203B41FA5}">
                      <a16:colId xmlns:a16="http://schemas.microsoft.com/office/drawing/2014/main" val="20004"/>
                    </a:ext>
                  </a:extLst>
                </a:gridCol>
              </a:tblGrid>
              <a:tr h="215572">
                <a:tc rowSpan="2">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GMDSS Equipment</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050" b="1" dirty="0">
                          <a:solidFill>
                            <a:schemeClr val="tx1"/>
                          </a:solidFill>
                          <a:latin typeface="+mn-ea"/>
                          <a:ea typeface="+mn-ea"/>
                        </a:rPr>
                        <a:t>A1</a:t>
                      </a:r>
                      <a:endParaRPr lang="ko-KR" altLang="en-US" sz="1050" b="1"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050" b="1" dirty="0">
                          <a:solidFill>
                            <a:schemeClr val="tx1"/>
                          </a:solidFill>
                          <a:latin typeface="+mn-ea"/>
                          <a:ea typeface="+mn-ea"/>
                        </a:rPr>
                        <a:t>A2</a:t>
                      </a:r>
                      <a:endParaRPr lang="ko-KR" altLang="en-US" sz="1050" b="1"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latinLnBrk="1"/>
                      <a:r>
                        <a:rPr lang="en-US" altLang="ko-KR" sz="1050" b="1" dirty="0">
                          <a:solidFill>
                            <a:schemeClr val="tx1"/>
                          </a:solidFill>
                          <a:latin typeface="+mn-ea"/>
                          <a:ea typeface="+mn-ea"/>
                        </a:rPr>
                        <a:t>A3</a:t>
                      </a:r>
                      <a:endParaRPr lang="ko-KR" altLang="en-US" sz="1050" b="1"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latinLnBrk="1"/>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050" b="1" dirty="0">
                          <a:solidFill>
                            <a:schemeClr val="tx1"/>
                          </a:solidFill>
                          <a:latin typeface="+mn-ea"/>
                          <a:ea typeface="+mn-ea"/>
                        </a:rPr>
                        <a:t>A4</a:t>
                      </a:r>
                      <a:endParaRPr lang="ko-KR" altLang="en-US" sz="1050" b="1"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63076">
                <a:tc vMerge="1">
                  <a:txBody>
                    <a:bodyPr/>
                    <a:lstStyle/>
                    <a:p>
                      <a:pPr latinLnBrk="1"/>
                      <a:endParaRPr lang="ko-KR" altLang="en-US" sz="16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Inmarsat solution</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HF solution</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1948">
                <a:tc>
                  <a:txBody>
                    <a:bodyPr/>
                    <a:lstStyle/>
                    <a:p>
                      <a:pPr latinLnBrk="1"/>
                      <a:r>
                        <a:rPr lang="en-US" altLang="ko-KR" sz="1200" b="1" dirty="0">
                          <a:solidFill>
                            <a:schemeClr val="tx1"/>
                          </a:solidFill>
                          <a:latin typeface="+mn-ea"/>
                          <a:ea typeface="+mn-ea"/>
                        </a:rPr>
                        <a:t>VHF/DSC and </a:t>
                      </a:r>
                      <a:br>
                        <a:rPr lang="en-US" altLang="ko-KR" sz="1200" b="1" dirty="0">
                          <a:solidFill>
                            <a:schemeClr val="tx1"/>
                          </a:solidFill>
                          <a:latin typeface="+mn-ea"/>
                          <a:ea typeface="+mn-ea"/>
                        </a:rPr>
                      </a:br>
                      <a:r>
                        <a:rPr lang="en-US" altLang="ko-KR" sz="1200" b="1" dirty="0">
                          <a:solidFill>
                            <a:schemeClr val="tx1"/>
                          </a:solidFill>
                          <a:latin typeface="+mn-ea"/>
                          <a:ea typeface="+mn-ea"/>
                        </a:rPr>
                        <a:t>DSC watch receiver</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1948">
                <a:tc>
                  <a:txBody>
                    <a:bodyPr/>
                    <a:lstStyle/>
                    <a:p>
                      <a:pPr latinLnBrk="1"/>
                      <a:r>
                        <a:rPr lang="en-US" altLang="ko-KR" sz="1200" b="1" dirty="0">
                          <a:solidFill>
                            <a:schemeClr val="tx1"/>
                          </a:solidFill>
                          <a:latin typeface="+mn-ea"/>
                          <a:ea typeface="+mn-ea"/>
                        </a:rPr>
                        <a:t>MF DSC and  </a:t>
                      </a:r>
                      <a:br>
                        <a:rPr lang="en-US" altLang="ko-KR" sz="1200" b="1" dirty="0">
                          <a:solidFill>
                            <a:schemeClr val="tx1"/>
                          </a:solidFill>
                          <a:latin typeface="+mn-ea"/>
                          <a:ea typeface="+mn-ea"/>
                        </a:rPr>
                      </a:br>
                      <a:r>
                        <a:rPr lang="en-US" altLang="ko-KR" sz="1200" b="1" dirty="0">
                          <a:solidFill>
                            <a:schemeClr val="tx1"/>
                          </a:solidFill>
                          <a:latin typeface="+mn-ea"/>
                          <a:ea typeface="+mn-ea"/>
                        </a:rPr>
                        <a:t>DSC watch receiver</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1948">
                <a:tc>
                  <a:txBody>
                    <a:bodyPr/>
                    <a:lstStyle/>
                    <a:p>
                      <a:pPr latinLnBrk="1"/>
                      <a:r>
                        <a:rPr lang="en-US" altLang="ko-KR" sz="1200" b="1" dirty="0">
                          <a:solidFill>
                            <a:schemeClr val="tx1"/>
                          </a:solidFill>
                          <a:latin typeface="+mn-ea"/>
                          <a:ea typeface="+mn-ea"/>
                        </a:rPr>
                        <a:t>MF/HF DSC and DSC</a:t>
                      </a:r>
                      <a:br>
                        <a:rPr lang="en-US" altLang="ko-KR" sz="1200" b="1" dirty="0">
                          <a:solidFill>
                            <a:schemeClr val="tx1"/>
                          </a:solidFill>
                          <a:latin typeface="+mn-ea"/>
                          <a:ea typeface="+mn-ea"/>
                        </a:rPr>
                      </a:br>
                      <a:r>
                        <a:rPr lang="en-US" altLang="ko-KR" sz="1200" b="1" dirty="0">
                          <a:solidFill>
                            <a:schemeClr val="tx1"/>
                          </a:solidFill>
                          <a:latin typeface="+mn-ea"/>
                          <a:ea typeface="+mn-ea"/>
                        </a:rPr>
                        <a:t>watch receiver and NBDP</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35169">
                <a:tc>
                  <a:txBody>
                    <a:bodyPr/>
                    <a:lstStyle/>
                    <a:p>
                      <a:pPr latinLnBrk="1"/>
                      <a:r>
                        <a:rPr lang="en-US" altLang="ko-KR" sz="1200" b="1" dirty="0">
                          <a:solidFill>
                            <a:schemeClr val="tx1"/>
                          </a:solidFill>
                          <a:latin typeface="+mn-ea"/>
                          <a:ea typeface="+mn-ea"/>
                        </a:rPr>
                        <a:t>Ship Earth Station providing </a:t>
                      </a:r>
                      <a:r>
                        <a:rPr lang="en-US" altLang="ko-KR" sz="1200" b="1" dirty="0">
                          <a:solidFill>
                            <a:srgbClr val="FF0000"/>
                          </a:solidFill>
                          <a:latin typeface="+mn-ea"/>
                          <a:ea typeface="+mn-ea"/>
                        </a:rPr>
                        <a:t>RMSS</a:t>
                      </a:r>
                      <a:r>
                        <a:rPr lang="en-US" altLang="ko-KR" sz="1200" b="1" dirty="0">
                          <a:solidFill>
                            <a:schemeClr val="tx1"/>
                          </a:solidFill>
                          <a:latin typeface="+mn-ea"/>
                          <a:ea typeface="+mn-ea"/>
                        </a:rPr>
                        <a:t> with EGC receiver</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04774307"/>
                  </a:ext>
                </a:extLst>
              </a:tr>
              <a:tr h="235169">
                <a:tc>
                  <a:txBody>
                    <a:bodyPr/>
                    <a:lstStyle/>
                    <a:p>
                      <a:pPr latinLnBrk="1"/>
                      <a:r>
                        <a:rPr lang="en-US" altLang="ko-KR" sz="1200" b="1" dirty="0">
                          <a:solidFill>
                            <a:schemeClr val="tx1"/>
                          </a:solidFill>
                          <a:latin typeface="+mn-ea"/>
                          <a:ea typeface="+mn-ea"/>
                        </a:rPr>
                        <a:t>Duplicated VHF/DSC</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1948">
                <a:tc>
                  <a:txBody>
                    <a:bodyPr/>
                    <a:lstStyle/>
                    <a:p>
                      <a:pPr latinLnBrk="1"/>
                      <a:r>
                        <a:rPr lang="en-US" altLang="ko-KR" sz="1200" b="1" dirty="0">
                          <a:solidFill>
                            <a:schemeClr val="tx1"/>
                          </a:solidFill>
                          <a:latin typeface="+mn-ea"/>
                          <a:ea typeface="+mn-ea"/>
                        </a:rPr>
                        <a:t>Duplicated MF/HF</a:t>
                      </a:r>
                    </a:p>
                    <a:p>
                      <a:pPr latinLnBrk="1"/>
                      <a:r>
                        <a:rPr lang="en-US" altLang="ko-KR" sz="1200" b="1" dirty="0">
                          <a:solidFill>
                            <a:schemeClr val="tx1"/>
                          </a:solidFill>
                          <a:latin typeface="+mn-ea"/>
                          <a:ea typeface="+mn-ea"/>
                        </a:rPr>
                        <a:t>with DSC and NBDP </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2096087"/>
                  </a:ext>
                </a:extLst>
              </a:tr>
              <a:tr h="391948">
                <a:tc>
                  <a:txBody>
                    <a:bodyPr/>
                    <a:lstStyle/>
                    <a:p>
                      <a:pPr latinLnBrk="1"/>
                      <a:r>
                        <a:rPr lang="en-US" altLang="ko-KR" sz="1200" b="1" dirty="0">
                          <a:solidFill>
                            <a:schemeClr val="tx1"/>
                          </a:solidFill>
                          <a:latin typeface="+mn-ea"/>
                          <a:ea typeface="+mn-ea"/>
                        </a:rPr>
                        <a:t>Duplicated Ship Earth Station providing </a:t>
                      </a:r>
                      <a:r>
                        <a:rPr lang="en-US" altLang="ko-KR" sz="1200" b="1" dirty="0">
                          <a:solidFill>
                            <a:srgbClr val="FF0000"/>
                          </a:solidFill>
                          <a:latin typeface="+mn-ea"/>
                          <a:ea typeface="+mn-ea"/>
                        </a:rPr>
                        <a:t>RMSS</a:t>
                      </a:r>
                      <a:endParaRPr lang="ko-KR" altLang="en-US" sz="1200" b="1" dirty="0">
                        <a:solidFill>
                          <a:srgbClr val="FF0000"/>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2153727"/>
                  </a:ext>
                </a:extLst>
              </a:tr>
              <a:tr h="150832">
                <a:tc>
                  <a:txBody>
                    <a:bodyPr/>
                    <a:lstStyle/>
                    <a:p>
                      <a:pPr latinLnBrk="1"/>
                      <a:r>
                        <a:rPr lang="en-US" altLang="ko-KR" sz="1200" b="1" dirty="0">
                          <a:solidFill>
                            <a:schemeClr val="tx1"/>
                          </a:solidFill>
                          <a:latin typeface="+mn-ea"/>
                          <a:ea typeface="+mn-ea"/>
                        </a:rPr>
                        <a:t>NAVTEX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35169">
                <a:tc>
                  <a:txBody>
                    <a:bodyPr/>
                    <a:lstStyle/>
                    <a:p>
                      <a:pPr latinLnBrk="1"/>
                      <a:r>
                        <a:rPr lang="en-US" altLang="ko-KR" sz="1200" b="1" dirty="0">
                          <a:solidFill>
                            <a:schemeClr val="tx1"/>
                          </a:solidFill>
                          <a:latin typeface="+mn-ea"/>
                          <a:ea typeface="+mn-ea"/>
                        </a:rPr>
                        <a:t>EGC receiver</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X¹</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X¹</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35169">
                <a:tc>
                  <a:txBody>
                    <a:bodyPr/>
                    <a:lstStyle/>
                    <a:p>
                      <a:pPr latinLnBrk="1"/>
                      <a:r>
                        <a:rPr lang="en-US" altLang="ko-KR" sz="1200" b="1" dirty="0">
                          <a:solidFill>
                            <a:schemeClr val="tx1"/>
                          </a:solidFill>
                          <a:latin typeface="+mn-ea"/>
                          <a:ea typeface="+mn-ea"/>
                        </a:rPr>
                        <a:t>Float-free satellite EPIRB</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35169">
                <a:tc>
                  <a:txBody>
                    <a:bodyPr/>
                    <a:lstStyle/>
                    <a:p>
                      <a:pPr latinLnBrk="1"/>
                      <a:r>
                        <a:rPr lang="en-US" altLang="ko-KR" sz="1200" b="1" dirty="0">
                          <a:solidFill>
                            <a:schemeClr val="tx1"/>
                          </a:solidFill>
                          <a:latin typeface="+mn-ea"/>
                          <a:ea typeface="+mn-ea"/>
                        </a:rPr>
                        <a:t>SART/AIS-SART</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X²</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X²</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X²</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X²</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X²</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35169">
                <a:tc>
                  <a:txBody>
                    <a:bodyPr/>
                    <a:lstStyle/>
                    <a:p>
                      <a:pPr latinLnBrk="1"/>
                      <a:r>
                        <a:rPr lang="en-US" altLang="ko-KR" sz="1200" b="1" dirty="0">
                          <a:solidFill>
                            <a:schemeClr val="tx1"/>
                          </a:solidFill>
                          <a:latin typeface="+mn-ea"/>
                          <a:ea typeface="+mn-ea"/>
                        </a:rPr>
                        <a:t>2-WAY VHF</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X³</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X³</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X³</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X³</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200" b="1" dirty="0">
                          <a:solidFill>
                            <a:schemeClr val="tx1"/>
                          </a:solidFill>
                          <a:latin typeface="+mn-ea"/>
                          <a:ea typeface="+mn-ea"/>
                        </a:rPr>
                        <a:t>X³</a:t>
                      </a:r>
                      <a:endParaRPr lang="ko-KR" altLang="en-US" sz="1200" b="1" dirty="0">
                        <a:solidFill>
                          <a:schemeClr val="tx1"/>
                        </a:solidFill>
                        <a:latin typeface="+mn-ea"/>
                        <a:ea typeface="+mn-ea"/>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548727">
                <a:tc gridSpan="6">
                  <a:txBody>
                    <a:bodyPr/>
                    <a:lstStyle/>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X¹: Outside NAVTEX coverage area</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X²: Cargo ships: 1 set</a:t>
                      </a:r>
                      <a:r>
                        <a:rPr lang="ko-KR" altLang="en-US" sz="1200" b="1" dirty="0">
                          <a:solidFill>
                            <a:schemeClr val="tx1"/>
                          </a:solidFill>
                          <a:latin typeface="+mn-ea"/>
                          <a:ea typeface="+mn-ea"/>
                        </a:rPr>
                        <a:t> </a:t>
                      </a:r>
                      <a:r>
                        <a:rPr lang="en-US" altLang="ko-KR" sz="1200" b="1" dirty="0">
                          <a:solidFill>
                            <a:schemeClr val="tx1"/>
                          </a:solidFill>
                          <a:latin typeface="+mn-ea"/>
                          <a:ea typeface="+mn-ea"/>
                        </a:rPr>
                        <a:t>(300-500 GRT), Cargo ships of 500 GRT and upwards and Passenger ships: 2 sets</a:t>
                      </a: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200" b="1" dirty="0">
                          <a:solidFill>
                            <a:schemeClr val="tx1"/>
                          </a:solidFill>
                          <a:latin typeface="+mn-ea"/>
                          <a:ea typeface="+mn-ea"/>
                        </a:rPr>
                        <a:t>X³: 2 sets</a:t>
                      </a:r>
                      <a:r>
                        <a:rPr lang="ko-KR" altLang="en-US" sz="1200" b="1" dirty="0">
                          <a:solidFill>
                            <a:schemeClr val="tx1"/>
                          </a:solidFill>
                          <a:latin typeface="+mn-ea"/>
                          <a:ea typeface="+mn-ea"/>
                        </a:rPr>
                        <a:t> </a:t>
                      </a:r>
                      <a:r>
                        <a:rPr lang="en-US" altLang="ko-KR" sz="1200" b="1" dirty="0">
                          <a:solidFill>
                            <a:schemeClr val="tx1"/>
                          </a:solidFill>
                          <a:latin typeface="+mn-ea"/>
                          <a:ea typeface="+mn-ea"/>
                        </a:rPr>
                        <a:t>(300-500 GRT), Cargo ships of 500 GRT and upwards and Passenger ships: 3 sets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12"/>
                  </a:ext>
                </a:extLst>
              </a:tr>
            </a:tbl>
          </a:graphicData>
        </a:graphic>
      </p:graphicFrame>
      <p:sp>
        <p:nvSpPr>
          <p:cNvPr id="13" name="직사각형 12"/>
          <p:cNvSpPr/>
          <p:nvPr/>
        </p:nvSpPr>
        <p:spPr>
          <a:xfrm>
            <a:off x="5634732" y="923470"/>
            <a:ext cx="4767056" cy="276999"/>
          </a:xfrm>
          <a:prstGeom prst="rect">
            <a:avLst/>
          </a:prstGeom>
        </p:spPr>
        <p:txBody>
          <a:bodyPr wrap="square">
            <a:spAutoFit/>
          </a:bodyPr>
          <a:lstStyle/>
          <a:p>
            <a:r>
              <a:rPr lang="en-US" altLang="ko-KR" sz="1200" b="1" dirty="0">
                <a:latin typeface="+mn-ea"/>
                <a:ea typeface="+mn-ea"/>
              </a:rPr>
              <a:t>(SOLAS Ch. I</a:t>
            </a:r>
            <a:r>
              <a:rPr lang="en-US" altLang="ko-KR" sz="1200" b="1" dirty="0">
                <a:latin typeface="+mn-ea"/>
              </a:rPr>
              <a:t>V/Reg. 7 to 11 </a:t>
            </a:r>
            <a:r>
              <a:rPr lang="en-US" altLang="ko-KR" sz="1200" b="1" dirty="0">
                <a:latin typeface="+mn-ea"/>
                <a:ea typeface="+mn-ea"/>
              </a:rPr>
              <a:t>and IMO resolution A.702(17))</a:t>
            </a:r>
            <a:endParaRPr lang="ko-KR" altLang="en-US" sz="1200" b="1" dirty="0">
              <a:latin typeface="+mn-ea"/>
              <a:ea typeface="+mn-ea"/>
            </a:endParaRPr>
          </a:p>
        </p:txBody>
      </p:sp>
      <p:sp>
        <p:nvSpPr>
          <p:cNvPr id="2" name="직사각형 1"/>
          <p:cNvSpPr/>
          <p:nvPr/>
        </p:nvSpPr>
        <p:spPr bwMode="auto">
          <a:xfrm>
            <a:off x="5850756" y="1908423"/>
            <a:ext cx="1656184" cy="4680520"/>
          </a:xfrm>
          <a:prstGeom prst="rect">
            <a:avLst/>
          </a:prstGeom>
          <a:noFill/>
          <a:ln w="63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a:ln>
                <a:noFill/>
              </a:ln>
              <a:solidFill>
                <a:schemeClr val="tx1"/>
              </a:solidFill>
              <a:effectLst/>
              <a:latin typeface="굴림" pitchFamily="50" charset="-127"/>
              <a:ea typeface="굴림" pitchFamily="50" charset="-127"/>
            </a:endParaRPr>
          </a:p>
        </p:txBody>
      </p:sp>
      <p:sp>
        <p:nvSpPr>
          <p:cNvPr id="11" name="TextBox 10"/>
          <p:cNvSpPr txBox="1"/>
          <p:nvPr/>
        </p:nvSpPr>
        <p:spPr>
          <a:xfrm>
            <a:off x="633027" y="1314533"/>
            <a:ext cx="6424964" cy="307777"/>
          </a:xfrm>
          <a:prstGeom prst="rect">
            <a:avLst/>
          </a:prstGeom>
          <a:noFill/>
        </p:spPr>
        <p:txBody>
          <a:bodyPr wrap="none" rtlCol="0">
            <a:spAutoFit/>
          </a:bodyPr>
          <a:lstStyle/>
          <a:p>
            <a:r>
              <a:rPr lang="en-US" altLang="ko-KR" sz="1400" b="1" dirty="0" smtClean="0">
                <a:latin typeface="+mn-ea"/>
                <a:ea typeface="+mn-ea"/>
              </a:rPr>
              <a:t>Inmarsat-C</a:t>
            </a:r>
            <a:r>
              <a:rPr lang="ko-KR" altLang="en-US" sz="1400" b="1" dirty="0" smtClean="0">
                <a:latin typeface="+mn-ea"/>
                <a:ea typeface="+mn-ea"/>
              </a:rPr>
              <a:t>가 </a:t>
            </a:r>
            <a:r>
              <a:rPr lang="en-US" altLang="ko-KR" sz="1400" b="1" dirty="0" smtClean="0">
                <a:latin typeface="+mn-ea"/>
                <a:ea typeface="+mn-ea"/>
              </a:rPr>
              <a:t>RMSS</a:t>
            </a:r>
            <a:r>
              <a:rPr lang="ko-KR" altLang="en-US" sz="1400" b="1" dirty="0" smtClean="0">
                <a:latin typeface="+mn-ea"/>
                <a:ea typeface="+mn-ea"/>
              </a:rPr>
              <a:t>로 변경 </a:t>
            </a:r>
            <a:r>
              <a:rPr lang="en-US" altLang="ko-KR" sz="1400" b="1" dirty="0" smtClean="0">
                <a:latin typeface="+mn-ea"/>
                <a:ea typeface="+mn-ea"/>
              </a:rPr>
              <a:t>(RMSS</a:t>
            </a:r>
            <a:r>
              <a:rPr lang="en-US" altLang="ko-KR" sz="1400" b="1" dirty="0">
                <a:latin typeface="+mn-ea"/>
                <a:ea typeface="+mn-ea"/>
              </a:rPr>
              <a:t>: Recognized Mobile Satellite </a:t>
            </a:r>
            <a:r>
              <a:rPr lang="en-US" altLang="ko-KR" sz="1400" b="1" dirty="0" smtClean="0">
                <a:latin typeface="+mn-ea"/>
                <a:ea typeface="+mn-ea"/>
              </a:rPr>
              <a:t>Service) </a:t>
            </a:r>
            <a:endParaRPr lang="ko-KR" altLang="en-US" sz="1400" b="1" dirty="0">
              <a:latin typeface="+mn-ea"/>
              <a:ea typeface="+mn-ea"/>
            </a:endParaRPr>
          </a:p>
        </p:txBody>
      </p:sp>
      <p:sp>
        <p:nvSpPr>
          <p:cNvPr id="5" name="직사각형 4"/>
          <p:cNvSpPr/>
          <p:nvPr/>
        </p:nvSpPr>
        <p:spPr>
          <a:xfrm>
            <a:off x="10862650" y="4788743"/>
            <a:ext cx="1997025" cy="1384995"/>
          </a:xfrm>
          <a:prstGeom prst="rect">
            <a:avLst/>
          </a:prstGeom>
        </p:spPr>
        <p:txBody>
          <a:bodyPr wrap="square">
            <a:spAutoFit/>
          </a:bodyPr>
          <a:lstStyle/>
          <a:p>
            <a:r>
              <a:rPr lang="en-US" altLang="ko-KR" sz="1400" dirty="0">
                <a:solidFill>
                  <a:srgbClr val="0000FF"/>
                </a:solidFill>
                <a:latin typeface="+mn-ea"/>
              </a:rPr>
              <a:t>Iridium network is formally authorized as the second </a:t>
            </a:r>
            <a:r>
              <a:rPr lang="en-US" altLang="ko-KR" sz="1400" dirty="0" err="1">
                <a:solidFill>
                  <a:srgbClr val="0000FF"/>
                </a:solidFill>
                <a:latin typeface="+mn-ea"/>
              </a:rPr>
              <a:t>ecognized</a:t>
            </a:r>
            <a:r>
              <a:rPr lang="en-US" altLang="ko-KR" sz="1400" dirty="0">
                <a:solidFill>
                  <a:srgbClr val="0000FF"/>
                </a:solidFill>
                <a:latin typeface="+mn-ea"/>
              </a:rPr>
              <a:t> mobile satellite system in the GMDSS on </a:t>
            </a:r>
            <a:r>
              <a:rPr lang="en-US" altLang="ko-KR" sz="1400" b="1" dirty="0">
                <a:solidFill>
                  <a:srgbClr val="FF0000"/>
                </a:solidFill>
                <a:latin typeface="+mn-ea"/>
              </a:rPr>
              <a:t>Jan 13, 2020.</a:t>
            </a:r>
          </a:p>
        </p:txBody>
      </p:sp>
      <p:cxnSp>
        <p:nvCxnSpPr>
          <p:cNvPr id="7" name="직선 화살표 연결선 6"/>
          <p:cNvCxnSpPr/>
          <p:nvPr/>
        </p:nvCxnSpPr>
        <p:spPr>
          <a:xfrm flipV="1">
            <a:off x="1026220" y="1643973"/>
            <a:ext cx="1440160" cy="2064650"/>
          </a:xfrm>
          <a:prstGeom prst="straightConnector1">
            <a:avLst/>
          </a:prstGeom>
          <a:ln>
            <a:headEnd w="med" len="med"/>
            <a:tailEnd type="triangle"/>
          </a:ln>
        </p:spPr>
        <p:style>
          <a:lnRef idx="1">
            <a:schemeClr val="dk1"/>
          </a:lnRef>
          <a:fillRef idx="0">
            <a:schemeClr val="dk1"/>
          </a:fillRef>
          <a:effectRef idx="0">
            <a:schemeClr val="dk1"/>
          </a:effectRef>
          <a:fontRef idx="minor">
            <a:schemeClr val="tx1"/>
          </a:fontRef>
        </p:style>
      </p:cxnSp>
      <p:sp>
        <p:nvSpPr>
          <p:cNvPr id="15" name="직사각형 14"/>
          <p:cNvSpPr/>
          <p:nvPr/>
        </p:nvSpPr>
        <p:spPr>
          <a:xfrm>
            <a:off x="0" y="63006"/>
            <a:ext cx="3345788"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1</a:t>
            </a:r>
            <a:r>
              <a:rPr lang="ko-KR" altLang="en-US" sz="2200" b="1" dirty="0" smtClean="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기본 이해</a:t>
            </a:r>
            <a:endParaRPr lang="en-US" altLang="ko-KR" sz="2200" b="1" dirty="0">
              <a:solidFill>
                <a:schemeClr val="bg1"/>
              </a:solidFill>
              <a:latin typeface="+mn-ea"/>
              <a:ea typeface="+mn-ea"/>
            </a:endParaRPr>
          </a:p>
        </p:txBody>
      </p:sp>
      <p:sp>
        <p:nvSpPr>
          <p:cNvPr id="6" name="슬라이드 번호 개체 틀 5"/>
          <p:cNvSpPr>
            <a:spLocks noGrp="1"/>
          </p:cNvSpPr>
          <p:nvPr>
            <p:ph type="sldNum" sz="quarter" idx="4"/>
          </p:nvPr>
        </p:nvSpPr>
        <p:spPr/>
        <p:txBody>
          <a:bodyPr/>
          <a:lstStyle/>
          <a:p>
            <a:fld id="{31095832-68CD-478A-AD98-E2BAD6DB9178}" type="slidenum">
              <a:rPr lang="ko-KR" altLang="en-US" smtClean="0"/>
              <a:pPr/>
              <a:t>9</a:t>
            </a:fld>
            <a:endParaRPr lang="ko-KR" altLang="en-US"/>
          </a:p>
        </p:txBody>
      </p:sp>
    </p:spTree>
    <p:extLst>
      <p:ext uri="{BB962C8B-B14F-4D97-AF65-F5344CB8AC3E}">
        <p14:creationId xmlns:p14="http://schemas.microsoft.com/office/powerpoint/2010/main" val="1286622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90</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555631280"/>
              </p:ext>
            </p:extLst>
          </p:nvPr>
        </p:nvGraphicFramePr>
        <p:xfrm>
          <a:off x="540161" y="828062"/>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p>
                      <a:pPr latinLnBrk="1"/>
                      <a:endParaRPr lang="en-US" altLang="ko-KR" sz="22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40161" y="1643817"/>
            <a:ext cx="9596060" cy="555513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 name="직사각형 5"/>
          <p:cNvSpPr/>
          <p:nvPr/>
        </p:nvSpPr>
        <p:spPr>
          <a:xfrm>
            <a:off x="10891316" y="2196455"/>
            <a:ext cx="2241302" cy="1015663"/>
          </a:xfrm>
          <a:prstGeom prst="rect">
            <a:avLst/>
          </a:prstGeom>
        </p:spPr>
        <p:txBody>
          <a:bodyPr wrap="square">
            <a:spAutoFit/>
          </a:bodyPr>
          <a:lstStyle/>
          <a:p>
            <a:r>
              <a:rPr lang="ko-KR" altLang="en-US" sz="1200" dirty="0">
                <a:solidFill>
                  <a:srgbClr val="000099"/>
                </a:solidFill>
                <a:latin typeface="+mn-ea"/>
                <a:ea typeface="+mn-ea"/>
              </a:rPr>
              <a:t>통상 초기 충전전류가 </a:t>
            </a:r>
            <a:r>
              <a:rPr lang="en-US" altLang="ko-KR" sz="1200" dirty="0">
                <a:solidFill>
                  <a:srgbClr val="000099"/>
                </a:solidFill>
                <a:latin typeface="+mn-ea"/>
                <a:ea typeface="+mn-ea"/>
              </a:rPr>
              <a:t>20A</a:t>
            </a:r>
            <a:r>
              <a:rPr lang="ko-KR" altLang="en-US" sz="1200" dirty="0">
                <a:solidFill>
                  <a:srgbClr val="000099"/>
                </a:solidFill>
                <a:latin typeface="+mn-ea"/>
                <a:ea typeface="+mn-ea"/>
              </a:rPr>
              <a:t>가   되고 서서히 충전이 되면서 </a:t>
            </a:r>
            <a:r>
              <a:rPr lang="en-US" altLang="ko-KR" sz="1200" dirty="0">
                <a:solidFill>
                  <a:srgbClr val="000099"/>
                </a:solidFill>
                <a:latin typeface="+mn-ea"/>
                <a:ea typeface="+mn-ea"/>
              </a:rPr>
              <a:t>10</a:t>
            </a:r>
            <a:r>
              <a:rPr lang="ko-KR" altLang="en-US" sz="1200" dirty="0">
                <a:solidFill>
                  <a:srgbClr val="000099"/>
                </a:solidFill>
                <a:latin typeface="+mn-ea"/>
                <a:ea typeface="+mn-ea"/>
              </a:rPr>
              <a:t>시간 정도 후</a:t>
            </a:r>
            <a:r>
              <a:rPr lang="en-US" altLang="ko-KR" sz="1200" dirty="0">
                <a:solidFill>
                  <a:srgbClr val="000099"/>
                </a:solidFill>
                <a:latin typeface="+mn-ea"/>
                <a:ea typeface="+mn-ea"/>
              </a:rPr>
              <a:t>, 2A </a:t>
            </a:r>
            <a:r>
              <a:rPr lang="ko-KR" altLang="en-US" sz="1200" dirty="0">
                <a:solidFill>
                  <a:srgbClr val="000099"/>
                </a:solidFill>
                <a:latin typeface="+mn-ea"/>
                <a:ea typeface="+mn-ea"/>
              </a:rPr>
              <a:t>이하로 떨어지면 다시 </a:t>
            </a:r>
            <a:r>
              <a:rPr lang="ko-KR" altLang="en-US" sz="1200" dirty="0" err="1">
                <a:solidFill>
                  <a:srgbClr val="000099"/>
                </a:solidFill>
                <a:latin typeface="+mn-ea"/>
                <a:ea typeface="+mn-ea"/>
              </a:rPr>
              <a:t>부동충전</a:t>
            </a:r>
            <a:r>
              <a:rPr lang="ko-KR" altLang="en-US" sz="1200" dirty="0">
                <a:solidFill>
                  <a:srgbClr val="000099"/>
                </a:solidFill>
                <a:latin typeface="+mn-ea"/>
                <a:ea typeface="+mn-ea"/>
              </a:rPr>
              <a:t> </a:t>
            </a:r>
            <a:r>
              <a:rPr lang="en-US" altLang="ko-KR" sz="1200" dirty="0">
                <a:solidFill>
                  <a:srgbClr val="000099"/>
                </a:solidFill>
                <a:latin typeface="+mn-ea"/>
                <a:ea typeface="+mn-ea"/>
              </a:rPr>
              <a:t>mode</a:t>
            </a:r>
            <a:r>
              <a:rPr lang="ko-KR" altLang="en-US" sz="1200" dirty="0">
                <a:solidFill>
                  <a:srgbClr val="000099"/>
                </a:solidFill>
                <a:latin typeface="+mn-ea"/>
                <a:ea typeface="+mn-ea"/>
              </a:rPr>
              <a:t>로 전환함</a:t>
            </a:r>
            <a:r>
              <a:rPr lang="en-US" altLang="ko-KR" sz="1200" dirty="0">
                <a:solidFill>
                  <a:srgbClr val="000099"/>
                </a:solidFill>
                <a:latin typeface="+mn-ea"/>
                <a:ea typeface="+mn-ea"/>
              </a:rPr>
              <a:t>) </a:t>
            </a:r>
            <a:endParaRPr lang="ko-KR" altLang="en-US" sz="1200" dirty="0">
              <a:latin typeface="+mn-ea"/>
              <a:ea typeface="+mn-ea"/>
            </a:endParaRPr>
          </a:p>
        </p:txBody>
      </p:sp>
      <p:graphicFrame>
        <p:nvGraphicFramePr>
          <p:cNvPr id="10" name="표 9"/>
          <p:cNvGraphicFramePr>
            <a:graphicFrameLocks noGrp="1"/>
          </p:cNvGraphicFramePr>
          <p:nvPr>
            <p:extLst/>
          </p:nvPr>
        </p:nvGraphicFramePr>
        <p:xfrm>
          <a:off x="540161" y="1746432"/>
          <a:ext cx="9487059" cy="5072293"/>
        </p:xfrm>
        <a:graphic>
          <a:graphicData uri="http://schemas.openxmlformats.org/drawingml/2006/table">
            <a:tbl>
              <a:tblPr firstRow="1" bandRow="1">
                <a:tableStyleId>{5C22544A-7EE6-4342-B048-85BDC9FD1C3A}</a:tableStyleId>
              </a:tblPr>
              <a:tblGrid>
                <a:gridCol w="1275571">
                  <a:extLst>
                    <a:ext uri="{9D8B030D-6E8A-4147-A177-3AD203B41FA5}">
                      <a16:colId xmlns:a16="http://schemas.microsoft.com/office/drawing/2014/main" val="20000"/>
                    </a:ext>
                  </a:extLst>
                </a:gridCol>
                <a:gridCol w="1538293">
                  <a:extLst>
                    <a:ext uri="{9D8B030D-6E8A-4147-A177-3AD203B41FA5}">
                      <a16:colId xmlns:a16="http://schemas.microsoft.com/office/drawing/2014/main" val="20001"/>
                    </a:ext>
                  </a:extLst>
                </a:gridCol>
                <a:gridCol w="6673195">
                  <a:extLst>
                    <a:ext uri="{9D8B030D-6E8A-4147-A177-3AD203B41FA5}">
                      <a16:colId xmlns:a16="http://schemas.microsoft.com/office/drawing/2014/main" val="20002"/>
                    </a:ext>
                  </a:extLst>
                </a:gridCol>
              </a:tblGrid>
              <a:tr h="864096">
                <a:tc rowSpan="2">
                  <a:txBody>
                    <a:bodyPr/>
                    <a:lstStyle/>
                    <a:p>
                      <a:pPr latinLnBrk="1"/>
                      <a:r>
                        <a:rPr lang="en-US" altLang="ko-KR" sz="1800" b="0" dirty="0" smtClean="0">
                          <a:solidFill>
                            <a:schemeClr val="tx1"/>
                          </a:solidFill>
                          <a:latin typeface="+mn-ea"/>
                          <a:ea typeface="+mn-ea"/>
                        </a:rPr>
                        <a:t>MF/HF Radio</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ea"/>
                          <a:ea typeface="+mn-ea"/>
                        </a:rPr>
                        <a:t>DC on-load</a:t>
                      </a:r>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Console </a:t>
                      </a:r>
                      <a:r>
                        <a:rPr lang="ko-KR" altLang="en-US" sz="1500" b="0" dirty="0" smtClean="0">
                          <a:solidFill>
                            <a:schemeClr val="tx1"/>
                          </a:solidFill>
                          <a:latin typeface="+mn-ea"/>
                          <a:ea typeface="+mn-ea"/>
                        </a:rPr>
                        <a:t>하단의 </a:t>
                      </a:r>
                      <a:r>
                        <a:rPr lang="ko-KR" altLang="en-US" sz="1500" b="0" dirty="0" err="1" smtClean="0">
                          <a:solidFill>
                            <a:schemeClr val="tx1"/>
                          </a:solidFill>
                          <a:latin typeface="+mn-ea"/>
                          <a:ea typeface="+mn-ea"/>
                        </a:rPr>
                        <a:t>배전반에서</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MF/HF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차단한다</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이때 </a:t>
                      </a:r>
                      <a:r>
                        <a:rPr lang="en-US" altLang="ko-KR" sz="1500" b="0" dirty="0" smtClean="0">
                          <a:solidFill>
                            <a:schemeClr val="tx1"/>
                          </a:solidFill>
                          <a:latin typeface="+mn-ea"/>
                          <a:ea typeface="+mn-ea"/>
                        </a:rPr>
                        <a:t>Radio</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a:t>
                      </a:r>
                      <a:r>
                        <a:rPr lang="ko-KR" altLang="en-US" sz="1500" b="0" dirty="0" smtClean="0">
                          <a:solidFill>
                            <a:schemeClr val="tx1"/>
                          </a:solidFill>
                          <a:latin typeface="+mn-ea"/>
                          <a:ea typeface="+mn-ea"/>
                        </a:rPr>
                        <a:t>방전 시작함</a:t>
                      </a:r>
                      <a:r>
                        <a:rPr lang="en-US" altLang="ko-KR" sz="1500" b="0" dirty="0" smtClean="0">
                          <a:solidFill>
                            <a:schemeClr val="tx1"/>
                          </a:solidFill>
                          <a:latin typeface="+mn-ea"/>
                          <a:ea typeface="+mn-ea"/>
                        </a:rPr>
                        <a:t>) </a:t>
                      </a:r>
                    </a:p>
                    <a:p>
                      <a:pPr marL="285750" indent="-285750" latinLnBrk="1">
                        <a:buFont typeface="Wingdings" panose="05000000000000000000" pitchFamily="2" charset="2"/>
                        <a:buChar char="§"/>
                      </a:pPr>
                      <a:r>
                        <a:rPr lang="ko-KR" altLang="en-US" sz="1500" b="0" dirty="0" err="1" smtClean="0">
                          <a:solidFill>
                            <a:schemeClr val="tx1"/>
                          </a:solidFill>
                          <a:latin typeface="+mn-ea"/>
                          <a:ea typeface="+mn-ea"/>
                        </a:rPr>
                        <a:t>해안국</a:t>
                      </a:r>
                      <a:r>
                        <a:rPr lang="en-US" altLang="ko-KR" sz="1500" b="0" dirty="0" smtClean="0">
                          <a:solidFill>
                            <a:schemeClr val="tx1"/>
                          </a:solidFill>
                          <a:latin typeface="+mn-ea"/>
                          <a:ea typeface="+mn-ea"/>
                        </a:rPr>
                        <a:t>(RCC)</a:t>
                      </a:r>
                      <a:r>
                        <a:rPr lang="ko-KR" altLang="en-US" sz="1500" b="0" dirty="0" smtClean="0">
                          <a:solidFill>
                            <a:schemeClr val="tx1"/>
                          </a:solidFill>
                          <a:latin typeface="+mn-ea"/>
                          <a:ea typeface="+mn-ea"/>
                        </a:rPr>
                        <a:t>과 시험 </a:t>
                      </a: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만약 테스트가 되지 않으면 </a:t>
                      </a:r>
                      <a:r>
                        <a:rPr lang="en-US" altLang="ko-KR" sz="1500" b="0" dirty="0" smtClean="0">
                          <a:solidFill>
                            <a:schemeClr val="tx1"/>
                          </a:solidFill>
                          <a:latin typeface="+mn-ea"/>
                          <a:ea typeface="+mn-ea"/>
                        </a:rPr>
                        <a:t>Radio Log</a:t>
                      </a:r>
                      <a:r>
                        <a:rPr lang="ko-KR" altLang="en-US" sz="1500" b="0" dirty="0" smtClean="0">
                          <a:solidFill>
                            <a:schemeClr val="tx1"/>
                          </a:solidFill>
                          <a:latin typeface="+mn-ea"/>
                          <a:ea typeface="+mn-ea"/>
                        </a:rPr>
                        <a:t>에 그 사실을 기록하고 가능할 때 반드시 시험</a:t>
                      </a:r>
                      <a:r>
                        <a:rPr lang="en-US" altLang="ko-KR" sz="1500" b="0" dirty="0" smtClean="0">
                          <a:solidFill>
                            <a:schemeClr val="tx1"/>
                          </a:solidFill>
                          <a:latin typeface="+mn-ea"/>
                          <a:ea typeface="+mn-ea"/>
                        </a:rPr>
                        <a:t>)</a:t>
                      </a:r>
                      <a:r>
                        <a:rPr lang="ko-KR" altLang="en-US" sz="1500" b="0" dirty="0" smtClean="0">
                          <a:solidFill>
                            <a:schemeClr val="tx1"/>
                          </a:solidFill>
                          <a:latin typeface="+mn-ea"/>
                          <a:ea typeface="+mn-ea"/>
                        </a:rPr>
                        <a:t> </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en-US" altLang="ko-KR" sz="1500" b="0" dirty="0" smtClean="0">
                          <a:solidFill>
                            <a:schemeClr val="tx1"/>
                          </a:solidFill>
                          <a:latin typeface="+mn-ea"/>
                          <a:ea typeface="+mn-ea"/>
                        </a:rPr>
                        <a:t>MF</a:t>
                      </a:r>
                      <a:r>
                        <a:rPr lang="ko-KR" altLang="en-US" sz="1500" b="0" dirty="0" smtClean="0">
                          <a:solidFill>
                            <a:schemeClr val="tx1"/>
                          </a:solidFill>
                          <a:latin typeface="+mn-ea"/>
                          <a:ea typeface="+mn-ea"/>
                        </a:rPr>
                        <a:t>로 </a:t>
                      </a:r>
                      <a:r>
                        <a:rPr lang="en-US" altLang="ko-KR" sz="1500" b="0" dirty="0" smtClean="0">
                          <a:solidFill>
                            <a:schemeClr val="tx1"/>
                          </a:solidFill>
                          <a:latin typeface="+mn-ea"/>
                          <a:ea typeface="+mn-ea"/>
                        </a:rPr>
                        <a:t>Test</a:t>
                      </a:r>
                      <a:r>
                        <a:rPr lang="ko-KR" altLang="en-US" sz="1500" b="0" dirty="0" smtClean="0">
                          <a:solidFill>
                            <a:schemeClr val="tx1"/>
                          </a:solidFill>
                          <a:latin typeface="+mn-ea"/>
                          <a:ea typeface="+mn-ea"/>
                        </a:rPr>
                        <a:t>가 되지 않으면 </a:t>
                      </a:r>
                      <a:r>
                        <a:rPr lang="en-US" altLang="ko-KR" sz="1500" b="0" dirty="0" smtClean="0">
                          <a:solidFill>
                            <a:schemeClr val="tx1"/>
                          </a:solidFill>
                          <a:latin typeface="+mn-ea"/>
                          <a:ea typeface="+mn-ea"/>
                        </a:rPr>
                        <a:t>HF</a:t>
                      </a:r>
                      <a:r>
                        <a:rPr lang="ko-KR" altLang="en-US" sz="1500" b="0" dirty="0" smtClean="0">
                          <a:solidFill>
                            <a:schemeClr val="tx1"/>
                          </a:solidFill>
                          <a:latin typeface="+mn-ea"/>
                          <a:ea typeface="+mn-ea"/>
                        </a:rPr>
                        <a:t>로 시험할 것</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24944">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1600" b="0" dirty="0" smtClean="0">
                          <a:solidFill>
                            <a:schemeClr val="tx1"/>
                          </a:solidFill>
                          <a:latin typeface="+mn-ea"/>
                          <a:ea typeface="+mn-ea"/>
                        </a:rPr>
                        <a:t>DC off-load</a:t>
                      </a:r>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872722"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MF/HF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 </a:t>
                      </a:r>
                      <a:r>
                        <a:rPr lang="ko-KR" altLang="en-US" sz="1500" b="0" dirty="0" smtClean="0">
                          <a:solidFill>
                            <a:schemeClr val="tx1"/>
                          </a:solidFill>
                          <a:latin typeface="+mn-ea"/>
                          <a:ea typeface="+mn-ea"/>
                        </a:rPr>
                        <a:t>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a:t>
                      </a:r>
                      <a:r>
                        <a:rPr lang="en-US" altLang="ko-KR" sz="1500" b="0" dirty="0" smtClean="0">
                          <a:solidFill>
                            <a:schemeClr val="tx1"/>
                          </a:solidFill>
                          <a:latin typeface="+mn-ea"/>
                          <a:ea typeface="+mn-ea"/>
                        </a:rPr>
                        <a:t>.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8055">
                <a:tc rowSpan="2">
                  <a:txBody>
                    <a:bodyPr/>
                    <a:lstStyle/>
                    <a:p>
                      <a:pPr latinLnBrk="1"/>
                      <a:r>
                        <a:rPr lang="en-US" altLang="ko-KR" sz="1800" b="0" dirty="0" smtClean="0">
                          <a:solidFill>
                            <a:schemeClr val="tx1"/>
                          </a:solidFill>
                          <a:latin typeface="+mn-ea"/>
                          <a:ea typeface="+mn-ea"/>
                        </a:rPr>
                        <a:t>VHF Radio</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on-load</a:t>
                      </a:r>
                      <a:endParaRPr lang="ko-KR" altLang="en-US" sz="1600" b="0" dirty="0" smtClean="0">
                        <a:solidFill>
                          <a:schemeClr val="tx1"/>
                        </a:solidFill>
                        <a:latin typeface="+mn-ea"/>
                        <a:ea typeface="+mn-ea"/>
                      </a:endParaRPr>
                    </a:p>
                    <a:p>
                      <a:pPr algn="ctr" latinLnBrk="1"/>
                      <a:endParaRPr lang="ko-KR" altLang="en-US" sz="16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Console </a:t>
                      </a:r>
                      <a:r>
                        <a:rPr lang="ko-KR" altLang="en-US" sz="1500" b="0" dirty="0" smtClean="0">
                          <a:solidFill>
                            <a:schemeClr val="tx1"/>
                          </a:solidFill>
                          <a:latin typeface="+mn-ea"/>
                          <a:ea typeface="+mn-ea"/>
                        </a:rPr>
                        <a:t>하단의 </a:t>
                      </a:r>
                      <a:r>
                        <a:rPr lang="ko-KR" altLang="en-US" sz="1500" b="0" dirty="0" err="1" smtClean="0">
                          <a:solidFill>
                            <a:schemeClr val="tx1"/>
                          </a:solidFill>
                          <a:latin typeface="+mn-ea"/>
                          <a:ea typeface="+mn-ea"/>
                        </a:rPr>
                        <a:t>배전반에서</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VHF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차단한다</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ko-KR" altLang="en-US" sz="1500" b="0" dirty="0" smtClean="0">
                          <a:solidFill>
                            <a:schemeClr val="tx1"/>
                          </a:solidFill>
                          <a:latin typeface="+mn-ea"/>
                          <a:ea typeface="+mn-ea"/>
                        </a:rPr>
                        <a:t>가까운 </a:t>
                      </a:r>
                      <a:r>
                        <a:rPr lang="en-US" altLang="ko-KR" sz="1500" b="0" dirty="0" smtClean="0">
                          <a:solidFill>
                            <a:schemeClr val="tx1"/>
                          </a:solidFill>
                          <a:latin typeface="+mn-ea"/>
                          <a:ea typeface="+mn-ea"/>
                        </a:rPr>
                        <a:t>RCC</a:t>
                      </a:r>
                      <a:r>
                        <a:rPr lang="ko-KR" altLang="en-US" sz="1500" b="0" dirty="0" smtClean="0">
                          <a:solidFill>
                            <a:schemeClr val="tx1"/>
                          </a:solidFill>
                          <a:latin typeface="+mn-ea"/>
                          <a:ea typeface="+mn-ea"/>
                        </a:rPr>
                        <a:t>와 시험</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만약 </a:t>
                      </a:r>
                      <a:r>
                        <a:rPr lang="ko-KR" altLang="en-US" sz="1500" b="0" dirty="0" err="1" smtClean="0">
                          <a:solidFill>
                            <a:schemeClr val="tx1"/>
                          </a:solidFill>
                          <a:latin typeface="+mn-ea"/>
                          <a:ea typeface="+mn-ea"/>
                        </a:rPr>
                        <a:t>해안국이</a:t>
                      </a:r>
                      <a:r>
                        <a:rPr lang="ko-KR" altLang="en-US" sz="1500" b="0" dirty="0" smtClean="0">
                          <a:solidFill>
                            <a:schemeClr val="tx1"/>
                          </a:solidFill>
                          <a:latin typeface="+mn-ea"/>
                          <a:ea typeface="+mn-ea"/>
                        </a:rPr>
                        <a:t> </a:t>
                      </a:r>
                      <a:r>
                        <a:rPr lang="ko-KR" altLang="en-US" sz="1500" b="0" dirty="0" err="1" smtClean="0">
                          <a:solidFill>
                            <a:schemeClr val="tx1"/>
                          </a:solidFill>
                          <a:latin typeface="+mn-ea"/>
                          <a:ea typeface="+mn-ea"/>
                        </a:rPr>
                        <a:t>통신권</a:t>
                      </a:r>
                      <a:r>
                        <a:rPr lang="ko-KR" altLang="en-US" sz="1500" b="0" dirty="0" smtClean="0">
                          <a:solidFill>
                            <a:schemeClr val="tx1"/>
                          </a:solidFill>
                          <a:latin typeface="+mn-ea"/>
                          <a:ea typeface="+mn-ea"/>
                        </a:rPr>
                        <a:t> 내에 없으면 부근 선박이나 본선 </a:t>
                      </a:r>
                      <a:r>
                        <a:rPr lang="en-US" altLang="ko-KR" sz="1500" b="0" dirty="0" smtClean="0">
                          <a:solidFill>
                            <a:schemeClr val="tx1"/>
                          </a:solidFill>
                          <a:latin typeface="+mn-ea"/>
                          <a:ea typeface="+mn-ea"/>
                        </a:rPr>
                        <a:t>No.2 VHF</a:t>
                      </a:r>
                      <a:r>
                        <a:rPr lang="ko-KR" altLang="en-US" sz="1500" b="0" dirty="0" smtClean="0">
                          <a:solidFill>
                            <a:schemeClr val="tx1"/>
                          </a:solidFill>
                          <a:latin typeface="+mn-ea"/>
                          <a:ea typeface="+mn-ea"/>
                        </a:rPr>
                        <a:t>와 시험하고 </a:t>
                      </a:r>
                      <a:r>
                        <a:rPr lang="ko-KR" altLang="en-US" sz="1500" b="0" dirty="0" err="1" smtClean="0">
                          <a:solidFill>
                            <a:schemeClr val="tx1"/>
                          </a:solidFill>
                          <a:latin typeface="+mn-ea"/>
                          <a:ea typeface="+mn-ea"/>
                        </a:rPr>
                        <a:t>해안국과</a:t>
                      </a:r>
                      <a:r>
                        <a:rPr lang="ko-KR" altLang="en-US" sz="1500" b="0" dirty="0" smtClean="0">
                          <a:solidFill>
                            <a:schemeClr val="tx1"/>
                          </a:solidFill>
                          <a:latin typeface="+mn-ea"/>
                          <a:ea typeface="+mn-ea"/>
                        </a:rPr>
                        <a:t> 가능하면 반드시 </a:t>
                      </a:r>
                      <a:r>
                        <a:rPr lang="ko-KR" altLang="en-US" sz="1500" b="0" dirty="0" err="1" smtClean="0">
                          <a:solidFill>
                            <a:schemeClr val="tx1"/>
                          </a:solidFill>
                          <a:latin typeface="+mn-ea"/>
                          <a:ea typeface="+mn-ea"/>
                        </a:rPr>
                        <a:t>해안국과</a:t>
                      </a:r>
                      <a:r>
                        <a:rPr lang="ko-KR" altLang="en-US" sz="1500" b="0" dirty="0" smtClean="0">
                          <a:solidFill>
                            <a:schemeClr val="tx1"/>
                          </a:solidFill>
                          <a:latin typeface="+mn-ea"/>
                          <a:ea typeface="+mn-ea"/>
                        </a:rPr>
                        <a:t> 시험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71519">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off-load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872722" rtl="0" eaLnBrk="1" fontAlgn="auto" latinLnBrk="1" hangingPunct="1">
                        <a:lnSpc>
                          <a:spcPct val="100000"/>
                        </a:lnSpc>
                        <a:spcBef>
                          <a:spcPts val="0"/>
                        </a:spcBef>
                        <a:spcAft>
                          <a:spcPts val="0"/>
                        </a:spcAft>
                        <a:buClrTx/>
                        <a:buSzTx/>
                        <a:buFont typeface="Wingdings" panose="05000000000000000000" pitchFamily="2" charset="2"/>
                        <a:buChar char="§"/>
                        <a:tabLst/>
                        <a:defRPr/>
                      </a:pPr>
                      <a:r>
                        <a:rPr lang="en-US" altLang="ko-KR" sz="1500" b="0" dirty="0" smtClean="0">
                          <a:solidFill>
                            <a:schemeClr val="tx1"/>
                          </a:solidFill>
                          <a:latin typeface="+mn-ea"/>
                          <a:ea typeface="+mn-ea"/>
                        </a:rPr>
                        <a:t>Radio 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VHF</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 </a:t>
                      </a:r>
                      <a:r>
                        <a:rPr lang="ko-KR" altLang="en-US" sz="1500" b="0" dirty="0" smtClean="0">
                          <a:solidFill>
                            <a:schemeClr val="tx1"/>
                          </a:solidFill>
                          <a:latin typeface="+mn-ea"/>
                          <a:ea typeface="+mn-ea"/>
                        </a:rPr>
                        <a:t>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a:t>
                      </a:r>
                      <a:r>
                        <a:rPr lang="en-US" altLang="ko-KR" sz="1500" b="0" dirty="0" smtClean="0">
                          <a:solidFill>
                            <a:schemeClr val="tx1"/>
                          </a:solidFill>
                          <a:latin typeface="+mn-ea"/>
                          <a:ea typeface="+mn-ea"/>
                        </a:rPr>
                        <a:t>. </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72699">
                <a:tc rowSpan="2">
                  <a:txBody>
                    <a:bodyPr/>
                    <a:lstStyle/>
                    <a:p>
                      <a:pPr latinLnBrk="1"/>
                      <a:r>
                        <a:rPr lang="en-US" altLang="ko-KR" sz="1800" b="0" dirty="0" smtClean="0">
                          <a:solidFill>
                            <a:schemeClr val="tx1"/>
                          </a:solidFill>
                          <a:latin typeface="+mn-ea"/>
                          <a:ea typeface="+mn-ea"/>
                        </a:rPr>
                        <a:t>INM-C</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on-load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Console </a:t>
                      </a:r>
                      <a:r>
                        <a:rPr lang="ko-KR" altLang="en-US" sz="1500" b="0" dirty="0" smtClean="0">
                          <a:solidFill>
                            <a:schemeClr val="tx1"/>
                          </a:solidFill>
                          <a:latin typeface="+mn-ea"/>
                          <a:ea typeface="+mn-ea"/>
                        </a:rPr>
                        <a:t>하단의 </a:t>
                      </a:r>
                      <a:r>
                        <a:rPr lang="ko-KR" altLang="en-US" sz="1500" b="0" dirty="0" err="1" smtClean="0">
                          <a:solidFill>
                            <a:schemeClr val="tx1"/>
                          </a:solidFill>
                          <a:latin typeface="+mn-ea"/>
                          <a:ea typeface="+mn-ea"/>
                        </a:rPr>
                        <a:t>배전반에서</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INMARSAT-C</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ko-KR" altLang="en-US" sz="1500" b="0" dirty="0" smtClean="0">
                          <a:solidFill>
                            <a:schemeClr val="tx1"/>
                          </a:solidFill>
                          <a:latin typeface="+mn-ea"/>
                          <a:ea typeface="+mn-ea"/>
                        </a:rPr>
                        <a:t>차단한다</a:t>
                      </a:r>
                      <a:endParaRPr lang="en-US" altLang="ko-KR" sz="1500" b="0" dirty="0" smtClean="0">
                        <a:solidFill>
                          <a:schemeClr val="tx1"/>
                        </a:solidFill>
                        <a:latin typeface="+mn-ea"/>
                        <a:ea typeface="+mn-ea"/>
                      </a:endParaRPr>
                    </a:p>
                    <a:p>
                      <a:pPr marL="285750" indent="-285750" latinLnBrk="1">
                        <a:buFont typeface="Wingdings" panose="05000000000000000000" pitchFamily="2" charset="2"/>
                        <a:buChar char="§"/>
                      </a:pPr>
                      <a:r>
                        <a:rPr lang="en-US" altLang="ko-KR" sz="1500" b="0" dirty="0" smtClean="0">
                          <a:solidFill>
                            <a:schemeClr val="tx1"/>
                          </a:solidFill>
                          <a:latin typeface="+mn-ea"/>
                          <a:ea typeface="+mn-ea"/>
                        </a:rPr>
                        <a:t>PV Test</a:t>
                      </a:r>
                      <a:r>
                        <a:rPr lang="ko-KR" altLang="en-US" sz="1500" b="0" dirty="0" smtClean="0">
                          <a:solidFill>
                            <a:schemeClr val="tx1"/>
                          </a:solidFill>
                          <a:latin typeface="+mn-ea"/>
                          <a:ea typeface="+mn-ea"/>
                        </a:rPr>
                        <a:t>를 한다 </a:t>
                      </a:r>
                      <a:r>
                        <a:rPr lang="en-US" altLang="ko-KR" sz="1500" b="0" dirty="0" smtClean="0">
                          <a:solidFill>
                            <a:schemeClr val="tx1"/>
                          </a:solidFill>
                          <a:latin typeface="+mn-ea"/>
                          <a:ea typeface="+mn-ea"/>
                        </a:rPr>
                        <a:t>(LINK Test</a:t>
                      </a:r>
                      <a:r>
                        <a:rPr lang="ko-KR" altLang="en-US" sz="1500" b="0" dirty="0" smtClean="0">
                          <a:solidFill>
                            <a:schemeClr val="tx1"/>
                          </a:solidFill>
                          <a:latin typeface="+mn-ea"/>
                          <a:ea typeface="+mn-ea"/>
                        </a:rPr>
                        <a:t>라고도 함</a:t>
                      </a:r>
                      <a:r>
                        <a:rPr lang="en-US" altLang="ko-KR" sz="1500" b="0" dirty="0" smtClean="0">
                          <a:solidFill>
                            <a:schemeClr val="tx1"/>
                          </a:solidFill>
                          <a:latin typeface="+mn-ea"/>
                          <a:ea typeface="+mn-ea"/>
                        </a:rPr>
                        <a:t>)</a:t>
                      </a:r>
                      <a:endParaRPr lang="ko-KR" altLang="en-US" sz="15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72699">
                <a:tc vMerge="1">
                  <a:txBody>
                    <a:bodyPr/>
                    <a:lstStyle/>
                    <a:p>
                      <a:pPr latinLnBrk="1"/>
                      <a:endParaRPr lang="ko-KR" altLang="en-US" sz="16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872722" rtl="0" eaLnBrk="1" fontAlgn="auto" latinLnBrk="1" hangingPunct="1">
                        <a:lnSpc>
                          <a:spcPct val="100000"/>
                        </a:lnSpc>
                        <a:spcBef>
                          <a:spcPts val="0"/>
                        </a:spcBef>
                        <a:spcAft>
                          <a:spcPts val="0"/>
                        </a:spcAft>
                        <a:buClrTx/>
                        <a:buSzTx/>
                        <a:buFontTx/>
                        <a:buNone/>
                        <a:tabLst/>
                        <a:defRPr/>
                      </a:pPr>
                      <a:r>
                        <a:rPr lang="en-US" altLang="ko-KR" sz="1600" b="0" dirty="0" smtClean="0">
                          <a:solidFill>
                            <a:schemeClr val="tx1"/>
                          </a:solidFill>
                          <a:latin typeface="+mn-ea"/>
                          <a:ea typeface="+mn-ea"/>
                        </a:rPr>
                        <a:t>DC off-load</a:t>
                      </a:r>
                      <a:endParaRPr lang="ko-KR" altLang="en-US" sz="16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latinLnBrk="1">
                        <a:buFont typeface="Wingdings" panose="05000000000000000000" pitchFamily="2" charset="2"/>
                        <a:buChar char="§"/>
                      </a:pPr>
                      <a:r>
                        <a:rPr lang="en-US" altLang="ko-KR" sz="1500" b="0" dirty="0" smtClean="0">
                          <a:solidFill>
                            <a:schemeClr val="tx1"/>
                          </a:solidFill>
                          <a:latin typeface="+mn-ea"/>
                          <a:ea typeface="+mn-ea"/>
                        </a:rPr>
                        <a:t>Console </a:t>
                      </a:r>
                      <a:r>
                        <a:rPr lang="ko-KR" altLang="en-US" sz="1500" b="0" dirty="0" smtClean="0">
                          <a:solidFill>
                            <a:schemeClr val="tx1"/>
                          </a:solidFill>
                          <a:latin typeface="+mn-ea"/>
                          <a:ea typeface="+mn-ea"/>
                        </a:rPr>
                        <a:t>하단의 </a:t>
                      </a:r>
                      <a:r>
                        <a:rPr lang="ko-KR" altLang="en-US" sz="1500" b="0" dirty="0" err="1" smtClean="0">
                          <a:solidFill>
                            <a:schemeClr val="tx1"/>
                          </a:solidFill>
                          <a:latin typeface="+mn-ea"/>
                          <a:ea typeface="+mn-ea"/>
                        </a:rPr>
                        <a:t>배전반에서</a:t>
                      </a:r>
                      <a:r>
                        <a:rPr lang="ko-KR" altLang="en-US" sz="1500" b="0" dirty="0" smtClean="0">
                          <a:solidFill>
                            <a:schemeClr val="tx1"/>
                          </a:solidFill>
                          <a:latin typeface="+mn-ea"/>
                          <a:ea typeface="+mn-ea"/>
                        </a:rPr>
                        <a:t> </a:t>
                      </a:r>
                      <a:r>
                        <a:rPr lang="en-US" altLang="ko-KR" sz="1500" b="0" dirty="0" smtClean="0">
                          <a:solidFill>
                            <a:schemeClr val="tx1"/>
                          </a:solidFill>
                          <a:latin typeface="+mn-ea"/>
                          <a:ea typeface="+mn-ea"/>
                        </a:rPr>
                        <a:t>Battery charger </a:t>
                      </a:r>
                      <a:r>
                        <a:rPr lang="ko-KR" altLang="en-US" sz="1500" b="0" dirty="0" smtClean="0">
                          <a:solidFill>
                            <a:schemeClr val="tx1"/>
                          </a:solidFill>
                          <a:latin typeface="+mn-ea"/>
                          <a:ea typeface="+mn-ea"/>
                        </a:rPr>
                        <a:t>및 </a:t>
                      </a:r>
                      <a:r>
                        <a:rPr lang="en-US" altLang="ko-KR" sz="1500" b="0" dirty="0" smtClean="0">
                          <a:solidFill>
                            <a:schemeClr val="tx1"/>
                          </a:solidFill>
                          <a:latin typeface="+mn-ea"/>
                          <a:ea typeface="+mn-ea"/>
                        </a:rPr>
                        <a:t>INMARSAT-C</a:t>
                      </a:r>
                      <a:r>
                        <a:rPr lang="ko-KR" altLang="en-US" sz="1500" b="0" dirty="0" smtClean="0">
                          <a:solidFill>
                            <a:schemeClr val="tx1"/>
                          </a:solidFill>
                          <a:latin typeface="+mn-ea"/>
                          <a:ea typeface="+mn-ea"/>
                        </a:rPr>
                        <a:t>의 </a:t>
                      </a:r>
                      <a:r>
                        <a:rPr lang="en-US" altLang="ko-KR" sz="1500" b="0" dirty="0" smtClean="0">
                          <a:solidFill>
                            <a:schemeClr val="tx1"/>
                          </a:solidFill>
                          <a:latin typeface="+mn-ea"/>
                          <a:ea typeface="+mn-ea"/>
                        </a:rPr>
                        <a:t>AC</a:t>
                      </a:r>
                      <a:r>
                        <a:rPr lang="ko-KR" altLang="en-US" sz="1500" b="0" dirty="0" smtClean="0">
                          <a:solidFill>
                            <a:schemeClr val="tx1"/>
                          </a:solidFill>
                          <a:latin typeface="+mn-ea"/>
                          <a:ea typeface="+mn-ea"/>
                        </a:rPr>
                        <a:t>를</a:t>
                      </a: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ko-KR" altLang="en-US" sz="1500" b="0" dirty="0" smtClean="0">
                          <a:solidFill>
                            <a:schemeClr val="tx1"/>
                          </a:solidFill>
                          <a:latin typeface="+mn-ea"/>
                          <a:ea typeface="+mn-ea"/>
                        </a:rPr>
                        <a:t>차단 후 </a:t>
                      </a:r>
                      <a:r>
                        <a:rPr lang="en-US" altLang="ko-KR" sz="1500" b="0" dirty="0" smtClean="0">
                          <a:solidFill>
                            <a:schemeClr val="tx1"/>
                          </a:solidFill>
                          <a:latin typeface="+mn-ea"/>
                          <a:ea typeface="+mn-ea"/>
                        </a:rPr>
                        <a:t>DC </a:t>
                      </a:r>
                      <a:r>
                        <a:rPr lang="ko-KR" altLang="en-US" sz="1500" b="0" dirty="0" smtClean="0">
                          <a:solidFill>
                            <a:schemeClr val="tx1"/>
                          </a:solidFill>
                          <a:latin typeface="+mn-ea"/>
                          <a:ea typeface="+mn-ea"/>
                        </a:rPr>
                        <a:t>급전 여부 확인</a:t>
                      </a:r>
                      <a:endParaRPr lang="en-US" altLang="ko-KR" sz="1500" b="0" dirty="0" smtClean="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2" name="직사각형 11"/>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
        <p:nvSpPr>
          <p:cNvPr id="11" name="TextBox 10"/>
          <p:cNvSpPr txBox="1"/>
          <p:nvPr/>
        </p:nvSpPr>
        <p:spPr>
          <a:xfrm>
            <a:off x="7821167" y="936912"/>
            <a:ext cx="2206053" cy="461665"/>
          </a:xfrm>
          <a:prstGeom prst="rect">
            <a:avLst/>
          </a:prstGeom>
          <a:noFill/>
        </p:spPr>
        <p:txBody>
          <a:bodyPr wrap="none" rtlCol="0">
            <a:spAutoFit/>
          </a:bodyPr>
          <a:lstStyle/>
          <a:p>
            <a:r>
              <a:rPr lang="en-US" altLang="ko-KR" sz="2400" b="1" dirty="0" smtClean="0">
                <a:solidFill>
                  <a:srgbClr val="0000FF"/>
                </a:solidFill>
                <a:latin typeface="+mn-ea"/>
                <a:ea typeface="+mn-ea"/>
              </a:rPr>
              <a:t>FURUNO </a:t>
            </a:r>
            <a:r>
              <a:rPr lang="ko-KR" altLang="en-US" sz="2400" b="1" dirty="0" smtClean="0">
                <a:solidFill>
                  <a:srgbClr val="0000FF"/>
                </a:solidFill>
                <a:latin typeface="+mn-ea"/>
                <a:ea typeface="+mn-ea"/>
              </a:rPr>
              <a:t>신형</a:t>
            </a:r>
            <a:endParaRPr lang="ko-KR" altLang="en-US" sz="2400" b="1" dirty="0">
              <a:solidFill>
                <a:srgbClr val="0000FF"/>
              </a:solidFill>
              <a:latin typeface="+mn-ea"/>
              <a:ea typeface="+mn-ea"/>
            </a:endParaRPr>
          </a:p>
        </p:txBody>
      </p:sp>
    </p:spTree>
    <p:extLst>
      <p:ext uri="{BB962C8B-B14F-4D97-AF65-F5344CB8AC3E}">
        <p14:creationId xmlns:p14="http://schemas.microsoft.com/office/powerpoint/2010/main" val="1926513600"/>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91</a:t>
            </a:fld>
            <a:endParaRPr lang="en-US" altLang="ko-KR"/>
          </a:p>
        </p:txBody>
      </p:sp>
      <p:graphicFrame>
        <p:nvGraphicFramePr>
          <p:cNvPr id="4" name="표 3"/>
          <p:cNvGraphicFramePr>
            <a:graphicFrameLocks noGrp="1"/>
          </p:cNvGraphicFramePr>
          <p:nvPr>
            <p:extLst>
              <p:ext uri="{D42A27DB-BD31-4B8C-83A1-F6EECF244321}">
                <p14:modId xmlns:p14="http://schemas.microsoft.com/office/powerpoint/2010/main" val="1598247039"/>
              </p:ext>
            </p:extLst>
          </p:nvPr>
        </p:nvGraphicFramePr>
        <p:xfrm>
          <a:off x="540161" y="828062"/>
          <a:ext cx="9596060" cy="889555"/>
        </p:xfrm>
        <a:graphic>
          <a:graphicData uri="http://schemas.openxmlformats.org/drawingml/2006/table">
            <a:tbl>
              <a:tblPr firstRow="1" bandRow="1">
                <a:tableStyleId>{5C22544A-7EE6-4342-B048-85BDC9FD1C3A}</a:tableStyleId>
              </a:tblPr>
              <a:tblGrid>
                <a:gridCol w="9596060">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p>
                      <a:pPr latinLnBrk="1"/>
                      <a:r>
                        <a:rPr lang="en-US" altLang="ko-KR" sz="2000" dirty="0" smtClean="0">
                          <a:solidFill>
                            <a:schemeClr val="tx1"/>
                          </a:solidFill>
                          <a:latin typeface="+mn-ea"/>
                          <a:ea typeface="+mn-ea"/>
                        </a:rPr>
                        <a:t>Emergency Light (FURUNO GMDSS Station)</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540161" y="1643817"/>
            <a:ext cx="9596060" cy="555513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6" name="그림 5"/>
          <p:cNvPicPr>
            <a:picLocks noChangeAspect="1"/>
          </p:cNvPicPr>
          <p:nvPr/>
        </p:nvPicPr>
        <p:blipFill>
          <a:blip r:embed="rId2"/>
          <a:stretch>
            <a:fillRect/>
          </a:stretch>
        </p:blipFill>
        <p:spPr>
          <a:xfrm>
            <a:off x="810196" y="2340517"/>
            <a:ext cx="5019210" cy="4320480"/>
          </a:xfrm>
          <a:prstGeom prst="rect">
            <a:avLst/>
          </a:prstGeom>
        </p:spPr>
      </p:pic>
      <p:sp>
        <p:nvSpPr>
          <p:cNvPr id="7" name="직사각형 6"/>
          <p:cNvSpPr/>
          <p:nvPr/>
        </p:nvSpPr>
        <p:spPr>
          <a:xfrm>
            <a:off x="5638676" y="1675017"/>
            <a:ext cx="4497544" cy="2308324"/>
          </a:xfrm>
          <a:prstGeom prst="rect">
            <a:avLst/>
          </a:prstGeom>
          <a:ln>
            <a:solidFill>
              <a:schemeClr val="tx1"/>
            </a:solidFill>
          </a:ln>
        </p:spPr>
        <p:txBody>
          <a:bodyPr wrap="square">
            <a:spAutoFit/>
          </a:bodyPr>
          <a:lstStyle/>
          <a:p>
            <a:r>
              <a:rPr lang="ko-KR" altLang="en-US" sz="1600" b="1" u="sng" dirty="0" smtClean="0">
                <a:solidFill>
                  <a:srgbClr val="000000"/>
                </a:solidFill>
                <a:latin typeface="+mn-ea"/>
                <a:ea typeface="+mn-ea"/>
              </a:rPr>
              <a:t>전압 강하 테스트</a:t>
            </a:r>
            <a:endParaRPr lang="en-US" altLang="ko-KR" sz="1600" b="1" u="sng" dirty="0" smtClean="0">
              <a:solidFill>
                <a:srgbClr val="000000"/>
              </a:solidFill>
              <a:latin typeface="+mn-ea"/>
              <a:ea typeface="+mn-ea"/>
            </a:endParaRPr>
          </a:p>
          <a:p>
            <a:pPr marL="342900" indent="-342900">
              <a:buAutoNum type="arabicPeriod"/>
            </a:pPr>
            <a:r>
              <a:rPr lang="en-US" altLang="ko-KR" sz="1400" dirty="0" smtClean="0">
                <a:solidFill>
                  <a:srgbClr val="000000"/>
                </a:solidFill>
                <a:latin typeface="+mn-ea"/>
                <a:ea typeface="+mn-ea"/>
              </a:rPr>
              <a:t>TEST </a:t>
            </a:r>
            <a:r>
              <a:rPr lang="ko-KR" altLang="en-US" sz="1400" dirty="0">
                <a:solidFill>
                  <a:srgbClr val="000000"/>
                </a:solidFill>
                <a:latin typeface="+mn-ea"/>
                <a:ea typeface="+mn-ea"/>
              </a:rPr>
              <a:t>스위치를 </a:t>
            </a:r>
            <a:r>
              <a:rPr lang="ko-KR" altLang="en-US" sz="1400" dirty="0" smtClean="0">
                <a:solidFill>
                  <a:srgbClr val="000000"/>
                </a:solidFill>
                <a:latin typeface="+mn-ea"/>
                <a:ea typeface="+mn-ea"/>
              </a:rPr>
              <a:t>누른다</a:t>
            </a:r>
            <a:endParaRPr lang="en-US" altLang="ko-KR" sz="1400" dirty="0" smtClean="0">
              <a:solidFill>
                <a:srgbClr val="000000"/>
              </a:solidFill>
              <a:latin typeface="+mn-ea"/>
              <a:ea typeface="+mn-ea"/>
            </a:endParaRPr>
          </a:p>
          <a:p>
            <a:pPr marL="342900" indent="-342900">
              <a:buAutoNum type="arabicPeriod"/>
            </a:pPr>
            <a:r>
              <a:rPr lang="en-US" altLang="ko-KR" sz="1400" dirty="0" smtClean="0">
                <a:solidFill>
                  <a:srgbClr val="000000"/>
                </a:solidFill>
                <a:latin typeface="+mn-ea"/>
                <a:ea typeface="+mn-ea"/>
              </a:rPr>
              <a:t>TEST</a:t>
            </a:r>
            <a:r>
              <a:rPr lang="ko-KR" altLang="en-US" sz="1400" dirty="0" smtClean="0">
                <a:solidFill>
                  <a:srgbClr val="000000"/>
                </a:solidFill>
                <a:latin typeface="+mn-ea"/>
                <a:ea typeface="+mn-ea"/>
              </a:rPr>
              <a:t> </a:t>
            </a:r>
            <a:r>
              <a:rPr lang="ko-KR" altLang="en-US" sz="1400" dirty="0">
                <a:solidFill>
                  <a:srgbClr val="000000"/>
                </a:solidFill>
                <a:latin typeface="+mn-ea"/>
                <a:ea typeface="+mn-ea"/>
              </a:rPr>
              <a:t>스위치 옆에 있는 </a:t>
            </a:r>
            <a:r>
              <a:rPr lang="en-US" altLang="ko-KR" sz="1400" dirty="0" smtClean="0">
                <a:solidFill>
                  <a:srgbClr val="000000"/>
                </a:solidFill>
                <a:latin typeface="+mn-ea"/>
                <a:ea typeface="+mn-ea"/>
              </a:rPr>
              <a:t>Encoder knob</a:t>
            </a:r>
            <a:r>
              <a:rPr lang="ko-KR" altLang="en-US" sz="1400" dirty="0" smtClean="0">
                <a:solidFill>
                  <a:srgbClr val="000000"/>
                </a:solidFill>
                <a:latin typeface="+mn-ea"/>
                <a:ea typeface="+mn-ea"/>
              </a:rPr>
              <a:t>를 시계 </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ko-KR" altLang="en-US" sz="1400" dirty="0" smtClean="0">
                <a:solidFill>
                  <a:srgbClr val="000000"/>
                </a:solidFill>
                <a:latin typeface="+mn-ea"/>
                <a:ea typeface="+mn-ea"/>
              </a:rPr>
              <a:t>방향으로 </a:t>
            </a:r>
            <a:r>
              <a:rPr lang="ko-KR" altLang="en-US" sz="1400" dirty="0">
                <a:solidFill>
                  <a:srgbClr val="000000"/>
                </a:solidFill>
                <a:latin typeface="+mn-ea"/>
                <a:ea typeface="+mn-ea"/>
              </a:rPr>
              <a:t>완전히 돌립니다</a:t>
            </a:r>
            <a:r>
              <a:rPr lang="en-US" altLang="ko-KR" sz="1400" dirty="0" smtClean="0">
                <a:solidFill>
                  <a:srgbClr val="000000"/>
                </a:solidFill>
                <a:latin typeface="+mn-ea"/>
                <a:ea typeface="+mn-ea"/>
              </a:rPr>
              <a:t>.</a:t>
            </a:r>
          </a:p>
          <a:p>
            <a:pPr marL="342900" indent="-342900">
              <a:buAutoNum type="arabicPeriod"/>
            </a:pPr>
            <a:r>
              <a:rPr lang="en-US" altLang="ko-KR" sz="1400" dirty="0" smtClean="0">
                <a:solidFill>
                  <a:srgbClr val="000000"/>
                </a:solidFill>
                <a:latin typeface="+mn-ea"/>
                <a:ea typeface="+mn-ea"/>
              </a:rPr>
              <a:t>Encoder knob</a:t>
            </a:r>
            <a:r>
              <a:rPr lang="ko-KR" altLang="en-US" sz="1400" dirty="0" smtClean="0">
                <a:solidFill>
                  <a:srgbClr val="000000"/>
                </a:solidFill>
                <a:latin typeface="+mn-ea"/>
                <a:ea typeface="+mn-ea"/>
              </a:rPr>
              <a:t>를 </a:t>
            </a:r>
            <a:r>
              <a:rPr lang="ko-KR" altLang="en-US" sz="1400" dirty="0">
                <a:solidFill>
                  <a:srgbClr val="000000"/>
                </a:solidFill>
                <a:latin typeface="+mn-ea"/>
                <a:ea typeface="+mn-ea"/>
              </a:rPr>
              <a:t>시계 반대 방향으로 천천히 돌려 </a:t>
            </a:r>
            <a:r>
              <a:rPr lang="en-US" altLang="ko-KR" sz="1400" dirty="0" smtClean="0">
                <a:solidFill>
                  <a:srgbClr val="000000"/>
                </a:solidFill>
                <a:latin typeface="+mn-ea"/>
                <a:ea typeface="+mn-ea"/>
              </a:rPr>
              <a:t>Voltage pointer</a:t>
            </a:r>
            <a:r>
              <a:rPr lang="ko-KR" altLang="en-US" sz="1400" dirty="0" smtClean="0">
                <a:solidFill>
                  <a:srgbClr val="000000"/>
                </a:solidFill>
                <a:latin typeface="+mn-ea"/>
                <a:ea typeface="+mn-ea"/>
              </a:rPr>
              <a:t>를 </a:t>
            </a:r>
            <a:r>
              <a:rPr lang="ko-KR" altLang="en-US" sz="1400" dirty="0">
                <a:solidFill>
                  <a:srgbClr val="000000"/>
                </a:solidFill>
                <a:latin typeface="+mn-ea"/>
                <a:ea typeface="+mn-ea"/>
              </a:rPr>
              <a:t>돌립니다</a:t>
            </a:r>
            <a:r>
              <a:rPr lang="en-US" altLang="ko-KR" sz="1400" dirty="0" smtClean="0">
                <a:solidFill>
                  <a:srgbClr val="000000"/>
                </a:solidFill>
                <a:latin typeface="+mn-ea"/>
                <a:ea typeface="+mn-ea"/>
              </a:rPr>
              <a:t>.</a:t>
            </a:r>
          </a:p>
          <a:p>
            <a:pPr marL="342900" indent="-342900">
              <a:buAutoNum type="arabicPeriod"/>
            </a:pPr>
            <a:r>
              <a:rPr lang="en-US" altLang="ko-KR" sz="1400" dirty="0" smtClean="0">
                <a:solidFill>
                  <a:srgbClr val="000000"/>
                </a:solidFill>
                <a:latin typeface="+mn-ea"/>
                <a:ea typeface="+mn-ea"/>
              </a:rPr>
              <a:t>Pointer</a:t>
            </a:r>
            <a:r>
              <a:rPr lang="ko-KR" altLang="en-US" sz="1400" dirty="0" smtClean="0">
                <a:solidFill>
                  <a:srgbClr val="000000"/>
                </a:solidFill>
                <a:latin typeface="+mn-ea"/>
                <a:ea typeface="+mn-ea"/>
              </a:rPr>
              <a:t>가 약 </a:t>
            </a:r>
            <a:r>
              <a:rPr lang="en-US" altLang="ko-KR" sz="1400" dirty="0">
                <a:solidFill>
                  <a:srgbClr val="000000"/>
                </a:solidFill>
                <a:latin typeface="+mn-ea"/>
                <a:ea typeface="+mn-ea"/>
              </a:rPr>
              <a:t>22V</a:t>
            </a:r>
            <a:r>
              <a:rPr lang="ko-KR" altLang="en-US" sz="1400" dirty="0">
                <a:solidFill>
                  <a:srgbClr val="000000"/>
                </a:solidFill>
                <a:latin typeface="+mn-ea"/>
                <a:ea typeface="+mn-ea"/>
              </a:rPr>
              <a:t>보다 낮을 때 </a:t>
            </a:r>
            <a:r>
              <a:rPr lang="en-US" altLang="ko-KR" sz="1400" dirty="0" smtClean="0">
                <a:solidFill>
                  <a:srgbClr val="000000"/>
                </a:solidFill>
                <a:latin typeface="+mn-ea"/>
                <a:ea typeface="+mn-ea"/>
              </a:rPr>
              <a:t>Buzzer</a:t>
            </a:r>
            <a:r>
              <a:rPr lang="ko-KR" altLang="en-US" sz="1400" dirty="0" smtClean="0">
                <a:solidFill>
                  <a:srgbClr val="000000"/>
                </a:solidFill>
                <a:latin typeface="+mn-ea"/>
                <a:ea typeface="+mn-ea"/>
              </a:rPr>
              <a:t>가 </a:t>
            </a:r>
            <a:r>
              <a:rPr lang="ko-KR" altLang="en-US" sz="1400" dirty="0">
                <a:solidFill>
                  <a:srgbClr val="000000"/>
                </a:solidFill>
                <a:latin typeface="+mn-ea"/>
                <a:ea typeface="+mn-ea"/>
              </a:rPr>
              <a:t>울리는지 확인합니다</a:t>
            </a:r>
            <a:r>
              <a:rPr lang="en-US" altLang="ko-KR" sz="1400" dirty="0" smtClean="0">
                <a:solidFill>
                  <a:srgbClr val="000000"/>
                </a:solidFill>
                <a:latin typeface="+mn-ea"/>
                <a:ea typeface="+mn-ea"/>
              </a:rPr>
              <a:t>.</a:t>
            </a:r>
          </a:p>
          <a:p>
            <a:pPr marL="342900" indent="-342900">
              <a:buAutoNum type="arabicPeriod"/>
            </a:pPr>
            <a:r>
              <a:rPr lang="en-US" altLang="ko-KR" sz="1400" dirty="0" smtClean="0">
                <a:solidFill>
                  <a:srgbClr val="000000"/>
                </a:solidFill>
                <a:latin typeface="+mn-ea"/>
                <a:ea typeface="+mn-ea"/>
              </a:rPr>
              <a:t>Buzzer </a:t>
            </a:r>
            <a:r>
              <a:rPr lang="ko-KR" altLang="en-US" sz="1400" dirty="0" err="1" smtClean="0">
                <a:solidFill>
                  <a:srgbClr val="000000"/>
                </a:solidFill>
                <a:latin typeface="+mn-ea"/>
                <a:ea typeface="+mn-ea"/>
              </a:rPr>
              <a:t>음소거를</a:t>
            </a:r>
            <a:r>
              <a:rPr lang="ko-KR" altLang="en-US" sz="1400" dirty="0" smtClean="0">
                <a:solidFill>
                  <a:srgbClr val="000000"/>
                </a:solidFill>
                <a:latin typeface="+mn-ea"/>
                <a:ea typeface="+mn-ea"/>
              </a:rPr>
              <a:t> 위해 </a:t>
            </a:r>
            <a:r>
              <a:rPr lang="en-US" altLang="ko-KR" sz="1400" dirty="0" smtClean="0">
                <a:solidFill>
                  <a:srgbClr val="000000"/>
                </a:solidFill>
                <a:latin typeface="+mn-ea"/>
                <a:ea typeface="+mn-ea"/>
              </a:rPr>
              <a:t>BUZZER STOP</a:t>
            </a:r>
            <a:r>
              <a:rPr lang="ko-KR" altLang="en-US" sz="1400" dirty="0" smtClean="0">
                <a:solidFill>
                  <a:srgbClr val="000000"/>
                </a:solidFill>
                <a:latin typeface="+mn-ea"/>
                <a:ea typeface="+mn-ea"/>
              </a:rPr>
              <a:t>을 누른다</a:t>
            </a:r>
            <a:endParaRPr lang="en-US" altLang="ko-KR" sz="1400" dirty="0" smtClean="0">
              <a:solidFill>
                <a:srgbClr val="000000"/>
              </a:solidFill>
              <a:latin typeface="+mn-ea"/>
              <a:ea typeface="+mn-ea"/>
            </a:endParaRPr>
          </a:p>
          <a:p>
            <a:pPr marL="342900" indent="-342900">
              <a:buAutoNum type="arabicPeriod"/>
            </a:pPr>
            <a:r>
              <a:rPr lang="ko-KR" altLang="en-US" sz="1400" dirty="0" smtClean="0">
                <a:solidFill>
                  <a:srgbClr val="000000"/>
                </a:solidFill>
                <a:latin typeface="+mn-ea"/>
                <a:ea typeface="+mn-ea"/>
              </a:rPr>
              <a:t>테스트를 완료하기 위해 </a:t>
            </a:r>
            <a:r>
              <a:rPr lang="en-US" altLang="ko-KR" sz="1400" dirty="0" smtClean="0">
                <a:solidFill>
                  <a:srgbClr val="000000"/>
                </a:solidFill>
                <a:latin typeface="+mn-ea"/>
                <a:ea typeface="+mn-ea"/>
              </a:rPr>
              <a:t>TEST </a:t>
            </a:r>
            <a:r>
              <a:rPr lang="ko-KR" altLang="en-US" sz="1400" dirty="0" smtClean="0">
                <a:solidFill>
                  <a:srgbClr val="000000"/>
                </a:solidFill>
                <a:latin typeface="+mn-ea"/>
                <a:ea typeface="+mn-ea"/>
              </a:rPr>
              <a:t>스위치를 누른다</a:t>
            </a:r>
            <a:endParaRPr lang="ko-KR" altLang="en-US" sz="1400" dirty="0">
              <a:latin typeface="+mn-ea"/>
              <a:ea typeface="+mn-ea"/>
            </a:endParaRPr>
          </a:p>
        </p:txBody>
      </p:sp>
      <p:sp>
        <p:nvSpPr>
          <p:cNvPr id="11" name="직사각형 10"/>
          <p:cNvSpPr/>
          <p:nvPr/>
        </p:nvSpPr>
        <p:spPr>
          <a:xfrm>
            <a:off x="5638675" y="4140671"/>
            <a:ext cx="4497545" cy="2893100"/>
          </a:xfrm>
          <a:prstGeom prst="rect">
            <a:avLst/>
          </a:prstGeom>
          <a:ln>
            <a:solidFill>
              <a:schemeClr val="tx1"/>
            </a:solidFill>
          </a:ln>
        </p:spPr>
        <p:txBody>
          <a:bodyPr wrap="square">
            <a:spAutoFit/>
          </a:bodyPr>
          <a:lstStyle/>
          <a:p>
            <a:r>
              <a:rPr lang="en-US" altLang="ko-KR" sz="1400" b="1" dirty="0" smtClean="0">
                <a:solidFill>
                  <a:srgbClr val="000000"/>
                </a:solidFill>
                <a:latin typeface="+mn-ea"/>
                <a:ea typeface="+mn-ea"/>
              </a:rPr>
              <a:t>EMG LIGHT</a:t>
            </a:r>
            <a:r>
              <a:rPr lang="en-US" altLang="ko-KR" sz="1400" dirty="0" smtClean="0">
                <a:solidFill>
                  <a:srgbClr val="000000"/>
                </a:solidFill>
                <a:latin typeface="+mn-ea"/>
                <a:ea typeface="+mn-ea"/>
              </a:rPr>
              <a:t>: AC </a:t>
            </a:r>
            <a:r>
              <a:rPr lang="ko-KR" altLang="en-US" sz="1400" dirty="0" smtClean="0">
                <a:solidFill>
                  <a:srgbClr val="000000"/>
                </a:solidFill>
                <a:latin typeface="+mn-ea"/>
                <a:ea typeface="+mn-ea"/>
              </a:rPr>
              <a:t>전원 </a:t>
            </a:r>
            <a:r>
              <a:rPr lang="en-US" altLang="ko-KR" sz="1400" dirty="0" smtClean="0">
                <a:solidFill>
                  <a:srgbClr val="000000"/>
                </a:solidFill>
                <a:latin typeface="+mn-ea"/>
                <a:ea typeface="+mn-ea"/>
              </a:rPr>
              <a:t>fail</a:t>
            </a:r>
            <a:r>
              <a:rPr lang="ko-KR" altLang="en-US" sz="1400" dirty="0" smtClean="0">
                <a:solidFill>
                  <a:srgbClr val="000000"/>
                </a:solidFill>
                <a:latin typeface="+mn-ea"/>
                <a:ea typeface="+mn-ea"/>
              </a:rPr>
              <a:t>시 </a:t>
            </a:r>
            <a:r>
              <a:rPr lang="en-US" altLang="ko-KR" sz="1400" dirty="0" smtClean="0">
                <a:solidFill>
                  <a:srgbClr val="000000"/>
                </a:solidFill>
                <a:latin typeface="+mn-ea"/>
                <a:ea typeface="+mn-ea"/>
              </a:rPr>
              <a:t>Console </a:t>
            </a:r>
            <a:r>
              <a:rPr lang="ko-KR" altLang="en-US" sz="1400" dirty="0" smtClean="0">
                <a:solidFill>
                  <a:srgbClr val="000000"/>
                </a:solidFill>
                <a:latin typeface="+mn-ea"/>
                <a:ea typeface="+mn-ea"/>
              </a:rPr>
              <a:t>위에 있는 </a:t>
            </a:r>
            <a:r>
              <a:rPr lang="en-US" altLang="ko-KR" sz="1400" dirty="0" smtClean="0">
                <a:solidFill>
                  <a:srgbClr val="000000"/>
                </a:solidFill>
                <a:latin typeface="+mn-ea"/>
                <a:ea typeface="+mn-ea"/>
              </a:rPr>
              <a:t>Emergency lamp</a:t>
            </a:r>
            <a:r>
              <a:rPr lang="ko-KR" altLang="en-US" sz="1400" dirty="0" smtClean="0">
                <a:solidFill>
                  <a:srgbClr val="000000"/>
                </a:solidFill>
                <a:latin typeface="+mn-ea"/>
                <a:ea typeface="+mn-ea"/>
              </a:rPr>
              <a:t>를 사용할</a:t>
            </a:r>
            <a:r>
              <a:rPr lang="en-US" altLang="ko-KR" sz="1400" dirty="0" smtClean="0">
                <a:solidFill>
                  <a:srgbClr val="000000"/>
                </a:solidFill>
                <a:latin typeface="+mn-ea"/>
                <a:ea typeface="+mn-ea"/>
              </a:rPr>
              <a:t> </a:t>
            </a:r>
            <a:r>
              <a:rPr lang="ko-KR" altLang="en-US" sz="1400" dirty="0" smtClean="0">
                <a:solidFill>
                  <a:srgbClr val="000000"/>
                </a:solidFill>
                <a:latin typeface="+mn-ea"/>
                <a:ea typeface="+mn-ea"/>
              </a:rPr>
              <a:t>수 있다</a:t>
            </a:r>
            <a:endParaRPr lang="en-US" altLang="ko-KR" sz="1400" dirty="0" smtClean="0">
              <a:solidFill>
                <a:srgbClr val="000000"/>
              </a:solidFill>
              <a:latin typeface="+mn-ea"/>
              <a:ea typeface="+mn-ea"/>
            </a:endParaRPr>
          </a:p>
          <a:p>
            <a:endParaRPr lang="en-US" altLang="ko-KR" sz="1400" dirty="0">
              <a:solidFill>
                <a:srgbClr val="000000"/>
              </a:solidFill>
              <a:latin typeface="+mn-ea"/>
              <a:ea typeface="+mn-ea"/>
            </a:endParaRPr>
          </a:p>
          <a:p>
            <a:r>
              <a:rPr lang="en-US" altLang="ko-KR" sz="1400" b="1" dirty="0" smtClean="0">
                <a:solidFill>
                  <a:srgbClr val="000000"/>
                </a:solidFill>
                <a:latin typeface="+mn-ea"/>
                <a:ea typeface="+mn-ea"/>
              </a:rPr>
              <a:t>Battery Charger Switch </a:t>
            </a:r>
            <a:r>
              <a:rPr lang="en-US" altLang="ko-KR" sz="1400" dirty="0" smtClean="0">
                <a:solidFill>
                  <a:srgbClr val="000000"/>
                </a:solidFill>
                <a:latin typeface="+mn-ea"/>
                <a:ea typeface="+mn-ea"/>
              </a:rPr>
              <a:t>: </a:t>
            </a:r>
            <a:br>
              <a:rPr lang="en-US" altLang="ko-KR" sz="1400" dirty="0" smtClean="0">
                <a:solidFill>
                  <a:srgbClr val="000000"/>
                </a:solidFill>
                <a:latin typeface="+mn-ea"/>
                <a:ea typeface="+mn-ea"/>
              </a:rPr>
            </a:br>
            <a:r>
              <a:rPr lang="en-US" altLang="ko-KR" sz="1400" dirty="0" smtClean="0">
                <a:solidFill>
                  <a:srgbClr val="000000"/>
                </a:solidFill>
                <a:latin typeface="+mn-ea"/>
                <a:ea typeface="+mn-ea"/>
              </a:rPr>
              <a:t>1. </a:t>
            </a:r>
            <a:r>
              <a:rPr lang="en-US" altLang="ko-KR" sz="1400" b="1" dirty="0" smtClean="0">
                <a:solidFill>
                  <a:srgbClr val="0000C4"/>
                </a:solidFill>
                <a:latin typeface="+mn-ea"/>
                <a:ea typeface="+mn-ea"/>
              </a:rPr>
              <a:t>AUTO(</a:t>
            </a:r>
            <a:r>
              <a:rPr lang="ko-KR" altLang="en-US" sz="1400" b="1" dirty="0" err="1" smtClean="0">
                <a:solidFill>
                  <a:srgbClr val="0000C4"/>
                </a:solidFill>
                <a:latin typeface="+mn-ea"/>
                <a:ea typeface="+mn-ea"/>
              </a:rPr>
              <a:t>부동충전</a:t>
            </a:r>
            <a:r>
              <a:rPr lang="en-US" altLang="ko-KR" sz="1400" b="1" dirty="0" smtClean="0">
                <a:solidFill>
                  <a:srgbClr val="0000C4"/>
                </a:solidFill>
                <a:latin typeface="+mn-ea"/>
                <a:ea typeface="+mn-ea"/>
              </a:rPr>
              <a:t>): </a:t>
            </a:r>
            <a:r>
              <a:rPr lang="ko-KR" altLang="en-US" sz="1400" b="1" dirty="0" smtClean="0">
                <a:solidFill>
                  <a:srgbClr val="0000C4"/>
                </a:solidFill>
                <a:latin typeface="+mn-ea"/>
                <a:ea typeface="+mn-ea"/>
              </a:rPr>
              <a:t>통상</a:t>
            </a:r>
            <a:r>
              <a:rPr lang="en-US" altLang="ko-KR" sz="1400" b="1" dirty="0" smtClean="0">
                <a:solidFill>
                  <a:srgbClr val="0000C4"/>
                </a:solidFill>
                <a:latin typeface="+mn-ea"/>
                <a:ea typeface="+mn-ea"/>
              </a:rPr>
              <a:t> 26.7V (26.5 ~ 27.0V </a:t>
            </a:r>
            <a:r>
              <a:rPr lang="ko-KR" altLang="en-US" sz="1400" b="1" dirty="0" smtClean="0">
                <a:solidFill>
                  <a:srgbClr val="0000C4"/>
                </a:solidFill>
                <a:latin typeface="+mn-ea"/>
                <a:ea typeface="+mn-ea"/>
              </a:rPr>
              <a:t>설정</a:t>
            </a:r>
            <a:r>
              <a:rPr lang="en-US" altLang="ko-KR" sz="1400" b="1" dirty="0" smtClean="0">
                <a:solidFill>
                  <a:srgbClr val="000000"/>
                </a:solidFill>
                <a:latin typeface="+mn-ea"/>
                <a:ea typeface="+mn-ea"/>
              </a:rPr>
              <a:t>)</a:t>
            </a:r>
            <a:br>
              <a:rPr lang="en-US" altLang="ko-KR" sz="1400" b="1" dirty="0" smtClean="0">
                <a:solidFill>
                  <a:srgbClr val="000000"/>
                </a:solidFill>
                <a:latin typeface="+mn-ea"/>
                <a:ea typeface="+mn-ea"/>
              </a:rPr>
            </a:br>
            <a:r>
              <a:rPr lang="en-US" altLang="ko-KR" sz="1400" b="1" dirty="0" smtClean="0">
                <a:solidFill>
                  <a:srgbClr val="000000"/>
                </a:solidFill>
                <a:latin typeface="+mn-ea"/>
                <a:ea typeface="+mn-ea"/>
              </a:rPr>
              <a:t>2. </a:t>
            </a:r>
            <a:r>
              <a:rPr lang="en-US" altLang="ko-KR" sz="1400" dirty="0" smtClean="0">
                <a:solidFill>
                  <a:srgbClr val="000000"/>
                </a:solidFill>
                <a:latin typeface="+mn-ea"/>
                <a:ea typeface="+mn-ea"/>
              </a:rPr>
              <a:t>OFF(</a:t>
            </a:r>
            <a:r>
              <a:rPr lang="ko-KR" altLang="en-US" sz="1400" dirty="0" smtClean="0">
                <a:solidFill>
                  <a:srgbClr val="000000"/>
                </a:solidFill>
                <a:latin typeface="+mn-ea"/>
                <a:ea typeface="+mn-ea"/>
              </a:rPr>
              <a:t>충전 중지</a:t>
            </a:r>
            <a:r>
              <a:rPr lang="en-US" altLang="ko-KR" sz="1400" dirty="0" smtClean="0">
                <a:solidFill>
                  <a:srgbClr val="000000"/>
                </a:solidFill>
                <a:latin typeface="+mn-ea"/>
                <a:ea typeface="+mn-ea"/>
              </a:rPr>
              <a:t>)</a:t>
            </a:r>
          </a:p>
          <a:p>
            <a:endParaRPr lang="en-US" altLang="ko-KR" sz="1400" dirty="0">
              <a:solidFill>
                <a:srgbClr val="000000"/>
              </a:solidFill>
              <a:latin typeface="+mn-ea"/>
              <a:ea typeface="+mn-ea"/>
            </a:endParaRPr>
          </a:p>
          <a:p>
            <a:r>
              <a:rPr lang="en-US" altLang="ko-KR" sz="1400" b="1" dirty="0" smtClean="0">
                <a:solidFill>
                  <a:srgbClr val="000000"/>
                </a:solidFill>
                <a:latin typeface="+mn-ea"/>
                <a:ea typeface="+mn-ea"/>
              </a:rPr>
              <a:t>BUZZER STOP</a:t>
            </a:r>
            <a:r>
              <a:rPr lang="en-US" altLang="ko-KR" sz="1400" dirty="0" smtClean="0">
                <a:solidFill>
                  <a:srgbClr val="000000"/>
                </a:solidFill>
                <a:latin typeface="+mn-ea"/>
                <a:ea typeface="+mn-ea"/>
              </a:rPr>
              <a:t>: Battery</a:t>
            </a:r>
            <a:r>
              <a:rPr lang="ko-KR" altLang="en-US" sz="1400" dirty="0" smtClean="0">
                <a:solidFill>
                  <a:srgbClr val="000000"/>
                </a:solidFill>
                <a:latin typeface="+mn-ea"/>
                <a:ea typeface="+mn-ea"/>
              </a:rPr>
              <a:t>가 비정상이거나 </a:t>
            </a:r>
            <a:r>
              <a:rPr lang="en-US" altLang="ko-KR" sz="1400" dirty="0" smtClean="0">
                <a:solidFill>
                  <a:srgbClr val="000000"/>
                </a:solidFill>
                <a:latin typeface="+mn-ea"/>
                <a:ea typeface="+mn-ea"/>
              </a:rPr>
              <a:t>AC </a:t>
            </a:r>
            <a:r>
              <a:rPr lang="ko-KR" altLang="en-US" sz="1400" dirty="0" smtClean="0">
                <a:solidFill>
                  <a:srgbClr val="000000"/>
                </a:solidFill>
                <a:latin typeface="+mn-ea"/>
                <a:ea typeface="+mn-ea"/>
              </a:rPr>
              <a:t>전원이</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en-US" altLang="ko-KR" sz="1400" dirty="0" smtClean="0">
                <a:solidFill>
                  <a:srgbClr val="000000"/>
                </a:solidFill>
                <a:latin typeface="+mn-ea"/>
                <a:ea typeface="+mn-ea"/>
              </a:rPr>
              <a:t>fail</a:t>
            </a:r>
            <a:r>
              <a:rPr lang="ko-KR" altLang="en-US" sz="1400" dirty="0" smtClean="0">
                <a:solidFill>
                  <a:srgbClr val="000000"/>
                </a:solidFill>
                <a:latin typeface="+mn-ea"/>
                <a:ea typeface="+mn-ea"/>
              </a:rPr>
              <a:t>시 </a:t>
            </a:r>
            <a:r>
              <a:rPr lang="en-US" altLang="ko-KR" sz="1400" dirty="0" smtClean="0">
                <a:solidFill>
                  <a:srgbClr val="000000"/>
                </a:solidFill>
                <a:latin typeface="+mn-ea"/>
                <a:ea typeface="+mn-ea"/>
              </a:rPr>
              <a:t>Buzzer</a:t>
            </a:r>
            <a:r>
              <a:rPr lang="ko-KR" altLang="en-US" sz="1400" dirty="0" smtClean="0">
                <a:solidFill>
                  <a:srgbClr val="000000"/>
                </a:solidFill>
                <a:latin typeface="+mn-ea"/>
                <a:ea typeface="+mn-ea"/>
              </a:rPr>
              <a:t>가 작동</a:t>
            </a:r>
            <a:endParaRPr lang="en-US" altLang="ko-KR" sz="1400" dirty="0" smtClean="0">
              <a:solidFill>
                <a:srgbClr val="000000"/>
              </a:solidFill>
              <a:latin typeface="+mn-ea"/>
              <a:ea typeface="+mn-ea"/>
            </a:endParaRPr>
          </a:p>
          <a:p>
            <a:endParaRPr lang="en-US" altLang="ko-KR" sz="1400" dirty="0">
              <a:solidFill>
                <a:srgbClr val="000000"/>
              </a:solidFill>
              <a:latin typeface="+mn-ea"/>
              <a:ea typeface="+mn-ea"/>
            </a:endParaRPr>
          </a:p>
          <a:p>
            <a:r>
              <a:rPr lang="en-US" altLang="ko-KR" sz="1400" b="1" dirty="0" smtClean="0">
                <a:solidFill>
                  <a:srgbClr val="000000"/>
                </a:solidFill>
                <a:latin typeface="+mn-ea"/>
                <a:ea typeface="+mn-ea"/>
              </a:rPr>
              <a:t>BATTERY MONITOR lamp</a:t>
            </a:r>
            <a:r>
              <a:rPr lang="en-US" altLang="ko-KR" sz="1400" dirty="0" smtClean="0">
                <a:solidFill>
                  <a:srgbClr val="000000"/>
                </a:solidFill>
                <a:latin typeface="+mn-ea"/>
                <a:ea typeface="+mn-ea"/>
              </a:rPr>
              <a:t>:</a:t>
            </a:r>
          </a:p>
          <a:p>
            <a:pPr marL="342900" indent="-342900">
              <a:buAutoNum type="arabicPeriod"/>
            </a:pPr>
            <a:r>
              <a:rPr lang="en-US" altLang="ko-KR" sz="1400" dirty="0" smtClean="0">
                <a:solidFill>
                  <a:srgbClr val="000000"/>
                </a:solidFill>
                <a:latin typeface="+mn-ea"/>
                <a:ea typeface="+mn-ea"/>
              </a:rPr>
              <a:t>In use Lamp (AC power failure : orange)</a:t>
            </a:r>
          </a:p>
          <a:p>
            <a:pPr marL="342900" indent="-342900">
              <a:buAutoNum type="arabicPeriod"/>
            </a:pPr>
            <a:r>
              <a:rPr lang="en-US" altLang="ko-KR" sz="1400" dirty="0" smtClean="0">
                <a:solidFill>
                  <a:srgbClr val="000000"/>
                </a:solidFill>
                <a:latin typeface="+mn-ea"/>
                <a:ea typeface="+mn-ea"/>
              </a:rPr>
              <a:t>Low Volt Lamp : Low battery voltage : red)</a:t>
            </a:r>
            <a:endParaRPr lang="ko-KR" altLang="en-US" sz="1400" dirty="0">
              <a:latin typeface="+mn-ea"/>
              <a:ea typeface="+mn-ea"/>
            </a:endParaRPr>
          </a:p>
        </p:txBody>
      </p:sp>
      <p:sp>
        <p:nvSpPr>
          <p:cNvPr id="8" name="직사각형 7"/>
          <p:cNvSpPr/>
          <p:nvPr/>
        </p:nvSpPr>
        <p:spPr bwMode="auto">
          <a:xfrm>
            <a:off x="1817164" y="5796855"/>
            <a:ext cx="721224" cy="33224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2" name="직사각형 11"/>
          <p:cNvSpPr/>
          <p:nvPr/>
        </p:nvSpPr>
        <p:spPr bwMode="auto">
          <a:xfrm>
            <a:off x="3518264" y="5628002"/>
            <a:ext cx="1540403" cy="384877"/>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3" name="직사각형 12"/>
          <p:cNvSpPr/>
          <p:nvPr/>
        </p:nvSpPr>
        <p:spPr bwMode="auto">
          <a:xfrm>
            <a:off x="971248" y="4716735"/>
            <a:ext cx="1135091" cy="50405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4" name="직사각형 13"/>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spTree>
    <p:extLst>
      <p:ext uri="{BB962C8B-B14F-4D97-AF65-F5344CB8AC3E}">
        <p14:creationId xmlns:p14="http://schemas.microsoft.com/office/powerpoint/2010/main" val="408616843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stretch>
            <a:fillRect/>
          </a:stretch>
        </p:blipFill>
        <p:spPr>
          <a:xfrm>
            <a:off x="445030" y="939039"/>
            <a:ext cx="4520423" cy="5300896"/>
          </a:xfrm>
          <a:prstGeom prst="rect">
            <a:avLst/>
          </a:prstGeom>
        </p:spPr>
      </p:pic>
      <p:sp>
        <p:nvSpPr>
          <p:cNvPr id="2" name="슬라이드 번호 개체 틀 1"/>
          <p:cNvSpPr>
            <a:spLocks noGrp="1"/>
          </p:cNvSpPr>
          <p:nvPr>
            <p:ph type="sldNum" sz="quarter" idx="4"/>
          </p:nvPr>
        </p:nvSpPr>
        <p:spPr/>
        <p:txBody>
          <a:bodyPr/>
          <a:lstStyle/>
          <a:p>
            <a:fld id="{31095832-68CD-478A-AD98-E2BAD6DB9178}" type="slidenum">
              <a:rPr lang="ko-KR" altLang="en-US" smtClean="0"/>
              <a:pPr/>
              <a:t>92</a:t>
            </a:fld>
            <a:endParaRPr lang="ko-KR" altLang="en-US"/>
          </a:p>
        </p:txBody>
      </p:sp>
      <p:sp>
        <p:nvSpPr>
          <p:cNvPr id="4" name="TextBox 3"/>
          <p:cNvSpPr txBox="1"/>
          <p:nvPr/>
        </p:nvSpPr>
        <p:spPr>
          <a:xfrm>
            <a:off x="290143" y="6456485"/>
            <a:ext cx="4680520" cy="276999"/>
          </a:xfrm>
          <a:prstGeom prst="rect">
            <a:avLst/>
          </a:prstGeom>
          <a:noFill/>
        </p:spPr>
        <p:txBody>
          <a:bodyPr wrap="square" rtlCol="0">
            <a:spAutoFit/>
          </a:bodyPr>
          <a:lstStyle/>
          <a:p>
            <a:r>
              <a:rPr lang="en-US" altLang="ko-KR" sz="1200" dirty="0" smtClean="0">
                <a:latin typeface="+mn-ea"/>
                <a:ea typeface="+mn-ea"/>
              </a:rPr>
              <a:t>IF-8500 : MF/HF</a:t>
            </a:r>
            <a:r>
              <a:rPr lang="ko-KR" altLang="en-US" sz="1200" dirty="0" smtClean="0">
                <a:latin typeface="+mn-ea"/>
                <a:ea typeface="+mn-ea"/>
              </a:rPr>
              <a:t>를 </a:t>
            </a:r>
            <a:r>
              <a:rPr lang="en-US" altLang="ko-KR" sz="1200" dirty="0" smtClean="0">
                <a:latin typeface="+mn-ea"/>
                <a:ea typeface="+mn-ea"/>
              </a:rPr>
              <a:t>INM-C</a:t>
            </a:r>
            <a:r>
              <a:rPr lang="ko-KR" altLang="en-US" sz="1200" dirty="0" smtClean="0">
                <a:latin typeface="+mn-ea"/>
                <a:ea typeface="+mn-ea"/>
              </a:rPr>
              <a:t>의 프린터와 같이 사용하기 위한 스위치</a:t>
            </a:r>
            <a:endParaRPr lang="ko-KR" altLang="en-US" sz="1200" dirty="0">
              <a:latin typeface="+mn-ea"/>
              <a:ea typeface="+mn-ea"/>
            </a:endParaRPr>
          </a:p>
        </p:txBody>
      </p:sp>
      <p:graphicFrame>
        <p:nvGraphicFramePr>
          <p:cNvPr id="8" name="표 7"/>
          <p:cNvGraphicFramePr>
            <a:graphicFrameLocks noGrp="1"/>
          </p:cNvGraphicFramePr>
          <p:nvPr>
            <p:extLst/>
          </p:nvPr>
        </p:nvGraphicFramePr>
        <p:xfrm>
          <a:off x="5552511" y="1215636"/>
          <a:ext cx="4608511" cy="457200"/>
        </p:xfrm>
        <a:graphic>
          <a:graphicData uri="http://schemas.openxmlformats.org/drawingml/2006/table">
            <a:tbl>
              <a:tblPr firstRow="1" bandRow="1">
                <a:tableStyleId>{5C22544A-7EE6-4342-B048-85BDC9FD1C3A}</a:tableStyleId>
              </a:tblPr>
              <a:tblGrid>
                <a:gridCol w="802301">
                  <a:extLst>
                    <a:ext uri="{9D8B030D-6E8A-4147-A177-3AD203B41FA5}">
                      <a16:colId xmlns:a16="http://schemas.microsoft.com/office/drawing/2014/main" val="500373737"/>
                    </a:ext>
                  </a:extLst>
                </a:gridCol>
                <a:gridCol w="936104">
                  <a:extLst>
                    <a:ext uri="{9D8B030D-6E8A-4147-A177-3AD203B41FA5}">
                      <a16:colId xmlns:a16="http://schemas.microsoft.com/office/drawing/2014/main" val="110709927"/>
                    </a:ext>
                  </a:extLst>
                </a:gridCol>
                <a:gridCol w="720080">
                  <a:extLst>
                    <a:ext uri="{9D8B030D-6E8A-4147-A177-3AD203B41FA5}">
                      <a16:colId xmlns:a16="http://schemas.microsoft.com/office/drawing/2014/main" val="191124705"/>
                    </a:ext>
                  </a:extLst>
                </a:gridCol>
                <a:gridCol w="720080">
                  <a:extLst>
                    <a:ext uri="{9D8B030D-6E8A-4147-A177-3AD203B41FA5}">
                      <a16:colId xmlns:a16="http://schemas.microsoft.com/office/drawing/2014/main" val="37782747"/>
                    </a:ext>
                  </a:extLst>
                </a:gridCol>
                <a:gridCol w="720080">
                  <a:extLst>
                    <a:ext uri="{9D8B030D-6E8A-4147-A177-3AD203B41FA5}">
                      <a16:colId xmlns:a16="http://schemas.microsoft.com/office/drawing/2014/main" val="2096419931"/>
                    </a:ext>
                  </a:extLst>
                </a:gridCol>
                <a:gridCol w="709866">
                  <a:extLst>
                    <a:ext uri="{9D8B030D-6E8A-4147-A177-3AD203B41FA5}">
                      <a16:colId xmlns:a16="http://schemas.microsoft.com/office/drawing/2014/main" val="2086920346"/>
                    </a:ext>
                  </a:extLst>
                </a:gridCol>
              </a:tblGrid>
              <a:tr h="370840">
                <a:tc>
                  <a:txBody>
                    <a:bodyPr/>
                    <a:lstStyle/>
                    <a:p>
                      <a:pPr algn="ctr" latinLnBrk="1"/>
                      <a:r>
                        <a:rPr lang="en-US" altLang="ko-KR" sz="1200" dirty="0" smtClean="0">
                          <a:solidFill>
                            <a:schemeClr val="bg1"/>
                          </a:solidFill>
                          <a:latin typeface="+mn-ea"/>
                          <a:ea typeface="+mn-ea"/>
                        </a:rPr>
                        <a:t>MAIN</a:t>
                      </a:r>
                    </a:p>
                    <a:p>
                      <a:pPr algn="ctr" latinLnBrk="1"/>
                      <a:r>
                        <a:rPr lang="en-US" altLang="ko-KR" sz="1200" dirty="0" smtClean="0">
                          <a:solidFill>
                            <a:schemeClr val="bg1"/>
                          </a:solidFill>
                          <a:latin typeface="+mn-ea"/>
                          <a:ea typeface="+mn-ea"/>
                        </a:rPr>
                        <a:t>POWER</a:t>
                      </a:r>
                      <a:endParaRPr lang="ko-KR" altLang="en-US" sz="1200" dirty="0">
                        <a:solidFill>
                          <a:schemeClr val="bg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latinLnBrk="1"/>
                      <a:r>
                        <a:rPr lang="en-US" altLang="ko-KR" sz="1200" dirty="0" smtClean="0">
                          <a:solidFill>
                            <a:schemeClr val="bg1"/>
                          </a:solidFill>
                          <a:latin typeface="+mn-ea"/>
                          <a:ea typeface="+mn-ea"/>
                        </a:rPr>
                        <a:t>BATT</a:t>
                      </a:r>
                    </a:p>
                    <a:p>
                      <a:pPr algn="ctr" latinLnBrk="1"/>
                      <a:r>
                        <a:rPr lang="en-US" altLang="ko-KR" sz="1200" dirty="0" smtClean="0">
                          <a:solidFill>
                            <a:schemeClr val="bg1"/>
                          </a:solidFill>
                          <a:latin typeface="+mn-ea"/>
                          <a:ea typeface="+mn-ea"/>
                        </a:rPr>
                        <a:t>CHARGER</a:t>
                      </a:r>
                      <a:endParaRPr lang="ko-KR" altLang="en-US" sz="1200" dirty="0">
                        <a:solidFill>
                          <a:schemeClr val="bg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latinLnBrk="1"/>
                      <a:r>
                        <a:rPr lang="en-US" altLang="ko-KR" sz="800" dirty="0" smtClean="0">
                          <a:solidFill>
                            <a:schemeClr val="tx1"/>
                          </a:solidFill>
                          <a:latin typeface="+mn-ea"/>
                          <a:ea typeface="+mn-ea"/>
                        </a:rPr>
                        <a:t>PR-850AR</a:t>
                      </a:r>
                    </a:p>
                    <a:p>
                      <a:pPr latinLnBrk="1"/>
                      <a:r>
                        <a:rPr lang="en-US" altLang="ko-KR" sz="800" dirty="0" smtClean="0">
                          <a:solidFill>
                            <a:schemeClr val="tx1"/>
                          </a:solidFill>
                          <a:latin typeface="+mn-ea"/>
                          <a:ea typeface="+mn-ea"/>
                        </a:rPr>
                        <a:t>AC220 IN</a:t>
                      </a:r>
                      <a:endParaRPr lang="ko-KR" altLang="en-US" sz="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800" dirty="0" smtClean="0">
                          <a:solidFill>
                            <a:schemeClr val="tx1"/>
                          </a:solidFill>
                          <a:latin typeface="+mn-ea"/>
                          <a:ea typeface="+mn-ea"/>
                        </a:rPr>
                        <a:t>#1 PR-240</a:t>
                      </a:r>
                    </a:p>
                    <a:p>
                      <a:pPr latinLnBrk="1"/>
                      <a:r>
                        <a:rPr lang="en-US" altLang="ko-KR" sz="800" dirty="0" smtClean="0">
                          <a:solidFill>
                            <a:schemeClr val="tx1"/>
                          </a:solidFill>
                          <a:latin typeface="+mn-ea"/>
                          <a:ea typeface="+mn-ea"/>
                        </a:rPr>
                        <a:t>AC220 IN</a:t>
                      </a:r>
                      <a:endParaRPr lang="ko-KR" altLang="en-US" sz="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800" dirty="0" smtClean="0">
                          <a:solidFill>
                            <a:schemeClr val="tx1"/>
                          </a:solidFill>
                          <a:latin typeface="+mn-ea"/>
                          <a:ea typeface="+mn-ea"/>
                        </a:rPr>
                        <a:t>#2 PR-240</a:t>
                      </a:r>
                    </a:p>
                    <a:p>
                      <a:pPr latinLnBrk="1"/>
                      <a:r>
                        <a:rPr lang="en-US" altLang="ko-KR" sz="800" dirty="0" smtClean="0">
                          <a:solidFill>
                            <a:schemeClr val="tx1"/>
                          </a:solidFill>
                          <a:latin typeface="+mn-ea"/>
                          <a:ea typeface="+mn-ea"/>
                        </a:rPr>
                        <a:t>AC220 IN</a:t>
                      </a:r>
                      <a:endParaRPr lang="ko-KR" altLang="en-US" sz="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800" dirty="0" smtClean="0">
                          <a:solidFill>
                            <a:schemeClr val="tx1"/>
                          </a:solidFill>
                          <a:latin typeface="+mn-ea"/>
                          <a:ea typeface="+mn-ea"/>
                        </a:rPr>
                        <a:t>#3 PR-240</a:t>
                      </a:r>
                    </a:p>
                    <a:p>
                      <a:pPr latinLnBrk="1"/>
                      <a:r>
                        <a:rPr lang="en-US" altLang="ko-KR" sz="800" dirty="0" smtClean="0">
                          <a:solidFill>
                            <a:schemeClr val="tx1"/>
                          </a:solidFill>
                          <a:latin typeface="+mn-ea"/>
                          <a:ea typeface="+mn-ea"/>
                        </a:rPr>
                        <a:t>AC220 IN</a:t>
                      </a:r>
                      <a:endParaRPr lang="ko-KR" altLang="en-US" sz="8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9160174"/>
                  </a:ext>
                </a:extLst>
              </a:tr>
            </a:tbl>
          </a:graphicData>
        </a:graphic>
      </p:graphicFrame>
      <p:sp>
        <p:nvSpPr>
          <p:cNvPr id="10" name="TextBox 9"/>
          <p:cNvSpPr txBox="1"/>
          <p:nvPr/>
        </p:nvSpPr>
        <p:spPr>
          <a:xfrm>
            <a:off x="7395789" y="822637"/>
            <a:ext cx="919162" cy="307777"/>
          </a:xfrm>
          <a:prstGeom prst="rect">
            <a:avLst/>
          </a:prstGeom>
          <a:solidFill>
            <a:schemeClr val="tx1"/>
          </a:solidFill>
          <a:ln>
            <a:solidFill>
              <a:srgbClr val="0000C4"/>
            </a:solidFill>
          </a:ln>
        </p:spPr>
        <p:txBody>
          <a:bodyPr wrap="none" rtlCol="0">
            <a:spAutoFit/>
          </a:bodyPr>
          <a:lstStyle/>
          <a:p>
            <a:r>
              <a:rPr lang="en-US" altLang="ko-KR" sz="1400" b="1" dirty="0" smtClean="0">
                <a:solidFill>
                  <a:schemeClr val="bg1"/>
                </a:solidFill>
                <a:latin typeface="+mn-ea"/>
                <a:ea typeface="+mn-ea"/>
              </a:rPr>
              <a:t>AC 220V</a:t>
            </a:r>
            <a:endParaRPr lang="ko-KR" altLang="en-US" sz="1400" b="1" dirty="0">
              <a:solidFill>
                <a:schemeClr val="bg1"/>
              </a:solidFill>
              <a:latin typeface="+mn-ea"/>
              <a:ea typeface="+mn-ea"/>
            </a:endParaRPr>
          </a:p>
        </p:txBody>
      </p:sp>
      <p:sp>
        <p:nvSpPr>
          <p:cNvPr id="11" name="TextBox 10"/>
          <p:cNvSpPr txBox="1"/>
          <p:nvPr/>
        </p:nvSpPr>
        <p:spPr>
          <a:xfrm>
            <a:off x="5552511" y="1873807"/>
            <a:ext cx="2487027" cy="1384995"/>
          </a:xfrm>
          <a:prstGeom prst="rect">
            <a:avLst/>
          </a:prstGeom>
          <a:noFill/>
          <a:ln>
            <a:solidFill>
              <a:srgbClr val="0000C4"/>
            </a:solidFill>
          </a:ln>
        </p:spPr>
        <p:txBody>
          <a:bodyPr wrap="none" rtlCol="0">
            <a:spAutoFit/>
          </a:bodyPr>
          <a:lstStyle/>
          <a:p>
            <a:pPr algn="ctr"/>
            <a:r>
              <a:rPr lang="en-US" altLang="ko-KR" sz="1200" b="1" dirty="0" smtClean="0">
                <a:latin typeface="+mn-ea"/>
                <a:ea typeface="+mn-ea"/>
              </a:rPr>
              <a:t>ATTENTION</a:t>
            </a:r>
          </a:p>
          <a:p>
            <a:r>
              <a:rPr lang="en-US" altLang="ko-KR" sz="1200" dirty="0" smtClean="0">
                <a:latin typeface="+mn-ea"/>
                <a:ea typeface="+mn-ea"/>
              </a:rPr>
              <a:t>All the power breakers in radio</a:t>
            </a:r>
          </a:p>
          <a:p>
            <a:r>
              <a:rPr lang="en-US" altLang="ko-KR" sz="1200" dirty="0" smtClean="0">
                <a:latin typeface="+mn-ea"/>
                <a:ea typeface="+mn-ea"/>
              </a:rPr>
              <a:t>console must be “ON” position</a:t>
            </a:r>
          </a:p>
          <a:p>
            <a:r>
              <a:rPr lang="en-US" altLang="ko-KR" sz="1200" dirty="0" smtClean="0">
                <a:latin typeface="+mn-ea"/>
                <a:ea typeface="+mn-ea"/>
              </a:rPr>
              <a:t>during ship is in voyage.</a:t>
            </a:r>
          </a:p>
          <a:p>
            <a:r>
              <a:rPr lang="en-US" altLang="ko-KR" sz="1200" dirty="0" smtClean="0">
                <a:latin typeface="+mn-ea"/>
                <a:ea typeface="+mn-ea"/>
              </a:rPr>
              <a:t>(In case ship is in Dry Dock,</a:t>
            </a:r>
          </a:p>
          <a:p>
            <a:r>
              <a:rPr lang="en-US" altLang="ko-KR" sz="1200" dirty="0" smtClean="0">
                <a:latin typeface="+mn-ea"/>
                <a:ea typeface="+mn-ea"/>
              </a:rPr>
              <a:t>Please put all the breakers “OFF”</a:t>
            </a:r>
          </a:p>
          <a:p>
            <a:r>
              <a:rPr lang="en-US" altLang="ko-KR" sz="1200" dirty="0" smtClean="0">
                <a:latin typeface="+mn-ea"/>
                <a:ea typeface="+mn-ea"/>
              </a:rPr>
              <a:t>position</a:t>
            </a:r>
            <a:endParaRPr lang="ko-KR" altLang="en-US" sz="1200" dirty="0">
              <a:latin typeface="+mn-ea"/>
              <a:ea typeface="+mn-ea"/>
            </a:endParaRPr>
          </a:p>
        </p:txBody>
      </p:sp>
      <p:graphicFrame>
        <p:nvGraphicFramePr>
          <p:cNvPr id="12" name="표 11"/>
          <p:cNvGraphicFramePr>
            <a:graphicFrameLocks noGrp="1"/>
          </p:cNvGraphicFramePr>
          <p:nvPr>
            <p:extLst/>
          </p:nvPr>
        </p:nvGraphicFramePr>
        <p:xfrm>
          <a:off x="5562724" y="3367371"/>
          <a:ext cx="4197672" cy="1483360"/>
        </p:xfrm>
        <a:graphic>
          <a:graphicData uri="http://schemas.openxmlformats.org/drawingml/2006/table">
            <a:tbl>
              <a:tblPr firstRow="1" bandRow="1">
                <a:tableStyleId>{5C22544A-7EE6-4342-B048-85BDC9FD1C3A}</a:tableStyleId>
              </a:tblPr>
              <a:tblGrid>
                <a:gridCol w="1269065">
                  <a:extLst>
                    <a:ext uri="{9D8B030D-6E8A-4147-A177-3AD203B41FA5}">
                      <a16:colId xmlns:a16="http://schemas.microsoft.com/office/drawing/2014/main" val="2832905604"/>
                    </a:ext>
                  </a:extLst>
                </a:gridCol>
                <a:gridCol w="2928607">
                  <a:extLst>
                    <a:ext uri="{9D8B030D-6E8A-4147-A177-3AD203B41FA5}">
                      <a16:colId xmlns:a16="http://schemas.microsoft.com/office/drawing/2014/main" val="356858823"/>
                    </a:ext>
                  </a:extLst>
                </a:gridCol>
              </a:tblGrid>
              <a:tr h="370840">
                <a:tc>
                  <a:txBody>
                    <a:bodyPr/>
                    <a:lstStyle/>
                    <a:p>
                      <a:pPr latinLnBrk="1"/>
                      <a:r>
                        <a:rPr lang="en-US" altLang="ko-KR" sz="1400" b="1" dirty="0" smtClean="0">
                          <a:solidFill>
                            <a:schemeClr val="tx1"/>
                          </a:solidFill>
                          <a:latin typeface="+mn-ea"/>
                          <a:ea typeface="+mn-ea"/>
                        </a:rPr>
                        <a:t>PR-850AR</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MF/HF &amp; NO.2 INM-C</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195437"/>
                  </a:ext>
                </a:extLst>
              </a:tr>
              <a:tr h="370840">
                <a:tc>
                  <a:txBody>
                    <a:bodyPr/>
                    <a:lstStyle/>
                    <a:p>
                      <a:pPr latinLnBrk="1"/>
                      <a:r>
                        <a:rPr lang="en-US" altLang="ko-KR" sz="1400" b="1" dirty="0" smtClean="0">
                          <a:solidFill>
                            <a:schemeClr val="tx1"/>
                          </a:solidFill>
                          <a:latin typeface="+mn-ea"/>
                          <a:ea typeface="+mn-ea"/>
                        </a:rPr>
                        <a:t>#1 PR-240 </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NO.1 INM-C</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8047871"/>
                  </a:ext>
                </a:extLst>
              </a:tr>
              <a:tr h="370840">
                <a:tc>
                  <a:txBody>
                    <a:bodyPr/>
                    <a:lstStyle/>
                    <a:p>
                      <a:pPr latinLnBrk="1"/>
                      <a:r>
                        <a:rPr lang="en-US" altLang="ko-KR" sz="1400" b="1" dirty="0" smtClean="0">
                          <a:solidFill>
                            <a:schemeClr val="tx1"/>
                          </a:solidFill>
                          <a:latin typeface="+mn-ea"/>
                          <a:ea typeface="+mn-ea"/>
                        </a:rPr>
                        <a:t>#2 PR-240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NO.1 VHF</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9737009"/>
                  </a:ext>
                </a:extLst>
              </a:tr>
              <a:tr h="370840">
                <a:tc>
                  <a:txBody>
                    <a:bodyPr/>
                    <a:lstStyle/>
                    <a:p>
                      <a:pPr latinLnBrk="1"/>
                      <a:r>
                        <a:rPr lang="en-US" altLang="ko-KR" sz="1400" b="1" dirty="0" smtClean="0">
                          <a:solidFill>
                            <a:schemeClr val="tx1"/>
                          </a:solidFill>
                          <a:latin typeface="+mn-ea"/>
                          <a:ea typeface="+mn-ea"/>
                        </a:rPr>
                        <a:t>#3 PR-240</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400" b="1" dirty="0" smtClean="0">
                          <a:solidFill>
                            <a:schemeClr val="tx1"/>
                          </a:solidFill>
                          <a:latin typeface="+mn-ea"/>
                          <a:ea typeface="+mn-ea"/>
                        </a:rPr>
                        <a:t>NO.2 VHF</a:t>
                      </a:r>
                      <a:endParaRPr lang="ko-KR" altLang="en-US" sz="14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229272"/>
                  </a:ext>
                </a:extLst>
              </a:tr>
            </a:tbl>
          </a:graphicData>
        </a:graphic>
      </p:graphicFrame>
      <p:graphicFrame>
        <p:nvGraphicFramePr>
          <p:cNvPr id="13" name="표 12"/>
          <p:cNvGraphicFramePr>
            <a:graphicFrameLocks noGrp="1"/>
          </p:cNvGraphicFramePr>
          <p:nvPr>
            <p:extLst/>
          </p:nvPr>
        </p:nvGraphicFramePr>
        <p:xfrm>
          <a:off x="4965455" y="5421604"/>
          <a:ext cx="5499007" cy="426720"/>
        </p:xfrm>
        <a:graphic>
          <a:graphicData uri="http://schemas.openxmlformats.org/drawingml/2006/table">
            <a:tbl>
              <a:tblPr firstRow="1" bandRow="1">
                <a:tableStyleId>{5C22544A-7EE6-4342-B048-85BDC9FD1C3A}</a:tableStyleId>
              </a:tblPr>
              <a:tblGrid>
                <a:gridCol w="790277">
                  <a:extLst>
                    <a:ext uri="{9D8B030D-6E8A-4147-A177-3AD203B41FA5}">
                      <a16:colId xmlns:a16="http://schemas.microsoft.com/office/drawing/2014/main" val="500373737"/>
                    </a:ext>
                  </a:extLst>
                </a:gridCol>
                <a:gridCol w="773722">
                  <a:extLst>
                    <a:ext uri="{9D8B030D-6E8A-4147-A177-3AD203B41FA5}">
                      <a16:colId xmlns:a16="http://schemas.microsoft.com/office/drawing/2014/main" val="110709927"/>
                    </a:ext>
                  </a:extLst>
                </a:gridCol>
                <a:gridCol w="773722">
                  <a:extLst>
                    <a:ext uri="{9D8B030D-6E8A-4147-A177-3AD203B41FA5}">
                      <a16:colId xmlns:a16="http://schemas.microsoft.com/office/drawing/2014/main" val="191124705"/>
                    </a:ext>
                  </a:extLst>
                </a:gridCol>
                <a:gridCol w="773722">
                  <a:extLst>
                    <a:ext uri="{9D8B030D-6E8A-4147-A177-3AD203B41FA5}">
                      <a16:colId xmlns:a16="http://schemas.microsoft.com/office/drawing/2014/main" val="37782747"/>
                    </a:ext>
                  </a:extLst>
                </a:gridCol>
                <a:gridCol w="773722">
                  <a:extLst>
                    <a:ext uri="{9D8B030D-6E8A-4147-A177-3AD203B41FA5}">
                      <a16:colId xmlns:a16="http://schemas.microsoft.com/office/drawing/2014/main" val="2096419931"/>
                    </a:ext>
                  </a:extLst>
                </a:gridCol>
                <a:gridCol w="851095">
                  <a:extLst>
                    <a:ext uri="{9D8B030D-6E8A-4147-A177-3AD203B41FA5}">
                      <a16:colId xmlns:a16="http://schemas.microsoft.com/office/drawing/2014/main" val="2086920346"/>
                    </a:ext>
                  </a:extLst>
                </a:gridCol>
                <a:gridCol w="762747">
                  <a:extLst>
                    <a:ext uri="{9D8B030D-6E8A-4147-A177-3AD203B41FA5}">
                      <a16:colId xmlns:a16="http://schemas.microsoft.com/office/drawing/2014/main" val="2073854059"/>
                    </a:ext>
                  </a:extLst>
                </a:gridCol>
              </a:tblGrid>
              <a:tr h="370840">
                <a:tc>
                  <a:txBody>
                    <a:bodyPr/>
                    <a:lstStyle/>
                    <a:p>
                      <a:pPr latinLnBrk="1"/>
                      <a:r>
                        <a:rPr lang="en-US" altLang="ko-KR" sz="1100" dirty="0" smtClean="0">
                          <a:solidFill>
                            <a:schemeClr val="bg1"/>
                          </a:solidFill>
                          <a:latin typeface="+mn-ea"/>
                          <a:ea typeface="+mn-ea"/>
                        </a:rPr>
                        <a:t>BATTERY</a:t>
                      </a:r>
                    </a:p>
                    <a:p>
                      <a:pPr latinLnBrk="1"/>
                      <a:r>
                        <a:rPr lang="en-US" altLang="ko-KR" sz="1100" dirty="0" smtClean="0">
                          <a:solidFill>
                            <a:schemeClr val="bg1"/>
                          </a:solidFill>
                          <a:latin typeface="+mn-ea"/>
                          <a:ea typeface="+mn-ea"/>
                        </a:rPr>
                        <a:t>DC IN</a:t>
                      </a:r>
                      <a:endParaRPr lang="ko-KR" altLang="en-US" sz="1100" dirty="0">
                        <a:solidFill>
                          <a:schemeClr val="bg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latinLnBrk="1"/>
                      <a:r>
                        <a:rPr lang="en-US" altLang="ko-KR" sz="900" dirty="0" smtClean="0">
                          <a:solidFill>
                            <a:schemeClr val="tx1"/>
                          </a:solidFill>
                          <a:latin typeface="+mn-ea"/>
                          <a:ea typeface="+mn-ea"/>
                        </a:rPr>
                        <a:t>PR-850AR</a:t>
                      </a:r>
                    </a:p>
                    <a:p>
                      <a:pPr latinLnBrk="1"/>
                      <a:r>
                        <a:rPr lang="en-US" altLang="ko-KR" sz="900" dirty="0" smtClean="0">
                          <a:solidFill>
                            <a:schemeClr val="tx1"/>
                          </a:solidFill>
                          <a:latin typeface="+mn-ea"/>
                          <a:ea typeface="+mn-ea"/>
                        </a:rPr>
                        <a:t>DC24V IN</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latin typeface="+mn-ea"/>
                          <a:ea typeface="+mn-ea"/>
                        </a:rPr>
                        <a:t>PR-850AR</a:t>
                      </a:r>
                    </a:p>
                    <a:p>
                      <a:pPr latinLnBrk="1"/>
                      <a:r>
                        <a:rPr lang="en-US" altLang="ko-KR" sz="900" dirty="0" smtClean="0">
                          <a:solidFill>
                            <a:schemeClr val="tx1"/>
                          </a:solidFill>
                          <a:latin typeface="+mn-ea"/>
                          <a:ea typeface="+mn-ea"/>
                        </a:rPr>
                        <a:t>BACKUP</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latin typeface="+mn-ea"/>
                          <a:ea typeface="+mn-ea"/>
                        </a:rPr>
                        <a:t>#1 PR-240</a:t>
                      </a:r>
                    </a:p>
                    <a:p>
                      <a:pPr latinLnBrk="1"/>
                      <a:r>
                        <a:rPr lang="en-US" altLang="ko-KR" sz="900" dirty="0" smtClean="0">
                          <a:solidFill>
                            <a:schemeClr val="tx1"/>
                          </a:solidFill>
                          <a:latin typeface="+mn-ea"/>
                          <a:ea typeface="+mn-ea"/>
                        </a:rPr>
                        <a:t>DC24 IN</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latin typeface="+mn-ea"/>
                          <a:ea typeface="+mn-ea"/>
                        </a:rPr>
                        <a:t>#2 PR-240</a:t>
                      </a:r>
                    </a:p>
                    <a:p>
                      <a:pPr latinLnBrk="1"/>
                      <a:r>
                        <a:rPr lang="en-US" altLang="ko-KR" sz="900" dirty="0" smtClean="0">
                          <a:solidFill>
                            <a:schemeClr val="tx1"/>
                          </a:solidFill>
                          <a:latin typeface="+mn-ea"/>
                          <a:ea typeface="+mn-ea"/>
                        </a:rPr>
                        <a:t>DC24V IN</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latin typeface="+mn-ea"/>
                          <a:ea typeface="+mn-ea"/>
                        </a:rPr>
                        <a:t>#3 PR-240</a:t>
                      </a:r>
                    </a:p>
                    <a:p>
                      <a:pPr latinLnBrk="1"/>
                      <a:r>
                        <a:rPr lang="en-US" altLang="ko-KR" sz="900" dirty="0" smtClean="0">
                          <a:solidFill>
                            <a:schemeClr val="tx1"/>
                          </a:solidFill>
                          <a:latin typeface="+mn-ea"/>
                          <a:ea typeface="+mn-ea"/>
                        </a:rPr>
                        <a:t>DC24V IN</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900" dirty="0" smtClean="0">
                          <a:solidFill>
                            <a:schemeClr val="tx1"/>
                          </a:solidFill>
                          <a:latin typeface="+mn-ea"/>
                          <a:ea typeface="+mn-ea"/>
                        </a:rPr>
                        <a:t>NO.2</a:t>
                      </a:r>
                    </a:p>
                    <a:p>
                      <a:pPr latinLnBrk="1"/>
                      <a:r>
                        <a:rPr lang="en-US" altLang="ko-KR" sz="900" dirty="0" smtClean="0">
                          <a:solidFill>
                            <a:schemeClr val="tx1"/>
                          </a:solidFill>
                          <a:latin typeface="+mn-ea"/>
                          <a:ea typeface="+mn-ea"/>
                        </a:rPr>
                        <a:t>IC-218</a:t>
                      </a:r>
                      <a:endParaRPr lang="ko-KR" altLang="en-US" sz="9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9160174"/>
                  </a:ext>
                </a:extLst>
              </a:tr>
            </a:tbl>
          </a:graphicData>
        </a:graphic>
      </p:graphicFrame>
      <p:sp>
        <p:nvSpPr>
          <p:cNvPr id="14" name="TextBox 13"/>
          <p:cNvSpPr txBox="1"/>
          <p:nvPr/>
        </p:nvSpPr>
        <p:spPr>
          <a:xfrm>
            <a:off x="7406002" y="5005158"/>
            <a:ext cx="825867" cy="307777"/>
          </a:xfrm>
          <a:prstGeom prst="rect">
            <a:avLst/>
          </a:prstGeom>
          <a:solidFill>
            <a:schemeClr val="tx1"/>
          </a:solidFill>
          <a:ln>
            <a:solidFill>
              <a:srgbClr val="0000C4"/>
            </a:solidFill>
          </a:ln>
        </p:spPr>
        <p:txBody>
          <a:bodyPr wrap="none" rtlCol="0">
            <a:spAutoFit/>
          </a:bodyPr>
          <a:lstStyle/>
          <a:p>
            <a:r>
              <a:rPr lang="en-US" altLang="ko-KR" sz="1400" b="1" dirty="0" smtClean="0">
                <a:solidFill>
                  <a:schemeClr val="bg1"/>
                </a:solidFill>
                <a:latin typeface="+mn-ea"/>
                <a:ea typeface="+mn-ea"/>
              </a:rPr>
              <a:t>DC 24V</a:t>
            </a:r>
            <a:endParaRPr lang="ko-KR" altLang="en-US" sz="1400" b="1" dirty="0">
              <a:solidFill>
                <a:schemeClr val="bg1"/>
              </a:solidFill>
              <a:latin typeface="+mn-ea"/>
              <a:ea typeface="+mn-ea"/>
            </a:endParaRPr>
          </a:p>
        </p:txBody>
      </p:sp>
      <p:graphicFrame>
        <p:nvGraphicFramePr>
          <p:cNvPr id="15" name="표 14"/>
          <p:cNvGraphicFramePr>
            <a:graphicFrameLocks noGrp="1"/>
          </p:cNvGraphicFramePr>
          <p:nvPr>
            <p:extLst/>
          </p:nvPr>
        </p:nvGraphicFramePr>
        <p:xfrm>
          <a:off x="6100187" y="6271065"/>
          <a:ext cx="3134946" cy="396240"/>
        </p:xfrm>
        <a:graphic>
          <a:graphicData uri="http://schemas.openxmlformats.org/drawingml/2006/table">
            <a:tbl>
              <a:tblPr firstRow="1" bandRow="1">
                <a:tableStyleId>{5C22544A-7EE6-4342-B048-85BDC9FD1C3A}</a:tableStyleId>
              </a:tblPr>
              <a:tblGrid>
                <a:gridCol w="830689">
                  <a:extLst>
                    <a:ext uri="{9D8B030D-6E8A-4147-A177-3AD203B41FA5}">
                      <a16:colId xmlns:a16="http://schemas.microsoft.com/office/drawing/2014/main" val="500373737"/>
                    </a:ext>
                  </a:extLst>
                </a:gridCol>
                <a:gridCol w="864096">
                  <a:extLst>
                    <a:ext uri="{9D8B030D-6E8A-4147-A177-3AD203B41FA5}">
                      <a16:colId xmlns:a16="http://schemas.microsoft.com/office/drawing/2014/main" val="110709927"/>
                    </a:ext>
                  </a:extLst>
                </a:gridCol>
                <a:gridCol w="720080">
                  <a:extLst>
                    <a:ext uri="{9D8B030D-6E8A-4147-A177-3AD203B41FA5}">
                      <a16:colId xmlns:a16="http://schemas.microsoft.com/office/drawing/2014/main" val="191124705"/>
                    </a:ext>
                  </a:extLst>
                </a:gridCol>
                <a:gridCol w="720081">
                  <a:extLst>
                    <a:ext uri="{9D8B030D-6E8A-4147-A177-3AD203B41FA5}">
                      <a16:colId xmlns:a16="http://schemas.microsoft.com/office/drawing/2014/main" val="37782747"/>
                    </a:ext>
                  </a:extLst>
                </a:gridCol>
              </a:tblGrid>
              <a:tr h="370840">
                <a:tc>
                  <a:txBody>
                    <a:bodyPr/>
                    <a:lstStyle/>
                    <a:p>
                      <a:pPr algn="ctr" latinLnBrk="1"/>
                      <a:r>
                        <a:rPr lang="en-US" altLang="ko-KR" sz="1000" dirty="0" smtClean="0">
                          <a:solidFill>
                            <a:schemeClr val="tx1"/>
                          </a:solidFill>
                          <a:latin typeface="+mn-ea"/>
                          <a:ea typeface="+mn-ea"/>
                        </a:rPr>
                        <a:t>NO.1</a:t>
                      </a:r>
                    </a:p>
                    <a:p>
                      <a:pPr algn="ctr" latinLnBrk="1"/>
                      <a:r>
                        <a:rPr lang="en-US" altLang="ko-KR" sz="1000" dirty="0" smtClean="0">
                          <a:solidFill>
                            <a:schemeClr val="tx1"/>
                          </a:solidFill>
                          <a:latin typeface="+mn-ea"/>
                          <a:ea typeface="+mn-ea"/>
                        </a:rPr>
                        <a:t>GPS</a:t>
                      </a:r>
                      <a:endParaRPr lang="ko-KR" altLang="en-US" sz="10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000" dirty="0" smtClean="0">
                          <a:solidFill>
                            <a:schemeClr val="tx1"/>
                          </a:solidFill>
                          <a:latin typeface="+mn-ea"/>
                          <a:ea typeface="+mn-ea"/>
                        </a:rPr>
                        <a:t>NO.2</a:t>
                      </a:r>
                    </a:p>
                    <a:p>
                      <a:pPr algn="ctr" latinLnBrk="1"/>
                      <a:r>
                        <a:rPr lang="en-US" altLang="ko-KR" sz="1000" dirty="0" smtClean="0">
                          <a:solidFill>
                            <a:schemeClr val="tx1"/>
                          </a:solidFill>
                          <a:latin typeface="+mn-ea"/>
                          <a:ea typeface="+mn-ea"/>
                        </a:rPr>
                        <a:t>GPS.</a:t>
                      </a:r>
                      <a:endParaRPr lang="ko-KR" altLang="en-US" sz="10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000" dirty="0" smtClean="0">
                          <a:solidFill>
                            <a:schemeClr val="tx1"/>
                          </a:solidFill>
                          <a:latin typeface="+mn-ea"/>
                          <a:ea typeface="+mn-ea"/>
                        </a:rPr>
                        <a:t>NO.1</a:t>
                      </a:r>
                    </a:p>
                    <a:p>
                      <a:pPr algn="ctr" latinLnBrk="1"/>
                      <a:r>
                        <a:rPr lang="en-US" altLang="ko-KR" sz="1000" dirty="0" smtClean="0">
                          <a:solidFill>
                            <a:schemeClr val="tx1"/>
                          </a:solidFill>
                          <a:latin typeface="+mn-ea"/>
                          <a:ea typeface="+mn-ea"/>
                        </a:rPr>
                        <a:t>VHF</a:t>
                      </a:r>
                      <a:endParaRPr lang="ko-KR" altLang="en-US" sz="10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000" dirty="0" smtClean="0">
                          <a:solidFill>
                            <a:schemeClr val="tx1"/>
                          </a:solidFill>
                          <a:latin typeface="+mn-ea"/>
                          <a:ea typeface="+mn-ea"/>
                        </a:rPr>
                        <a:t>NO.1</a:t>
                      </a:r>
                    </a:p>
                    <a:p>
                      <a:pPr algn="ctr" latinLnBrk="1"/>
                      <a:r>
                        <a:rPr lang="en-US" altLang="ko-KR" sz="1000" dirty="0" smtClean="0">
                          <a:solidFill>
                            <a:schemeClr val="tx1"/>
                          </a:solidFill>
                          <a:latin typeface="+mn-ea"/>
                          <a:ea typeface="+mn-ea"/>
                        </a:rPr>
                        <a:t>VHF</a:t>
                      </a:r>
                      <a:endParaRPr lang="ko-KR" altLang="en-US" sz="10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9160174"/>
                  </a:ext>
                </a:extLst>
              </a:tr>
            </a:tbl>
          </a:graphicData>
        </a:graphic>
      </p:graphicFrame>
      <p:sp>
        <p:nvSpPr>
          <p:cNvPr id="16" name="TextBox 15"/>
          <p:cNvSpPr txBox="1"/>
          <p:nvPr/>
        </p:nvSpPr>
        <p:spPr>
          <a:xfrm>
            <a:off x="7406002" y="5932158"/>
            <a:ext cx="825867" cy="307777"/>
          </a:xfrm>
          <a:prstGeom prst="rect">
            <a:avLst/>
          </a:prstGeom>
          <a:solidFill>
            <a:schemeClr val="tx1"/>
          </a:solidFill>
          <a:ln>
            <a:solidFill>
              <a:srgbClr val="0000C4"/>
            </a:solidFill>
          </a:ln>
        </p:spPr>
        <p:txBody>
          <a:bodyPr wrap="none" rtlCol="0">
            <a:spAutoFit/>
          </a:bodyPr>
          <a:lstStyle/>
          <a:p>
            <a:r>
              <a:rPr lang="en-US" altLang="ko-KR" sz="1400" b="1" dirty="0" smtClean="0">
                <a:solidFill>
                  <a:schemeClr val="bg1"/>
                </a:solidFill>
                <a:latin typeface="+mn-ea"/>
                <a:ea typeface="+mn-ea"/>
              </a:rPr>
              <a:t>DC 24V</a:t>
            </a:r>
            <a:endParaRPr lang="ko-KR" altLang="en-US" sz="1400" b="1" dirty="0">
              <a:solidFill>
                <a:schemeClr val="bg1"/>
              </a:solidFill>
              <a:latin typeface="+mn-ea"/>
              <a:ea typeface="+mn-ea"/>
            </a:endParaRPr>
          </a:p>
        </p:txBody>
      </p:sp>
      <p:sp>
        <p:nvSpPr>
          <p:cNvPr id="17" name="TextBox 16"/>
          <p:cNvSpPr txBox="1"/>
          <p:nvPr/>
        </p:nvSpPr>
        <p:spPr>
          <a:xfrm>
            <a:off x="10891316" y="1873807"/>
            <a:ext cx="2810962" cy="3970318"/>
          </a:xfrm>
          <a:prstGeom prst="rect">
            <a:avLst/>
          </a:prstGeom>
          <a:noFill/>
        </p:spPr>
        <p:txBody>
          <a:bodyPr wrap="none" rtlCol="0">
            <a:spAutoFit/>
          </a:bodyPr>
          <a:lstStyle/>
          <a:p>
            <a:r>
              <a:rPr lang="en-US" altLang="ko-KR" sz="1200" dirty="0" smtClean="0">
                <a:latin typeface="+mn-ea"/>
                <a:ea typeface="+mn-ea"/>
              </a:rPr>
              <a:t>PR : POWER BREAKER</a:t>
            </a:r>
          </a:p>
          <a:p>
            <a:endParaRPr lang="en-US" altLang="ko-KR" sz="1200" dirty="0">
              <a:latin typeface="+mn-ea"/>
              <a:ea typeface="+mn-ea"/>
            </a:endParaRPr>
          </a:p>
          <a:p>
            <a:r>
              <a:rPr lang="en-US" altLang="ko-KR" sz="1200" dirty="0" smtClean="0">
                <a:latin typeface="+mn-ea"/>
                <a:ea typeface="+mn-ea"/>
              </a:rPr>
              <a:t>Fax30</a:t>
            </a:r>
            <a:r>
              <a:rPr lang="ko-KR" altLang="en-US" sz="1200" dirty="0" smtClean="0">
                <a:latin typeface="+mn-ea"/>
                <a:ea typeface="+mn-ea"/>
              </a:rPr>
              <a:t>은 별도의 전원을 연결함</a:t>
            </a:r>
            <a:endParaRPr lang="en-US" altLang="ko-KR" sz="1200" dirty="0" smtClean="0">
              <a:latin typeface="+mn-ea"/>
              <a:ea typeface="+mn-ea"/>
            </a:endParaRPr>
          </a:p>
          <a:p>
            <a:r>
              <a:rPr lang="ko-KR" altLang="en-US" sz="1200" dirty="0" smtClean="0">
                <a:latin typeface="+mn-ea"/>
                <a:ea typeface="+mn-ea"/>
              </a:rPr>
              <a:t>그리고 </a:t>
            </a:r>
            <a:r>
              <a:rPr lang="en-US" altLang="ko-KR" sz="1200" dirty="0" err="1" smtClean="0">
                <a:latin typeface="+mn-ea"/>
                <a:ea typeface="+mn-ea"/>
              </a:rPr>
              <a:t>navtex</a:t>
            </a:r>
            <a:r>
              <a:rPr lang="ko-KR" altLang="en-US" sz="1200" dirty="0" smtClean="0">
                <a:latin typeface="+mn-ea"/>
                <a:ea typeface="+mn-ea"/>
              </a:rPr>
              <a:t>는</a:t>
            </a:r>
            <a:r>
              <a:rPr lang="en-US" altLang="ko-KR" sz="1200" dirty="0" smtClean="0">
                <a:latin typeface="+mn-ea"/>
                <a:ea typeface="+mn-ea"/>
              </a:rPr>
              <a:t> </a:t>
            </a:r>
            <a:r>
              <a:rPr lang="ko-KR" altLang="en-US" sz="1200" dirty="0" smtClean="0">
                <a:latin typeface="+mn-ea"/>
                <a:ea typeface="+mn-ea"/>
              </a:rPr>
              <a:t>별도의 정류기 이용</a:t>
            </a:r>
            <a:endParaRPr lang="en-US" altLang="ko-KR" sz="1200" dirty="0" smtClean="0">
              <a:latin typeface="+mn-ea"/>
              <a:ea typeface="+mn-ea"/>
            </a:endParaRPr>
          </a:p>
          <a:p>
            <a:r>
              <a:rPr lang="ko-KR" altLang="en-US" sz="1200" dirty="0" smtClean="0">
                <a:latin typeface="+mn-ea"/>
                <a:ea typeface="+mn-ea"/>
              </a:rPr>
              <a:t>기기에 연결함</a:t>
            </a:r>
            <a:r>
              <a:rPr lang="en-US" altLang="ko-KR" sz="1200" dirty="0" smtClean="0">
                <a:latin typeface="+mn-ea"/>
                <a:ea typeface="+mn-ea"/>
              </a:rPr>
              <a:t>(DC </a:t>
            </a:r>
            <a:r>
              <a:rPr lang="ko-KR" altLang="en-US" sz="1200" dirty="0" smtClean="0">
                <a:latin typeface="+mn-ea"/>
                <a:ea typeface="+mn-ea"/>
              </a:rPr>
              <a:t>연결 강제 아님</a:t>
            </a:r>
            <a:r>
              <a:rPr lang="en-US" altLang="ko-KR" sz="1200" dirty="0" smtClean="0">
                <a:latin typeface="+mn-ea"/>
                <a:ea typeface="+mn-ea"/>
              </a:rPr>
              <a:t>)</a:t>
            </a:r>
          </a:p>
          <a:p>
            <a:r>
              <a:rPr lang="en-US" altLang="ko-KR" sz="1200" dirty="0" smtClean="0">
                <a:latin typeface="+mn-ea"/>
                <a:ea typeface="+mn-ea"/>
              </a:rPr>
              <a:t>NO.2 IC-218</a:t>
            </a:r>
            <a:r>
              <a:rPr lang="ko-KR" altLang="en-US" sz="1200" dirty="0" smtClean="0">
                <a:latin typeface="+mn-ea"/>
                <a:ea typeface="+mn-ea"/>
              </a:rPr>
              <a:t>을 거쳐 </a:t>
            </a:r>
            <a:r>
              <a:rPr lang="en-US" altLang="ko-KR" sz="1200" dirty="0" smtClean="0">
                <a:latin typeface="+mn-ea"/>
                <a:ea typeface="+mn-ea"/>
              </a:rPr>
              <a:t>#1 pr-240</a:t>
            </a:r>
          </a:p>
          <a:p>
            <a:r>
              <a:rPr lang="en-US" altLang="ko-KR" sz="1200" dirty="0" smtClean="0">
                <a:latin typeface="+mn-ea"/>
                <a:ea typeface="+mn-ea"/>
              </a:rPr>
              <a:t>(no.1 </a:t>
            </a:r>
            <a:r>
              <a:rPr lang="en-US" altLang="ko-KR" sz="1200" dirty="0" err="1" smtClean="0">
                <a:latin typeface="+mn-ea"/>
                <a:ea typeface="+mn-ea"/>
              </a:rPr>
              <a:t>inc</a:t>
            </a:r>
            <a:r>
              <a:rPr lang="ko-KR" altLang="en-US" sz="1200" dirty="0" smtClean="0">
                <a:latin typeface="+mn-ea"/>
                <a:ea typeface="+mn-ea"/>
              </a:rPr>
              <a:t>에 </a:t>
            </a:r>
            <a:r>
              <a:rPr lang="en-US" altLang="ko-KR" sz="1200" dirty="0" smtClean="0">
                <a:latin typeface="+mn-ea"/>
                <a:ea typeface="+mn-ea"/>
              </a:rPr>
              <a:t>dc </a:t>
            </a:r>
            <a:r>
              <a:rPr lang="ko-KR" altLang="en-US" sz="1200" dirty="0" smtClean="0">
                <a:latin typeface="+mn-ea"/>
                <a:ea typeface="+mn-ea"/>
              </a:rPr>
              <a:t>연결됨</a:t>
            </a:r>
            <a:r>
              <a:rPr lang="en-US" altLang="ko-KR" sz="1200" dirty="0" smtClean="0">
                <a:latin typeface="+mn-ea"/>
                <a:ea typeface="+mn-ea"/>
              </a:rPr>
              <a:t>)</a:t>
            </a:r>
          </a:p>
          <a:p>
            <a:endParaRPr lang="en-US" altLang="ko-KR" sz="1200" dirty="0">
              <a:latin typeface="+mn-ea"/>
              <a:ea typeface="+mn-ea"/>
            </a:endParaRPr>
          </a:p>
          <a:p>
            <a:r>
              <a:rPr lang="en-US" altLang="ko-KR" sz="1200" dirty="0" smtClean="0">
                <a:latin typeface="+mn-ea"/>
                <a:ea typeface="+mn-ea"/>
              </a:rPr>
              <a:t>PR-850AR BACKUP</a:t>
            </a:r>
            <a:r>
              <a:rPr lang="ko-KR" altLang="en-US" sz="1200" dirty="0" smtClean="0">
                <a:latin typeface="+mn-ea"/>
                <a:ea typeface="+mn-ea"/>
              </a:rPr>
              <a:t>은</a:t>
            </a:r>
            <a:endParaRPr lang="en-US" altLang="ko-KR" sz="1200" dirty="0" smtClean="0">
              <a:latin typeface="+mn-ea"/>
              <a:ea typeface="+mn-ea"/>
            </a:endParaRPr>
          </a:p>
          <a:p>
            <a:r>
              <a:rPr lang="en-US" altLang="ko-KR" sz="1200" dirty="0" smtClean="0">
                <a:latin typeface="+mn-ea"/>
                <a:ea typeface="+mn-ea"/>
              </a:rPr>
              <a:t>PR-850AR DC24V IN</a:t>
            </a:r>
            <a:r>
              <a:rPr lang="ko-KR" altLang="en-US" sz="1200" dirty="0" smtClean="0">
                <a:latin typeface="+mn-ea"/>
                <a:ea typeface="+mn-ea"/>
              </a:rPr>
              <a:t>에 </a:t>
            </a:r>
            <a:r>
              <a:rPr lang="en-US" altLang="ko-KR" sz="1200" dirty="0" smtClean="0">
                <a:latin typeface="+mn-ea"/>
                <a:ea typeface="+mn-ea"/>
              </a:rPr>
              <a:t>24VDC</a:t>
            </a:r>
            <a:r>
              <a:rPr lang="ko-KR" altLang="en-US" sz="1200" dirty="0" smtClean="0">
                <a:latin typeface="+mn-ea"/>
                <a:ea typeface="+mn-ea"/>
              </a:rPr>
              <a:t>가</a:t>
            </a:r>
            <a:endParaRPr lang="en-US" altLang="ko-KR" sz="1200" dirty="0" smtClean="0">
              <a:latin typeface="+mn-ea"/>
              <a:ea typeface="+mn-ea"/>
            </a:endParaRPr>
          </a:p>
          <a:p>
            <a:r>
              <a:rPr lang="ko-KR" altLang="en-US" sz="1200" dirty="0" smtClean="0">
                <a:latin typeface="+mn-ea"/>
                <a:ea typeface="+mn-ea"/>
              </a:rPr>
              <a:t>공급되지 않을 경우 자동 연결됨</a:t>
            </a:r>
            <a:endParaRPr lang="en-US" altLang="ko-KR" sz="1200" dirty="0" smtClean="0">
              <a:latin typeface="+mn-ea"/>
              <a:ea typeface="+mn-ea"/>
            </a:endParaRPr>
          </a:p>
          <a:p>
            <a:endParaRPr lang="en-US" altLang="ko-KR" sz="1200" dirty="0">
              <a:latin typeface="+mn-ea"/>
              <a:ea typeface="+mn-ea"/>
            </a:endParaRPr>
          </a:p>
          <a:p>
            <a:r>
              <a:rPr lang="en-US" altLang="ko-KR" sz="1200" dirty="0" smtClean="0">
                <a:latin typeface="+mn-ea"/>
                <a:ea typeface="+mn-ea"/>
              </a:rPr>
              <a:t>#2 PR-240</a:t>
            </a:r>
            <a:r>
              <a:rPr lang="ko-KR" altLang="en-US" sz="1200" dirty="0" smtClean="0">
                <a:latin typeface="+mn-ea"/>
                <a:ea typeface="+mn-ea"/>
              </a:rPr>
              <a:t>은 </a:t>
            </a:r>
            <a:r>
              <a:rPr lang="en-US" altLang="ko-KR" sz="1200" dirty="0" smtClean="0">
                <a:latin typeface="+mn-ea"/>
                <a:ea typeface="+mn-ea"/>
              </a:rPr>
              <a:t>no.1 VHF</a:t>
            </a:r>
            <a:r>
              <a:rPr lang="ko-KR" altLang="en-US" sz="1200" dirty="0" smtClean="0">
                <a:latin typeface="+mn-ea"/>
                <a:ea typeface="+mn-ea"/>
              </a:rPr>
              <a:t>와 </a:t>
            </a:r>
            <a:r>
              <a:rPr lang="en-US" altLang="ko-KR" sz="1200" dirty="0" smtClean="0">
                <a:latin typeface="+mn-ea"/>
                <a:ea typeface="+mn-ea"/>
              </a:rPr>
              <a:t>NO.1 GPS</a:t>
            </a:r>
            <a:r>
              <a:rPr lang="ko-KR" altLang="en-US" sz="1200" dirty="0" smtClean="0">
                <a:latin typeface="+mn-ea"/>
                <a:ea typeface="+mn-ea"/>
              </a:rPr>
              <a:t>에</a:t>
            </a:r>
            <a:endParaRPr lang="en-US" altLang="ko-KR" sz="1200" dirty="0" smtClean="0">
              <a:latin typeface="+mn-ea"/>
              <a:ea typeface="+mn-ea"/>
            </a:endParaRPr>
          </a:p>
          <a:p>
            <a:r>
              <a:rPr lang="ko-KR" altLang="en-US" sz="1200" dirty="0" smtClean="0">
                <a:latin typeface="+mn-ea"/>
                <a:ea typeface="+mn-ea"/>
              </a:rPr>
              <a:t>동시 </a:t>
            </a:r>
            <a:r>
              <a:rPr lang="en-US" altLang="ko-KR" sz="1200" dirty="0" smtClean="0">
                <a:latin typeface="+mn-ea"/>
                <a:ea typeface="+mn-ea"/>
              </a:rPr>
              <a:t>DC</a:t>
            </a:r>
            <a:r>
              <a:rPr lang="ko-KR" altLang="en-US" sz="1200" dirty="0" smtClean="0">
                <a:latin typeface="+mn-ea"/>
                <a:ea typeface="+mn-ea"/>
              </a:rPr>
              <a:t>가 </a:t>
            </a:r>
            <a:r>
              <a:rPr lang="ko-KR" altLang="en-US" sz="1200" dirty="0" err="1" smtClean="0">
                <a:latin typeface="+mn-ea"/>
                <a:ea typeface="+mn-ea"/>
              </a:rPr>
              <a:t>동급됨</a:t>
            </a:r>
            <a:endParaRPr lang="en-US" altLang="ko-KR" sz="1200" dirty="0" smtClean="0">
              <a:latin typeface="+mn-ea"/>
              <a:ea typeface="+mn-ea"/>
            </a:endParaRPr>
          </a:p>
          <a:p>
            <a:r>
              <a:rPr lang="en-US" altLang="ko-KR" sz="1200" dirty="0" smtClean="0">
                <a:latin typeface="+mn-ea"/>
                <a:ea typeface="+mn-ea"/>
              </a:rPr>
              <a:t>#3 PR-240</a:t>
            </a:r>
            <a:r>
              <a:rPr lang="ko-KR" altLang="en-US" sz="1200" dirty="0" smtClean="0">
                <a:latin typeface="+mn-ea"/>
                <a:ea typeface="+mn-ea"/>
              </a:rPr>
              <a:t>은 </a:t>
            </a:r>
            <a:r>
              <a:rPr lang="en-US" altLang="ko-KR" sz="1200" dirty="0" smtClean="0">
                <a:latin typeface="+mn-ea"/>
                <a:ea typeface="+mn-ea"/>
              </a:rPr>
              <a:t>NO.2 VHF</a:t>
            </a:r>
            <a:r>
              <a:rPr lang="ko-KR" altLang="en-US" sz="1200" dirty="0" smtClean="0">
                <a:latin typeface="+mn-ea"/>
                <a:ea typeface="+mn-ea"/>
              </a:rPr>
              <a:t>와 </a:t>
            </a:r>
            <a:r>
              <a:rPr lang="en-US" altLang="ko-KR" sz="1200" dirty="0" smtClean="0">
                <a:latin typeface="+mn-ea"/>
                <a:ea typeface="+mn-ea"/>
              </a:rPr>
              <a:t>no.2 GPS</a:t>
            </a:r>
          </a:p>
          <a:p>
            <a:r>
              <a:rPr lang="en-US" altLang="ko-KR" sz="1200" dirty="0" smtClean="0">
                <a:latin typeface="+mn-ea"/>
                <a:ea typeface="+mn-ea"/>
              </a:rPr>
              <a:t>DC </a:t>
            </a:r>
            <a:r>
              <a:rPr lang="ko-KR" altLang="en-US" sz="1200" dirty="0" smtClean="0">
                <a:latin typeface="+mn-ea"/>
                <a:ea typeface="+mn-ea"/>
              </a:rPr>
              <a:t>전원이 동시 공급됨</a:t>
            </a:r>
            <a:endParaRPr lang="en-US" altLang="ko-KR" sz="1200" dirty="0" smtClean="0">
              <a:latin typeface="+mn-ea"/>
              <a:ea typeface="+mn-ea"/>
            </a:endParaRPr>
          </a:p>
          <a:p>
            <a:endParaRPr lang="en-US" altLang="ko-KR" sz="1200" dirty="0">
              <a:latin typeface="+mn-ea"/>
              <a:ea typeface="+mn-ea"/>
            </a:endParaRPr>
          </a:p>
          <a:p>
            <a:r>
              <a:rPr lang="en-US" altLang="ko-KR" sz="1200" dirty="0" smtClean="0">
                <a:latin typeface="+mn-ea"/>
                <a:ea typeface="+mn-ea"/>
              </a:rPr>
              <a:t>FAN</a:t>
            </a:r>
            <a:r>
              <a:rPr lang="ko-KR" altLang="en-US" sz="1200" dirty="0" smtClean="0">
                <a:latin typeface="+mn-ea"/>
                <a:ea typeface="+mn-ea"/>
              </a:rPr>
              <a:t>은 </a:t>
            </a:r>
            <a:r>
              <a:rPr lang="en-US" altLang="ko-KR" sz="1200" dirty="0" smtClean="0">
                <a:latin typeface="+mn-ea"/>
                <a:ea typeface="+mn-ea"/>
              </a:rPr>
              <a:t>4.1</a:t>
            </a:r>
            <a:r>
              <a:rPr lang="ko-KR" altLang="en-US" sz="1200" dirty="0" smtClean="0">
                <a:latin typeface="+mn-ea"/>
                <a:ea typeface="+mn-ea"/>
              </a:rPr>
              <a:t>년마다 교체하는데</a:t>
            </a:r>
            <a:endParaRPr lang="en-US" altLang="ko-KR" sz="1200" dirty="0" smtClean="0">
              <a:latin typeface="+mn-ea"/>
              <a:ea typeface="+mn-ea"/>
            </a:endParaRPr>
          </a:p>
          <a:p>
            <a:r>
              <a:rPr lang="ko-KR" altLang="en-US" sz="1200" dirty="0" smtClean="0">
                <a:latin typeface="+mn-ea"/>
                <a:ea typeface="+mn-ea"/>
              </a:rPr>
              <a:t>통상 문제가 없으면 교체하지 않음</a:t>
            </a:r>
            <a:endParaRPr lang="en-US" altLang="ko-KR" sz="1200" dirty="0" smtClean="0">
              <a:latin typeface="+mn-ea"/>
              <a:ea typeface="+mn-ea"/>
            </a:endParaRPr>
          </a:p>
          <a:p>
            <a:r>
              <a:rPr lang="en-US" altLang="ko-KR" sz="1200" dirty="0" smtClean="0">
                <a:latin typeface="+mn-ea"/>
                <a:ea typeface="+mn-ea"/>
              </a:rPr>
              <a:t>PCB</a:t>
            </a:r>
            <a:r>
              <a:rPr lang="ko-KR" altLang="en-US" sz="1200" dirty="0" smtClean="0">
                <a:latin typeface="+mn-ea"/>
                <a:ea typeface="+mn-ea"/>
              </a:rPr>
              <a:t>도 </a:t>
            </a:r>
            <a:r>
              <a:rPr lang="en-US" altLang="ko-KR" sz="1200" dirty="0" smtClean="0">
                <a:latin typeface="+mn-ea"/>
                <a:ea typeface="+mn-ea"/>
              </a:rPr>
              <a:t>4.6</a:t>
            </a:r>
            <a:r>
              <a:rPr lang="ko-KR" altLang="en-US" sz="1200" dirty="0" smtClean="0">
                <a:latin typeface="+mn-ea"/>
                <a:ea typeface="+mn-ea"/>
              </a:rPr>
              <a:t>년마다 교체하는데</a:t>
            </a:r>
            <a:endParaRPr lang="en-US" altLang="ko-KR" sz="1200" dirty="0" smtClean="0">
              <a:latin typeface="+mn-ea"/>
              <a:ea typeface="+mn-ea"/>
            </a:endParaRPr>
          </a:p>
          <a:p>
            <a:r>
              <a:rPr lang="ko-KR" altLang="en-US" sz="1200" dirty="0" smtClean="0">
                <a:latin typeface="+mn-ea"/>
                <a:ea typeface="+mn-ea"/>
              </a:rPr>
              <a:t>이것도 상기와 같음</a:t>
            </a:r>
            <a:endParaRPr lang="ko-KR" altLang="en-US" sz="1200" dirty="0">
              <a:latin typeface="+mn-ea"/>
              <a:ea typeface="+mn-ea"/>
            </a:endParaRPr>
          </a:p>
        </p:txBody>
      </p:sp>
      <p:sp>
        <p:nvSpPr>
          <p:cNvPr id="18" name="직사각형 17"/>
          <p:cNvSpPr/>
          <p:nvPr/>
        </p:nvSpPr>
        <p:spPr>
          <a:xfrm>
            <a:off x="0" y="11905"/>
            <a:ext cx="7938988" cy="430887"/>
          </a:xfrm>
          <a:prstGeom prst="rect">
            <a:avLst/>
          </a:prstGeom>
        </p:spPr>
        <p:txBody>
          <a:bodyPr wrap="square">
            <a:spAutoFit/>
          </a:bodyPr>
          <a:lstStyle/>
          <a:p>
            <a:r>
              <a:rPr lang="en-US" altLang="ko-KR" sz="2200" b="1" dirty="0" smtClean="0">
                <a:solidFill>
                  <a:schemeClr val="bg1"/>
                </a:solidFill>
                <a:latin typeface="+mn-ea"/>
                <a:ea typeface="+mn-ea"/>
              </a:rPr>
              <a:t>FURUNO FS-2575 AC/DC Power Supply</a:t>
            </a:r>
            <a:endParaRPr lang="ko-KR" altLang="en-US" sz="2200" b="1" dirty="0">
              <a:solidFill>
                <a:schemeClr val="bg1"/>
              </a:solidFill>
              <a:latin typeface="+mn-ea"/>
              <a:ea typeface="+mn-ea"/>
            </a:endParaRPr>
          </a:p>
        </p:txBody>
      </p:sp>
      <p:sp>
        <p:nvSpPr>
          <p:cNvPr id="19" name="직사각형 18"/>
          <p:cNvSpPr/>
          <p:nvPr/>
        </p:nvSpPr>
        <p:spPr bwMode="auto">
          <a:xfrm>
            <a:off x="1143903" y="3585914"/>
            <a:ext cx="4032448" cy="12861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0" name="직사각형 19"/>
          <p:cNvSpPr/>
          <p:nvPr/>
        </p:nvSpPr>
        <p:spPr bwMode="auto">
          <a:xfrm>
            <a:off x="1114420" y="1172880"/>
            <a:ext cx="3584208" cy="113468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1" name="직사각형 20"/>
          <p:cNvSpPr/>
          <p:nvPr/>
        </p:nvSpPr>
        <p:spPr bwMode="auto">
          <a:xfrm>
            <a:off x="1181886" y="3063882"/>
            <a:ext cx="3516742" cy="1209866"/>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2" name="직사각형 21"/>
          <p:cNvSpPr/>
          <p:nvPr/>
        </p:nvSpPr>
        <p:spPr bwMode="auto">
          <a:xfrm>
            <a:off x="2273201" y="4490298"/>
            <a:ext cx="1561332" cy="806629"/>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23" name="직사각형 22"/>
          <p:cNvSpPr/>
          <p:nvPr/>
        </p:nvSpPr>
        <p:spPr bwMode="auto">
          <a:xfrm>
            <a:off x="476663" y="2026841"/>
            <a:ext cx="547676" cy="719512"/>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3" name="TextBox 2"/>
          <p:cNvSpPr txBox="1"/>
          <p:nvPr/>
        </p:nvSpPr>
        <p:spPr>
          <a:xfrm>
            <a:off x="8117283" y="1881605"/>
            <a:ext cx="2279791" cy="1077218"/>
          </a:xfrm>
          <a:prstGeom prst="rect">
            <a:avLst/>
          </a:prstGeom>
          <a:noFill/>
          <a:ln>
            <a:solidFill>
              <a:schemeClr val="accent1"/>
            </a:solidFill>
          </a:ln>
        </p:spPr>
        <p:txBody>
          <a:bodyPr wrap="none" rtlCol="0">
            <a:spAutoFit/>
          </a:bodyPr>
          <a:lstStyle/>
          <a:p>
            <a:r>
              <a:rPr lang="en-US" altLang="ko-KR" sz="1600" b="1" dirty="0" smtClean="0">
                <a:solidFill>
                  <a:srgbClr val="0000FF"/>
                </a:solidFill>
                <a:latin typeface="+mn-ea"/>
                <a:ea typeface="+mn-ea"/>
              </a:rPr>
              <a:t>Q. MF/HF Radio</a:t>
            </a:r>
            <a:r>
              <a:rPr lang="ko-KR" altLang="en-US" sz="1600" b="1" dirty="0" smtClean="0">
                <a:solidFill>
                  <a:srgbClr val="0000FF"/>
                </a:solidFill>
                <a:latin typeface="+mn-ea"/>
                <a:ea typeface="+mn-ea"/>
              </a:rPr>
              <a:t>로</a:t>
            </a:r>
            <a:endParaRPr lang="en-US" altLang="ko-KR" sz="1600" b="1" dirty="0" smtClean="0">
              <a:solidFill>
                <a:srgbClr val="0000FF"/>
              </a:solidFill>
              <a:latin typeface="+mn-ea"/>
              <a:ea typeface="+mn-ea"/>
            </a:endParaRPr>
          </a:p>
          <a:p>
            <a:r>
              <a:rPr lang="en-US" altLang="ko-KR" sz="1600" b="1" dirty="0" smtClean="0">
                <a:solidFill>
                  <a:srgbClr val="0000FF"/>
                </a:solidFill>
                <a:latin typeface="+mn-ea"/>
                <a:ea typeface="+mn-ea"/>
              </a:rPr>
              <a:t>DC on-load test</a:t>
            </a:r>
            <a:r>
              <a:rPr lang="ko-KR" altLang="en-US" sz="1600" b="1" dirty="0" smtClean="0">
                <a:solidFill>
                  <a:srgbClr val="0000FF"/>
                </a:solidFill>
                <a:latin typeface="+mn-ea"/>
                <a:ea typeface="+mn-ea"/>
              </a:rPr>
              <a:t>를</a:t>
            </a:r>
            <a:endParaRPr lang="en-US" altLang="ko-KR" sz="1600" b="1" dirty="0" smtClean="0">
              <a:solidFill>
                <a:srgbClr val="0000FF"/>
              </a:solidFill>
              <a:latin typeface="+mn-ea"/>
              <a:ea typeface="+mn-ea"/>
            </a:endParaRPr>
          </a:p>
          <a:p>
            <a:r>
              <a:rPr lang="ko-KR" altLang="en-US" sz="1600" b="1" dirty="0" smtClean="0">
                <a:solidFill>
                  <a:srgbClr val="0000FF"/>
                </a:solidFill>
                <a:latin typeface="+mn-ea"/>
                <a:ea typeface="+mn-ea"/>
              </a:rPr>
              <a:t>하려면 </a:t>
            </a:r>
            <a:r>
              <a:rPr lang="en-US" altLang="ko-KR" sz="1600" b="1" dirty="0" smtClean="0">
                <a:solidFill>
                  <a:srgbClr val="0000FF"/>
                </a:solidFill>
                <a:latin typeface="+mn-ea"/>
                <a:ea typeface="+mn-ea"/>
              </a:rPr>
              <a:t>switch </a:t>
            </a:r>
            <a:r>
              <a:rPr lang="ko-KR" altLang="en-US" sz="1600" b="1" dirty="0" smtClean="0">
                <a:solidFill>
                  <a:srgbClr val="0000FF"/>
                </a:solidFill>
                <a:latin typeface="+mn-ea"/>
                <a:ea typeface="+mn-ea"/>
              </a:rPr>
              <a:t>조작은</a:t>
            </a:r>
            <a:endParaRPr lang="en-US" altLang="ko-KR" sz="1600" b="1" dirty="0" smtClean="0">
              <a:solidFill>
                <a:srgbClr val="0000FF"/>
              </a:solidFill>
              <a:latin typeface="+mn-ea"/>
              <a:ea typeface="+mn-ea"/>
            </a:endParaRPr>
          </a:p>
          <a:p>
            <a:r>
              <a:rPr lang="ko-KR" altLang="en-US" sz="1600" b="1" dirty="0" smtClean="0">
                <a:solidFill>
                  <a:srgbClr val="0000FF"/>
                </a:solidFill>
                <a:latin typeface="+mn-ea"/>
                <a:ea typeface="+mn-ea"/>
              </a:rPr>
              <a:t>어떻게 하여야 하는가</a:t>
            </a:r>
            <a:r>
              <a:rPr lang="en-US" altLang="ko-KR" sz="1600" b="1" dirty="0" smtClean="0">
                <a:solidFill>
                  <a:srgbClr val="0000FF"/>
                </a:solidFill>
                <a:latin typeface="+mn-ea"/>
                <a:ea typeface="+mn-ea"/>
              </a:rPr>
              <a:t>?</a:t>
            </a:r>
            <a:endParaRPr lang="ko-KR" altLang="en-US" sz="1600" b="1" dirty="0">
              <a:solidFill>
                <a:srgbClr val="0000FF"/>
              </a:solidFill>
              <a:latin typeface="+mn-ea"/>
              <a:ea typeface="+mn-ea"/>
            </a:endParaRPr>
          </a:p>
        </p:txBody>
      </p:sp>
    </p:spTree>
    <p:extLst>
      <p:ext uri="{BB962C8B-B14F-4D97-AF65-F5344CB8AC3E}">
        <p14:creationId xmlns:p14="http://schemas.microsoft.com/office/powerpoint/2010/main" val="215076076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93</a:t>
            </a:fld>
            <a:endParaRPr lang="en-US" altLang="ko-KR"/>
          </a:p>
        </p:txBody>
      </p:sp>
      <p:sp>
        <p:nvSpPr>
          <p:cNvPr id="3" name="직사각형 2"/>
          <p:cNvSpPr/>
          <p:nvPr/>
        </p:nvSpPr>
        <p:spPr>
          <a:xfrm>
            <a:off x="0" y="-25605"/>
            <a:ext cx="3345788"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3</a:t>
            </a:r>
            <a:r>
              <a:rPr lang="ko-KR" altLang="en-US" sz="2200" b="1" dirty="0">
                <a:solidFill>
                  <a:schemeClr val="bg1"/>
                </a:solidFill>
                <a:latin typeface="+mn-ea"/>
                <a:ea typeface="+mn-ea"/>
              </a:rPr>
              <a:t>장 </a:t>
            </a:r>
            <a:r>
              <a:rPr lang="en-US" altLang="ko-KR" sz="2200" b="1" dirty="0">
                <a:solidFill>
                  <a:schemeClr val="bg1"/>
                </a:solidFill>
                <a:latin typeface="+mn-ea"/>
                <a:ea typeface="+mn-ea"/>
              </a:rPr>
              <a:t>GMDSS </a:t>
            </a:r>
            <a:r>
              <a:rPr lang="ko-KR" altLang="en-US" sz="2200" b="1" dirty="0" smtClean="0">
                <a:solidFill>
                  <a:schemeClr val="bg1"/>
                </a:solidFill>
                <a:latin typeface="+mn-ea"/>
                <a:ea typeface="+mn-ea"/>
              </a:rPr>
              <a:t>기기 이해</a:t>
            </a:r>
            <a:endParaRPr lang="en-US" altLang="ko-KR" sz="2200" b="1" dirty="0">
              <a:solidFill>
                <a:schemeClr val="bg1"/>
              </a:solidFill>
              <a:latin typeface="+mn-ea"/>
              <a:ea typeface="+mn-ea"/>
            </a:endParaRPr>
          </a:p>
        </p:txBody>
      </p:sp>
      <p:graphicFrame>
        <p:nvGraphicFramePr>
          <p:cNvPr id="4" name="표 3"/>
          <p:cNvGraphicFramePr>
            <a:graphicFrameLocks noGrp="1"/>
          </p:cNvGraphicFramePr>
          <p:nvPr>
            <p:extLst>
              <p:ext uri="{D42A27DB-BD31-4B8C-83A1-F6EECF244321}">
                <p14:modId xmlns:p14="http://schemas.microsoft.com/office/powerpoint/2010/main" val="782315473"/>
              </p:ext>
            </p:extLst>
          </p:nvPr>
        </p:nvGraphicFramePr>
        <p:xfrm>
          <a:off x="378148" y="828062"/>
          <a:ext cx="9758073" cy="889555"/>
        </p:xfrm>
        <a:graphic>
          <a:graphicData uri="http://schemas.openxmlformats.org/drawingml/2006/table">
            <a:tbl>
              <a:tblPr firstRow="1" bandRow="1">
                <a:tableStyleId>{5C22544A-7EE6-4342-B048-85BDC9FD1C3A}</a:tableStyleId>
              </a:tblPr>
              <a:tblGrid>
                <a:gridCol w="9758073">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3-10 Radio Battery (</a:t>
                      </a:r>
                      <a:r>
                        <a:rPr lang="ko-KR" altLang="en-US" sz="2200" dirty="0" err="1" smtClean="0">
                          <a:solidFill>
                            <a:schemeClr val="tx1"/>
                          </a:solidFill>
                          <a:latin typeface="+mn-ea"/>
                          <a:ea typeface="+mn-ea"/>
                        </a:rPr>
                        <a:t>예비전원</a:t>
                      </a:r>
                      <a:r>
                        <a:rPr lang="en-US" altLang="ko-KR" sz="2200" dirty="0" smtClean="0">
                          <a:solidFill>
                            <a:schemeClr val="tx1"/>
                          </a:solidFill>
                          <a:latin typeface="+mn-ea"/>
                          <a:ea typeface="+mn-ea"/>
                        </a:rPr>
                        <a:t>)</a:t>
                      </a:r>
                    </a:p>
                    <a:p>
                      <a:pPr latinLnBrk="1"/>
                      <a:r>
                        <a:rPr lang="en-US" altLang="ko-KR" sz="2000" dirty="0" smtClean="0">
                          <a:solidFill>
                            <a:schemeClr val="tx1"/>
                          </a:solidFill>
                          <a:latin typeface="+mn-ea"/>
                          <a:ea typeface="+mn-ea"/>
                        </a:rPr>
                        <a:t>Battery Charger (JRC)</a:t>
                      </a: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 name="직사각형 4"/>
          <p:cNvSpPr/>
          <p:nvPr/>
        </p:nvSpPr>
        <p:spPr bwMode="auto">
          <a:xfrm>
            <a:off x="378148" y="1643817"/>
            <a:ext cx="9758073" cy="5555135"/>
          </a:xfrm>
          <a:prstGeom prst="rect">
            <a:avLst/>
          </a:prstGeom>
          <a:noFill/>
          <a:ln w="9525" cap="flat" cmpd="sng" algn="ctr">
            <a:solidFill>
              <a:schemeClr val="tx1"/>
            </a:solidFill>
            <a:prstDash val="solid"/>
            <a:round/>
            <a:headEnd type="none" w="med" len="med"/>
            <a:tailEnd type="none" w="med" len="med"/>
          </a:ln>
          <a:effectLst/>
        </p:spPr>
        <p:txBody>
          <a:bodyPr vert="horz" wrap="square" lIns="99569" tIns="49785" rIns="99569" bIns="49785" numCol="1" rtlCol="0" anchor="t" anchorCtr="0" compatLnSpc="1">
            <a:prstTxWarp prst="textNoShape">
              <a:avLst/>
            </a:prstTxWarp>
          </a:bodyPr>
          <a:lstStyle/>
          <a:p>
            <a:pPr defTabSz="993962" eaLnBrk="0" hangingPunct="0">
              <a:spcBef>
                <a:spcPct val="20000"/>
              </a:spcBef>
              <a:defRPr/>
            </a:pPr>
            <a:endParaRPr lang="ko-KR" altLang="en-US" sz="1600" dirty="0">
              <a:latin typeface="+mn-ea"/>
              <a:ea typeface="+mn-ea"/>
            </a:endParaRPr>
          </a:p>
        </p:txBody>
      </p:sp>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 name="직사각형 10"/>
          <p:cNvSpPr/>
          <p:nvPr/>
        </p:nvSpPr>
        <p:spPr>
          <a:xfrm>
            <a:off x="5427002" y="1864458"/>
            <a:ext cx="4497545" cy="3970318"/>
          </a:xfrm>
          <a:prstGeom prst="rect">
            <a:avLst/>
          </a:prstGeom>
          <a:ln>
            <a:solidFill>
              <a:schemeClr val="tx1"/>
            </a:solidFill>
          </a:ln>
        </p:spPr>
        <p:txBody>
          <a:bodyPr wrap="square">
            <a:spAutoFit/>
          </a:bodyPr>
          <a:lstStyle/>
          <a:p>
            <a:pPr marL="342900" indent="-342900">
              <a:buAutoNum type="arabicPeriod"/>
            </a:pPr>
            <a:r>
              <a:rPr lang="en-US" altLang="ko-KR" sz="1400" b="1" dirty="0" smtClean="0">
                <a:solidFill>
                  <a:srgbClr val="000000"/>
                </a:solidFill>
                <a:latin typeface="+mn-ea"/>
                <a:ea typeface="+mn-ea"/>
              </a:rPr>
              <a:t>AC Breaker</a:t>
            </a:r>
            <a:r>
              <a:rPr lang="en-US" altLang="ko-KR" sz="1400" dirty="0" smtClean="0">
                <a:solidFill>
                  <a:srgbClr val="000000"/>
                </a:solidFill>
                <a:latin typeface="+mn-ea"/>
                <a:ea typeface="+mn-ea"/>
              </a:rPr>
              <a:t>: AC </a:t>
            </a:r>
            <a:r>
              <a:rPr lang="ko-KR" altLang="en-US" sz="1400" dirty="0" smtClean="0">
                <a:solidFill>
                  <a:srgbClr val="000000"/>
                </a:solidFill>
                <a:latin typeface="+mn-ea"/>
                <a:ea typeface="+mn-ea"/>
              </a:rPr>
              <a:t>전원 공급</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BATT breaker</a:t>
            </a:r>
            <a:r>
              <a:rPr lang="en-US" altLang="ko-KR" sz="1400" dirty="0" smtClean="0">
                <a:solidFill>
                  <a:srgbClr val="000000"/>
                </a:solidFill>
                <a:latin typeface="+mn-ea"/>
                <a:ea typeface="+mn-ea"/>
              </a:rPr>
              <a:t>: DC </a:t>
            </a:r>
            <a:r>
              <a:rPr lang="ko-KR" altLang="en-US" sz="1400" dirty="0" smtClean="0">
                <a:solidFill>
                  <a:srgbClr val="000000"/>
                </a:solidFill>
                <a:latin typeface="+mn-ea"/>
                <a:ea typeface="+mn-ea"/>
              </a:rPr>
              <a:t>전원 공급</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ko-KR" altLang="en-US" sz="1400" dirty="0" smtClean="0">
                <a:solidFill>
                  <a:srgbClr val="000000"/>
                </a:solidFill>
                <a:latin typeface="+mn-ea"/>
                <a:ea typeface="+mn-ea"/>
              </a:rPr>
              <a:t>약 </a:t>
            </a:r>
            <a:r>
              <a:rPr lang="en-US" altLang="ko-KR" sz="1400" dirty="0" smtClean="0">
                <a:solidFill>
                  <a:srgbClr val="000000"/>
                </a:solidFill>
                <a:latin typeface="+mn-ea"/>
                <a:ea typeface="+mn-ea"/>
              </a:rPr>
              <a:t>19.5 V </a:t>
            </a:r>
            <a:r>
              <a:rPr lang="ko-KR" altLang="en-US" sz="1400" dirty="0" smtClean="0">
                <a:solidFill>
                  <a:srgbClr val="000000"/>
                </a:solidFill>
                <a:latin typeface="+mn-ea"/>
                <a:ea typeface="+mn-ea"/>
              </a:rPr>
              <a:t>까지 방전되면 자동으로 </a:t>
            </a:r>
            <a:r>
              <a:rPr lang="en-US" altLang="ko-KR" sz="1400" dirty="0" smtClean="0">
                <a:solidFill>
                  <a:srgbClr val="000000"/>
                </a:solidFill>
                <a:latin typeface="+mn-ea"/>
                <a:ea typeface="+mn-ea"/>
              </a:rPr>
              <a:t>Trip</a:t>
            </a:r>
          </a:p>
          <a:p>
            <a:pPr marL="342900" indent="-342900">
              <a:buAutoNum type="arabicPeriod"/>
            </a:pPr>
            <a:r>
              <a:rPr lang="en-US" altLang="ko-KR" sz="1400" b="1" dirty="0" smtClean="0">
                <a:solidFill>
                  <a:srgbClr val="000000"/>
                </a:solidFill>
                <a:latin typeface="+mn-ea"/>
                <a:ea typeface="+mn-ea"/>
              </a:rPr>
              <a:t>BATT LOW alarm lamp</a:t>
            </a:r>
            <a:r>
              <a:rPr lang="en-US" altLang="ko-KR" sz="1400" dirty="0" smtClean="0">
                <a:solidFill>
                  <a:srgbClr val="000000"/>
                </a:solidFill>
                <a:latin typeface="+mn-ea"/>
                <a:ea typeface="+mn-ea"/>
              </a:rPr>
              <a:t>: </a:t>
            </a:r>
            <a:r>
              <a:rPr lang="ko-KR" altLang="en-US" sz="1400" dirty="0" smtClean="0">
                <a:solidFill>
                  <a:srgbClr val="000000"/>
                </a:solidFill>
                <a:latin typeface="+mn-ea"/>
                <a:ea typeface="+mn-ea"/>
              </a:rPr>
              <a:t>약 </a:t>
            </a:r>
            <a:r>
              <a:rPr lang="en-US" altLang="ko-KR" sz="1400" dirty="0" smtClean="0">
                <a:solidFill>
                  <a:srgbClr val="000000"/>
                </a:solidFill>
                <a:latin typeface="+mn-ea"/>
                <a:ea typeface="+mn-ea"/>
              </a:rPr>
              <a:t>21.5V</a:t>
            </a:r>
            <a:r>
              <a:rPr lang="ko-KR" altLang="en-US" sz="1400" dirty="0" smtClean="0">
                <a:solidFill>
                  <a:srgbClr val="000000"/>
                </a:solidFill>
                <a:latin typeface="+mn-ea"/>
                <a:ea typeface="+mn-ea"/>
              </a:rPr>
              <a:t>가 되면 </a:t>
            </a:r>
            <a:r>
              <a:rPr lang="en-US" altLang="ko-KR" sz="1400" dirty="0" smtClean="0">
                <a:solidFill>
                  <a:srgbClr val="000000"/>
                </a:solidFill>
                <a:latin typeface="+mn-ea"/>
                <a:ea typeface="+mn-ea"/>
              </a:rPr>
              <a:t>lamp</a:t>
            </a:r>
            <a:r>
              <a:rPr lang="ko-KR" altLang="en-US" sz="1400" dirty="0" smtClean="0">
                <a:solidFill>
                  <a:srgbClr val="000000"/>
                </a:solidFill>
                <a:latin typeface="+mn-ea"/>
                <a:ea typeface="+mn-ea"/>
              </a:rPr>
              <a:t>에 불이 들어오고 </a:t>
            </a:r>
            <a:r>
              <a:rPr lang="en-US" altLang="ko-KR" sz="1400" dirty="0" smtClean="0">
                <a:solidFill>
                  <a:srgbClr val="000000"/>
                </a:solidFill>
                <a:latin typeface="+mn-ea"/>
                <a:ea typeface="+mn-ea"/>
              </a:rPr>
              <a:t>Buzzer </a:t>
            </a:r>
            <a:r>
              <a:rPr lang="ko-KR" altLang="en-US" sz="1400" dirty="0" smtClean="0">
                <a:solidFill>
                  <a:srgbClr val="000000"/>
                </a:solidFill>
                <a:latin typeface="+mn-ea"/>
                <a:ea typeface="+mn-ea"/>
              </a:rPr>
              <a:t>작동</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CHG alarm lamp</a:t>
            </a:r>
            <a:r>
              <a:rPr lang="en-US" altLang="ko-KR" sz="1400" dirty="0" smtClean="0">
                <a:solidFill>
                  <a:srgbClr val="000000"/>
                </a:solidFill>
                <a:latin typeface="+mn-ea"/>
                <a:ea typeface="+mn-ea"/>
              </a:rPr>
              <a:t>: AC breaker ON </a:t>
            </a:r>
            <a:r>
              <a:rPr lang="ko-KR" altLang="en-US" sz="1400" dirty="0" smtClean="0">
                <a:solidFill>
                  <a:srgbClr val="000000"/>
                </a:solidFill>
                <a:latin typeface="+mn-ea"/>
                <a:ea typeface="+mn-ea"/>
              </a:rPr>
              <a:t>되어 있을 때 </a:t>
            </a:r>
            <a:r>
              <a:rPr lang="en-US" altLang="ko-KR" sz="1400" dirty="0" smtClean="0">
                <a:solidFill>
                  <a:srgbClr val="000000"/>
                </a:solidFill>
                <a:latin typeface="+mn-ea"/>
                <a:ea typeface="+mn-ea"/>
              </a:rPr>
              <a:t>DC breaker</a:t>
            </a:r>
            <a:r>
              <a:rPr lang="ko-KR" altLang="en-US" sz="1400" dirty="0" smtClean="0">
                <a:solidFill>
                  <a:srgbClr val="000000"/>
                </a:solidFill>
                <a:latin typeface="+mn-ea"/>
                <a:ea typeface="+mn-ea"/>
              </a:rPr>
              <a:t>가 </a:t>
            </a:r>
            <a:r>
              <a:rPr lang="en-US" altLang="ko-KR" sz="1400" dirty="0" smtClean="0">
                <a:solidFill>
                  <a:srgbClr val="000000"/>
                </a:solidFill>
                <a:latin typeface="+mn-ea"/>
                <a:ea typeface="+mn-ea"/>
              </a:rPr>
              <a:t>OFF </a:t>
            </a:r>
            <a:r>
              <a:rPr lang="ko-KR" altLang="en-US" sz="1400" dirty="0" smtClean="0">
                <a:solidFill>
                  <a:srgbClr val="000000"/>
                </a:solidFill>
                <a:latin typeface="+mn-ea"/>
                <a:ea typeface="+mn-ea"/>
              </a:rPr>
              <a:t>되거나 </a:t>
            </a:r>
            <a:r>
              <a:rPr lang="en-US" altLang="ko-KR" sz="1400" dirty="0" smtClean="0">
                <a:solidFill>
                  <a:srgbClr val="000000"/>
                </a:solidFill>
                <a:latin typeface="+mn-ea"/>
                <a:ea typeface="+mn-ea"/>
              </a:rPr>
              <a:t>Over voltage(</a:t>
            </a:r>
            <a:r>
              <a:rPr lang="ko-KR" altLang="en-US" sz="1400" dirty="0" err="1" smtClean="0">
                <a:solidFill>
                  <a:srgbClr val="000000"/>
                </a:solidFill>
                <a:latin typeface="+mn-ea"/>
                <a:ea typeface="+mn-ea"/>
              </a:rPr>
              <a:t>균등충전</a:t>
            </a:r>
            <a:r>
              <a:rPr lang="ko-KR" altLang="en-US" sz="1400" dirty="0" smtClean="0">
                <a:solidFill>
                  <a:srgbClr val="000000"/>
                </a:solidFill>
                <a:latin typeface="+mn-ea"/>
                <a:ea typeface="+mn-ea"/>
              </a:rPr>
              <a:t> 전압</a:t>
            </a:r>
            <a:r>
              <a:rPr lang="en-US" altLang="ko-KR" sz="1400" dirty="0" smtClean="0">
                <a:solidFill>
                  <a:srgbClr val="000000"/>
                </a:solidFill>
                <a:latin typeface="+mn-ea"/>
                <a:ea typeface="+mn-ea"/>
              </a:rPr>
              <a:t>+1.0V)</a:t>
            </a:r>
            <a:r>
              <a:rPr lang="ko-KR" altLang="en-US" sz="1400" dirty="0" smtClean="0">
                <a:solidFill>
                  <a:srgbClr val="000000"/>
                </a:solidFill>
                <a:latin typeface="+mn-ea"/>
                <a:ea typeface="+mn-ea"/>
              </a:rPr>
              <a:t>가 되거나 충전 회로의 온도가 </a:t>
            </a:r>
            <a:r>
              <a:rPr lang="en-US" altLang="ko-KR" sz="1400" dirty="0" smtClean="0">
                <a:solidFill>
                  <a:srgbClr val="000000"/>
                </a:solidFill>
                <a:latin typeface="+mn-ea"/>
                <a:ea typeface="+mn-ea"/>
              </a:rPr>
              <a:t>75</a:t>
            </a:r>
            <a:r>
              <a:rPr lang="ko-KR" altLang="en-US" sz="1400" dirty="0" smtClean="0">
                <a:solidFill>
                  <a:srgbClr val="000000"/>
                </a:solidFill>
                <a:latin typeface="+mn-ea"/>
                <a:ea typeface="+mn-ea"/>
              </a:rPr>
              <a:t>도의 고온이 되면 이 </a:t>
            </a:r>
            <a:r>
              <a:rPr lang="en-US" altLang="ko-KR" sz="1400" dirty="0" smtClean="0">
                <a:solidFill>
                  <a:srgbClr val="000000"/>
                </a:solidFill>
                <a:latin typeface="+mn-ea"/>
                <a:ea typeface="+mn-ea"/>
              </a:rPr>
              <a:t>lamp</a:t>
            </a:r>
            <a:r>
              <a:rPr lang="ko-KR" altLang="en-US" sz="1400" dirty="0" smtClean="0">
                <a:solidFill>
                  <a:srgbClr val="000000"/>
                </a:solidFill>
                <a:latin typeface="+mn-ea"/>
                <a:ea typeface="+mn-ea"/>
              </a:rPr>
              <a:t>가 켜지거나 또는 점멸하고  </a:t>
            </a:r>
            <a:r>
              <a:rPr lang="en-US" altLang="ko-KR" sz="1400" dirty="0" smtClean="0">
                <a:solidFill>
                  <a:srgbClr val="000000"/>
                </a:solidFill>
                <a:latin typeface="+mn-ea"/>
                <a:ea typeface="+mn-ea"/>
              </a:rPr>
              <a:t>Buzzer</a:t>
            </a:r>
            <a:r>
              <a:rPr lang="ko-KR" altLang="en-US" sz="1400" dirty="0" smtClean="0">
                <a:solidFill>
                  <a:srgbClr val="000000"/>
                </a:solidFill>
                <a:latin typeface="+mn-ea"/>
                <a:ea typeface="+mn-ea"/>
              </a:rPr>
              <a:t>가 작동한다</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C4"/>
                </a:solidFill>
                <a:latin typeface="+mn-ea"/>
                <a:ea typeface="+mn-ea"/>
              </a:rPr>
              <a:t>FLOAT</a:t>
            </a:r>
            <a:r>
              <a:rPr lang="en-US" altLang="ko-KR" sz="1400" dirty="0" smtClean="0">
                <a:solidFill>
                  <a:srgbClr val="000000"/>
                </a:solidFill>
                <a:latin typeface="+mn-ea"/>
                <a:ea typeface="+mn-ea"/>
              </a:rPr>
              <a:t>: </a:t>
            </a:r>
            <a:r>
              <a:rPr lang="ko-KR" altLang="en-US" sz="1400" dirty="0" err="1" smtClean="0">
                <a:solidFill>
                  <a:srgbClr val="000000"/>
                </a:solidFill>
                <a:latin typeface="+mn-ea"/>
                <a:ea typeface="+mn-ea"/>
              </a:rPr>
              <a:t>부동충전</a:t>
            </a:r>
            <a:r>
              <a:rPr lang="ko-KR" altLang="en-US" sz="1400" dirty="0" smtClean="0">
                <a:solidFill>
                  <a:srgbClr val="000000"/>
                </a:solidFill>
                <a:latin typeface="+mn-ea"/>
                <a:ea typeface="+mn-ea"/>
              </a:rPr>
              <a:t> </a:t>
            </a:r>
            <a:r>
              <a:rPr lang="en-US" altLang="ko-KR" sz="1400" dirty="0" smtClean="0">
                <a:solidFill>
                  <a:srgbClr val="000000"/>
                </a:solidFill>
                <a:latin typeface="+mn-ea"/>
                <a:ea typeface="+mn-ea"/>
              </a:rPr>
              <a:t>26.8V (26.5 ~ 27.0V)</a:t>
            </a:r>
            <a:r>
              <a:rPr lang="ko-KR" altLang="en-US" sz="1400" dirty="0" smtClean="0">
                <a:solidFill>
                  <a:srgbClr val="000000"/>
                </a:solidFill>
                <a:latin typeface="+mn-ea"/>
                <a:ea typeface="+mn-ea"/>
              </a:rPr>
              <a:t> </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EQUAL</a:t>
            </a:r>
            <a:r>
              <a:rPr lang="en-US" altLang="ko-KR" sz="1400" dirty="0" smtClean="0">
                <a:solidFill>
                  <a:srgbClr val="000000"/>
                </a:solidFill>
                <a:latin typeface="+mn-ea"/>
                <a:ea typeface="+mn-ea"/>
              </a:rPr>
              <a:t>: </a:t>
            </a:r>
            <a:r>
              <a:rPr lang="ko-KR" altLang="en-US" sz="1400" dirty="0" err="1" smtClean="0">
                <a:solidFill>
                  <a:srgbClr val="000000"/>
                </a:solidFill>
                <a:latin typeface="+mn-ea"/>
                <a:ea typeface="+mn-ea"/>
              </a:rPr>
              <a:t>균등충전</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en-US" altLang="ko-KR" sz="1400" dirty="0" smtClean="0">
                <a:solidFill>
                  <a:srgbClr val="000000"/>
                </a:solidFill>
                <a:latin typeface="+mn-ea"/>
                <a:ea typeface="+mn-ea"/>
              </a:rPr>
              <a:t>Maintenance Battery </a:t>
            </a:r>
            <a:r>
              <a:rPr lang="ko-KR" altLang="en-US" sz="1400" dirty="0" smtClean="0">
                <a:solidFill>
                  <a:srgbClr val="000000"/>
                </a:solidFill>
                <a:latin typeface="+mn-ea"/>
                <a:ea typeface="+mn-ea"/>
              </a:rPr>
              <a:t>사용하는 경우 </a:t>
            </a:r>
            <a:r>
              <a:rPr lang="ko-KR" altLang="en-US" sz="1400" dirty="0" err="1" smtClean="0">
                <a:solidFill>
                  <a:srgbClr val="000000"/>
                </a:solidFill>
                <a:latin typeface="+mn-ea"/>
                <a:ea typeface="+mn-ea"/>
              </a:rPr>
              <a:t>균등충전</a:t>
            </a:r>
            <a:r>
              <a:rPr lang="en-US" altLang="ko-KR" sz="1400" dirty="0" smtClean="0">
                <a:solidFill>
                  <a:srgbClr val="000000"/>
                </a:solidFill>
                <a:latin typeface="+mn-ea"/>
                <a:ea typeface="+mn-ea"/>
              </a:rPr>
              <a:t/>
            </a:r>
            <a:br>
              <a:rPr lang="en-US" altLang="ko-KR" sz="1400" dirty="0" smtClean="0">
                <a:solidFill>
                  <a:srgbClr val="000000"/>
                </a:solidFill>
                <a:latin typeface="+mn-ea"/>
                <a:ea typeface="+mn-ea"/>
              </a:rPr>
            </a:br>
            <a:r>
              <a:rPr lang="ko-KR" altLang="en-US" sz="1400" dirty="0" smtClean="0">
                <a:solidFill>
                  <a:srgbClr val="000000"/>
                </a:solidFill>
                <a:latin typeface="+mn-ea"/>
                <a:ea typeface="+mn-ea"/>
              </a:rPr>
              <a:t>하지 않는다</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CHARGE mode switch</a:t>
            </a:r>
            <a:r>
              <a:rPr lang="en-US" altLang="ko-KR" sz="1400" dirty="0" smtClean="0">
                <a:solidFill>
                  <a:srgbClr val="000000"/>
                </a:solidFill>
                <a:latin typeface="+mn-ea"/>
                <a:ea typeface="+mn-ea"/>
              </a:rPr>
              <a:t>: </a:t>
            </a:r>
            <a:r>
              <a:rPr lang="ko-KR" altLang="en-US" sz="1400" dirty="0" smtClean="0">
                <a:solidFill>
                  <a:srgbClr val="000000"/>
                </a:solidFill>
                <a:latin typeface="+mn-ea"/>
                <a:ea typeface="+mn-ea"/>
              </a:rPr>
              <a:t>충전방식을 선택</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Dimmer control</a:t>
            </a:r>
            <a:r>
              <a:rPr lang="en-US" altLang="ko-KR" sz="1400" dirty="0" smtClean="0">
                <a:solidFill>
                  <a:srgbClr val="000000"/>
                </a:solidFill>
                <a:latin typeface="+mn-ea"/>
                <a:ea typeface="+mn-ea"/>
              </a:rPr>
              <a:t>: Dimmer </a:t>
            </a:r>
            <a:r>
              <a:rPr lang="ko-KR" altLang="en-US" sz="1400" dirty="0" smtClean="0">
                <a:solidFill>
                  <a:srgbClr val="000000"/>
                </a:solidFill>
                <a:latin typeface="+mn-ea"/>
                <a:ea typeface="+mn-ea"/>
              </a:rPr>
              <a:t>조정</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Current meter</a:t>
            </a:r>
            <a:r>
              <a:rPr lang="en-US" altLang="ko-KR" sz="1400" dirty="0" smtClean="0">
                <a:solidFill>
                  <a:srgbClr val="000000"/>
                </a:solidFill>
                <a:latin typeface="+mn-ea"/>
                <a:ea typeface="+mn-ea"/>
              </a:rPr>
              <a:t>: </a:t>
            </a:r>
            <a:r>
              <a:rPr lang="ko-KR" altLang="en-US" sz="1400" dirty="0" smtClean="0">
                <a:solidFill>
                  <a:srgbClr val="000000"/>
                </a:solidFill>
                <a:latin typeface="+mn-ea"/>
                <a:ea typeface="+mn-ea"/>
              </a:rPr>
              <a:t>충전</a:t>
            </a:r>
            <a:r>
              <a:rPr lang="en-US" altLang="ko-KR" sz="1400" dirty="0" smtClean="0">
                <a:solidFill>
                  <a:srgbClr val="000000"/>
                </a:solidFill>
                <a:latin typeface="+mn-ea"/>
                <a:ea typeface="+mn-ea"/>
              </a:rPr>
              <a:t>/</a:t>
            </a:r>
            <a:r>
              <a:rPr lang="ko-KR" altLang="en-US" sz="1400" dirty="0" smtClean="0">
                <a:solidFill>
                  <a:srgbClr val="000000"/>
                </a:solidFill>
                <a:latin typeface="+mn-ea"/>
                <a:ea typeface="+mn-ea"/>
              </a:rPr>
              <a:t>방전 전류를 표시</a:t>
            </a:r>
            <a:endParaRPr lang="en-US" altLang="ko-KR" sz="1400" dirty="0" smtClean="0">
              <a:solidFill>
                <a:srgbClr val="000000"/>
              </a:solidFill>
              <a:latin typeface="+mn-ea"/>
              <a:ea typeface="+mn-ea"/>
            </a:endParaRPr>
          </a:p>
          <a:p>
            <a:pPr marL="342900" indent="-342900">
              <a:buAutoNum type="arabicPeriod"/>
            </a:pPr>
            <a:r>
              <a:rPr lang="en-US" altLang="ko-KR" sz="1400" b="1" dirty="0" smtClean="0">
                <a:solidFill>
                  <a:srgbClr val="000000"/>
                </a:solidFill>
                <a:latin typeface="+mn-ea"/>
                <a:ea typeface="+mn-ea"/>
              </a:rPr>
              <a:t>Voltage meter</a:t>
            </a:r>
            <a:r>
              <a:rPr lang="en-US" altLang="ko-KR" sz="1400" dirty="0" smtClean="0">
                <a:solidFill>
                  <a:srgbClr val="000000"/>
                </a:solidFill>
                <a:latin typeface="+mn-ea"/>
                <a:ea typeface="+mn-ea"/>
              </a:rPr>
              <a:t>: Battery</a:t>
            </a:r>
            <a:r>
              <a:rPr lang="ko-KR" altLang="en-US" sz="1400" dirty="0" smtClean="0">
                <a:solidFill>
                  <a:srgbClr val="000000"/>
                </a:solidFill>
                <a:latin typeface="+mn-ea"/>
                <a:ea typeface="+mn-ea"/>
              </a:rPr>
              <a:t>의 출력전압을 표시</a:t>
            </a:r>
            <a:endParaRPr lang="ko-KR" altLang="en-US" sz="1400" dirty="0">
              <a:latin typeface="+mn-ea"/>
              <a:ea typeface="+mn-ea"/>
            </a:endParaRPr>
          </a:p>
        </p:txBody>
      </p:sp>
      <p:pic>
        <p:nvPicPr>
          <p:cNvPr id="10" name="그림 9"/>
          <p:cNvPicPr>
            <a:picLocks noChangeAspect="1"/>
          </p:cNvPicPr>
          <p:nvPr/>
        </p:nvPicPr>
        <p:blipFill>
          <a:blip r:embed="rId2"/>
          <a:stretch>
            <a:fillRect/>
          </a:stretch>
        </p:blipFill>
        <p:spPr>
          <a:xfrm>
            <a:off x="549139" y="1980431"/>
            <a:ext cx="4798471" cy="2187411"/>
          </a:xfrm>
          <a:prstGeom prst="rect">
            <a:avLst/>
          </a:prstGeom>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388" y="4300658"/>
            <a:ext cx="2604156" cy="28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직사각형 15"/>
          <p:cNvSpPr/>
          <p:nvPr/>
        </p:nvSpPr>
        <p:spPr bwMode="auto">
          <a:xfrm>
            <a:off x="2458996" y="6131943"/>
            <a:ext cx="1190882" cy="365539"/>
          </a:xfrm>
          <a:prstGeom prst="rect">
            <a:avLst/>
          </a:prstGeom>
          <a:noFill/>
          <a:ln w="19050" cap="flat" cmpd="sng" algn="ctr">
            <a:solidFill>
              <a:srgbClr val="FF0000"/>
            </a:solidFill>
            <a:prstDash val="solid"/>
            <a:round/>
            <a:headEnd type="none" w="med" len="med"/>
            <a:tailEnd type="none" w="med" len="med"/>
          </a:ln>
          <a:effectLst/>
        </p:spPr>
        <p:txBody>
          <a:bodyPr vert="horz" wrap="square" lIns="100817" tIns="50408" rIns="100817" bIns="50408" numCol="1" rtlCol="0" anchor="t" anchorCtr="0" compatLnSpc="1">
            <a:prstTxWarp prst="textNoShape">
              <a:avLst/>
            </a:prstTxWarp>
          </a:bodyPr>
          <a:lstStyle/>
          <a:p>
            <a:pPr marL="630079" indent="-630079" defTabSz="1008126">
              <a:spcBef>
                <a:spcPct val="20000"/>
              </a:spcBef>
              <a:buClr>
                <a:schemeClr val="accent2"/>
              </a:buClr>
            </a:pPr>
            <a:endParaRPr lang="ko-KR" altLang="en-US" sz="1544"/>
          </a:p>
        </p:txBody>
      </p:sp>
      <p:sp>
        <p:nvSpPr>
          <p:cNvPr id="17" name="타원 16"/>
          <p:cNvSpPr/>
          <p:nvPr/>
        </p:nvSpPr>
        <p:spPr bwMode="auto">
          <a:xfrm>
            <a:off x="3649878" y="4300657"/>
            <a:ext cx="468000" cy="4680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pPr>
            <a:endParaRPr kumimoji="1" lang="ko-KR" altLang="en-US" sz="1400" b="0" i="0" u="none" strike="noStrike" cap="none" normalizeH="0" baseline="0" smtClean="0">
              <a:ln>
                <a:noFill/>
              </a:ln>
              <a:solidFill>
                <a:schemeClr val="tx1"/>
              </a:solidFill>
              <a:effectLst/>
              <a:latin typeface="굴림" pitchFamily="50" charset="-127"/>
              <a:ea typeface="굴림" pitchFamily="50" charset="-127"/>
            </a:endParaRPr>
          </a:p>
        </p:txBody>
      </p:sp>
      <p:sp>
        <p:nvSpPr>
          <p:cNvPr id="18" name="TextBox 17"/>
          <p:cNvSpPr txBox="1"/>
          <p:nvPr/>
        </p:nvSpPr>
        <p:spPr>
          <a:xfrm>
            <a:off x="5658091" y="6053031"/>
            <a:ext cx="3745449" cy="738664"/>
          </a:xfrm>
          <a:prstGeom prst="rect">
            <a:avLst/>
          </a:prstGeom>
          <a:noFill/>
          <a:ln>
            <a:solidFill>
              <a:schemeClr val="tx1"/>
            </a:solidFill>
          </a:ln>
        </p:spPr>
        <p:txBody>
          <a:bodyPr wrap="none" rtlCol="0">
            <a:spAutoFit/>
          </a:bodyPr>
          <a:lstStyle/>
          <a:p>
            <a:r>
              <a:rPr lang="en-US" altLang="ko-KR" sz="1400" dirty="0" smtClean="0">
                <a:latin typeface="+mn-ea"/>
                <a:ea typeface="+mn-ea"/>
              </a:rPr>
              <a:t>AC</a:t>
            </a:r>
            <a:r>
              <a:rPr lang="ko-KR" altLang="en-US" sz="1400" dirty="0" smtClean="0">
                <a:latin typeface="+mn-ea"/>
                <a:ea typeface="+mn-ea"/>
              </a:rPr>
              <a:t>가 </a:t>
            </a:r>
            <a:r>
              <a:rPr lang="en-US" altLang="ko-KR" sz="1400" dirty="0" smtClean="0">
                <a:latin typeface="+mn-ea"/>
                <a:ea typeface="+mn-ea"/>
              </a:rPr>
              <a:t>Fail </a:t>
            </a:r>
            <a:r>
              <a:rPr lang="ko-KR" altLang="en-US" sz="1400" dirty="0" smtClean="0">
                <a:latin typeface="+mn-ea"/>
                <a:ea typeface="+mn-ea"/>
              </a:rPr>
              <a:t>되면 </a:t>
            </a:r>
            <a:r>
              <a:rPr lang="en-US" altLang="ko-KR" sz="1400" dirty="0" smtClean="0">
                <a:latin typeface="+mn-ea"/>
                <a:ea typeface="+mn-ea"/>
              </a:rPr>
              <a:t>Emergency light</a:t>
            </a:r>
            <a:r>
              <a:rPr lang="ko-KR" altLang="en-US" sz="1400" dirty="0" smtClean="0">
                <a:latin typeface="+mn-ea"/>
                <a:ea typeface="+mn-ea"/>
              </a:rPr>
              <a:t>가 자동으로 </a:t>
            </a:r>
            <a:endParaRPr lang="en-US" altLang="ko-KR" sz="1400" dirty="0" smtClean="0">
              <a:latin typeface="+mn-ea"/>
              <a:ea typeface="+mn-ea"/>
            </a:endParaRPr>
          </a:p>
          <a:p>
            <a:r>
              <a:rPr lang="ko-KR" altLang="en-US" sz="1400" dirty="0" smtClean="0">
                <a:latin typeface="+mn-ea"/>
                <a:ea typeface="+mn-ea"/>
              </a:rPr>
              <a:t>불이 들어오는 것이 있고 스위치를 </a:t>
            </a:r>
            <a:r>
              <a:rPr lang="en-US" altLang="ko-KR" sz="1400" dirty="0" smtClean="0">
                <a:latin typeface="+mn-ea"/>
                <a:ea typeface="+mn-ea"/>
              </a:rPr>
              <a:t>ON</a:t>
            </a:r>
            <a:r>
              <a:rPr lang="ko-KR" altLang="en-US" sz="1400" dirty="0" smtClean="0">
                <a:latin typeface="+mn-ea"/>
                <a:ea typeface="+mn-ea"/>
              </a:rPr>
              <a:t>해야</a:t>
            </a:r>
            <a:endParaRPr lang="en-US" altLang="ko-KR" sz="1400" dirty="0" smtClean="0">
              <a:latin typeface="+mn-ea"/>
              <a:ea typeface="+mn-ea"/>
            </a:endParaRPr>
          </a:p>
          <a:p>
            <a:r>
              <a:rPr lang="ko-KR" altLang="en-US" sz="1400" dirty="0" smtClean="0">
                <a:latin typeface="+mn-ea"/>
                <a:ea typeface="+mn-ea"/>
              </a:rPr>
              <a:t>켜지는 것이 있으니 확인할 것</a:t>
            </a:r>
            <a:endParaRPr lang="ko-KR" altLang="en-US" sz="1400" dirty="0">
              <a:latin typeface="+mn-ea"/>
              <a:ea typeface="+mn-ea"/>
            </a:endParaRPr>
          </a:p>
        </p:txBody>
      </p:sp>
      <p:cxnSp>
        <p:nvCxnSpPr>
          <p:cNvPr id="20" name="직선 화살표 연결선 19"/>
          <p:cNvCxnSpPr/>
          <p:nvPr/>
        </p:nvCxnSpPr>
        <p:spPr bwMode="auto">
          <a:xfrm flipH="1" flipV="1">
            <a:off x="4232931" y="4768659"/>
            <a:ext cx="1425160" cy="1284371"/>
          </a:xfrm>
          <a:prstGeom prst="straightConnector1">
            <a:avLst/>
          </a:prstGeom>
          <a:noFill/>
          <a:ln w="9525" cap="flat" cmpd="sng" algn="ctr">
            <a:solidFill>
              <a:srgbClr val="FF0000"/>
            </a:solidFill>
            <a:prstDash val="solid"/>
            <a:round/>
            <a:headEnd type="none" w="med" len="med"/>
            <a:tailEnd type="triangle"/>
          </a:ln>
          <a:effectLst/>
        </p:spPr>
      </p:cxnSp>
      <p:sp>
        <p:nvSpPr>
          <p:cNvPr id="22" name="직사각형 21"/>
          <p:cNvSpPr/>
          <p:nvPr/>
        </p:nvSpPr>
        <p:spPr>
          <a:xfrm>
            <a:off x="10911286" y="2589604"/>
            <a:ext cx="1817983" cy="2123658"/>
          </a:xfrm>
          <a:prstGeom prst="rect">
            <a:avLst/>
          </a:prstGeom>
        </p:spPr>
        <p:txBody>
          <a:bodyPr wrap="square">
            <a:spAutoFit/>
          </a:bodyPr>
          <a:lstStyle/>
          <a:p>
            <a:r>
              <a:rPr lang="en-US" altLang="ko-KR" sz="1200" dirty="0">
                <a:solidFill>
                  <a:srgbClr val="000000"/>
                </a:solidFill>
                <a:latin typeface="+mn-ea"/>
                <a:ea typeface="+mn-ea"/>
              </a:rPr>
              <a:t>EQUAL</a:t>
            </a:r>
            <a:r>
              <a:rPr lang="ko-KR" altLang="en-US" sz="1200" dirty="0">
                <a:solidFill>
                  <a:srgbClr val="000000"/>
                </a:solidFill>
                <a:latin typeface="+mn-ea"/>
                <a:ea typeface="+mn-ea"/>
              </a:rPr>
              <a:t>에 두면 </a:t>
            </a:r>
            <a:r>
              <a:rPr lang="en-US" altLang="ko-KR" sz="1200" dirty="0">
                <a:solidFill>
                  <a:srgbClr val="000000"/>
                </a:solidFill>
                <a:latin typeface="+mn-ea"/>
                <a:ea typeface="+mn-ea"/>
              </a:rPr>
              <a:t>EQUAL Charging</a:t>
            </a:r>
            <a:r>
              <a:rPr lang="ko-KR" altLang="en-US" sz="1200" dirty="0">
                <a:solidFill>
                  <a:srgbClr val="000000"/>
                </a:solidFill>
                <a:latin typeface="+mn-ea"/>
                <a:ea typeface="+mn-ea"/>
              </a:rPr>
              <a:t>이 약 </a:t>
            </a:r>
            <a:r>
              <a:rPr lang="en-US" altLang="ko-KR" sz="1200" dirty="0">
                <a:solidFill>
                  <a:srgbClr val="000000"/>
                </a:solidFill>
                <a:latin typeface="+mn-ea"/>
                <a:ea typeface="+mn-ea"/>
              </a:rPr>
              <a:t>10</a:t>
            </a:r>
            <a:r>
              <a:rPr lang="ko-KR" altLang="en-US" sz="1200" dirty="0">
                <a:solidFill>
                  <a:srgbClr val="000000"/>
                </a:solidFill>
                <a:latin typeface="+mn-ea"/>
                <a:ea typeface="+mn-ea"/>
              </a:rPr>
              <a:t>시간</a:t>
            </a:r>
            <a:r>
              <a:rPr lang="en-US" altLang="ko-KR" sz="1200" dirty="0">
                <a:solidFill>
                  <a:srgbClr val="000000"/>
                </a:solidFill>
                <a:latin typeface="+mn-ea"/>
                <a:ea typeface="+mn-ea"/>
              </a:rPr>
              <a:t/>
            </a:r>
            <a:br>
              <a:rPr lang="en-US" altLang="ko-KR" sz="1200" dirty="0">
                <a:solidFill>
                  <a:srgbClr val="000000"/>
                </a:solidFill>
                <a:latin typeface="+mn-ea"/>
                <a:ea typeface="+mn-ea"/>
              </a:rPr>
            </a:br>
            <a:r>
              <a:rPr lang="ko-KR" altLang="en-US" sz="1200" dirty="0">
                <a:solidFill>
                  <a:srgbClr val="000000"/>
                </a:solidFill>
                <a:latin typeface="+mn-ea"/>
                <a:ea typeface="+mn-ea"/>
              </a:rPr>
              <a:t>진행되고 충전전류가 </a:t>
            </a:r>
            <a:r>
              <a:rPr lang="en-US" altLang="ko-KR" sz="1200" dirty="0">
                <a:solidFill>
                  <a:srgbClr val="000000"/>
                </a:solidFill>
                <a:latin typeface="+mn-ea"/>
                <a:ea typeface="+mn-ea"/>
              </a:rPr>
              <a:t>3A</a:t>
            </a:r>
            <a:r>
              <a:rPr lang="ko-KR" altLang="en-US" sz="1200" dirty="0">
                <a:solidFill>
                  <a:srgbClr val="000000"/>
                </a:solidFill>
                <a:latin typeface="+mn-ea"/>
                <a:ea typeface="+mn-ea"/>
              </a:rPr>
              <a:t>로 되면 자동으로 부동충전으로 바뀌는데 </a:t>
            </a:r>
            <a:r>
              <a:rPr lang="en-US" altLang="ko-KR" sz="1200" dirty="0">
                <a:solidFill>
                  <a:srgbClr val="000000"/>
                </a:solidFill>
                <a:latin typeface="+mn-ea"/>
                <a:ea typeface="+mn-ea"/>
              </a:rPr>
              <a:t>Maintenance Battery</a:t>
            </a:r>
            <a:r>
              <a:rPr lang="ko-KR" altLang="en-US" sz="1200" dirty="0">
                <a:solidFill>
                  <a:srgbClr val="000000"/>
                </a:solidFill>
                <a:latin typeface="+mn-ea"/>
                <a:ea typeface="+mn-ea"/>
              </a:rPr>
              <a:t>를 사용하는 </a:t>
            </a:r>
            <a:r>
              <a:rPr lang="en-US" altLang="ko-KR" sz="1200" dirty="0">
                <a:solidFill>
                  <a:srgbClr val="000000"/>
                </a:solidFill>
                <a:latin typeface="+mn-ea"/>
                <a:ea typeface="+mn-ea"/>
              </a:rPr>
              <a:t>HMM/HOS </a:t>
            </a:r>
            <a:r>
              <a:rPr lang="ko-KR" altLang="en-US" sz="1200" dirty="0">
                <a:solidFill>
                  <a:srgbClr val="000000"/>
                </a:solidFill>
                <a:latin typeface="+mn-ea"/>
                <a:ea typeface="+mn-ea"/>
              </a:rPr>
              <a:t>선박은 배터리 전압이 </a:t>
            </a:r>
            <a:r>
              <a:rPr lang="en-US" altLang="ko-KR" sz="1200" dirty="0">
                <a:solidFill>
                  <a:srgbClr val="000000"/>
                </a:solidFill>
                <a:latin typeface="+mn-ea"/>
                <a:ea typeface="+mn-ea"/>
              </a:rPr>
              <a:t>24V </a:t>
            </a:r>
            <a:r>
              <a:rPr lang="ko-KR" altLang="en-US" sz="1200" dirty="0">
                <a:solidFill>
                  <a:srgbClr val="000000"/>
                </a:solidFill>
                <a:latin typeface="+mn-ea"/>
                <a:ea typeface="+mn-ea"/>
              </a:rPr>
              <a:t>이하로 떨어지지 않는 한 절대 </a:t>
            </a:r>
            <a:r>
              <a:rPr lang="en-US" altLang="ko-KR" sz="1200" dirty="0">
                <a:solidFill>
                  <a:srgbClr val="000000"/>
                </a:solidFill>
                <a:latin typeface="+mn-ea"/>
                <a:ea typeface="+mn-ea"/>
              </a:rPr>
              <a:t>EQUAL mode</a:t>
            </a:r>
            <a:r>
              <a:rPr lang="ko-KR" altLang="en-US" sz="1200" dirty="0">
                <a:solidFill>
                  <a:srgbClr val="000000"/>
                </a:solidFill>
                <a:latin typeface="+mn-ea"/>
                <a:ea typeface="+mn-ea"/>
              </a:rPr>
              <a:t>에 두면 안된다</a:t>
            </a:r>
            <a:endParaRPr lang="en-US" altLang="ko-KR" sz="1200" dirty="0">
              <a:solidFill>
                <a:srgbClr val="000000"/>
              </a:solidFill>
              <a:latin typeface="+mn-ea"/>
              <a:ea typeface="+mn-ea"/>
            </a:endParaRPr>
          </a:p>
        </p:txBody>
      </p:sp>
      <p:sp>
        <p:nvSpPr>
          <p:cNvPr id="26" name="TextBox 25"/>
          <p:cNvSpPr txBox="1"/>
          <p:nvPr/>
        </p:nvSpPr>
        <p:spPr>
          <a:xfrm>
            <a:off x="684081" y="5635278"/>
            <a:ext cx="1735219" cy="553998"/>
          </a:xfrm>
          <a:prstGeom prst="rect">
            <a:avLst/>
          </a:prstGeom>
          <a:noFill/>
        </p:spPr>
        <p:txBody>
          <a:bodyPr wrap="none" rtlCol="0">
            <a:spAutoFit/>
          </a:bodyPr>
          <a:lstStyle/>
          <a:p>
            <a:pPr algn="ctr"/>
            <a:r>
              <a:rPr lang="en-US" altLang="ko-KR" sz="1400" b="1" dirty="0" smtClean="0">
                <a:latin typeface="+mn-ea"/>
                <a:ea typeface="+mn-ea"/>
              </a:rPr>
              <a:t>FLOAT CHARGING</a:t>
            </a:r>
          </a:p>
          <a:p>
            <a:pPr algn="ctr"/>
            <a:r>
              <a:rPr lang="en-US" altLang="ko-KR" sz="1600" b="1" dirty="0" smtClean="0">
                <a:latin typeface="+mn-ea"/>
                <a:ea typeface="+mn-ea"/>
              </a:rPr>
              <a:t>26.8V</a:t>
            </a:r>
            <a:endParaRPr lang="ko-KR" altLang="en-US" sz="1600" b="1" dirty="0">
              <a:latin typeface="+mn-ea"/>
              <a:ea typeface="+mn-ea"/>
            </a:endParaRPr>
          </a:p>
        </p:txBody>
      </p:sp>
      <p:pic>
        <p:nvPicPr>
          <p:cNvPr id="27" name="그림 26"/>
          <p:cNvPicPr>
            <a:picLocks noChangeAspect="1"/>
          </p:cNvPicPr>
          <p:nvPr/>
        </p:nvPicPr>
        <p:blipFill>
          <a:blip r:embed="rId4"/>
          <a:stretch>
            <a:fillRect/>
          </a:stretch>
        </p:blipFill>
        <p:spPr>
          <a:xfrm>
            <a:off x="714755" y="4555559"/>
            <a:ext cx="1625999" cy="948500"/>
          </a:xfrm>
          <a:prstGeom prst="rect">
            <a:avLst/>
          </a:prstGeom>
        </p:spPr>
      </p:pic>
      <p:cxnSp>
        <p:nvCxnSpPr>
          <p:cNvPr id="29" name="직선 화살표 연결선 28"/>
          <p:cNvCxnSpPr/>
          <p:nvPr/>
        </p:nvCxnSpPr>
        <p:spPr bwMode="auto">
          <a:xfrm flipV="1">
            <a:off x="2034332" y="3276575"/>
            <a:ext cx="2083546" cy="1144809"/>
          </a:xfrm>
          <a:prstGeom prst="straightConnector1">
            <a:avLst/>
          </a:prstGeom>
          <a:no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175513957"/>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표 8"/>
          <p:cNvGraphicFramePr>
            <a:graphicFrameLocks noGrp="1"/>
          </p:cNvGraphicFramePr>
          <p:nvPr>
            <p:extLst/>
          </p:nvPr>
        </p:nvGraphicFramePr>
        <p:xfrm>
          <a:off x="954212" y="972319"/>
          <a:ext cx="9094611" cy="6071872"/>
        </p:xfrm>
        <a:graphic>
          <a:graphicData uri="http://schemas.openxmlformats.org/drawingml/2006/table">
            <a:tbl>
              <a:tblPr firstRow="1" bandRow="1">
                <a:tableStyleId>{5C22544A-7EE6-4342-B048-85BDC9FD1C3A}</a:tableStyleId>
              </a:tblPr>
              <a:tblGrid>
                <a:gridCol w="3031537">
                  <a:extLst>
                    <a:ext uri="{9D8B030D-6E8A-4147-A177-3AD203B41FA5}">
                      <a16:colId xmlns:a16="http://schemas.microsoft.com/office/drawing/2014/main" val="20000"/>
                    </a:ext>
                  </a:extLst>
                </a:gridCol>
                <a:gridCol w="3031537">
                  <a:extLst>
                    <a:ext uri="{9D8B030D-6E8A-4147-A177-3AD203B41FA5}">
                      <a16:colId xmlns:a16="http://schemas.microsoft.com/office/drawing/2014/main" val="20001"/>
                    </a:ext>
                  </a:extLst>
                </a:gridCol>
                <a:gridCol w="3031537">
                  <a:extLst>
                    <a:ext uri="{9D8B030D-6E8A-4147-A177-3AD203B41FA5}">
                      <a16:colId xmlns:a16="http://schemas.microsoft.com/office/drawing/2014/main" val="20002"/>
                    </a:ext>
                  </a:extLst>
                </a:gridCol>
              </a:tblGrid>
              <a:tr h="555745">
                <a:tc gridSpan="3">
                  <a:txBody>
                    <a:bodyPr/>
                    <a:lstStyle/>
                    <a:p>
                      <a:pPr latinLnBrk="1"/>
                      <a:r>
                        <a:rPr lang="en-US" altLang="ko-KR" sz="2200" b="1" dirty="0" smtClean="0">
                          <a:solidFill>
                            <a:schemeClr val="tx1"/>
                          </a:solidFill>
                          <a:latin typeface="+mn-ea"/>
                          <a:ea typeface="+mn-ea"/>
                        </a:rPr>
                        <a:t>Tests </a:t>
                      </a:r>
                      <a:endParaRPr lang="ko-KR" altLang="en-US" sz="2200" b="1"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10000"/>
                  </a:ext>
                </a:extLst>
              </a:tr>
              <a:tr h="555745">
                <a:tc gridSpan="3">
                  <a:txBody>
                    <a:bodyPr/>
                    <a:lstStyle/>
                    <a:p>
                      <a:pPr latinLnBrk="1"/>
                      <a:r>
                        <a:rPr lang="en-US" altLang="ko-KR" sz="1800" b="1" dirty="0" smtClean="0">
                          <a:solidFill>
                            <a:srgbClr val="0000FF"/>
                          </a:solidFill>
                          <a:latin typeface="+mn-ea"/>
                          <a:ea typeface="+mn-ea"/>
                        </a:rPr>
                        <a:t>Q1</a:t>
                      </a:r>
                      <a:r>
                        <a:rPr lang="en-US" altLang="ko-KR" sz="1800" b="0" dirty="0" smtClean="0">
                          <a:solidFill>
                            <a:schemeClr val="tx1"/>
                          </a:solidFill>
                          <a:latin typeface="+mn-ea"/>
                          <a:ea typeface="+mn-ea"/>
                        </a:rPr>
                        <a:t>. Radio Battery </a:t>
                      </a:r>
                      <a:r>
                        <a:rPr lang="ko-KR" altLang="en-US" sz="1800" b="0" dirty="0" err="1" smtClean="0">
                          <a:solidFill>
                            <a:schemeClr val="tx1"/>
                          </a:solidFill>
                          <a:latin typeface="+mn-ea"/>
                          <a:ea typeface="+mn-ea"/>
                        </a:rPr>
                        <a:t>부동충전</a:t>
                      </a:r>
                      <a:r>
                        <a:rPr lang="ko-KR" altLang="en-US" sz="1800" b="0" dirty="0" smtClean="0">
                          <a:solidFill>
                            <a:schemeClr val="tx1"/>
                          </a:solidFill>
                          <a:latin typeface="+mn-ea"/>
                          <a:ea typeface="+mn-ea"/>
                        </a:rPr>
                        <a:t> 완료 시 전류</a:t>
                      </a:r>
                      <a:r>
                        <a:rPr lang="en-US" altLang="ko-KR" sz="1800" b="0" dirty="0" smtClean="0">
                          <a:solidFill>
                            <a:schemeClr val="tx1"/>
                          </a:solidFill>
                          <a:latin typeface="+mn-ea"/>
                          <a:ea typeface="+mn-ea"/>
                        </a:rPr>
                        <a:t>?</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1"/>
                  </a:ext>
                </a:extLst>
              </a:tr>
              <a:tr h="555745">
                <a:tc>
                  <a:txBody>
                    <a:bodyPr/>
                    <a:lstStyle/>
                    <a:p>
                      <a:pPr latinLnBrk="1"/>
                      <a:r>
                        <a:rPr lang="en-US" altLang="ko-KR" sz="1800" dirty="0" smtClean="0">
                          <a:solidFill>
                            <a:schemeClr val="tx1"/>
                          </a:solidFill>
                          <a:latin typeface="+mn-ea"/>
                          <a:ea typeface="+mn-ea"/>
                        </a:rPr>
                        <a:t>□ 0 Amp</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kumimoji="0" lang="en-US" altLang="ko-KR" sz="1800" dirty="0" smtClean="0">
                          <a:solidFill>
                            <a:schemeClr val="tx1"/>
                          </a:solidFill>
                          <a:latin typeface="+mn-ea"/>
                          <a:ea typeface="+mn-ea"/>
                          <a:cs typeface="Times New Roman" pitchFamily="18" charset="0"/>
                        </a:rPr>
                        <a:t>□  -5 Amp</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800" dirty="0" smtClean="0">
                          <a:solidFill>
                            <a:schemeClr val="tx1"/>
                          </a:solidFill>
                          <a:latin typeface="+mn-ea"/>
                          <a:ea typeface="+mn-ea"/>
                        </a:rPr>
                        <a:t>□  10 Amp</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28831">
                <a:tc gridSpan="3">
                  <a:txBody>
                    <a:bodyPr/>
                    <a:lstStyle/>
                    <a:p>
                      <a:pPr latinLnBrk="1"/>
                      <a:r>
                        <a:rPr lang="en-US" altLang="ko-KR" sz="1800" b="1" dirty="0" smtClean="0">
                          <a:solidFill>
                            <a:srgbClr val="0000FF"/>
                          </a:solidFill>
                          <a:latin typeface="+mn-ea"/>
                          <a:ea typeface="+mn-ea"/>
                        </a:rPr>
                        <a:t>Q2</a:t>
                      </a:r>
                      <a:r>
                        <a:rPr lang="en-US" altLang="ko-KR" sz="1800" b="0" dirty="0" smtClean="0">
                          <a:solidFill>
                            <a:schemeClr val="tx1"/>
                          </a:solidFill>
                          <a:latin typeface="+mn-ea"/>
                          <a:ea typeface="+mn-ea"/>
                        </a:rPr>
                        <a:t>. Radio Battery </a:t>
                      </a:r>
                      <a:r>
                        <a:rPr lang="ko-KR" altLang="en-US" sz="1800" b="0" dirty="0" err="1" smtClean="0">
                          <a:solidFill>
                            <a:schemeClr val="tx1"/>
                          </a:solidFill>
                          <a:latin typeface="+mn-ea"/>
                          <a:ea typeface="+mn-ea"/>
                        </a:rPr>
                        <a:t>부동충전</a:t>
                      </a:r>
                      <a:r>
                        <a:rPr lang="ko-KR" altLang="en-US" sz="1800" b="0" dirty="0" smtClean="0">
                          <a:solidFill>
                            <a:schemeClr val="tx1"/>
                          </a:solidFill>
                          <a:latin typeface="+mn-ea"/>
                          <a:ea typeface="+mn-ea"/>
                        </a:rPr>
                        <a:t> 완료 시 전압</a:t>
                      </a:r>
                      <a:r>
                        <a:rPr lang="en-US" altLang="ko-KR" sz="1800" b="0" dirty="0" smtClean="0">
                          <a:solidFill>
                            <a:schemeClr val="tx1"/>
                          </a:solidFill>
                          <a:latin typeface="+mn-ea"/>
                          <a:ea typeface="+mn-ea"/>
                        </a:rPr>
                        <a:t>?</a:t>
                      </a:r>
                      <a:endParaRPr lang="ko-KR" altLang="en-US" sz="1800" b="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10003"/>
                  </a:ext>
                </a:extLst>
              </a:tr>
              <a:tr h="720836">
                <a:tc>
                  <a:txBody>
                    <a:bodyPr/>
                    <a:lstStyle/>
                    <a:p>
                      <a:pPr latinLnBrk="1"/>
                      <a:r>
                        <a:rPr lang="en-US" altLang="ko-KR" sz="1800" dirty="0" smtClean="0">
                          <a:solidFill>
                            <a:schemeClr val="tx1"/>
                          </a:solidFill>
                          <a:latin typeface="+mn-ea"/>
                          <a:ea typeface="+mn-ea"/>
                        </a:rPr>
                        <a:t>□ 24 VDC</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kumimoji="0" lang="en-US" altLang="ko-KR" sz="1800" dirty="0" smtClean="0">
                          <a:solidFill>
                            <a:schemeClr val="tx1"/>
                          </a:solidFill>
                          <a:latin typeface="+mn-ea"/>
                          <a:ea typeface="+mn-ea"/>
                          <a:cs typeface="Times New Roman" pitchFamily="18" charset="0"/>
                        </a:rPr>
                        <a:t>□ 26.5~27 VDC</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800" dirty="0" smtClean="0">
                          <a:solidFill>
                            <a:schemeClr val="tx1"/>
                          </a:solidFill>
                          <a:latin typeface="+mn-ea"/>
                          <a:ea typeface="+mn-ea"/>
                        </a:rPr>
                        <a:t>□  28~29VDC</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55745">
                <a:tc gridSpan="3">
                  <a:txBody>
                    <a:bodyPr/>
                    <a:lstStyle/>
                    <a:p>
                      <a:pPr latinLnBrk="1"/>
                      <a:r>
                        <a:rPr lang="en-US" altLang="ko-KR" sz="1800" b="1" dirty="0" smtClean="0">
                          <a:solidFill>
                            <a:srgbClr val="0000FF"/>
                          </a:solidFill>
                          <a:latin typeface="+mn-ea"/>
                          <a:ea typeface="+mn-ea"/>
                        </a:rPr>
                        <a:t>Q3</a:t>
                      </a:r>
                      <a:r>
                        <a:rPr lang="en-US" altLang="ko-KR" sz="1800" dirty="0" smtClean="0">
                          <a:solidFill>
                            <a:schemeClr val="tx1"/>
                          </a:solidFill>
                          <a:latin typeface="+mn-ea"/>
                          <a:ea typeface="+mn-ea"/>
                        </a:rPr>
                        <a:t>. </a:t>
                      </a:r>
                      <a:r>
                        <a:rPr lang="ko-KR" altLang="en-US" sz="1800" dirty="0" smtClean="0">
                          <a:solidFill>
                            <a:schemeClr val="tx1"/>
                          </a:solidFill>
                          <a:latin typeface="+mn-ea"/>
                          <a:ea typeface="+mn-ea"/>
                        </a:rPr>
                        <a:t>통상 선박에서의 </a:t>
                      </a:r>
                      <a:r>
                        <a:rPr lang="en-US" altLang="ko-KR" sz="1800" dirty="0" smtClean="0">
                          <a:solidFill>
                            <a:schemeClr val="tx1"/>
                          </a:solidFill>
                          <a:latin typeface="+mn-ea"/>
                          <a:ea typeface="+mn-ea"/>
                        </a:rPr>
                        <a:t>Radio Battery </a:t>
                      </a:r>
                      <a:r>
                        <a:rPr lang="ko-KR" altLang="en-US" sz="1800" dirty="0" smtClean="0">
                          <a:solidFill>
                            <a:schemeClr val="tx1"/>
                          </a:solidFill>
                          <a:latin typeface="+mn-ea"/>
                          <a:ea typeface="+mn-ea"/>
                        </a:rPr>
                        <a:t>충전 </a:t>
                      </a:r>
                      <a:r>
                        <a:rPr lang="en-US" altLang="ko-KR" sz="1800" dirty="0" smtClean="0">
                          <a:solidFill>
                            <a:schemeClr val="tx1"/>
                          </a:solidFill>
                          <a:latin typeface="+mn-ea"/>
                          <a:ea typeface="+mn-ea"/>
                        </a:rPr>
                        <a:t>Mode</a:t>
                      </a:r>
                      <a:r>
                        <a:rPr lang="ko-KR" altLang="en-US" sz="1800" dirty="0" smtClean="0">
                          <a:solidFill>
                            <a:schemeClr val="tx1"/>
                          </a:solidFill>
                          <a:latin typeface="+mn-ea"/>
                          <a:ea typeface="+mn-ea"/>
                        </a:rPr>
                        <a:t>는</a:t>
                      </a:r>
                      <a:r>
                        <a:rPr lang="en-US" altLang="ko-KR" sz="1800" dirty="0" smtClean="0">
                          <a:solidFill>
                            <a:schemeClr val="tx1"/>
                          </a:solidFill>
                          <a:latin typeface="+mn-ea"/>
                          <a:ea typeface="+mn-ea"/>
                        </a:rPr>
                        <a:t>?</a:t>
                      </a:r>
                      <a:endParaRPr lang="ko-KR" altLang="en-US" sz="1800" dirty="0">
                        <a:solidFill>
                          <a:schemeClr val="tx1"/>
                        </a:solidFill>
                        <a:latin typeface="+mn-ea"/>
                        <a:ea typeface="+mn-ea"/>
                      </a:endParaRPr>
                    </a:p>
                  </a:txBody>
                  <a:tcPr marL="106934" marR="106934"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714529">
                <a:tc>
                  <a:txBody>
                    <a:bodyPr/>
                    <a:lstStyle/>
                    <a:p>
                      <a:pPr latinLnBrk="1"/>
                      <a:r>
                        <a:rPr lang="en-US" altLang="ko-KR" sz="1800" dirty="0" smtClean="0">
                          <a:solidFill>
                            <a:schemeClr val="tx1"/>
                          </a:solidFill>
                          <a:latin typeface="+mn-ea"/>
                          <a:ea typeface="+mn-ea"/>
                        </a:rPr>
                        <a:t>□ Ordinary/Float/Auto</a:t>
                      </a:r>
                      <a:br>
                        <a:rPr lang="en-US" altLang="ko-KR" sz="1800" dirty="0" smtClean="0">
                          <a:solidFill>
                            <a:schemeClr val="tx1"/>
                          </a:solidFill>
                          <a:latin typeface="+mn-ea"/>
                          <a:ea typeface="+mn-ea"/>
                        </a:rPr>
                      </a:br>
                      <a:r>
                        <a:rPr lang="en-US" altLang="ko-KR" sz="1800" dirty="0" smtClean="0">
                          <a:solidFill>
                            <a:schemeClr val="tx1"/>
                          </a:solidFill>
                          <a:latin typeface="+mn-ea"/>
                          <a:ea typeface="+mn-ea"/>
                        </a:rPr>
                        <a:t>    </a:t>
                      </a:r>
                      <a:r>
                        <a:rPr lang="ko-KR" altLang="en-US" sz="1800" dirty="0" err="1" smtClean="0">
                          <a:solidFill>
                            <a:schemeClr val="tx1"/>
                          </a:solidFill>
                          <a:latin typeface="+mn-ea"/>
                          <a:ea typeface="+mn-ea"/>
                        </a:rPr>
                        <a:t>부동충전</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kumimoji="0" lang="en-US" altLang="ko-KR" sz="1800" dirty="0" smtClean="0">
                          <a:solidFill>
                            <a:schemeClr val="tx1"/>
                          </a:solidFill>
                          <a:latin typeface="+mn-ea"/>
                          <a:ea typeface="+mn-ea"/>
                          <a:cs typeface="Times New Roman" pitchFamily="18" charset="0"/>
                        </a:rPr>
                        <a:t>□ Equal/Charge</a:t>
                      </a:r>
                      <a:br>
                        <a:rPr kumimoji="0" lang="en-US" altLang="ko-KR" sz="1800" dirty="0" smtClean="0">
                          <a:solidFill>
                            <a:schemeClr val="tx1"/>
                          </a:solidFill>
                          <a:latin typeface="+mn-ea"/>
                          <a:ea typeface="+mn-ea"/>
                          <a:cs typeface="Times New Roman" pitchFamily="18" charset="0"/>
                        </a:rPr>
                      </a:br>
                      <a:r>
                        <a:rPr kumimoji="0" lang="en-US" altLang="ko-KR" sz="1800" dirty="0" smtClean="0">
                          <a:solidFill>
                            <a:schemeClr val="tx1"/>
                          </a:solidFill>
                          <a:latin typeface="+mn-ea"/>
                          <a:ea typeface="+mn-ea"/>
                          <a:cs typeface="Times New Roman" pitchFamily="18" charset="0"/>
                        </a:rPr>
                        <a:t>    </a:t>
                      </a:r>
                      <a:r>
                        <a:rPr kumimoji="0" lang="ko-KR" altLang="en-US" sz="1800" dirty="0" err="1" smtClean="0">
                          <a:solidFill>
                            <a:schemeClr val="tx1"/>
                          </a:solidFill>
                          <a:latin typeface="+mn-ea"/>
                          <a:ea typeface="+mn-ea"/>
                          <a:cs typeface="Times New Roman" pitchFamily="18" charset="0"/>
                        </a:rPr>
                        <a:t>균등충전</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800" dirty="0" smtClean="0">
                          <a:solidFill>
                            <a:schemeClr val="tx1"/>
                          </a:solidFill>
                          <a:latin typeface="+mn-ea"/>
                          <a:ea typeface="+mn-ea"/>
                        </a:rPr>
                        <a:t>□  </a:t>
                      </a:r>
                      <a:r>
                        <a:rPr lang="ko-KR" altLang="en-US" sz="1800" dirty="0" smtClean="0">
                          <a:solidFill>
                            <a:schemeClr val="tx1"/>
                          </a:solidFill>
                          <a:latin typeface="+mn-ea"/>
                          <a:ea typeface="+mn-ea"/>
                        </a:rPr>
                        <a:t>상관없다</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008168">
                <a:tc gridSpan="3">
                  <a:txBody>
                    <a:bodyPr/>
                    <a:lstStyle/>
                    <a:p>
                      <a:pPr marL="0" marR="0" indent="0" algn="l" defTabSz="914324" rtl="0" eaLnBrk="1" fontAlgn="auto" latinLnBrk="1" hangingPunct="1">
                        <a:lnSpc>
                          <a:spcPct val="100000"/>
                        </a:lnSpc>
                        <a:spcBef>
                          <a:spcPts val="0"/>
                        </a:spcBef>
                        <a:spcAft>
                          <a:spcPts val="0"/>
                        </a:spcAft>
                        <a:buClrTx/>
                        <a:buSzTx/>
                        <a:buFontTx/>
                        <a:buNone/>
                        <a:tabLst/>
                        <a:defRPr/>
                      </a:pPr>
                      <a:r>
                        <a:rPr lang="en-US" altLang="ko-KR" sz="1800" b="1" dirty="0" smtClean="0">
                          <a:solidFill>
                            <a:srgbClr val="0000FF"/>
                          </a:solidFill>
                          <a:latin typeface="+mn-ea"/>
                          <a:ea typeface="+mn-ea"/>
                        </a:rPr>
                        <a:t>Q4</a:t>
                      </a:r>
                      <a:r>
                        <a:rPr lang="en-US" altLang="ko-KR" sz="1800" dirty="0" smtClean="0">
                          <a:solidFill>
                            <a:schemeClr val="tx1"/>
                          </a:solidFill>
                          <a:latin typeface="+mn-ea"/>
                          <a:ea typeface="+mn-ea"/>
                        </a:rPr>
                        <a:t>. Radio Battery</a:t>
                      </a:r>
                      <a:r>
                        <a:rPr lang="ko-KR" altLang="en-US" sz="1800" dirty="0" smtClean="0">
                          <a:solidFill>
                            <a:schemeClr val="tx1"/>
                          </a:solidFill>
                          <a:latin typeface="+mn-ea"/>
                          <a:ea typeface="+mn-ea"/>
                        </a:rPr>
                        <a:t>에 의한 전원 공급은 </a:t>
                      </a:r>
                      <a:r>
                        <a:rPr lang="en-US" altLang="ko-KR" sz="1800" dirty="0" smtClean="0">
                          <a:solidFill>
                            <a:schemeClr val="tx1"/>
                          </a:solidFill>
                          <a:latin typeface="+mn-ea"/>
                          <a:ea typeface="+mn-ea"/>
                        </a:rPr>
                        <a:t>SOLAS </a:t>
                      </a:r>
                      <a:r>
                        <a:rPr lang="ko-KR" altLang="en-US" sz="1800" dirty="0" smtClean="0">
                          <a:solidFill>
                            <a:schemeClr val="tx1"/>
                          </a:solidFill>
                          <a:latin typeface="+mn-ea"/>
                          <a:ea typeface="+mn-ea"/>
                        </a:rPr>
                        <a:t>규정에 의한 </a:t>
                      </a:r>
                      <a:r>
                        <a:rPr lang="en-US" altLang="ko-KR" sz="1800" dirty="0" smtClean="0">
                          <a:solidFill>
                            <a:schemeClr val="tx1"/>
                          </a:solidFill>
                          <a:latin typeface="+mn-ea"/>
                          <a:ea typeface="+mn-ea"/>
                        </a:rPr>
                        <a:t>Emergency </a:t>
                      </a:r>
                      <a:r>
                        <a:rPr lang="ko-KR" altLang="en-US" sz="1800" dirty="0" smtClean="0">
                          <a:solidFill>
                            <a:schemeClr val="tx1"/>
                          </a:solidFill>
                          <a:latin typeface="+mn-ea"/>
                          <a:ea typeface="+mn-ea"/>
                        </a:rPr>
                        <a:t>발전기의 </a:t>
                      </a:r>
                      <a:r>
                        <a:rPr lang="en-US" altLang="ko-KR" sz="1800" dirty="0" smtClean="0">
                          <a:solidFill>
                            <a:schemeClr val="tx1"/>
                          </a:solidFill>
                          <a:latin typeface="+mn-ea"/>
                          <a:ea typeface="+mn-ea"/>
                        </a:rPr>
                        <a:t/>
                      </a:r>
                      <a:br>
                        <a:rPr lang="en-US" altLang="ko-KR" sz="1800" dirty="0" smtClean="0">
                          <a:solidFill>
                            <a:schemeClr val="tx1"/>
                          </a:solidFill>
                          <a:latin typeface="+mn-ea"/>
                          <a:ea typeface="+mn-ea"/>
                        </a:rPr>
                      </a:br>
                      <a:r>
                        <a:rPr lang="en-US" altLang="ko-KR" sz="1800" dirty="0" smtClean="0">
                          <a:solidFill>
                            <a:schemeClr val="tx1"/>
                          </a:solidFill>
                          <a:latin typeface="+mn-ea"/>
                          <a:ea typeface="+mn-ea"/>
                        </a:rPr>
                        <a:t>     </a:t>
                      </a:r>
                      <a:r>
                        <a:rPr lang="ko-KR" altLang="en-US" sz="1800" dirty="0" smtClean="0">
                          <a:solidFill>
                            <a:schemeClr val="tx1"/>
                          </a:solidFill>
                          <a:latin typeface="+mn-ea"/>
                          <a:ea typeface="+mn-ea"/>
                        </a:rPr>
                        <a:t>규정을 만족하는 경우 몇 시간 급전되도록 해야 하는가</a:t>
                      </a:r>
                      <a:r>
                        <a:rPr lang="en-US" altLang="ko-KR" sz="1800" dirty="0" smtClean="0">
                          <a:solidFill>
                            <a:schemeClr val="tx1"/>
                          </a:solidFill>
                          <a:latin typeface="+mn-ea"/>
                          <a:ea typeface="+mn-ea"/>
                        </a:rPr>
                        <a:t>?</a:t>
                      </a:r>
                      <a:endParaRPr lang="ko-KR" altLang="en-US" sz="1800" dirty="0" smtClean="0">
                        <a:solidFill>
                          <a:schemeClr val="tx1"/>
                        </a:solidFill>
                        <a:latin typeface="+mn-ea"/>
                        <a:ea typeface="+mn-ea"/>
                      </a:endParaRPr>
                    </a:p>
                    <a:p>
                      <a:pPr latinLnBrk="1"/>
                      <a:r>
                        <a:rPr lang="en-US" altLang="ko-KR" sz="1800" dirty="0" smtClean="0">
                          <a:solidFill>
                            <a:schemeClr val="tx1"/>
                          </a:solidFill>
                          <a:latin typeface="+mn-ea"/>
                          <a:ea typeface="+mn-ea"/>
                        </a:rPr>
                        <a:t> </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28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latinLnBrk="1"/>
                      <a:endParaRPr lang="ko-KR" altLang="en-US" sz="28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776528">
                <a:tc>
                  <a:txBody>
                    <a:bodyPr/>
                    <a:lstStyle/>
                    <a:p>
                      <a:pPr latinLnBrk="1"/>
                      <a:r>
                        <a:rPr lang="en-US" altLang="ko-KR" sz="1800" dirty="0" smtClean="0">
                          <a:solidFill>
                            <a:schemeClr val="tx1"/>
                          </a:solidFill>
                          <a:latin typeface="+mn-ea"/>
                          <a:ea typeface="+mn-ea"/>
                        </a:rPr>
                        <a:t>□ 30</a:t>
                      </a:r>
                      <a:r>
                        <a:rPr lang="ko-KR" altLang="en-US" sz="1800" dirty="0" smtClean="0">
                          <a:solidFill>
                            <a:schemeClr val="tx1"/>
                          </a:solidFill>
                          <a:latin typeface="+mn-ea"/>
                          <a:ea typeface="+mn-ea"/>
                        </a:rPr>
                        <a:t>분 이상</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kumimoji="0" lang="en-US" altLang="ko-KR" sz="1800" dirty="0" smtClean="0">
                          <a:solidFill>
                            <a:schemeClr val="tx1"/>
                          </a:solidFill>
                          <a:latin typeface="+mn-ea"/>
                          <a:ea typeface="+mn-ea"/>
                          <a:cs typeface="Times New Roman" pitchFamily="18" charset="0"/>
                        </a:rPr>
                        <a:t>□ 1</a:t>
                      </a:r>
                      <a:r>
                        <a:rPr kumimoji="0" lang="ko-KR" altLang="en-US" sz="1800" dirty="0" smtClean="0">
                          <a:solidFill>
                            <a:schemeClr val="tx1"/>
                          </a:solidFill>
                          <a:latin typeface="+mn-ea"/>
                          <a:ea typeface="+mn-ea"/>
                          <a:cs typeface="Times New Roman" pitchFamily="18" charset="0"/>
                        </a:rPr>
                        <a:t>시간</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atinLnBrk="1"/>
                      <a:r>
                        <a:rPr lang="en-US" altLang="ko-KR" sz="1800" dirty="0" smtClean="0">
                          <a:solidFill>
                            <a:schemeClr val="tx1"/>
                          </a:solidFill>
                          <a:latin typeface="+mn-ea"/>
                          <a:ea typeface="+mn-ea"/>
                        </a:rPr>
                        <a:t>□  10</a:t>
                      </a:r>
                      <a:r>
                        <a:rPr lang="ko-KR" altLang="en-US" sz="1800" dirty="0" smtClean="0">
                          <a:solidFill>
                            <a:schemeClr val="tx1"/>
                          </a:solidFill>
                          <a:latin typeface="+mn-ea"/>
                          <a:ea typeface="+mn-ea"/>
                        </a:rPr>
                        <a:t>시간</a:t>
                      </a:r>
                      <a:endParaRPr lang="ko-KR" altLang="en-US" sz="18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4"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94</a:t>
            </a:fld>
            <a:endParaRPr lang="ko-KR" altLang="en-US" dirty="0"/>
          </a:p>
        </p:txBody>
      </p:sp>
    </p:spTree>
    <p:extLst>
      <p:ext uri="{BB962C8B-B14F-4D97-AF65-F5344CB8AC3E}">
        <p14:creationId xmlns:p14="http://schemas.microsoft.com/office/powerpoint/2010/main" val="32610645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267335" y="1748110"/>
            <a:ext cx="1514898" cy="924154"/>
          </a:xfrm>
          <a:prstGeom prst="rect">
            <a:avLst/>
          </a:prstGeom>
          <a:noFill/>
          <a:ln w="38100" cmpd="dbl">
            <a:solidFill>
              <a:schemeClr val="tx1"/>
            </a:solidFill>
            <a:miter lim="800000"/>
            <a:headEnd/>
            <a:tailEnd/>
          </a:ln>
        </p:spPr>
        <p:txBody>
          <a:bodyPr wrap="none" lIns="96117" tIns="48059" rIns="96117" bIns="48059" anchor="ctr"/>
          <a:lstStyle/>
          <a:p>
            <a:pPr algn="ctr" defTabSz="961118"/>
            <a:r>
              <a:rPr lang="en-US" altLang="ko-KR" sz="1100" b="1" dirty="0">
                <a:latin typeface="Times New Roman" pitchFamily="18" charset="0"/>
              </a:rPr>
              <a:t>HF DSC</a:t>
            </a:r>
            <a:br>
              <a:rPr lang="en-US" altLang="ko-KR" sz="1100" b="1" dirty="0">
                <a:latin typeface="Times New Roman" pitchFamily="18" charset="0"/>
              </a:rPr>
            </a:br>
            <a:r>
              <a:rPr lang="en-US" altLang="ko-KR" sz="1100" b="1" dirty="0">
                <a:latin typeface="Times New Roman" pitchFamily="18" charset="0"/>
              </a:rPr>
              <a:t>DISTRESS ALERT </a:t>
            </a:r>
            <a:br>
              <a:rPr lang="en-US" altLang="ko-KR" sz="1100" b="1" dirty="0">
                <a:latin typeface="Times New Roman" pitchFamily="18" charset="0"/>
              </a:rPr>
            </a:br>
            <a:r>
              <a:rPr lang="en-US" altLang="ko-KR" sz="1100" b="1" dirty="0">
                <a:latin typeface="Times New Roman" pitchFamily="18" charset="0"/>
              </a:rPr>
              <a:t>IS RECEIVED</a:t>
            </a:r>
          </a:p>
        </p:txBody>
      </p:sp>
      <p:sp>
        <p:nvSpPr>
          <p:cNvPr id="47109" name="Rectangle 5"/>
          <p:cNvSpPr>
            <a:spLocks noChangeArrowheads="1"/>
          </p:cNvSpPr>
          <p:nvPr/>
        </p:nvSpPr>
        <p:spPr bwMode="auto">
          <a:xfrm>
            <a:off x="2227792" y="1748110"/>
            <a:ext cx="1336675" cy="924154"/>
          </a:xfrm>
          <a:prstGeom prst="rect">
            <a:avLst/>
          </a:prstGeom>
          <a:noFill/>
          <a:ln w="38100" cmpd="dbl">
            <a:solidFill>
              <a:schemeClr val="tx1"/>
            </a:solidFill>
            <a:miter lim="800000"/>
            <a:headEnd/>
            <a:tailEnd/>
          </a:ln>
        </p:spPr>
        <p:txBody>
          <a:bodyPr wrap="none" lIns="96117" tIns="48059" rIns="96117" bIns="48059" anchor="ctr"/>
          <a:lstStyle/>
          <a:p>
            <a:pPr algn="ctr" defTabSz="961118"/>
            <a:r>
              <a:rPr lang="en-US" altLang="ko-KR" sz="1100" b="1" dirty="0">
                <a:latin typeface="Times New Roman" pitchFamily="18" charset="0"/>
              </a:rPr>
              <a:t>LISTEN ON</a:t>
            </a:r>
            <a:br>
              <a:rPr lang="en-US" altLang="ko-KR" sz="1100" b="1" dirty="0">
                <a:latin typeface="Times New Roman" pitchFamily="18" charset="0"/>
              </a:rPr>
            </a:br>
            <a:r>
              <a:rPr lang="en-US" altLang="ko-KR" sz="1100" b="1" dirty="0">
                <a:latin typeface="Times New Roman" pitchFamily="18" charset="0"/>
              </a:rPr>
              <a:t>ASSOCIATED RTF</a:t>
            </a:r>
            <a:br>
              <a:rPr lang="en-US" altLang="ko-KR" sz="1100" b="1" dirty="0">
                <a:latin typeface="Times New Roman" pitchFamily="18" charset="0"/>
              </a:rPr>
            </a:br>
            <a:r>
              <a:rPr lang="en-US" altLang="ko-KR" sz="1100" b="1" dirty="0">
                <a:latin typeface="Times New Roman" pitchFamily="18" charset="0"/>
              </a:rPr>
              <a:t>OR NBDP</a:t>
            </a:r>
            <a:br>
              <a:rPr lang="en-US" altLang="ko-KR" sz="1100" b="1" dirty="0">
                <a:latin typeface="Times New Roman" pitchFamily="18" charset="0"/>
              </a:rPr>
            </a:br>
            <a:r>
              <a:rPr lang="en-US" altLang="ko-KR" sz="1100" b="1" dirty="0">
                <a:latin typeface="Times New Roman" pitchFamily="18" charset="0"/>
              </a:rPr>
              <a:t>CHANNEL(5)</a:t>
            </a:r>
            <a:br>
              <a:rPr lang="en-US" altLang="ko-KR" sz="1100" b="1" dirty="0">
                <a:latin typeface="Times New Roman" pitchFamily="18" charset="0"/>
              </a:rPr>
            </a:br>
            <a:r>
              <a:rPr lang="en-US" altLang="ko-KR" sz="1100" b="1" dirty="0">
                <a:latin typeface="Times New Roman" pitchFamily="18" charset="0"/>
              </a:rPr>
              <a:t>FOR 5 MIN</a:t>
            </a:r>
          </a:p>
        </p:txBody>
      </p:sp>
      <p:sp>
        <p:nvSpPr>
          <p:cNvPr id="47110" name="AutoShape 6"/>
          <p:cNvSpPr>
            <a:spLocks noChangeArrowheads="1"/>
          </p:cNvSpPr>
          <p:nvPr/>
        </p:nvSpPr>
        <p:spPr bwMode="auto">
          <a:xfrm>
            <a:off x="3920914" y="1580081"/>
            <a:ext cx="2049568" cy="1596267"/>
          </a:xfrm>
          <a:prstGeom prst="diamond">
            <a:avLst/>
          </a:prstGeom>
          <a:noFill/>
          <a:ln w="38100" cmpd="dbl">
            <a:solidFill>
              <a:schemeClr val="tx1"/>
            </a:solidFill>
            <a:miter lim="800000"/>
            <a:headEnd/>
            <a:tailEnd/>
          </a:ln>
        </p:spPr>
        <p:txBody>
          <a:bodyPr wrap="none" lIns="96117" tIns="48059" rIns="96117" bIns="48059" anchor="ctr"/>
          <a:lstStyle/>
          <a:p>
            <a:pPr algn="ctr" defTabSz="961118"/>
            <a:r>
              <a:rPr lang="en-US" altLang="ko-KR" sz="1100" b="1">
                <a:latin typeface="Times New Roman" pitchFamily="18" charset="0"/>
              </a:rPr>
              <a:t>IS</a:t>
            </a:r>
            <a:br>
              <a:rPr lang="en-US" altLang="ko-KR" sz="1100" b="1">
                <a:latin typeface="Times New Roman" pitchFamily="18" charset="0"/>
              </a:rPr>
            </a:br>
            <a:r>
              <a:rPr lang="en-US" altLang="ko-KR" sz="1100" b="1">
                <a:latin typeface="Times New Roman" pitchFamily="18" charset="0"/>
              </a:rPr>
              <a:t>THE ALERT</a:t>
            </a:r>
            <a:br>
              <a:rPr lang="en-US" altLang="ko-KR" sz="1100" b="1">
                <a:latin typeface="Times New Roman" pitchFamily="18" charset="0"/>
              </a:rPr>
            </a:br>
            <a:r>
              <a:rPr lang="en-US" altLang="ko-KR" sz="1100" b="1">
                <a:latin typeface="Times New Roman" pitchFamily="18" charset="0"/>
              </a:rPr>
              <a:t>ACKNOWLEDGED OR</a:t>
            </a:r>
            <a:br>
              <a:rPr lang="en-US" altLang="ko-KR" sz="1100" b="1">
                <a:latin typeface="Times New Roman" pitchFamily="18" charset="0"/>
              </a:rPr>
            </a:br>
            <a:r>
              <a:rPr lang="en-US" altLang="ko-KR" sz="1100" b="1">
                <a:latin typeface="Times New Roman" pitchFamily="18" charset="0"/>
              </a:rPr>
              <a:t>RELAYED BY</a:t>
            </a:r>
            <a:br>
              <a:rPr lang="en-US" altLang="ko-KR" sz="1100" b="1">
                <a:latin typeface="Times New Roman" pitchFamily="18" charset="0"/>
              </a:rPr>
            </a:br>
            <a:r>
              <a:rPr lang="en-US" altLang="ko-KR" sz="1100" b="1">
                <a:latin typeface="Times New Roman" pitchFamily="18" charset="0"/>
              </a:rPr>
              <a:t>CS AND</a:t>
            </a:r>
            <a:br>
              <a:rPr lang="en-US" altLang="ko-KR" sz="1100" b="1">
                <a:latin typeface="Times New Roman" pitchFamily="18" charset="0"/>
              </a:rPr>
            </a:br>
            <a:r>
              <a:rPr lang="en-US" altLang="ko-KR" sz="1100" b="1">
                <a:latin typeface="Times New Roman" pitchFamily="18" charset="0"/>
              </a:rPr>
              <a:t>OR RCC?</a:t>
            </a:r>
          </a:p>
        </p:txBody>
      </p:sp>
      <p:sp>
        <p:nvSpPr>
          <p:cNvPr id="47111" name="AutoShape 7"/>
          <p:cNvSpPr>
            <a:spLocks noChangeArrowheads="1"/>
          </p:cNvSpPr>
          <p:nvPr/>
        </p:nvSpPr>
        <p:spPr bwMode="auto">
          <a:xfrm>
            <a:off x="6258238" y="1618588"/>
            <a:ext cx="2138680" cy="1596267"/>
          </a:xfrm>
          <a:prstGeom prst="diamond">
            <a:avLst/>
          </a:prstGeom>
          <a:solidFill>
            <a:schemeClr val="bg1"/>
          </a:solidFill>
          <a:ln w="38100" cmpd="dbl">
            <a:solidFill>
              <a:schemeClr val="tx1"/>
            </a:solidFill>
            <a:miter lim="800000"/>
            <a:headEnd/>
            <a:tailEnd/>
          </a:ln>
        </p:spPr>
        <p:txBody>
          <a:bodyPr wrap="none" lIns="96117" tIns="48059" rIns="96117" bIns="48059" anchor="ctr"/>
          <a:lstStyle/>
          <a:p>
            <a:pPr algn="ctr" defTabSz="961118"/>
            <a:r>
              <a:rPr lang="en-US" altLang="ko-KR" sz="1100" b="1">
                <a:latin typeface="Times New Roman" pitchFamily="18" charset="0"/>
              </a:rPr>
              <a:t>IS</a:t>
            </a:r>
            <a:br>
              <a:rPr lang="en-US" altLang="ko-KR" sz="1100" b="1">
                <a:latin typeface="Times New Roman" pitchFamily="18" charset="0"/>
              </a:rPr>
            </a:br>
            <a:r>
              <a:rPr lang="en-US" altLang="ko-KR" sz="1100" b="1">
                <a:latin typeface="Times New Roman" pitchFamily="18" charset="0"/>
              </a:rPr>
              <a:t>DISTRESS</a:t>
            </a:r>
            <a:br>
              <a:rPr lang="en-US" altLang="ko-KR" sz="1100" b="1">
                <a:latin typeface="Times New Roman" pitchFamily="18" charset="0"/>
              </a:rPr>
            </a:br>
            <a:r>
              <a:rPr lang="en-US" altLang="ko-KR" sz="1100" b="1">
                <a:latin typeface="Times New Roman" pitchFamily="18" charset="0"/>
              </a:rPr>
              <a:t>COMMUNICATION</a:t>
            </a:r>
            <a:br>
              <a:rPr lang="en-US" altLang="ko-KR" sz="1100" b="1">
                <a:latin typeface="Times New Roman" pitchFamily="18" charset="0"/>
              </a:rPr>
            </a:br>
            <a:r>
              <a:rPr lang="en-US" altLang="ko-KR" sz="1100" b="1">
                <a:latin typeface="Times New Roman" pitchFamily="18" charset="0"/>
              </a:rPr>
              <a:t>IN PROGRESS ON</a:t>
            </a:r>
            <a:br>
              <a:rPr lang="en-US" altLang="ko-KR" sz="1100" b="1">
                <a:latin typeface="Times New Roman" pitchFamily="18" charset="0"/>
              </a:rPr>
            </a:br>
            <a:r>
              <a:rPr lang="en-US" altLang="ko-KR" sz="1100" b="1">
                <a:latin typeface="Times New Roman" pitchFamily="18" charset="0"/>
              </a:rPr>
              <a:t>ASSOCIATED RTF</a:t>
            </a:r>
            <a:br>
              <a:rPr lang="en-US" altLang="ko-KR" sz="1100" b="1">
                <a:latin typeface="Times New Roman" pitchFamily="18" charset="0"/>
              </a:rPr>
            </a:br>
            <a:r>
              <a:rPr lang="en-US" altLang="ko-KR" sz="1100" b="1">
                <a:latin typeface="Times New Roman" pitchFamily="18" charset="0"/>
              </a:rPr>
              <a:t>CHANNELS?</a:t>
            </a:r>
          </a:p>
        </p:txBody>
      </p:sp>
      <p:sp>
        <p:nvSpPr>
          <p:cNvPr id="47112" name="Rectangle 8"/>
          <p:cNvSpPr>
            <a:spLocks noChangeArrowheads="1"/>
          </p:cNvSpPr>
          <p:nvPr/>
        </p:nvSpPr>
        <p:spPr bwMode="auto">
          <a:xfrm>
            <a:off x="8634551" y="1774364"/>
            <a:ext cx="1503759" cy="1176196"/>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r>
              <a:rPr lang="en-US" altLang="ko-KR" sz="1000" b="1">
                <a:latin typeface="Times New Roman" pitchFamily="18" charset="0"/>
              </a:rPr>
              <a:t>TRANSMIT DISTRESS</a:t>
            </a:r>
            <a:br>
              <a:rPr lang="en-US" altLang="ko-KR" sz="1000" b="1">
                <a:latin typeface="Times New Roman" pitchFamily="18" charset="0"/>
              </a:rPr>
            </a:br>
            <a:r>
              <a:rPr lang="en-US" altLang="ko-KR" sz="1000" b="1">
                <a:latin typeface="Times New Roman" pitchFamily="18" charset="0"/>
              </a:rPr>
              <a:t>RELAY ON HF TO</a:t>
            </a:r>
            <a:br>
              <a:rPr lang="en-US" altLang="ko-KR" sz="1000" b="1">
                <a:latin typeface="Times New Roman" pitchFamily="18" charset="0"/>
              </a:rPr>
            </a:br>
            <a:r>
              <a:rPr lang="en-US" altLang="ko-KR" sz="1000" b="1">
                <a:latin typeface="Times New Roman" pitchFamily="18" charset="0"/>
              </a:rPr>
              <a:t>COAST STATTION</a:t>
            </a:r>
            <a:br>
              <a:rPr lang="en-US" altLang="ko-KR" sz="1000" b="1">
                <a:latin typeface="Times New Roman" pitchFamily="18" charset="0"/>
              </a:rPr>
            </a:br>
            <a:r>
              <a:rPr lang="en-US" altLang="ko-KR" sz="1000" b="1">
                <a:latin typeface="Times New Roman" pitchFamily="18" charset="0"/>
              </a:rPr>
              <a:t>AND INFORMATION</a:t>
            </a:r>
          </a:p>
        </p:txBody>
      </p:sp>
      <p:sp>
        <p:nvSpPr>
          <p:cNvPr id="47113" name="Rectangle 9"/>
          <p:cNvSpPr>
            <a:spLocks noChangeArrowheads="1"/>
          </p:cNvSpPr>
          <p:nvPr/>
        </p:nvSpPr>
        <p:spPr bwMode="auto">
          <a:xfrm>
            <a:off x="2296483" y="4046244"/>
            <a:ext cx="1347814" cy="862894"/>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r>
              <a:rPr lang="en-US" altLang="ko-KR" sz="1200" b="1">
                <a:latin typeface="Times New Roman" pitchFamily="18" charset="0"/>
              </a:rPr>
              <a:t>RESET</a:t>
            </a:r>
            <a:br>
              <a:rPr lang="en-US" altLang="ko-KR" sz="1200" b="1">
                <a:latin typeface="Times New Roman" pitchFamily="18" charset="0"/>
              </a:rPr>
            </a:br>
            <a:r>
              <a:rPr lang="en-US" altLang="ko-KR" sz="1200" b="1">
                <a:latin typeface="Times New Roman" pitchFamily="18" charset="0"/>
              </a:rPr>
              <a:t>SYSTEM</a:t>
            </a:r>
          </a:p>
        </p:txBody>
      </p:sp>
      <p:sp>
        <p:nvSpPr>
          <p:cNvPr id="47114" name="Rectangle 10"/>
          <p:cNvSpPr>
            <a:spLocks noChangeArrowheads="1"/>
          </p:cNvSpPr>
          <p:nvPr/>
        </p:nvSpPr>
        <p:spPr bwMode="auto">
          <a:xfrm>
            <a:off x="2296483" y="5535742"/>
            <a:ext cx="1347814" cy="861144"/>
          </a:xfrm>
          <a:prstGeom prst="rect">
            <a:avLst/>
          </a:prstGeom>
          <a:noFill/>
          <a:ln w="38100" cmpd="dbl">
            <a:solidFill>
              <a:schemeClr val="tx1"/>
            </a:solidFill>
            <a:miter lim="800000"/>
            <a:headEnd/>
            <a:tailEnd/>
          </a:ln>
        </p:spPr>
        <p:txBody>
          <a:bodyPr wrap="none" lIns="90319" tIns="45160" rIns="90319" bIns="45160" anchor="ctr"/>
          <a:lstStyle/>
          <a:p>
            <a:pPr algn="ctr" defTabSz="902344"/>
            <a:r>
              <a:rPr lang="en-US" altLang="ko-KR" sz="1200" b="1">
                <a:latin typeface="Times New Roman" pitchFamily="18" charset="0"/>
              </a:rPr>
              <a:t>ENTER</a:t>
            </a:r>
            <a:br>
              <a:rPr lang="en-US" altLang="ko-KR" sz="1200" b="1">
                <a:latin typeface="Times New Roman" pitchFamily="18" charset="0"/>
              </a:rPr>
            </a:br>
            <a:r>
              <a:rPr lang="en-US" altLang="ko-KR" sz="1200" b="1">
                <a:latin typeface="Times New Roman" pitchFamily="18" charset="0"/>
              </a:rPr>
              <a:t>DETAILS</a:t>
            </a:r>
            <a:br>
              <a:rPr lang="en-US" altLang="ko-KR" sz="1200" b="1">
                <a:latin typeface="Times New Roman" pitchFamily="18" charset="0"/>
              </a:rPr>
            </a:br>
            <a:r>
              <a:rPr lang="en-US" altLang="ko-KR" sz="1200" b="1">
                <a:latin typeface="Times New Roman" pitchFamily="18" charset="0"/>
              </a:rPr>
              <a:t>IN LOG</a:t>
            </a:r>
          </a:p>
        </p:txBody>
      </p:sp>
      <p:sp>
        <p:nvSpPr>
          <p:cNvPr id="47115" name="AutoShape 11"/>
          <p:cNvSpPr>
            <a:spLocks noChangeArrowheads="1"/>
          </p:cNvSpPr>
          <p:nvPr/>
        </p:nvSpPr>
        <p:spPr bwMode="auto">
          <a:xfrm>
            <a:off x="5227885" y="3969232"/>
            <a:ext cx="1901049" cy="1487749"/>
          </a:xfrm>
          <a:prstGeom prst="diamond">
            <a:avLst/>
          </a:prstGeom>
          <a:solidFill>
            <a:schemeClr val="bg1"/>
          </a:solidFill>
          <a:ln w="38100" cmpd="dbl">
            <a:solidFill>
              <a:schemeClr val="tx1"/>
            </a:solidFill>
            <a:miter lim="800000"/>
            <a:headEnd/>
            <a:tailEnd/>
          </a:ln>
        </p:spPr>
        <p:txBody>
          <a:bodyPr wrap="none" lIns="96117" tIns="48059" rIns="96117" bIns="48059" anchor="ctr"/>
          <a:lstStyle/>
          <a:p>
            <a:pPr algn="ctr" defTabSz="961118"/>
            <a:r>
              <a:rPr lang="en-US" altLang="ko-KR" sz="1100" b="1">
                <a:latin typeface="Times New Roman" pitchFamily="18" charset="0"/>
              </a:rPr>
              <a:t>IS</a:t>
            </a:r>
            <a:br>
              <a:rPr lang="en-US" altLang="ko-KR" sz="1100" b="1">
                <a:latin typeface="Times New Roman" pitchFamily="18" charset="0"/>
              </a:rPr>
            </a:br>
            <a:r>
              <a:rPr lang="en-US" altLang="ko-KR" sz="1100" b="1">
                <a:latin typeface="Times New Roman" pitchFamily="18" charset="0"/>
              </a:rPr>
              <a:t>OWN VESSEL</a:t>
            </a:r>
            <a:br>
              <a:rPr lang="en-US" altLang="ko-KR" sz="1100" b="1">
                <a:latin typeface="Times New Roman" pitchFamily="18" charset="0"/>
              </a:rPr>
            </a:br>
            <a:r>
              <a:rPr lang="en-US" altLang="ko-KR" sz="1100" b="1">
                <a:latin typeface="Times New Roman" pitchFamily="18" charset="0"/>
              </a:rPr>
              <a:t>ABLE TO</a:t>
            </a:r>
            <a:br>
              <a:rPr lang="en-US" altLang="ko-KR" sz="1100" b="1">
                <a:latin typeface="Times New Roman" pitchFamily="18" charset="0"/>
              </a:rPr>
            </a:br>
            <a:r>
              <a:rPr lang="en-US" altLang="ko-KR" sz="1100" b="1">
                <a:latin typeface="Times New Roman" pitchFamily="18" charset="0"/>
              </a:rPr>
              <a:t>ASSIST?</a:t>
            </a:r>
          </a:p>
        </p:txBody>
      </p:sp>
      <p:sp>
        <p:nvSpPr>
          <p:cNvPr id="47116" name="Rectangle 12"/>
          <p:cNvSpPr>
            <a:spLocks noChangeArrowheads="1"/>
          </p:cNvSpPr>
          <p:nvPr/>
        </p:nvSpPr>
        <p:spPr bwMode="auto">
          <a:xfrm>
            <a:off x="8634551" y="4046244"/>
            <a:ext cx="1503759" cy="1176196"/>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r>
              <a:rPr lang="en-US" altLang="ko-KR" sz="1000" b="1">
                <a:latin typeface="Times New Roman" pitchFamily="18" charset="0"/>
              </a:rPr>
              <a:t>CONTACT RCC VIA</a:t>
            </a:r>
            <a:br>
              <a:rPr lang="en-US" altLang="ko-KR" sz="1000" b="1">
                <a:latin typeface="Times New Roman" pitchFamily="18" charset="0"/>
              </a:rPr>
            </a:br>
            <a:r>
              <a:rPr lang="en-US" altLang="ko-KR" sz="1000" b="1">
                <a:latin typeface="Times New Roman" pitchFamily="18" charset="0"/>
              </a:rPr>
              <a:t>MOST EFFICIENT</a:t>
            </a:r>
            <a:br>
              <a:rPr lang="en-US" altLang="ko-KR" sz="1000" b="1">
                <a:latin typeface="Times New Roman" pitchFamily="18" charset="0"/>
              </a:rPr>
            </a:br>
            <a:r>
              <a:rPr lang="en-US" altLang="ko-KR" sz="1000" b="1">
                <a:latin typeface="Times New Roman" pitchFamily="18" charset="0"/>
              </a:rPr>
              <a:t>MEDIUM TO OFFER</a:t>
            </a:r>
            <a:br>
              <a:rPr lang="en-US" altLang="ko-KR" sz="1000" b="1">
                <a:latin typeface="Times New Roman" pitchFamily="18" charset="0"/>
              </a:rPr>
            </a:br>
            <a:r>
              <a:rPr lang="en-US" altLang="ko-KR" sz="1000" b="1">
                <a:latin typeface="Times New Roman" pitchFamily="18" charset="0"/>
              </a:rPr>
              <a:t>ASSISTANCE</a:t>
            </a:r>
          </a:p>
        </p:txBody>
      </p:sp>
      <p:sp>
        <p:nvSpPr>
          <p:cNvPr id="47117" name="Line 13"/>
          <p:cNvSpPr>
            <a:spLocks noChangeShapeType="1"/>
          </p:cNvSpPr>
          <p:nvPr/>
        </p:nvSpPr>
        <p:spPr bwMode="auto">
          <a:xfrm>
            <a:off x="1821220" y="2166430"/>
            <a:ext cx="317460" cy="0"/>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18" name="Line 14"/>
          <p:cNvSpPr>
            <a:spLocks noChangeShapeType="1"/>
          </p:cNvSpPr>
          <p:nvPr/>
        </p:nvSpPr>
        <p:spPr bwMode="auto">
          <a:xfrm>
            <a:off x="3564468" y="2323956"/>
            <a:ext cx="317461" cy="0"/>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19" name="Line 15"/>
          <p:cNvSpPr>
            <a:spLocks noChangeShapeType="1"/>
          </p:cNvSpPr>
          <p:nvPr/>
        </p:nvSpPr>
        <p:spPr bwMode="auto">
          <a:xfrm>
            <a:off x="5940779" y="2400969"/>
            <a:ext cx="317461" cy="0"/>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21" name="Rectangle 17"/>
          <p:cNvSpPr>
            <a:spLocks noChangeArrowheads="1"/>
          </p:cNvSpPr>
          <p:nvPr/>
        </p:nvSpPr>
        <p:spPr bwMode="auto">
          <a:xfrm>
            <a:off x="5860951" y="2193117"/>
            <a:ext cx="397289" cy="236289"/>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NO</a:t>
            </a:r>
          </a:p>
        </p:txBody>
      </p:sp>
      <p:sp>
        <p:nvSpPr>
          <p:cNvPr id="47122" name="Rectangle 18"/>
          <p:cNvSpPr>
            <a:spLocks noChangeArrowheads="1"/>
          </p:cNvSpPr>
          <p:nvPr/>
        </p:nvSpPr>
        <p:spPr bwMode="auto">
          <a:xfrm>
            <a:off x="8159289" y="2116106"/>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NO</a:t>
            </a:r>
          </a:p>
        </p:txBody>
      </p:sp>
      <p:sp>
        <p:nvSpPr>
          <p:cNvPr id="47123" name="Line 19"/>
          <p:cNvSpPr>
            <a:spLocks noChangeShapeType="1"/>
          </p:cNvSpPr>
          <p:nvPr/>
        </p:nvSpPr>
        <p:spPr bwMode="auto">
          <a:xfrm>
            <a:off x="4910425" y="3106338"/>
            <a:ext cx="0" cy="626605"/>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24" name="Line 20"/>
          <p:cNvSpPr>
            <a:spLocks noChangeShapeType="1"/>
          </p:cNvSpPr>
          <p:nvPr/>
        </p:nvSpPr>
        <p:spPr bwMode="auto">
          <a:xfrm>
            <a:off x="4910426" y="3737035"/>
            <a:ext cx="2376311" cy="0"/>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25" name="Line 21"/>
          <p:cNvSpPr>
            <a:spLocks noChangeShapeType="1"/>
          </p:cNvSpPr>
          <p:nvPr/>
        </p:nvSpPr>
        <p:spPr bwMode="auto">
          <a:xfrm>
            <a:off x="7286736" y="3185102"/>
            <a:ext cx="0" cy="547841"/>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26" name="Line 22"/>
          <p:cNvSpPr>
            <a:spLocks noChangeShapeType="1"/>
          </p:cNvSpPr>
          <p:nvPr/>
        </p:nvSpPr>
        <p:spPr bwMode="auto">
          <a:xfrm>
            <a:off x="6098580" y="3732941"/>
            <a:ext cx="0" cy="236290"/>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27" name="Rectangle 23"/>
          <p:cNvSpPr>
            <a:spLocks noChangeArrowheads="1"/>
          </p:cNvSpPr>
          <p:nvPr/>
        </p:nvSpPr>
        <p:spPr bwMode="auto">
          <a:xfrm>
            <a:off x="6653671" y="5562431"/>
            <a:ext cx="395433" cy="236290"/>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NO</a:t>
            </a:r>
          </a:p>
        </p:txBody>
      </p:sp>
      <p:sp>
        <p:nvSpPr>
          <p:cNvPr id="47128" name="Rectangle 24"/>
          <p:cNvSpPr>
            <a:spLocks noChangeArrowheads="1"/>
          </p:cNvSpPr>
          <p:nvPr/>
        </p:nvSpPr>
        <p:spPr bwMode="auto">
          <a:xfrm>
            <a:off x="5307716" y="3526841"/>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YES</a:t>
            </a:r>
          </a:p>
        </p:txBody>
      </p:sp>
      <p:sp>
        <p:nvSpPr>
          <p:cNvPr id="47129" name="Rectangle 25"/>
          <p:cNvSpPr>
            <a:spLocks noChangeArrowheads="1"/>
          </p:cNvSpPr>
          <p:nvPr/>
        </p:nvSpPr>
        <p:spPr bwMode="auto">
          <a:xfrm>
            <a:off x="6653671" y="3526841"/>
            <a:ext cx="395433" cy="234539"/>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YES</a:t>
            </a:r>
          </a:p>
        </p:txBody>
      </p:sp>
      <p:sp>
        <p:nvSpPr>
          <p:cNvPr id="47130" name="Line 26"/>
          <p:cNvSpPr>
            <a:spLocks noChangeShapeType="1"/>
          </p:cNvSpPr>
          <p:nvPr/>
        </p:nvSpPr>
        <p:spPr bwMode="auto">
          <a:xfrm>
            <a:off x="10138310" y="2508170"/>
            <a:ext cx="237631" cy="0"/>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31" name="Line 27"/>
          <p:cNvSpPr>
            <a:spLocks noChangeShapeType="1"/>
          </p:cNvSpPr>
          <p:nvPr/>
        </p:nvSpPr>
        <p:spPr bwMode="auto">
          <a:xfrm>
            <a:off x="10375940" y="2508171"/>
            <a:ext cx="0" cy="4202019"/>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32" name="Line 28"/>
          <p:cNvSpPr>
            <a:spLocks noChangeShapeType="1"/>
          </p:cNvSpPr>
          <p:nvPr/>
        </p:nvSpPr>
        <p:spPr bwMode="auto">
          <a:xfrm>
            <a:off x="2851573" y="6752464"/>
            <a:ext cx="7524367" cy="0"/>
          </a:xfrm>
          <a:prstGeom prst="line">
            <a:avLst/>
          </a:prstGeom>
          <a:noFill/>
          <a:ln w="9525">
            <a:solidFill>
              <a:schemeClr val="tx1"/>
            </a:solidFill>
            <a:round/>
            <a:headEnd/>
            <a:tailEnd/>
          </a:ln>
        </p:spPr>
        <p:txBody>
          <a:bodyPr wrap="none" lIns="99569" tIns="49785" rIns="99569" bIns="49785" anchor="ctr"/>
          <a:lstStyle/>
          <a:p>
            <a:endParaRPr lang="ko-KR" altLang="en-US"/>
          </a:p>
        </p:txBody>
      </p:sp>
      <p:sp>
        <p:nvSpPr>
          <p:cNvPr id="47133" name="Line 29"/>
          <p:cNvSpPr>
            <a:spLocks noChangeShapeType="1"/>
          </p:cNvSpPr>
          <p:nvPr/>
        </p:nvSpPr>
        <p:spPr bwMode="auto">
          <a:xfrm flipV="1">
            <a:off x="2851573" y="6396887"/>
            <a:ext cx="0" cy="313303"/>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34" name="Line 30"/>
          <p:cNvSpPr>
            <a:spLocks noChangeShapeType="1"/>
          </p:cNvSpPr>
          <p:nvPr/>
        </p:nvSpPr>
        <p:spPr bwMode="auto">
          <a:xfrm flipV="1">
            <a:off x="2851573" y="4987901"/>
            <a:ext cx="0" cy="469078"/>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35" name="Line 31"/>
          <p:cNvSpPr>
            <a:spLocks noChangeShapeType="1"/>
          </p:cNvSpPr>
          <p:nvPr/>
        </p:nvSpPr>
        <p:spPr bwMode="auto">
          <a:xfrm>
            <a:off x="6178409" y="5456980"/>
            <a:ext cx="0" cy="1295484"/>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36" name="Line 32"/>
          <p:cNvSpPr>
            <a:spLocks noChangeShapeType="1"/>
          </p:cNvSpPr>
          <p:nvPr/>
        </p:nvSpPr>
        <p:spPr bwMode="auto">
          <a:xfrm>
            <a:off x="7286737" y="4674598"/>
            <a:ext cx="1267984" cy="0"/>
          </a:xfrm>
          <a:prstGeom prst="line">
            <a:avLst/>
          </a:prstGeom>
          <a:noFill/>
          <a:ln w="9525">
            <a:solidFill>
              <a:schemeClr val="tx1"/>
            </a:solidFill>
            <a:round/>
            <a:headEnd/>
            <a:tailEnd type="triangle" w="med" len="med"/>
          </a:ln>
        </p:spPr>
        <p:txBody>
          <a:bodyPr wrap="none" lIns="99569" tIns="49785" rIns="99569" bIns="49785" anchor="ctr"/>
          <a:lstStyle/>
          <a:p>
            <a:endParaRPr lang="ko-KR" altLang="en-US"/>
          </a:p>
        </p:txBody>
      </p:sp>
      <p:sp>
        <p:nvSpPr>
          <p:cNvPr id="47137" name="Rectangle 33"/>
          <p:cNvSpPr>
            <a:spLocks noChangeArrowheads="1"/>
          </p:cNvSpPr>
          <p:nvPr/>
        </p:nvSpPr>
        <p:spPr bwMode="auto">
          <a:xfrm>
            <a:off x="7286738" y="4387985"/>
            <a:ext cx="397289" cy="234539"/>
          </a:xfrm>
          <a:prstGeom prst="rect">
            <a:avLst/>
          </a:prstGeom>
          <a:noFill/>
          <a:ln w="9525">
            <a:noFill/>
            <a:miter lim="800000"/>
            <a:headEnd/>
            <a:tailEnd/>
          </a:ln>
        </p:spPr>
        <p:txBody>
          <a:bodyPr wrap="none" lIns="90319" tIns="45160" rIns="90319" bIns="45160" anchor="ctr"/>
          <a:lstStyle/>
          <a:p>
            <a:pPr algn="ctr" defTabSz="902344"/>
            <a:r>
              <a:rPr lang="en-US" altLang="ko-KR" sz="1300" b="1">
                <a:latin typeface="Times New Roman" pitchFamily="18" charset="0"/>
              </a:rPr>
              <a:t>YES</a:t>
            </a:r>
          </a:p>
        </p:txBody>
      </p:sp>
      <p:sp>
        <p:nvSpPr>
          <p:cNvPr id="47138" name="Rectangle 34"/>
          <p:cNvSpPr>
            <a:spLocks noChangeArrowheads="1"/>
          </p:cNvSpPr>
          <p:nvPr/>
        </p:nvSpPr>
        <p:spPr bwMode="auto">
          <a:xfrm>
            <a:off x="395434" y="3106338"/>
            <a:ext cx="1267984" cy="1018670"/>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r>
              <a:rPr lang="en-US" altLang="ko-KR" sz="1000" b="1">
                <a:latin typeface="Times New Roman" pitchFamily="18" charset="0"/>
              </a:rPr>
              <a:t>DSC</a:t>
            </a:r>
            <a:br>
              <a:rPr lang="en-US" altLang="ko-KR" sz="1000" b="1">
                <a:latin typeface="Times New Roman" pitchFamily="18" charset="0"/>
              </a:rPr>
            </a:br>
            <a:r>
              <a:rPr lang="en-US" altLang="ko-KR" sz="1000" b="1">
                <a:latin typeface="Times New Roman" pitchFamily="18" charset="0"/>
              </a:rPr>
              <a:t>4207.5</a:t>
            </a:r>
            <a:br>
              <a:rPr lang="en-US" altLang="ko-KR" sz="1000" b="1">
                <a:latin typeface="Times New Roman" pitchFamily="18" charset="0"/>
              </a:rPr>
            </a:br>
            <a:r>
              <a:rPr lang="en-US" altLang="ko-KR" sz="1000" b="1">
                <a:latin typeface="Times New Roman" pitchFamily="18" charset="0"/>
              </a:rPr>
              <a:t>6312.0</a:t>
            </a:r>
            <a:br>
              <a:rPr lang="en-US" altLang="ko-KR" sz="1000" b="1">
                <a:latin typeface="Times New Roman" pitchFamily="18" charset="0"/>
              </a:rPr>
            </a:br>
            <a:r>
              <a:rPr lang="en-US" altLang="ko-KR" sz="1000" b="1">
                <a:latin typeface="Times New Roman" pitchFamily="18" charset="0"/>
              </a:rPr>
              <a:t>8414.5</a:t>
            </a:r>
            <a:br>
              <a:rPr lang="en-US" altLang="ko-KR" sz="1000" b="1">
                <a:latin typeface="Times New Roman" pitchFamily="18" charset="0"/>
              </a:rPr>
            </a:br>
            <a:r>
              <a:rPr lang="en-US" altLang="ko-KR" sz="1000" b="1">
                <a:latin typeface="Times New Roman" pitchFamily="18" charset="0"/>
              </a:rPr>
              <a:t>12577.0</a:t>
            </a:r>
            <a:br>
              <a:rPr lang="en-US" altLang="ko-KR" sz="1000" b="1">
                <a:latin typeface="Times New Roman" pitchFamily="18" charset="0"/>
              </a:rPr>
            </a:br>
            <a:r>
              <a:rPr lang="en-US" altLang="ko-KR" sz="1000" b="1">
                <a:latin typeface="Times New Roman" pitchFamily="18" charset="0"/>
              </a:rPr>
              <a:t>16804.5</a:t>
            </a:r>
            <a:endParaRPr lang="en-US" altLang="ko-KR" sz="1000">
              <a:latin typeface="Times New Roman" pitchFamily="18" charset="0"/>
            </a:endParaRPr>
          </a:p>
        </p:txBody>
      </p:sp>
      <p:sp>
        <p:nvSpPr>
          <p:cNvPr id="47139" name="Rectangle 35"/>
          <p:cNvSpPr>
            <a:spLocks noChangeArrowheads="1"/>
          </p:cNvSpPr>
          <p:nvPr/>
        </p:nvSpPr>
        <p:spPr bwMode="auto">
          <a:xfrm>
            <a:off x="395434" y="4438311"/>
            <a:ext cx="1267984" cy="1018670"/>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endParaRPr lang="ko-KR" altLang="en-US" sz="1000" b="1" dirty="0">
              <a:solidFill>
                <a:srgbClr val="FF0066"/>
              </a:solidFill>
              <a:latin typeface="Times New Roman" pitchFamily="18" charset="0"/>
            </a:endParaRPr>
          </a:p>
          <a:p>
            <a:pPr algn="ctr" defTabSz="902344"/>
            <a:endParaRPr lang="ko-KR" altLang="en-US" sz="1000" b="1" dirty="0">
              <a:solidFill>
                <a:srgbClr val="FF0066"/>
              </a:solidFill>
              <a:latin typeface="Times New Roman" pitchFamily="18" charset="0"/>
            </a:endParaRPr>
          </a:p>
          <a:p>
            <a:pPr algn="ctr" defTabSz="902344"/>
            <a:r>
              <a:rPr lang="en-US" altLang="ko-KR" sz="1000" b="1" dirty="0">
                <a:solidFill>
                  <a:srgbClr val="FF0066"/>
                </a:solidFill>
                <a:latin typeface="Times New Roman" pitchFamily="18" charset="0"/>
              </a:rPr>
              <a:t>RTF</a:t>
            </a:r>
            <a:r>
              <a:rPr lang="en-US" altLang="ko-KR" sz="1000" b="1" dirty="0">
                <a:latin typeface="Times New Roman" pitchFamily="18" charset="0"/>
              </a:rPr>
              <a:t/>
            </a:r>
            <a:br>
              <a:rPr lang="en-US" altLang="ko-KR" sz="1000" b="1" dirty="0">
                <a:latin typeface="Times New Roman" pitchFamily="18" charset="0"/>
              </a:rPr>
            </a:br>
            <a:r>
              <a:rPr lang="en-US" altLang="ko-KR" sz="1000" b="1" dirty="0">
                <a:latin typeface="Times New Roman" pitchFamily="18" charset="0"/>
              </a:rPr>
              <a:t>4125</a:t>
            </a:r>
            <a:br>
              <a:rPr lang="en-US" altLang="ko-KR" sz="1000" b="1" dirty="0">
                <a:latin typeface="Times New Roman" pitchFamily="18" charset="0"/>
              </a:rPr>
            </a:br>
            <a:r>
              <a:rPr lang="en-US" altLang="ko-KR" sz="1000" b="1" dirty="0">
                <a:latin typeface="Times New Roman" pitchFamily="18" charset="0"/>
              </a:rPr>
              <a:t>6215</a:t>
            </a:r>
            <a:br>
              <a:rPr lang="en-US" altLang="ko-KR" sz="1000" b="1" dirty="0">
                <a:latin typeface="Times New Roman" pitchFamily="18" charset="0"/>
              </a:rPr>
            </a:br>
            <a:r>
              <a:rPr lang="en-US" altLang="ko-KR" sz="1000" b="1" dirty="0">
                <a:latin typeface="Times New Roman" pitchFamily="18" charset="0"/>
              </a:rPr>
              <a:t>8291</a:t>
            </a:r>
            <a:br>
              <a:rPr lang="en-US" altLang="ko-KR" sz="1000" b="1" dirty="0">
                <a:latin typeface="Times New Roman" pitchFamily="18" charset="0"/>
              </a:rPr>
            </a:br>
            <a:r>
              <a:rPr lang="en-US" altLang="ko-KR" sz="1000" b="1" dirty="0">
                <a:latin typeface="Times New Roman" pitchFamily="18" charset="0"/>
              </a:rPr>
              <a:t>12290</a:t>
            </a:r>
            <a:br>
              <a:rPr lang="en-US" altLang="ko-KR" sz="1000" b="1" dirty="0">
                <a:latin typeface="Times New Roman" pitchFamily="18" charset="0"/>
              </a:rPr>
            </a:br>
            <a:r>
              <a:rPr lang="en-US" altLang="ko-KR" sz="1000" b="1" dirty="0">
                <a:latin typeface="Times New Roman" pitchFamily="18" charset="0"/>
              </a:rPr>
              <a:t>16420</a:t>
            </a:r>
            <a:br>
              <a:rPr lang="en-US" altLang="ko-KR" sz="1000" b="1" dirty="0">
                <a:latin typeface="Times New Roman" pitchFamily="18" charset="0"/>
              </a:rPr>
            </a:br>
            <a:endParaRPr lang="en-US" altLang="ko-KR" sz="1000" b="1" dirty="0">
              <a:latin typeface="Times New Roman" pitchFamily="18" charset="0"/>
            </a:endParaRPr>
          </a:p>
          <a:p>
            <a:pPr algn="ctr" defTabSz="902344"/>
            <a:endParaRPr lang="ko-KR" altLang="en-US" sz="1000" dirty="0">
              <a:latin typeface="Times New Roman" pitchFamily="18" charset="0"/>
            </a:endParaRPr>
          </a:p>
        </p:txBody>
      </p:sp>
      <p:sp>
        <p:nvSpPr>
          <p:cNvPr id="47140" name="Rectangle 36"/>
          <p:cNvSpPr>
            <a:spLocks noChangeArrowheads="1"/>
          </p:cNvSpPr>
          <p:nvPr/>
        </p:nvSpPr>
        <p:spPr bwMode="auto">
          <a:xfrm>
            <a:off x="395434" y="5849047"/>
            <a:ext cx="1267984" cy="1018670"/>
          </a:xfrm>
          <a:prstGeom prst="rect">
            <a:avLst/>
          </a:prstGeom>
          <a:solidFill>
            <a:schemeClr val="bg1"/>
          </a:solidFill>
          <a:ln w="38100" cmpd="dbl">
            <a:solidFill>
              <a:schemeClr val="tx1"/>
            </a:solidFill>
            <a:miter lim="800000"/>
            <a:headEnd/>
            <a:tailEnd/>
          </a:ln>
        </p:spPr>
        <p:txBody>
          <a:bodyPr wrap="none" lIns="90319" tIns="45160" rIns="90319" bIns="45160" anchor="ctr"/>
          <a:lstStyle/>
          <a:p>
            <a:pPr algn="ctr" defTabSz="902344"/>
            <a:endParaRPr lang="ko-KR" altLang="en-US" sz="1000" b="1">
              <a:solidFill>
                <a:srgbClr val="FF0066"/>
              </a:solidFill>
              <a:latin typeface="Times New Roman" pitchFamily="18" charset="0"/>
            </a:endParaRPr>
          </a:p>
          <a:p>
            <a:pPr algn="ctr" defTabSz="902344"/>
            <a:endParaRPr lang="ko-KR" altLang="en-US" sz="1000" b="1">
              <a:solidFill>
                <a:srgbClr val="FF0066"/>
              </a:solidFill>
              <a:latin typeface="Times New Roman" pitchFamily="18" charset="0"/>
            </a:endParaRPr>
          </a:p>
          <a:p>
            <a:pPr algn="ctr" defTabSz="902344"/>
            <a:r>
              <a:rPr lang="en-US" altLang="ko-KR" sz="1000" b="1">
                <a:solidFill>
                  <a:srgbClr val="FF0066"/>
                </a:solidFill>
                <a:latin typeface="Times New Roman" pitchFamily="18" charset="0"/>
              </a:rPr>
              <a:t>NBDP</a:t>
            </a:r>
            <a:r>
              <a:rPr lang="en-US" altLang="ko-KR" sz="1000" b="1">
                <a:latin typeface="Times New Roman" pitchFamily="18" charset="0"/>
              </a:rPr>
              <a:t/>
            </a:r>
            <a:br>
              <a:rPr lang="en-US" altLang="ko-KR" sz="1000" b="1">
                <a:latin typeface="Times New Roman" pitchFamily="18" charset="0"/>
              </a:rPr>
            </a:br>
            <a:r>
              <a:rPr lang="en-US" altLang="ko-KR" sz="1000" b="1">
                <a:latin typeface="Times New Roman" pitchFamily="18" charset="0"/>
              </a:rPr>
              <a:t>4177.5</a:t>
            </a:r>
            <a:br>
              <a:rPr lang="en-US" altLang="ko-KR" sz="1000" b="1">
                <a:latin typeface="Times New Roman" pitchFamily="18" charset="0"/>
              </a:rPr>
            </a:br>
            <a:r>
              <a:rPr lang="en-US" altLang="ko-KR" sz="1000" b="1">
                <a:latin typeface="Times New Roman" pitchFamily="18" charset="0"/>
              </a:rPr>
              <a:t>6268</a:t>
            </a:r>
            <a:br>
              <a:rPr lang="en-US" altLang="ko-KR" sz="1000" b="1">
                <a:latin typeface="Times New Roman" pitchFamily="18" charset="0"/>
              </a:rPr>
            </a:br>
            <a:r>
              <a:rPr lang="en-US" altLang="ko-KR" sz="1000" b="1">
                <a:latin typeface="Times New Roman" pitchFamily="18" charset="0"/>
              </a:rPr>
              <a:t>8376.5</a:t>
            </a:r>
            <a:br>
              <a:rPr lang="en-US" altLang="ko-KR" sz="1000" b="1">
                <a:latin typeface="Times New Roman" pitchFamily="18" charset="0"/>
              </a:rPr>
            </a:br>
            <a:r>
              <a:rPr lang="en-US" altLang="ko-KR" sz="1000" b="1">
                <a:latin typeface="Times New Roman" pitchFamily="18" charset="0"/>
              </a:rPr>
              <a:t>12520</a:t>
            </a:r>
            <a:br>
              <a:rPr lang="en-US" altLang="ko-KR" sz="1000" b="1">
                <a:latin typeface="Times New Roman" pitchFamily="18" charset="0"/>
              </a:rPr>
            </a:br>
            <a:r>
              <a:rPr lang="en-US" altLang="ko-KR" sz="1000" b="1">
                <a:latin typeface="Times New Roman" pitchFamily="18" charset="0"/>
              </a:rPr>
              <a:t>16695</a:t>
            </a:r>
            <a:br>
              <a:rPr lang="en-US" altLang="ko-KR" sz="1000" b="1">
                <a:latin typeface="Times New Roman" pitchFamily="18" charset="0"/>
              </a:rPr>
            </a:br>
            <a:endParaRPr lang="en-US" altLang="ko-KR" sz="1000" b="1">
              <a:latin typeface="Times New Roman" pitchFamily="18" charset="0"/>
            </a:endParaRPr>
          </a:p>
          <a:p>
            <a:pPr algn="ctr" defTabSz="902344"/>
            <a:endParaRPr lang="ko-KR" altLang="en-US" sz="1000">
              <a:latin typeface="Times New Roman" pitchFamily="18" charset="0"/>
            </a:endParaRPr>
          </a:p>
        </p:txBody>
      </p:sp>
      <p:sp>
        <p:nvSpPr>
          <p:cNvPr id="47141" name="Text Box 37"/>
          <p:cNvSpPr txBox="1">
            <a:spLocks noChangeArrowheads="1"/>
          </p:cNvSpPr>
          <p:nvPr/>
        </p:nvSpPr>
        <p:spPr bwMode="auto">
          <a:xfrm>
            <a:off x="5703147" y="5864797"/>
            <a:ext cx="4435163" cy="533485"/>
          </a:xfrm>
          <a:prstGeom prst="rect">
            <a:avLst/>
          </a:prstGeom>
          <a:solidFill>
            <a:schemeClr val="bg1"/>
          </a:solidFill>
          <a:ln w="12700">
            <a:solidFill>
              <a:schemeClr val="accent1"/>
            </a:solidFill>
            <a:miter lim="800000"/>
            <a:headEnd type="none" w="sm" len="sm"/>
            <a:tailEnd type="none" w="sm" len="sm"/>
          </a:ln>
        </p:spPr>
        <p:txBody>
          <a:bodyPr wrap="square" lIns="90319" tIns="45160" rIns="90319" bIns="45160">
            <a:spAutoFit/>
          </a:bodyPr>
          <a:lstStyle/>
          <a:p>
            <a:pPr defTabSz="902344">
              <a:spcBef>
                <a:spcPct val="50000"/>
              </a:spcBef>
            </a:pPr>
            <a:r>
              <a:rPr lang="en-US" altLang="ko-KR" sz="1400" b="1" dirty="0" smtClean="0">
                <a:solidFill>
                  <a:srgbClr val="0000C4"/>
                </a:solidFill>
                <a:latin typeface="Times New Roman" pitchFamily="18" charset="0"/>
              </a:rPr>
              <a:t>CS: </a:t>
            </a:r>
            <a:r>
              <a:rPr lang="en-US" altLang="ko-KR" sz="1400" dirty="0" smtClean="0">
                <a:latin typeface="Times New Roman" pitchFamily="18" charset="0"/>
              </a:rPr>
              <a:t>COAST </a:t>
            </a:r>
            <a:r>
              <a:rPr lang="en-US" altLang="ko-KR" sz="1400" dirty="0">
                <a:latin typeface="Times New Roman" pitchFamily="18" charset="0"/>
              </a:rPr>
              <a:t>STN</a:t>
            </a:r>
            <a:br>
              <a:rPr lang="en-US" altLang="ko-KR" sz="1400" dirty="0">
                <a:latin typeface="Times New Roman" pitchFamily="18" charset="0"/>
              </a:rPr>
            </a:br>
            <a:r>
              <a:rPr lang="en-US" altLang="ko-KR" sz="1400" b="1" dirty="0" smtClean="0">
                <a:solidFill>
                  <a:srgbClr val="0000C4"/>
                </a:solidFill>
                <a:latin typeface="Times New Roman" pitchFamily="18" charset="0"/>
              </a:rPr>
              <a:t>RCC: </a:t>
            </a:r>
            <a:r>
              <a:rPr lang="en-US" altLang="ko-KR" sz="1400" dirty="0" smtClean="0">
                <a:latin typeface="Times New Roman" pitchFamily="18" charset="0"/>
              </a:rPr>
              <a:t>RESCUE </a:t>
            </a:r>
            <a:r>
              <a:rPr lang="en-US" altLang="ko-KR" sz="1400" dirty="0">
                <a:latin typeface="Times New Roman" pitchFamily="18" charset="0"/>
              </a:rPr>
              <a:t>CO-ORDINATION CENTER</a:t>
            </a:r>
          </a:p>
        </p:txBody>
      </p:sp>
      <p:graphicFrame>
        <p:nvGraphicFramePr>
          <p:cNvPr id="39" name="표 38"/>
          <p:cNvGraphicFramePr>
            <a:graphicFrameLocks noGrp="1"/>
          </p:cNvGraphicFramePr>
          <p:nvPr>
            <p:extLst>
              <p:ext uri="{D42A27DB-BD31-4B8C-83A1-F6EECF244321}">
                <p14:modId xmlns:p14="http://schemas.microsoft.com/office/powerpoint/2010/main" val="120373651"/>
              </p:ext>
            </p:extLst>
          </p:nvPr>
        </p:nvGraphicFramePr>
        <p:xfrm>
          <a:off x="125721" y="774009"/>
          <a:ext cx="10441959" cy="1106666"/>
        </p:xfrm>
        <a:graphic>
          <a:graphicData uri="http://schemas.openxmlformats.org/drawingml/2006/table">
            <a:tbl>
              <a:tblPr firstRow="1" bandRow="1">
                <a:tableStyleId>{5C22544A-7EE6-4342-B048-85BDC9FD1C3A}</a:tableStyleId>
              </a:tblPr>
              <a:tblGrid>
                <a:gridCol w="10441959">
                  <a:extLst>
                    <a:ext uri="{9D8B030D-6E8A-4147-A177-3AD203B41FA5}">
                      <a16:colId xmlns:a16="http://schemas.microsoft.com/office/drawing/2014/main" val="20000"/>
                    </a:ext>
                  </a:extLst>
                </a:gridCol>
              </a:tblGrid>
              <a:tr h="668155">
                <a:tc>
                  <a:txBody>
                    <a:bodyPr/>
                    <a:lstStyle/>
                    <a:p>
                      <a:pPr algn="l" latinLnBrk="1"/>
                      <a:r>
                        <a:rPr lang="en-US" altLang="ko-KR" sz="2200" dirty="0" smtClean="0">
                          <a:solidFill>
                            <a:srgbClr val="000066"/>
                          </a:solidFill>
                          <a:latin typeface="+mn-ea"/>
                          <a:ea typeface="+mn-ea"/>
                        </a:rPr>
                        <a:t>4-1 </a:t>
                      </a:r>
                      <a:r>
                        <a:rPr lang="en-US" altLang="ko-KR" sz="2200" dirty="0">
                          <a:solidFill>
                            <a:srgbClr val="000066"/>
                          </a:solidFill>
                          <a:latin typeface="+mn-ea"/>
                          <a:ea typeface="+mn-ea"/>
                        </a:rPr>
                        <a:t>Actions by ship upon reception of HF DSC Distress </a:t>
                      </a:r>
                      <a:r>
                        <a:rPr lang="en-US" altLang="ko-KR" sz="2200" dirty="0" smtClean="0">
                          <a:solidFill>
                            <a:srgbClr val="000066"/>
                          </a:solidFill>
                          <a:latin typeface="+mn-ea"/>
                          <a:ea typeface="+mn-ea"/>
                        </a:rPr>
                        <a:t>Alert </a:t>
                      </a:r>
                      <a:br>
                        <a:rPr lang="en-US" altLang="ko-KR" sz="2200" dirty="0" smtClean="0">
                          <a:solidFill>
                            <a:srgbClr val="000066"/>
                          </a:solidFill>
                          <a:latin typeface="+mn-ea"/>
                          <a:ea typeface="+mn-ea"/>
                        </a:rPr>
                      </a:br>
                      <a:r>
                        <a:rPr lang="en-US" altLang="ko-KR" sz="1400" dirty="0" smtClean="0">
                          <a:solidFill>
                            <a:srgbClr val="000066"/>
                          </a:solidFill>
                          <a:latin typeface="+mn-ea"/>
                          <a:ea typeface="+mn-ea"/>
                        </a:rPr>
                        <a:t>(2024. 1. 1</a:t>
                      </a:r>
                      <a:r>
                        <a:rPr lang="ko-KR" altLang="en-US" sz="1400" dirty="0" smtClean="0">
                          <a:solidFill>
                            <a:srgbClr val="000066"/>
                          </a:solidFill>
                          <a:latin typeface="+mn-ea"/>
                          <a:ea typeface="+mn-ea"/>
                        </a:rPr>
                        <a:t>부 대체 </a:t>
                      </a:r>
                      <a:r>
                        <a:rPr lang="en-US" altLang="ko-KR" sz="1400" dirty="0" smtClean="0">
                          <a:solidFill>
                            <a:srgbClr val="000066"/>
                          </a:solidFill>
                          <a:latin typeface="+mn-ea"/>
                          <a:ea typeface="+mn-ea"/>
                        </a:rPr>
                        <a:t>– </a:t>
                      </a:r>
                      <a:r>
                        <a:rPr lang="ko-KR" altLang="en-US" sz="1400" dirty="0" smtClean="0">
                          <a:solidFill>
                            <a:srgbClr val="000066"/>
                          </a:solidFill>
                          <a:latin typeface="+mn-ea"/>
                          <a:ea typeface="+mn-ea"/>
                        </a:rPr>
                        <a:t>제 </a:t>
                      </a:r>
                      <a:r>
                        <a:rPr lang="en-US" altLang="ko-KR" sz="1400" dirty="0" smtClean="0">
                          <a:solidFill>
                            <a:srgbClr val="000066"/>
                          </a:solidFill>
                          <a:latin typeface="+mn-ea"/>
                          <a:ea typeface="+mn-ea"/>
                        </a:rPr>
                        <a:t>15</a:t>
                      </a:r>
                      <a:r>
                        <a:rPr lang="ko-KR" altLang="en-US" sz="1400" dirty="0" smtClean="0">
                          <a:solidFill>
                            <a:srgbClr val="000066"/>
                          </a:solidFill>
                          <a:latin typeface="+mn-ea"/>
                          <a:ea typeface="+mn-ea"/>
                        </a:rPr>
                        <a:t>장 참조할 것</a:t>
                      </a:r>
                      <a:r>
                        <a:rPr lang="en-US" altLang="ko-KR" sz="2200" dirty="0" smtClean="0">
                          <a:solidFill>
                            <a:srgbClr val="000066"/>
                          </a:solidFill>
                          <a:latin typeface="+mn-ea"/>
                          <a:ea typeface="+mn-ea"/>
                        </a:rPr>
                        <a:t>)</a:t>
                      </a:r>
                    </a:p>
                    <a:p>
                      <a:pPr algn="l" latinLnBrk="1"/>
                      <a:endParaRPr lang="en-US" altLang="ko-KR" sz="2200" dirty="0">
                        <a:solidFill>
                          <a:srgbClr val="000066"/>
                        </a:solidFill>
                        <a:latin typeface="+mn-ea"/>
                        <a:ea typeface="+mn-ea"/>
                      </a:endParaRPr>
                    </a:p>
                  </a:txBody>
                  <a:tcPr marL="106943" marR="106943" marT="50413" marB="50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 name="직사각형 1"/>
          <p:cNvSpPr/>
          <p:nvPr/>
        </p:nvSpPr>
        <p:spPr>
          <a:xfrm>
            <a:off x="125721" y="1515357"/>
            <a:ext cx="10441960" cy="543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dirty="0"/>
          </a:p>
        </p:txBody>
      </p:sp>
      <p:sp>
        <p:nvSpPr>
          <p:cNvPr id="40" name="직사각형 39"/>
          <p:cNvSpPr/>
          <p:nvPr/>
        </p:nvSpPr>
        <p:spPr>
          <a:xfrm>
            <a:off x="5064" y="-8980"/>
            <a:ext cx="8933664" cy="461665"/>
          </a:xfrm>
          <a:prstGeom prst="rect">
            <a:avLst/>
          </a:prstGeom>
        </p:spPr>
        <p:txBody>
          <a:bodyPr wrap="none">
            <a:spAutoFit/>
          </a:bodyPr>
          <a:lstStyle/>
          <a:p>
            <a:r>
              <a:rPr lang="ko-KR" altLang="en-US" sz="2400" b="1" dirty="0">
                <a:solidFill>
                  <a:schemeClr val="bg1"/>
                </a:solidFill>
                <a:latin typeface="+mn-ea"/>
                <a:ea typeface="+mn-ea"/>
              </a:rPr>
              <a:t>제</a:t>
            </a:r>
            <a:r>
              <a:rPr lang="en-US" altLang="ko-KR" sz="2400" b="1" dirty="0">
                <a:solidFill>
                  <a:schemeClr val="bg1"/>
                </a:solidFill>
                <a:latin typeface="+mn-ea"/>
                <a:ea typeface="+mn-ea"/>
              </a:rPr>
              <a:t>4</a:t>
            </a:r>
            <a:r>
              <a:rPr lang="ko-KR" altLang="en-US" sz="2400" b="1" dirty="0">
                <a:solidFill>
                  <a:schemeClr val="bg1"/>
                </a:solidFill>
                <a:latin typeface="+mn-ea"/>
                <a:ea typeface="+mn-ea"/>
              </a:rPr>
              <a:t>장 </a:t>
            </a:r>
            <a:r>
              <a:rPr lang="en-US" altLang="ko-KR" sz="2400" b="1" dirty="0">
                <a:solidFill>
                  <a:schemeClr val="bg1"/>
                </a:solidFill>
                <a:latin typeface="+mn-ea"/>
              </a:rPr>
              <a:t>Actions by ship upon reception of DSC Distress Alert</a:t>
            </a:r>
            <a:endParaRPr lang="en-US" altLang="ko-KR" sz="2400" b="1" dirty="0">
              <a:solidFill>
                <a:schemeClr val="bg1"/>
              </a:solidFill>
              <a:latin typeface="+mn-ea"/>
              <a:ea typeface="+mn-ea"/>
            </a:endParaRPr>
          </a:p>
        </p:txBody>
      </p:sp>
      <p:sp>
        <p:nvSpPr>
          <p:cNvPr id="41" name="TextBox 40"/>
          <p:cNvSpPr txBox="1"/>
          <p:nvPr/>
        </p:nvSpPr>
        <p:spPr>
          <a:xfrm>
            <a:off x="5940779" y="6924593"/>
            <a:ext cx="5369326" cy="307777"/>
          </a:xfrm>
          <a:prstGeom prst="rect">
            <a:avLst/>
          </a:prstGeom>
          <a:noFill/>
        </p:spPr>
        <p:txBody>
          <a:bodyPr wrap="square" rtlCol="0">
            <a:spAutoFit/>
          </a:bodyPr>
          <a:lstStyle/>
          <a:p>
            <a:r>
              <a:rPr lang="en-US" altLang="ko-KR" sz="1400" b="1" i="1" dirty="0">
                <a:solidFill>
                  <a:srgbClr val="0000CC"/>
                </a:solidFill>
                <a:latin typeface="맑은 고딕" panose="020B0503020000020004" pitchFamily="50" charset="-127"/>
                <a:ea typeface="맑은 고딕" panose="020B0503020000020004" pitchFamily="50" charset="-127"/>
              </a:rPr>
              <a:t>▶</a:t>
            </a:r>
            <a:r>
              <a:rPr lang="en-US" altLang="ko-KR" sz="1400" b="1" i="1" dirty="0">
                <a:solidFill>
                  <a:srgbClr val="0000CC"/>
                </a:solidFill>
                <a:latin typeface="+mn-ea"/>
                <a:ea typeface="+mn-ea"/>
              </a:rPr>
              <a:t>This should be posted on the navigation bridge </a:t>
            </a:r>
            <a:endParaRPr lang="ko-KR" altLang="en-US" sz="1400" b="1" i="1" dirty="0">
              <a:solidFill>
                <a:srgbClr val="0000CC"/>
              </a:solidFill>
              <a:latin typeface="+mn-ea"/>
              <a:ea typeface="+mn-ea"/>
            </a:endParaRPr>
          </a:p>
        </p:txBody>
      </p:sp>
      <p:cxnSp>
        <p:nvCxnSpPr>
          <p:cNvPr id="4" name="직선 연결선 3"/>
          <p:cNvCxnSpPr/>
          <p:nvPr/>
        </p:nvCxnSpPr>
        <p:spPr>
          <a:xfrm>
            <a:off x="2538388" y="2193117"/>
            <a:ext cx="720080" cy="0"/>
          </a:xfrm>
          <a:prstGeom prst="line">
            <a:avLst/>
          </a:prstGeom>
          <a:ln w="19050">
            <a:headEnd w="med" len="med"/>
            <a:tailEnd w="med" len="med"/>
          </a:ln>
        </p:spPr>
        <p:style>
          <a:lnRef idx="1">
            <a:schemeClr val="accent2"/>
          </a:lnRef>
          <a:fillRef idx="0">
            <a:schemeClr val="accent2"/>
          </a:fillRef>
          <a:effectRef idx="0">
            <a:schemeClr val="accent2"/>
          </a:effectRef>
          <a:fontRef idx="minor">
            <a:schemeClr val="tx1"/>
          </a:fontRef>
        </p:style>
      </p:cxnSp>
      <p:cxnSp>
        <p:nvCxnSpPr>
          <p:cNvPr id="6" name="직선 연결선 5"/>
          <p:cNvCxnSpPr/>
          <p:nvPr/>
        </p:nvCxnSpPr>
        <p:spPr>
          <a:xfrm flipH="1">
            <a:off x="395434" y="5864797"/>
            <a:ext cx="1267984" cy="1002920"/>
          </a:xfrm>
          <a:prstGeom prst="line">
            <a:avLst/>
          </a:prstGeom>
          <a:ln w="19050">
            <a:headEnd w="med" len="med"/>
            <a:tailEnd w="med" len="med"/>
          </a:ln>
        </p:spPr>
        <p:style>
          <a:lnRef idx="1">
            <a:schemeClr val="accent2"/>
          </a:lnRef>
          <a:fillRef idx="0">
            <a:schemeClr val="accent2"/>
          </a:fillRef>
          <a:effectRef idx="0">
            <a:schemeClr val="accent2"/>
          </a:effectRef>
          <a:fontRef idx="minor">
            <a:schemeClr val="tx1"/>
          </a:fontRef>
        </p:style>
      </p:cxnSp>
      <p:cxnSp>
        <p:nvCxnSpPr>
          <p:cNvPr id="8" name="직선 연결선 7"/>
          <p:cNvCxnSpPr/>
          <p:nvPr/>
        </p:nvCxnSpPr>
        <p:spPr>
          <a:xfrm>
            <a:off x="395434" y="5864797"/>
            <a:ext cx="1267984" cy="1002920"/>
          </a:xfrm>
          <a:prstGeom prst="line">
            <a:avLst/>
          </a:prstGeom>
          <a:ln w="19050">
            <a:headEnd w="med" len="med"/>
            <a:tailEnd w="med" len="med"/>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96945" y="6910095"/>
            <a:ext cx="1066318" cy="276999"/>
          </a:xfrm>
          <a:prstGeom prst="rect">
            <a:avLst/>
          </a:prstGeom>
        </p:spPr>
        <p:txBody>
          <a:bodyPr wrap="none" rtlCol="0">
            <a:spAutoFit/>
          </a:bodyPr>
          <a:lstStyle/>
          <a:p>
            <a:r>
              <a:rPr lang="en-US" altLang="ko-KR" sz="1200" b="1" dirty="0" smtClean="0">
                <a:solidFill>
                  <a:srgbClr val="0000C4"/>
                </a:solidFill>
                <a:latin typeface="+mn-ea"/>
                <a:ea typeface="+mn-ea"/>
              </a:rPr>
              <a:t>2024. 1. 1</a:t>
            </a:r>
            <a:r>
              <a:rPr lang="ko-KR" altLang="en-US" sz="1200" b="1" dirty="0" smtClean="0">
                <a:solidFill>
                  <a:srgbClr val="0000C4"/>
                </a:solidFill>
                <a:latin typeface="+mn-ea"/>
                <a:ea typeface="+mn-ea"/>
              </a:rPr>
              <a:t>부</a:t>
            </a:r>
            <a:endParaRPr lang="ko-KR" altLang="en-US" sz="1200" b="1" dirty="0">
              <a:solidFill>
                <a:srgbClr val="0000C4"/>
              </a:solidFill>
              <a:latin typeface="+mn-ea"/>
              <a:ea typeface="+mn-ea"/>
            </a:endParaRPr>
          </a:p>
        </p:txBody>
      </p:sp>
      <p:sp>
        <p:nvSpPr>
          <p:cNvPr id="5" name="슬라이드 번호 개체 틀 4"/>
          <p:cNvSpPr>
            <a:spLocks noGrp="1"/>
          </p:cNvSpPr>
          <p:nvPr>
            <p:ph type="sldNum" sz="quarter" idx="4"/>
          </p:nvPr>
        </p:nvSpPr>
        <p:spPr/>
        <p:txBody>
          <a:bodyPr/>
          <a:lstStyle/>
          <a:p>
            <a:fld id="{31095832-68CD-478A-AD98-E2BAD6DB9178}" type="slidenum">
              <a:rPr lang="ko-KR" altLang="en-US" smtClean="0"/>
              <a:pPr/>
              <a:t>95</a:t>
            </a:fld>
            <a:endParaRPr lang="ko-KR" altLang="en-US"/>
          </a:p>
        </p:txBody>
      </p:sp>
    </p:spTree>
    <p:extLst>
      <p:ext uri="{BB962C8B-B14F-4D97-AF65-F5344CB8AC3E}">
        <p14:creationId xmlns:p14="http://schemas.microsoft.com/office/powerpoint/2010/main" val="3885027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ChangeArrowheads="1"/>
          </p:cNvSpPr>
          <p:nvPr/>
        </p:nvSpPr>
        <p:spPr bwMode="auto">
          <a:xfrm>
            <a:off x="308177" y="1917490"/>
            <a:ext cx="1425787" cy="784131"/>
          </a:xfrm>
          <a:prstGeom prst="rect">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dirty="0">
                <a:latin typeface="Times New Roman" pitchFamily="18" charset="0"/>
              </a:rPr>
              <a:t>DSC</a:t>
            </a:r>
            <a:br>
              <a:rPr lang="en-US" altLang="ko-KR" sz="1200" b="1" dirty="0">
                <a:latin typeface="Times New Roman" pitchFamily="18" charset="0"/>
              </a:rPr>
            </a:br>
            <a:r>
              <a:rPr lang="en-US" altLang="ko-KR" sz="1200" b="1" dirty="0">
                <a:latin typeface="Times New Roman" pitchFamily="18" charset="0"/>
              </a:rPr>
              <a:t>DISTRESS ALERT</a:t>
            </a:r>
            <a:br>
              <a:rPr lang="en-US" altLang="ko-KR" sz="1200" b="1" dirty="0">
                <a:latin typeface="Times New Roman" pitchFamily="18" charset="0"/>
              </a:rPr>
            </a:br>
            <a:r>
              <a:rPr lang="en-US" altLang="ko-KR" sz="1200" b="1" dirty="0">
                <a:latin typeface="Times New Roman" pitchFamily="18" charset="0"/>
              </a:rPr>
              <a:t>IS RECEIVED</a:t>
            </a:r>
          </a:p>
        </p:txBody>
      </p:sp>
      <p:sp>
        <p:nvSpPr>
          <p:cNvPr id="48133" name="Rectangle 5"/>
          <p:cNvSpPr>
            <a:spLocks noChangeArrowheads="1"/>
          </p:cNvSpPr>
          <p:nvPr/>
        </p:nvSpPr>
        <p:spPr bwMode="auto">
          <a:xfrm>
            <a:off x="1971595" y="1949826"/>
            <a:ext cx="1623503" cy="784131"/>
          </a:xfrm>
          <a:prstGeom prst="rect">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dirty="0">
                <a:latin typeface="Times New Roman" pitchFamily="18" charset="0"/>
              </a:rPr>
              <a:t>LISTEN ON</a:t>
            </a:r>
            <a:br>
              <a:rPr lang="en-US" altLang="ko-KR" sz="1200" b="1" dirty="0">
                <a:latin typeface="Times New Roman" pitchFamily="18" charset="0"/>
              </a:rPr>
            </a:br>
            <a:r>
              <a:rPr lang="en-US" altLang="ko-KR" sz="1200" b="1" dirty="0">
                <a:latin typeface="Times New Roman" pitchFamily="18" charset="0"/>
              </a:rPr>
              <a:t>VHF CH 16/2182Khz</a:t>
            </a:r>
          </a:p>
          <a:p>
            <a:pPr algn="ctr" defTabSz="902344"/>
            <a:r>
              <a:rPr lang="en-US" altLang="ko-KR" sz="1200" b="1" dirty="0">
                <a:latin typeface="Times New Roman" pitchFamily="18" charset="0"/>
              </a:rPr>
              <a:t>FOR 5 MIN</a:t>
            </a:r>
          </a:p>
        </p:txBody>
      </p:sp>
      <p:sp>
        <p:nvSpPr>
          <p:cNvPr id="48134" name="AutoShape 6"/>
          <p:cNvSpPr>
            <a:spLocks noChangeArrowheads="1"/>
          </p:cNvSpPr>
          <p:nvPr/>
        </p:nvSpPr>
        <p:spPr bwMode="auto">
          <a:xfrm>
            <a:off x="3792816" y="1715286"/>
            <a:ext cx="1743247" cy="1724039"/>
          </a:xfrm>
          <a:prstGeom prst="diamond">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dirty="0">
                <a:latin typeface="Times New Roman" pitchFamily="18" charset="0"/>
              </a:rPr>
              <a:t>IS</a:t>
            </a:r>
            <a:br>
              <a:rPr lang="en-US" altLang="ko-KR" sz="1200" b="1" dirty="0">
                <a:latin typeface="Times New Roman" pitchFamily="18" charset="0"/>
              </a:rPr>
            </a:br>
            <a:r>
              <a:rPr lang="en-US" altLang="ko-KR" sz="1200" b="1" dirty="0">
                <a:latin typeface="Times New Roman" pitchFamily="18" charset="0"/>
              </a:rPr>
              <a:t>THE ALERT</a:t>
            </a:r>
            <a:br>
              <a:rPr lang="en-US" altLang="ko-KR" sz="1200" b="1" dirty="0">
                <a:latin typeface="Times New Roman" pitchFamily="18" charset="0"/>
              </a:rPr>
            </a:br>
            <a:r>
              <a:rPr lang="en-US" altLang="ko-KR" sz="1200" b="1" dirty="0">
                <a:latin typeface="Times New Roman" pitchFamily="18" charset="0"/>
              </a:rPr>
              <a:t>ACKNOWLEDGED</a:t>
            </a:r>
            <a:br>
              <a:rPr lang="en-US" altLang="ko-KR" sz="1200" b="1" dirty="0">
                <a:latin typeface="Times New Roman" pitchFamily="18" charset="0"/>
              </a:rPr>
            </a:br>
            <a:r>
              <a:rPr lang="en-US" altLang="ko-KR" sz="1200" b="1" dirty="0">
                <a:latin typeface="Times New Roman" pitchFamily="18" charset="0"/>
              </a:rPr>
              <a:t>BY CS AND </a:t>
            </a:r>
            <a:br>
              <a:rPr lang="en-US" altLang="ko-KR" sz="1200" b="1" dirty="0">
                <a:latin typeface="Times New Roman" pitchFamily="18" charset="0"/>
              </a:rPr>
            </a:br>
            <a:r>
              <a:rPr lang="en-US" altLang="ko-KR" sz="1200" b="1" dirty="0">
                <a:latin typeface="Times New Roman" pitchFamily="18" charset="0"/>
              </a:rPr>
              <a:t>OR RCC?</a:t>
            </a:r>
          </a:p>
        </p:txBody>
      </p:sp>
      <p:sp>
        <p:nvSpPr>
          <p:cNvPr id="48135" name="AutoShape 7"/>
          <p:cNvSpPr>
            <a:spLocks noChangeArrowheads="1"/>
          </p:cNvSpPr>
          <p:nvPr/>
        </p:nvSpPr>
        <p:spPr bwMode="auto">
          <a:xfrm>
            <a:off x="5931496" y="1715286"/>
            <a:ext cx="1743247" cy="1724039"/>
          </a:xfrm>
          <a:prstGeom prst="diamond">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a:latin typeface="Times New Roman" pitchFamily="18" charset="0"/>
              </a:rPr>
              <a:t>IS</a:t>
            </a:r>
            <a:br>
              <a:rPr lang="en-US" altLang="ko-KR" sz="1200" b="1">
                <a:latin typeface="Times New Roman" pitchFamily="18" charset="0"/>
              </a:rPr>
            </a:br>
            <a:r>
              <a:rPr lang="en-US" altLang="ko-KR" sz="1200" b="1">
                <a:latin typeface="Times New Roman" pitchFamily="18" charset="0"/>
              </a:rPr>
              <a:t>DISTRESS </a:t>
            </a:r>
            <a:br>
              <a:rPr lang="en-US" altLang="ko-KR" sz="1200" b="1">
                <a:latin typeface="Times New Roman" pitchFamily="18" charset="0"/>
              </a:rPr>
            </a:br>
            <a:r>
              <a:rPr lang="en-US" altLang="ko-KR" sz="1200" b="1">
                <a:latin typeface="Times New Roman" pitchFamily="18" charset="0"/>
              </a:rPr>
              <a:t>TRAFFIC IN</a:t>
            </a:r>
            <a:br>
              <a:rPr lang="en-US" altLang="ko-KR" sz="1200" b="1">
                <a:latin typeface="Times New Roman" pitchFamily="18" charset="0"/>
              </a:rPr>
            </a:br>
            <a:r>
              <a:rPr lang="en-US" altLang="ko-KR" sz="1200" b="1">
                <a:latin typeface="Times New Roman" pitchFamily="18" charset="0"/>
              </a:rPr>
              <a:t>PROGRESS?</a:t>
            </a:r>
          </a:p>
        </p:txBody>
      </p:sp>
      <p:sp>
        <p:nvSpPr>
          <p:cNvPr id="48136" name="AutoShape 8"/>
          <p:cNvSpPr>
            <a:spLocks noChangeArrowheads="1"/>
          </p:cNvSpPr>
          <p:nvPr/>
        </p:nvSpPr>
        <p:spPr bwMode="auto">
          <a:xfrm>
            <a:off x="8227978" y="1715286"/>
            <a:ext cx="1663417" cy="1724039"/>
          </a:xfrm>
          <a:prstGeom prst="diamond">
            <a:avLst/>
          </a:prstGeom>
          <a:solidFill>
            <a:schemeClr val="bg1"/>
          </a:solidFill>
          <a:ln w="38100" cmpd="dbl">
            <a:solidFill>
              <a:schemeClr val="tx1"/>
            </a:solidFill>
            <a:miter lim="800000"/>
            <a:headEnd type="none" w="sm" len="sm"/>
            <a:tailEnd type="none" w="sm" len="sm"/>
          </a:ln>
        </p:spPr>
        <p:txBody>
          <a:bodyPr wrap="none" lIns="90319" tIns="45160" rIns="90319" bIns="45160" anchor="ctr"/>
          <a:lstStyle/>
          <a:p>
            <a:pPr algn="ctr" defTabSz="902344"/>
            <a:endParaRPr lang="ko-KR" altLang="en-US" sz="1200" b="1" dirty="0">
              <a:latin typeface="Times New Roman" pitchFamily="18" charset="0"/>
            </a:endParaRPr>
          </a:p>
          <a:p>
            <a:pPr algn="ctr" defTabSz="902344"/>
            <a:r>
              <a:rPr lang="en-US" altLang="ko-KR" sz="1200" b="1" dirty="0">
                <a:latin typeface="Times New Roman" pitchFamily="18" charset="0"/>
              </a:rPr>
              <a:t>IS</a:t>
            </a:r>
            <a:br>
              <a:rPr lang="en-US" altLang="ko-KR" sz="1200" b="1" dirty="0">
                <a:latin typeface="Times New Roman" pitchFamily="18" charset="0"/>
              </a:rPr>
            </a:br>
            <a:r>
              <a:rPr lang="en-US" altLang="ko-KR" sz="1200" b="1" dirty="0">
                <a:latin typeface="Times New Roman" pitchFamily="18" charset="0"/>
              </a:rPr>
              <a:t>THE DSC</a:t>
            </a:r>
            <a:br>
              <a:rPr lang="en-US" altLang="ko-KR" sz="1200" b="1" dirty="0">
                <a:latin typeface="Times New Roman" pitchFamily="18" charset="0"/>
              </a:rPr>
            </a:br>
            <a:r>
              <a:rPr lang="en-US" altLang="ko-KR" sz="1200" b="1" dirty="0">
                <a:latin typeface="Times New Roman" pitchFamily="18" charset="0"/>
              </a:rPr>
              <a:t>DISTRESS CALL</a:t>
            </a:r>
            <a:br>
              <a:rPr lang="en-US" altLang="ko-KR" sz="1200" b="1" dirty="0">
                <a:latin typeface="Times New Roman" pitchFamily="18" charset="0"/>
              </a:rPr>
            </a:br>
            <a:r>
              <a:rPr lang="en-US" altLang="ko-KR" sz="1200" b="1" dirty="0">
                <a:latin typeface="Times New Roman" pitchFamily="18" charset="0"/>
              </a:rPr>
              <a:t>CONTINUING?</a:t>
            </a:r>
            <a:r>
              <a:rPr lang="en-US" altLang="ko-KR" sz="2400" b="1" dirty="0">
                <a:latin typeface="Times New Roman" pitchFamily="18" charset="0"/>
              </a:rPr>
              <a:t/>
            </a:r>
            <a:br>
              <a:rPr lang="en-US" altLang="ko-KR" sz="2400" b="1" dirty="0">
                <a:latin typeface="Times New Roman" pitchFamily="18" charset="0"/>
              </a:rPr>
            </a:br>
            <a:endParaRPr lang="en-US" altLang="ko-KR" sz="2400" b="1" dirty="0">
              <a:latin typeface="Times New Roman" pitchFamily="18" charset="0"/>
            </a:endParaRPr>
          </a:p>
        </p:txBody>
      </p:sp>
      <p:sp>
        <p:nvSpPr>
          <p:cNvPr id="48137" name="Rectangle 9"/>
          <p:cNvSpPr>
            <a:spLocks noChangeArrowheads="1"/>
          </p:cNvSpPr>
          <p:nvPr/>
        </p:nvSpPr>
        <p:spPr bwMode="auto">
          <a:xfrm>
            <a:off x="7674743" y="4144694"/>
            <a:ext cx="2207371" cy="1095683"/>
          </a:xfrm>
          <a:prstGeom prst="rect">
            <a:avLst/>
          </a:prstGeom>
          <a:solidFill>
            <a:schemeClr val="bg1"/>
          </a:solid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dirty="0">
                <a:latin typeface="Times New Roman" pitchFamily="18" charset="0"/>
              </a:rPr>
              <a:t>ACKNOWLEDGE</a:t>
            </a:r>
            <a:br>
              <a:rPr lang="en-US" altLang="ko-KR" sz="1200" b="1" dirty="0">
                <a:latin typeface="Times New Roman" pitchFamily="18" charset="0"/>
              </a:rPr>
            </a:br>
            <a:r>
              <a:rPr lang="en-US" altLang="ko-KR" sz="1200" b="1" dirty="0">
                <a:latin typeface="Times New Roman" pitchFamily="18" charset="0"/>
              </a:rPr>
              <a:t>THE ALERT BY</a:t>
            </a:r>
            <a:br>
              <a:rPr lang="en-US" altLang="ko-KR" sz="1200" b="1" dirty="0">
                <a:latin typeface="Times New Roman" pitchFamily="18" charset="0"/>
              </a:rPr>
            </a:br>
            <a:r>
              <a:rPr lang="en-US" altLang="ko-KR" sz="1200" b="1" dirty="0">
                <a:latin typeface="Times New Roman" pitchFamily="18" charset="0"/>
              </a:rPr>
              <a:t>RADIOTELEPHONY</a:t>
            </a:r>
            <a:br>
              <a:rPr lang="en-US" altLang="ko-KR" sz="1200" b="1" dirty="0">
                <a:latin typeface="Times New Roman" pitchFamily="18" charset="0"/>
              </a:rPr>
            </a:br>
            <a:r>
              <a:rPr lang="en-US" altLang="ko-KR" sz="1200" b="1" dirty="0">
                <a:latin typeface="Times New Roman" pitchFamily="18" charset="0"/>
              </a:rPr>
              <a:t>TO THE SHIP IN DISTRESS</a:t>
            </a:r>
            <a:br>
              <a:rPr lang="en-US" altLang="ko-KR" sz="1200" b="1" dirty="0">
                <a:latin typeface="Times New Roman" pitchFamily="18" charset="0"/>
              </a:rPr>
            </a:br>
            <a:r>
              <a:rPr lang="en-US" altLang="ko-KR" sz="1200" b="1" dirty="0">
                <a:latin typeface="Times New Roman" pitchFamily="18" charset="0"/>
              </a:rPr>
              <a:t>ON VHF CH16/2182Khz</a:t>
            </a:r>
          </a:p>
        </p:txBody>
      </p:sp>
      <p:sp>
        <p:nvSpPr>
          <p:cNvPr id="48138" name="AutoShape 10"/>
          <p:cNvSpPr>
            <a:spLocks noChangeArrowheads="1"/>
          </p:cNvSpPr>
          <p:nvPr/>
        </p:nvSpPr>
        <p:spPr bwMode="auto">
          <a:xfrm>
            <a:off x="4980972" y="4065932"/>
            <a:ext cx="1743247" cy="1724037"/>
          </a:xfrm>
          <a:prstGeom prst="diamond">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a:latin typeface="Times New Roman" pitchFamily="18" charset="0"/>
              </a:rPr>
              <a:t>IS</a:t>
            </a:r>
            <a:br>
              <a:rPr lang="en-US" altLang="ko-KR" sz="1200" b="1">
                <a:latin typeface="Times New Roman" pitchFamily="18" charset="0"/>
              </a:rPr>
            </a:br>
            <a:r>
              <a:rPr lang="en-US" altLang="ko-KR" sz="1200" b="1">
                <a:latin typeface="Times New Roman" pitchFamily="18" charset="0"/>
              </a:rPr>
              <a:t>OWN VESSEL</a:t>
            </a:r>
            <a:br>
              <a:rPr lang="en-US" altLang="ko-KR" sz="1200" b="1">
                <a:latin typeface="Times New Roman" pitchFamily="18" charset="0"/>
              </a:rPr>
            </a:br>
            <a:r>
              <a:rPr lang="en-US" altLang="ko-KR" sz="1200" b="1">
                <a:latin typeface="Times New Roman" pitchFamily="18" charset="0"/>
              </a:rPr>
              <a:t>ABLE TO</a:t>
            </a:r>
            <a:br>
              <a:rPr lang="en-US" altLang="ko-KR" sz="1200" b="1">
                <a:latin typeface="Times New Roman" pitchFamily="18" charset="0"/>
              </a:rPr>
            </a:br>
            <a:r>
              <a:rPr lang="en-US" altLang="ko-KR" sz="1200" b="1">
                <a:latin typeface="Times New Roman" pitchFamily="18" charset="0"/>
              </a:rPr>
              <a:t>ASSIST?</a:t>
            </a:r>
          </a:p>
        </p:txBody>
      </p:sp>
      <p:sp>
        <p:nvSpPr>
          <p:cNvPr id="48139" name="Rectangle 11"/>
          <p:cNvSpPr>
            <a:spLocks noChangeArrowheads="1"/>
          </p:cNvSpPr>
          <p:nvPr/>
        </p:nvSpPr>
        <p:spPr bwMode="auto">
          <a:xfrm>
            <a:off x="8150005" y="5632442"/>
            <a:ext cx="1188156" cy="1097434"/>
          </a:xfrm>
          <a:prstGeom prst="rect">
            <a:avLst/>
          </a:prstGeom>
          <a:solidFill>
            <a:schemeClr val="bg1"/>
          </a:solid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a:latin typeface="Times New Roman" pitchFamily="18" charset="0"/>
              </a:rPr>
              <a:t>INFORM</a:t>
            </a:r>
            <a:br>
              <a:rPr lang="en-US" altLang="ko-KR" sz="1200" b="1">
                <a:latin typeface="Times New Roman" pitchFamily="18" charset="0"/>
              </a:rPr>
            </a:br>
            <a:r>
              <a:rPr lang="en-US" altLang="ko-KR" sz="1200" b="1">
                <a:latin typeface="Times New Roman" pitchFamily="18" charset="0"/>
              </a:rPr>
              <a:t>CS AND</a:t>
            </a:r>
            <a:br>
              <a:rPr lang="en-US" altLang="ko-KR" sz="1200" b="1">
                <a:latin typeface="Times New Roman" pitchFamily="18" charset="0"/>
              </a:rPr>
            </a:br>
            <a:r>
              <a:rPr lang="en-US" altLang="ko-KR" sz="1200" b="1">
                <a:latin typeface="Times New Roman" pitchFamily="18" charset="0"/>
              </a:rPr>
              <a:t>OR RCC</a:t>
            </a:r>
          </a:p>
        </p:txBody>
      </p:sp>
      <p:sp>
        <p:nvSpPr>
          <p:cNvPr id="48140" name="Rectangle 12"/>
          <p:cNvSpPr>
            <a:spLocks noChangeArrowheads="1"/>
          </p:cNvSpPr>
          <p:nvPr/>
        </p:nvSpPr>
        <p:spPr bwMode="auto">
          <a:xfrm>
            <a:off x="386150" y="3673864"/>
            <a:ext cx="1188156" cy="784131"/>
          </a:xfrm>
          <a:prstGeom prst="rect">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r>
              <a:rPr lang="en-US" altLang="ko-KR" sz="1200" b="1">
                <a:latin typeface="Times New Roman" pitchFamily="18" charset="0"/>
              </a:rPr>
              <a:t>RESET</a:t>
            </a:r>
            <a:br>
              <a:rPr lang="en-US" altLang="ko-KR" sz="1200" b="1">
                <a:latin typeface="Times New Roman" pitchFamily="18" charset="0"/>
              </a:rPr>
            </a:br>
            <a:r>
              <a:rPr lang="en-US" altLang="ko-KR" sz="1200" b="1">
                <a:latin typeface="Times New Roman" pitchFamily="18" charset="0"/>
              </a:rPr>
              <a:t>SYSTEM</a:t>
            </a:r>
          </a:p>
        </p:txBody>
      </p:sp>
      <p:sp>
        <p:nvSpPr>
          <p:cNvPr id="48141" name="Rectangle 13"/>
          <p:cNvSpPr>
            <a:spLocks noChangeArrowheads="1"/>
          </p:cNvSpPr>
          <p:nvPr/>
        </p:nvSpPr>
        <p:spPr bwMode="auto">
          <a:xfrm>
            <a:off x="386150" y="4927074"/>
            <a:ext cx="1188156" cy="784131"/>
          </a:xfrm>
          <a:prstGeom prst="rect">
            <a:avLst/>
          </a:prstGeom>
          <a:noFill/>
          <a:ln w="38100" cmpd="dbl">
            <a:solidFill>
              <a:schemeClr val="tx1"/>
            </a:solidFill>
            <a:miter lim="800000"/>
            <a:headEnd type="none" w="sm" len="sm"/>
            <a:tailEnd type="none" w="sm" len="sm"/>
          </a:ln>
        </p:spPr>
        <p:txBody>
          <a:bodyPr wrap="none" lIns="90319" tIns="45160" rIns="90319" bIns="45160" anchor="ctr"/>
          <a:lstStyle/>
          <a:p>
            <a:pPr algn="ctr" defTabSz="902344"/>
            <a:endParaRPr lang="ko-KR" altLang="en-US" sz="1200" b="1" dirty="0">
              <a:latin typeface="Times New Roman" pitchFamily="18" charset="0"/>
            </a:endParaRPr>
          </a:p>
          <a:p>
            <a:pPr algn="ctr" defTabSz="902344"/>
            <a:endParaRPr lang="ko-KR" altLang="en-US" sz="1200" b="1" dirty="0">
              <a:latin typeface="Times New Roman" pitchFamily="18" charset="0"/>
            </a:endParaRPr>
          </a:p>
          <a:p>
            <a:pPr algn="ctr" defTabSz="902344"/>
            <a:r>
              <a:rPr lang="en-US" altLang="ko-KR" sz="1200" b="1" dirty="0">
                <a:latin typeface="Times New Roman" pitchFamily="18" charset="0"/>
              </a:rPr>
              <a:t>ENTER</a:t>
            </a:r>
            <a:br>
              <a:rPr lang="en-US" altLang="ko-KR" sz="1200" b="1" dirty="0">
                <a:latin typeface="Times New Roman" pitchFamily="18" charset="0"/>
              </a:rPr>
            </a:br>
            <a:r>
              <a:rPr lang="en-US" altLang="ko-KR" sz="1200" b="1" dirty="0">
                <a:latin typeface="Times New Roman" pitchFamily="18" charset="0"/>
              </a:rPr>
              <a:t>DETAILS</a:t>
            </a:r>
            <a:br>
              <a:rPr lang="en-US" altLang="ko-KR" sz="1200" b="1" dirty="0">
                <a:latin typeface="Times New Roman" pitchFamily="18" charset="0"/>
              </a:rPr>
            </a:br>
            <a:r>
              <a:rPr lang="en-US" altLang="ko-KR" sz="1200" b="1" dirty="0">
                <a:latin typeface="Times New Roman" pitchFamily="18" charset="0"/>
              </a:rPr>
              <a:t>IN LOG</a:t>
            </a:r>
            <a:br>
              <a:rPr lang="en-US" altLang="ko-KR" sz="1200" b="1" dirty="0">
                <a:latin typeface="Times New Roman" pitchFamily="18" charset="0"/>
              </a:rPr>
            </a:br>
            <a:r>
              <a:rPr lang="en-US" altLang="ko-KR" sz="1200" b="1" dirty="0">
                <a:latin typeface="Times New Roman" pitchFamily="18" charset="0"/>
              </a:rPr>
              <a:t/>
            </a:r>
            <a:br>
              <a:rPr lang="en-US" altLang="ko-KR" sz="1200" b="1" dirty="0">
                <a:latin typeface="Times New Roman" pitchFamily="18" charset="0"/>
              </a:rPr>
            </a:br>
            <a:endParaRPr lang="en-US" altLang="ko-KR" sz="1200" b="1" dirty="0">
              <a:latin typeface="Times New Roman" pitchFamily="18" charset="0"/>
            </a:endParaRPr>
          </a:p>
        </p:txBody>
      </p:sp>
      <p:sp>
        <p:nvSpPr>
          <p:cNvPr id="48142" name="Line 14"/>
          <p:cNvSpPr>
            <a:spLocks noChangeShapeType="1"/>
          </p:cNvSpPr>
          <p:nvPr/>
        </p:nvSpPr>
        <p:spPr bwMode="auto">
          <a:xfrm>
            <a:off x="1733966" y="2341891"/>
            <a:ext cx="237631"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43" name="Line 15"/>
          <p:cNvSpPr>
            <a:spLocks noChangeShapeType="1"/>
          </p:cNvSpPr>
          <p:nvPr/>
        </p:nvSpPr>
        <p:spPr bwMode="auto">
          <a:xfrm>
            <a:off x="3672412" y="2341891"/>
            <a:ext cx="197717"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44" name="Line 16"/>
          <p:cNvSpPr>
            <a:spLocks noChangeShapeType="1"/>
          </p:cNvSpPr>
          <p:nvPr/>
        </p:nvSpPr>
        <p:spPr bwMode="auto">
          <a:xfrm>
            <a:off x="5536063" y="2420655"/>
            <a:ext cx="475263"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45" name="Line 17"/>
          <p:cNvSpPr>
            <a:spLocks noChangeShapeType="1"/>
          </p:cNvSpPr>
          <p:nvPr/>
        </p:nvSpPr>
        <p:spPr bwMode="auto">
          <a:xfrm>
            <a:off x="7752717" y="2576430"/>
            <a:ext cx="397289"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46" name="Line 18"/>
          <p:cNvSpPr>
            <a:spLocks noChangeShapeType="1"/>
          </p:cNvSpPr>
          <p:nvPr/>
        </p:nvSpPr>
        <p:spPr bwMode="auto">
          <a:xfrm>
            <a:off x="6802191" y="4850061"/>
            <a:ext cx="792724"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47" name="Line 19"/>
          <p:cNvSpPr>
            <a:spLocks noChangeShapeType="1"/>
          </p:cNvSpPr>
          <p:nvPr/>
        </p:nvSpPr>
        <p:spPr bwMode="auto">
          <a:xfrm>
            <a:off x="4663511" y="3439327"/>
            <a:ext cx="0" cy="234539"/>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48" name="Line 20"/>
          <p:cNvSpPr>
            <a:spLocks noChangeShapeType="1"/>
          </p:cNvSpPr>
          <p:nvPr/>
        </p:nvSpPr>
        <p:spPr bwMode="auto">
          <a:xfrm>
            <a:off x="6802191" y="3439327"/>
            <a:ext cx="0" cy="234539"/>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49" name="Line 21"/>
          <p:cNvSpPr>
            <a:spLocks noChangeShapeType="1"/>
          </p:cNvSpPr>
          <p:nvPr/>
        </p:nvSpPr>
        <p:spPr bwMode="auto">
          <a:xfrm>
            <a:off x="4663511" y="3673864"/>
            <a:ext cx="2138680" cy="0"/>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50" name="Line 22"/>
          <p:cNvSpPr>
            <a:spLocks noChangeShapeType="1"/>
          </p:cNvSpPr>
          <p:nvPr/>
        </p:nvSpPr>
        <p:spPr bwMode="auto">
          <a:xfrm>
            <a:off x="5851666" y="3673864"/>
            <a:ext cx="0" cy="313302"/>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51" name="Line 23"/>
          <p:cNvSpPr>
            <a:spLocks noChangeShapeType="1"/>
          </p:cNvSpPr>
          <p:nvPr/>
        </p:nvSpPr>
        <p:spPr bwMode="auto">
          <a:xfrm>
            <a:off x="9020700" y="3439327"/>
            <a:ext cx="0" cy="547841"/>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52" name="Line 24"/>
          <p:cNvSpPr>
            <a:spLocks noChangeShapeType="1"/>
          </p:cNvSpPr>
          <p:nvPr/>
        </p:nvSpPr>
        <p:spPr bwMode="auto">
          <a:xfrm>
            <a:off x="8940871" y="5240377"/>
            <a:ext cx="0" cy="313303"/>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53" name="Line 25"/>
          <p:cNvSpPr>
            <a:spLocks noChangeShapeType="1"/>
          </p:cNvSpPr>
          <p:nvPr/>
        </p:nvSpPr>
        <p:spPr bwMode="auto">
          <a:xfrm flipV="1">
            <a:off x="941243" y="4535008"/>
            <a:ext cx="0" cy="392065"/>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54" name="Line 26"/>
          <p:cNvSpPr>
            <a:spLocks noChangeShapeType="1"/>
          </p:cNvSpPr>
          <p:nvPr/>
        </p:nvSpPr>
        <p:spPr bwMode="auto">
          <a:xfrm>
            <a:off x="8862897" y="6729877"/>
            <a:ext cx="0" cy="155775"/>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55" name="Line 27"/>
          <p:cNvSpPr>
            <a:spLocks noChangeShapeType="1"/>
          </p:cNvSpPr>
          <p:nvPr/>
        </p:nvSpPr>
        <p:spPr bwMode="auto">
          <a:xfrm>
            <a:off x="941243" y="6885650"/>
            <a:ext cx="7921656" cy="0"/>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56" name="Line 28"/>
          <p:cNvSpPr>
            <a:spLocks noChangeShapeType="1"/>
          </p:cNvSpPr>
          <p:nvPr/>
        </p:nvSpPr>
        <p:spPr bwMode="auto">
          <a:xfrm flipV="1">
            <a:off x="941243" y="5789969"/>
            <a:ext cx="0" cy="1095683"/>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57" name="Line 29"/>
          <p:cNvSpPr>
            <a:spLocks noChangeShapeType="1"/>
          </p:cNvSpPr>
          <p:nvPr/>
        </p:nvSpPr>
        <p:spPr bwMode="auto">
          <a:xfrm>
            <a:off x="9891395" y="2576430"/>
            <a:ext cx="237631" cy="0"/>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58" name="Line 30"/>
          <p:cNvSpPr>
            <a:spLocks noChangeShapeType="1"/>
          </p:cNvSpPr>
          <p:nvPr/>
        </p:nvSpPr>
        <p:spPr bwMode="auto">
          <a:xfrm>
            <a:off x="10129026" y="2576431"/>
            <a:ext cx="0" cy="3526840"/>
          </a:xfrm>
          <a:prstGeom prst="line">
            <a:avLst/>
          </a:prstGeom>
          <a:noFill/>
          <a:ln w="12700">
            <a:solidFill>
              <a:schemeClr val="tx1"/>
            </a:solidFill>
            <a:round/>
            <a:headEnd type="none" w="sm" len="sm"/>
            <a:tailEnd type="none" w="sm" len="sm"/>
          </a:ln>
        </p:spPr>
        <p:txBody>
          <a:bodyPr wrap="none" lIns="99569" tIns="49785" rIns="99569" bIns="49785" anchor="ctr"/>
          <a:lstStyle/>
          <a:p>
            <a:endParaRPr lang="ko-KR" altLang="en-US"/>
          </a:p>
        </p:txBody>
      </p:sp>
      <p:sp>
        <p:nvSpPr>
          <p:cNvPr id="48159" name="Line 31"/>
          <p:cNvSpPr>
            <a:spLocks noChangeShapeType="1"/>
          </p:cNvSpPr>
          <p:nvPr/>
        </p:nvSpPr>
        <p:spPr bwMode="auto">
          <a:xfrm flipH="1">
            <a:off x="9416133" y="6103270"/>
            <a:ext cx="712893" cy="0"/>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60" name="Rectangle 32"/>
          <p:cNvSpPr>
            <a:spLocks noChangeArrowheads="1"/>
          </p:cNvSpPr>
          <p:nvPr/>
        </p:nvSpPr>
        <p:spPr bwMode="auto">
          <a:xfrm>
            <a:off x="5456235" y="2107354"/>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NO</a:t>
            </a:r>
          </a:p>
        </p:txBody>
      </p:sp>
      <p:sp>
        <p:nvSpPr>
          <p:cNvPr id="48161" name="Rectangle 33"/>
          <p:cNvSpPr>
            <a:spLocks noChangeArrowheads="1"/>
          </p:cNvSpPr>
          <p:nvPr/>
        </p:nvSpPr>
        <p:spPr bwMode="auto">
          <a:xfrm>
            <a:off x="7674743" y="2184367"/>
            <a:ext cx="395433" cy="236290"/>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NO</a:t>
            </a:r>
          </a:p>
        </p:txBody>
      </p:sp>
      <p:sp>
        <p:nvSpPr>
          <p:cNvPr id="48162" name="Rectangle 34"/>
          <p:cNvSpPr>
            <a:spLocks noChangeArrowheads="1"/>
          </p:cNvSpPr>
          <p:nvPr/>
        </p:nvSpPr>
        <p:spPr bwMode="auto">
          <a:xfrm>
            <a:off x="4980973" y="3281799"/>
            <a:ext cx="395432" cy="23628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YES</a:t>
            </a:r>
          </a:p>
        </p:txBody>
      </p:sp>
      <p:sp>
        <p:nvSpPr>
          <p:cNvPr id="48163" name="Rectangle 35"/>
          <p:cNvSpPr>
            <a:spLocks noChangeArrowheads="1"/>
          </p:cNvSpPr>
          <p:nvPr/>
        </p:nvSpPr>
        <p:spPr bwMode="auto">
          <a:xfrm>
            <a:off x="6169129" y="3281799"/>
            <a:ext cx="395432" cy="23628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YES</a:t>
            </a:r>
          </a:p>
        </p:txBody>
      </p:sp>
      <p:sp>
        <p:nvSpPr>
          <p:cNvPr id="48164" name="Rectangle 36"/>
          <p:cNvSpPr>
            <a:spLocks noChangeArrowheads="1"/>
          </p:cNvSpPr>
          <p:nvPr/>
        </p:nvSpPr>
        <p:spPr bwMode="auto">
          <a:xfrm>
            <a:off x="6724219" y="4457997"/>
            <a:ext cx="395433" cy="23453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YES</a:t>
            </a:r>
          </a:p>
        </p:txBody>
      </p:sp>
      <p:sp>
        <p:nvSpPr>
          <p:cNvPr id="48165" name="Rectangle 37"/>
          <p:cNvSpPr>
            <a:spLocks noChangeArrowheads="1"/>
          </p:cNvSpPr>
          <p:nvPr/>
        </p:nvSpPr>
        <p:spPr bwMode="auto">
          <a:xfrm>
            <a:off x="6169129" y="5711206"/>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NO</a:t>
            </a:r>
          </a:p>
        </p:txBody>
      </p:sp>
      <p:sp>
        <p:nvSpPr>
          <p:cNvPr id="48166" name="Rectangle 38"/>
          <p:cNvSpPr>
            <a:spLocks noChangeArrowheads="1"/>
          </p:cNvSpPr>
          <p:nvPr/>
        </p:nvSpPr>
        <p:spPr bwMode="auto">
          <a:xfrm>
            <a:off x="9258333" y="3360563"/>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YES</a:t>
            </a:r>
          </a:p>
        </p:txBody>
      </p:sp>
      <p:sp>
        <p:nvSpPr>
          <p:cNvPr id="48167" name="Rectangle 39"/>
          <p:cNvSpPr>
            <a:spLocks noChangeArrowheads="1"/>
          </p:cNvSpPr>
          <p:nvPr/>
        </p:nvSpPr>
        <p:spPr bwMode="auto">
          <a:xfrm>
            <a:off x="9733595" y="2107354"/>
            <a:ext cx="395432" cy="234539"/>
          </a:xfrm>
          <a:prstGeom prst="rect">
            <a:avLst/>
          </a:prstGeom>
          <a:noFill/>
          <a:ln w="9525">
            <a:noFill/>
            <a:miter lim="800000"/>
            <a:headEnd/>
            <a:tailEnd/>
          </a:ln>
        </p:spPr>
        <p:txBody>
          <a:bodyPr wrap="none" lIns="90319" tIns="45160" rIns="90319" bIns="45160" anchor="ctr"/>
          <a:lstStyle/>
          <a:p>
            <a:pPr algn="ctr" defTabSz="902344"/>
            <a:r>
              <a:rPr lang="en-US" altLang="ko-KR" sz="1000" b="1">
                <a:latin typeface="Times New Roman" pitchFamily="18" charset="0"/>
              </a:rPr>
              <a:t>NO</a:t>
            </a:r>
          </a:p>
        </p:txBody>
      </p:sp>
      <p:sp>
        <p:nvSpPr>
          <p:cNvPr id="48168" name="Line 40"/>
          <p:cNvSpPr>
            <a:spLocks noChangeShapeType="1"/>
          </p:cNvSpPr>
          <p:nvPr/>
        </p:nvSpPr>
        <p:spPr bwMode="auto">
          <a:xfrm>
            <a:off x="5851666" y="5868733"/>
            <a:ext cx="0" cy="939906"/>
          </a:xfrm>
          <a:prstGeom prst="line">
            <a:avLst/>
          </a:prstGeom>
          <a:noFill/>
          <a:ln w="12700">
            <a:solidFill>
              <a:schemeClr val="tx1"/>
            </a:solidFill>
            <a:round/>
            <a:headEnd type="none" w="sm" len="sm"/>
            <a:tailEnd type="triangle" w="sm" len="sm"/>
          </a:ln>
        </p:spPr>
        <p:txBody>
          <a:bodyPr wrap="none" lIns="99569" tIns="49785" rIns="99569" bIns="49785" anchor="ctr"/>
          <a:lstStyle/>
          <a:p>
            <a:endParaRPr lang="ko-KR" altLang="en-US"/>
          </a:p>
        </p:txBody>
      </p:sp>
      <p:sp>
        <p:nvSpPr>
          <p:cNvPr id="48169" name="Text Box 41"/>
          <p:cNvSpPr txBox="1">
            <a:spLocks noChangeArrowheads="1"/>
          </p:cNvSpPr>
          <p:nvPr/>
        </p:nvSpPr>
        <p:spPr bwMode="auto">
          <a:xfrm>
            <a:off x="1733965" y="5711204"/>
            <a:ext cx="3959900" cy="499551"/>
          </a:xfrm>
          <a:prstGeom prst="rect">
            <a:avLst/>
          </a:prstGeom>
          <a:noFill/>
          <a:ln w="12700">
            <a:solidFill>
              <a:schemeClr val="accent1"/>
            </a:solidFill>
            <a:miter lim="800000"/>
            <a:headEnd type="none" w="sm" len="sm"/>
            <a:tailEnd type="none" w="sm" len="sm"/>
          </a:ln>
        </p:spPr>
        <p:txBody>
          <a:bodyPr lIns="90319" tIns="45160" rIns="90319" bIns="45160">
            <a:spAutoFit/>
          </a:bodyPr>
          <a:lstStyle/>
          <a:p>
            <a:pPr defTabSz="902344">
              <a:spcBef>
                <a:spcPct val="50000"/>
              </a:spcBef>
            </a:pPr>
            <a:r>
              <a:rPr lang="en-US" altLang="ko-KR" sz="1300" b="1" dirty="0" smtClean="0">
                <a:latin typeface="Times New Roman" pitchFamily="18" charset="0"/>
              </a:rPr>
              <a:t>CS: COAST </a:t>
            </a:r>
            <a:r>
              <a:rPr lang="en-US" altLang="ko-KR" sz="1300" b="1" dirty="0">
                <a:latin typeface="Times New Roman" pitchFamily="18" charset="0"/>
              </a:rPr>
              <a:t>STN</a:t>
            </a:r>
            <a:br>
              <a:rPr lang="en-US" altLang="ko-KR" sz="1300" b="1" dirty="0">
                <a:latin typeface="Times New Roman" pitchFamily="18" charset="0"/>
              </a:rPr>
            </a:br>
            <a:r>
              <a:rPr lang="en-US" altLang="ko-KR" sz="1300" b="1" dirty="0" smtClean="0">
                <a:latin typeface="Times New Roman" pitchFamily="18" charset="0"/>
              </a:rPr>
              <a:t>RCC: RESCUE </a:t>
            </a:r>
            <a:r>
              <a:rPr lang="en-US" altLang="ko-KR" sz="1300" b="1" dirty="0">
                <a:latin typeface="Times New Roman" pitchFamily="18" charset="0"/>
              </a:rPr>
              <a:t>CO-ORDINATION CENTER</a:t>
            </a:r>
          </a:p>
        </p:txBody>
      </p:sp>
      <p:graphicFrame>
        <p:nvGraphicFramePr>
          <p:cNvPr id="43" name="표 42"/>
          <p:cNvGraphicFramePr>
            <a:graphicFrameLocks noGrp="1"/>
          </p:cNvGraphicFramePr>
          <p:nvPr>
            <p:extLst>
              <p:ext uri="{D42A27DB-BD31-4B8C-83A1-F6EECF244321}">
                <p14:modId xmlns:p14="http://schemas.microsoft.com/office/powerpoint/2010/main" val="2321693888"/>
              </p:ext>
            </p:extLst>
          </p:nvPr>
        </p:nvGraphicFramePr>
        <p:xfrm>
          <a:off x="228351" y="802324"/>
          <a:ext cx="10339329" cy="954266"/>
        </p:xfrm>
        <a:graphic>
          <a:graphicData uri="http://schemas.openxmlformats.org/drawingml/2006/table">
            <a:tbl>
              <a:tblPr firstRow="1" bandRow="1">
                <a:tableStyleId>{5C22544A-7EE6-4342-B048-85BDC9FD1C3A}</a:tableStyleId>
              </a:tblPr>
              <a:tblGrid>
                <a:gridCol w="10339329">
                  <a:extLst>
                    <a:ext uri="{9D8B030D-6E8A-4147-A177-3AD203B41FA5}">
                      <a16:colId xmlns:a16="http://schemas.microsoft.com/office/drawing/2014/main" val="20000"/>
                    </a:ext>
                  </a:extLst>
                </a:gridCol>
              </a:tblGrid>
              <a:tr h="657340">
                <a:tc>
                  <a:txBody>
                    <a:bodyPr/>
                    <a:lstStyle/>
                    <a:p>
                      <a:pPr algn="l" latinLnBrk="1"/>
                      <a:r>
                        <a:rPr lang="en-US" altLang="ko-KR" sz="2200" dirty="0" smtClean="0">
                          <a:solidFill>
                            <a:srgbClr val="000066"/>
                          </a:solidFill>
                          <a:latin typeface="+mn-ea"/>
                          <a:ea typeface="+mn-ea"/>
                        </a:rPr>
                        <a:t>4-2 </a:t>
                      </a:r>
                      <a:r>
                        <a:rPr lang="en-US" altLang="ko-KR" sz="2000" dirty="0" smtClean="0">
                          <a:solidFill>
                            <a:srgbClr val="000066"/>
                          </a:solidFill>
                          <a:latin typeface="+mn-ea"/>
                          <a:ea typeface="+mn-ea"/>
                        </a:rPr>
                        <a:t>Actions by ship upon reception of MF/VHF DSC Distress Alert</a:t>
                      </a:r>
                      <a:endParaRPr lang="en-US" altLang="ko-KR" sz="1400" dirty="0" smtClean="0">
                        <a:solidFill>
                          <a:srgbClr val="000066"/>
                        </a:solidFill>
                        <a:latin typeface="+mn-ea"/>
                        <a:ea typeface="+mn-ea"/>
                      </a:endParaRPr>
                    </a:p>
                    <a:p>
                      <a:pPr marL="0" marR="0" indent="0" algn="l" defTabSz="995690" rtl="0" eaLnBrk="1" fontAlgn="auto" latinLnBrk="1" hangingPunct="1">
                        <a:lnSpc>
                          <a:spcPct val="100000"/>
                        </a:lnSpc>
                        <a:spcBef>
                          <a:spcPts val="0"/>
                        </a:spcBef>
                        <a:spcAft>
                          <a:spcPts val="0"/>
                        </a:spcAft>
                        <a:buClrTx/>
                        <a:buSzTx/>
                        <a:buFontTx/>
                        <a:buNone/>
                        <a:tabLst/>
                        <a:defRPr/>
                      </a:pPr>
                      <a:r>
                        <a:rPr lang="en-US" altLang="ko-KR" sz="1400" dirty="0" smtClean="0">
                          <a:solidFill>
                            <a:srgbClr val="000066"/>
                          </a:solidFill>
                          <a:latin typeface="+mn-ea"/>
                          <a:ea typeface="+mn-ea"/>
                        </a:rPr>
                        <a:t>(2024. 1. 1</a:t>
                      </a:r>
                      <a:r>
                        <a:rPr lang="ko-KR" altLang="en-US" sz="1400" dirty="0" smtClean="0">
                          <a:solidFill>
                            <a:srgbClr val="000066"/>
                          </a:solidFill>
                          <a:latin typeface="+mn-ea"/>
                          <a:ea typeface="+mn-ea"/>
                        </a:rPr>
                        <a:t>부 대체 </a:t>
                      </a:r>
                      <a:r>
                        <a:rPr lang="en-US" altLang="ko-KR" sz="1400" dirty="0" smtClean="0">
                          <a:solidFill>
                            <a:srgbClr val="000066"/>
                          </a:solidFill>
                          <a:latin typeface="+mn-ea"/>
                          <a:ea typeface="+mn-ea"/>
                        </a:rPr>
                        <a:t>– </a:t>
                      </a:r>
                      <a:r>
                        <a:rPr lang="ko-KR" altLang="en-US" sz="1400" dirty="0" smtClean="0">
                          <a:solidFill>
                            <a:srgbClr val="000066"/>
                          </a:solidFill>
                          <a:latin typeface="+mn-ea"/>
                          <a:ea typeface="+mn-ea"/>
                        </a:rPr>
                        <a:t>제 </a:t>
                      </a:r>
                      <a:r>
                        <a:rPr lang="en-US" altLang="ko-KR" sz="1400" dirty="0" smtClean="0">
                          <a:solidFill>
                            <a:srgbClr val="000066"/>
                          </a:solidFill>
                          <a:latin typeface="+mn-ea"/>
                          <a:ea typeface="+mn-ea"/>
                        </a:rPr>
                        <a:t>15</a:t>
                      </a:r>
                      <a:r>
                        <a:rPr lang="ko-KR" altLang="en-US" sz="1400" dirty="0" smtClean="0">
                          <a:solidFill>
                            <a:srgbClr val="000066"/>
                          </a:solidFill>
                          <a:latin typeface="+mn-ea"/>
                          <a:ea typeface="+mn-ea"/>
                        </a:rPr>
                        <a:t>장 참조할 것</a:t>
                      </a:r>
                      <a:r>
                        <a:rPr lang="en-US" altLang="ko-KR" sz="1400" dirty="0" smtClean="0">
                          <a:solidFill>
                            <a:srgbClr val="000066"/>
                          </a:solidFill>
                          <a:latin typeface="+mn-ea"/>
                          <a:ea typeface="+mn-ea"/>
                        </a:rPr>
                        <a:t>)</a:t>
                      </a:r>
                    </a:p>
                    <a:p>
                      <a:pPr algn="l" latinLnBrk="1"/>
                      <a:endParaRPr lang="en-US" altLang="ko-KR" sz="2000" dirty="0" smtClean="0">
                        <a:solidFill>
                          <a:srgbClr val="000066"/>
                        </a:solidFill>
                        <a:latin typeface="+mn-ea"/>
                        <a:ea typeface="+mn-ea"/>
                      </a:endParaRPr>
                    </a:p>
                  </a:txBody>
                  <a:tcPr marL="106943" marR="106943" marT="50413" marB="504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 name="직사각형 1"/>
          <p:cNvSpPr/>
          <p:nvPr/>
        </p:nvSpPr>
        <p:spPr>
          <a:xfrm>
            <a:off x="228351" y="1557651"/>
            <a:ext cx="10339330" cy="54780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sp>
        <p:nvSpPr>
          <p:cNvPr id="46" name="직사각형 45"/>
          <p:cNvSpPr/>
          <p:nvPr/>
        </p:nvSpPr>
        <p:spPr>
          <a:xfrm>
            <a:off x="5064" y="-8980"/>
            <a:ext cx="8183330" cy="430887"/>
          </a:xfrm>
          <a:prstGeom prst="rect">
            <a:avLst/>
          </a:prstGeom>
        </p:spPr>
        <p:txBody>
          <a:bodyPr wrap="none">
            <a:spAutoFit/>
          </a:bodyPr>
          <a:lstStyle/>
          <a:p>
            <a:r>
              <a:rPr lang="ko-KR" altLang="en-US" sz="2200" b="1" dirty="0">
                <a:solidFill>
                  <a:schemeClr val="bg1"/>
                </a:solidFill>
                <a:latin typeface="+mn-ea"/>
                <a:ea typeface="+mn-ea"/>
              </a:rPr>
              <a:t>제</a:t>
            </a:r>
            <a:r>
              <a:rPr lang="en-US" altLang="ko-KR" sz="2200" b="1" dirty="0">
                <a:solidFill>
                  <a:schemeClr val="bg1"/>
                </a:solidFill>
                <a:latin typeface="+mn-ea"/>
                <a:ea typeface="+mn-ea"/>
              </a:rPr>
              <a:t>4</a:t>
            </a:r>
            <a:r>
              <a:rPr lang="ko-KR" altLang="en-US" sz="2200" b="1" dirty="0">
                <a:solidFill>
                  <a:schemeClr val="bg1"/>
                </a:solidFill>
                <a:latin typeface="+mn-ea"/>
                <a:ea typeface="+mn-ea"/>
              </a:rPr>
              <a:t>장 </a:t>
            </a:r>
            <a:r>
              <a:rPr lang="en-US" altLang="ko-KR" sz="2200" b="1" dirty="0">
                <a:solidFill>
                  <a:schemeClr val="bg1"/>
                </a:solidFill>
                <a:latin typeface="+mn-ea"/>
              </a:rPr>
              <a:t>Actions by ship upon reception of </a:t>
            </a:r>
            <a:r>
              <a:rPr lang="en-US" altLang="ko-KR" sz="2200" b="1" dirty="0" smtClean="0">
                <a:solidFill>
                  <a:schemeClr val="bg1"/>
                </a:solidFill>
                <a:latin typeface="+mn-ea"/>
              </a:rPr>
              <a:t>DSC </a:t>
            </a:r>
            <a:r>
              <a:rPr lang="en-US" altLang="ko-KR" sz="2200" b="1" dirty="0">
                <a:solidFill>
                  <a:schemeClr val="bg1"/>
                </a:solidFill>
                <a:latin typeface="+mn-ea"/>
              </a:rPr>
              <a:t>Distress </a:t>
            </a:r>
            <a:r>
              <a:rPr lang="en-US" altLang="ko-KR" sz="2200" b="1" dirty="0" smtClean="0">
                <a:solidFill>
                  <a:schemeClr val="bg1"/>
                </a:solidFill>
                <a:latin typeface="+mn-ea"/>
              </a:rPr>
              <a:t>Alert</a:t>
            </a:r>
            <a:endParaRPr lang="en-US" altLang="ko-KR" sz="2200" b="1" dirty="0">
              <a:solidFill>
                <a:schemeClr val="bg1"/>
              </a:solidFill>
              <a:latin typeface="+mn-ea"/>
              <a:ea typeface="+mn-ea"/>
            </a:endParaRP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96</a:t>
            </a:fld>
            <a:endParaRPr lang="ko-KR" altLang="en-US"/>
          </a:p>
        </p:txBody>
      </p:sp>
    </p:spTree>
    <p:extLst>
      <p:ext uri="{BB962C8B-B14F-4D97-AF65-F5344CB8AC3E}">
        <p14:creationId xmlns:p14="http://schemas.microsoft.com/office/powerpoint/2010/main" val="3451999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142968" y="2668233"/>
            <a:ext cx="948523" cy="1253086"/>
          </a:xfrm>
          <a:prstGeom prst="rect">
            <a:avLst/>
          </a:prstGeom>
          <a:noFill/>
          <a:ln w="38100" cmpd="dbl">
            <a:solidFill>
              <a:srgbClr val="0000FF"/>
            </a:solidFill>
            <a:miter lim="800000"/>
            <a:headEnd/>
            <a:tailEnd/>
          </a:ln>
        </p:spPr>
        <p:txBody>
          <a:bodyPr wrap="none" lIns="99569" tIns="49785" rIns="99569" bIns="49785" anchor="ctr"/>
          <a:lstStyle/>
          <a:p>
            <a:pPr algn="ctr">
              <a:defRPr/>
            </a:pPr>
            <a:r>
              <a:rPr lang="ko-KR" altLang="en-US" sz="1600" b="1" dirty="0" smtClean="0">
                <a:solidFill>
                  <a:srgbClr val="000099"/>
                </a:solidFill>
                <a:latin typeface="+mn-ea"/>
                <a:ea typeface="+mn-ea"/>
              </a:rPr>
              <a:t> </a:t>
            </a:r>
            <a:r>
              <a:rPr lang="ko-KR" altLang="en-US" sz="1600" b="1" dirty="0" err="1" smtClean="0">
                <a:solidFill>
                  <a:srgbClr val="000099"/>
                </a:solidFill>
                <a:latin typeface="+mn-ea"/>
                <a:ea typeface="+mn-ea"/>
              </a:rPr>
              <a:t>조난신호</a:t>
            </a:r>
            <a:r>
              <a:rPr lang="ko-KR" altLang="en-US" sz="1600" b="1" dirty="0" smtClean="0">
                <a:solidFill>
                  <a:srgbClr val="000099"/>
                </a:solidFill>
                <a:latin typeface="+mn-ea"/>
                <a:ea typeface="+mn-ea"/>
              </a:rPr>
              <a:t> </a:t>
            </a:r>
            <a:r>
              <a:rPr lang="en-US" altLang="ko-KR" sz="1600" b="1" dirty="0" smtClean="0">
                <a:solidFill>
                  <a:srgbClr val="000099"/>
                </a:solidFill>
                <a:latin typeface="+mn-ea"/>
                <a:ea typeface="+mn-ea"/>
              </a:rPr>
              <a:t/>
            </a:r>
            <a:br>
              <a:rPr lang="en-US" altLang="ko-KR" sz="1600" b="1" dirty="0" smtClean="0">
                <a:solidFill>
                  <a:srgbClr val="000099"/>
                </a:solidFill>
                <a:latin typeface="+mn-ea"/>
                <a:ea typeface="+mn-ea"/>
              </a:rPr>
            </a:br>
            <a:r>
              <a:rPr lang="ko-KR" altLang="en-US" sz="1600" b="1" dirty="0" err="1" smtClean="0">
                <a:solidFill>
                  <a:srgbClr val="000099"/>
                </a:solidFill>
                <a:latin typeface="+mn-ea"/>
                <a:ea typeface="+mn-ea"/>
              </a:rPr>
              <a:t>오발사시</a:t>
            </a:r>
            <a:endParaRPr lang="ko-KR" altLang="en-US" sz="1600" b="1" dirty="0">
              <a:solidFill>
                <a:srgbClr val="000099"/>
              </a:solidFill>
              <a:latin typeface="+mn-ea"/>
              <a:ea typeface="+mn-ea"/>
            </a:endParaRPr>
          </a:p>
        </p:txBody>
      </p:sp>
      <p:sp>
        <p:nvSpPr>
          <p:cNvPr id="45061" name="Rectangle 5"/>
          <p:cNvSpPr>
            <a:spLocks noChangeArrowheads="1"/>
          </p:cNvSpPr>
          <p:nvPr/>
        </p:nvSpPr>
        <p:spPr bwMode="auto">
          <a:xfrm>
            <a:off x="1685072" y="1341096"/>
            <a:ext cx="1069340"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en-US" altLang="ko-KR" sz="1300" b="1" dirty="0">
                <a:latin typeface="+mn-ea"/>
                <a:ea typeface="+mn-ea"/>
              </a:rPr>
              <a:t>VHF DSC </a:t>
            </a:r>
          </a:p>
        </p:txBody>
      </p:sp>
      <p:sp>
        <p:nvSpPr>
          <p:cNvPr id="45062" name="Rectangle 6"/>
          <p:cNvSpPr>
            <a:spLocks noChangeArrowheads="1"/>
          </p:cNvSpPr>
          <p:nvPr/>
        </p:nvSpPr>
        <p:spPr bwMode="auto">
          <a:xfrm>
            <a:off x="1685072" y="2181236"/>
            <a:ext cx="1693122"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실수로 </a:t>
            </a:r>
            <a:r>
              <a:rPr lang="ko-KR" altLang="en-US" sz="1300" b="1" dirty="0" err="1">
                <a:latin typeface="+mn-ea"/>
                <a:ea typeface="+mn-ea"/>
              </a:rPr>
              <a:t>조난신호</a:t>
            </a:r>
            <a:r>
              <a:rPr lang="ko-KR" altLang="en-US" sz="1300" b="1" dirty="0">
                <a:latin typeface="+mn-ea"/>
                <a:ea typeface="+mn-ea"/>
              </a:rPr>
              <a:t/>
            </a:r>
            <a:br>
              <a:rPr lang="ko-KR" altLang="en-US" sz="1300" b="1" dirty="0">
                <a:latin typeface="+mn-ea"/>
                <a:ea typeface="+mn-ea"/>
              </a:rPr>
            </a:br>
            <a:r>
              <a:rPr lang="ko-KR" altLang="en-US" sz="1300" b="1" dirty="0" err="1">
                <a:latin typeface="+mn-ea"/>
                <a:ea typeface="+mn-ea"/>
              </a:rPr>
              <a:t>발사사실</a:t>
            </a:r>
            <a:r>
              <a:rPr lang="ko-KR" altLang="en-US" sz="1300" b="1" dirty="0">
                <a:latin typeface="+mn-ea"/>
                <a:ea typeface="+mn-ea"/>
              </a:rPr>
              <a:t> 발견함 </a:t>
            </a:r>
          </a:p>
        </p:txBody>
      </p:sp>
      <p:sp>
        <p:nvSpPr>
          <p:cNvPr id="45063" name="Rectangle 7"/>
          <p:cNvSpPr>
            <a:spLocks noChangeArrowheads="1"/>
          </p:cNvSpPr>
          <p:nvPr/>
        </p:nvSpPr>
        <p:spPr bwMode="auto">
          <a:xfrm>
            <a:off x="1659204" y="3105390"/>
            <a:ext cx="1621832" cy="504084"/>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en-US" altLang="ko-KR" sz="1300" b="1" dirty="0">
                <a:latin typeface="+mn-ea"/>
                <a:ea typeface="+mn-ea"/>
              </a:rPr>
              <a:t>MF DSC(2187.5) </a:t>
            </a:r>
          </a:p>
        </p:txBody>
      </p:sp>
      <p:sp>
        <p:nvSpPr>
          <p:cNvPr id="45064" name="Rectangle 8"/>
          <p:cNvSpPr>
            <a:spLocks noChangeArrowheads="1"/>
          </p:cNvSpPr>
          <p:nvPr/>
        </p:nvSpPr>
        <p:spPr bwMode="auto">
          <a:xfrm>
            <a:off x="1685072" y="4617643"/>
            <a:ext cx="1247563"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en-US" altLang="ko-KR" sz="1300" b="1" dirty="0">
                <a:latin typeface="+mn-ea"/>
                <a:ea typeface="+mn-ea"/>
              </a:rPr>
              <a:t>HF DSC </a:t>
            </a:r>
          </a:p>
        </p:txBody>
      </p:sp>
      <p:sp>
        <p:nvSpPr>
          <p:cNvPr id="45065" name="Rectangle 9"/>
          <p:cNvSpPr>
            <a:spLocks noChangeArrowheads="1"/>
          </p:cNvSpPr>
          <p:nvPr/>
        </p:nvSpPr>
        <p:spPr bwMode="auto">
          <a:xfrm>
            <a:off x="1685072" y="5373769"/>
            <a:ext cx="1425787"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en-US" altLang="ko-KR" sz="1300" b="1">
                <a:latin typeface="+mn-ea"/>
                <a:ea typeface="+mn-ea"/>
              </a:rPr>
              <a:t>INMARSAT-C </a:t>
            </a:r>
          </a:p>
        </p:txBody>
      </p:sp>
      <p:sp>
        <p:nvSpPr>
          <p:cNvPr id="45066" name="Rectangle 10"/>
          <p:cNvSpPr>
            <a:spLocks noChangeArrowheads="1"/>
          </p:cNvSpPr>
          <p:nvPr/>
        </p:nvSpPr>
        <p:spPr bwMode="auto">
          <a:xfrm>
            <a:off x="1685072" y="6129896"/>
            <a:ext cx="1336675" cy="504084"/>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en-US" altLang="ko-KR" sz="1300" b="1">
                <a:latin typeface="+mn-ea"/>
                <a:ea typeface="+mn-ea"/>
              </a:rPr>
              <a:t>EPIRB </a:t>
            </a:r>
          </a:p>
        </p:txBody>
      </p:sp>
      <p:sp>
        <p:nvSpPr>
          <p:cNvPr id="45067" name="Rectangle 11"/>
          <p:cNvSpPr>
            <a:spLocks noChangeArrowheads="1"/>
          </p:cNvSpPr>
          <p:nvPr/>
        </p:nvSpPr>
        <p:spPr bwMode="auto">
          <a:xfrm>
            <a:off x="4001975" y="2181236"/>
            <a:ext cx="1693122"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ko-KR" altLang="en-US" sz="1300" b="1">
                <a:latin typeface="+mn-ea"/>
                <a:ea typeface="+mn-ea"/>
              </a:rPr>
              <a:t>송신기의 전원</a:t>
            </a:r>
            <a:br>
              <a:rPr lang="ko-KR" altLang="en-US" sz="1300" b="1">
                <a:latin typeface="+mn-ea"/>
                <a:ea typeface="+mn-ea"/>
              </a:rPr>
            </a:br>
            <a:r>
              <a:rPr lang="ko-KR" altLang="en-US" sz="1300" b="1">
                <a:latin typeface="+mn-ea"/>
                <a:ea typeface="+mn-ea"/>
              </a:rPr>
              <a:t>스위치를 즉시 </a:t>
            </a:r>
            <a:r>
              <a:rPr lang="en-US" altLang="ko-KR" sz="1300" b="1">
                <a:latin typeface="+mn-ea"/>
                <a:ea typeface="+mn-ea"/>
              </a:rPr>
              <a:t>OFF </a:t>
            </a:r>
          </a:p>
        </p:txBody>
      </p:sp>
      <p:sp>
        <p:nvSpPr>
          <p:cNvPr id="45068" name="Rectangle 12"/>
          <p:cNvSpPr>
            <a:spLocks noChangeArrowheads="1"/>
          </p:cNvSpPr>
          <p:nvPr/>
        </p:nvSpPr>
        <p:spPr bwMode="auto">
          <a:xfrm>
            <a:off x="1685072" y="3777503"/>
            <a:ext cx="1693122" cy="504084"/>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실수로 조난신호</a:t>
            </a:r>
            <a:br>
              <a:rPr lang="ko-KR" altLang="en-US" sz="1300" b="1" dirty="0">
                <a:latin typeface="+mn-ea"/>
                <a:ea typeface="+mn-ea"/>
              </a:rPr>
            </a:br>
            <a:r>
              <a:rPr lang="ko-KR" altLang="en-US" sz="1300" b="1" dirty="0">
                <a:latin typeface="+mn-ea"/>
                <a:ea typeface="+mn-ea"/>
              </a:rPr>
              <a:t>발사사실 발견함 </a:t>
            </a:r>
          </a:p>
        </p:txBody>
      </p:sp>
      <p:sp>
        <p:nvSpPr>
          <p:cNvPr id="45069" name="Rectangle 13"/>
          <p:cNvSpPr>
            <a:spLocks noChangeArrowheads="1"/>
          </p:cNvSpPr>
          <p:nvPr/>
        </p:nvSpPr>
        <p:spPr bwMode="auto">
          <a:xfrm>
            <a:off x="3912863" y="3777503"/>
            <a:ext cx="1693122"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ko-KR" altLang="en-US" sz="1300" b="1">
                <a:latin typeface="+mn-ea"/>
                <a:ea typeface="+mn-ea"/>
              </a:rPr>
              <a:t>송신기의 전원</a:t>
            </a:r>
            <a:br>
              <a:rPr lang="ko-KR" altLang="en-US" sz="1300" b="1">
                <a:latin typeface="+mn-ea"/>
                <a:ea typeface="+mn-ea"/>
              </a:rPr>
            </a:br>
            <a:r>
              <a:rPr lang="ko-KR" altLang="en-US" sz="1300" b="1">
                <a:latin typeface="+mn-ea"/>
                <a:ea typeface="+mn-ea"/>
              </a:rPr>
              <a:t>스위치를 즉시 </a:t>
            </a:r>
            <a:r>
              <a:rPr lang="en-US" altLang="ko-KR" sz="1300" b="1">
                <a:latin typeface="+mn-ea"/>
                <a:ea typeface="+mn-ea"/>
              </a:rPr>
              <a:t>OFF </a:t>
            </a:r>
          </a:p>
        </p:txBody>
      </p:sp>
      <p:sp>
        <p:nvSpPr>
          <p:cNvPr id="45070" name="Rectangle 14"/>
          <p:cNvSpPr>
            <a:spLocks noChangeArrowheads="1"/>
          </p:cNvSpPr>
          <p:nvPr/>
        </p:nvSpPr>
        <p:spPr bwMode="auto">
          <a:xfrm>
            <a:off x="5962432" y="1089054"/>
            <a:ext cx="1425787"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en-US" altLang="ko-KR" sz="1300" b="1">
                <a:latin typeface="+mn-ea"/>
                <a:ea typeface="+mn-ea"/>
              </a:rPr>
              <a:t>VHF CH.16</a:t>
            </a:r>
            <a:br>
              <a:rPr lang="en-US" altLang="ko-KR" sz="1300" b="1">
                <a:latin typeface="+mn-ea"/>
                <a:ea typeface="+mn-ea"/>
              </a:rPr>
            </a:br>
            <a:r>
              <a:rPr lang="ko-KR" altLang="en-US" sz="1300" b="1">
                <a:latin typeface="+mn-ea"/>
                <a:ea typeface="+mn-ea"/>
              </a:rPr>
              <a:t>으로 맞춘다 </a:t>
            </a:r>
          </a:p>
        </p:txBody>
      </p:sp>
      <p:sp>
        <p:nvSpPr>
          <p:cNvPr id="45071" name="Rectangle 15"/>
          <p:cNvSpPr>
            <a:spLocks noChangeArrowheads="1"/>
          </p:cNvSpPr>
          <p:nvPr/>
        </p:nvSpPr>
        <p:spPr bwMode="auto">
          <a:xfrm>
            <a:off x="5962432" y="2181236"/>
            <a:ext cx="1247563"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스위치를</a:t>
            </a:r>
            <a:br>
              <a:rPr lang="ko-KR" altLang="en-US" sz="1300" b="1" dirty="0">
                <a:latin typeface="+mn-ea"/>
                <a:ea typeface="+mn-ea"/>
              </a:rPr>
            </a:br>
            <a:r>
              <a:rPr lang="ko-KR" altLang="en-US" sz="1300" b="1" dirty="0">
                <a:latin typeface="+mn-ea"/>
                <a:ea typeface="+mn-ea"/>
              </a:rPr>
              <a:t>다시 </a:t>
            </a:r>
            <a:r>
              <a:rPr lang="en-US" altLang="ko-KR" sz="1300" b="1" dirty="0">
                <a:latin typeface="+mn-ea"/>
                <a:ea typeface="+mn-ea"/>
              </a:rPr>
              <a:t>ON </a:t>
            </a:r>
          </a:p>
        </p:txBody>
      </p:sp>
      <p:sp>
        <p:nvSpPr>
          <p:cNvPr id="45072" name="Rectangle 16"/>
          <p:cNvSpPr>
            <a:spLocks noChangeArrowheads="1"/>
          </p:cNvSpPr>
          <p:nvPr/>
        </p:nvSpPr>
        <p:spPr bwMode="auto">
          <a:xfrm>
            <a:off x="5374025" y="3021376"/>
            <a:ext cx="1693122"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en-US" altLang="ko-KR" sz="1300" b="1">
                <a:latin typeface="+mn-ea"/>
                <a:ea typeface="+mn-ea"/>
              </a:rPr>
              <a:t>2182Khz </a:t>
            </a:r>
            <a:r>
              <a:rPr lang="ko-KR" altLang="en-US" sz="1300" b="1">
                <a:latin typeface="+mn-ea"/>
                <a:ea typeface="+mn-ea"/>
              </a:rPr>
              <a:t>전화 조난</a:t>
            </a:r>
            <a:br>
              <a:rPr lang="ko-KR" altLang="en-US" sz="1300" b="1">
                <a:latin typeface="+mn-ea"/>
                <a:ea typeface="+mn-ea"/>
              </a:rPr>
            </a:br>
            <a:r>
              <a:rPr lang="ko-KR" altLang="en-US" sz="1300" b="1">
                <a:latin typeface="+mn-ea"/>
                <a:ea typeface="+mn-ea"/>
              </a:rPr>
              <a:t>주파수로 맞춘다 </a:t>
            </a:r>
          </a:p>
        </p:txBody>
      </p:sp>
      <p:sp>
        <p:nvSpPr>
          <p:cNvPr id="45073" name="Rectangle 17"/>
          <p:cNvSpPr>
            <a:spLocks noChangeArrowheads="1"/>
          </p:cNvSpPr>
          <p:nvPr/>
        </p:nvSpPr>
        <p:spPr bwMode="auto">
          <a:xfrm>
            <a:off x="5962432" y="3777503"/>
            <a:ext cx="1247563" cy="504084"/>
          </a:xfrm>
          <a:prstGeom prst="rect">
            <a:avLst/>
          </a:prstGeom>
          <a:noFill/>
          <a:ln w="38100" cmpd="dbl">
            <a:solidFill>
              <a:schemeClr val="tx1"/>
            </a:solidFill>
            <a:miter lim="800000"/>
            <a:headEnd/>
            <a:tailEnd/>
          </a:ln>
        </p:spPr>
        <p:txBody>
          <a:bodyPr wrap="none" lIns="99569" tIns="49785" rIns="99569" bIns="49785" anchor="ctr"/>
          <a:lstStyle/>
          <a:p>
            <a:pPr algn="ctr">
              <a:defRPr/>
            </a:pPr>
            <a:r>
              <a:rPr lang="ko-KR" altLang="en-US" sz="1300" b="1">
                <a:latin typeface="+mn-ea"/>
                <a:ea typeface="+mn-ea"/>
              </a:rPr>
              <a:t>스위치를</a:t>
            </a:r>
            <a:br>
              <a:rPr lang="ko-KR" altLang="en-US" sz="1300" b="1">
                <a:latin typeface="+mn-ea"/>
                <a:ea typeface="+mn-ea"/>
              </a:rPr>
            </a:br>
            <a:r>
              <a:rPr lang="ko-KR" altLang="en-US" sz="1300" b="1">
                <a:latin typeface="+mn-ea"/>
                <a:ea typeface="+mn-ea"/>
              </a:rPr>
              <a:t>다시 </a:t>
            </a:r>
            <a:r>
              <a:rPr lang="en-US" altLang="ko-KR" sz="1300" b="1">
                <a:latin typeface="+mn-ea"/>
                <a:ea typeface="+mn-ea"/>
              </a:rPr>
              <a:t>ON </a:t>
            </a:r>
          </a:p>
        </p:txBody>
      </p:sp>
      <p:sp>
        <p:nvSpPr>
          <p:cNvPr id="45074" name="Rectangle 18"/>
          <p:cNvSpPr>
            <a:spLocks noChangeArrowheads="1"/>
          </p:cNvSpPr>
          <p:nvPr/>
        </p:nvSpPr>
        <p:spPr bwMode="auto">
          <a:xfrm>
            <a:off x="3526165" y="4633307"/>
            <a:ext cx="3539023" cy="796610"/>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실수로 조난신호를 송신한 단파대의 전화</a:t>
            </a:r>
            <a:br>
              <a:rPr lang="ko-KR" altLang="en-US" sz="1300" b="1" dirty="0">
                <a:latin typeface="+mn-ea"/>
                <a:ea typeface="+mn-ea"/>
              </a:rPr>
            </a:br>
            <a:r>
              <a:rPr lang="ko-KR" altLang="en-US" sz="1300" b="1" dirty="0">
                <a:latin typeface="+mn-ea"/>
                <a:ea typeface="+mn-ea"/>
              </a:rPr>
              <a:t>조난주파수에 맞추어 해당주파수로 조정함</a:t>
            </a:r>
            <a:br>
              <a:rPr lang="ko-KR" altLang="en-US" sz="1300" b="1" dirty="0">
                <a:latin typeface="+mn-ea"/>
                <a:ea typeface="+mn-ea"/>
              </a:rPr>
            </a:br>
            <a:r>
              <a:rPr lang="en-US" altLang="ko-KR" sz="1300" b="1" dirty="0">
                <a:latin typeface="+mn-ea"/>
                <a:ea typeface="+mn-ea"/>
              </a:rPr>
              <a:t>4125,6215,8291,12290 and </a:t>
            </a:r>
            <a:r>
              <a:rPr lang="en-US" altLang="ko-KR" sz="1300" b="1" dirty="0" smtClean="0">
                <a:latin typeface="+mn-ea"/>
                <a:ea typeface="+mn-ea"/>
              </a:rPr>
              <a:t>16420khz</a:t>
            </a:r>
            <a:endParaRPr lang="en-US" altLang="ko-KR" sz="1300" b="1" dirty="0">
              <a:solidFill>
                <a:srgbClr val="0000FF"/>
              </a:solidFill>
              <a:latin typeface="+mn-ea"/>
              <a:ea typeface="+mn-ea"/>
            </a:endParaRPr>
          </a:p>
        </p:txBody>
      </p:sp>
      <p:sp>
        <p:nvSpPr>
          <p:cNvPr id="45075" name="Rectangle 19"/>
          <p:cNvSpPr>
            <a:spLocks noChangeArrowheads="1"/>
          </p:cNvSpPr>
          <p:nvPr/>
        </p:nvSpPr>
        <p:spPr bwMode="auto">
          <a:xfrm>
            <a:off x="3233386" y="5902358"/>
            <a:ext cx="3831802" cy="840140"/>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만약 실수로 </a:t>
            </a:r>
            <a:r>
              <a:rPr lang="en-US" altLang="ko-KR" sz="1300" b="1" dirty="0">
                <a:latin typeface="+mn-ea"/>
                <a:ea typeface="+mn-ea"/>
              </a:rPr>
              <a:t>EPIRB</a:t>
            </a:r>
            <a:r>
              <a:rPr lang="ko-KR" altLang="en-US" sz="1300" b="1" dirty="0">
                <a:latin typeface="+mn-ea"/>
                <a:ea typeface="+mn-ea"/>
              </a:rPr>
              <a:t>를 작동시켰다면 즉시 가까운</a:t>
            </a:r>
            <a:br>
              <a:rPr lang="ko-KR" altLang="en-US" sz="1300" b="1" dirty="0">
                <a:latin typeface="+mn-ea"/>
                <a:ea typeface="+mn-ea"/>
              </a:rPr>
            </a:br>
            <a:r>
              <a:rPr lang="en-US" altLang="ko-KR" sz="1300" b="1" dirty="0">
                <a:latin typeface="+mn-ea"/>
                <a:ea typeface="+mn-ea"/>
              </a:rPr>
              <a:t>RCC</a:t>
            </a:r>
            <a:r>
              <a:rPr lang="ko-KR" altLang="en-US" sz="1300" b="1" dirty="0">
                <a:latin typeface="+mn-ea"/>
                <a:ea typeface="+mn-ea"/>
              </a:rPr>
              <a:t>와 </a:t>
            </a:r>
            <a:r>
              <a:rPr lang="en-US" altLang="ko-KR" sz="1300" b="1" dirty="0">
                <a:latin typeface="+mn-ea"/>
                <a:ea typeface="+mn-ea"/>
              </a:rPr>
              <a:t>CES</a:t>
            </a:r>
            <a:r>
              <a:rPr lang="ko-KR" altLang="en-US" sz="1300" b="1" dirty="0">
                <a:latin typeface="+mn-ea"/>
                <a:ea typeface="+mn-ea"/>
              </a:rPr>
              <a:t>에 </a:t>
            </a:r>
            <a:r>
              <a:rPr lang="en-US" altLang="ko-KR" sz="1300" b="1" dirty="0">
                <a:latin typeface="+mn-ea"/>
                <a:ea typeface="+mn-ea"/>
              </a:rPr>
              <a:t>EPIRB </a:t>
            </a:r>
            <a:r>
              <a:rPr lang="en-US" altLang="ko-KR" sz="1300" b="1" dirty="0" smtClean="0">
                <a:latin typeface="+mn-ea"/>
                <a:ea typeface="+mn-ea"/>
              </a:rPr>
              <a:t>MMSI No.,</a:t>
            </a:r>
            <a:r>
              <a:rPr lang="ko-KR" altLang="en-US" sz="1300" b="1" dirty="0">
                <a:latin typeface="+mn-ea"/>
                <a:ea typeface="+mn-ea"/>
              </a:rPr>
              <a:t>위치</a:t>
            </a:r>
            <a:r>
              <a:rPr lang="en-US" altLang="ko-KR" sz="1300" b="1" dirty="0" smtClean="0">
                <a:latin typeface="+mn-ea"/>
                <a:ea typeface="+mn-ea"/>
              </a:rPr>
              <a:t>, </a:t>
            </a:r>
            <a:r>
              <a:rPr lang="ko-KR" altLang="en-US" sz="1300" b="1" dirty="0" smtClean="0">
                <a:latin typeface="+mn-ea"/>
                <a:ea typeface="+mn-ea"/>
              </a:rPr>
              <a:t>시간</a:t>
            </a:r>
            <a:r>
              <a:rPr lang="en-US" altLang="ko-KR" sz="1300" b="1" dirty="0" smtClean="0">
                <a:latin typeface="+mn-ea"/>
                <a:ea typeface="+mn-ea"/>
              </a:rPr>
              <a:t>, </a:t>
            </a:r>
            <a:r>
              <a:rPr lang="ko-KR" altLang="en-US" sz="1300" b="1" dirty="0" smtClean="0">
                <a:latin typeface="+mn-ea"/>
                <a:ea typeface="+mn-ea"/>
              </a:rPr>
              <a:t>선명</a:t>
            </a:r>
            <a:r>
              <a:rPr lang="ko-KR" altLang="en-US" sz="1300" b="1" dirty="0">
                <a:latin typeface="+mn-ea"/>
                <a:ea typeface="+mn-ea"/>
              </a:rPr>
              <a:t/>
            </a:r>
            <a:br>
              <a:rPr lang="ko-KR" altLang="en-US" sz="1300" b="1" dirty="0">
                <a:latin typeface="+mn-ea"/>
                <a:ea typeface="+mn-ea"/>
              </a:rPr>
            </a:br>
            <a:r>
              <a:rPr lang="ko-KR" altLang="en-US" sz="1300" b="1" dirty="0">
                <a:latin typeface="+mn-ea"/>
                <a:ea typeface="+mn-ea"/>
              </a:rPr>
              <a:t>국적</a:t>
            </a:r>
            <a:r>
              <a:rPr lang="en-US" altLang="ko-KR" sz="1300" b="1" dirty="0" smtClean="0">
                <a:latin typeface="+mn-ea"/>
                <a:ea typeface="+mn-ea"/>
              </a:rPr>
              <a:t>, </a:t>
            </a:r>
            <a:r>
              <a:rPr lang="ko-KR" altLang="en-US" sz="1300" b="1" dirty="0" err="1" smtClean="0">
                <a:latin typeface="+mn-ea"/>
                <a:ea typeface="+mn-ea"/>
              </a:rPr>
              <a:t>선장명</a:t>
            </a:r>
            <a:r>
              <a:rPr lang="ko-KR" altLang="en-US" sz="1300" b="1" dirty="0" smtClean="0">
                <a:latin typeface="+mn-ea"/>
                <a:ea typeface="+mn-ea"/>
              </a:rPr>
              <a:t> </a:t>
            </a:r>
            <a:r>
              <a:rPr lang="ko-KR" altLang="en-US" sz="1300" b="1" dirty="0">
                <a:latin typeface="+mn-ea"/>
                <a:ea typeface="+mn-ea"/>
              </a:rPr>
              <a:t>등의 조난선의 취소통보를 해야 함</a:t>
            </a:r>
          </a:p>
        </p:txBody>
      </p:sp>
      <p:sp>
        <p:nvSpPr>
          <p:cNvPr id="45076" name="Rectangle 20"/>
          <p:cNvSpPr>
            <a:spLocks noChangeArrowheads="1"/>
          </p:cNvSpPr>
          <p:nvPr/>
        </p:nvSpPr>
        <p:spPr bwMode="auto">
          <a:xfrm>
            <a:off x="7332525" y="1989001"/>
            <a:ext cx="3230108" cy="2040544"/>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다음과 같이 모든 국으로 방송한다</a:t>
            </a:r>
            <a:br>
              <a:rPr lang="ko-KR" altLang="en-US" sz="1300" b="1" dirty="0">
                <a:latin typeface="+mn-ea"/>
                <a:ea typeface="+mn-ea"/>
              </a:rPr>
            </a:br>
            <a:r>
              <a:rPr lang="ko-KR" altLang="en-US" sz="1300" b="1" dirty="0">
                <a:latin typeface="+mn-ea"/>
                <a:ea typeface="+mn-ea"/>
              </a:rPr>
              <a:t>“</a:t>
            </a:r>
            <a:r>
              <a:rPr lang="en-US" altLang="ko-KR" sz="1300" b="1" dirty="0">
                <a:latin typeface="+mn-ea"/>
                <a:ea typeface="+mn-ea"/>
              </a:rPr>
              <a:t>All Stations</a:t>
            </a:r>
            <a:r>
              <a:rPr lang="en-US" altLang="ko-KR" sz="1300" b="1" dirty="0" smtClean="0">
                <a:latin typeface="+mn-ea"/>
                <a:ea typeface="+mn-ea"/>
              </a:rPr>
              <a:t>, All </a:t>
            </a:r>
            <a:r>
              <a:rPr lang="en-US" altLang="ko-KR" sz="1300" b="1" dirty="0">
                <a:latin typeface="+mn-ea"/>
                <a:ea typeface="+mn-ea"/>
              </a:rPr>
              <a:t>Stations</a:t>
            </a:r>
            <a:r>
              <a:rPr lang="en-US" altLang="ko-KR" sz="1300" b="1" dirty="0" smtClean="0">
                <a:latin typeface="+mn-ea"/>
                <a:ea typeface="+mn-ea"/>
              </a:rPr>
              <a:t>, All </a:t>
            </a:r>
            <a:r>
              <a:rPr lang="en-US" altLang="ko-KR" sz="1300" b="1" dirty="0">
                <a:latin typeface="+mn-ea"/>
                <a:ea typeface="+mn-ea"/>
              </a:rPr>
              <a:t>Stations</a:t>
            </a:r>
            <a:br>
              <a:rPr lang="en-US" altLang="ko-KR" sz="1300" b="1" dirty="0">
                <a:latin typeface="+mn-ea"/>
                <a:ea typeface="+mn-ea"/>
              </a:rPr>
            </a:br>
            <a:r>
              <a:rPr lang="en-US" altLang="ko-KR" sz="1300" b="1" dirty="0">
                <a:latin typeface="+mn-ea"/>
                <a:ea typeface="+mn-ea"/>
              </a:rPr>
              <a:t>This is Ship’s Name, Type, Flag</a:t>
            </a:r>
            <a:br>
              <a:rPr lang="en-US" altLang="ko-KR" sz="1300" b="1" dirty="0">
                <a:latin typeface="+mn-ea"/>
                <a:ea typeface="+mn-ea"/>
              </a:rPr>
            </a:br>
            <a:r>
              <a:rPr lang="en-US" altLang="ko-KR" sz="1300" b="1" dirty="0">
                <a:latin typeface="+mn-ea"/>
                <a:ea typeface="+mn-ea"/>
              </a:rPr>
              <a:t>DSC NO, Position, </a:t>
            </a:r>
            <a:r>
              <a:rPr lang="ko-KR" altLang="en-US" sz="1300" b="1" dirty="0">
                <a:latin typeface="+mn-ea"/>
                <a:ea typeface="+mn-ea"/>
              </a:rPr>
              <a:t>실수의 원인</a:t>
            </a:r>
            <a:br>
              <a:rPr lang="ko-KR" altLang="en-US" sz="1300" b="1" dirty="0">
                <a:latin typeface="+mn-ea"/>
                <a:ea typeface="+mn-ea"/>
              </a:rPr>
            </a:br>
            <a:r>
              <a:rPr lang="en-US" altLang="ko-KR" sz="1300" b="1" dirty="0">
                <a:latin typeface="+mn-ea"/>
                <a:ea typeface="+mn-ea"/>
              </a:rPr>
              <a:t>Cancel my distress alert of Date,</a:t>
            </a:r>
          </a:p>
          <a:p>
            <a:pPr algn="ctr">
              <a:defRPr/>
            </a:pPr>
            <a:r>
              <a:rPr lang="en-US" altLang="ko-KR" sz="1300" b="1" dirty="0" smtClean="0">
                <a:latin typeface="+mn-ea"/>
                <a:ea typeface="+mn-ea"/>
              </a:rPr>
              <a:t>Time (UTC)</a:t>
            </a:r>
            <a:r>
              <a:rPr lang="en-US" altLang="ko-KR" sz="1300" b="1" dirty="0">
                <a:latin typeface="+mn-ea"/>
                <a:ea typeface="+mn-ea"/>
              </a:rPr>
              <a:t/>
            </a:r>
            <a:br>
              <a:rPr lang="en-US" altLang="ko-KR" sz="1300" b="1" dirty="0">
                <a:latin typeface="+mn-ea"/>
                <a:ea typeface="+mn-ea"/>
              </a:rPr>
            </a:br>
            <a:r>
              <a:rPr lang="en-US" altLang="ko-KR" sz="1300" b="1" dirty="0">
                <a:latin typeface="+mn-ea"/>
                <a:ea typeface="+mn-ea"/>
              </a:rPr>
              <a:t>=Master</a:t>
            </a:r>
            <a:r>
              <a:rPr lang="en-US" altLang="ko-KR" sz="1300" b="1" dirty="0" smtClean="0">
                <a:latin typeface="+mn-ea"/>
                <a:ea typeface="+mn-ea"/>
              </a:rPr>
              <a:t>, Name</a:t>
            </a:r>
            <a:endParaRPr lang="en-US" altLang="ko-KR" sz="1300" b="1" dirty="0">
              <a:latin typeface="+mn-ea"/>
              <a:ea typeface="+mn-ea"/>
            </a:endParaRPr>
          </a:p>
        </p:txBody>
      </p:sp>
      <p:sp>
        <p:nvSpPr>
          <p:cNvPr id="45077" name="Rectangle 21"/>
          <p:cNvSpPr>
            <a:spLocks noChangeArrowheads="1"/>
          </p:cNvSpPr>
          <p:nvPr/>
        </p:nvSpPr>
        <p:spPr bwMode="auto">
          <a:xfrm>
            <a:off x="7268859" y="4526627"/>
            <a:ext cx="3220870" cy="2030339"/>
          </a:xfrm>
          <a:prstGeom prst="rect">
            <a:avLst/>
          </a:prstGeom>
          <a:solidFill>
            <a:schemeClr val="bg1"/>
          </a:solidFill>
          <a:ln w="38100" cmpd="dbl">
            <a:solidFill>
              <a:schemeClr val="tx1"/>
            </a:solidFill>
            <a:miter lim="800000"/>
            <a:headEnd/>
            <a:tailEnd/>
          </a:ln>
        </p:spPr>
        <p:txBody>
          <a:bodyPr wrap="none" lIns="99569" tIns="49785" rIns="99569" bIns="49785" anchor="ctr"/>
          <a:lstStyle/>
          <a:p>
            <a:pPr algn="ctr">
              <a:defRPr/>
            </a:pPr>
            <a:r>
              <a:rPr lang="ko-KR" altLang="en-US" sz="1300" b="1" dirty="0">
                <a:latin typeface="+mn-ea"/>
                <a:ea typeface="+mn-ea"/>
              </a:rPr>
              <a:t>실수로 조난신호를 보낸 해안 </a:t>
            </a:r>
            <a:r>
              <a:rPr lang="ko-KR" altLang="en-US" sz="1300" b="1" dirty="0" err="1">
                <a:latin typeface="+mn-ea"/>
                <a:ea typeface="+mn-ea"/>
              </a:rPr>
              <a:t>지구국</a:t>
            </a:r>
            <a:r>
              <a:rPr lang="ko-KR" altLang="en-US" sz="1300" b="1" dirty="0">
                <a:latin typeface="+mn-ea"/>
                <a:ea typeface="+mn-ea"/>
              </a:rPr>
              <a:t/>
            </a:r>
            <a:br>
              <a:rPr lang="ko-KR" altLang="en-US" sz="1300" b="1" dirty="0">
                <a:latin typeface="+mn-ea"/>
                <a:ea typeface="+mn-ea"/>
              </a:rPr>
            </a:br>
            <a:r>
              <a:rPr lang="ko-KR" altLang="en-US" sz="1300" b="1" dirty="0">
                <a:latin typeface="+mn-ea"/>
                <a:ea typeface="+mn-ea"/>
              </a:rPr>
              <a:t>경유 가까운 </a:t>
            </a:r>
            <a:r>
              <a:rPr lang="en-US" altLang="ko-KR" sz="1300" b="1" dirty="0">
                <a:latin typeface="+mn-ea"/>
                <a:ea typeface="+mn-ea"/>
              </a:rPr>
              <a:t>RCC</a:t>
            </a:r>
            <a:r>
              <a:rPr lang="ko-KR" altLang="en-US" sz="1300" b="1" dirty="0">
                <a:latin typeface="+mn-ea"/>
                <a:ea typeface="+mn-ea"/>
              </a:rPr>
              <a:t>에 즉시 다음과</a:t>
            </a:r>
          </a:p>
          <a:p>
            <a:pPr algn="ctr">
              <a:defRPr/>
            </a:pPr>
            <a:r>
              <a:rPr lang="ko-KR" altLang="en-US" sz="1300" b="1" dirty="0">
                <a:latin typeface="+mn-ea"/>
                <a:ea typeface="+mn-ea"/>
              </a:rPr>
              <a:t>같이 통보하여야 한다</a:t>
            </a:r>
            <a:br>
              <a:rPr lang="ko-KR" altLang="en-US" sz="1300" b="1" dirty="0">
                <a:latin typeface="+mn-ea"/>
                <a:ea typeface="+mn-ea"/>
              </a:rPr>
            </a:br>
            <a:r>
              <a:rPr lang="ko-KR" altLang="en-US" sz="1300" b="1" dirty="0">
                <a:latin typeface="+mn-ea"/>
                <a:ea typeface="+mn-ea"/>
              </a:rPr>
              <a:t/>
            </a:r>
            <a:br>
              <a:rPr lang="ko-KR" altLang="en-US" sz="1300" b="1" dirty="0">
                <a:latin typeface="+mn-ea"/>
                <a:ea typeface="+mn-ea"/>
              </a:rPr>
            </a:br>
            <a:r>
              <a:rPr lang="en-US" altLang="ko-KR" sz="1300" b="1" dirty="0">
                <a:latin typeface="+mn-ea"/>
                <a:ea typeface="+mn-ea"/>
              </a:rPr>
              <a:t>This Ship’s Name, Type, Flag</a:t>
            </a:r>
            <a:br>
              <a:rPr lang="en-US" altLang="ko-KR" sz="1300" b="1" dirty="0">
                <a:latin typeface="+mn-ea"/>
                <a:ea typeface="+mn-ea"/>
              </a:rPr>
            </a:br>
            <a:r>
              <a:rPr lang="en-US" altLang="ko-KR" sz="1300" b="1" dirty="0" smtClean="0">
                <a:solidFill>
                  <a:srgbClr val="0000FF"/>
                </a:solidFill>
                <a:latin typeface="+mn-ea"/>
                <a:ea typeface="+mn-ea"/>
              </a:rPr>
              <a:t>RMSS</a:t>
            </a:r>
            <a:r>
              <a:rPr lang="en-US" altLang="ko-KR" sz="1300" b="1" dirty="0" smtClean="0">
                <a:latin typeface="+mn-ea"/>
                <a:ea typeface="+mn-ea"/>
              </a:rPr>
              <a:t> (Inmarsat-C) </a:t>
            </a:r>
            <a:r>
              <a:rPr lang="en-US" altLang="ko-KR" sz="1300" b="1" dirty="0">
                <a:latin typeface="+mn-ea"/>
                <a:ea typeface="+mn-ea"/>
              </a:rPr>
              <a:t>No., Position, </a:t>
            </a:r>
            <a:r>
              <a:rPr lang="en-US" altLang="ko-KR" sz="1300" b="1" dirty="0" smtClean="0">
                <a:latin typeface="+mn-ea"/>
                <a:ea typeface="+mn-ea"/>
              </a:rPr>
              <a:t/>
            </a:r>
            <a:br>
              <a:rPr lang="en-US" altLang="ko-KR" sz="1300" b="1" dirty="0" smtClean="0">
                <a:latin typeface="+mn-ea"/>
                <a:ea typeface="+mn-ea"/>
              </a:rPr>
            </a:br>
            <a:r>
              <a:rPr lang="ko-KR" altLang="en-US" sz="1300" b="1" dirty="0" smtClean="0">
                <a:latin typeface="+mn-ea"/>
                <a:ea typeface="+mn-ea"/>
              </a:rPr>
              <a:t>실수의 원인</a:t>
            </a:r>
            <a:r>
              <a:rPr lang="en-US" altLang="ko-KR" sz="1300" b="1" dirty="0" smtClean="0">
                <a:latin typeface="+mn-ea"/>
                <a:ea typeface="+mn-ea"/>
              </a:rPr>
              <a:t>,</a:t>
            </a:r>
            <a:r>
              <a:rPr lang="ko-KR" altLang="en-US" sz="1300" b="1" dirty="0" smtClean="0">
                <a:latin typeface="+mn-ea"/>
                <a:ea typeface="+mn-ea"/>
              </a:rPr>
              <a:t> </a:t>
            </a:r>
            <a:r>
              <a:rPr lang="en-US" altLang="ko-KR" sz="1300" b="1" dirty="0" smtClean="0">
                <a:latin typeface="+mn-ea"/>
                <a:ea typeface="+mn-ea"/>
              </a:rPr>
              <a:t>Cancel </a:t>
            </a:r>
            <a:r>
              <a:rPr lang="en-US" altLang="ko-KR" sz="1300" b="1" dirty="0">
                <a:latin typeface="+mn-ea"/>
                <a:ea typeface="+mn-ea"/>
              </a:rPr>
              <a:t>my distress alert of</a:t>
            </a:r>
          </a:p>
          <a:p>
            <a:pPr algn="ctr">
              <a:defRPr/>
            </a:pPr>
            <a:r>
              <a:rPr lang="en-US" altLang="ko-KR" sz="1300" b="1" dirty="0">
                <a:latin typeface="+mn-ea"/>
                <a:ea typeface="+mn-ea"/>
              </a:rPr>
              <a:t> </a:t>
            </a:r>
            <a:r>
              <a:rPr lang="en-US" altLang="ko-KR" sz="1300" b="1" dirty="0" err="1" smtClean="0">
                <a:latin typeface="+mn-ea"/>
                <a:ea typeface="+mn-ea"/>
              </a:rPr>
              <a:t>Date,Time</a:t>
            </a:r>
            <a:r>
              <a:rPr lang="en-US" altLang="ko-KR" sz="1300" b="1" dirty="0" smtClean="0">
                <a:latin typeface="+mn-ea"/>
                <a:ea typeface="+mn-ea"/>
              </a:rPr>
              <a:t> (UTC)</a:t>
            </a:r>
            <a:r>
              <a:rPr lang="en-US" altLang="ko-KR" sz="1300" b="1" dirty="0">
                <a:latin typeface="+mn-ea"/>
                <a:ea typeface="+mn-ea"/>
              </a:rPr>
              <a:t/>
            </a:r>
            <a:br>
              <a:rPr lang="en-US" altLang="ko-KR" sz="1300" b="1" dirty="0">
                <a:latin typeface="+mn-ea"/>
                <a:ea typeface="+mn-ea"/>
              </a:rPr>
            </a:br>
            <a:r>
              <a:rPr lang="en-US" altLang="ko-KR" sz="1300" b="1" dirty="0">
                <a:latin typeface="+mn-ea"/>
                <a:ea typeface="+mn-ea"/>
              </a:rPr>
              <a:t>=Master, Name</a:t>
            </a:r>
          </a:p>
        </p:txBody>
      </p:sp>
      <p:sp>
        <p:nvSpPr>
          <p:cNvPr id="45078" name="Line 22"/>
          <p:cNvSpPr>
            <a:spLocks noChangeShapeType="1"/>
          </p:cNvSpPr>
          <p:nvPr/>
        </p:nvSpPr>
        <p:spPr bwMode="auto">
          <a:xfrm>
            <a:off x="1328625" y="1593138"/>
            <a:ext cx="0" cy="4788800"/>
          </a:xfrm>
          <a:prstGeom prst="line">
            <a:avLst/>
          </a:prstGeom>
          <a:noFill/>
          <a:ln w="9525">
            <a:solidFill>
              <a:schemeClr val="tx1"/>
            </a:solidFill>
            <a:round/>
            <a:headEnd/>
            <a:tailEnd/>
          </a:ln>
        </p:spPr>
        <p:txBody>
          <a:bodyPr wrap="none" lIns="99569" tIns="49785" rIns="99569" bIns="49785" anchor="ctr"/>
          <a:lstStyle/>
          <a:p>
            <a:pPr>
              <a:defRPr/>
            </a:pPr>
            <a:endParaRPr lang="ko-KR" altLang="en-US">
              <a:latin typeface="+mn-ea"/>
              <a:ea typeface="+mn-ea"/>
            </a:endParaRPr>
          </a:p>
        </p:txBody>
      </p:sp>
      <p:sp>
        <p:nvSpPr>
          <p:cNvPr id="45079" name="Line 23"/>
          <p:cNvSpPr>
            <a:spLocks noChangeShapeType="1"/>
          </p:cNvSpPr>
          <p:nvPr/>
        </p:nvSpPr>
        <p:spPr bwMode="auto">
          <a:xfrm>
            <a:off x="1328625" y="6381938"/>
            <a:ext cx="26733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0" name="Line 24"/>
          <p:cNvSpPr>
            <a:spLocks noChangeShapeType="1"/>
          </p:cNvSpPr>
          <p:nvPr/>
        </p:nvSpPr>
        <p:spPr bwMode="auto">
          <a:xfrm>
            <a:off x="1328625" y="5625811"/>
            <a:ext cx="26733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1" name="Line 25"/>
          <p:cNvSpPr>
            <a:spLocks noChangeShapeType="1"/>
          </p:cNvSpPr>
          <p:nvPr/>
        </p:nvSpPr>
        <p:spPr bwMode="auto">
          <a:xfrm>
            <a:off x="1328625" y="4869685"/>
            <a:ext cx="26733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2" name="Line 26"/>
          <p:cNvSpPr>
            <a:spLocks noChangeShapeType="1"/>
          </p:cNvSpPr>
          <p:nvPr/>
        </p:nvSpPr>
        <p:spPr bwMode="auto">
          <a:xfrm flipV="1">
            <a:off x="2308853" y="4281587"/>
            <a:ext cx="0" cy="252042"/>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3" name="Line 27"/>
          <p:cNvSpPr>
            <a:spLocks noChangeShapeType="1"/>
          </p:cNvSpPr>
          <p:nvPr/>
        </p:nvSpPr>
        <p:spPr bwMode="auto">
          <a:xfrm flipV="1">
            <a:off x="2308853" y="2685320"/>
            <a:ext cx="0" cy="252042"/>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4" name="Line 28"/>
          <p:cNvSpPr>
            <a:spLocks noChangeShapeType="1"/>
          </p:cNvSpPr>
          <p:nvPr/>
        </p:nvSpPr>
        <p:spPr bwMode="auto">
          <a:xfrm>
            <a:off x="1328625" y="1593138"/>
            <a:ext cx="356447"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5" name="Line 29"/>
          <p:cNvSpPr>
            <a:spLocks noChangeShapeType="1"/>
          </p:cNvSpPr>
          <p:nvPr/>
        </p:nvSpPr>
        <p:spPr bwMode="auto">
          <a:xfrm>
            <a:off x="1150402" y="2937362"/>
            <a:ext cx="178223"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6" name="Line 30"/>
          <p:cNvSpPr>
            <a:spLocks noChangeShapeType="1"/>
          </p:cNvSpPr>
          <p:nvPr/>
        </p:nvSpPr>
        <p:spPr bwMode="auto">
          <a:xfrm>
            <a:off x="1328625" y="3273418"/>
            <a:ext cx="26733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7" name="Line 31"/>
          <p:cNvSpPr>
            <a:spLocks noChangeShapeType="1"/>
          </p:cNvSpPr>
          <p:nvPr/>
        </p:nvSpPr>
        <p:spPr bwMode="auto">
          <a:xfrm>
            <a:off x="2308853" y="1845180"/>
            <a:ext cx="0" cy="252042"/>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8" name="Line 32"/>
          <p:cNvSpPr>
            <a:spLocks noChangeShapeType="1"/>
          </p:cNvSpPr>
          <p:nvPr/>
        </p:nvSpPr>
        <p:spPr bwMode="auto">
          <a:xfrm>
            <a:off x="3467305" y="2433278"/>
            <a:ext cx="445558"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89" name="Line 33"/>
          <p:cNvSpPr>
            <a:spLocks noChangeShapeType="1"/>
          </p:cNvSpPr>
          <p:nvPr/>
        </p:nvSpPr>
        <p:spPr bwMode="auto">
          <a:xfrm>
            <a:off x="5695097" y="2433278"/>
            <a:ext cx="26733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0" name="Line 34"/>
          <p:cNvSpPr>
            <a:spLocks noChangeShapeType="1"/>
          </p:cNvSpPr>
          <p:nvPr/>
        </p:nvSpPr>
        <p:spPr bwMode="auto">
          <a:xfrm>
            <a:off x="2754412" y="1509124"/>
            <a:ext cx="2851573"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1" name="Line 35"/>
          <p:cNvSpPr>
            <a:spLocks noChangeShapeType="1"/>
          </p:cNvSpPr>
          <p:nvPr/>
        </p:nvSpPr>
        <p:spPr bwMode="auto">
          <a:xfrm flipV="1">
            <a:off x="6675325" y="1677152"/>
            <a:ext cx="0" cy="42007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cxnSp>
        <p:nvCxnSpPr>
          <p:cNvPr id="49188" name="AutoShape 36"/>
          <p:cNvCxnSpPr>
            <a:cxnSpLocks noChangeShapeType="1"/>
            <a:stCxn id="45070" idx="3"/>
            <a:endCxn id="45076" idx="0"/>
          </p:cNvCxnSpPr>
          <p:nvPr/>
        </p:nvCxnSpPr>
        <p:spPr bwMode="auto">
          <a:xfrm>
            <a:off x="7388218" y="1341096"/>
            <a:ext cx="1559360" cy="647905"/>
          </a:xfrm>
          <a:prstGeom prst="bentConnector2">
            <a:avLst/>
          </a:prstGeom>
          <a:noFill/>
          <a:ln w="9525">
            <a:solidFill>
              <a:schemeClr val="tx1"/>
            </a:solidFill>
            <a:miter lim="800000"/>
            <a:headEnd/>
            <a:tailEnd type="triangle" w="med" len="med"/>
          </a:ln>
        </p:spPr>
      </p:cxnSp>
      <p:sp>
        <p:nvSpPr>
          <p:cNvPr id="45093" name="Line 37"/>
          <p:cNvSpPr>
            <a:spLocks noChangeShapeType="1"/>
          </p:cNvSpPr>
          <p:nvPr/>
        </p:nvSpPr>
        <p:spPr bwMode="auto">
          <a:xfrm>
            <a:off x="6497102" y="4281587"/>
            <a:ext cx="0" cy="336056"/>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4" name="Line 38"/>
          <p:cNvSpPr>
            <a:spLocks noChangeShapeType="1"/>
          </p:cNvSpPr>
          <p:nvPr/>
        </p:nvSpPr>
        <p:spPr bwMode="auto">
          <a:xfrm>
            <a:off x="6586213" y="2685320"/>
            <a:ext cx="0" cy="252042"/>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5" name="Line 39"/>
          <p:cNvSpPr>
            <a:spLocks noChangeShapeType="1"/>
          </p:cNvSpPr>
          <p:nvPr/>
        </p:nvSpPr>
        <p:spPr bwMode="auto">
          <a:xfrm>
            <a:off x="3378194" y="4029545"/>
            <a:ext cx="445558"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6" name="Line 40"/>
          <p:cNvSpPr>
            <a:spLocks noChangeShapeType="1"/>
          </p:cNvSpPr>
          <p:nvPr/>
        </p:nvSpPr>
        <p:spPr bwMode="auto">
          <a:xfrm>
            <a:off x="5605985" y="4029545"/>
            <a:ext cx="356447"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7" name="Line 41"/>
          <p:cNvSpPr>
            <a:spLocks noChangeShapeType="1"/>
          </p:cNvSpPr>
          <p:nvPr/>
        </p:nvSpPr>
        <p:spPr bwMode="auto">
          <a:xfrm flipV="1">
            <a:off x="7090634" y="4029545"/>
            <a:ext cx="475807" cy="601782"/>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8" name="Line 42"/>
          <p:cNvSpPr>
            <a:spLocks noChangeShapeType="1"/>
          </p:cNvSpPr>
          <p:nvPr/>
        </p:nvSpPr>
        <p:spPr bwMode="auto">
          <a:xfrm>
            <a:off x="3144275" y="5641475"/>
            <a:ext cx="4010025"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099" name="Line 43"/>
          <p:cNvSpPr>
            <a:spLocks noChangeShapeType="1"/>
          </p:cNvSpPr>
          <p:nvPr/>
        </p:nvSpPr>
        <p:spPr bwMode="auto">
          <a:xfrm>
            <a:off x="3344280" y="3245554"/>
            <a:ext cx="1792610"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100" name="Line 44"/>
          <p:cNvSpPr>
            <a:spLocks noChangeShapeType="1"/>
          </p:cNvSpPr>
          <p:nvPr/>
        </p:nvSpPr>
        <p:spPr bwMode="auto">
          <a:xfrm>
            <a:off x="3021747" y="6381938"/>
            <a:ext cx="178223" cy="0"/>
          </a:xfrm>
          <a:prstGeom prst="line">
            <a:avLst/>
          </a:prstGeom>
          <a:noFill/>
          <a:ln w="9525">
            <a:solidFill>
              <a:schemeClr val="tx1"/>
            </a:solidFill>
            <a:round/>
            <a:headEnd/>
            <a:tailEnd type="triangle" w="med" len="med"/>
          </a:ln>
        </p:spPr>
        <p:txBody>
          <a:bodyPr wrap="none" lIns="99569" tIns="49785" rIns="99569" bIns="49785" anchor="ctr"/>
          <a:lstStyle/>
          <a:p>
            <a:pPr>
              <a:defRPr/>
            </a:pPr>
            <a:endParaRPr lang="ko-KR" altLang="en-US">
              <a:latin typeface="+mn-ea"/>
              <a:ea typeface="+mn-ea"/>
            </a:endParaRPr>
          </a:p>
        </p:txBody>
      </p:sp>
      <p:sp>
        <p:nvSpPr>
          <p:cNvPr id="45101" name="Line 45"/>
          <p:cNvSpPr>
            <a:spLocks noChangeShapeType="1"/>
          </p:cNvSpPr>
          <p:nvPr/>
        </p:nvSpPr>
        <p:spPr bwMode="auto">
          <a:xfrm>
            <a:off x="7065188" y="3273418"/>
            <a:ext cx="267335" cy="0"/>
          </a:xfrm>
          <a:prstGeom prst="line">
            <a:avLst/>
          </a:prstGeom>
          <a:noFill/>
          <a:ln w="9525">
            <a:solidFill>
              <a:schemeClr val="tx1"/>
            </a:solidFill>
            <a:round/>
            <a:headEnd/>
            <a:tailEnd type="triangle" w="med" len="med"/>
          </a:ln>
        </p:spPr>
        <p:txBody>
          <a:bodyPr lIns="99569" tIns="49785" rIns="99569" bIns="49785"/>
          <a:lstStyle/>
          <a:p>
            <a:pPr>
              <a:defRPr/>
            </a:pPr>
            <a:endParaRPr lang="ko-KR" altLang="en-US">
              <a:latin typeface="+mn-ea"/>
              <a:ea typeface="+mn-ea"/>
            </a:endParaRPr>
          </a:p>
        </p:txBody>
      </p:sp>
      <p:sp>
        <p:nvSpPr>
          <p:cNvPr id="2" name="직사각형 1"/>
          <p:cNvSpPr/>
          <p:nvPr/>
        </p:nvSpPr>
        <p:spPr>
          <a:xfrm>
            <a:off x="0" y="1319475"/>
            <a:ext cx="10693400" cy="576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ko-KR" altLang="en-US"/>
          </a:p>
        </p:txBody>
      </p:sp>
      <p:cxnSp>
        <p:nvCxnSpPr>
          <p:cNvPr id="49" name="직선 화살표 연결선 48"/>
          <p:cNvCxnSpPr/>
          <p:nvPr/>
        </p:nvCxnSpPr>
        <p:spPr>
          <a:xfrm>
            <a:off x="8271286" y="899753"/>
            <a:ext cx="288032" cy="10892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직사각형 50"/>
          <p:cNvSpPr/>
          <p:nvPr/>
        </p:nvSpPr>
        <p:spPr>
          <a:xfrm>
            <a:off x="5064" y="-8980"/>
            <a:ext cx="4794902"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5</a:t>
            </a:r>
            <a:r>
              <a:rPr lang="ko-KR" altLang="en-US" sz="2200" b="1" dirty="0" smtClean="0">
                <a:solidFill>
                  <a:schemeClr val="bg1"/>
                </a:solidFill>
                <a:latin typeface="+mn-ea"/>
                <a:ea typeface="+mn-ea"/>
              </a:rPr>
              <a:t>장 </a:t>
            </a:r>
            <a:r>
              <a:rPr lang="ko-KR" altLang="en-US" sz="2200" b="1" dirty="0" err="1" smtClean="0">
                <a:solidFill>
                  <a:schemeClr val="bg1"/>
                </a:solidFill>
                <a:latin typeface="+mn-ea"/>
                <a:ea typeface="+mn-ea"/>
              </a:rPr>
              <a:t>조난신호</a:t>
            </a:r>
            <a:r>
              <a:rPr lang="ko-KR" altLang="en-US" sz="2200" b="1" dirty="0" smtClean="0">
                <a:solidFill>
                  <a:schemeClr val="bg1"/>
                </a:solidFill>
                <a:latin typeface="+mn-ea"/>
                <a:ea typeface="+mn-ea"/>
              </a:rPr>
              <a:t> </a:t>
            </a:r>
            <a:r>
              <a:rPr lang="ko-KR" altLang="en-US" sz="2200" b="1" dirty="0" err="1" smtClean="0">
                <a:solidFill>
                  <a:schemeClr val="bg1"/>
                </a:solidFill>
                <a:latin typeface="+mn-ea"/>
                <a:ea typeface="+mn-ea"/>
              </a:rPr>
              <a:t>오발사</a:t>
            </a:r>
            <a:r>
              <a:rPr lang="ko-KR" altLang="en-US" sz="2200" b="1" dirty="0" smtClean="0">
                <a:solidFill>
                  <a:schemeClr val="bg1"/>
                </a:solidFill>
                <a:latin typeface="+mn-ea"/>
                <a:ea typeface="+mn-ea"/>
              </a:rPr>
              <a:t> 시 조치 방법</a:t>
            </a:r>
            <a:endParaRPr lang="en-US" altLang="ko-KR" sz="2200" b="1" dirty="0">
              <a:solidFill>
                <a:schemeClr val="bg1"/>
              </a:solidFill>
              <a:latin typeface="+mn-ea"/>
              <a:ea typeface="+mn-ea"/>
            </a:endParaRPr>
          </a:p>
        </p:txBody>
      </p:sp>
      <p:sp>
        <p:nvSpPr>
          <p:cNvPr id="48" name="직사각형 47"/>
          <p:cNvSpPr/>
          <p:nvPr/>
        </p:nvSpPr>
        <p:spPr>
          <a:xfrm>
            <a:off x="7563768" y="291376"/>
            <a:ext cx="1872208" cy="7552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1200" b="1" dirty="0" smtClean="0">
                <a:solidFill>
                  <a:srgbClr val="000099"/>
                </a:solidFill>
                <a:latin typeface="+mn-ea"/>
              </a:rPr>
              <a:t>그 다음 가까운</a:t>
            </a:r>
            <a:r>
              <a:rPr lang="en-US" altLang="ko-KR" sz="1200" b="1" dirty="0" smtClean="0">
                <a:solidFill>
                  <a:srgbClr val="000099"/>
                </a:solidFill>
                <a:latin typeface="+mn-ea"/>
              </a:rPr>
              <a:t> RCC</a:t>
            </a:r>
            <a:r>
              <a:rPr lang="ko-KR" altLang="en-US" sz="1200" b="1" dirty="0" smtClean="0">
                <a:solidFill>
                  <a:srgbClr val="000099"/>
                </a:solidFill>
                <a:latin typeface="+mn-ea"/>
              </a:rPr>
              <a:t>에 동사실 </a:t>
            </a:r>
            <a:r>
              <a:rPr lang="en-US" altLang="ko-KR" sz="1200" b="1" dirty="0" smtClean="0">
                <a:solidFill>
                  <a:srgbClr val="000099"/>
                </a:solidFill>
                <a:latin typeface="+mn-ea"/>
              </a:rPr>
              <a:t>FAX</a:t>
            </a:r>
            <a:r>
              <a:rPr lang="ko-KR" altLang="en-US" sz="1200" b="1" dirty="0" smtClean="0">
                <a:solidFill>
                  <a:srgbClr val="000099"/>
                </a:solidFill>
                <a:latin typeface="+mn-ea"/>
              </a:rPr>
              <a:t>로 보내고 </a:t>
            </a:r>
            <a:endParaRPr lang="en-US" altLang="ko-KR" sz="1200" b="1" dirty="0" smtClean="0">
              <a:solidFill>
                <a:srgbClr val="000099"/>
              </a:solidFill>
              <a:latin typeface="+mn-ea"/>
            </a:endParaRPr>
          </a:p>
          <a:p>
            <a:r>
              <a:rPr lang="ko-KR" altLang="en-US" sz="1200" b="1" dirty="0" smtClean="0">
                <a:solidFill>
                  <a:srgbClr val="000099"/>
                </a:solidFill>
                <a:latin typeface="+mn-ea"/>
              </a:rPr>
              <a:t>전화로 취소 확인 </a:t>
            </a:r>
            <a:endParaRPr lang="ko-KR" altLang="en-US" sz="1200" b="1" dirty="0">
              <a:solidFill>
                <a:srgbClr val="000099"/>
              </a:solidFill>
              <a:latin typeface="+mn-ea"/>
            </a:endParaRPr>
          </a:p>
        </p:txBody>
      </p:sp>
      <p:sp>
        <p:nvSpPr>
          <p:cNvPr id="50" name="TextBox 49"/>
          <p:cNvSpPr txBox="1"/>
          <p:nvPr/>
        </p:nvSpPr>
        <p:spPr>
          <a:xfrm>
            <a:off x="228535" y="6858155"/>
            <a:ext cx="10236328" cy="307777"/>
          </a:xfrm>
          <a:prstGeom prst="rect">
            <a:avLst/>
          </a:prstGeom>
          <a:noFill/>
        </p:spPr>
        <p:txBody>
          <a:bodyPr wrap="none" rtlCol="0">
            <a:spAutoFit/>
          </a:bodyPr>
          <a:lstStyle/>
          <a:p>
            <a:r>
              <a:rPr lang="en-US" altLang="ko-KR" sz="1400" b="1" dirty="0">
                <a:solidFill>
                  <a:srgbClr val="0000FF"/>
                </a:solidFill>
                <a:latin typeface="+mn-ea"/>
                <a:ea typeface="+mn-ea"/>
              </a:rPr>
              <a:t>※ MF/HF</a:t>
            </a:r>
            <a:r>
              <a:rPr lang="ko-KR" altLang="en-US" sz="1400" b="1" dirty="0">
                <a:solidFill>
                  <a:srgbClr val="0000FF"/>
                </a:solidFill>
                <a:latin typeface="+mn-ea"/>
                <a:ea typeface="+mn-ea"/>
              </a:rPr>
              <a:t>의 </a:t>
            </a:r>
            <a:r>
              <a:rPr lang="en-US" altLang="ko-KR" sz="1400" b="1" dirty="0">
                <a:solidFill>
                  <a:srgbClr val="0000FF"/>
                </a:solidFill>
                <a:latin typeface="+mn-ea"/>
                <a:ea typeface="+mn-ea"/>
              </a:rPr>
              <a:t>Auto mode</a:t>
            </a:r>
            <a:r>
              <a:rPr lang="ko-KR" altLang="en-US" sz="1400" b="1" dirty="0">
                <a:solidFill>
                  <a:srgbClr val="0000FF"/>
                </a:solidFill>
                <a:latin typeface="+mn-ea"/>
                <a:ea typeface="+mn-ea"/>
              </a:rPr>
              <a:t>에 의한 </a:t>
            </a:r>
            <a:r>
              <a:rPr lang="ko-KR" altLang="en-US" sz="1400" b="1" dirty="0" err="1">
                <a:solidFill>
                  <a:srgbClr val="0000FF"/>
                </a:solidFill>
                <a:latin typeface="+mn-ea"/>
                <a:ea typeface="+mn-ea"/>
              </a:rPr>
              <a:t>조난신호</a:t>
            </a:r>
            <a:r>
              <a:rPr lang="ko-KR" altLang="en-US" sz="1400" b="1" dirty="0">
                <a:solidFill>
                  <a:srgbClr val="0000FF"/>
                </a:solidFill>
                <a:latin typeface="+mn-ea"/>
                <a:ea typeface="+mn-ea"/>
              </a:rPr>
              <a:t> </a:t>
            </a:r>
            <a:r>
              <a:rPr lang="ko-KR" altLang="en-US" sz="1400" b="1" dirty="0" err="1" smtClean="0">
                <a:solidFill>
                  <a:srgbClr val="0000FF"/>
                </a:solidFill>
                <a:latin typeface="+mn-ea"/>
                <a:ea typeface="+mn-ea"/>
              </a:rPr>
              <a:t>오발사</a:t>
            </a:r>
            <a:r>
              <a:rPr lang="ko-KR" altLang="en-US" sz="1400" b="1" dirty="0" smtClean="0">
                <a:solidFill>
                  <a:srgbClr val="0000FF"/>
                </a:solidFill>
                <a:latin typeface="+mn-ea"/>
                <a:ea typeface="+mn-ea"/>
              </a:rPr>
              <a:t> 시 </a:t>
            </a:r>
            <a:r>
              <a:rPr lang="ko-KR" altLang="en-US" sz="1400" b="1" dirty="0">
                <a:solidFill>
                  <a:srgbClr val="0000FF"/>
                </a:solidFill>
                <a:latin typeface="+mn-ea"/>
                <a:ea typeface="+mn-ea"/>
              </a:rPr>
              <a:t>전 주파수대에서 취소통보를 해주어야 한다 </a:t>
            </a:r>
            <a:r>
              <a:rPr lang="en-US" altLang="ko-KR" sz="1400" b="1" dirty="0">
                <a:solidFill>
                  <a:srgbClr val="0000FF"/>
                </a:solidFill>
                <a:latin typeface="+mn-ea"/>
                <a:ea typeface="+mn-ea"/>
              </a:rPr>
              <a:t>(</a:t>
            </a:r>
            <a:r>
              <a:rPr lang="ko-KR" altLang="en-US" sz="1400" b="1" dirty="0">
                <a:solidFill>
                  <a:srgbClr val="0000FF"/>
                </a:solidFill>
                <a:latin typeface="+mn-ea"/>
                <a:ea typeface="+mn-ea"/>
              </a:rPr>
              <a:t>상세내용 기기 매뉴얼 참조</a:t>
            </a:r>
            <a:r>
              <a:rPr lang="en-US" altLang="ko-KR" sz="1400" b="1" dirty="0">
                <a:solidFill>
                  <a:srgbClr val="0000FF"/>
                </a:solidFill>
                <a:latin typeface="+mn-ea"/>
                <a:ea typeface="+mn-ea"/>
              </a:rPr>
              <a:t>)</a:t>
            </a:r>
            <a:endParaRPr lang="ko-KR" altLang="en-US" sz="1400" b="1" dirty="0">
              <a:solidFill>
                <a:srgbClr val="0000FF"/>
              </a:solidFill>
              <a:latin typeface="+mn-ea"/>
              <a:ea typeface="+mn-ea"/>
            </a:endParaRPr>
          </a:p>
        </p:txBody>
      </p:sp>
      <p:sp>
        <p:nvSpPr>
          <p:cNvPr id="52" name="TextBox 51"/>
          <p:cNvSpPr txBox="1"/>
          <p:nvPr/>
        </p:nvSpPr>
        <p:spPr>
          <a:xfrm>
            <a:off x="69749" y="557103"/>
            <a:ext cx="5369326" cy="307777"/>
          </a:xfrm>
          <a:prstGeom prst="rect">
            <a:avLst/>
          </a:prstGeom>
          <a:noFill/>
        </p:spPr>
        <p:txBody>
          <a:bodyPr wrap="square" rtlCol="0">
            <a:spAutoFit/>
          </a:bodyPr>
          <a:lstStyle/>
          <a:p>
            <a:pPr defTabSz="995690" fontAlgn="auto">
              <a:spcBef>
                <a:spcPts val="0"/>
              </a:spcBef>
              <a:spcAft>
                <a:spcPts val="0"/>
              </a:spcAft>
              <a:defRPr/>
            </a:pPr>
            <a:r>
              <a:rPr lang="en-US" altLang="ko-KR" sz="1400" b="1" dirty="0">
                <a:solidFill>
                  <a:srgbClr val="000066"/>
                </a:solidFill>
                <a:latin typeface="+mn-ea"/>
                <a:ea typeface="+mn-ea"/>
              </a:rPr>
              <a:t>(2024. 1. 1</a:t>
            </a:r>
            <a:r>
              <a:rPr lang="ko-KR" altLang="en-US" sz="1400" b="1" dirty="0">
                <a:solidFill>
                  <a:srgbClr val="000066"/>
                </a:solidFill>
                <a:latin typeface="+mn-ea"/>
                <a:ea typeface="+mn-ea"/>
              </a:rPr>
              <a:t>부 대체 </a:t>
            </a:r>
            <a:r>
              <a:rPr lang="en-US" altLang="ko-KR" sz="1400" b="1" dirty="0">
                <a:solidFill>
                  <a:srgbClr val="000066"/>
                </a:solidFill>
                <a:latin typeface="+mn-ea"/>
                <a:ea typeface="+mn-ea"/>
              </a:rPr>
              <a:t>– </a:t>
            </a:r>
            <a:r>
              <a:rPr lang="ko-KR" altLang="en-US" sz="1400" b="1" dirty="0">
                <a:solidFill>
                  <a:srgbClr val="000066"/>
                </a:solidFill>
                <a:latin typeface="+mn-ea"/>
                <a:ea typeface="+mn-ea"/>
              </a:rPr>
              <a:t>제 </a:t>
            </a:r>
            <a:r>
              <a:rPr lang="en-US" altLang="ko-KR" sz="1400" b="1" dirty="0" smtClean="0">
                <a:solidFill>
                  <a:srgbClr val="000066"/>
                </a:solidFill>
                <a:latin typeface="+mn-ea"/>
                <a:ea typeface="+mn-ea"/>
              </a:rPr>
              <a:t>15</a:t>
            </a:r>
            <a:r>
              <a:rPr lang="ko-KR" altLang="en-US" sz="1400" b="1" dirty="0" smtClean="0">
                <a:solidFill>
                  <a:srgbClr val="000066"/>
                </a:solidFill>
                <a:latin typeface="+mn-ea"/>
                <a:ea typeface="+mn-ea"/>
              </a:rPr>
              <a:t>장 </a:t>
            </a:r>
            <a:r>
              <a:rPr lang="ko-KR" altLang="en-US" sz="1400" b="1" dirty="0">
                <a:solidFill>
                  <a:srgbClr val="000066"/>
                </a:solidFill>
                <a:latin typeface="+mn-ea"/>
                <a:ea typeface="+mn-ea"/>
              </a:rPr>
              <a:t>참조할 것</a:t>
            </a:r>
            <a:r>
              <a:rPr lang="en-US" altLang="ko-KR" sz="1400" b="1" dirty="0">
                <a:solidFill>
                  <a:srgbClr val="000066"/>
                </a:solidFill>
                <a:latin typeface="+mn-ea"/>
                <a:ea typeface="+mn-ea"/>
              </a:rPr>
              <a:t>)</a:t>
            </a:r>
          </a:p>
        </p:txBody>
      </p:sp>
      <p:sp>
        <p:nvSpPr>
          <p:cNvPr id="3" name="슬라이드 번호 개체 틀 2"/>
          <p:cNvSpPr>
            <a:spLocks noGrp="1"/>
          </p:cNvSpPr>
          <p:nvPr>
            <p:ph type="sldNum" sz="quarter" idx="4"/>
          </p:nvPr>
        </p:nvSpPr>
        <p:spPr/>
        <p:txBody>
          <a:bodyPr/>
          <a:lstStyle/>
          <a:p>
            <a:fld id="{31095832-68CD-478A-AD98-E2BAD6DB9178}" type="slidenum">
              <a:rPr lang="ko-KR" altLang="en-US" smtClean="0"/>
              <a:pPr/>
              <a:t>97</a:t>
            </a:fld>
            <a:endParaRPr lang="ko-KR" altLang="en-US"/>
          </a:p>
        </p:txBody>
      </p:sp>
      <p:cxnSp>
        <p:nvCxnSpPr>
          <p:cNvPr id="5" name="직선 연결선 4"/>
          <p:cNvCxnSpPr/>
          <p:nvPr/>
        </p:nvCxnSpPr>
        <p:spPr bwMode="auto">
          <a:xfrm flipV="1">
            <a:off x="1685072" y="5429917"/>
            <a:ext cx="1336675" cy="472441"/>
          </a:xfrm>
          <a:prstGeom prst="lin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6" name="TextBox 5"/>
          <p:cNvSpPr txBox="1"/>
          <p:nvPr/>
        </p:nvSpPr>
        <p:spPr>
          <a:xfrm>
            <a:off x="2160095" y="5705440"/>
            <a:ext cx="747320" cy="338554"/>
          </a:xfrm>
          <a:prstGeom prst="rect">
            <a:avLst/>
          </a:prstGeom>
          <a:noFill/>
        </p:spPr>
        <p:txBody>
          <a:bodyPr wrap="none" rtlCol="0">
            <a:spAutoFit/>
          </a:bodyPr>
          <a:lstStyle/>
          <a:p>
            <a:r>
              <a:rPr lang="en-US" altLang="ko-KR" sz="1600" b="1" dirty="0" smtClean="0">
                <a:solidFill>
                  <a:srgbClr val="0000FF"/>
                </a:solidFill>
                <a:latin typeface="+mn-ea"/>
                <a:ea typeface="+mn-ea"/>
              </a:rPr>
              <a:t>RMSS</a:t>
            </a:r>
            <a:endParaRPr lang="ko-KR" altLang="en-US" sz="1600" b="1" dirty="0">
              <a:solidFill>
                <a:srgbClr val="0000FF"/>
              </a:solidFill>
              <a:latin typeface="+mn-ea"/>
              <a:ea typeface="+mn-ea"/>
            </a:endParaRPr>
          </a:p>
        </p:txBody>
      </p:sp>
    </p:spTree>
    <p:extLst>
      <p:ext uri="{BB962C8B-B14F-4D97-AF65-F5344CB8AC3E}">
        <p14:creationId xmlns:p14="http://schemas.microsoft.com/office/powerpoint/2010/main" val="40754974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p:txBody>
          <a:bodyPr/>
          <a:lstStyle/>
          <a:p>
            <a:fld id="{F17BB9F3-F851-4689-91A4-4CE41AFD0DD0}" type="slidenum">
              <a:rPr lang="en-US" altLang="ko-KR" smtClean="0"/>
              <a:pPr/>
              <a:t>98</a:t>
            </a:fld>
            <a:endParaRPr lang="en-US" altLang="ko-KR"/>
          </a:p>
        </p:txBody>
      </p:sp>
      <p:sp>
        <p:nvSpPr>
          <p:cNvPr id="3" name="직사각형 2"/>
          <p:cNvSpPr/>
          <p:nvPr/>
        </p:nvSpPr>
        <p:spPr>
          <a:xfrm>
            <a:off x="0" y="-25605"/>
            <a:ext cx="2372765" cy="430887"/>
          </a:xfrm>
          <a:prstGeom prst="rect">
            <a:avLst/>
          </a:prstGeom>
        </p:spPr>
        <p:txBody>
          <a:bodyPr wrap="none">
            <a:spAutoFit/>
          </a:bodyPr>
          <a:lstStyle/>
          <a:p>
            <a:r>
              <a:rPr lang="ko-KR" altLang="en-US" sz="2200" b="1" dirty="0" smtClean="0">
                <a:solidFill>
                  <a:schemeClr val="bg1"/>
                </a:solidFill>
                <a:latin typeface="+mn-ea"/>
                <a:ea typeface="+mn-ea"/>
              </a:rPr>
              <a:t>제</a:t>
            </a:r>
            <a:r>
              <a:rPr lang="en-US" altLang="ko-KR" sz="2200" b="1" dirty="0" smtClean="0">
                <a:solidFill>
                  <a:schemeClr val="bg1"/>
                </a:solidFill>
                <a:latin typeface="+mn-ea"/>
                <a:ea typeface="+mn-ea"/>
              </a:rPr>
              <a:t>6</a:t>
            </a:r>
            <a:r>
              <a:rPr lang="ko-KR" altLang="en-US" sz="2200" b="1" dirty="0" smtClean="0">
                <a:solidFill>
                  <a:schemeClr val="bg1"/>
                </a:solidFill>
                <a:latin typeface="+mn-ea"/>
                <a:ea typeface="+mn-ea"/>
              </a:rPr>
              <a:t>장 </a:t>
            </a:r>
            <a:r>
              <a:rPr lang="en-US" altLang="ko-KR" sz="2200" b="1" dirty="0" smtClean="0">
                <a:solidFill>
                  <a:schemeClr val="bg1"/>
                </a:solidFill>
                <a:latin typeface="+mn-ea"/>
                <a:ea typeface="+mn-ea"/>
              </a:rPr>
              <a:t>Radio Log</a:t>
            </a:r>
            <a:endParaRPr lang="en-US" altLang="ko-KR" sz="2200" b="1" dirty="0">
              <a:solidFill>
                <a:schemeClr val="bg1"/>
              </a:solidFill>
              <a:latin typeface="+mn-ea"/>
              <a:ea typeface="+mn-ea"/>
            </a:endParaRPr>
          </a:p>
        </p:txBody>
      </p:sp>
      <p:graphicFrame>
        <p:nvGraphicFramePr>
          <p:cNvPr id="4" name="표 3"/>
          <p:cNvGraphicFramePr>
            <a:graphicFrameLocks noGrp="1"/>
          </p:cNvGraphicFramePr>
          <p:nvPr>
            <p:extLst>
              <p:ext uri="{D42A27DB-BD31-4B8C-83A1-F6EECF244321}">
                <p14:modId xmlns:p14="http://schemas.microsoft.com/office/powerpoint/2010/main" val="1865054495"/>
              </p:ext>
            </p:extLst>
          </p:nvPr>
        </p:nvGraphicFramePr>
        <p:xfrm>
          <a:off x="378148" y="828062"/>
          <a:ext cx="9758073" cy="889555"/>
        </p:xfrm>
        <a:graphic>
          <a:graphicData uri="http://schemas.openxmlformats.org/drawingml/2006/table">
            <a:tbl>
              <a:tblPr firstRow="1" bandRow="1">
                <a:tableStyleId>{5C22544A-7EE6-4342-B048-85BDC9FD1C3A}</a:tableStyleId>
              </a:tblPr>
              <a:tblGrid>
                <a:gridCol w="9758073">
                  <a:extLst>
                    <a:ext uri="{9D8B030D-6E8A-4147-A177-3AD203B41FA5}">
                      <a16:colId xmlns:a16="http://schemas.microsoft.com/office/drawing/2014/main" val="20000"/>
                    </a:ext>
                  </a:extLst>
                </a:gridCol>
              </a:tblGrid>
              <a:tr h="889555">
                <a:tc>
                  <a:txBody>
                    <a:bodyPr/>
                    <a:lstStyle/>
                    <a:p>
                      <a:pPr latinLnBrk="1"/>
                      <a:r>
                        <a:rPr lang="en-US" altLang="ko-KR" sz="2200" dirty="0" smtClean="0">
                          <a:solidFill>
                            <a:schemeClr val="tx1"/>
                          </a:solidFill>
                          <a:latin typeface="+mn-ea"/>
                          <a:ea typeface="+mn-ea"/>
                        </a:rPr>
                        <a:t>6-1 Radio Log</a:t>
                      </a:r>
                      <a:endParaRPr lang="en-US" altLang="ko-KR" sz="2000" dirty="0" smtClean="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9" name="AutoShape 2" descr="MSC.1/Circ.1364/Rev.1 25 November 2016 AMENDMENTS TO THE REVISED  INTERNATIONAL SAFETYNET MANUAL 1 The Maritime Safety Committ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 name="직사각형 21"/>
          <p:cNvSpPr/>
          <p:nvPr/>
        </p:nvSpPr>
        <p:spPr>
          <a:xfrm>
            <a:off x="10911286" y="2589604"/>
            <a:ext cx="1817983" cy="2123658"/>
          </a:xfrm>
          <a:prstGeom prst="rect">
            <a:avLst/>
          </a:prstGeom>
        </p:spPr>
        <p:txBody>
          <a:bodyPr wrap="square">
            <a:spAutoFit/>
          </a:bodyPr>
          <a:lstStyle/>
          <a:p>
            <a:r>
              <a:rPr lang="en-US" altLang="ko-KR" sz="1200" dirty="0">
                <a:solidFill>
                  <a:srgbClr val="000000"/>
                </a:solidFill>
                <a:latin typeface="+mn-ea"/>
                <a:ea typeface="+mn-ea"/>
              </a:rPr>
              <a:t>EQUAL</a:t>
            </a:r>
            <a:r>
              <a:rPr lang="ko-KR" altLang="en-US" sz="1200" dirty="0">
                <a:solidFill>
                  <a:srgbClr val="000000"/>
                </a:solidFill>
                <a:latin typeface="+mn-ea"/>
                <a:ea typeface="+mn-ea"/>
              </a:rPr>
              <a:t>에 두면 </a:t>
            </a:r>
            <a:r>
              <a:rPr lang="en-US" altLang="ko-KR" sz="1200" dirty="0">
                <a:solidFill>
                  <a:srgbClr val="000000"/>
                </a:solidFill>
                <a:latin typeface="+mn-ea"/>
                <a:ea typeface="+mn-ea"/>
              </a:rPr>
              <a:t>EQUAL Charging</a:t>
            </a:r>
            <a:r>
              <a:rPr lang="ko-KR" altLang="en-US" sz="1200" dirty="0">
                <a:solidFill>
                  <a:srgbClr val="000000"/>
                </a:solidFill>
                <a:latin typeface="+mn-ea"/>
                <a:ea typeface="+mn-ea"/>
              </a:rPr>
              <a:t>이 약 </a:t>
            </a:r>
            <a:r>
              <a:rPr lang="en-US" altLang="ko-KR" sz="1200" dirty="0">
                <a:solidFill>
                  <a:srgbClr val="000000"/>
                </a:solidFill>
                <a:latin typeface="+mn-ea"/>
                <a:ea typeface="+mn-ea"/>
              </a:rPr>
              <a:t>10</a:t>
            </a:r>
            <a:r>
              <a:rPr lang="ko-KR" altLang="en-US" sz="1200" dirty="0">
                <a:solidFill>
                  <a:srgbClr val="000000"/>
                </a:solidFill>
                <a:latin typeface="+mn-ea"/>
                <a:ea typeface="+mn-ea"/>
              </a:rPr>
              <a:t>시간</a:t>
            </a:r>
            <a:r>
              <a:rPr lang="en-US" altLang="ko-KR" sz="1200" dirty="0">
                <a:solidFill>
                  <a:srgbClr val="000000"/>
                </a:solidFill>
                <a:latin typeface="+mn-ea"/>
                <a:ea typeface="+mn-ea"/>
              </a:rPr>
              <a:t/>
            </a:r>
            <a:br>
              <a:rPr lang="en-US" altLang="ko-KR" sz="1200" dirty="0">
                <a:solidFill>
                  <a:srgbClr val="000000"/>
                </a:solidFill>
                <a:latin typeface="+mn-ea"/>
                <a:ea typeface="+mn-ea"/>
              </a:rPr>
            </a:br>
            <a:r>
              <a:rPr lang="ko-KR" altLang="en-US" sz="1200" dirty="0">
                <a:solidFill>
                  <a:srgbClr val="000000"/>
                </a:solidFill>
                <a:latin typeface="+mn-ea"/>
                <a:ea typeface="+mn-ea"/>
              </a:rPr>
              <a:t>진행되고 충전전류가 </a:t>
            </a:r>
            <a:r>
              <a:rPr lang="en-US" altLang="ko-KR" sz="1200" dirty="0">
                <a:solidFill>
                  <a:srgbClr val="000000"/>
                </a:solidFill>
                <a:latin typeface="+mn-ea"/>
                <a:ea typeface="+mn-ea"/>
              </a:rPr>
              <a:t>3A</a:t>
            </a:r>
            <a:r>
              <a:rPr lang="ko-KR" altLang="en-US" sz="1200" dirty="0">
                <a:solidFill>
                  <a:srgbClr val="000000"/>
                </a:solidFill>
                <a:latin typeface="+mn-ea"/>
                <a:ea typeface="+mn-ea"/>
              </a:rPr>
              <a:t>로 되면 자동으로 부동충전으로 바뀌는데 </a:t>
            </a:r>
            <a:r>
              <a:rPr lang="en-US" altLang="ko-KR" sz="1200" dirty="0">
                <a:solidFill>
                  <a:srgbClr val="000000"/>
                </a:solidFill>
                <a:latin typeface="+mn-ea"/>
                <a:ea typeface="+mn-ea"/>
              </a:rPr>
              <a:t>Maintenance Battery</a:t>
            </a:r>
            <a:r>
              <a:rPr lang="ko-KR" altLang="en-US" sz="1200" dirty="0">
                <a:solidFill>
                  <a:srgbClr val="000000"/>
                </a:solidFill>
                <a:latin typeface="+mn-ea"/>
                <a:ea typeface="+mn-ea"/>
              </a:rPr>
              <a:t>를 사용하는 </a:t>
            </a:r>
            <a:r>
              <a:rPr lang="en-US" altLang="ko-KR" sz="1200" dirty="0">
                <a:solidFill>
                  <a:srgbClr val="000000"/>
                </a:solidFill>
                <a:latin typeface="+mn-ea"/>
                <a:ea typeface="+mn-ea"/>
              </a:rPr>
              <a:t>HMM/HOS </a:t>
            </a:r>
            <a:r>
              <a:rPr lang="ko-KR" altLang="en-US" sz="1200" dirty="0">
                <a:solidFill>
                  <a:srgbClr val="000000"/>
                </a:solidFill>
                <a:latin typeface="+mn-ea"/>
                <a:ea typeface="+mn-ea"/>
              </a:rPr>
              <a:t>선박은 배터리 전압이 </a:t>
            </a:r>
            <a:r>
              <a:rPr lang="en-US" altLang="ko-KR" sz="1200" dirty="0">
                <a:solidFill>
                  <a:srgbClr val="000000"/>
                </a:solidFill>
                <a:latin typeface="+mn-ea"/>
                <a:ea typeface="+mn-ea"/>
              </a:rPr>
              <a:t>24V </a:t>
            </a:r>
            <a:r>
              <a:rPr lang="ko-KR" altLang="en-US" sz="1200" dirty="0">
                <a:solidFill>
                  <a:srgbClr val="000000"/>
                </a:solidFill>
                <a:latin typeface="+mn-ea"/>
                <a:ea typeface="+mn-ea"/>
              </a:rPr>
              <a:t>이하로 떨어지지 않는 한 절대 </a:t>
            </a:r>
            <a:r>
              <a:rPr lang="en-US" altLang="ko-KR" sz="1200" dirty="0">
                <a:solidFill>
                  <a:srgbClr val="000000"/>
                </a:solidFill>
                <a:latin typeface="+mn-ea"/>
                <a:ea typeface="+mn-ea"/>
              </a:rPr>
              <a:t>EQUAL mode</a:t>
            </a:r>
            <a:r>
              <a:rPr lang="ko-KR" altLang="en-US" sz="1200" dirty="0">
                <a:solidFill>
                  <a:srgbClr val="000000"/>
                </a:solidFill>
                <a:latin typeface="+mn-ea"/>
                <a:ea typeface="+mn-ea"/>
              </a:rPr>
              <a:t>에 두면 안된다</a:t>
            </a:r>
            <a:endParaRPr lang="en-US" altLang="ko-KR" sz="1200" dirty="0">
              <a:solidFill>
                <a:srgbClr val="000000"/>
              </a:solidFill>
              <a:latin typeface="+mn-ea"/>
              <a:ea typeface="+mn-ea"/>
            </a:endParaRPr>
          </a:p>
        </p:txBody>
      </p:sp>
      <p:graphicFrame>
        <p:nvGraphicFramePr>
          <p:cNvPr id="8" name="표 7"/>
          <p:cNvGraphicFramePr>
            <a:graphicFrameLocks noGrp="1"/>
          </p:cNvGraphicFramePr>
          <p:nvPr>
            <p:extLst>
              <p:ext uri="{D42A27DB-BD31-4B8C-83A1-F6EECF244321}">
                <p14:modId xmlns:p14="http://schemas.microsoft.com/office/powerpoint/2010/main" val="3262626320"/>
              </p:ext>
            </p:extLst>
          </p:nvPr>
        </p:nvGraphicFramePr>
        <p:xfrm>
          <a:off x="378148" y="1548383"/>
          <a:ext cx="9758073" cy="5661064"/>
        </p:xfrm>
        <a:graphic>
          <a:graphicData uri="http://schemas.openxmlformats.org/drawingml/2006/table">
            <a:tbl>
              <a:tblPr firstRow="1" bandRow="1">
                <a:tableStyleId>{5C22544A-7EE6-4342-B048-85BDC9FD1C3A}</a:tableStyleId>
              </a:tblPr>
              <a:tblGrid>
                <a:gridCol w="1916324">
                  <a:extLst>
                    <a:ext uri="{9D8B030D-6E8A-4147-A177-3AD203B41FA5}">
                      <a16:colId xmlns:a16="http://schemas.microsoft.com/office/drawing/2014/main" val="20000"/>
                    </a:ext>
                  </a:extLst>
                </a:gridCol>
                <a:gridCol w="7841749">
                  <a:extLst>
                    <a:ext uri="{9D8B030D-6E8A-4147-A177-3AD203B41FA5}">
                      <a16:colId xmlns:a16="http://schemas.microsoft.com/office/drawing/2014/main" val="20001"/>
                    </a:ext>
                  </a:extLst>
                </a:gridCol>
              </a:tblGrid>
              <a:tr h="1411267">
                <a:tc>
                  <a:txBody>
                    <a:bodyPr/>
                    <a:lstStyle/>
                    <a:p>
                      <a:pPr latinLnBrk="1"/>
                      <a:r>
                        <a:rPr lang="ko-KR" altLang="en-US" sz="1800" b="1" dirty="0" err="1" smtClean="0">
                          <a:solidFill>
                            <a:schemeClr val="tx1"/>
                          </a:solidFill>
                          <a:latin typeface="+mn-ea"/>
                          <a:ea typeface="+mn-ea"/>
                        </a:rPr>
                        <a:t>출항전</a:t>
                      </a:r>
                      <a:r>
                        <a:rPr lang="ko-KR" altLang="en-US" sz="1800" b="1" dirty="0" smtClean="0">
                          <a:solidFill>
                            <a:schemeClr val="tx1"/>
                          </a:solidFill>
                          <a:latin typeface="+mn-ea"/>
                          <a:ea typeface="+mn-ea"/>
                        </a:rPr>
                        <a:t> 기록</a:t>
                      </a:r>
                      <a:endParaRPr lang="ko-KR" altLang="en-US" sz="18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800" dirty="0" smtClean="0">
                          <a:solidFill>
                            <a:schemeClr val="tx1"/>
                          </a:solidFill>
                          <a:latin typeface="+mn-ea"/>
                          <a:ea typeface="+mn-ea"/>
                        </a:rPr>
                        <a:t>“Confirmed all distress and safety radio equipment and the reserve source of energy are work properly”</a:t>
                      </a:r>
                      <a:r>
                        <a:rPr lang="ko-KR" altLang="en-US" sz="1800" dirty="0" smtClean="0">
                          <a:solidFill>
                            <a:schemeClr val="tx1"/>
                          </a:solidFill>
                          <a:latin typeface="+mn-ea"/>
                          <a:ea typeface="+mn-ea"/>
                        </a:rPr>
                        <a:t> </a:t>
                      </a:r>
                      <a:endParaRPr lang="en-US" altLang="ko-KR" sz="1800" dirty="0" smtClean="0">
                        <a:solidFill>
                          <a:schemeClr val="tx1"/>
                        </a:solidFill>
                        <a:latin typeface="+mn-ea"/>
                        <a:ea typeface="+mn-ea"/>
                      </a:endParaRPr>
                    </a:p>
                    <a:p>
                      <a:pPr marL="0" marR="0" indent="0" algn="l" defTabSz="872722" rtl="0" eaLnBrk="1" fontAlgn="auto" latinLnBrk="1" hangingPunct="1">
                        <a:lnSpc>
                          <a:spcPct val="100000"/>
                        </a:lnSpc>
                        <a:spcBef>
                          <a:spcPts val="0"/>
                        </a:spcBef>
                        <a:spcAft>
                          <a:spcPts val="0"/>
                        </a:spcAft>
                        <a:buClrTx/>
                        <a:buSzTx/>
                        <a:buFontTx/>
                        <a:buNone/>
                        <a:tabLst/>
                        <a:defRPr/>
                      </a:pPr>
                      <a:r>
                        <a:rPr lang="en-US" altLang="ko-KR" sz="1500" b="0" dirty="0" smtClean="0">
                          <a:solidFill>
                            <a:schemeClr val="tx1"/>
                          </a:solidFill>
                          <a:latin typeface="+mn-ea"/>
                          <a:ea typeface="+mn-ea"/>
                        </a:rPr>
                        <a:t/>
                      </a:r>
                      <a:br>
                        <a:rPr lang="en-US" altLang="ko-KR" sz="1500" b="0" dirty="0" smtClean="0">
                          <a:solidFill>
                            <a:schemeClr val="tx1"/>
                          </a:solidFill>
                          <a:latin typeface="+mn-ea"/>
                          <a:ea typeface="+mn-ea"/>
                        </a:rPr>
                      </a:br>
                      <a:r>
                        <a:rPr lang="en-US" altLang="ko-KR" sz="1400" b="0" dirty="0" smtClean="0">
                          <a:solidFill>
                            <a:schemeClr val="tx1"/>
                          </a:solidFill>
                          <a:latin typeface="+mn-ea"/>
                          <a:ea typeface="+mn-ea"/>
                        </a:rPr>
                        <a:t>(</a:t>
                      </a:r>
                      <a:r>
                        <a:rPr lang="ko-KR" altLang="en-US" sz="1400" b="0" dirty="0" smtClean="0">
                          <a:solidFill>
                            <a:schemeClr val="tx1"/>
                          </a:solidFill>
                          <a:latin typeface="+mn-ea"/>
                          <a:ea typeface="+mn-ea"/>
                        </a:rPr>
                        <a:t>비상통신 담당자로 지정된 자는 출항 전</a:t>
                      </a:r>
                      <a:r>
                        <a:rPr lang="en-US" altLang="ko-KR" sz="1400" b="0" dirty="0" smtClean="0">
                          <a:solidFill>
                            <a:schemeClr val="tx1"/>
                          </a:solidFill>
                          <a:latin typeface="+mn-ea"/>
                          <a:ea typeface="+mn-ea"/>
                        </a:rPr>
                        <a:t>,</a:t>
                      </a:r>
                      <a:r>
                        <a:rPr lang="ko-KR" altLang="en-US" sz="1400" b="0" dirty="0" smtClean="0">
                          <a:solidFill>
                            <a:schemeClr val="tx1"/>
                          </a:solidFill>
                          <a:latin typeface="+mn-ea"/>
                          <a:ea typeface="+mn-ea"/>
                        </a:rPr>
                        <a:t> 반드시 조난 및 안전 통신기기 및  예비전원을 정상 작동 상태로 확보해야 한다</a:t>
                      </a:r>
                      <a:r>
                        <a:rPr lang="en-US" altLang="ko-KR" sz="1400" b="0" dirty="0" smtClean="0">
                          <a:solidFill>
                            <a:schemeClr val="tx1"/>
                          </a:solidFill>
                          <a:latin typeface="+mn-ea"/>
                          <a:ea typeface="+mn-ea"/>
                        </a:rPr>
                        <a:t>. </a:t>
                      </a:r>
                      <a:r>
                        <a:rPr lang="ko-KR" altLang="en-US" sz="1400" b="0" dirty="0" smtClean="0">
                          <a:solidFill>
                            <a:schemeClr val="tx1"/>
                          </a:solidFill>
                          <a:latin typeface="+mn-ea"/>
                          <a:ea typeface="+mn-ea"/>
                        </a:rPr>
                        <a:t>점검 후 상기와 같이 </a:t>
                      </a:r>
                      <a:r>
                        <a:rPr lang="en-US" altLang="ko-KR" sz="1400" b="0" dirty="0" smtClean="0">
                          <a:solidFill>
                            <a:schemeClr val="tx1"/>
                          </a:solidFill>
                          <a:latin typeface="+mn-ea"/>
                          <a:ea typeface="+mn-ea"/>
                        </a:rPr>
                        <a:t>Radio Log</a:t>
                      </a:r>
                      <a:r>
                        <a:rPr lang="ko-KR" altLang="en-US" sz="1400" b="0" dirty="0" smtClean="0">
                          <a:solidFill>
                            <a:schemeClr val="tx1"/>
                          </a:solidFill>
                          <a:latin typeface="+mn-ea"/>
                          <a:ea typeface="+mn-ea"/>
                        </a:rPr>
                        <a:t>에 그 사실을 기록한다</a:t>
                      </a:r>
                      <a:r>
                        <a:rPr lang="en-US" altLang="ko-KR" sz="1400" b="0" dirty="0" smtClean="0">
                          <a:solidFill>
                            <a:schemeClr val="tx1"/>
                          </a:solidFill>
                          <a:latin typeface="+mn-ea"/>
                          <a:ea typeface="+mn-ea"/>
                        </a:rPr>
                        <a:t>)</a:t>
                      </a:r>
                      <a:r>
                        <a:rPr lang="ko-KR" altLang="en-US" sz="1400" b="0" dirty="0" smtClean="0">
                          <a:solidFill>
                            <a:schemeClr val="tx1"/>
                          </a:solidFill>
                          <a:latin typeface="+mn-ea"/>
                          <a:ea typeface="+mn-ea"/>
                        </a:rPr>
                        <a:t> </a:t>
                      </a:r>
                      <a:r>
                        <a:rPr lang="en-US" altLang="ko-KR" sz="1400" b="0" dirty="0" smtClean="0">
                          <a:solidFill>
                            <a:schemeClr val="tx1"/>
                          </a:solidFill>
                          <a:latin typeface="+mn-ea"/>
                          <a:ea typeface="+mn-ea"/>
                        </a:rPr>
                        <a:t/>
                      </a:r>
                      <a:br>
                        <a:rPr lang="en-US" altLang="ko-KR" sz="1400" b="0" dirty="0" smtClean="0">
                          <a:solidFill>
                            <a:schemeClr val="tx1"/>
                          </a:solidFill>
                          <a:latin typeface="+mn-ea"/>
                          <a:ea typeface="+mn-ea"/>
                        </a:rPr>
                      </a:br>
                      <a:r>
                        <a:rPr lang="en-US" altLang="ko-KR" sz="1400" b="0" dirty="0" smtClean="0">
                          <a:solidFill>
                            <a:schemeClr val="tx1"/>
                          </a:solidFill>
                          <a:latin typeface="+mn-ea"/>
                          <a:ea typeface="+mn-ea"/>
                        </a:rPr>
                        <a:t>(</a:t>
                      </a:r>
                      <a:r>
                        <a:rPr lang="ko-KR" altLang="en-US" sz="1400" b="0" dirty="0" smtClean="0">
                          <a:solidFill>
                            <a:schemeClr val="tx1"/>
                          </a:solidFill>
                          <a:latin typeface="+mn-ea"/>
                          <a:ea typeface="+mn-ea"/>
                        </a:rPr>
                        <a:t>단</a:t>
                      </a:r>
                      <a:r>
                        <a:rPr lang="en-US" altLang="ko-KR" sz="1400" b="0" dirty="0" smtClean="0">
                          <a:solidFill>
                            <a:schemeClr val="tx1"/>
                          </a:solidFill>
                          <a:latin typeface="+mn-ea"/>
                          <a:ea typeface="+mn-ea"/>
                        </a:rPr>
                        <a:t>, EPIRB</a:t>
                      </a:r>
                      <a:r>
                        <a:rPr lang="ko-KR" altLang="en-US" sz="1400" b="0" dirty="0" smtClean="0">
                          <a:solidFill>
                            <a:schemeClr val="tx1"/>
                          </a:solidFill>
                          <a:latin typeface="+mn-ea"/>
                          <a:ea typeface="+mn-ea"/>
                        </a:rPr>
                        <a:t>는 </a:t>
                      </a:r>
                      <a:r>
                        <a:rPr lang="en-US" altLang="ko-KR" sz="1400" b="0" dirty="0" smtClean="0">
                          <a:solidFill>
                            <a:schemeClr val="tx1"/>
                          </a:solidFill>
                          <a:latin typeface="+mn-ea"/>
                          <a:ea typeface="+mn-ea"/>
                        </a:rPr>
                        <a:t>Monthly Test</a:t>
                      </a:r>
                      <a:r>
                        <a:rPr lang="ko-KR" altLang="en-US" sz="1400" b="0" dirty="0" smtClean="0">
                          <a:solidFill>
                            <a:schemeClr val="tx1"/>
                          </a:solidFill>
                          <a:latin typeface="+mn-ea"/>
                          <a:ea typeface="+mn-ea"/>
                        </a:rPr>
                        <a:t>를 시행하는 경우 추가로 시험하지 않아도 된다</a:t>
                      </a:r>
                      <a:r>
                        <a:rPr lang="en-US" altLang="ko-KR" sz="1400" b="0" dirty="0" smtClean="0">
                          <a:solidFill>
                            <a:schemeClr val="tx1"/>
                          </a:solidFill>
                          <a:latin typeface="+mn-ea"/>
                          <a:ea typeface="+mn-ea"/>
                        </a:rPr>
                        <a:t>)</a:t>
                      </a:r>
                      <a:endParaRPr lang="ko-KR" altLang="en-US" sz="14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74767">
                <a:tc>
                  <a:txBody>
                    <a:bodyPr/>
                    <a:lstStyle/>
                    <a:p>
                      <a:pPr latinLnBrk="1"/>
                      <a:r>
                        <a:rPr lang="ko-KR" altLang="en-US" sz="1800" b="1" dirty="0" smtClean="0">
                          <a:solidFill>
                            <a:schemeClr val="tx1"/>
                          </a:solidFill>
                          <a:latin typeface="+mn-ea"/>
                          <a:ea typeface="+mn-ea"/>
                        </a:rPr>
                        <a:t>비상통신 담당자</a:t>
                      </a:r>
                      <a:endParaRPr lang="en-US" altLang="ko-KR" sz="1800" b="1" dirty="0" smtClean="0">
                        <a:solidFill>
                          <a:schemeClr val="tx1"/>
                        </a:solidFill>
                        <a:latin typeface="+mn-ea"/>
                        <a:ea typeface="+mn-ea"/>
                      </a:endParaRPr>
                    </a:p>
                    <a:p>
                      <a:pPr latinLnBrk="1"/>
                      <a:r>
                        <a:rPr lang="ko-KR" altLang="en-US" sz="1800" b="1" dirty="0" smtClean="0">
                          <a:solidFill>
                            <a:schemeClr val="tx1"/>
                          </a:solidFill>
                          <a:latin typeface="+mn-ea"/>
                          <a:ea typeface="+mn-ea"/>
                        </a:rPr>
                        <a:t>교대 시</a:t>
                      </a:r>
                      <a:endParaRPr lang="ko-KR" altLang="en-US" sz="18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800" b="1" dirty="0" smtClean="0">
                          <a:solidFill>
                            <a:schemeClr val="tx1"/>
                          </a:solidFill>
                          <a:latin typeface="+mn-ea"/>
                          <a:ea typeface="+mn-ea"/>
                        </a:rPr>
                        <a:t>“Captain instructed navigational officers assigned responsibility for sending a distress alert in all radio equipment’s proper operation, knowledge and etc.”</a:t>
                      </a:r>
                    </a:p>
                    <a:p>
                      <a:pPr latinLnBrk="1"/>
                      <a:r>
                        <a:rPr lang="en-US" altLang="ko-KR" sz="1800" b="1" dirty="0" smtClean="0">
                          <a:solidFill>
                            <a:schemeClr val="tx1"/>
                          </a:solidFill>
                          <a:latin typeface="+mn-ea"/>
                          <a:ea typeface="+mn-ea"/>
                        </a:rPr>
                        <a:t/>
                      </a:r>
                      <a:br>
                        <a:rPr lang="en-US" altLang="ko-KR" sz="1800" b="1" dirty="0" smtClean="0">
                          <a:solidFill>
                            <a:schemeClr val="tx1"/>
                          </a:solidFill>
                          <a:latin typeface="+mn-ea"/>
                          <a:ea typeface="+mn-ea"/>
                        </a:rPr>
                      </a:br>
                      <a:r>
                        <a:rPr lang="en-US" altLang="ko-KR" sz="1500" dirty="0" smtClean="0">
                          <a:solidFill>
                            <a:schemeClr val="tx1"/>
                          </a:solidFill>
                          <a:latin typeface="+mn-ea"/>
                          <a:ea typeface="+mn-ea"/>
                        </a:rPr>
                        <a:t>(</a:t>
                      </a:r>
                      <a:r>
                        <a:rPr lang="ko-KR" altLang="en-US" sz="1400" dirty="0" smtClean="0">
                          <a:solidFill>
                            <a:schemeClr val="tx1"/>
                          </a:solidFill>
                          <a:latin typeface="+mn-ea"/>
                          <a:ea typeface="+mn-ea"/>
                        </a:rPr>
                        <a:t>선장은 비상통신 담당자 교대 시</a:t>
                      </a:r>
                      <a:r>
                        <a:rPr lang="en-US" altLang="ko-KR" sz="1400" dirty="0" smtClean="0">
                          <a:solidFill>
                            <a:schemeClr val="tx1"/>
                          </a:solidFill>
                          <a:latin typeface="+mn-ea"/>
                          <a:ea typeface="+mn-ea"/>
                        </a:rPr>
                        <a:t>, </a:t>
                      </a:r>
                      <a:r>
                        <a:rPr lang="ko-KR" altLang="en-US" sz="1400" dirty="0" smtClean="0">
                          <a:solidFill>
                            <a:schemeClr val="tx1"/>
                          </a:solidFill>
                          <a:latin typeface="+mn-ea"/>
                          <a:ea typeface="+mn-ea"/>
                        </a:rPr>
                        <a:t>출항 후 비상통신 담당항해사에게 모든 무선기기의 적절한 운용과 지식을 교육한 후 그 사실을 </a:t>
                      </a:r>
                      <a:r>
                        <a:rPr lang="en-US" altLang="ko-KR" sz="1400" dirty="0" smtClean="0">
                          <a:solidFill>
                            <a:schemeClr val="tx1"/>
                          </a:solidFill>
                          <a:latin typeface="+mn-ea"/>
                          <a:ea typeface="+mn-ea"/>
                        </a:rPr>
                        <a:t>Radio Log</a:t>
                      </a:r>
                      <a:r>
                        <a:rPr lang="ko-KR" altLang="en-US" sz="1400" dirty="0" smtClean="0">
                          <a:solidFill>
                            <a:schemeClr val="tx1"/>
                          </a:solidFill>
                          <a:latin typeface="+mn-ea"/>
                          <a:ea typeface="+mn-ea"/>
                        </a:rPr>
                        <a:t>에 기록함</a:t>
                      </a:r>
                      <a:r>
                        <a:rPr lang="en-US" altLang="ko-KR" sz="1400" dirty="0" smtClean="0">
                          <a:solidFill>
                            <a:schemeClr val="tx1"/>
                          </a:solidFill>
                          <a:latin typeface="+mn-ea"/>
                          <a:ea typeface="+mn-ea"/>
                        </a:rPr>
                        <a:t>)</a:t>
                      </a:r>
                      <a:endParaRPr lang="ko-KR" altLang="en-US" sz="14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74767">
                <a:tc>
                  <a:txBody>
                    <a:bodyPr/>
                    <a:lstStyle/>
                    <a:p>
                      <a:pPr latinLnBrk="1"/>
                      <a:r>
                        <a:rPr lang="en-US" altLang="ko-KR" sz="1800" b="1" dirty="0" smtClean="0">
                          <a:solidFill>
                            <a:schemeClr val="tx1"/>
                          </a:solidFill>
                          <a:latin typeface="+mn-ea"/>
                          <a:ea typeface="+mn-ea"/>
                        </a:rPr>
                        <a:t>LSA-GMDSS</a:t>
                      </a:r>
                    </a:p>
                    <a:p>
                      <a:pPr latinLnBrk="1"/>
                      <a:r>
                        <a:rPr lang="ko-KR" altLang="en-US" sz="1800" b="1" dirty="0" smtClean="0">
                          <a:solidFill>
                            <a:schemeClr val="tx1"/>
                          </a:solidFill>
                          <a:latin typeface="+mn-ea"/>
                          <a:ea typeface="+mn-ea"/>
                        </a:rPr>
                        <a:t>교육 후 </a:t>
                      </a:r>
                      <a:endParaRPr lang="ko-KR" altLang="en-US" sz="18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800" b="1" dirty="0" smtClean="0">
                          <a:solidFill>
                            <a:schemeClr val="tx1"/>
                          </a:solidFill>
                          <a:latin typeface="+mn-ea"/>
                          <a:ea typeface="+mn-ea"/>
                        </a:rPr>
                        <a:t>“Provided all relevant crew members with necessary instruction and information on use of radio equipment and procedures for distress and safety purpose”</a:t>
                      </a:r>
                    </a:p>
                    <a:p>
                      <a:pPr latinLnBrk="1"/>
                      <a:r>
                        <a:rPr lang="en-US" altLang="ko-KR" sz="1500" dirty="0" smtClean="0">
                          <a:solidFill>
                            <a:schemeClr val="tx1"/>
                          </a:solidFill>
                          <a:latin typeface="+mn-ea"/>
                          <a:ea typeface="+mn-ea"/>
                        </a:rPr>
                        <a:t/>
                      </a:r>
                      <a:br>
                        <a:rPr lang="en-US" altLang="ko-KR" sz="1500" dirty="0" smtClean="0">
                          <a:solidFill>
                            <a:schemeClr val="tx1"/>
                          </a:solidFill>
                          <a:latin typeface="+mn-ea"/>
                          <a:ea typeface="+mn-ea"/>
                        </a:rPr>
                      </a:br>
                      <a:r>
                        <a:rPr lang="en-US" altLang="ko-KR" sz="1400" dirty="0" smtClean="0">
                          <a:solidFill>
                            <a:schemeClr val="tx1"/>
                          </a:solidFill>
                          <a:latin typeface="+mn-ea"/>
                          <a:ea typeface="+mn-ea"/>
                        </a:rPr>
                        <a:t>(</a:t>
                      </a:r>
                      <a:r>
                        <a:rPr lang="ko-KR" altLang="en-US" sz="1400" dirty="0" smtClean="0">
                          <a:solidFill>
                            <a:schemeClr val="tx1"/>
                          </a:solidFill>
                          <a:latin typeface="+mn-ea"/>
                          <a:ea typeface="+mn-ea"/>
                        </a:rPr>
                        <a:t>비상통신담당자는 </a:t>
                      </a:r>
                      <a:r>
                        <a:rPr lang="en-US" altLang="ko-KR" sz="1400" dirty="0" smtClean="0">
                          <a:solidFill>
                            <a:schemeClr val="tx1"/>
                          </a:solidFill>
                          <a:latin typeface="+mn-ea"/>
                          <a:ea typeface="+mn-ea"/>
                        </a:rPr>
                        <a:t>Monthly LSA-GMDSS </a:t>
                      </a:r>
                      <a:r>
                        <a:rPr lang="ko-KR" altLang="en-US" sz="1400" dirty="0" smtClean="0">
                          <a:solidFill>
                            <a:schemeClr val="tx1"/>
                          </a:solidFill>
                          <a:latin typeface="+mn-ea"/>
                          <a:ea typeface="+mn-ea"/>
                        </a:rPr>
                        <a:t>또는 정기적으로 항해사관들에게  교육 후 </a:t>
                      </a:r>
                      <a:r>
                        <a:rPr lang="en-US" altLang="ko-KR" sz="1400" dirty="0" smtClean="0">
                          <a:solidFill>
                            <a:schemeClr val="tx1"/>
                          </a:solidFill>
                          <a:latin typeface="+mn-ea"/>
                          <a:ea typeface="+mn-ea"/>
                        </a:rPr>
                        <a:t>Radio Log</a:t>
                      </a:r>
                      <a:r>
                        <a:rPr lang="ko-KR" altLang="en-US" sz="1400" dirty="0" smtClean="0">
                          <a:solidFill>
                            <a:schemeClr val="tx1"/>
                          </a:solidFill>
                          <a:latin typeface="+mn-ea"/>
                          <a:ea typeface="+mn-ea"/>
                        </a:rPr>
                        <a:t>에 기록함</a:t>
                      </a:r>
                      <a:r>
                        <a:rPr lang="en-US" altLang="ko-KR" sz="1400" dirty="0" smtClean="0">
                          <a:solidFill>
                            <a:schemeClr val="tx1"/>
                          </a:solidFill>
                          <a:latin typeface="+mn-ea"/>
                          <a:ea typeface="+mn-ea"/>
                        </a:rPr>
                        <a:t>)</a:t>
                      </a:r>
                      <a:endParaRPr lang="ko-KR" altLang="en-US" sz="140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02849">
                <a:tc>
                  <a:txBody>
                    <a:bodyPr/>
                    <a:lstStyle/>
                    <a:p>
                      <a:pPr latinLnBrk="1"/>
                      <a:r>
                        <a:rPr lang="en-US" altLang="ko-KR" sz="1800" b="1" dirty="0" smtClean="0">
                          <a:solidFill>
                            <a:schemeClr val="tx1"/>
                          </a:solidFill>
                          <a:latin typeface="+mn-ea"/>
                          <a:ea typeface="+mn-ea"/>
                        </a:rPr>
                        <a:t>Radio battery off/on load</a:t>
                      </a:r>
                    </a:p>
                    <a:p>
                      <a:pPr latinLnBrk="1"/>
                      <a:r>
                        <a:rPr lang="en-US" altLang="ko-KR" sz="1800" b="1" dirty="0" smtClean="0">
                          <a:solidFill>
                            <a:schemeClr val="tx1"/>
                          </a:solidFill>
                          <a:latin typeface="+mn-ea"/>
                          <a:ea typeface="+mn-ea"/>
                        </a:rPr>
                        <a:t>(daily) </a:t>
                      </a:r>
                      <a:endParaRPr lang="ko-KR" altLang="en-US" sz="1800" b="1"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atinLnBrk="1"/>
                      <a:r>
                        <a:rPr lang="en-US" altLang="ko-KR" sz="1500" b="0" dirty="0" smtClean="0">
                          <a:solidFill>
                            <a:schemeClr val="tx1"/>
                          </a:solidFill>
                          <a:latin typeface="+mn-ea"/>
                          <a:ea typeface="+mn-ea"/>
                        </a:rPr>
                        <a:t>Radio battery</a:t>
                      </a:r>
                      <a:r>
                        <a:rPr lang="ko-KR" altLang="en-US" sz="1500" b="0" dirty="0" smtClean="0">
                          <a:solidFill>
                            <a:schemeClr val="tx1"/>
                          </a:solidFill>
                          <a:latin typeface="+mn-ea"/>
                          <a:ea typeface="+mn-ea"/>
                        </a:rPr>
                        <a:t>에 의한 </a:t>
                      </a:r>
                      <a:r>
                        <a:rPr lang="en-US" altLang="ko-KR" sz="1500" b="0" dirty="0" smtClean="0">
                          <a:solidFill>
                            <a:schemeClr val="tx1"/>
                          </a:solidFill>
                          <a:latin typeface="+mn-ea"/>
                          <a:ea typeface="+mn-ea"/>
                        </a:rPr>
                        <a:t>DC test </a:t>
                      </a:r>
                      <a:r>
                        <a:rPr lang="ko-KR" altLang="en-US" sz="1500" b="0" dirty="0" smtClean="0">
                          <a:solidFill>
                            <a:schemeClr val="tx1"/>
                          </a:solidFill>
                          <a:latin typeface="+mn-ea"/>
                          <a:ea typeface="+mn-ea"/>
                        </a:rPr>
                        <a:t>한 경우에도</a:t>
                      </a:r>
                      <a:r>
                        <a:rPr lang="en-US" altLang="ko-KR" sz="1500" b="0" dirty="0" smtClean="0">
                          <a:solidFill>
                            <a:schemeClr val="tx1"/>
                          </a:solidFill>
                          <a:latin typeface="+mn-ea"/>
                          <a:ea typeface="+mn-ea"/>
                        </a:rPr>
                        <a:t>, </a:t>
                      </a:r>
                      <a:r>
                        <a:rPr lang="ko-KR" altLang="en-US" sz="1500" b="0" dirty="0" smtClean="0">
                          <a:solidFill>
                            <a:schemeClr val="tx1"/>
                          </a:solidFill>
                          <a:latin typeface="+mn-ea"/>
                          <a:ea typeface="+mn-ea"/>
                        </a:rPr>
                        <a:t>통상 </a:t>
                      </a:r>
                      <a:r>
                        <a:rPr lang="en-US" altLang="ko-KR" sz="1500" b="0" dirty="0" smtClean="0">
                          <a:solidFill>
                            <a:schemeClr val="tx1"/>
                          </a:solidFill>
                          <a:latin typeface="+mn-ea"/>
                          <a:ea typeface="+mn-ea"/>
                        </a:rPr>
                        <a:t>0000-2359  </a:t>
                      </a:r>
                      <a:r>
                        <a:rPr lang="ko-KR" altLang="en-US" sz="1500" b="0" dirty="0" smtClean="0">
                          <a:solidFill>
                            <a:schemeClr val="tx1"/>
                          </a:solidFill>
                          <a:latin typeface="+mn-ea"/>
                          <a:ea typeface="+mn-ea"/>
                        </a:rPr>
                        <a:t>동안 계속 충전하는 것으로 </a:t>
                      </a:r>
                      <a:r>
                        <a:rPr lang="en-US" altLang="ko-KR" sz="1500" b="0" dirty="0" smtClean="0">
                          <a:solidFill>
                            <a:schemeClr val="tx1"/>
                          </a:solidFill>
                          <a:latin typeface="+mn-ea"/>
                          <a:ea typeface="+mn-ea"/>
                        </a:rPr>
                        <a:t>Radio Log</a:t>
                      </a:r>
                      <a:r>
                        <a:rPr lang="ko-KR" altLang="en-US" sz="1500" b="0" dirty="0" smtClean="0">
                          <a:solidFill>
                            <a:schemeClr val="tx1"/>
                          </a:solidFill>
                          <a:latin typeface="+mn-ea"/>
                          <a:ea typeface="+mn-ea"/>
                        </a:rPr>
                        <a:t>에 표시하는데 </a:t>
                      </a:r>
                      <a:r>
                        <a:rPr lang="en-US" altLang="ko-KR" sz="1500" b="0" dirty="0" smtClean="0">
                          <a:solidFill>
                            <a:schemeClr val="tx1"/>
                          </a:solidFill>
                          <a:latin typeface="+mn-ea"/>
                          <a:ea typeface="+mn-ea"/>
                        </a:rPr>
                        <a:t>DC on-load test </a:t>
                      </a:r>
                      <a:r>
                        <a:rPr lang="ko-KR" altLang="en-US" sz="1500" b="0" dirty="0" smtClean="0">
                          <a:solidFill>
                            <a:schemeClr val="tx1"/>
                          </a:solidFill>
                          <a:latin typeface="+mn-ea"/>
                          <a:ea typeface="+mn-ea"/>
                        </a:rPr>
                        <a:t>한 시간은 구분해서 별도로 표시하고 그 이후에 다시 충전하는 것으로 기록할 것</a:t>
                      </a:r>
                      <a:endParaRPr lang="ko-KR" altLang="en-US" sz="1500" b="0" dirty="0">
                        <a:solidFill>
                          <a:schemeClr val="tx1"/>
                        </a:solidFill>
                        <a:latin typeface="+mn-ea"/>
                        <a:ea typeface="+mn-ea"/>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6187664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640299" y="1334243"/>
            <a:ext cx="9699784" cy="5864709"/>
          </a:xfrm>
          <a:prstGeom prst="rect">
            <a:avLst/>
          </a:prstGeom>
          <a:ln>
            <a:solidFill>
              <a:schemeClr val="tx1"/>
            </a:solidFill>
          </a:ln>
        </p:spPr>
      </p:pic>
      <p:graphicFrame>
        <p:nvGraphicFramePr>
          <p:cNvPr id="7" name="표 6"/>
          <p:cNvGraphicFramePr>
            <a:graphicFrameLocks noGrp="1"/>
          </p:cNvGraphicFramePr>
          <p:nvPr>
            <p:extLst>
              <p:ext uri="{D42A27DB-BD31-4B8C-83A1-F6EECF244321}">
                <p14:modId xmlns:p14="http://schemas.microsoft.com/office/powerpoint/2010/main" val="210593467"/>
              </p:ext>
            </p:extLst>
          </p:nvPr>
        </p:nvGraphicFramePr>
        <p:xfrm>
          <a:off x="640299" y="756295"/>
          <a:ext cx="9699784" cy="577948"/>
        </p:xfrm>
        <a:graphic>
          <a:graphicData uri="http://schemas.openxmlformats.org/drawingml/2006/table">
            <a:tbl>
              <a:tblPr firstRow="1" bandRow="1">
                <a:tableStyleId>{5C22544A-7EE6-4342-B048-85BDC9FD1C3A}</a:tableStyleId>
              </a:tblPr>
              <a:tblGrid>
                <a:gridCol w="9699784">
                  <a:extLst>
                    <a:ext uri="{9D8B030D-6E8A-4147-A177-3AD203B41FA5}">
                      <a16:colId xmlns:a16="http://schemas.microsoft.com/office/drawing/2014/main" val="20000"/>
                    </a:ext>
                  </a:extLst>
                </a:gridCol>
              </a:tblGrid>
              <a:tr h="577948">
                <a:tc>
                  <a:txBody>
                    <a:bodyPr/>
                    <a:lstStyle/>
                    <a:p>
                      <a:pPr latinLnBrk="1"/>
                      <a:r>
                        <a:rPr lang="en-US" altLang="ko-KR" sz="2200" dirty="0" smtClean="0">
                          <a:solidFill>
                            <a:schemeClr val="tx1"/>
                          </a:solidFill>
                          <a:latin typeface="+mn-ea"/>
                          <a:ea typeface="+mn-ea"/>
                        </a:rPr>
                        <a:t>6-2 Radio Log (Daily) </a:t>
                      </a:r>
                      <a:endParaRPr lang="ko-KR" altLang="en-US" sz="2200" dirty="0">
                        <a:solidFill>
                          <a:schemeClr val="tx1"/>
                        </a:solidFill>
                        <a:latin typeface="+mn-ea"/>
                        <a:ea typeface="+mn-ea"/>
                      </a:endParaRPr>
                    </a:p>
                  </a:txBody>
                  <a:tcPr marL="106943" marR="106943" marT="50413" marB="504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8" name="슬라이드 번호 개체 틀 5"/>
          <p:cNvSpPr>
            <a:spLocks noGrp="1"/>
          </p:cNvSpPr>
          <p:nvPr>
            <p:ph type="sldNum" sz="quarter" idx="4"/>
          </p:nvPr>
        </p:nvSpPr>
        <p:spPr>
          <a:prstGeom prst="rect">
            <a:avLst/>
          </a:prstGeom>
        </p:spPr>
        <p:txBody>
          <a:bodyPr/>
          <a:lstStyle/>
          <a:p>
            <a:fld id="{31095832-68CD-478A-AD98-E2BAD6DB9178}" type="slidenum">
              <a:rPr lang="ko-KR" altLang="en-US" smtClean="0"/>
              <a:pPr/>
              <a:t>99</a:t>
            </a:fld>
            <a:endParaRPr lang="ko-KR" altLang="en-US" dirty="0"/>
          </a:p>
        </p:txBody>
      </p:sp>
      <p:sp>
        <p:nvSpPr>
          <p:cNvPr id="2" name="TextBox 1"/>
          <p:cNvSpPr txBox="1"/>
          <p:nvPr/>
        </p:nvSpPr>
        <p:spPr>
          <a:xfrm>
            <a:off x="10819308" y="1978330"/>
            <a:ext cx="1725152" cy="307777"/>
          </a:xfrm>
          <a:prstGeom prst="rect">
            <a:avLst/>
          </a:prstGeom>
          <a:noFill/>
        </p:spPr>
        <p:txBody>
          <a:bodyPr wrap="none" rtlCol="0">
            <a:spAutoFit/>
          </a:bodyPr>
          <a:lstStyle/>
          <a:p>
            <a:r>
              <a:rPr lang="en-US" altLang="ko-KR" sz="1400" dirty="0" smtClean="0">
                <a:latin typeface="+mn-ea"/>
                <a:ea typeface="+mn-ea"/>
              </a:rPr>
              <a:t>2.12 x</a:t>
            </a:r>
            <a:r>
              <a:rPr lang="ko-KR" altLang="en-US" sz="1400" dirty="0" smtClean="0">
                <a:latin typeface="+mn-ea"/>
                <a:ea typeface="+mn-ea"/>
              </a:rPr>
              <a:t> </a:t>
            </a:r>
            <a:r>
              <a:rPr lang="en-US" altLang="ko-KR" sz="1400" dirty="0" smtClean="0">
                <a:latin typeface="+mn-ea"/>
                <a:ea typeface="+mn-ea"/>
              </a:rPr>
              <a:t>12 = 25.44 </a:t>
            </a:r>
            <a:endParaRPr lang="ko-KR" altLang="en-US" sz="1400" dirty="0">
              <a:latin typeface="+mn-ea"/>
              <a:ea typeface="+mn-ea"/>
            </a:endParaRPr>
          </a:p>
        </p:txBody>
      </p:sp>
      <p:sp>
        <p:nvSpPr>
          <p:cNvPr id="10" name="직사각형 9"/>
          <p:cNvSpPr/>
          <p:nvPr/>
        </p:nvSpPr>
        <p:spPr>
          <a:xfrm>
            <a:off x="0" y="-25605"/>
            <a:ext cx="2573140" cy="461665"/>
          </a:xfrm>
          <a:prstGeom prst="rect">
            <a:avLst/>
          </a:prstGeom>
        </p:spPr>
        <p:txBody>
          <a:bodyPr wrap="none">
            <a:spAutoFit/>
          </a:bodyPr>
          <a:lstStyle/>
          <a:p>
            <a:r>
              <a:rPr lang="ko-KR" altLang="en-US" sz="2400" b="1" dirty="0" smtClean="0">
                <a:solidFill>
                  <a:schemeClr val="bg1"/>
                </a:solidFill>
                <a:latin typeface="+mn-ea"/>
                <a:ea typeface="+mn-ea"/>
              </a:rPr>
              <a:t>제</a:t>
            </a:r>
            <a:r>
              <a:rPr lang="en-US" altLang="ko-KR" sz="2400" b="1" dirty="0" smtClean="0">
                <a:solidFill>
                  <a:schemeClr val="bg1"/>
                </a:solidFill>
                <a:latin typeface="+mn-ea"/>
                <a:ea typeface="+mn-ea"/>
              </a:rPr>
              <a:t>6</a:t>
            </a:r>
            <a:r>
              <a:rPr lang="ko-KR" altLang="en-US" sz="2400" b="1" dirty="0" smtClean="0">
                <a:solidFill>
                  <a:schemeClr val="bg1"/>
                </a:solidFill>
                <a:latin typeface="+mn-ea"/>
                <a:ea typeface="+mn-ea"/>
              </a:rPr>
              <a:t>장 </a:t>
            </a:r>
            <a:r>
              <a:rPr lang="en-US" altLang="ko-KR" sz="2400" b="1" dirty="0" smtClean="0">
                <a:solidFill>
                  <a:schemeClr val="bg1"/>
                </a:solidFill>
                <a:latin typeface="+mn-ea"/>
                <a:ea typeface="+mn-ea"/>
              </a:rPr>
              <a:t>Radio Log</a:t>
            </a:r>
            <a:endParaRPr lang="en-US" altLang="ko-KR" sz="2400" b="1" dirty="0">
              <a:solidFill>
                <a:schemeClr val="bg1"/>
              </a:solidFill>
              <a:latin typeface="+mn-ea"/>
              <a:ea typeface="+mn-ea"/>
            </a:endParaRPr>
          </a:p>
        </p:txBody>
      </p:sp>
      <p:sp>
        <p:nvSpPr>
          <p:cNvPr id="3" name="TextBox 2"/>
          <p:cNvSpPr txBox="1"/>
          <p:nvPr/>
        </p:nvSpPr>
        <p:spPr>
          <a:xfrm>
            <a:off x="2178348" y="3121828"/>
            <a:ext cx="2212465" cy="738664"/>
          </a:xfrm>
          <a:prstGeom prst="rect">
            <a:avLst/>
          </a:prstGeom>
          <a:solidFill>
            <a:schemeClr val="bg1"/>
          </a:solidFill>
          <a:ln>
            <a:solidFill>
              <a:schemeClr val="tx1"/>
            </a:solidFill>
          </a:ln>
        </p:spPr>
        <p:txBody>
          <a:bodyPr wrap="none" rtlCol="0">
            <a:spAutoFit/>
          </a:bodyPr>
          <a:lstStyle/>
          <a:p>
            <a:r>
              <a:rPr lang="ko-KR" altLang="en-US" sz="1400" dirty="0" smtClean="0">
                <a:latin typeface="+mn-ea"/>
                <a:ea typeface="+mn-ea"/>
              </a:rPr>
              <a:t>아래의 </a:t>
            </a:r>
            <a:r>
              <a:rPr lang="ko-KR" altLang="en-US" sz="1400" dirty="0" err="1" smtClean="0">
                <a:latin typeface="+mn-ea"/>
                <a:ea typeface="+mn-ea"/>
              </a:rPr>
              <a:t>점검표가</a:t>
            </a:r>
            <a:r>
              <a:rPr lang="ko-KR" altLang="en-US" sz="1400" dirty="0" smtClean="0">
                <a:latin typeface="+mn-ea"/>
                <a:ea typeface="+mn-ea"/>
              </a:rPr>
              <a:t> 있으면</a:t>
            </a:r>
            <a:endParaRPr lang="en-US" altLang="ko-KR" sz="1400" dirty="0" smtClean="0">
              <a:latin typeface="+mn-ea"/>
              <a:ea typeface="+mn-ea"/>
            </a:endParaRPr>
          </a:p>
          <a:p>
            <a:r>
              <a:rPr lang="en-US" altLang="ko-KR" sz="1400" dirty="0" smtClean="0">
                <a:latin typeface="+mn-ea"/>
                <a:ea typeface="+mn-ea"/>
              </a:rPr>
              <a:t>Radio Log</a:t>
            </a:r>
            <a:r>
              <a:rPr lang="ko-KR" altLang="en-US" sz="1400" dirty="0" smtClean="0">
                <a:latin typeface="+mn-ea"/>
                <a:ea typeface="+mn-ea"/>
              </a:rPr>
              <a:t>에 우측과 같이</a:t>
            </a:r>
            <a:endParaRPr lang="en-US" altLang="ko-KR" sz="1400" dirty="0" smtClean="0">
              <a:latin typeface="+mn-ea"/>
              <a:ea typeface="+mn-ea"/>
            </a:endParaRPr>
          </a:p>
          <a:p>
            <a:r>
              <a:rPr lang="ko-KR" altLang="en-US" sz="1400" dirty="0" smtClean="0">
                <a:latin typeface="+mn-ea"/>
                <a:ea typeface="+mn-ea"/>
              </a:rPr>
              <a:t>추가로 기입할 필요 없음</a:t>
            </a:r>
            <a:endParaRPr lang="ko-KR" altLang="en-US" sz="1400" dirty="0">
              <a:latin typeface="+mn-ea"/>
              <a:ea typeface="+mn-ea"/>
            </a:endParaRPr>
          </a:p>
        </p:txBody>
      </p:sp>
      <p:cxnSp>
        <p:nvCxnSpPr>
          <p:cNvPr id="6" name="직선 화살표 연결선 5"/>
          <p:cNvCxnSpPr/>
          <p:nvPr/>
        </p:nvCxnSpPr>
        <p:spPr bwMode="auto">
          <a:xfrm flipH="1">
            <a:off x="3186460" y="3491160"/>
            <a:ext cx="1368152" cy="1585615"/>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7509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5_테마1">
  <a:themeElements>
    <a:clrScheme name="비즈니스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defRPr kumimoji="1" lang="ko-KR" altLang="en-US" sz="1400" b="0" i="0" u="none" strike="noStrike" cap="none" normalizeH="0" baseline="0" smtClean="0">
            <a:ln>
              <a:noFill/>
            </a:ln>
            <a:solidFill>
              <a:schemeClr val="tx1"/>
            </a:solidFill>
            <a:effectLst/>
            <a:latin typeface="굴림" pitchFamily="50" charset="-127"/>
            <a:ea typeface="굴림" pitchFamily="50"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571500" marR="0" indent="-571500" algn="l" defTabSz="914400" rtl="0" eaLnBrk="1" fontAlgn="base" latinLnBrk="1" hangingPunct="1">
          <a:lnSpc>
            <a:spcPct val="100000"/>
          </a:lnSpc>
          <a:spcBef>
            <a:spcPct val="20000"/>
          </a:spcBef>
          <a:spcAft>
            <a:spcPct val="0"/>
          </a:spcAft>
          <a:buClr>
            <a:schemeClr val="accent2"/>
          </a:buClr>
          <a:buSzTx/>
          <a:buFont typeface="Wingdings" pitchFamily="2" charset="2"/>
          <a:buNone/>
          <a:tabLst/>
          <a:defRPr kumimoji="1" lang="ko-KR" altLang="en-US" sz="1400" b="0" i="0" u="none" strike="noStrike" cap="none" normalizeH="0" baseline="0" smtClean="0">
            <a:ln>
              <a:noFill/>
            </a:ln>
            <a:solidFill>
              <a:schemeClr val="tx1"/>
            </a:solidFill>
            <a:effectLst/>
            <a:latin typeface="굴림" pitchFamily="50" charset="-127"/>
            <a:ea typeface="굴림" pitchFamily="50" charset="-127"/>
          </a:defRPr>
        </a:defPPr>
      </a:lstStyle>
    </a:lnDef>
  </a:objectDefaults>
  <a:extraClrSchemeLst>
    <a:extraClrScheme>
      <a:clrScheme name="비즈니스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비즈니스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비즈니스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비즈니스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비즈니스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비즈니스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비즈니스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비즈니스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비즈니스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54220</TotalTime>
  <Words>15506</Words>
  <Application>Microsoft Office PowerPoint</Application>
  <PresentationFormat>사용자 지정</PresentationFormat>
  <Paragraphs>3869</Paragraphs>
  <Slides>135</Slides>
  <Notes>33</Notes>
  <HiddenSlides>0</HiddenSlides>
  <MMClips>0</MMClips>
  <ScaleCrop>false</ScaleCrop>
  <HeadingPairs>
    <vt:vector size="8" baseType="variant">
      <vt:variant>
        <vt:lpstr>사용한 글꼴</vt:lpstr>
      </vt:variant>
      <vt:variant>
        <vt:i4>11</vt:i4>
      </vt:variant>
      <vt:variant>
        <vt:lpstr>테마</vt:lpstr>
      </vt:variant>
      <vt:variant>
        <vt:i4>1</vt:i4>
      </vt:variant>
      <vt:variant>
        <vt:lpstr>포함된 OLE 서버</vt:lpstr>
      </vt:variant>
      <vt:variant>
        <vt:i4>1</vt:i4>
      </vt:variant>
      <vt:variant>
        <vt:lpstr>슬라이드 제목</vt:lpstr>
      </vt:variant>
      <vt:variant>
        <vt:i4>135</vt:i4>
      </vt:variant>
    </vt:vector>
  </HeadingPairs>
  <TitlesOfParts>
    <vt:vector size="148" baseType="lpstr">
      <vt:lpstr>Spoqa Han Sans</vt:lpstr>
      <vt:lpstr>굴림</vt:lpstr>
      <vt:lpstr>맑은 고딕</vt:lpstr>
      <vt:lpstr>바탕</vt:lpstr>
      <vt:lpstr>바탕체</vt:lpstr>
      <vt:lpstr>Arial</vt:lpstr>
      <vt:lpstr>Calibri</vt:lpstr>
      <vt:lpstr>Cambria</vt:lpstr>
      <vt:lpstr>Helvetica</vt:lpstr>
      <vt:lpstr>Times New Roman</vt:lpstr>
      <vt:lpstr>Wingdings</vt:lpstr>
      <vt:lpstr>5_테마1</vt:lpstr>
      <vt:lpstr>비트맵 이미지</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HMS design</dc:creator>
  <cp:lastModifiedBy>Windows 사용자</cp:lastModifiedBy>
  <cp:revision>3635</cp:revision>
  <cp:lastPrinted>2022-09-05T03:14:59Z</cp:lastPrinted>
  <dcterms:created xsi:type="dcterms:W3CDTF">2010-08-24T08:15:40Z</dcterms:created>
  <dcterms:modified xsi:type="dcterms:W3CDTF">2024-11-26T02:09:43Z</dcterms:modified>
</cp:coreProperties>
</file>