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7" r:id="rId14"/>
    <p:sldId id="279" r:id="rId15"/>
    <p:sldId id="271" r:id="rId16"/>
    <p:sldId id="278" r:id="rId17"/>
    <p:sldId id="280" r:id="rId18"/>
    <p:sldId id="281" r:id="rId19"/>
    <p:sldId id="275" r:id="rId20"/>
    <p:sldId id="272" r:id="rId21"/>
    <p:sldId id="273" r:id="rId22"/>
  </p:sldIdLst>
  <p:sldSz cx="24384000" cy="13716000"/>
  <p:notesSz cx="6858000" cy="9144000"/>
  <p:embeddedFontLst>
    <p:embeddedFont>
      <p:font typeface="Cafe24 Ssurround" panose="020B0600000101010101" charset="-127"/>
      <p:bold r:id="rId24"/>
    </p:embeddedFont>
    <p:embeddedFont>
      <p:font typeface="NanumSquareRoundOTF Bold" panose="020B0600000101010101" charset="-127"/>
      <p:bold r:id="rId25"/>
    </p:embeddedFont>
    <p:embeddedFont>
      <p:font typeface="Pretendard Regular" panose="020B0600000101010101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 autoAdjust="0"/>
    <p:restoredTop sz="94599" autoAdjust="0"/>
  </p:normalViewPr>
  <p:slideViewPr>
    <p:cSldViewPr>
      <p:cViewPr varScale="1">
        <p:scale>
          <a:sx n="39" d="100"/>
          <a:sy n="39" d="100"/>
        </p:scale>
        <p:origin x="78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8E5A5-1E2A-47B6-AAA2-3554EE60753E}" type="datetimeFigureOut">
              <a:rPr lang="ko-KR" altLang="en-US" smtClean="0"/>
              <a:t>2026-05-28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FF2BC-0C08-4735-95BD-0E603E042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890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3200" y="2565400"/>
            <a:ext cx="3568700" cy="2870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0800" y="11493500"/>
            <a:ext cx="11252200" cy="2311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0000">
            <a:off x="20269200" y="12026900"/>
            <a:ext cx="3352800" cy="1155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75700" y="10185400"/>
            <a:ext cx="3784600" cy="2171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80400" y="12788900"/>
            <a:ext cx="1574800" cy="1511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3900" y="11468100"/>
            <a:ext cx="1993900" cy="1714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900000">
            <a:off x="22555200" y="11569700"/>
            <a:ext cx="2336800" cy="1917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6700" y="9258300"/>
            <a:ext cx="11150600" cy="10160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883400" y="9448800"/>
            <a:ext cx="10629900" cy="660400"/>
          </a:xfrm>
          <a:prstGeom prst="rect">
            <a:avLst/>
          </a:prstGeom>
        </p:spPr>
        <p:txBody>
          <a:bodyPr lIns="0" tIns="47413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20253084 권가은 선생님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03700" y="4876800"/>
            <a:ext cx="16256000" cy="2603500"/>
          </a:xfrm>
          <a:prstGeom prst="rect">
            <a:avLst/>
          </a:prstGeom>
        </p:spPr>
        <p:txBody>
          <a:bodyPr lIns="0" tIns="232834" rIns="0" bIns="0" rtlCol="0" anchor="t"/>
          <a:lstStyle/>
          <a:p>
            <a:pPr lvl="0" algn="ctr">
              <a:lnSpc>
                <a:spcPct val="95449"/>
              </a:lnSpc>
            </a:pPr>
            <a:r>
              <a:rPr lang="en-US" sz="14666" b="0" i="0" u="none" strike="noStrike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서브텍스트의 이해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23000" y="3314700"/>
            <a:ext cx="11938000" cy="1016000"/>
          </a:xfrm>
          <a:prstGeom prst="rect">
            <a:avLst/>
          </a:prstGeom>
        </p:spPr>
        <p:txBody>
          <a:bodyPr lIns="0" tIns="72813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5733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2. 말 중심의 감상과 비평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2600" y="1168400"/>
            <a:ext cx="3568700" cy="2870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67000" y="1543050"/>
            <a:ext cx="19100800" cy="175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서브텍스트를</a:t>
            </a:r>
            <a:r>
              <a:rPr lang="en-US" sz="9866" b="0" i="0" u="none" strike="noStrike" dirty="0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찾는</a:t>
            </a:r>
            <a:r>
              <a:rPr lang="en-US" sz="9866" b="0" i="0" u="none" strike="noStrike" dirty="0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방법</a:t>
            </a:r>
            <a:endParaRPr lang="en-US" sz="9866" b="0" i="0" u="none" strike="noStrike" dirty="0">
              <a:solidFill>
                <a:srgbClr val="843E47"/>
              </a:solidFill>
              <a:latin typeface="Cafe24 Ssurround"/>
              <a:ea typeface="Cafe24 Ssurround"/>
              <a:cs typeface="Cafe24 Ssurroun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0300" y="3949700"/>
            <a:ext cx="10033000" cy="8305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900" y="3937000"/>
            <a:ext cx="10033000" cy="83185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56898" y="7016473"/>
            <a:ext cx="8686800" cy="1905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42950" lvl="0" indent="-742950" algn="l">
              <a:lnSpc>
                <a:spcPct val="124499"/>
              </a:lnSpc>
              <a:buAutoNum type="arabicPeriod"/>
            </a:pPr>
            <a:r>
              <a:rPr lang="ko-KR" alt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상황 파악하기</a:t>
            </a:r>
            <a:endParaRPr lang="en-US" altLang="ko-KR" sz="4133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  <a:p>
            <a:pPr lvl="0" algn="l">
              <a:lnSpc>
                <a:spcPct val="124499"/>
              </a:lnSpc>
            </a:pPr>
            <a:r>
              <a:rPr lang="en-US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- </a:t>
            </a:r>
            <a:r>
              <a:rPr lang="ko-KR" altLang="en-US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어떤 상황에서 나온 말인가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?</a:t>
            </a:r>
            <a:endParaRPr lang="en-US" sz="4133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8861" y="3398630"/>
            <a:ext cx="3835400" cy="1104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460211" y="3492500"/>
            <a:ext cx="25019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방법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525500" y="4356100"/>
            <a:ext cx="9499600" cy="161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523" b="1" i="1" u="none" strike="noStrike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A: “어제 왜 안 왔어?”</a:t>
            </a:r>
          </a:p>
          <a:p>
            <a:pPr lvl="0" algn="ctr">
              <a:lnSpc>
                <a:spcPct val="116199"/>
              </a:lnSpc>
            </a:pPr>
            <a:r>
              <a:rPr lang="en-US" sz="4523" b="1" i="1" u="none" strike="noStrike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B: “별일 아니었어.” (고개를 돌리며)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34178" y="7023100"/>
            <a:ext cx="9525000" cy="250176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1.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상황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ko-KR" alt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파악하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기
</a:t>
            </a:r>
            <a:r>
              <a:rPr lang="ko-KR" altLang="en-US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예시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) 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→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수업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시작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전,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어제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학교를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나오지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않은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친구에게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걱정되어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질문하고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있음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53900" y="3492500"/>
            <a:ext cx="3835400" cy="11049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807674" y="3555862"/>
            <a:ext cx="25146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예시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2600" y="1168400"/>
            <a:ext cx="3568700" cy="2870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71029" y="1773859"/>
            <a:ext cx="19100800" cy="175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서브텍스트를</a:t>
            </a:r>
            <a:r>
              <a:rPr lang="en-US" sz="9866" b="0" i="0" u="none" strike="noStrike" dirty="0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찾는</a:t>
            </a:r>
            <a:r>
              <a:rPr lang="en-US" sz="9866" b="0" i="0" u="none" strike="noStrike" dirty="0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방법</a:t>
            </a:r>
            <a:endParaRPr lang="en-US" sz="9866" b="0" i="0" u="none" strike="noStrike" dirty="0">
              <a:solidFill>
                <a:srgbClr val="843E47"/>
              </a:solidFill>
              <a:latin typeface="Cafe24 Ssurround"/>
              <a:ea typeface="Cafe24 Ssurround"/>
              <a:cs typeface="Cafe24 Ssurroun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0300" y="3949700"/>
            <a:ext cx="10528300" cy="8305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400" y="3937000"/>
            <a:ext cx="10731500" cy="83185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79600" y="7050157"/>
            <a:ext cx="10312400" cy="171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2. 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관계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파악하기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
→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말하는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사람과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듣는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사람은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어떤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1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관계인가</a:t>
            </a: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?
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700" y="3378200"/>
            <a:ext cx="3835400" cy="1104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85667" y="3430657"/>
            <a:ext cx="25019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방법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3900" y="3492500"/>
            <a:ext cx="3835400" cy="11049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29817" y="3575050"/>
            <a:ext cx="25146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예시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023850" y="7157002"/>
            <a:ext cx="9601200" cy="2171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25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2</a:t>
            </a:r>
            <a:r>
              <a:rPr 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. </a:t>
            </a:r>
            <a:r>
              <a:rPr lang="en-US" sz="4257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관계</a:t>
            </a:r>
            <a:r>
              <a:rPr 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257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파악하기</a:t>
            </a:r>
            <a:endParaRPr lang="en-US" sz="4257" i="0" u="none" strike="noStrike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예시</a:t>
            </a:r>
            <a:r>
              <a:rPr lang="en-US" altLang="ko-KR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) </a:t>
            </a:r>
            <a:r>
              <a:rPr 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→ </a:t>
            </a:r>
            <a:r>
              <a:rPr lang="en-US" sz="4257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학교</a:t>
            </a:r>
            <a:r>
              <a:rPr 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257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친구</a:t>
            </a:r>
            <a:r>
              <a:rPr 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257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관계이다</a:t>
            </a:r>
            <a:r>
              <a:rPr lang="en-US" sz="4257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.</a:t>
            </a:r>
          </a:p>
          <a:p>
            <a:pPr lvl="0" algn="l">
              <a:lnSpc>
                <a:spcPct val="116199"/>
              </a:lnSpc>
            </a:pPr>
            <a:endParaRPr lang="en-US" sz="4257" b="1" i="0" u="none" strike="noStrike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677900" y="4356100"/>
            <a:ext cx="9499600" cy="161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523" b="1" i="1" u="none" strike="noStrike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A: “어제 왜 안 왔어?”</a:t>
            </a:r>
          </a:p>
          <a:p>
            <a:pPr lvl="0" algn="ctr">
              <a:lnSpc>
                <a:spcPct val="116199"/>
              </a:lnSpc>
            </a:pPr>
            <a:r>
              <a:rPr lang="en-US" sz="4523" b="1" i="1" u="none" strike="noStrike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B: “별일 아니었어.” (고개를 돌리며)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700" y="98044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2600" y="1168400"/>
            <a:ext cx="3568700" cy="2870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03500" y="1663700"/>
            <a:ext cx="19100800" cy="175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서브텍스트를</a:t>
            </a:r>
            <a:r>
              <a:rPr lang="en-US" sz="9866" b="0" i="0" u="none" strike="noStrike" dirty="0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찾는</a:t>
            </a:r>
            <a:r>
              <a:rPr lang="en-US" sz="9866" b="0" i="0" u="none" strike="noStrike" dirty="0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843E47"/>
                </a:solidFill>
                <a:latin typeface="Cafe24 Ssurround"/>
                <a:ea typeface="Cafe24 Ssurround"/>
                <a:cs typeface="Cafe24 Ssurround"/>
              </a:rPr>
              <a:t>방법</a:t>
            </a:r>
            <a:endParaRPr lang="en-US" sz="9866" b="0" i="0" u="none" strike="noStrike" dirty="0">
              <a:solidFill>
                <a:srgbClr val="843E47"/>
              </a:solidFill>
              <a:latin typeface="Cafe24 Ssurround"/>
              <a:ea typeface="Cafe24 Ssurround"/>
              <a:cs typeface="Cafe24 Ssurroun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0300" y="3949700"/>
            <a:ext cx="10528300" cy="4737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400" y="3937000"/>
            <a:ext cx="10731500" cy="4749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01800" y="4813300"/>
            <a:ext cx="10325100" cy="2311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4499"/>
              </a:lnSpc>
            </a:pPr>
            <a:r>
              <a:rPr lang="en-US" sz="41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
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3.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단서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찾기</a:t>
            </a:r>
            <a:endParaRPr lang="en-US" altLang="ko-KR" sz="4133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  <a:p>
            <a:pPr lvl="0">
              <a:lnSpc>
                <a:spcPct val="124499"/>
              </a:lnSpc>
            </a:pP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→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대사에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제시된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표정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,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행동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,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침묵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,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말투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설명이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altLang="ko-KR" sz="4133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있는가</a:t>
            </a:r>
            <a:r>
              <a:rPr lang="en-US" altLang="ko-KR" sz="4133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?</a:t>
            </a:r>
            <a:endParaRPr lang="en-US" sz="4133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700" y="3378200"/>
            <a:ext cx="3835400" cy="1104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40389" y="3454400"/>
            <a:ext cx="25019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방법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3900" y="3492500"/>
            <a:ext cx="3835400" cy="11049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852400" y="3619500"/>
            <a:ext cx="25146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예시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54113" y="5118100"/>
            <a:ext cx="10553700" cy="3429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endParaRPr dirty="0"/>
          </a:p>
          <a:p>
            <a:pPr lvl="0" algn="l">
              <a:lnSpc>
                <a:spcPct val="116199"/>
              </a:lnSpc>
            </a:pPr>
            <a:endParaRPr dirty="0"/>
          </a:p>
          <a:p>
            <a:pPr lvl="0">
              <a:lnSpc>
                <a:spcPct val="116199"/>
              </a:lnSpc>
            </a:pP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3.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단서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찾기</a:t>
            </a:r>
            <a:endParaRPr lang="en-US" altLang="ko-KR" sz="4000" b="1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예시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) →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B가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고개를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돌리며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회피하는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듯한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행동을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altLang="ko-KR" sz="4000" b="1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보였다</a:t>
            </a:r>
            <a:r>
              <a:rPr lang="en-US" altLang="ko-KR" sz="4000" b="1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73257" y="3975100"/>
            <a:ext cx="9499600" cy="161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A: “</a:t>
            </a:r>
            <a:r>
              <a:rPr lang="en-US" sz="4523" b="1" i="1" u="none" strike="noStrike" dirty="0" err="1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어제</a:t>
            </a: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 왜 안 </a:t>
            </a:r>
            <a:r>
              <a:rPr lang="en-US" sz="4523" b="1" i="1" u="none" strike="noStrike" dirty="0" err="1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왔어</a:t>
            </a: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?”</a:t>
            </a:r>
          </a:p>
          <a:p>
            <a:pPr lvl="0" algn="ctr">
              <a:lnSpc>
                <a:spcPct val="116199"/>
              </a:lnSpc>
            </a:pP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B: “</a:t>
            </a:r>
            <a:r>
              <a:rPr lang="en-US" sz="4523" b="1" i="1" u="none" strike="noStrike" dirty="0" err="1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별일</a:t>
            </a: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523" b="1" i="1" u="none" strike="noStrike" dirty="0" err="1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아니었어</a:t>
            </a: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.” (</a:t>
            </a:r>
            <a:r>
              <a:rPr lang="en-US" sz="4523" b="1" i="1" u="none" strike="noStrike" dirty="0" err="1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고개를</a:t>
            </a: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523" b="1" i="1" u="none" strike="noStrike" dirty="0" err="1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돌리며</a:t>
            </a:r>
            <a:r>
              <a:rPr lang="en-US" sz="4523" b="1" i="1" u="none" strike="noStrike" dirty="0">
                <a:solidFill>
                  <a:srgbClr val="1187CF"/>
                </a:solidFill>
                <a:latin typeface="Pretendard Regular"/>
                <a:ea typeface="Pretendard Regular"/>
                <a:cs typeface="Pretendard Regular"/>
              </a:rPr>
              <a:t>)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" y="9169400"/>
            <a:ext cx="22085300" cy="28448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01800" y="9982200"/>
            <a:ext cx="22085300" cy="2286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A의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서브텍스트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: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너에게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무슨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일이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있었는지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걱정돼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. (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걱정과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관심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)
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B의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서브텍스트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: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지금은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솔직하게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말하고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싶지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않아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. or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무슨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일이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있었지만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숨기고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싶어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. (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회피와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9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숨김</a:t>
            </a:r>
            <a:r>
              <a:rPr lang="en-US" sz="409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)</a:t>
            </a:r>
          </a:p>
          <a:p>
            <a:pPr lvl="0" algn="l">
              <a:lnSpc>
                <a:spcPct val="124499"/>
              </a:lnSpc>
            </a:pPr>
            <a:endParaRPr lang="en-US" sz="4090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8623300"/>
            <a:ext cx="3835400" cy="11049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22400" y="8661400"/>
            <a:ext cx="33655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133" b="0" i="0" u="none" strike="noStrike" dirty="0" err="1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서브텍스트</a:t>
            </a:r>
            <a:endParaRPr lang="en-US" sz="4133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488735-CD92-E256-1D9E-E5790CD9F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9DA9C2-9650-E670-13C6-A6C320B61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BCA4813-5E3E-0CD3-7AC1-CD847897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482C947-B6EA-9C01-D3EB-08CCC2DCD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A797ED6-17A1-9FB5-E79E-8677126FA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8700" y="9448800"/>
            <a:ext cx="3213100" cy="264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AF5DFD7-7EFB-8688-EB6C-9F5A58D8F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E39E67F-2506-3549-AFBD-1257E5CB1774}"/>
              </a:ext>
            </a:extLst>
          </p:cNvPr>
          <p:cNvSpPr txBox="1"/>
          <p:nvPr/>
        </p:nvSpPr>
        <p:spPr>
          <a:xfrm>
            <a:off x="3035300" y="154305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안톤체홉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- &lt;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갈매기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&gt;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EB891A-16F0-4D3F-CA99-047DC6196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813" y="2962758"/>
            <a:ext cx="15676062" cy="93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A5393-B4E6-5FE7-8128-500C9C6E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E8A336D-D6C3-8409-CA51-5B3EEC68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1A0E882-1879-668F-188D-A6E09D038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3DC5491-0DE8-7D00-6BF2-D64EDE4B6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B154742-06DB-C45C-AC12-1D0FA1D5E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946400"/>
            <a:ext cx="21107400" cy="947611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4532EA3-BF84-4EB0-C84E-3E3798511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8700" y="9448800"/>
            <a:ext cx="3213100" cy="264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BC69F7B-DCE9-8EE8-E87C-E5CA69B90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52352" y="12976"/>
            <a:ext cx="3568700" cy="28702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AB7F6067-FC16-A047-8411-505FEADA0946}"/>
              </a:ext>
            </a:extLst>
          </p:cNvPr>
          <p:cNvSpPr txBox="1"/>
          <p:nvPr/>
        </p:nvSpPr>
        <p:spPr>
          <a:xfrm>
            <a:off x="3035300" y="154305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안톤체홉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- &lt;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갈매기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4927D-C6E7-DFFA-8772-DDBA41D8D0D7}"/>
              </a:ext>
            </a:extLst>
          </p:cNvPr>
          <p:cNvSpPr txBox="1"/>
          <p:nvPr/>
        </p:nvSpPr>
        <p:spPr>
          <a:xfrm>
            <a:off x="2108201" y="3708400"/>
            <a:ext cx="20599399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3200" b="1" dirty="0"/>
              <a:t>니나</a:t>
            </a:r>
            <a:r>
              <a:rPr lang="ko-KR" altLang="en-US" sz="3200" dirty="0"/>
              <a:t> </a:t>
            </a:r>
            <a:r>
              <a:rPr lang="en-US" altLang="ko-KR" sz="3200" dirty="0"/>
              <a:t>: (</a:t>
            </a:r>
            <a:r>
              <a:rPr lang="ko-KR" altLang="en-US" sz="3200" dirty="0"/>
              <a:t>조심스럽게</a:t>
            </a:r>
            <a:r>
              <a:rPr lang="en-US" altLang="ko-KR" sz="3200" dirty="0"/>
              <a:t>) </a:t>
            </a:r>
            <a:r>
              <a:rPr lang="ko-KR" altLang="en-US" sz="3200" dirty="0"/>
              <a:t>당신을 직접 뵐 수 있어서</a:t>
            </a:r>
            <a:r>
              <a:rPr lang="en-US" altLang="ko-KR" sz="3200" dirty="0"/>
              <a:t>... </a:t>
            </a:r>
            <a:r>
              <a:rPr lang="ko-KR" altLang="en-US" sz="3200" dirty="0"/>
              <a:t>정말 꿈만 같아요</a:t>
            </a:r>
            <a:r>
              <a:rPr lang="en-US" altLang="ko-KR" sz="3200" dirty="0"/>
              <a:t>.</a:t>
            </a:r>
            <a:r>
              <a:rPr lang="ko-KR" altLang="en-US" sz="3200" dirty="0"/>
              <a:t> 당신의 연기를 처음 본 건 </a:t>
            </a:r>
            <a:r>
              <a:rPr lang="ko-KR" altLang="en-US" sz="3200" dirty="0" err="1"/>
              <a:t>열두</a:t>
            </a:r>
            <a:r>
              <a:rPr lang="ko-KR" altLang="en-US" sz="3200" dirty="0"/>
              <a:t> 살 때였어요</a:t>
            </a:r>
            <a:r>
              <a:rPr lang="en-US" altLang="ko-KR" sz="3200" dirty="0"/>
              <a:t>. </a:t>
            </a:r>
            <a:r>
              <a:rPr lang="ko-KR" altLang="en-US" sz="3200" dirty="0"/>
              <a:t>그때부터 무대에 대한 꿈을 꾸기 시작했어요</a:t>
            </a:r>
            <a:r>
              <a:rPr lang="en-US" altLang="ko-KR" sz="3200" dirty="0"/>
              <a:t>.</a:t>
            </a:r>
            <a:r>
              <a:rPr lang="ko-KR" altLang="en-US" sz="3200" dirty="0"/>
              <a:t> 당신은 </a:t>
            </a:r>
            <a:r>
              <a:rPr lang="ko-KR" altLang="en-US" sz="3200" dirty="0" err="1"/>
              <a:t>제게</a:t>
            </a:r>
            <a:r>
              <a:rPr lang="en-US" altLang="ko-KR" sz="3200" dirty="0"/>
              <a:t>... </a:t>
            </a:r>
            <a:r>
              <a:rPr lang="ko-KR" altLang="en-US" sz="3200" dirty="0" err="1"/>
              <a:t>별과도</a:t>
            </a:r>
            <a:r>
              <a:rPr lang="ko-KR" altLang="en-US" sz="3200" dirty="0"/>
              <a:t> 같은 존재예요</a:t>
            </a:r>
            <a:r>
              <a:rPr lang="en-US" altLang="ko-KR" sz="3200" dirty="0"/>
              <a:t>.</a:t>
            </a:r>
          </a:p>
          <a:p>
            <a:pPr fontAlgn="base" latinLnBrk="1"/>
            <a:endParaRPr lang="ko-KR" altLang="en-US" sz="3200" dirty="0"/>
          </a:p>
          <a:p>
            <a:pPr fontAlgn="base" latinLnBrk="1"/>
            <a:r>
              <a:rPr lang="ko-KR" altLang="en-US" sz="3200" b="1" dirty="0" err="1"/>
              <a:t>아르까지나</a:t>
            </a:r>
            <a:r>
              <a:rPr lang="ko-KR" altLang="en-US" sz="3200" dirty="0"/>
              <a:t> </a:t>
            </a:r>
            <a:r>
              <a:rPr lang="en-US" altLang="ko-KR" sz="3200" dirty="0"/>
              <a:t>: (</a:t>
            </a:r>
            <a:r>
              <a:rPr lang="ko-KR" altLang="en-US" sz="3200" dirty="0"/>
              <a:t>웃으며</a:t>
            </a:r>
            <a:r>
              <a:rPr lang="en-US" altLang="ko-KR" sz="3200" dirty="0"/>
              <a:t>, </a:t>
            </a:r>
            <a:r>
              <a:rPr lang="ko-KR" altLang="en-US" sz="3200" dirty="0"/>
              <a:t>하지만 약간 거리를 둔 목소리로</a:t>
            </a:r>
            <a:r>
              <a:rPr lang="en-US" altLang="ko-KR" sz="3200" dirty="0"/>
              <a:t>) </a:t>
            </a:r>
            <a:r>
              <a:rPr lang="ko-KR" altLang="en-US" sz="3200" dirty="0"/>
              <a:t>별이라니</a:t>
            </a:r>
            <a:r>
              <a:rPr lang="en-US" altLang="ko-KR" sz="3200" dirty="0"/>
              <a:t>, </a:t>
            </a:r>
            <a:r>
              <a:rPr lang="ko-KR" altLang="en-US" sz="3200" dirty="0"/>
              <a:t>참 순진하구나</a:t>
            </a:r>
            <a:r>
              <a:rPr lang="en-US" altLang="ko-KR" sz="3200" dirty="0"/>
              <a:t>.</a:t>
            </a:r>
            <a:r>
              <a:rPr lang="ko-KR" altLang="en-US" sz="3200" dirty="0"/>
              <a:t> 배우라는 건</a:t>
            </a:r>
            <a:r>
              <a:rPr lang="en-US" altLang="ko-KR" sz="3200" dirty="0"/>
              <a:t>... </a:t>
            </a:r>
            <a:r>
              <a:rPr lang="ko-KR" altLang="en-US" sz="3200" dirty="0"/>
              <a:t>생각보다 화려하지 않아</a:t>
            </a:r>
            <a:r>
              <a:rPr lang="en-US" altLang="ko-KR" sz="3200" dirty="0"/>
              <a:t>, </a:t>
            </a:r>
            <a:r>
              <a:rPr lang="ko-KR" altLang="en-US" sz="3200" dirty="0" err="1"/>
              <a:t>얘야</a:t>
            </a:r>
            <a:r>
              <a:rPr lang="en-US" altLang="ko-KR" sz="3200" dirty="0"/>
              <a:t>. </a:t>
            </a:r>
            <a:r>
              <a:rPr lang="ko-KR" altLang="en-US" sz="3200" dirty="0"/>
              <a:t>땀과 인내로 겨우 버티는 직업일 뿐이야</a:t>
            </a:r>
            <a:r>
              <a:rPr lang="en-US" altLang="ko-KR" sz="3200" dirty="0"/>
              <a:t>.</a:t>
            </a:r>
            <a:r>
              <a:rPr lang="ko-KR" altLang="en-US" sz="3200" dirty="0"/>
              <a:t> 꿈보다는</a:t>
            </a:r>
            <a:r>
              <a:rPr lang="en-US" altLang="ko-KR" sz="3200" dirty="0"/>
              <a:t>... </a:t>
            </a:r>
            <a:r>
              <a:rPr lang="ko-KR" altLang="en-US" sz="3200" dirty="0"/>
              <a:t>현실을 먼저 배워야지</a:t>
            </a:r>
            <a:r>
              <a:rPr lang="en-US" altLang="ko-KR" sz="3200" dirty="0"/>
              <a:t>.</a:t>
            </a:r>
          </a:p>
          <a:p>
            <a:pPr fontAlgn="base" latinLnBrk="1"/>
            <a:endParaRPr lang="ko-KR" altLang="en-US" sz="3200" dirty="0"/>
          </a:p>
          <a:p>
            <a:pPr fontAlgn="base" latinLnBrk="1"/>
            <a:r>
              <a:rPr lang="ko-KR" altLang="en-US" sz="3200" b="1" dirty="0"/>
              <a:t>니나</a:t>
            </a:r>
            <a:r>
              <a:rPr lang="ko-KR" altLang="en-US" sz="3200" dirty="0"/>
              <a:t> </a:t>
            </a:r>
            <a:r>
              <a:rPr lang="en-US" altLang="ko-KR" sz="3200" dirty="0"/>
              <a:t>: </a:t>
            </a:r>
            <a:r>
              <a:rPr lang="ko-KR" altLang="en-US" sz="3200" dirty="0"/>
              <a:t>하지만 전</a:t>
            </a:r>
            <a:r>
              <a:rPr lang="en-US" altLang="ko-KR" sz="3200" dirty="0"/>
              <a:t>... </a:t>
            </a:r>
            <a:r>
              <a:rPr lang="ko-KR" altLang="en-US" sz="3200" dirty="0"/>
              <a:t>정말 연기를 사랑해요</a:t>
            </a:r>
            <a:r>
              <a:rPr lang="en-US" altLang="ko-KR" sz="3200" dirty="0"/>
              <a:t>. </a:t>
            </a:r>
            <a:r>
              <a:rPr lang="ko-KR" altLang="en-US" sz="3200" dirty="0"/>
              <a:t>저도 무대에 설 수 있다면</a:t>
            </a:r>
            <a:r>
              <a:rPr lang="en-US" altLang="ko-KR" sz="3200" dirty="0"/>
              <a:t>...</a:t>
            </a:r>
            <a:r>
              <a:rPr lang="ko-KR" altLang="en-US" sz="3200" dirty="0"/>
              <a:t> 당신처럼 될 수 있다면</a:t>
            </a:r>
            <a:r>
              <a:rPr lang="en-US" altLang="ko-KR" sz="3200" dirty="0"/>
              <a:t>...</a:t>
            </a:r>
          </a:p>
          <a:p>
            <a:pPr fontAlgn="base" latinLnBrk="1"/>
            <a:endParaRPr lang="ko-KR" altLang="en-US" sz="3200" dirty="0"/>
          </a:p>
          <a:p>
            <a:pPr fontAlgn="base" latinLnBrk="1"/>
            <a:r>
              <a:rPr lang="ko-KR" altLang="en-US" sz="3200" b="1" dirty="0" err="1"/>
              <a:t>아르까지나</a:t>
            </a:r>
            <a:r>
              <a:rPr lang="ko-KR" altLang="en-US" sz="3200" dirty="0"/>
              <a:t> </a:t>
            </a:r>
            <a:r>
              <a:rPr lang="en-US" altLang="ko-KR" sz="3200" dirty="0"/>
              <a:t>: (</a:t>
            </a:r>
            <a:r>
              <a:rPr lang="ko-KR" altLang="en-US" sz="3200" dirty="0"/>
              <a:t>살짝 비꼬듯</a:t>
            </a:r>
            <a:r>
              <a:rPr lang="en-US" altLang="ko-KR" sz="3200" dirty="0"/>
              <a:t>) </a:t>
            </a:r>
            <a:r>
              <a:rPr lang="ko-KR" altLang="en-US" sz="3200" dirty="0"/>
              <a:t>흠</a:t>
            </a:r>
            <a:r>
              <a:rPr lang="en-US" altLang="ko-KR" sz="3200" dirty="0"/>
              <a:t>,  ‘</a:t>
            </a:r>
            <a:r>
              <a:rPr lang="ko-KR" altLang="en-US" sz="3200" dirty="0" err="1"/>
              <a:t>당신처럼’이라</a:t>
            </a:r>
            <a:r>
              <a:rPr lang="en-US" altLang="ko-KR" sz="3200" dirty="0"/>
              <a:t>... </a:t>
            </a:r>
            <a:r>
              <a:rPr lang="ko-KR" altLang="en-US" sz="3200" dirty="0"/>
              <a:t>그 말</a:t>
            </a:r>
            <a:r>
              <a:rPr lang="en-US" altLang="ko-KR" sz="3200" dirty="0"/>
              <a:t>, </a:t>
            </a:r>
            <a:r>
              <a:rPr lang="ko-KR" altLang="en-US" sz="3200" dirty="0"/>
              <a:t>참 많이 들어</a:t>
            </a:r>
            <a:r>
              <a:rPr lang="en-US" altLang="ko-KR" sz="3200" dirty="0"/>
              <a:t>.</a:t>
            </a:r>
            <a:r>
              <a:rPr lang="ko-KR" altLang="en-US" sz="3200" dirty="0"/>
              <a:t> 하지만 니나</a:t>
            </a:r>
            <a:r>
              <a:rPr lang="en-US" altLang="ko-KR" sz="3200" dirty="0"/>
              <a:t>, </a:t>
            </a:r>
            <a:r>
              <a:rPr lang="ko-KR" altLang="en-US" sz="3200" dirty="0"/>
              <a:t>세상은 그런 꿈을 달가워하지 않아</a:t>
            </a:r>
            <a:r>
              <a:rPr lang="en-US" altLang="ko-KR" sz="3200" dirty="0"/>
              <a:t>.</a:t>
            </a:r>
            <a:r>
              <a:rPr lang="ko-KR" altLang="en-US" sz="3200" dirty="0"/>
              <a:t> 특히 여자가 혼자 무대에서 설 수 있다는 건</a:t>
            </a:r>
            <a:r>
              <a:rPr lang="en-US" altLang="ko-KR" sz="3200" dirty="0"/>
              <a:t>... </a:t>
            </a:r>
            <a:r>
              <a:rPr lang="ko-KR" altLang="en-US" sz="3200" dirty="0"/>
              <a:t>쉽지 않아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fontAlgn="base" latinLnBrk="1"/>
            <a:endParaRPr lang="ko-KR" altLang="en-US" sz="3200" dirty="0"/>
          </a:p>
          <a:p>
            <a:pPr fontAlgn="base" latinLnBrk="1"/>
            <a:r>
              <a:rPr lang="ko-KR" altLang="en-US" sz="3200" b="1" dirty="0"/>
              <a:t>니나</a:t>
            </a:r>
            <a:r>
              <a:rPr lang="ko-KR" altLang="en-US" sz="3200" dirty="0"/>
              <a:t> </a:t>
            </a:r>
            <a:r>
              <a:rPr lang="en-US" altLang="ko-KR" sz="3200" dirty="0"/>
              <a:t>: (</a:t>
            </a:r>
            <a:r>
              <a:rPr lang="ko-KR" altLang="en-US" sz="3200" dirty="0"/>
              <a:t>작은 목소리로</a:t>
            </a:r>
            <a:r>
              <a:rPr lang="en-US" altLang="ko-KR" sz="3200" dirty="0"/>
              <a:t>) </a:t>
            </a:r>
            <a:r>
              <a:rPr lang="ko-KR" altLang="en-US" sz="3200" dirty="0"/>
              <a:t>그래도</a:t>
            </a:r>
            <a:r>
              <a:rPr lang="en-US" altLang="ko-KR" sz="3200" dirty="0"/>
              <a:t>... </a:t>
            </a:r>
            <a:r>
              <a:rPr lang="ko-KR" altLang="en-US" sz="3200" dirty="0"/>
              <a:t>무섭더라도</a:t>
            </a:r>
            <a:r>
              <a:rPr lang="en-US" altLang="ko-KR" sz="3200" dirty="0"/>
              <a:t>, </a:t>
            </a:r>
            <a:r>
              <a:rPr lang="ko-KR" altLang="en-US" sz="3200" dirty="0"/>
              <a:t>저는 가고 싶어요</a:t>
            </a:r>
            <a:r>
              <a:rPr lang="en-US" altLang="ko-KR" sz="3200" dirty="0"/>
              <a:t>.</a:t>
            </a:r>
            <a:r>
              <a:rPr lang="ko-KR" altLang="en-US" sz="3200" dirty="0"/>
              <a:t> 그 길이 힘들더라도</a:t>
            </a:r>
            <a:r>
              <a:rPr lang="en-US" altLang="ko-KR" sz="3200" dirty="0"/>
              <a:t>… </a:t>
            </a:r>
            <a:r>
              <a:rPr lang="ko-KR" altLang="en-US" sz="3200" dirty="0" err="1"/>
              <a:t>제겐</a:t>
            </a:r>
            <a:r>
              <a:rPr lang="ko-KR" altLang="en-US" sz="3200" dirty="0"/>
              <a:t> 전부예요</a:t>
            </a:r>
            <a:r>
              <a:rPr lang="en-US" altLang="ko-KR" sz="3200" dirty="0"/>
              <a:t>.</a:t>
            </a:r>
          </a:p>
          <a:p>
            <a:pPr fontAlgn="base" latinLnBrk="1"/>
            <a:endParaRPr lang="ko-KR" altLang="en-US" sz="3200" dirty="0"/>
          </a:p>
          <a:p>
            <a:pPr fontAlgn="base" latinLnBrk="1"/>
            <a:r>
              <a:rPr lang="ko-KR" altLang="en-US" sz="3200" b="1" dirty="0" err="1"/>
              <a:t>아르까지나</a:t>
            </a:r>
            <a:r>
              <a:rPr lang="ko-KR" altLang="en-US" sz="3200" dirty="0"/>
              <a:t> </a:t>
            </a:r>
            <a:r>
              <a:rPr lang="en-US" altLang="ko-KR" sz="3200" dirty="0"/>
              <a:t>: (</a:t>
            </a:r>
            <a:r>
              <a:rPr lang="ko-KR" altLang="en-US" sz="3200" dirty="0"/>
              <a:t>한숨</a:t>
            </a:r>
            <a:r>
              <a:rPr lang="en-US" altLang="ko-KR" sz="3200" dirty="0"/>
              <a:t>) </a:t>
            </a:r>
            <a:r>
              <a:rPr lang="ko-KR" altLang="en-US" sz="3200" dirty="0"/>
              <a:t>네 마음은 알겠지만</a:t>
            </a:r>
            <a:r>
              <a:rPr lang="en-US" altLang="ko-KR" sz="3200" dirty="0"/>
              <a:t>.. </a:t>
            </a:r>
            <a:r>
              <a:rPr lang="ko-KR" altLang="en-US" sz="3200" dirty="0"/>
              <a:t>이 세계는 너의 그런 순수함을 오래 지켜주지 않아</a:t>
            </a:r>
            <a:r>
              <a:rPr lang="en-US" altLang="ko-KR" sz="3200" dirty="0"/>
              <a:t>.</a:t>
            </a:r>
            <a:r>
              <a:rPr lang="ko-KR" altLang="en-US" sz="3200" dirty="0"/>
              <a:t> 그걸 알게 될 거야</a:t>
            </a:r>
            <a:r>
              <a:rPr lang="en-US" altLang="ko-KR" sz="3200" dirty="0"/>
              <a:t>.</a:t>
            </a:r>
            <a:r>
              <a:rPr lang="ko-KR" altLang="en-US" sz="3200" dirty="0"/>
              <a:t> 곧</a:t>
            </a:r>
            <a:r>
              <a:rPr lang="en-US" altLang="ko-KR" sz="3200" dirty="0"/>
              <a:t>.</a:t>
            </a:r>
          </a:p>
          <a:p>
            <a:pPr fontAlgn="base" latinLnBrk="1"/>
            <a:endParaRPr lang="ko-KR" altLang="en-US" sz="3200" dirty="0"/>
          </a:p>
          <a:p>
            <a:pPr fontAlgn="base" latinLnBrk="1"/>
            <a:r>
              <a:rPr lang="en-US" altLang="ko-KR" sz="3200" dirty="0"/>
              <a:t>(</a:t>
            </a:r>
            <a:r>
              <a:rPr lang="ko-KR" altLang="en-US" sz="3200" dirty="0"/>
              <a:t>두 사람 사이에 잠시 침묵</a:t>
            </a:r>
            <a:r>
              <a:rPr lang="en-US" altLang="ko-KR" sz="3200" dirty="0"/>
              <a:t>. </a:t>
            </a:r>
            <a:r>
              <a:rPr lang="ko-KR" altLang="en-US" sz="3200" dirty="0"/>
              <a:t>니나의 눈빛은 흔들리지만</a:t>
            </a:r>
            <a:r>
              <a:rPr lang="en-US" altLang="ko-KR" sz="3200" dirty="0"/>
              <a:t>, </a:t>
            </a:r>
            <a:r>
              <a:rPr lang="ko-KR" altLang="en-US" sz="3200" dirty="0"/>
              <a:t>마음은 </a:t>
            </a:r>
            <a:r>
              <a:rPr lang="ko-KR" altLang="en-US" sz="3200" dirty="0" err="1"/>
              <a:t>단단해진다</a:t>
            </a:r>
            <a:r>
              <a:rPr lang="en-US" altLang="ko-KR" sz="3200" dirty="0"/>
              <a:t>.)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9949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8663B3A-0E7E-C3DF-80DD-3EA01822A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946400"/>
            <a:ext cx="21107400" cy="9144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63650" y="11232046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3250" y="-144669"/>
            <a:ext cx="3568700" cy="28702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7480F2C-47E6-3937-5FD9-E7742B62A476}"/>
              </a:ext>
            </a:extLst>
          </p:cNvPr>
          <p:cNvSpPr txBox="1"/>
          <p:nvPr/>
        </p:nvSpPr>
        <p:spPr>
          <a:xfrm>
            <a:off x="3035300" y="154305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안톤체홉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- &lt;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갈매기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&gt; </a:t>
            </a:r>
            <a:r>
              <a:rPr lang="ko-KR" alt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서브텍스트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예시</a:t>
            </a:r>
            <a:endParaRPr lang="en-US" sz="8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52458-4FB3-0AAD-A200-0D1C3E079853}"/>
              </a:ext>
            </a:extLst>
          </p:cNvPr>
          <p:cNvSpPr txBox="1"/>
          <p:nvPr/>
        </p:nvSpPr>
        <p:spPr>
          <a:xfrm>
            <a:off x="1850887" y="3302587"/>
            <a:ext cx="2093291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4000" b="1" dirty="0"/>
              <a:t>니나</a:t>
            </a:r>
            <a:r>
              <a:rPr lang="ko-KR" altLang="en-US" sz="4000" dirty="0"/>
              <a:t> </a:t>
            </a:r>
            <a:r>
              <a:rPr lang="en-US" altLang="ko-KR" sz="4000" dirty="0"/>
              <a:t>: (</a:t>
            </a:r>
            <a:r>
              <a:rPr lang="ko-KR" altLang="en-US" sz="4000" dirty="0"/>
              <a:t>조심스럽게</a:t>
            </a:r>
            <a:r>
              <a:rPr lang="en-US" altLang="ko-KR" sz="4000" dirty="0"/>
              <a:t>) </a:t>
            </a:r>
            <a:r>
              <a:rPr lang="ko-KR" altLang="en-US" sz="4000" dirty="0"/>
              <a:t>당신을 직접 뵐 수 있어서</a:t>
            </a:r>
            <a:r>
              <a:rPr lang="en-US" altLang="ko-KR" sz="4000" dirty="0"/>
              <a:t> </a:t>
            </a:r>
            <a:r>
              <a:rPr lang="ko-KR" altLang="en-US" sz="4000" dirty="0"/>
              <a:t>정말 꿈만 같아요</a:t>
            </a:r>
            <a:r>
              <a:rPr lang="en-US" altLang="ko-KR" sz="4000" dirty="0"/>
              <a:t>.</a:t>
            </a:r>
            <a:r>
              <a:rPr lang="ko-KR" altLang="en-US" sz="4000" dirty="0"/>
              <a:t> </a:t>
            </a:r>
            <a:endParaRPr lang="en-US" altLang="ko-KR" sz="4000" dirty="0"/>
          </a:p>
          <a:p>
            <a:pPr fontAlgn="base" latinLnBrk="1"/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지금 너무 떨리고 설레요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/>
              <a:t>니나</a:t>
            </a:r>
            <a:r>
              <a:rPr lang="ko-KR" altLang="en-US" sz="4000" dirty="0"/>
              <a:t> </a:t>
            </a:r>
            <a:r>
              <a:rPr lang="en-US" altLang="ko-KR" sz="4000" dirty="0"/>
              <a:t>: </a:t>
            </a:r>
            <a:r>
              <a:rPr lang="ko-KR" altLang="en-US" sz="4000" dirty="0"/>
              <a:t>당신의 연기를 처음 본 건 </a:t>
            </a:r>
            <a:r>
              <a:rPr lang="ko-KR" altLang="en-US" sz="4000" dirty="0" err="1"/>
              <a:t>열두</a:t>
            </a:r>
            <a:r>
              <a:rPr lang="ko-KR" altLang="en-US" sz="4000" dirty="0"/>
              <a:t> 살 때였어요</a:t>
            </a:r>
            <a:r>
              <a:rPr lang="en-US" altLang="ko-KR" sz="4000" dirty="0"/>
              <a:t>. </a:t>
            </a:r>
            <a:r>
              <a:rPr lang="ko-KR" altLang="en-US" sz="4000" dirty="0"/>
              <a:t>그때부터 무대에 대한 꿈을 꾸기 시작했어요</a:t>
            </a:r>
            <a:r>
              <a:rPr lang="en-US" altLang="ko-KR" sz="4000" dirty="0"/>
              <a:t>.</a:t>
            </a:r>
          </a:p>
          <a:p>
            <a:pPr fontAlgn="base" latinLnBrk="1"/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저는 오래전부터 당신을 동경해왔어요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/>
              <a:t>니나</a:t>
            </a:r>
            <a:r>
              <a:rPr lang="ko-KR" altLang="en-US" sz="4000" dirty="0"/>
              <a:t> </a:t>
            </a:r>
            <a:r>
              <a:rPr lang="en-US" altLang="ko-KR" sz="4000" dirty="0"/>
              <a:t>: </a:t>
            </a:r>
            <a:r>
              <a:rPr lang="ko-KR" altLang="en-US" sz="4000" dirty="0"/>
              <a:t>당신은 </a:t>
            </a:r>
            <a:r>
              <a:rPr lang="ko-KR" altLang="en-US" sz="4000" dirty="0" err="1"/>
              <a:t>제게</a:t>
            </a:r>
            <a:r>
              <a:rPr lang="en-US" altLang="ko-KR" sz="4000" dirty="0"/>
              <a:t> </a:t>
            </a:r>
            <a:r>
              <a:rPr lang="ko-KR" altLang="en-US" sz="4000" dirty="0" err="1"/>
              <a:t>별과도</a:t>
            </a:r>
            <a:r>
              <a:rPr lang="ko-KR" altLang="en-US" sz="4000" dirty="0"/>
              <a:t> 같은 존재예요</a:t>
            </a:r>
            <a:r>
              <a:rPr lang="en-US" altLang="ko-KR" sz="4000" dirty="0"/>
              <a:t>.</a:t>
            </a:r>
          </a:p>
          <a:p>
            <a:pPr fontAlgn="base"/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당신처럼 살고 싶어요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06A6A33-4F17-3F9E-8754-C9C7583F55F8}"/>
              </a:ext>
            </a:extLst>
          </p:cNvPr>
          <p:cNvSpPr/>
          <p:nvPr/>
        </p:nvSpPr>
        <p:spPr>
          <a:xfrm>
            <a:off x="4900544" y="4464050"/>
            <a:ext cx="6781800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3C12221-9C2B-D263-355B-D2A201BF62A4}"/>
              </a:ext>
            </a:extLst>
          </p:cNvPr>
          <p:cNvSpPr/>
          <p:nvPr/>
        </p:nvSpPr>
        <p:spPr>
          <a:xfrm>
            <a:off x="4936987" y="7518400"/>
            <a:ext cx="9067800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7735B7B-41C7-CCA4-0DF1-B33D9897A78F}"/>
              </a:ext>
            </a:extLst>
          </p:cNvPr>
          <p:cNvSpPr/>
          <p:nvPr/>
        </p:nvSpPr>
        <p:spPr>
          <a:xfrm>
            <a:off x="4900544" y="9990292"/>
            <a:ext cx="8610600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EB976-BA83-AD06-C0E6-D4C54DB9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F576484-7A92-B34F-08CF-9490BF813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9D6D442-16A4-CC1B-CA48-99D08F84E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943A98F-27B4-326E-F775-356EFB948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E4F2D30-3727-88C1-5C57-3C949FEA9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946400"/>
            <a:ext cx="21107400" cy="9144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D035EF6-1B31-F3E4-B792-50CA5323E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8700" y="9448800"/>
            <a:ext cx="3213100" cy="264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5BD9B69-3160-BE3A-5ED9-FDB4F1FB0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1926" y="220593"/>
            <a:ext cx="3568700" cy="28702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93629FC-572C-694D-642B-34236EEB14BF}"/>
              </a:ext>
            </a:extLst>
          </p:cNvPr>
          <p:cNvSpPr txBox="1"/>
          <p:nvPr/>
        </p:nvSpPr>
        <p:spPr>
          <a:xfrm>
            <a:off x="3035300" y="154305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안톤체홉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- &lt;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갈매기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&gt; </a:t>
            </a:r>
            <a:r>
              <a:rPr lang="ko-KR" alt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서브텍스트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예시</a:t>
            </a:r>
            <a:endParaRPr lang="en-US" sz="8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5288A-9753-FA7B-EC76-2759EA39C3D8}"/>
              </a:ext>
            </a:extLst>
          </p:cNvPr>
          <p:cNvSpPr txBox="1"/>
          <p:nvPr/>
        </p:nvSpPr>
        <p:spPr>
          <a:xfrm>
            <a:off x="2204278" y="3133070"/>
            <a:ext cx="20503322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4000" b="1" dirty="0" err="1"/>
              <a:t>아르까지나</a:t>
            </a:r>
            <a:r>
              <a:rPr lang="ko-KR" altLang="en-US" sz="4000" dirty="0"/>
              <a:t> </a:t>
            </a:r>
            <a:r>
              <a:rPr lang="en-US" altLang="ko-KR" sz="4000" dirty="0"/>
              <a:t>: (</a:t>
            </a:r>
            <a:r>
              <a:rPr lang="ko-KR" altLang="en-US" sz="4000" dirty="0"/>
              <a:t>웃으며</a:t>
            </a:r>
            <a:r>
              <a:rPr lang="en-US" altLang="ko-KR" sz="4000" dirty="0"/>
              <a:t>, </a:t>
            </a:r>
            <a:r>
              <a:rPr lang="ko-KR" altLang="en-US" sz="4000" dirty="0"/>
              <a:t>하지만 약간 거리를 둔 목소리로</a:t>
            </a:r>
            <a:r>
              <a:rPr lang="en-US" altLang="ko-KR" sz="4000" dirty="0"/>
              <a:t>) </a:t>
            </a:r>
            <a:r>
              <a:rPr lang="ko-KR" altLang="en-US" sz="4000" dirty="0"/>
              <a:t>별이라니</a:t>
            </a:r>
            <a:r>
              <a:rPr lang="en-US" altLang="ko-KR" sz="4000" dirty="0"/>
              <a:t>, </a:t>
            </a:r>
            <a:r>
              <a:rPr lang="ko-KR" altLang="en-US" sz="4000" dirty="0"/>
              <a:t>참 순진하구나</a:t>
            </a:r>
            <a:r>
              <a:rPr lang="en-US" altLang="ko-KR" sz="4000" dirty="0"/>
              <a:t>.</a:t>
            </a:r>
          </a:p>
          <a:p>
            <a:pPr fontAlgn="base"/>
            <a:endParaRPr lang="en-US" altLang="ko-KR" sz="4000" dirty="0"/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세상을 너무 모르는구나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 err="1"/>
              <a:t>아르까지나</a:t>
            </a:r>
            <a:r>
              <a:rPr lang="ko-KR" altLang="en-US" sz="4000" dirty="0"/>
              <a:t> </a:t>
            </a:r>
            <a:r>
              <a:rPr lang="en-US" altLang="ko-KR" sz="4000" dirty="0"/>
              <a:t>: </a:t>
            </a:r>
            <a:r>
              <a:rPr lang="ko-KR" altLang="en-US" sz="4000" dirty="0"/>
              <a:t>배우라는 건</a:t>
            </a:r>
            <a:r>
              <a:rPr lang="en-US" altLang="ko-KR" sz="4000" dirty="0"/>
              <a:t>... </a:t>
            </a:r>
            <a:r>
              <a:rPr lang="ko-KR" altLang="en-US" sz="4000" dirty="0"/>
              <a:t>생각보다 화려하지 않아</a:t>
            </a:r>
            <a:r>
              <a:rPr lang="en-US" altLang="ko-KR" sz="4000" dirty="0"/>
              <a:t>, </a:t>
            </a:r>
            <a:r>
              <a:rPr lang="ko-KR" altLang="en-US" sz="4000" dirty="0" err="1"/>
              <a:t>얘야</a:t>
            </a:r>
            <a:r>
              <a:rPr lang="en-US" altLang="ko-KR" sz="4000" dirty="0"/>
              <a:t>. </a:t>
            </a:r>
            <a:r>
              <a:rPr lang="ko-KR" altLang="en-US" sz="4000" dirty="0"/>
              <a:t>땀과 인내로 겨우 버티는 직업일 뿐이야</a:t>
            </a:r>
            <a:r>
              <a:rPr lang="en-US" altLang="ko-KR" sz="4000" dirty="0"/>
              <a:t>..</a:t>
            </a:r>
          </a:p>
          <a:p>
            <a:pPr fontAlgn="base"/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 err="1">
                <a:solidFill>
                  <a:srgbClr val="FF0000"/>
                </a:solidFill>
              </a:rPr>
              <a:t>니가</a:t>
            </a:r>
            <a:r>
              <a:rPr lang="ko-KR" altLang="en-US" sz="4000" dirty="0">
                <a:solidFill>
                  <a:srgbClr val="FF0000"/>
                </a:solidFill>
              </a:rPr>
              <a:t> 쉽게 들어올 수 있는 세계가 아니야</a:t>
            </a:r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 err="1"/>
              <a:t>아르까지나</a:t>
            </a:r>
            <a:r>
              <a:rPr lang="ko-KR" altLang="en-US" sz="4000" dirty="0"/>
              <a:t> </a:t>
            </a:r>
            <a:r>
              <a:rPr lang="en-US" altLang="ko-KR" sz="4000" dirty="0"/>
              <a:t>: </a:t>
            </a:r>
            <a:r>
              <a:rPr lang="ko-KR" altLang="en-US" sz="4000" dirty="0"/>
              <a:t>꿈보다는</a:t>
            </a:r>
            <a:r>
              <a:rPr lang="en-US" altLang="ko-KR" sz="4000" dirty="0"/>
              <a:t>... </a:t>
            </a:r>
            <a:r>
              <a:rPr lang="ko-KR" altLang="en-US" sz="4000" dirty="0"/>
              <a:t>현실을 먼저 배워야지</a:t>
            </a:r>
            <a:r>
              <a:rPr lang="en-US" altLang="ko-KR" sz="4000" dirty="0"/>
              <a:t>.</a:t>
            </a:r>
          </a:p>
          <a:p>
            <a:pPr fontAlgn="base" latinLnBrk="1"/>
            <a:endParaRPr lang="en-US" altLang="ko-KR" sz="4000" dirty="0"/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너는 아직 너무 순진해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0A0D6B-77C6-8162-495F-9736E81CF4CE}"/>
              </a:ext>
            </a:extLst>
          </p:cNvPr>
          <p:cNvSpPr/>
          <p:nvPr/>
        </p:nvSpPr>
        <p:spPr>
          <a:xfrm>
            <a:off x="5205619" y="4356928"/>
            <a:ext cx="5843382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98D45DF-EB51-314D-0B7B-6DCCFEBF7C55}"/>
              </a:ext>
            </a:extLst>
          </p:cNvPr>
          <p:cNvSpPr/>
          <p:nvPr/>
        </p:nvSpPr>
        <p:spPr>
          <a:xfrm>
            <a:off x="5232122" y="7364067"/>
            <a:ext cx="8974759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45EF740-A264-CBBF-E6A7-F9DD0D10D149}"/>
              </a:ext>
            </a:extLst>
          </p:cNvPr>
          <p:cNvSpPr/>
          <p:nvPr/>
        </p:nvSpPr>
        <p:spPr>
          <a:xfrm>
            <a:off x="5205618" y="9820775"/>
            <a:ext cx="6781800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1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CC658-5874-900A-864C-8F8CEB827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3AC033-BCCA-85D9-755D-4CCC0333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41EE78C-0D13-D688-B9EE-13CD00DF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C19BF50-DC3B-A652-8535-AA4E16F27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E9E4593-816D-D19D-5CBA-F2ED4249E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946400"/>
            <a:ext cx="21107400" cy="9144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F499813-9FFE-0E71-BC19-05194BC67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8700" y="9448800"/>
            <a:ext cx="3213100" cy="264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8609E89-229E-C31A-7C2F-08334E3A7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1926" y="220593"/>
            <a:ext cx="3568700" cy="28702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1A87F03C-1F19-21FE-155B-66D05BFBB894}"/>
              </a:ext>
            </a:extLst>
          </p:cNvPr>
          <p:cNvSpPr txBox="1"/>
          <p:nvPr/>
        </p:nvSpPr>
        <p:spPr>
          <a:xfrm>
            <a:off x="3035300" y="154305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안톤체홉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- &lt;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갈매기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&gt; </a:t>
            </a:r>
            <a:r>
              <a:rPr lang="ko-KR" alt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서브텍스트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예시</a:t>
            </a:r>
            <a:endParaRPr lang="en-US" sz="8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B8534-A9C4-4C53-4BCA-B2EE1FEB1947}"/>
              </a:ext>
            </a:extLst>
          </p:cNvPr>
          <p:cNvSpPr txBox="1"/>
          <p:nvPr/>
        </p:nvSpPr>
        <p:spPr>
          <a:xfrm>
            <a:off x="2204278" y="3133070"/>
            <a:ext cx="20503322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4000" b="1" dirty="0"/>
              <a:t>니나</a:t>
            </a:r>
            <a:r>
              <a:rPr lang="ko-KR" altLang="en-US" sz="4000" dirty="0"/>
              <a:t> </a:t>
            </a:r>
            <a:r>
              <a:rPr lang="en-US" altLang="ko-KR" sz="4000" dirty="0"/>
              <a:t>: </a:t>
            </a:r>
            <a:r>
              <a:rPr lang="ko-KR" altLang="en-US" sz="4000" dirty="0"/>
              <a:t>하지만 전</a:t>
            </a:r>
            <a:r>
              <a:rPr lang="en-US" altLang="ko-KR" sz="4000" dirty="0"/>
              <a:t>... </a:t>
            </a:r>
            <a:r>
              <a:rPr lang="ko-KR" altLang="en-US" sz="4000" dirty="0"/>
              <a:t>정말 연기를 사랑해요</a:t>
            </a:r>
            <a:r>
              <a:rPr lang="en-US" altLang="ko-KR" sz="4000" dirty="0"/>
              <a:t>. </a:t>
            </a:r>
            <a:r>
              <a:rPr lang="ko-KR" altLang="en-US" sz="4000" dirty="0"/>
              <a:t>저도 무대에 설 수 있다면</a:t>
            </a:r>
            <a:r>
              <a:rPr lang="en-US" altLang="ko-KR" sz="4000" dirty="0"/>
              <a:t>...</a:t>
            </a:r>
            <a:r>
              <a:rPr lang="ko-KR" altLang="en-US" sz="4000" dirty="0"/>
              <a:t> 당신처럼 될 수 있다면</a:t>
            </a:r>
            <a:r>
              <a:rPr lang="en-US" altLang="ko-KR" sz="4000" dirty="0"/>
              <a:t>...</a:t>
            </a:r>
          </a:p>
          <a:p>
            <a:pPr fontAlgn="base"/>
            <a:endParaRPr lang="en-US" altLang="ko-KR" sz="4000" dirty="0"/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누가 뭐라고 해도 이 꿈을 붙잡고 싶어요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 err="1"/>
              <a:t>아르까지나</a:t>
            </a:r>
            <a:r>
              <a:rPr lang="ko-KR" altLang="en-US" sz="4000" dirty="0"/>
              <a:t> </a:t>
            </a:r>
            <a:r>
              <a:rPr lang="en-US" altLang="ko-KR" sz="4000" dirty="0"/>
              <a:t>: (</a:t>
            </a:r>
            <a:r>
              <a:rPr lang="ko-KR" altLang="en-US" sz="4000" dirty="0"/>
              <a:t>살짝 비꼬듯</a:t>
            </a:r>
            <a:r>
              <a:rPr lang="en-US" altLang="ko-KR" sz="4000" dirty="0"/>
              <a:t>) </a:t>
            </a:r>
            <a:r>
              <a:rPr lang="ko-KR" altLang="en-US" sz="4000" dirty="0"/>
              <a:t>흠</a:t>
            </a:r>
            <a:r>
              <a:rPr lang="en-US" altLang="ko-KR" sz="4000" dirty="0"/>
              <a:t>,  ‘</a:t>
            </a:r>
            <a:r>
              <a:rPr lang="ko-KR" altLang="en-US" sz="4000" dirty="0" err="1"/>
              <a:t>당신처럼’이라</a:t>
            </a:r>
            <a:r>
              <a:rPr lang="en-US" altLang="ko-KR" sz="4000" dirty="0"/>
              <a:t>... </a:t>
            </a:r>
            <a:r>
              <a:rPr lang="ko-KR" altLang="en-US" sz="4000" dirty="0"/>
              <a:t>그 말</a:t>
            </a:r>
            <a:r>
              <a:rPr lang="en-US" altLang="ko-KR" sz="4000" dirty="0"/>
              <a:t>, </a:t>
            </a:r>
            <a:r>
              <a:rPr lang="ko-KR" altLang="en-US" sz="4000" dirty="0"/>
              <a:t>참 많이 들어</a:t>
            </a:r>
            <a:r>
              <a:rPr lang="en-US" altLang="ko-KR" sz="4000" dirty="0"/>
              <a:t>..</a:t>
            </a:r>
            <a:r>
              <a:rPr lang="ko-KR" altLang="en-US" sz="4000" dirty="0"/>
              <a:t> </a:t>
            </a:r>
            <a:endParaRPr lang="en-US" altLang="ko-KR" sz="4000" dirty="0"/>
          </a:p>
          <a:p>
            <a:pPr fontAlgn="base"/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그래</a:t>
            </a:r>
            <a:r>
              <a:rPr lang="en-US" altLang="ko-KR" sz="4000" dirty="0">
                <a:solidFill>
                  <a:srgbClr val="FF0000"/>
                </a:solidFill>
              </a:rPr>
              <a:t>, </a:t>
            </a:r>
            <a:r>
              <a:rPr lang="ko-KR" altLang="en-US" sz="4000" dirty="0">
                <a:solidFill>
                  <a:srgbClr val="FF0000"/>
                </a:solidFill>
              </a:rPr>
              <a:t>다들 날 동경하지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 err="1"/>
              <a:t>아르까지나</a:t>
            </a:r>
            <a:r>
              <a:rPr lang="ko-KR" altLang="en-US" sz="4000" dirty="0"/>
              <a:t> </a:t>
            </a:r>
            <a:r>
              <a:rPr lang="en-US" altLang="ko-KR" sz="4000" dirty="0"/>
              <a:t>: </a:t>
            </a:r>
            <a:r>
              <a:rPr lang="ko-KR" altLang="en-US" sz="4000" dirty="0"/>
              <a:t>하지만 니나</a:t>
            </a:r>
            <a:r>
              <a:rPr lang="en-US" altLang="ko-KR" sz="4000" dirty="0"/>
              <a:t>, </a:t>
            </a:r>
            <a:r>
              <a:rPr lang="ko-KR" altLang="en-US" sz="4000" dirty="0"/>
              <a:t>세상은 그런 꿈을 달가워하지 않아</a:t>
            </a:r>
            <a:r>
              <a:rPr lang="en-US" altLang="ko-KR" sz="4000" dirty="0"/>
              <a:t>.</a:t>
            </a:r>
            <a:r>
              <a:rPr lang="ko-KR" altLang="en-US" sz="4000" dirty="0"/>
              <a:t> 특히 여자가 혼자 무대에서 설 수 있다는 건</a:t>
            </a:r>
            <a:r>
              <a:rPr lang="en-US" altLang="ko-KR" sz="4000" dirty="0"/>
              <a:t>... </a:t>
            </a:r>
            <a:r>
              <a:rPr lang="ko-KR" altLang="en-US" sz="4000" dirty="0"/>
              <a:t>쉽지 않아</a:t>
            </a:r>
            <a:r>
              <a:rPr lang="en-US" altLang="ko-KR" sz="4000" dirty="0"/>
              <a:t>.</a:t>
            </a:r>
            <a:r>
              <a:rPr lang="ko-KR" altLang="en-US" sz="4000" dirty="0"/>
              <a:t> </a:t>
            </a:r>
            <a:endParaRPr lang="en-US" altLang="ko-KR" sz="4000" dirty="0"/>
          </a:p>
          <a:p>
            <a:pPr fontAlgn="base" latinLnBrk="1"/>
            <a:endParaRPr lang="en-US" altLang="ko-KR" sz="4000" dirty="0"/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하지만 </a:t>
            </a:r>
            <a:r>
              <a:rPr lang="ko-KR" altLang="en-US" sz="4000" dirty="0" err="1">
                <a:solidFill>
                  <a:srgbClr val="FF0000"/>
                </a:solidFill>
              </a:rPr>
              <a:t>니가</a:t>
            </a:r>
            <a:r>
              <a:rPr lang="ko-KR" altLang="en-US" sz="4000" dirty="0">
                <a:solidFill>
                  <a:srgbClr val="FF0000"/>
                </a:solidFill>
              </a:rPr>
              <a:t> 나처럼 되는 건 쉽지 않아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EB353F6-700E-4568-10B5-53B891EDC631}"/>
              </a:ext>
            </a:extLst>
          </p:cNvPr>
          <p:cNvSpPr/>
          <p:nvPr/>
        </p:nvSpPr>
        <p:spPr>
          <a:xfrm>
            <a:off x="5195680" y="4261448"/>
            <a:ext cx="8974759" cy="767752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D874935-DEA9-6AA7-AC52-95354F3CC4B8}"/>
              </a:ext>
            </a:extLst>
          </p:cNvPr>
          <p:cNvSpPr/>
          <p:nvPr/>
        </p:nvSpPr>
        <p:spPr>
          <a:xfrm>
            <a:off x="5195680" y="6839134"/>
            <a:ext cx="5359677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0A329A9-1E8D-F671-9893-9D6D985A5024}"/>
              </a:ext>
            </a:extLst>
          </p:cNvPr>
          <p:cNvSpPr/>
          <p:nvPr/>
        </p:nvSpPr>
        <p:spPr>
          <a:xfrm>
            <a:off x="5195680" y="9783198"/>
            <a:ext cx="8672720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27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98996-DC4C-EAF3-AC20-5E6E779D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4FAFDE-6BF3-C76A-D229-93A69E98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46F0B0-5DA8-12E9-F4DF-B7F6185E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F5DC25-D2DF-3F4A-1E21-2ECD5A28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6D2F8B6-A3A2-EE00-7083-689494E05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946400"/>
            <a:ext cx="21107400" cy="9144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26F92F-BBB2-0F33-DB80-E8B6FECCD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8700" y="9448800"/>
            <a:ext cx="3213100" cy="264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EA6F70A-6F60-C0AB-2081-B70EE64D3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1926" y="220593"/>
            <a:ext cx="3568700" cy="28702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06BA6425-A47B-6852-0FF0-37D0C6BEC008}"/>
              </a:ext>
            </a:extLst>
          </p:cNvPr>
          <p:cNvSpPr txBox="1"/>
          <p:nvPr/>
        </p:nvSpPr>
        <p:spPr>
          <a:xfrm>
            <a:off x="3035300" y="154305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안톤체홉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- &lt;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갈매기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&gt; </a:t>
            </a:r>
            <a:r>
              <a:rPr lang="ko-KR" alt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서브텍스트</a:t>
            </a: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예시</a:t>
            </a:r>
            <a:endParaRPr lang="en-US" sz="8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E5DCD5-0333-0DA0-1D28-C165FBCC8A39}"/>
              </a:ext>
            </a:extLst>
          </p:cNvPr>
          <p:cNvSpPr txBox="1"/>
          <p:nvPr/>
        </p:nvSpPr>
        <p:spPr>
          <a:xfrm>
            <a:off x="2204278" y="3133070"/>
            <a:ext cx="2050332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4000" b="1" dirty="0"/>
              <a:t>니나</a:t>
            </a:r>
            <a:r>
              <a:rPr lang="ko-KR" altLang="en-US" sz="4000" dirty="0"/>
              <a:t> </a:t>
            </a:r>
            <a:r>
              <a:rPr lang="en-US" altLang="ko-KR" sz="4000" dirty="0"/>
              <a:t>: (</a:t>
            </a:r>
            <a:r>
              <a:rPr lang="ko-KR" altLang="en-US" sz="4000" dirty="0"/>
              <a:t>작은 목소리로</a:t>
            </a:r>
            <a:r>
              <a:rPr lang="en-US" altLang="ko-KR" sz="4000" dirty="0"/>
              <a:t>) </a:t>
            </a:r>
            <a:r>
              <a:rPr lang="ko-KR" altLang="en-US" sz="4000" dirty="0"/>
              <a:t>그래도</a:t>
            </a:r>
            <a:r>
              <a:rPr lang="en-US" altLang="ko-KR" sz="4000" dirty="0"/>
              <a:t>... </a:t>
            </a:r>
            <a:r>
              <a:rPr lang="ko-KR" altLang="en-US" sz="4000" dirty="0"/>
              <a:t>무섭더라도</a:t>
            </a:r>
            <a:r>
              <a:rPr lang="en-US" altLang="ko-KR" sz="4000" dirty="0"/>
              <a:t>, </a:t>
            </a:r>
            <a:r>
              <a:rPr lang="ko-KR" altLang="en-US" sz="4000" dirty="0"/>
              <a:t>저는 가고 싶어요</a:t>
            </a:r>
            <a:r>
              <a:rPr lang="en-US" altLang="ko-KR" sz="4000" dirty="0"/>
              <a:t>.</a:t>
            </a:r>
            <a:r>
              <a:rPr lang="ko-KR" altLang="en-US" sz="4000" dirty="0"/>
              <a:t> 그 길이 힘들더라도</a:t>
            </a:r>
            <a:r>
              <a:rPr lang="en-US" altLang="ko-KR" sz="4000" dirty="0"/>
              <a:t>… </a:t>
            </a:r>
            <a:r>
              <a:rPr lang="ko-KR" altLang="en-US" sz="4000" dirty="0" err="1"/>
              <a:t>제겐</a:t>
            </a:r>
            <a:r>
              <a:rPr lang="ko-KR" altLang="en-US" sz="4000" dirty="0"/>
              <a:t> 전부예요</a:t>
            </a:r>
            <a:r>
              <a:rPr lang="en-US" altLang="ko-KR" sz="4000" dirty="0"/>
              <a:t>.</a:t>
            </a:r>
          </a:p>
          <a:p>
            <a:pPr fontAlgn="base"/>
            <a:endParaRPr lang="en-US" altLang="ko-KR" sz="4000" dirty="0"/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 </a:t>
            </a:r>
            <a:r>
              <a:rPr lang="ko-KR" altLang="en-US" sz="4000" dirty="0">
                <a:solidFill>
                  <a:srgbClr val="FF0000"/>
                </a:solidFill>
              </a:rPr>
              <a:t>당신이 말하는 현실보다</a:t>
            </a:r>
            <a:r>
              <a:rPr lang="en-US" altLang="ko-KR" sz="4000" dirty="0">
                <a:solidFill>
                  <a:srgbClr val="FF0000"/>
                </a:solidFill>
              </a:rPr>
              <a:t>, </a:t>
            </a:r>
            <a:r>
              <a:rPr lang="ko-KR" altLang="en-US" sz="4000" dirty="0">
                <a:solidFill>
                  <a:srgbClr val="FF0000"/>
                </a:solidFill>
              </a:rPr>
              <a:t>저는 아직 제 열정을 더 믿고 싶어요</a:t>
            </a:r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endParaRPr lang="ko-KR" altLang="en-US" sz="4000" dirty="0"/>
          </a:p>
          <a:p>
            <a:pPr fontAlgn="base" latinLnBrk="1"/>
            <a:r>
              <a:rPr lang="ko-KR" altLang="en-US" sz="4000" b="1" dirty="0" err="1"/>
              <a:t>아르까지나</a:t>
            </a:r>
            <a:r>
              <a:rPr lang="ko-KR" altLang="en-US" sz="4000" dirty="0"/>
              <a:t> </a:t>
            </a:r>
            <a:r>
              <a:rPr lang="en-US" altLang="ko-KR" sz="4000" dirty="0"/>
              <a:t>: (</a:t>
            </a:r>
            <a:r>
              <a:rPr lang="ko-KR" altLang="en-US" sz="4000" dirty="0"/>
              <a:t>한숨</a:t>
            </a:r>
            <a:r>
              <a:rPr lang="en-US" altLang="ko-KR" sz="4000" dirty="0"/>
              <a:t>) </a:t>
            </a:r>
            <a:r>
              <a:rPr lang="ko-KR" altLang="en-US" sz="4000" dirty="0"/>
              <a:t>네 마음은 알겠지만</a:t>
            </a:r>
            <a:r>
              <a:rPr lang="en-US" altLang="ko-KR" sz="4000" dirty="0"/>
              <a:t>.. </a:t>
            </a:r>
            <a:r>
              <a:rPr lang="ko-KR" altLang="en-US" sz="4000" dirty="0"/>
              <a:t>이 세계는 너의 그런 순수함을 오래 지켜주지 않아</a:t>
            </a:r>
            <a:r>
              <a:rPr lang="en-US" altLang="ko-KR" sz="4000" dirty="0"/>
              <a:t>.</a:t>
            </a:r>
            <a:r>
              <a:rPr lang="ko-KR" altLang="en-US" sz="4000" dirty="0"/>
              <a:t> 그걸 알게 될 거야</a:t>
            </a:r>
            <a:r>
              <a:rPr lang="en-US" altLang="ko-KR" sz="4000" dirty="0"/>
              <a:t>.</a:t>
            </a:r>
            <a:r>
              <a:rPr lang="ko-KR" altLang="en-US" sz="4000" dirty="0"/>
              <a:t> 곧</a:t>
            </a:r>
            <a:r>
              <a:rPr lang="en-US" altLang="ko-KR" sz="4000" dirty="0"/>
              <a:t>.</a:t>
            </a:r>
          </a:p>
          <a:p>
            <a:pPr fontAlgn="base"/>
            <a:endParaRPr lang="en-US" altLang="ko-KR" sz="4000" dirty="0">
              <a:solidFill>
                <a:srgbClr val="FF0000"/>
              </a:solidFill>
            </a:endParaRPr>
          </a:p>
          <a:p>
            <a:pPr fontAlgn="base"/>
            <a:r>
              <a:rPr lang="ko-KR" altLang="en-US" sz="4000" dirty="0" err="1">
                <a:solidFill>
                  <a:srgbClr val="FF0000"/>
                </a:solidFill>
              </a:rPr>
              <a:t>서브텍스트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>
                <a:solidFill>
                  <a:srgbClr val="FF0000"/>
                </a:solidFill>
              </a:rPr>
              <a:t>: </a:t>
            </a:r>
            <a:r>
              <a:rPr lang="ko-KR" altLang="en-US" sz="4000" dirty="0">
                <a:solidFill>
                  <a:srgbClr val="FF0000"/>
                </a:solidFill>
              </a:rPr>
              <a:t>지금의 너를 보면 예전의 내가 떠올라 불편해</a:t>
            </a:r>
            <a:r>
              <a:rPr lang="en-US" altLang="ko-KR" sz="4000" dirty="0">
                <a:solidFill>
                  <a:srgbClr val="FF0000"/>
                </a:solidFill>
              </a:rPr>
              <a:t>.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EBAB7B4-1A09-1158-2AB3-E77206BBD2F7}"/>
              </a:ext>
            </a:extLst>
          </p:cNvPr>
          <p:cNvSpPr/>
          <p:nvPr/>
        </p:nvSpPr>
        <p:spPr>
          <a:xfrm>
            <a:off x="5222184" y="4871003"/>
            <a:ext cx="13675416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4A509EB-6F96-8829-2E49-24852B5BFEC3}"/>
              </a:ext>
            </a:extLst>
          </p:cNvPr>
          <p:cNvSpPr/>
          <p:nvPr/>
        </p:nvSpPr>
        <p:spPr>
          <a:xfrm>
            <a:off x="5222184" y="7956723"/>
            <a:ext cx="10017816" cy="791265"/>
          </a:xfrm>
          <a:prstGeom prst="rect">
            <a:avLst/>
          </a:prstGeom>
          <a:solidFill>
            <a:srgbClr val="FFE2DB"/>
          </a:solidFill>
          <a:ln>
            <a:solidFill>
              <a:srgbClr val="FFE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09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E6FEC-9C00-D1E4-3145-44439569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94265DF-6CCD-978C-7672-747A0DE0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BA0865-BF76-4F46-6DD1-8D682FE0B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7A07DE5-6CC5-00E0-B096-490BAF37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ECE2E0-57A3-8874-9EF4-C7BEB1EE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0DF404D-47FD-E0FA-5FBC-DE28F48E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12674D9-0CA7-CF65-E138-297094EAA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637021EE-F935-C468-8E8C-777E9BF9AAA4}"/>
              </a:ext>
            </a:extLst>
          </p:cNvPr>
          <p:cNvSpPr txBox="1"/>
          <p:nvPr/>
        </p:nvSpPr>
        <p:spPr>
          <a:xfrm>
            <a:off x="2641600" y="3543300"/>
            <a:ext cx="19113500" cy="1752600"/>
          </a:xfrm>
          <a:prstGeom prst="rect">
            <a:avLst/>
          </a:prstGeom>
        </p:spPr>
        <p:txBody>
          <a:bodyPr lIns="0" tIns="93980" rIns="0" bIns="0" rtlCol="0" anchor="t"/>
          <a:lstStyle/>
          <a:p>
            <a:pPr lvl="0" algn="ctr">
              <a:lnSpc>
                <a:spcPct val="103749"/>
              </a:lnSpc>
            </a:pPr>
            <a:r>
              <a:rPr lang="en-US" sz="9866" b="0" i="0" u="none" strike="noStrike">
                <a:solidFill>
                  <a:srgbClr val="A54661"/>
                </a:solidFill>
                <a:latin typeface="Cafe24 Ssurround"/>
                <a:ea typeface="Cafe24 Ssurround"/>
                <a:cs typeface="Cafe24 Ssurround"/>
              </a:rPr>
              <a:t>Q1. 서브텍스트</a:t>
            </a:r>
            <a:r>
              <a:rPr lang="en-US" sz="9866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란 무엇일까?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267B1DC-5F75-4885-B27B-20F8C77B21B2}"/>
              </a:ext>
            </a:extLst>
          </p:cNvPr>
          <p:cNvSpPr txBox="1"/>
          <p:nvPr/>
        </p:nvSpPr>
        <p:spPr>
          <a:xfrm>
            <a:off x="8255000" y="24257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수업 마무리 퀴즈!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A5C932F-11A9-C585-CA49-0D828D2C3936}"/>
              </a:ext>
            </a:extLst>
          </p:cNvPr>
          <p:cNvSpPr txBox="1"/>
          <p:nvPr/>
        </p:nvSpPr>
        <p:spPr>
          <a:xfrm>
            <a:off x="4521200" y="6299200"/>
            <a:ext cx="12712700" cy="407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1.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인물이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실제로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말한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대사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
2.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대사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속에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숨어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있는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감정과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의도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
3.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무대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배경을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설명하는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글
4.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배우가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외우는</a:t>
            </a:r>
            <a:r>
              <a:rPr lang="en-US" sz="5723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5723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대본</a:t>
            </a:r>
            <a:endParaRPr lang="en-US" sz="5723" b="0" i="0" u="none" strike="noStrike" dirty="0">
              <a:solidFill>
                <a:srgbClr val="231F2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1" name="원형: 비어 있음 10">
            <a:extLst>
              <a:ext uri="{FF2B5EF4-FFF2-40B4-BE49-F238E27FC236}">
                <a16:creationId xmlns:a16="http://schemas.microsoft.com/office/drawing/2014/main" id="{8F84AA0C-FFA7-5816-514D-0669DF647FF7}"/>
              </a:ext>
            </a:extLst>
          </p:cNvPr>
          <p:cNvSpPr/>
          <p:nvPr/>
        </p:nvSpPr>
        <p:spPr>
          <a:xfrm>
            <a:off x="4267200" y="7061200"/>
            <a:ext cx="10896600" cy="1549400"/>
          </a:xfrm>
          <a:prstGeom prst="donu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5257" y="10731500"/>
            <a:ext cx="6680200" cy="1117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207" y="6988313"/>
            <a:ext cx="6680200" cy="3606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207" y="10826474"/>
            <a:ext cx="6660322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829" y="7239000"/>
            <a:ext cx="762000" cy="762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097000" y="10858500"/>
            <a:ext cx="59690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4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반응</a:t>
            </a:r>
            <a:endParaRPr lang="en-US" sz="4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85629" y="11025809"/>
            <a:ext cx="59436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4266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자극</a:t>
            </a:r>
            <a:endParaRPr lang="en-US" sz="4266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385629" y="7343085"/>
            <a:ext cx="6604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466" b="0" i="0" u="none" strike="noStrike" dirty="0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79700" y="3670300"/>
            <a:ext cx="19024600" cy="1371600"/>
          </a:xfrm>
          <a:prstGeom prst="rect">
            <a:avLst/>
          </a:prstGeom>
        </p:spPr>
        <p:txBody>
          <a:bodyPr lIns="0" tIns="73660" rIns="0" bIns="0" rtlCol="0" anchor="t"/>
          <a:lstStyle/>
          <a:p>
            <a:pPr lvl="0" algn="ctr">
              <a:lnSpc>
                <a:spcPct val="103749"/>
              </a:lnSpc>
            </a:pPr>
            <a:r>
              <a:rPr lang="ko-KR" altLang="en-US" sz="77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자극</a:t>
            </a:r>
            <a:r>
              <a:rPr lang="en-US" altLang="ko-KR" sz="77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(</a:t>
            </a:r>
            <a:r>
              <a:rPr lang="en-US" altLang="ko-KR" sz="7733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action) </a:t>
            </a:r>
            <a:r>
              <a:rPr lang="ko-KR" altLang="en-US" sz="7733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과 반응</a:t>
            </a:r>
            <a:r>
              <a:rPr lang="en-US" altLang="ko-KR" sz="7733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(reaction)</a:t>
            </a:r>
            <a:endParaRPr lang="en-US" sz="77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255000" y="24257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지난 시간 복습하기!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65257" y="6988313"/>
            <a:ext cx="6680200" cy="3606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12850" y="7264400"/>
            <a:ext cx="762000" cy="762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3944324" y="7343085"/>
            <a:ext cx="6604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466" b="0" i="0" u="none" strike="noStrike" dirty="0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154400" y="7404100"/>
            <a:ext cx="6604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endParaRPr lang="en-US" sz="3466" b="0" i="0" u="none" strike="noStrike" dirty="0">
              <a:solidFill>
                <a:srgbClr val="FFFFFF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pic>
        <p:nvPicPr>
          <p:cNvPr id="33" name="Picture 20">
            <a:extLst>
              <a:ext uri="{FF2B5EF4-FFF2-40B4-BE49-F238E27FC236}">
                <a16:creationId xmlns:a16="http://schemas.microsoft.com/office/drawing/2014/main" id="{B3F3F290-230B-EAA0-DAF3-8610FAB915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3903" y="6988313"/>
            <a:ext cx="3543300" cy="3606800"/>
          </a:xfrm>
          <a:prstGeom prst="rect">
            <a:avLst/>
          </a:prstGeom>
        </p:spPr>
      </p:pic>
      <p:pic>
        <p:nvPicPr>
          <p:cNvPr id="34" name="Picture 28">
            <a:extLst>
              <a:ext uri="{FF2B5EF4-FFF2-40B4-BE49-F238E27FC236}">
                <a16:creationId xmlns:a16="http://schemas.microsoft.com/office/drawing/2014/main" id="{5DD5AC23-771A-A2DB-2AF6-C636FCC60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01800" y="7035800"/>
            <a:ext cx="5486400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41600" y="3543300"/>
            <a:ext cx="19113500" cy="1752600"/>
          </a:xfrm>
          <a:prstGeom prst="rect">
            <a:avLst/>
          </a:prstGeom>
        </p:spPr>
        <p:txBody>
          <a:bodyPr lIns="0" tIns="93980" rIns="0" bIns="0" rtlCol="0" anchor="t"/>
          <a:lstStyle/>
          <a:p>
            <a:pPr lvl="0" algn="ctr">
              <a:lnSpc>
                <a:spcPct val="103749"/>
              </a:lnSpc>
            </a:pPr>
            <a:r>
              <a:rPr lang="en-US" sz="9866" b="0" i="0" u="none" strike="noStrike">
                <a:solidFill>
                  <a:srgbClr val="A54661"/>
                </a:solidFill>
                <a:latin typeface="Cafe24 Ssurround"/>
                <a:ea typeface="Cafe24 Ssurround"/>
                <a:cs typeface="Cafe24 Ssurround"/>
              </a:rPr>
              <a:t>Q2. 서브텍스트</a:t>
            </a:r>
            <a:r>
              <a:rPr lang="en-US" sz="9866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가 중요한 이유는?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0900" y="24003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수업 마무리 퀴즈!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21200" y="6299200"/>
            <a:ext cx="14338300" cy="407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723" b="0" i="0" u="none" strike="noStrike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1. 대사를 더 길게 만들기 위해서
2. 인물의 감정과 의도를 더 잘 이해하기 위해서
3. 무대를 화려하게 꾸미기 위해서
4. 대사를 빠르게 읽기 위해서</a:t>
            </a:r>
          </a:p>
        </p:txBody>
      </p:sp>
      <p:sp>
        <p:nvSpPr>
          <p:cNvPr id="11" name="원형: 비어 있음 10">
            <a:extLst>
              <a:ext uri="{FF2B5EF4-FFF2-40B4-BE49-F238E27FC236}">
                <a16:creationId xmlns:a16="http://schemas.microsoft.com/office/drawing/2014/main" id="{E2625DBD-0FB6-8D60-3CE4-44D00E597C6A}"/>
              </a:ext>
            </a:extLst>
          </p:cNvPr>
          <p:cNvSpPr/>
          <p:nvPr/>
        </p:nvSpPr>
        <p:spPr>
          <a:xfrm>
            <a:off x="4267200" y="7061200"/>
            <a:ext cx="14097000" cy="1549400"/>
          </a:xfrm>
          <a:prstGeom prst="donu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78105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3700" y="1270000"/>
            <a:ext cx="3568700" cy="2870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24000" y="3644900"/>
            <a:ext cx="21336000" cy="1752600"/>
          </a:xfrm>
          <a:prstGeom prst="rect">
            <a:avLst/>
          </a:prstGeom>
        </p:spPr>
        <p:txBody>
          <a:bodyPr lIns="0" tIns="93980" rIns="0" bIns="0" rtlCol="0" anchor="t"/>
          <a:lstStyle/>
          <a:p>
            <a:pPr lvl="0" algn="ctr">
              <a:lnSpc>
                <a:spcPct val="103749"/>
              </a:lnSpc>
            </a:pPr>
            <a:r>
              <a:rPr lang="en-US" sz="9866" b="0" i="0" u="none" strike="noStrike" dirty="0">
                <a:solidFill>
                  <a:srgbClr val="A54661"/>
                </a:solidFill>
                <a:latin typeface="Cafe24 Ssurround"/>
                <a:ea typeface="Cafe24 Ssurround"/>
                <a:cs typeface="Cafe24 Ssurround"/>
              </a:rPr>
              <a:t>Q3. </a:t>
            </a:r>
            <a:r>
              <a:rPr lang="en-US" sz="9866" b="0" i="0" u="none" strike="noStrike" dirty="0" err="1">
                <a:solidFill>
                  <a:srgbClr val="A54661"/>
                </a:solidFill>
                <a:latin typeface="Cafe24 Ssurround"/>
                <a:ea typeface="Cafe24 Ssurround"/>
                <a:cs typeface="Cafe24 Ssurround"/>
              </a:rPr>
              <a:t>서브텍스트</a:t>
            </a:r>
            <a:r>
              <a:rPr lang="en-US" sz="9866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를</a:t>
            </a:r>
            <a:r>
              <a:rPr lang="en-US" sz="9866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9866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찾는</a:t>
            </a:r>
            <a:r>
              <a:rPr lang="en-US" sz="9866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3가지 </a:t>
            </a:r>
            <a:r>
              <a:rPr lang="en-US" sz="9866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단계는</a:t>
            </a:r>
            <a:r>
              <a:rPr lang="en-US" sz="9866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0900" y="24003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수업 마무리 퀴즈!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1200" y="6223000"/>
            <a:ext cx="14351000" cy="5092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200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1.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.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어떤</a:t>
            </a:r>
            <a:r>
              <a:rPr lang="en-US" sz="7200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ko-KR" altLang="en-US" sz="7200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상황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에서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나온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말인지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살펴본다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.</a:t>
            </a:r>
          </a:p>
          <a:p>
            <a:pPr lvl="0" algn="l">
              <a:lnSpc>
                <a:spcPct val="116199"/>
              </a:lnSpc>
            </a:pPr>
            <a:r>
              <a:rPr lang="en-US" sz="7200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2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.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인물들이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어떤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ko-KR" alt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관계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인지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파악한다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.</a:t>
            </a:r>
          </a:p>
          <a:p>
            <a:pPr lvl="0" algn="l">
              <a:lnSpc>
                <a:spcPct val="116199"/>
              </a:lnSpc>
            </a:pPr>
            <a:r>
              <a:rPr lang="en-US" sz="7200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3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.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대본에서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ko-KR" alt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표정</a:t>
            </a:r>
            <a:r>
              <a:rPr lang="en-US" altLang="ko-KR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ko-KR" alt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행동 침묵 등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ko-KR" altLang="en-US" sz="7200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단서를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7200" b="0" i="0" u="none" strike="noStrike" dirty="0" err="1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찾아본다</a:t>
            </a:r>
            <a:r>
              <a:rPr lang="en-US" sz="7200" b="0" i="0" u="none" strike="noStrike" dirty="0">
                <a:solidFill>
                  <a:srgbClr val="231F20"/>
                </a:solidFill>
                <a:latin typeface="Pretendard Regular"/>
                <a:ea typeface="Pretendard Regular"/>
                <a:cs typeface="Pretendard Regular"/>
              </a:rPr>
              <a:t>.</a:t>
            </a:r>
          </a:p>
          <a:p>
            <a:pPr lvl="0" algn="l">
              <a:lnSpc>
                <a:spcPct val="116199"/>
              </a:lnSpc>
            </a:pPr>
            <a:endParaRPr lang="en-US" sz="5723" b="0" i="0" u="none" strike="noStrike" dirty="0">
              <a:solidFill>
                <a:srgbClr val="231F2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1A2975-2EAC-133D-4A1A-800FB80AF06C}"/>
              </a:ext>
            </a:extLst>
          </p:cNvPr>
          <p:cNvSpPr/>
          <p:nvPr/>
        </p:nvSpPr>
        <p:spPr>
          <a:xfrm>
            <a:off x="8746710" y="6405217"/>
            <a:ext cx="1597440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F793B50-F4D6-FC37-900E-7AF1C11B96E2}"/>
              </a:ext>
            </a:extLst>
          </p:cNvPr>
          <p:cNvSpPr/>
          <p:nvPr/>
        </p:nvSpPr>
        <p:spPr>
          <a:xfrm>
            <a:off x="11820387" y="7575550"/>
            <a:ext cx="169075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BFD5EC5-A943-A5D0-5BC6-F493D7D51C1B}"/>
              </a:ext>
            </a:extLst>
          </p:cNvPr>
          <p:cNvSpPr/>
          <p:nvPr/>
        </p:nvSpPr>
        <p:spPr>
          <a:xfrm>
            <a:off x="16764000" y="8991600"/>
            <a:ext cx="1597440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6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0" y="9207500"/>
            <a:ext cx="3213100" cy="2641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3187700" y="8902700"/>
            <a:ext cx="914400" cy="546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19202400" y="5181600"/>
            <a:ext cx="914400" cy="5461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67000" y="6032500"/>
            <a:ext cx="19062700" cy="28702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서브텍스트의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개념을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이해하고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,</a:t>
            </a:r>
          </a:p>
          <a:p>
            <a:pPr lvl="0" algn="ctr">
              <a:lnSpc>
                <a:spcPct val="103749"/>
              </a:lnSpc>
            </a:pPr>
            <a:r>
              <a:rPr lang="ko-KR" alt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상황과 목표에 맞게 연기할 수 있다</a:t>
            </a:r>
            <a:r>
              <a:rPr lang="en-US" altLang="ko-KR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.</a:t>
            </a:r>
            <a:endParaRPr lang="en-US" sz="8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55000" y="24257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학습목표를 읽어봅시다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-736600"/>
            <a:ext cx="2654300" cy="5727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7800" y="10591800"/>
            <a:ext cx="17195800" cy="177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800" y="7886700"/>
            <a:ext cx="17195800" cy="2489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800" y="5791200"/>
            <a:ext cx="17195800" cy="1778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549900" y="11023600"/>
            <a:ext cx="126492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1100"/>
              </a:lnSpc>
            </a:pPr>
            <a:r>
              <a:rPr lang="en-US" sz="45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친구들이 어떤 상황인지 추측하여 맞추어 본다!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5000" y="11099800"/>
            <a:ext cx="762000" cy="7620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495800" y="11176000"/>
            <a:ext cx="6604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466" b="0" i="0" u="none" strike="noStrike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49900" y="8483600"/>
            <a:ext cx="150876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1100"/>
              </a:lnSpc>
            </a:pPr>
            <a:r>
              <a:rPr lang="en-US" sz="45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번호에 맞는 상황을 확인 한 뒤, 친구들 앞에서 대사로 보여준다.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5000" y="8483600"/>
            <a:ext cx="762000" cy="762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495800" y="8559800"/>
            <a:ext cx="6604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466" b="0" i="0" u="none" strike="noStrike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49900" y="6261100"/>
            <a:ext cx="108839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1100"/>
              </a:lnSpc>
            </a:pPr>
            <a:r>
              <a:rPr lang="en-US" sz="45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1번부터 8번까지 적힌 종이 한장을 뽑는다!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5000" y="6261100"/>
            <a:ext cx="762000" cy="7620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495800" y="6337300"/>
            <a:ext cx="6604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466" b="0" i="0" u="none" strike="noStrike">
                <a:solidFill>
                  <a:srgbClr val="FFFFFF"/>
                </a:solidFill>
                <a:latin typeface="NanumSquareRoundOTF Bold"/>
                <a:ea typeface="NanumSquareRoundOTF Bold"/>
                <a:cs typeface="NanumSquareRoundOTF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41600" y="3543300"/>
            <a:ext cx="19113500" cy="175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9866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헐~ 소리나는 게임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55000" y="24257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게임을 해봅시다!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61000" y="9283700"/>
            <a:ext cx="150876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45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(대사는 하나로 고정, 상황은 8개의 상황이 랜덤으로 있음!)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6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0" y="4292600"/>
            <a:ext cx="18186400" cy="754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1790700"/>
            <a:ext cx="8128000" cy="99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9207500"/>
            <a:ext cx="3213100" cy="2641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5300" y="1841500"/>
            <a:ext cx="3568700" cy="2870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33700" y="278130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대사 : 진짜야?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55000" y="19050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문제 1번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9100" y="4914900"/>
            <a:ext cx="16598900" cy="6311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1100"/>
              </a:lnSpc>
            </a:pP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1.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평소에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거짓말을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밥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먹듯이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하는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오늘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숙제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다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했다고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할 </a:t>
            </a:r>
            <a:r>
              <a:rPr lang="ko-KR" alt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때</a:t>
            </a:r>
            <a:endParaRPr lang="en-US" sz="3733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  <a:p>
            <a:pPr lvl="0" algn="l">
              <a:lnSpc>
                <a:spcPct val="141100"/>
              </a:lnSpc>
            </a:pP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2.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시험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기간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내내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고생했는데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,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이번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시험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만점이라는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것을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 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들었을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때
3. 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깜깜한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밤,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친구랑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통화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중인데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"야, 너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뒤에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누구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서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있는데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?"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라고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할 때
4.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믿었던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단짝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내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비밀을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전교생에게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퍼뜨렸다는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소식을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들었을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때
5. 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내가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짝사랑하는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사람이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나를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좋아한다는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고백을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친구를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통해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전해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들었을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때
6.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좋아하는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아이돌의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열애설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기사를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방금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막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확인했을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때 </a:t>
            </a:r>
          </a:p>
          <a:p>
            <a:pPr lvl="0" algn="l">
              <a:lnSpc>
                <a:spcPct val="141100"/>
              </a:lnSpc>
            </a:pP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7.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키우던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강아지가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아파서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곧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작별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인사를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해야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한다는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소식을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가족에게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들었을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때
8.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친구의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궁금하지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않은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이야기를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한시간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째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듣고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3733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있을</a:t>
            </a:r>
            <a:r>
              <a:rPr lang="en-US" sz="3733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때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6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0" y="4292600"/>
            <a:ext cx="18186400" cy="754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1790700"/>
            <a:ext cx="8128000" cy="99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9207500"/>
            <a:ext cx="3213100" cy="2641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5300" y="1841500"/>
            <a:ext cx="3568700" cy="2870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33700" y="278130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대사 : 안녕하세요?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55000" y="19050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문제 2번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9100" y="4914900"/>
            <a:ext cx="17272000" cy="6311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1100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1. 전교생이 보는 앞에서 당당하게 학생회장 출마 연설을 시작할 때
2. 첫눈에 반한 이상형이 나에게 다가와 "이름이 뭐예요?"라고 물었을 때
3. 주말에 늦잠 자는데 모르는 번호로 전화 와서 "거기 누구죠?"라고 물을 때
4. 예약한 음식점에서 성함이 어떻게 되세요, 라고 물었을 때
5. 큰 잘못을 저지르고 선생님께 혼나기 직전, '너 이름이 뭐야!' 라고 하실 때
6. 면접장에 들어갔는데, 면접관들이 아주 무서운 표정으로 "이름 말하세요"라고 할 때
7. 거래처에서 명함을 주며 자기소개를 할 때
8. 신인 아이돌이 카메라 앞에서 자기소개를 할 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6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0" y="4292600"/>
            <a:ext cx="18186400" cy="754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1790700"/>
            <a:ext cx="8128000" cy="99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9207500"/>
            <a:ext cx="3213100" cy="2641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5300" y="1841500"/>
            <a:ext cx="3568700" cy="2870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33700" y="2781300"/>
            <a:ext cx="190627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대사 : 됐어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55000" y="1905000"/>
            <a:ext cx="78740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문제 3번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9100" y="4914900"/>
            <a:ext cx="17272000" cy="6311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1100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1. 시험 공부를 완벽하게 끝내고 스스로 뿌듯해하며 책을 덮을 때
2. 사과하러 온 친구가 진심이 아닌 것 같아 말 섞기 싫을 때
3. 배가 터질 것 같은데 친구가 맛있는 걸 자꾸 더 먹으라고 권할 때
4. 편의점 응모 이벤트에 참여했는데, 그 자리에서 바로 '1등 당첨' 문구가 떴을 때
5. 아무리 설명해도 못 알아듣는 상대방을 보며 대화를 단념할 때
6. 몰래 숨어있는데 추격자가 바로 옆을 지나쳐 멀어지는 걸 확인했을 때 (작게 속삭이며)
7. 누군가 내 칭찬을 너무 과하게 해서 민망해하며 말을 돌릴 때
8.  다 아는 얘기를 엄마가 10번 넘게 반복해서 잔소리하실 때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6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0" y="9207500"/>
            <a:ext cx="3213100" cy="2641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255000" y="24257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서브텍스트 개념 알기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0" y="3378200"/>
            <a:ext cx="22606000" cy="9448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93100" y="4305300"/>
            <a:ext cx="79248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TEXT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8700" y="7823200"/>
            <a:ext cx="96139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SUB TEXT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61300" y="5816600"/>
            <a:ext cx="79248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= </a:t>
            </a: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실제로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한 말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86600" y="10065578"/>
            <a:ext cx="11811000" cy="1511300"/>
          </a:xfrm>
          <a:prstGeom prst="rect">
            <a:avLst/>
          </a:prstGeom>
        </p:spPr>
        <p:txBody>
          <a:bodyPr lIns="0" tIns="81280" rIns="0" bIns="81280" rtlCol="0" anchor="ctr"/>
          <a:lstStyle/>
          <a:p>
            <a:pPr lvl="0" algn="ctr">
              <a:lnSpc>
                <a:spcPct val="103749"/>
              </a:lnSpc>
            </a:pP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= </a:t>
            </a:r>
            <a:r>
              <a:rPr lang="ko-KR" altLang="en-US" sz="8533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말에 담긴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감정과</a:t>
            </a:r>
            <a:r>
              <a:rPr lang="en-US" sz="8533" b="0" i="0" u="none" strike="noStrike" dirty="0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 </a:t>
            </a:r>
            <a:r>
              <a:rPr lang="en-US" sz="8533" b="0" i="0" u="none" strike="noStrike" dirty="0" err="1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의도</a:t>
            </a:r>
            <a:endParaRPr lang="en-US" sz="8533" b="0" i="0" u="none" strike="noStrike" dirty="0">
              <a:solidFill>
                <a:srgbClr val="000000"/>
              </a:solidFill>
              <a:latin typeface="Cafe24 Ssurround"/>
              <a:ea typeface="Cafe24 Ssurround"/>
              <a:cs typeface="Cafe24 Ssur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00" y="9169400"/>
            <a:ext cx="26136600" cy="529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889000"/>
            <a:ext cx="22606000" cy="1193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647700"/>
            <a:ext cx="19151600" cy="88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839200"/>
            <a:ext cx="3213100" cy="264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3200" y="2298700"/>
            <a:ext cx="3568700" cy="2870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0700" y="5715000"/>
            <a:ext cx="6680200" cy="6032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0" y="2286000"/>
            <a:ext cx="8128000" cy="990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0700" y="10363200"/>
            <a:ext cx="6680200" cy="1422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5715000"/>
            <a:ext cx="6680200" cy="6032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9200" y="10363200"/>
            <a:ext cx="6680200" cy="1422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400" y="5702300"/>
            <a:ext cx="6680200" cy="6032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00" y="10350500"/>
            <a:ext cx="6680200" cy="1422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800" y="6286500"/>
            <a:ext cx="939800" cy="939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2700000">
            <a:off x="3035300" y="6565900"/>
            <a:ext cx="1028700" cy="14351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684500" y="10769600"/>
            <a:ext cx="6819900" cy="711200"/>
          </a:xfrm>
          <a:prstGeom prst="rect">
            <a:avLst/>
          </a:prstGeom>
        </p:spPr>
        <p:txBody>
          <a:bodyPr lIns="0" tIns="12700" rIns="0" bIns="0" rtlCol="0" anchor="t"/>
          <a:lstStyle/>
          <a:p>
            <a:pPr lvl="0" algn="ctr">
              <a:lnSpc>
                <a:spcPct val="112050"/>
              </a:lnSpc>
            </a:pP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관객의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'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상상력'과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'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몰입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' 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자극</a:t>
            </a:r>
            <a:endParaRPr lang="en-US" sz="4000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877300" y="10769600"/>
            <a:ext cx="6731000" cy="711200"/>
          </a:xfrm>
          <a:prstGeom prst="rect">
            <a:avLst/>
          </a:prstGeom>
        </p:spPr>
        <p:txBody>
          <a:bodyPr lIns="0" tIns="12700" rIns="0" bIns="0" rtlCol="0" anchor="t"/>
          <a:lstStyle/>
          <a:p>
            <a:pPr lvl="0" algn="ctr">
              <a:lnSpc>
                <a:spcPct val="112050"/>
              </a:lnSpc>
            </a:pP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'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몸짓'과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'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말투'의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근거</a:t>
            </a:r>
            <a:endParaRPr lang="en-US" sz="4000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79600" y="10769600"/>
            <a:ext cx="6781800" cy="711200"/>
          </a:xfrm>
          <a:prstGeom prst="rect">
            <a:avLst/>
          </a:prstGeom>
        </p:spPr>
        <p:txBody>
          <a:bodyPr lIns="0" tIns="12700" rIns="0" bIns="0" rtlCol="0" anchor="t"/>
          <a:lstStyle/>
          <a:p>
            <a:pPr lvl="0" algn="ctr">
              <a:lnSpc>
                <a:spcPct val="112050"/>
              </a:lnSpc>
            </a:pP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인물의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'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입체감'과</a:t>
            </a:r>
            <a:r>
              <a:rPr lang="en-US" sz="4000" b="0" i="0" u="none" strike="noStrike" dirty="0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 '</a:t>
            </a:r>
            <a:r>
              <a:rPr lang="en-US" sz="4000" b="0" i="0" u="none" strike="noStrike" dirty="0" err="1">
                <a:solidFill>
                  <a:srgbClr val="000000"/>
                </a:solidFill>
                <a:latin typeface="NanumSquareRoundOTF Bold"/>
                <a:ea typeface="NanumSquareRoundOTF Bold"/>
                <a:cs typeface="NanumSquareRoundOTF Bold"/>
              </a:rPr>
              <a:t>생동감</a:t>
            </a:r>
            <a:endParaRPr lang="en-US" sz="4000" b="0" i="0" u="none" strike="noStrike" dirty="0">
              <a:solidFill>
                <a:srgbClr val="000000"/>
              </a:solidFill>
              <a:latin typeface="NanumSquareRoundOTF Bold"/>
              <a:ea typeface="NanumSquareRoundOTF Bold"/>
              <a:cs typeface="NanumSquareRoundOTF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641600" y="3543300"/>
            <a:ext cx="19100800" cy="1752600"/>
          </a:xfrm>
          <a:prstGeom prst="rect">
            <a:avLst/>
          </a:prstGeom>
        </p:spPr>
        <p:txBody>
          <a:bodyPr lIns="0" tIns="93980" rIns="0" bIns="0" rtlCol="0" anchor="t"/>
          <a:lstStyle/>
          <a:p>
            <a:pPr lvl="0" algn="ctr">
              <a:lnSpc>
                <a:spcPct val="103749"/>
              </a:lnSpc>
            </a:pPr>
            <a:r>
              <a:rPr lang="en-US" sz="9866" b="0" i="0" u="none" strike="noStrike">
                <a:solidFill>
                  <a:srgbClr val="A54661"/>
                </a:solidFill>
                <a:latin typeface="Cafe24 Ssurround"/>
                <a:ea typeface="Cafe24 Ssurround"/>
                <a:cs typeface="Cafe24 Ssurround"/>
              </a:rPr>
              <a:t>서브텍스트</a:t>
            </a:r>
            <a:r>
              <a:rPr lang="en-US" sz="9866" b="0" i="0" u="none" strike="noStrike">
                <a:solidFill>
                  <a:srgbClr val="000000"/>
                </a:solidFill>
                <a:latin typeface="Cafe24 Ssurround"/>
                <a:ea typeface="Cafe24 Ssurround"/>
                <a:cs typeface="Cafe24 Ssurround"/>
              </a:rPr>
              <a:t>가 왜 중요할까?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55000" y="2425700"/>
            <a:ext cx="786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66" b="0" i="0" u="none" strike="noStrike">
                <a:solidFill>
                  <a:srgbClr val="843E47"/>
                </a:solidFill>
                <a:latin typeface="NanumSquareRoundOTF Bold"/>
                <a:ea typeface="NanumSquareRoundOTF Bold"/>
                <a:cs typeface="NanumSquareRoundOTF Bold"/>
              </a:rPr>
              <a:t>서브텍스트 개념알기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900" y="5676900"/>
            <a:ext cx="5245100" cy="4673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3600" y="6019800"/>
            <a:ext cx="4635500" cy="4343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8100" y="6400800"/>
            <a:ext cx="5486400" cy="37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1326</Words>
  <Application>Microsoft Office PowerPoint</Application>
  <PresentationFormat>사용자 지정</PresentationFormat>
  <Paragraphs>141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Cafe24 Ssurround</vt:lpstr>
      <vt:lpstr>맑은 고딕</vt:lpstr>
      <vt:lpstr>Arial</vt:lpstr>
      <vt:lpstr>NanumSquareRoundOTF Bold</vt:lpstr>
      <vt:lpstr>Pretendard Regular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권가은</cp:lastModifiedBy>
  <cp:revision>15</cp:revision>
  <dcterms:created xsi:type="dcterms:W3CDTF">2006-08-16T00:00:00Z</dcterms:created>
  <dcterms:modified xsi:type="dcterms:W3CDTF">2026-05-28T01:54:36Z</dcterms:modified>
</cp:coreProperties>
</file>